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70" r:id="rId3"/>
    <p:sldId id="278" r:id="rId4"/>
    <p:sldId id="298" r:id="rId5"/>
    <p:sldId id="271" r:id="rId6"/>
    <p:sldId id="269" r:id="rId7"/>
    <p:sldId id="291" r:id="rId8"/>
    <p:sldId id="272" r:id="rId9"/>
    <p:sldId id="279" r:id="rId10"/>
    <p:sldId id="293" r:id="rId11"/>
    <p:sldId id="292" r:id="rId12"/>
    <p:sldId id="281" r:id="rId13"/>
    <p:sldId id="299" r:id="rId14"/>
    <p:sldId id="300" r:id="rId15"/>
    <p:sldId id="301" r:id="rId16"/>
    <p:sldId id="267" r:id="rId17"/>
    <p:sldId id="294" r:id="rId18"/>
    <p:sldId id="268" r:id="rId19"/>
    <p:sldId id="286" r:id="rId20"/>
    <p:sldId id="282" r:id="rId21"/>
    <p:sldId id="273" r:id="rId22"/>
    <p:sldId id="274" r:id="rId23"/>
    <p:sldId id="263" r:id="rId24"/>
    <p:sldId id="296" r:id="rId25"/>
    <p:sldId id="265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Malgun Gothic Semilight" panose="020B0502040204020203" pitchFamily="50" charset="-127"/>
      <p:regular r:id="rId33"/>
    </p:embeddedFont>
    <p:embeddedFont>
      <p:font typeface="맑은 고딕" panose="020B0503020000020004" pitchFamily="50" charset="-127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DAD"/>
    <a:srgbClr val="0E1F55"/>
    <a:srgbClr val="D2DCE7"/>
    <a:srgbClr val="F3F2F1"/>
    <a:srgbClr val="EFEDEB"/>
    <a:srgbClr val="FEF4CE"/>
    <a:srgbClr val="FBE5D6"/>
    <a:srgbClr val="E2F0D9"/>
    <a:srgbClr val="FDFECE"/>
    <a:srgbClr val="F6F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395" autoAdjust="0"/>
  </p:normalViewPr>
  <p:slideViewPr>
    <p:cSldViewPr>
      <p:cViewPr varScale="1">
        <p:scale>
          <a:sx n="49" d="100"/>
          <a:sy n="49" d="100"/>
        </p:scale>
        <p:origin x="72" y="3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B5C39-A723-41D6-B743-1C0735336BE9}" type="datetimeFigureOut">
              <a:rPr lang="ko-KR" altLang="en-US" smtClean="0"/>
              <a:t>2023-11-02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E8D0A-674B-4B63-8B74-E68AFEDE4C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86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45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20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81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07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08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562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Choudhary,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Tilendra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"A Non-Fiducial Noise Robust VMD-based Framework for ECG-based Biometric Recognition."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IEEE 18th India Council International Conference (INDICON)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[2] 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Kim,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Beom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Pyun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. "ECG identification for personal authentication using LSTM-based deep recurrent neural networks."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Sensors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 20.11 (2020): 3069.</a:t>
            </a:r>
            <a:endParaRPr lang="ko-KR" altLang="en-US" sz="1050" dirty="0">
              <a:solidFill>
                <a:schemeClr val="bg1">
                  <a:lumMod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[3] Li,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Yazhao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"Toward improving ECG biometric identification using cascaded convolutional neural networks."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Neurocomputing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391 (2020): 83-95.</a:t>
            </a:r>
          </a:p>
          <a:p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[4] Hwang, Ho Bin, et al. "ECG authentication based on non-linear normalization under various physiological conditions."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Sensors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21.21 (2021): 6966.</a:t>
            </a:r>
            <a:br>
              <a:rPr lang="en-US" altLang="ko-KR" sz="1050" dirty="0"/>
            </a:br>
            <a:r>
              <a:rPr lang="en-US" altLang="ko-KR" sz="1050" dirty="0"/>
              <a:t>[5] 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Ko, Hoon,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Kwangcheol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Rim, and Jong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Youl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Hong. "Bio-metric authentication with electrocardiogram (ECG) by considering variable signals."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Mathematical Biosciences and Engineering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20.2 (2023): 1716-1729.</a:t>
            </a:r>
          </a:p>
          <a:p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[6] Fatimah, </a:t>
            </a:r>
            <a:r>
              <a:rPr lang="en-US" altLang="ko-KR" sz="105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Binish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"Biometric identification from ECG signals using Fourier decomposition and machine learning." </a:t>
            </a:r>
            <a:r>
              <a:rPr lang="en-US" altLang="ko-KR" sz="105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Transactions on Instrumentation and Measurement</a:t>
            </a:r>
            <a:r>
              <a:rPr lang="en-US" altLang="ko-KR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71 (2022): 1-9.</a:t>
            </a:r>
            <a:endParaRPr lang="ko-KR" altLang="en-US" sz="1050" dirty="0"/>
          </a:p>
          <a:p>
            <a:endParaRPr lang="ko-KR" altLang="en-US" sz="105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25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58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31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096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43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E8D0A-674B-4B63-8B74-E68AFEDE4CE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03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64A2-EB67-49F2-A6CD-294139AF34E0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CF26-256A-46D4-ABE6-A4F5D36E05F7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AAE-0C49-4DE2-B0CC-759EF7A1250A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4DE4-B732-4989-BA98-1B62E51C7C51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A782-89A6-4DE7-AEBC-3DA01A5816EF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4800" y="941070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FB20-F1CC-4854-BBC7-870A38761902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81B455-5691-DF08-5C3E-3C9AB77EACF6}"/>
              </a:ext>
            </a:extLst>
          </p:cNvPr>
          <p:cNvSpPr txBox="1">
            <a:spLocks/>
          </p:cNvSpPr>
          <p:nvPr userDrawn="1"/>
        </p:nvSpPr>
        <p:spPr>
          <a:xfrm>
            <a:off x="15544800" y="9410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200" smtClean="0"/>
              <a:pPr/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F6996-6090-4734-A9F1-2E4950A6990E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621000" y="9486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11B-F014-44BB-97A6-37F0254117D1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4C2D-881B-4786-B4C8-1E7C2CA56E35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403B-A0AD-4E03-B049-3CC0A7F73026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670-7523-48B2-B94C-44B1FF331CAB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9A80-AE8F-48C2-A7D2-80CA95BB6FB8}" type="datetime1">
              <a:rPr lang="en-US" altLang="ko-KR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0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.png"/><Relationship Id="rId7" Type="http://schemas.openxmlformats.org/officeDocument/2006/relationships/image" Target="../media/image240.png"/><Relationship Id="rId12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545745" y="5547280"/>
            <a:ext cx="11196509" cy="1227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Research</a:t>
            </a:r>
            <a:r>
              <a:rPr lang="ko-KR" alt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on </a:t>
            </a: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Signal Classification via</a:t>
            </a:r>
            <a:r>
              <a:rPr lang="ko-KR" alt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State Feature Vector </a:t>
            </a: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ts val="5040"/>
              </a:lnSpc>
            </a:pPr>
            <a:r>
              <a:rPr lang="en-US" sz="32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ECG User Identification Using External Knowledge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20449" y="8343900"/>
            <a:ext cx="6667501" cy="1269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가천대학교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IT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융합공학과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(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컴퓨터공학전공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지도교수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: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최 창 교수님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algn="r">
              <a:lnSpc>
                <a:spcPts val="3359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석사과정 김 예 진</a:t>
            </a:r>
            <a:endParaRPr lang="en-US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571501"/>
            <a:ext cx="2547611" cy="39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공개강의 발표자료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515532" y="571500"/>
            <a:ext cx="2743768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2023 Nov 3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9910777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9838DDF4-B46D-24EF-FB40-716D63FEB00F}"/>
              </a:ext>
            </a:extLst>
          </p:cNvPr>
          <p:cNvSpPr txBox="1"/>
          <p:nvPr/>
        </p:nvSpPr>
        <p:spPr>
          <a:xfrm>
            <a:off x="3662491" y="3437572"/>
            <a:ext cx="1096302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외부지식 정보를 활용한 </a:t>
            </a:r>
            <a:endParaRPr lang="en-US" altLang="ko-KR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ECG </a:t>
            </a:r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사용자 인식 시스템 구축 연구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D80C481-FA31-42C2-5071-9B1902B4EA14}"/>
              </a:ext>
            </a:extLst>
          </p:cNvPr>
          <p:cNvSpPr/>
          <p:nvPr/>
        </p:nvSpPr>
        <p:spPr>
          <a:xfrm>
            <a:off x="3701159" y="5253553"/>
            <a:ext cx="108530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10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292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100" b="1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기준점 기반 분할을 위해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pan-</a:t>
            </a:r>
            <a:r>
              <a:rPr lang="en-US" altLang="ko-KR" sz="2400" b="1" spc="-48" dirty="0" err="1">
                <a:solidFill>
                  <a:srgbClr val="36211B"/>
                </a:solidFill>
                <a:latin typeface="+mn-ea"/>
              </a:rPr>
              <a:t>tompkins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알고리즘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이용하여 피크탐지 진행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데이터 특성상 피크의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오탐지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및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미탐지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비율이 높음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따라서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추가적인 </a:t>
            </a:r>
            <a:r>
              <a:rPr lang="ko-KR" altLang="en-US" sz="2400" b="1" spc="-48" dirty="0" err="1">
                <a:solidFill>
                  <a:srgbClr val="36211B"/>
                </a:solidFill>
                <a:latin typeface="+mn-ea"/>
              </a:rPr>
              <a:t>전처리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및 피크 보정 과정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 필요함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6451790-1699-C671-E9F1-07488F38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5170266"/>
            <a:ext cx="11125200" cy="21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1633EB7-D20A-FE91-6271-B3D7259C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7647353"/>
            <a:ext cx="11125200" cy="21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40D0E-480B-02C0-1633-769B7C1580BB}"/>
              </a:ext>
            </a:extLst>
          </p:cNvPr>
          <p:cNvSpPr txBox="1"/>
          <p:nvPr/>
        </p:nvSpPr>
        <p:spPr>
          <a:xfrm>
            <a:off x="13258800" y="6362700"/>
            <a:ext cx="2938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피크 </a:t>
            </a:r>
            <a:r>
              <a:rPr lang="ko-KR" altLang="en-US" sz="2000" dirty="0" err="1"/>
              <a:t>탐지율</a:t>
            </a:r>
            <a:r>
              <a:rPr lang="ko-KR" altLang="en-US" sz="2000" dirty="0"/>
              <a:t> 저하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(</a:t>
            </a:r>
            <a:r>
              <a:rPr lang="ko-KR" altLang="en-US" sz="2000" dirty="0">
                <a:solidFill>
                  <a:srgbClr val="FF0000"/>
                </a:solidFill>
              </a:rPr>
              <a:t>피크 </a:t>
            </a:r>
            <a:r>
              <a:rPr lang="ko-KR" altLang="en-US" sz="2000" dirty="0" err="1">
                <a:solidFill>
                  <a:srgbClr val="FF0000"/>
                </a:solidFill>
              </a:rPr>
              <a:t>탐지율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= 10% </a:t>
            </a:r>
            <a:r>
              <a:rPr lang="ko-KR" altLang="en-US" sz="2000" dirty="0">
                <a:solidFill>
                  <a:srgbClr val="FF0000"/>
                </a:solidFill>
              </a:rPr>
              <a:t>이하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65160-5484-E01C-8539-D9C0D00887C2}"/>
              </a:ext>
            </a:extLst>
          </p:cNvPr>
          <p:cNvSpPr txBox="1"/>
          <p:nvPr/>
        </p:nvSpPr>
        <p:spPr>
          <a:xfrm>
            <a:off x="13258800" y="8888360"/>
            <a:ext cx="3732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피크 </a:t>
            </a:r>
            <a:r>
              <a:rPr lang="ko-KR" altLang="en-US" sz="2000" dirty="0" err="1"/>
              <a:t>오탐지</a:t>
            </a:r>
            <a:endParaRPr lang="en-US" altLang="ko-KR" sz="20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(R</a:t>
            </a:r>
            <a:r>
              <a:rPr lang="ko-KR" altLang="en-US" sz="2000" dirty="0">
                <a:solidFill>
                  <a:srgbClr val="FF0000"/>
                </a:solidFill>
              </a:rPr>
              <a:t>피크를 정확히 탐지하지 못함</a:t>
            </a:r>
            <a:r>
              <a:rPr lang="en-US" altLang="ko-KR" sz="2000" dirty="0">
                <a:solidFill>
                  <a:srgbClr val="FF0000"/>
                </a:solidFill>
              </a:rPr>
              <a:t>)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69CC5-D642-573B-0E1D-B533D490EEA8}"/>
              </a:ext>
            </a:extLst>
          </p:cNvPr>
          <p:cNvSpPr txBox="1"/>
          <p:nvPr/>
        </p:nvSpPr>
        <p:spPr>
          <a:xfrm>
            <a:off x="1470932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2</a:t>
            </a:r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) 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Peak detection</a:t>
            </a:r>
          </a:p>
          <a:p>
            <a:pPr algn="l"/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542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11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575F722-0364-1A0D-4012-785E5DEB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64" y="5662818"/>
            <a:ext cx="7239001" cy="16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7BD5D43-FCE2-BE25-3B71-C52EAC8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44" y="3326358"/>
            <a:ext cx="7086599" cy="16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8704492-0589-8FE8-1760-ED402628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16" y="5695337"/>
            <a:ext cx="7159407" cy="16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650E7D-A0F8-2E2B-23A0-60C917627DF5}"/>
              </a:ext>
            </a:extLst>
          </p:cNvPr>
          <p:cNvSpPr txBox="1"/>
          <p:nvPr/>
        </p:nvSpPr>
        <p:spPr>
          <a:xfrm>
            <a:off x="4956212" y="498490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원본 데이터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4ABAF-841C-CE0B-0622-F7B61F09BF5B}"/>
              </a:ext>
            </a:extLst>
          </p:cNvPr>
          <p:cNvSpPr txBox="1"/>
          <p:nvPr/>
        </p:nvSpPr>
        <p:spPr>
          <a:xfrm>
            <a:off x="3814882" y="7417377"/>
            <a:ext cx="3674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 </a:t>
            </a:r>
            <a:r>
              <a:rPr lang="en-US" altLang="ko-KR" dirty="0"/>
              <a:t>x FFT </a:t>
            </a:r>
            <a:r>
              <a:rPr lang="ko-KR" altLang="en-US" dirty="0"/>
              <a:t>변환데이터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621F72-1B3C-5E9E-763D-E895FA8DC5EB}"/>
              </a:ext>
            </a:extLst>
          </p:cNvPr>
          <p:cNvSpPr txBox="1"/>
          <p:nvPr/>
        </p:nvSpPr>
        <p:spPr>
          <a:xfrm>
            <a:off x="10826781" y="4984909"/>
            <a:ext cx="479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</a:t>
            </a:r>
            <a:r>
              <a:rPr lang="en-US" altLang="ko-KR" dirty="0">
                <a:solidFill>
                  <a:srgbClr val="FF0000"/>
                </a:solidFill>
              </a:rPr>
              <a:t> (</a:t>
            </a:r>
            <a:r>
              <a:rPr lang="ko-KR" altLang="en-US" dirty="0">
                <a:solidFill>
                  <a:srgbClr val="FF0000"/>
                </a:solidFill>
              </a:rPr>
              <a:t>피크탐지율 </a:t>
            </a:r>
            <a:r>
              <a:rPr lang="en-US" altLang="ko-KR" dirty="0">
                <a:solidFill>
                  <a:srgbClr val="FF0000"/>
                </a:solidFill>
              </a:rPr>
              <a:t>= mean 15%)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E2119-C0B4-3229-0039-407DF20F5E77}"/>
              </a:ext>
            </a:extLst>
          </p:cNvPr>
          <p:cNvSpPr txBox="1"/>
          <p:nvPr/>
        </p:nvSpPr>
        <p:spPr>
          <a:xfrm>
            <a:off x="10242688" y="7417377"/>
            <a:ext cx="59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원본 데이터 </a:t>
            </a:r>
            <a:r>
              <a:rPr lang="en-US" altLang="ko-KR" dirty="0"/>
              <a:t>x FFT </a:t>
            </a:r>
            <a:r>
              <a:rPr lang="ko-KR" altLang="en-US" dirty="0"/>
              <a:t>변환데이터</a:t>
            </a:r>
            <a:r>
              <a:rPr lang="en-US" altLang="ko-KR" dirty="0">
                <a:solidFill>
                  <a:srgbClr val="FF0000"/>
                </a:solidFill>
              </a:rPr>
              <a:t> (</a:t>
            </a:r>
            <a:r>
              <a:rPr lang="ko-KR" altLang="en-US" dirty="0">
                <a:solidFill>
                  <a:srgbClr val="FF0000"/>
                </a:solidFill>
              </a:rPr>
              <a:t>피크탐지율 </a:t>
            </a:r>
            <a:r>
              <a:rPr lang="en-US" altLang="ko-KR" dirty="0">
                <a:solidFill>
                  <a:srgbClr val="FF0000"/>
                </a:solidFill>
              </a:rPr>
              <a:t>= mean 50%)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2451E4-0DB4-C401-02F2-D84E2A81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38184"/>
            <a:ext cx="7239001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A5900C74-FD41-EE76-5F50-012B2885B3CC}"/>
              </a:ext>
            </a:extLst>
          </p:cNvPr>
          <p:cNvCxnSpPr>
            <a:stCxn id="2050" idx="3"/>
            <a:endCxn id="5" idx="1"/>
          </p:cNvCxnSpPr>
          <p:nvPr/>
        </p:nvCxnSpPr>
        <p:spPr>
          <a:xfrm flipV="1">
            <a:off x="9067801" y="4137323"/>
            <a:ext cx="460043" cy="768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D5210C5-33DF-1938-BB62-9FEADCFC09FA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9078265" y="6506302"/>
            <a:ext cx="381851" cy="429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그룹 1008">
            <a:extLst>
              <a:ext uri="{FF2B5EF4-FFF2-40B4-BE49-F238E27FC236}">
                <a16:creationId xmlns:a16="http://schemas.microsoft.com/office/drawing/2014/main" id="{ADDD7606-0DDE-06C9-FF57-599A167720C5}"/>
              </a:ext>
            </a:extLst>
          </p:cNvPr>
          <p:cNvGrpSpPr/>
          <p:nvPr/>
        </p:nvGrpSpPr>
        <p:grpSpPr>
          <a:xfrm>
            <a:off x="1846759" y="5486493"/>
            <a:ext cx="15080106" cy="57935"/>
            <a:chOff x="4998069" y="3855779"/>
            <a:chExt cx="10268868" cy="63216"/>
          </a:xfrm>
        </p:grpSpPr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9EF14AE6-90A4-2C2E-6EB3-013AAB3B4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A351A176-A8B0-04FF-0B08-EC196E06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67" y="8289738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9CB168CC-B982-9900-1275-39488AF4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2" y="828548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DD3BDE70-870A-C94B-C0C7-FE2BDB6D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57" y="826770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DD569CFE-4220-87F1-661E-26AF909B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0" y="8285480"/>
            <a:ext cx="3086100" cy="18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A0754BB4-9FD9-A5AD-F97F-780211E25EA0}"/>
              </a:ext>
            </a:extLst>
          </p:cNvPr>
          <p:cNvSpPr/>
          <p:nvPr/>
        </p:nvSpPr>
        <p:spPr>
          <a:xfrm rot="5400000">
            <a:off x="9078968" y="7840862"/>
            <a:ext cx="361508" cy="5362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6D107-EA2F-1BC3-0B74-2C472C29FDFB}"/>
              </a:ext>
            </a:extLst>
          </p:cNvPr>
          <p:cNvSpPr txBox="1"/>
          <p:nvPr/>
        </p:nvSpPr>
        <p:spPr>
          <a:xfrm>
            <a:off x="1470932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2</a:t>
            </a:r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) 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Peak detection</a:t>
            </a:r>
          </a:p>
          <a:p>
            <a:pPr algn="l"/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82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C55BA523-6E29-1ACA-4D84-6F5ED762B3F6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12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>
                <a:solidFill>
                  <a:srgbClr val="36211B"/>
                </a:solidFill>
                <a:latin typeface="+mn-ea"/>
              </a:rPr>
              <a:t>SFV-based User Classification Model</a:t>
            </a:r>
            <a:endParaRPr lang="en-US" altLang="ko-KR" sz="2400" b="1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73EED6A-EF18-38BA-B835-07CBDC47FE13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BAFF8B8-73F3-3D31-A6D0-217A0BE9CC1C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92960F-5FEA-48A4-DBFA-286313BC56B7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80C6184-2D37-B41C-9B17-E4475AA7B089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D9BB63FA-52F4-6DD4-7FED-BE6E02AC7135}"/>
              </a:ext>
            </a:extLst>
          </p:cNvPr>
          <p:cNvCxnSpPr>
            <a:cxnSpLocks/>
            <a:stCxn id="33" idx="3"/>
            <a:endCxn id="21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17FD2E7-1B1A-7067-93BB-9432F5347846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AE452D6-6298-88A9-564A-F98645F70BB6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88A6DBF-3987-4387-B02F-69445227F7ED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7F4490B2-5165-BE52-6DC3-A0966DD7FFFB}"/>
                </a:ext>
              </a:extLst>
            </p:cNvPr>
            <p:cNvCxnSpPr>
              <a:cxnSpLocks/>
              <a:stCxn id="38" idx="2"/>
              <a:endCxn id="41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67442643-2564-2D35-4736-6653BFD8939C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977C0C-EDB5-DA8C-1D0A-6804B22C458E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1F5A70F-F310-CCBA-9DE0-836B397C162C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C08263A-7BC3-B13A-B7BA-76EEC1981483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5E813B1-B4CE-1657-53C4-FEC9A7A59BBA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5C268208-F7F6-CFCB-7634-4E218B334DCC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5C268208-F7F6-CFCB-7634-4E218B334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2298118-5443-3D3C-55BE-08D865DF89AF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A5432D-53D0-A041-74D4-D15BB852664F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A5432D-53D0-A041-74D4-D15BB8526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12B999B0-62F5-DF44-F529-648A583EBFB4}"/>
              </a:ext>
            </a:extLst>
          </p:cNvPr>
          <p:cNvCxnSpPr>
            <a:cxnSpLocks/>
            <a:stCxn id="41" idx="2"/>
            <a:endCxn id="28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527954F-DB1E-E9E1-B66B-36C882E4E3D2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37D0DD43-9851-CA8C-1723-8A37584C4513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A5BCCF32-CD3C-81BD-CC71-E3C01AF805F7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5DA6176B-52DA-8561-9D13-CA0A86FAB3A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44A24596-B3E1-C94F-A1C3-02ED28D7FB05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8D1BF750-11AA-AECF-1C11-A9DA8FE5D4F9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A9EFD47E-14B5-C11E-56E8-DD06AD5F8CD2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D4A4813-32DC-A98E-020D-87D7BD25C991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6F2F77E5-347F-028C-E886-1E8B8707A3E9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연결선: 꺾임 79">
            <a:extLst>
              <a:ext uri="{FF2B5EF4-FFF2-40B4-BE49-F238E27FC236}">
                <a16:creationId xmlns:a16="http://schemas.microsoft.com/office/drawing/2014/main" id="{1FB0F9FD-7A85-F817-31D1-27BA28733797}"/>
              </a:ext>
            </a:extLst>
          </p:cNvPr>
          <p:cNvCxnSpPr>
            <a:stCxn id="29" idx="2"/>
            <a:endCxn id="35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4DA7598B-02ED-E953-EBD6-68B8D9444B4E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1D011667-C075-976B-E14D-BED55A7769FF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직사각형 90">
                <a:extLst>
                  <a:ext uri="{FF2B5EF4-FFF2-40B4-BE49-F238E27FC236}">
                    <a16:creationId xmlns:a16="http://schemas.microsoft.com/office/drawing/2014/main" id="{1D011667-C075-976B-E14D-BED55A776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D2714A5-1565-2A01-3C3D-5C26EA7F1FEE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직사각형 91">
                <a:extLst>
                  <a:ext uri="{FF2B5EF4-FFF2-40B4-BE49-F238E27FC236}">
                    <a16:creationId xmlns:a16="http://schemas.microsoft.com/office/drawing/2014/main" id="{3D2714A5-1565-2A01-3C3D-5C26EA7F1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1BDD7732-369B-406E-28B4-871289EDDB88}"/>
              </a:ext>
            </a:extLst>
          </p:cNvPr>
          <p:cNvCxnSpPr>
            <a:cxnSpLocks/>
            <a:stCxn id="91" idx="2"/>
            <a:endCxn id="92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BAE0275A-7D62-02D0-FE76-C9A5C58E6F55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401E1396-6E2F-E776-A282-EB8372C94E3B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8F58CBDB-A8F4-E187-88DE-9F01A96C08E5}"/>
              </a:ext>
            </a:extLst>
          </p:cNvPr>
          <p:cNvCxnSpPr>
            <a:cxnSpLocks/>
            <a:stCxn id="97" idx="2"/>
            <a:endCxn id="98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0872E188-E0E6-1DFD-6EAF-98D94CA811BE}"/>
              </a:ext>
            </a:extLst>
          </p:cNvPr>
          <p:cNvCxnSpPr>
            <a:cxnSpLocks/>
            <a:stCxn id="92" idx="2"/>
            <a:endCxn id="97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id="{D22F9E02-97BF-D088-4026-9846583A4EE5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1036" name="직선 화살표 연결선 1035">
            <a:extLst>
              <a:ext uri="{FF2B5EF4-FFF2-40B4-BE49-F238E27FC236}">
                <a16:creationId xmlns:a16="http://schemas.microsoft.com/office/drawing/2014/main" id="{792E139A-5E78-7CBA-1A66-B79153F6D666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8" name="직사각형 1037">
            <a:extLst>
              <a:ext uri="{FF2B5EF4-FFF2-40B4-BE49-F238E27FC236}">
                <a16:creationId xmlns:a16="http://schemas.microsoft.com/office/drawing/2014/main" id="{C558483C-FD2B-2D3E-8272-46A56DB29BBF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직사각형 1038">
            <a:extLst>
              <a:ext uri="{FF2B5EF4-FFF2-40B4-BE49-F238E27FC236}">
                <a16:creationId xmlns:a16="http://schemas.microsoft.com/office/drawing/2014/main" id="{A85236E1-7E6F-BA07-9CD9-9DC79907F10E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AF6D75D7-8B01-DEB4-3D97-E1CFBE6593AF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F376AC70-2036-E03A-A9C2-125586F7CED3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1051" name="화살표: 아래쪽 1050">
            <a:extLst>
              <a:ext uri="{FF2B5EF4-FFF2-40B4-BE49-F238E27FC236}">
                <a16:creationId xmlns:a16="http://schemas.microsoft.com/office/drawing/2014/main" id="{45F18561-4991-2EE7-BB36-AD02A23F1BBA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2" name="화살표: 아래쪽 1051">
            <a:extLst>
              <a:ext uri="{FF2B5EF4-FFF2-40B4-BE49-F238E27FC236}">
                <a16:creationId xmlns:a16="http://schemas.microsoft.com/office/drawing/2014/main" id="{95C85853-AAF0-F315-CA6C-8C9D6DF282E9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56" name="연결선: 꺾임 1055">
            <a:extLst>
              <a:ext uri="{FF2B5EF4-FFF2-40B4-BE49-F238E27FC236}">
                <a16:creationId xmlns:a16="http://schemas.microsoft.com/office/drawing/2014/main" id="{578819F9-DD98-8011-8B69-11766FFB6B34}"/>
              </a:ext>
            </a:extLst>
          </p:cNvPr>
          <p:cNvCxnSpPr>
            <a:cxnSpLocks/>
            <a:stCxn id="82" idx="3"/>
            <a:endCxn id="43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390D61-574C-2CA5-AB29-46EB36873D75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9C4F1B86-7544-0B5D-141D-34392153F44F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3474667-B620-AC52-830E-23AC0EA32758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48" name="화살표: 아래쪽 47">
            <a:extLst>
              <a:ext uri="{FF2B5EF4-FFF2-40B4-BE49-F238E27FC236}">
                <a16:creationId xmlns:a16="http://schemas.microsoft.com/office/drawing/2014/main" id="{A5E5CE1A-2FD9-2409-FF66-1003B7E73740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1008">
            <a:extLst>
              <a:ext uri="{FF2B5EF4-FFF2-40B4-BE49-F238E27FC236}">
                <a16:creationId xmlns:a16="http://schemas.microsoft.com/office/drawing/2014/main" id="{D091B0E1-E10D-7ED0-4E70-FAF9E533DA8F}"/>
              </a:ext>
            </a:extLst>
          </p:cNvPr>
          <p:cNvGrpSpPr/>
          <p:nvPr/>
        </p:nvGrpSpPr>
        <p:grpSpPr>
          <a:xfrm>
            <a:off x="11201399" y="5693597"/>
            <a:ext cx="6508765" cy="140834"/>
            <a:chOff x="4998069" y="3855779"/>
            <a:chExt cx="10268868" cy="63216"/>
          </a:xfrm>
        </p:grpSpPr>
        <p:pic>
          <p:nvPicPr>
            <p:cNvPr id="77" name="Object 30">
              <a:extLst>
                <a:ext uri="{FF2B5EF4-FFF2-40B4-BE49-F238E27FC236}">
                  <a16:creationId xmlns:a16="http://schemas.microsoft.com/office/drawing/2014/main" id="{B59E5D50-77B2-5338-34AB-8F5009602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83AA8B7-B81F-7962-AADC-9E49FB1225E8}"/>
              </a:ext>
            </a:extLst>
          </p:cNvPr>
          <p:cNvSpPr txBox="1"/>
          <p:nvPr/>
        </p:nvSpPr>
        <p:spPr>
          <a:xfrm>
            <a:off x="11754561" y="3921393"/>
            <a:ext cx="54024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#1   ECG </a:t>
            </a:r>
            <a:r>
              <a:rPr lang="ko-KR" altLang="en-US" sz="2400" b="1" dirty="0"/>
              <a:t>상태 분류</a:t>
            </a:r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심전도 신호의 상태 정보를 이용하기 위한 특징 추출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474EAB-C0A5-D185-A3E4-11440862C76B}"/>
              </a:ext>
            </a:extLst>
          </p:cNvPr>
          <p:cNvSpPr txBox="1"/>
          <p:nvPr/>
        </p:nvSpPr>
        <p:spPr>
          <a:xfrm>
            <a:off x="11754561" y="6313973"/>
            <a:ext cx="5402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#2   ECG </a:t>
            </a:r>
            <a:r>
              <a:rPr lang="ko-KR" altLang="en-US" sz="2400" b="1" dirty="0"/>
              <a:t>사용자 식별</a:t>
            </a:r>
            <a:endParaRPr lang="en-US" altLang="ko-KR" sz="2400" b="1" dirty="0"/>
          </a:p>
          <a:p>
            <a:pPr algn="ctr"/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ko-KR" altLang="en-US" dirty="0"/>
              <a:t>추출된 상태 특징 정보를 반영하여</a:t>
            </a:r>
            <a:r>
              <a:rPr lang="en-US" altLang="ko-KR" dirty="0"/>
              <a:t> </a:t>
            </a:r>
            <a:r>
              <a:rPr lang="ko-KR" altLang="en-US" dirty="0"/>
              <a:t>사용자 분류 진행</a:t>
            </a:r>
          </a:p>
        </p:txBody>
      </p:sp>
    </p:spTree>
    <p:extLst>
      <p:ext uri="{BB962C8B-B14F-4D97-AF65-F5344CB8AC3E}">
        <p14:creationId xmlns:p14="http://schemas.microsoft.com/office/powerpoint/2010/main" val="420940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13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7429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CBE147D-3CA3-D6BB-0B2E-0C985EAB5751}"/>
              </a:ext>
            </a:extLst>
          </p:cNvPr>
          <p:cNvSpPr txBox="1"/>
          <p:nvPr/>
        </p:nvSpPr>
        <p:spPr>
          <a:xfrm>
            <a:off x="11300789" y="2751666"/>
            <a:ext cx="2572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#1   ECG </a:t>
            </a:r>
            <a:r>
              <a:rPr lang="ko-KR" altLang="en-US" sz="2400" b="1" dirty="0"/>
              <a:t>상태 분류</a:t>
            </a:r>
            <a:endParaRPr lang="en-US" altLang="ko-KR" sz="2400" b="1" dirty="0"/>
          </a:p>
          <a:p>
            <a:endParaRPr lang="en-US" altLang="ko-KR" dirty="0"/>
          </a:p>
        </p:txBody>
      </p:sp>
      <p:sp>
        <p:nvSpPr>
          <p:cNvPr id="180" name="사각형: 둥근 모서리 179">
            <a:extLst>
              <a:ext uri="{FF2B5EF4-FFF2-40B4-BE49-F238E27FC236}">
                <a16:creationId xmlns:a16="http://schemas.microsoft.com/office/drawing/2014/main" id="{AD84E03D-0E55-4ECB-5696-D5D42C771FE6}"/>
              </a:ext>
            </a:extLst>
          </p:cNvPr>
          <p:cNvSpPr/>
          <p:nvPr/>
        </p:nvSpPr>
        <p:spPr>
          <a:xfrm>
            <a:off x="11640364" y="3782007"/>
            <a:ext cx="2521436" cy="728061"/>
          </a:xfrm>
          <a:prstGeom prst="roundRect">
            <a:avLst>
              <a:gd name="adj" fmla="val 6771"/>
            </a:avLst>
          </a:prstGeom>
          <a:solidFill>
            <a:schemeClr val="accent3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1" name="사각형: 둥근 모서리 180">
            <a:extLst>
              <a:ext uri="{FF2B5EF4-FFF2-40B4-BE49-F238E27FC236}">
                <a16:creationId xmlns:a16="http://schemas.microsoft.com/office/drawing/2014/main" id="{DD48A92F-FA3F-C98F-09C6-6EE91E4D7EE6}"/>
              </a:ext>
            </a:extLst>
          </p:cNvPr>
          <p:cNvSpPr/>
          <p:nvPr/>
        </p:nvSpPr>
        <p:spPr>
          <a:xfrm>
            <a:off x="14854685" y="3782006"/>
            <a:ext cx="2522063" cy="728061"/>
          </a:xfrm>
          <a:prstGeom prst="roundRect">
            <a:avLst>
              <a:gd name="adj" fmla="val 6771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Unstable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D484E0E0-6DAA-6811-6C56-69D4E1397DF7}"/>
              </a:ext>
            </a:extLst>
          </p:cNvPr>
          <p:cNvSpPr txBox="1"/>
          <p:nvPr/>
        </p:nvSpPr>
        <p:spPr>
          <a:xfrm>
            <a:off x="11640364" y="4699479"/>
            <a:ext cx="25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편안한 휴식 상태</a:t>
            </a:r>
            <a:r>
              <a:rPr lang="ko-KR" altLang="en-US" dirty="0"/>
              <a:t>에 해당하는 심전도 신호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272A415-5CCB-3DCF-6399-0104B5E741B3}"/>
              </a:ext>
            </a:extLst>
          </p:cNvPr>
          <p:cNvSpPr txBox="1"/>
          <p:nvPr/>
        </p:nvSpPr>
        <p:spPr>
          <a:xfrm>
            <a:off x="14855312" y="4699479"/>
            <a:ext cx="252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운동 중인 상태</a:t>
            </a:r>
            <a:r>
              <a:rPr lang="ko-KR" altLang="en-US" dirty="0"/>
              <a:t>에 해당하는 심전도 신호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E98F92B-5278-8E91-11E0-B7A8E3B2A912}"/>
              </a:ext>
            </a:extLst>
          </p:cNvPr>
          <p:cNvSpPr txBox="1"/>
          <p:nvPr/>
        </p:nvSpPr>
        <p:spPr>
          <a:xfrm>
            <a:off x="11640364" y="5720199"/>
            <a:ext cx="5736385" cy="11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dirty="0"/>
              <a:t>상태 분류를 수행하여 각 심전도 신호가 </a:t>
            </a:r>
            <a:r>
              <a:rPr lang="ko-KR" altLang="en-US" b="1" dirty="0"/>
              <a:t>어떤 상태</a:t>
            </a:r>
            <a:r>
              <a:rPr lang="ko-KR" altLang="en-US" dirty="0"/>
              <a:t>에 해당하는지 </a:t>
            </a:r>
            <a:r>
              <a:rPr lang="ko-KR" altLang="en-US" b="1" dirty="0"/>
              <a:t>정보를 제공</a:t>
            </a:r>
            <a:r>
              <a:rPr lang="ko-KR" altLang="en-US" dirty="0"/>
              <a:t>해주는 역할</a:t>
            </a:r>
          </a:p>
        </p:txBody>
      </p:sp>
      <p:sp>
        <p:nvSpPr>
          <p:cNvPr id="185" name="화살표: 아래쪽 184">
            <a:extLst>
              <a:ext uri="{FF2B5EF4-FFF2-40B4-BE49-F238E27FC236}">
                <a16:creationId xmlns:a16="http://schemas.microsoft.com/office/drawing/2014/main" id="{A18578D5-99E8-338A-8FC4-B0C1C9A4D723}"/>
              </a:ext>
            </a:extLst>
          </p:cNvPr>
          <p:cNvSpPr/>
          <p:nvPr/>
        </p:nvSpPr>
        <p:spPr>
          <a:xfrm>
            <a:off x="14478000" y="552450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934EEF5-BDB7-6E40-F52F-585293985204}"/>
              </a:ext>
            </a:extLst>
          </p:cNvPr>
          <p:cNvSpPr txBox="1"/>
          <p:nvPr/>
        </p:nvSpPr>
        <p:spPr>
          <a:xfrm>
            <a:off x="11640364" y="7429500"/>
            <a:ext cx="573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TCN </a:t>
            </a:r>
            <a:r>
              <a:rPr lang="ko-KR" altLang="en-US" b="1" dirty="0"/>
              <a:t>모델 사용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- 2</a:t>
            </a:r>
            <a:r>
              <a:rPr lang="ko-KR" altLang="en-US" dirty="0"/>
              <a:t>개의 </a:t>
            </a:r>
            <a:r>
              <a:rPr lang="en-US" altLang="ko-KR" dirty="0"/>
              <a:t>Residual Block (dilation = 1, 2)</a:t>
            </a:r>
          </a:p>
          <a:p>
            <a:r>
              <a:rPr lang="en-US" altLang="ko-KR" dirty="0"/>
              <a:t>- Global</a:t>
            </a:r>
            <a:r>
              <a:rPr lang="ko-KR" altLang="en-US" dirty="0"/>
              <a:t> </a:t>
            </a:r>
            <a:r>
              <a:rPr lang="en-US" altLang="ko-KR" dirty="0"/>
              <a:t>Average Pooling</a:t>
            </a:r>
          </a:p>
          <a:p>
            <a:r>
              <a:rPr lang="en-US" altLang="ko-KR" dirty="0"/>
              <a:t>- Dense Layer</a:t>
            </a:r>
            <a:endParaRPr lang="ko-KR" altLang="en-US" dirty="0"/>
          </a:p>
        </p:txBody>
      </p:sp>
      <p:grpSp>
        <p:nvGrpSpPr>
          <p:cNvPr id="187" name="그룹 1008">
            <a:extLst>
              <a:ext uri="{FF2B5EF4-FFF2-40B4-BE49-F238E27FC236}">
                <a16:creationId xmlns:a16="http://schemas.microsoft.com/office/drawing/2014/main" id="{05321404-5BA5-7388-06C0-0E0595D59992}"/>
              </a:ext>
            </a:extLst>
          </p:cNvPr>
          <p:cNvGrpSpPr/>
          <p:nvPr/>
        </p:nvGrpSpPr>
        <p:grpSpPr>
          <a:xfrm>
            <a:off x="11300789" y="7131137"/>
            <a:ext cx="6508765" cy="69763"/>
            <a:chOff x="4998069" y="3855779"/>
            <a:chExt cx="10268868" cy="63216"/>
          </a:xfrm>
        </p:grpSpPr>
        <p:pic>
          <p:nvPicPr>
            <p:cNvPr id="188" name="Object 30">
              <a:extLst>
                <a:ext uri="{FF2B5EF4-FFF2-40B4-BE49-F238E27FC236}">
                  <a16:creationId xmlns:a16="http://schemas.microsoft.com/office/drawing/2014/main" id="{4C0167D8-985F-AE3E-B5B5-E96B92092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8CBAD4B-C68B-B156-E84A-08124270B29B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778E05EC-D078-04E4-6E1C-1D255EE365CF}"/>
              </a:ext>
            </a:extLst>
          </p:cNvPr>
          <p:cNvCxnSpPr>
            <a:cxnSpLocks/>
            <a:stCxn id="27" idx="3"/>
            <a:endCxn id="29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CC0814-B1AB-3930-4205-3099ED33D77A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7521914-B4A8-C42C-627C-8AE7C92F568C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7091925B-9DFD-E769-459A-2486F9FCA2F8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0DA5B07B-E12D-577D-3FE8-01F7F0A2B261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B958649B-2C04-479B-A3BC-669FBC3C3CAE}"/>
                </a:ext>
              </a:extLst>
            </p:cNvPr>
            <p:cNvCxnSpPr>
              <a:cxnSpLocks/>
              <a:stCxn id="19" idx="2"/>
              <a:endCxn id="22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C0717C31-8137-DE2A-CE84-5153F0408D9C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B4D26FBC-7182-39A9-ED3F-F8FFFF817D42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1673D-95EC-A3CF-A71B-A63C3E61EB4D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8057BF-D3E5-8D22-414C-5FCA5D252087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72654F4-8093-3E14-58C6-49FAA1D7CE14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FE4BC8-F69F-4C81-5404-2BB3418EB08B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DCEE815F-8A5E-BF01-06A6-523FAFA378C2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사각형: 둥근 모서리 26">
                <a:extLst>
                  <a:ext uri="{FF2B5EF4-FFF2-40B4-BE49-F238E27FC236}">
                    <a16:creationId xmlns:a16="http://schemas.microsoft.com/office/drawing/2014/main" id="{DCEE815F-8A5E-BF01-06A6-523FAFA37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9DDF5C7-A6D4-7FFB-3245-ABA7ED63236B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54576A95-A59F-B6F4-0682-34FF598E9482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사각형: 둥근 모서리 28">
                <a:extLst>
                  <a:ext uri="{FF2B5EF4-FFF2-40B4-BE49-F238E27FC236}">
                    <a16:creationId xmlns:a16="http://schemas.microsoft.com/office/drawing/2014/main" id="{54576A95-A59F-B6F4-0682-34FF598E9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5482EAF-047F-3A3E-F895-01335F380F0F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C9AEC9E6-3C08-3D92-7377-14AB96C3962F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AC626615-5697-8CBB-D2CF-0E65A28848A0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id="{1481BE14-B8CE-02C6-5BB1-8048C2C57B72}"/>
              </a:ext>
            </a:extLst>
          </p:cNvPr>
          <p:cNvCxnSpPr>
            <a:cxnSpLocks/>
            <a:stCxn id="41" idx="3"/>
            <a:endCxn id="60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31A9BC77-4EB7-7BCC-E7A5-D883D722D7D6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87335C2-9D10-B83F-82CF-7984F59715DE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61" name="화살표: 아래쪽 60">
            <a:extLst>
              <a:ext uri="{FF2B5EF4-FFF2-40B4-BE49-F238E27FC236}">
                <a16:creationId xmlns:a16="http://schemas.microsoft.com/office/drawing/2014/main" id="{46F56968-6E5D-1EB3-77EB-D4FD39C13DE5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2D14F262-845C-1A00-92C9-1D776DFC6B24}"/>
              </a:ext>
            </a:extLst>
          </p:cNvPr>
          <p:cNvSpPr/>
          <p:nvPr/>
        </p:nvSpPr>
        <p:spPr>
          <a:xfrm>
            <a:off x="1028700" y="2833293"/>
            <a:ext cx="8496300" cy="6681289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02289D5-DE83-636C-A298-CEAC1D890E8F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5A6D327-246E-244B-61D3-6A385FFCA5C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2055C5-901E-56E7-4936-5224ABE2C34F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276E52B-96E0-F7D5-7ADF-895501E71BDC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D1CFF5-A856-1A6B-5231-D3762EC9D3FA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80432D-A71D-4046-E7B0-B2765D539362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0A74E3E-0F95-7212-D848-D1A844D29775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FB3BC0A-9433-1810-9324-1C859EE5B46A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63104D6-66DF-1994-56B4-BA518855F07A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E854C88-987D-3D0A-4C85-CD144F34B916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EAB149E-F7AB-8830-0C64-C01327844D36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0F74366-C3FE-968B-EA30-E73042AB3EAD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372B032-F17F-0ADF-881E-5043E2205CCE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D5E5575-785B-F6A4-93EB-07B077E19F0C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2204288-4A09-4960-F22F-21177FEB159B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371CC37-597D-75AE-6D13-EFD7B958C458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1371CC37-597D-75AE-6D13-EFD7B958C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6587FE85-59A8-D3D2-4F92-C4B9F8DC234A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직사각형 42">
                <a:extLst>
                  <a:ext uri="{FF2B5EF4-FFF2-40B4-BE49-F238E27FC236}">
                    <a16:creationId xmlns:a16="http://schemas.microsoft.com/office/drawing/2014/main" id="{6587FE85-59A8-D3D2-4F92-C4B9F8DC2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9CC40BD-7EA3-3E52-CAB8-DA4EE5A2253F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29A3D68-63EE-3BD7-4FE1-5C22CD439E2D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785073A-4AC6-3BAB-257B-CCBE8D93D745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A72C223B-D4B2-9F21-F80B-4AC60E853963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3180503B-1613-1175-61F5-25123BE2FB24}"/>
              </a:ext>
            </a:extLst>
          </p:cNvPr>
          <p:cNvCxnSpPr>
            <a:cxnSpLocks/>
            <a:stCxn id="43" idx="2"/>
            <a:endCxn id="45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화살표: 아래쪽 55">
            <a:extLst>
              <a:ext uri="{FF2B5EF4-FFF2-40B4-BE49-F238E27FC236}">
                <a16:creationId xmlns:a16="http://schemas.microsoft.com/office/drawing/2014/main" id="{522B5F6A-FE2C-80CF-B234-753489D46C14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9D18B28-0EE9-7578-4FF2-E7297BA5C107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1F5FEB-AB08-E00B-6F91-B3E73C262514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A56474A-2708-2A84-E87C-74F4458853F5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0A9CB90D-F36D-6BB9-092E-4BE54E6A76D5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97E666C-DA4D-6427-AAE8-603B91E73241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792B94-BCF0-1CD0-87BE-A6B791CEBBC4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F671B7-3774-8374-C34A-E4848B338A3F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</p:spTree>
    <p:extLst>
      <p:ext uri="{BB962C8B-B14F-4D97-AF65-F5344CB8AC3E}">
        <p14:creationId xmlns:p14="http://schemas.microsoft.com/office/powerpoint/2010/main" val="417217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14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2" y="2019300"/>
            <a:ext cx="7332792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7590F6DD-D0B4-4957-578F-CEE570407E83}"/>
              </a:ext>
            </a:extLst>
          </p:cNvPr>
          <p:cNvGrpSpPr/>
          <p:nvPr/>
        </p:nvGrpSpPr>
        <p:grpSpPr>
          <a:xfrm>
            <a:off x="11582400" y="2705100"/>
            <a:ext cx="5791702" cy="6309539"/>
            <a:chOff x="11595262" y="2872560"/>
            <a:chExt cx="5791702" cy="6309539"/>
          </a:xfrm>
        </p:grpSpPr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F1DEC252-ECD9-C1DD-8807-B62C319D0E5C}"/>
                </a:ext>
              </a:extLst>
            </p:cNvPr>
            <p:cNvSpPr/>
            <p:nvPr/>
          </p:nvSpPr>
          <p:spPr>
            <a:xfrm rot="5400000">
              <a:off x="11336343" y="3131479"/>
              <a:ext cx="6309539" cy="579170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94" name="그룹 1093">
              <a:extLst>
                <a:ext uri="{FF2B5EF4-FFF2-40B4-BE49-F238E27FC236}">
                  <a16:creationId xmlns:a16="http://schemas.microsoft.com/office/drawing/2014/main" id="{60E5C761-4B8A-21C4-0B0D-4C4BFD39AB2D}"/>
                </a:ext>
              </a:extLst>
            </p:cNvPr>
            <p:cNvGrpSpPr/>
            <p:nvPr/>
          </p:nvGrpSpPr>
          <p:grpSpPr>
            <a:xfrm>
              <a:off x="11891593" y="3032859"/>
              <a:ext cx="1614962" cy="1088574"/>
              <a:chOff x="11804423" y="3032859"/>
              <a:chExt cx="1614962" cy="1088574"/>
            </a:xfrm>
          </p:grpSpPr>
          <p:pic>
            <p:nvPicPr>
              <p:cNvPr id="174" name="Picture 6">
                <a:extLst>
                  <a:ext uri="{FF2B5EF4-FFF2-40B4-BE49-F238E27FC236}">
                    <a16:creationId xmlns:a16="http://schemas.microsoft.com/office/drawing/2014/main" id="{694D9FF5-6F79-577E-1724-4AFF4C308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04423" y="3032859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>
                <a:extLst>
                  <a:ext uri="{FF2B5EF4-FFF2-40B4-BE49-F238E27FC236}">
                    <a16:creationId xmlns:a16="http://schemas.microsoft.com/office/drawing/2014/main" id="{C6F339BD-1423-68DA-DE9D-F7C416018E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85111" y="3109146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6">
                <a:extLst>
                  <a:ext uri="{FF2B5EF4-FFF2-40B4-BE49-F238E27FC236}">
                    <a16:creationId xmlns:a16="http://schemas.microsoft.com/office/drawing/2014/main" id="{A2025921-3D61-B9E3-A43C-F467BC508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965799" y="3185433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1" name="그룹 1090">
              <a:extLst>
                <a:ext uri="{FF2B5EF4-FFF2-40B4-BE49-F238E27FC236}">
                  <a16:creationId xmlns:a16="http://schemas.microsoft.com/office/drawing/2014/main" id="{9591DEA3-090E-C111-D72D-A176376CDAFA}"/>
                </a:ext>
              </a:extLst>
            </p:cNvPr>
            <p:cNvGrpSpPr/>
            <p:nvPr/>
          </p:nvGrpSpPr>
          <p:grpSpPr>
            <a:xfrm>
              <a:off x="11892511" y="4567673"/>
              <a:ext cx="1657724" cy="1071255"/>
              <a:chOff x="11818706" y="7311823"/>
              <a:chExt cx="1657724" cy="1071255"/>
            </a:xfrm>
          </p:grpSpPr>
          <p:pic>
            <p:nvPicPr>
              <p:cNvPr id="181" name="Picture 6">
                <a:extLst>
                  <a:ext uri="{FF2B5EF4-FFF2-40B4-BE49-F238E27FC236}">
                    <a16:creationId xmlns:a16="http://schemas.microsoft.com/office/drawing/2014/main" id="{C1C92686-D2D6-D16D-8587-9A580F4FF2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18706" y="7311823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6">
                <a:extLst>
                  <a:ext uri="{FF2B5EF4-FFF2-40B4-BE49-F238E27FC236}">
                    <a16:creationId xmlns:a16="http://schemas.microsoft.com/office/drawing/2014/main" id="{1D0DA143-8F2D-C609-2BE1-2096485EF6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99394" y="7388110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6">
                <a:extLst>
                  <a:ext uri="{FF2B5EF4-FFF2-40B4-BE49-F238E27FC236}">
                    <a16:creationId xmlns:a16="http://schemas.microsoft.com/office/drawing/2014/main" id="{1E396B8E-9ECF-C358-2D2F-C71A0E956DD2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3" b="9279"/>
              <a:stretch/>
            </p:blipFill>
            <p:spPr bwMode="auto">
              <a:xfrm>
                <a:off x="12022030" y="7447078"/>
                <a:ext cx="1454400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3" name="그룹 1092">
              <a:extLst>
                <a:ext uri="{FF2B5EF4-FFF2-40B4-BE49-F238E27FC236}">
                  <a16:creationId xmlns:a16="http://schemas.microsoft.com/office/drawing/2014/main" id="{399B0FE4-DD67-D33C-5404-2DFCDF37C516}"/>
                </a:ext>
              </a:extLst>
            </p:cNvPr>
            <p:cNvGrpSpPr/>
            <p:nvPr/>
          </p:nvGrpSpPr>
          <p:grpSpPr>
            <a:xfrm>
              <a:off x="11902159" y="6134100"/>
              <a:ext cx="1653960" cy="1051080"/>
              <a:chOff x="11814989" y="4393373"/>
              <a:chExt cx="1653960" cy="1051080"/>
            </a:xfrm>
          </p:grpSpPr>
          <p:pic>
            <p:nvPicPr>
              <p:cNvPr id="177" name="Picture 6">
                <a:extLst>
                  <a:ext uri="{FF2B5EF4-FFF2-40B4-BE49-F238E27FC236}">
                    <a16:creationId xmlns:a16="http://schemas.microsoft.com/office/drawing/2014/main" id="{4695770D-C142-9BDB-F7EA-4C7A76EE5E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14989" y="4393373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6">
                <a:extLst>
                  <a:ext uri="{FF2B5EF4-FFF2-40B4-BE49-F238E27FC236}">
                    <a16:creationId xmlns:a16="http://schemas.microsoft.com/office/drawing/2014/main" id="{EDB7491A-0B3C-8327-EFFA-8B4167498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95677" y="4462689"/>
                <a:ext cx="1453586" cy="96474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" name="Picture 4">
                <a:extLst>
                  <a:ext uri="{FF2B5EF4-FFF2-40B4-BE49-F238E27FC236}">
                    <a16:creationId xmlns:a16="http://schemas.microsoft.com/office/drawing/2014/main" id="{BF366CAD-2AFE-FB09-59B0-31B153C2B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84" b="7093"/>
              <a:stretch/>
            </p:blipFill>
            <p:spPr bwMode="auto">
              <a:xfrm>
                <a:off x="12022030" y="4552942"/>
                <a:ext cx="1446919" cy="8915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2" name="그룹 1091">
              <a:extLst>
                <a:ext uri="{FF2B5EF4-FFF2-40B4-BE49-F238E27FC236}">
                  <a16:creationId xmlns:a16="http://schemas.microsoft.com/office/drawing/2014/main" id="{CA29B1F9-ADAB-182E-99E7-8A7F6FEB5879}"/>
                </a:ext>
              </a:extLst>
            </p:cNvPr>
            <p:cNvGrpSpPr/>
            <p:nvPr/>
          </p:nvGrpSpPr>
          <p:grpSpPr>
            <a:xfrm>
              <a:off x="11902159" y="7671951"/>
              <a:ext cx="1648480" cy="1052949"/>
              <a:chOff x="11800086" y="5795734"/>
              <a:chExt cx="1648480" cy="1052949"/>
            </a:xfrm>
          </p:grpSpPr>
          <p:pic>
            <p:nvPicPr>
              <p:cNvPr id="179" name="Picture 6">
                <a:extLst>
                  <a:ext uri="{FF2B5EF4-FFF2-40B4-BE49-F238E27FC236}">
                    <a16:creationId xmlns:a16="http://schemas.microsoft.com/office/drawing/2014/main" id="{7D83D0B7-ECF5-5F64-2627-B09864E1E4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00086" y="5795734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6">
                <a:extLst>
                  <a:ext uri="{FF2B5EF4-FFF2-40B4-BE49-F238E27FC236}">
                    <a16:creationId xmlns:a16="http://schemas.microsoft.com/office/drawing/2014/main" id="{A9073F7F-B176-12C3-CDF7-CF716D6FE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98" b="6753"/>
              <a:stretch/>
            </p:blipFill>
            <p:spPr bwMode="auto">
              <a:xfrm>
                <a:off x="11880774" y="5872021"/>
                <a:ext cx="1453586" cy="936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2">
                <a:extLst>
                  <a:ext uri="{FF2B5EF4-FFF2-40B4-BE49-F238E27FC236}">
                    <a16:creationId xmlns:a16="http://schemas.microsoft.com/office/drawing/2014/main" id="{D25D9430-9B56-DBD7-41E9-32D1BBF1F3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60" r="-1" b="8939"/>
              <a:stretch/>
            </p:blipFill>
            <p:spPr bwMode="auto">
              <a:xfrm>
                <a:off x="12001647" y="5959227"/>
                <a:ext cx="1446919" cy="88945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126BF26-AEAF-2437-E328-D4C32C27F16A}"/>
                </a:ext>
              </a:extLst>
            </p:cNvPr>
            <p:cNvSpPr txBox="1"/>
            <p:nvPr/>
          </p:nvSpPr>
          <p:spPr>
            <a:xfrm>
              <a:off x="13571130" y="3368389"/>
              <a:ext cx="328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 +   State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Feature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(</a:t>
              </a:r>
              <a:r>
                <a:rPr lang="en-US" altLang="ko-KR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Stable</a:t>
              </a:r>
              <a:r>
                <a:rPr lang="en-US" altLang="ko-KR" sz="2400" dirty="0"/>
                <a:t>)</a:t>
              </a:r>
              <a:endParaRPr lang="ko-KR" altLang="en-US" sz="2400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D2F4102-C26E-72CC-E7F5-3347666D7521}"/>
                </a:ext>
              </a:extLst>
            </p:cNvPr>
            <p:cNvSpPr txBox="1"/>
            <p:nvPr/>
          </p:nvSpPr>
          <p:spPr>
            <a:xfrm>
              <a:off x="13571130" y="6484782"/>
              <a:ext cx="328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 +   State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Feature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(</a:t>
              </a:r>
              <a:r>
                <a:rPr lang="en-US" altLang="ko-KR" sz="24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Stable</a:t>
              </a:r>
              <a:r>
                <a:rPr lang="en-US" altLang="ko-KR" sz="2400" dirty="0"/>
                <a:t>)</a:t>
              </a:r>
              <a:endParaRPr lang="ko-KR" altLang="en-US" sz="2400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386D347-A097-EE71-1F26-AB506F8CF557}"/>
                </a:ext>
              </a:extLst>
            </p:cNvPr>
            <p:cNvSpPr txBox="1"/>
            <p:nvPr/>
          </p:nvSpPr>
          <p:spPr>
            <a:xfrm>
              <a:off x="13586033" y="8057233"/>
              <a:ext cx="3640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 +   State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Feature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(</a:t>
              </a:r>
              <a:r>
                <a:rPr lang="en-US" altLang="ko-KR" sz="2400" dirty="0">
                  <a:solidFill>
                    <a:schemeClr val="accent6">
                      <a:lumMod val="75000"/>
                    </a:schemeClr>
                  </a:solidFill>
                </a:rPr>
                <a:t>Unstable</a:t>
              </a:r>
              <a:r>
                <a:rPr lang="en-US" altLang="ko-KR" sz="2400" dirty="0"/>
                <a:t>)</a:t>
              </a:r>
              <a:endParaRPr lang="ko-KR" altLang="en-US" sz="2400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86F4C99-AA9E-F9BD-B55B-AE2B3CB598B1}"/>
                </a:ext>
              </a:extLst>
            </p:cNvPr>
            <p:cNvSpPr txBox="1"/>
            <p:nvPr/>
          </p:nvSpPr>
          <p:spPr>
            <a:xfrm>
              <a:off x="13557765" y="4913950"/>
              <a:ext cx="36409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/>
                <a:t> +   State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Feature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(</a:t>
              </a:r>
              <a:r>
                <a:rPr lang="en-US" altLang="ko-KR" sz="2400" dirty="0">
                  <a:solidFill>
                    <a:schemeClr val="accent6">
                      <a:lumMod val="75000"/>
                    </a:schemeClr>
                  </a:solidFill>
                </a:rPr>
                <a:t>Unstable</a:t>
              </a:r>
              <a:r>
                <a:rPr lang="en-US" altLang="ko-KR" sz="2400" dirty="0"/>
                <a:t>)</a:t>
              </a:r>
              <a:endParaRPr lang="ko-KR" altLang="en-US" sz="2400" dirty="0"/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CD89D92F-7536-ACD6-A41E-7B3B93A653F5}"/>
                </a:ext>
              </a:extLst>
            </p:cNvPr>
            <p:cNvSpPr txBox="1"/>
            <p:nvPr/>
          </p:nvSpPr>
          <p:spPr>
            <a:xfrm>
              <a:off x="12344400" y="4114823"/>
              <a:ext cx="904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Person #1</a:t>
              </a:r>
              <a:endParaRPr lang="ko-KR" altLang="en-US" sz="1400" dirty="0"/>
            </a:p>
          </p:txBody>
        </p:sp>
        <p:sp>
          <p:nvSpPr>
            <p:cNvPr id="1103" name="TextBox 1102">
              <a:extLst>
                <a:ext uri="{FF2B5EF4-FFF2-40B4-BE49-F238E27FC236}">
                  <a16:creationId xmlns:a16="http://schemas.microsoft.com/office/drawing/2014/main" id="{EC421C7D-C514-45BD-45BA-2071CE9D952A}"/>
                </a:ext>
              </a:extLst>
            </p:cNvPr>
            <p:cNvSpPr txBox="1"/>
            <p:nvPr/>
          </p:nvSpPr>
          <p:spPr>
            <a:xfrm>
              <a:off x="12344400" y="5628501"/>
              <a:ext cx="904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Person #1</a:t>
              </a:r>
              <a:endParaRPr lang="ko-KR" altLang="en-US" sz="1400" dirty="0"/>
            </a:p>
          </p:txBody>
        </p:sp>
        <p:sp>
          <p:nvSpPr>
            <p:cNvPr id="1110" name="TextBox 1109">
              <a:extLst>
                <a:ext uri="{FF2B5EF4-FFF2-40B4-BE49-F238E27FC236}">
                  <a16:creationId xmlns:a16="http://schemas.microsoft.com/office/drawing/2014/main" id="{8FBA1AB0-65B7-8D0B-830F-745B21719624}"/>
                </a:ext>
              </a:extLst>
            </p:cNvPr>
            <p:cNvSpPr txBox="1"/>
            <p:nvPr/>
          </p:nvSpPr>
          <p:spPr>
            <a:xfrm>
              <a:off x="12344400" y="7195541"/>
              <a:ext cx="995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Person #27</a:t>
              </a:r>
              <a:endParaRPr lang="ko-KR" altLang="en-US" sz="1400" dirty="0"/>
            </a:p>
          </p:txBody>
        </p:sp>
        <p:sp>
          <p:nvSpPr>
            <p:cNvPr id="1111" name="TextBox 1110">
              <a:extLst>
                <a:ext uri="{FF2B5EF4-FFF2-40B4-BE49-F238E27FC236}">
                  <a16:creationId xmlns:a16="http://schemas.microsoft.com/office/drawing/2014/main" id="{F9BD7BAF-2BBA-1BD6-A540-BC00DA541522}"/>
                </a:ext>
              </a:extLst>
            </p:cNvPr>
            <p:cNvSpPr txBox="1"/>
            <p:nvPr/>
          </p:nvSpPr>
          <p:spPr>
            <a:xfrm>
              <a:off x="12344400" y="8709219"/>
              <a:ext cx="995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/>
                <a:t>Person #27</a:t>
              </a:r>
              <a:endParaRPr lang="ko-KR" altLang="en-US" sz="1400" dirty="0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C0219B27-7965-E419-C8DE-3733A8822766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id="{DFFA5419-12D6-8598-886C-FB5E94BCAB3E}"/>
              </a:ext>
            </a:extLst>
          </p:cNvPr>
          <p:cNvCxnSpPr>
            <a:cxnSpLocks/>
            <a:stCxn id="22" idx="3"/>
            <a:endCxn id="24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B290FA-86CC-FD44-7614-6FCA9EF8773D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6203CD3-7A8F-8661-41E7-A135289C85CF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7D79AFDA-BB79-0405-C609-AC68080DFCED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AF440D5D-6A59-505A-88C9-B2BFA08B52E7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3C271ADF-53FB-020F-0EF8-7366C04F8843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4DA1A545-078F-A03E-A207-F18FAFC247B3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A98B121-BA92-3C7A-E5B5-5E4C4267BF47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CC657F-D290-B4EF-597B-2FF157CD9465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rgbClr val="F3F2F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3B78C7-A048-BAE5-C740-A0424C034730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1322D92-ADB7-14E2-242F-A052C06690C9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11839F0-2729-ACBB-A80C-7059868025CC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68F5F8E1-4608-973A-1BCF-0C21146F7389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68F5F8E1-4608-973A-1BCF-0C21146F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36A7AF5-2FE6-5B00-5C20-7B7D6AB4DCF4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E68A0805-9429-B86E-D82D-AF285152403E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E68A0805-9429-B86E-D82D-AF2851524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3687CC5-295C-79C7-7D6F-22359F5C9A5A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27CDF477-AA7E-29A2-A294-070E0B192EB7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화살표: 아래쪽 26">
            <a:extLst>
              <a:ext uri="{FF2B5EF4-FFF2-40B4-BE49-F238E27FC236}">
                <a16:creationId xmlns:a16="http://schemas.microsoft.com/office/drawing/2014/main" id="{B5BECFC4-6F87-8657-CAD1-BAFC0A1C4D6A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AF846565-7974-E363-EDC5-EA37D7BED174}"/>
              </a:ext>
            </a:extLst>
          </p:cNvPr>
          <p:cNvCxnSpPr>
            <a:cxnSpLocks/>
            <a:stCxn id="47" idx="3"/>
            <a:endCxn id="30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DAEEFD8-11BC-E93A-79CD-1F0D4CB990F3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907C94C5-09DD-EB83-31EF-C553CB7E2A5B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ED99299-47BB-E013-36CB-49B8CC8BDF15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CB49068-27B6-6FD0-7BCA-A7FF8231738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87CF0E0-E16E-44EE-5BC1-ABDD02BF27FC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DF15DF2-DCAF-A382-4D45-74995189F300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7575402-8794-2C0C-4A39-65D5949146C1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51707-0B6A-AC68-9573-CCE01264ADC6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BCCC78F7-E0F3-A003-5376-F683435AD00E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559CE6D-4FCE-7D04-7B6A-DB93274DEBA5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5BD14555-982F-0B31-49EA-620BEC8F68D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855A522-C810-9C31-A755-4949DE5DD480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731DE4-0D84-229A-F8C5-DE03FAA2B68E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A8102B0-34D2-D025-5B50-6DD92CF26CA7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D8EE61B-3914-2275-D4F8-A67B4D730B7F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DC83E80-C726-802B-C912-5B7819C4E8F4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9BA7260-690D-DC9A-BFF8-F36FF434F08B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6BFF0F3A-52EF-517D-1AA8-E38E6D1858A9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6BFF0F3A-52EF-517D-1AA8-E38E6D185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7DCD859A-66C7-A699-F158-9C2423EFA0E8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7DCD859A-66C7-A699-F158-9C2423EF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F96F1EA-B306-C0A1-7858-26FFBABA35C2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BDA9FFE-92F9-52E3-5ACF-2A6E9B2762D2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7468EA11-0B15-E727-BE8E-E8BF6F2DE2E8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0DA12C1D-B0AA-039F-36C8-DA01465BCB5E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03E7ADF5-6E58-B1A4-46DC-108F806AC736}"/>
              </a:ext>
            </a:extLst>
          </p:cNvPr>
          <p:cNvCxnSpPr>
            <a:cxnSpLocks/>
            <a:stCxn id="49" idx="2"/>
            <a:endCxn id="51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146B4CCD-7707-1619-1CCB-23AE73EDEAD4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CC67A12-FC93-6122-27BE-E415A7339751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1B504D-D21C-3F50-35D4-AB00D9DEA2E6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14B0A179-FC22-4C71-AFD2-8000A401425D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65D7B569-3F46-75C8-296D-F6CEF20B00BB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581E3AFA-530F-92C6-5BA0-ED77E7C53E67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69A70E-42E4-46C4-654C-5427287E6C52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62E663-8275-D428-617C-A039AB0C2D97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A70B5F30-B72B-D30A-8002-4AC271EE92FC}"/>
              </a:ext>
            </a:extLst>
          </p:cNvPr>
          <p:cNvSpPr/>
          <p:nvPr/>
        </p:nvSpPr>
        <p:spPr>
          <a:xfrm>
            <a:off x="1361942" y="2833293"/>
            <a:ext cx="5623252" cy="6501207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AA8580A-B33D-4EC9-0FED-7B2484B9436E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</p:spTree>
    <p:extLst>
      <p:ext uri="{BB962C8B-B14F-4D97-AF65-F5344CB8AC3E}">
        <p14:creationId xmlns:p14="http://schemas.microsoft.com/office/powerpoint/2010/main" val="325110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15</a:t>
            </a:fld>
            <a:endParaRPr lang="en-US" sz="2000" dirty="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2" y="2019300"/>
            <a:ext cx="7332792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SFV-based User Classification Model</a:t>
            </a: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2C7BD3F6-4B50-3BD6-301B-897A1572B009}"/>
              </a:ext>
            </a:extLst>
          </p:cNvPr>
          <p:cNvSpPr txBox="1"/>
          <p:nvPr/>
        </p:nvSpPr>
        <p:spPr>
          <a:xfrm>
            <a:off x="11300789" y="2751666"/>
            <a:ext cx="2880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#2   ECG </a:t>
            </a:r>
            <a:r>
              <a:rPr lang="ko-KR" altLang="en-US" sz="2400" b="1" dirty="0"/>
              <a:t>사용자 식별</a:t>
            </a:r>
            <a:endParaRPr lang="en-US" altLang="ko-KR" sz="2400" b="1" dirty="0"/>
          </a:p>
          <a:p>
            <a:endParaRPr lang="en-US" altLang="ko-KR" dirty="0"/>
          </a:p>
        </p:txBody>
      </p:sp>
      <p:sp>
        <p:nvSpPr>
          <p:cNvPr id="1071" name="사각형: 둥근 모서리 1070">
            <a:extLst>
              <a:ext uri="{FF2B5EF4-FFF2-40B4-BE49-F238E27FC236}">
                <a16:creationId xmlns:a16="http://schemas.microsoft.com/office/drawing/2014/main" id="{975DA8C6-3285-D74B-491A-D763046713F6}"/>
              </a:ext>
            </a:extLst>
          </p:cNvPr>
          <p:cNvSpPr/>
          <p:nvPr/>
        </p:nvSpPr>
        <p:spPr>
          <a:xfrm>
            <a:off x="11640364" y="3700240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2" name="사각형: 둥근 모서리 1071">
            <a:extLst>
              <a:ext uri="{FF2B5EF4-FFF2-40B4-BE49-F238E27FC236}">
                <a16:creationId xmlns:a16="http://schemas.microsoft.com/office/drawing/2014/main" id="{79499501-86B5-18E7-5FCF-15CE1EB15B11}"/>
              </a:ext>
            </a:extLst>
          </p:cNvPr>
          <p:cNvSpPr/>
          <p:nvPr/>
        </p:nvSpPr>
        <p:spPr>
          <a:xfrm>
            <a:off x="12724994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3" name="사각형: 둥근 모서리 1072">
            <a:extLst>
              <a:ext uri="{FF2B5EF4-FFF2-40B4-BE49-F238E27FC236}">
                <a16:creationId xmlns:a16="http://schemas.microsoft.com/office/drawing/2014/main" id="{6F7A5820-F869-95A6-5A58-5C3102C03E73}"/>
              </a:ext>
            </a:extLst>
          </p:cNvPr>
          <p:cNvSpPr/>
          <p:nvPr/>
        </p:nvSpPr>
        <p:spPr>
          <a:xfrm>
            <a:off x="13809625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4" name="사각형: 둥근 모서리 1073">
            <a:extLst>
              <a:ext uri="{FF2B5EF4-FFF2-40B4-BE49-F238E27FC236}">
                <a16:creationId xmlns:a16="http://schemas.microsoft.com/office/drawing/2014/main" id="{922E50D6-405D-51AA-7B56-35EE6D920C7A}"/>
              </a:ext>
            </a:extLst>
          </p:cNvPr>
          <p:cNvSpPr/>
          <p:nvPr/>
        </p:nvSpPr>
        <p:spPr>
          <a:xfrm>
            <a:off x="16373882" y="3687274"/>
            <a:ext cx="932636" cy="728061"/>
          </a:xfrm>
          <a:prstGeom prst="roundRect">
            <a:avLst>
              <a:gd name="adj" fmla="val 6771"/>
            </a:avLst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Person #n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9A538E5B-12F6-6EBA-2213-75584FE5122A}"/>
              </a:ext>
            </a:extLst>
          </p:cNvPr>
          <p:cNvSpPr txBox="1"/>
          <p:nvPr/>
        </p:nvSpPr>
        <p:spPr>
          <a:xfrm>
            <a:off x="11640364" y="5366799"/>
            <a:ext cx="5736385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전처리</a:t>
            </a:r>
            <a:r>
              <a:rPr lang="ko-KR" altLang="en-US" dirty="0"/>
              <a:t> 된 심전도 신호와 상태 특징 정보가 </a:t>
            </a:r>
            <a:endParaRPr lang="en-US" altLang="ko-KR" dirty="0"/>
          </a:p>
          <a:p>
            <a:pPr algn="ctr">
              <a:lnSpc>
                <a:spcPct val="200000"/>
              </a:lnSpc>
            </a:pPr>
            <a:r>
              <a:rPr lang="ko-KR" altLang="en-US" b="1" dirty="0"/>
              <a:t>같은 입력</a:t>
            </a:r>
            <a:r>
              <a:rPr lang="ko-KR" altLang="en-US" dirty="0"/>
              <a:t>으로 사용되어 </a:t>
            </a:r>
            <a:r>
              <a:rPr lang="ko-KR" altLang="en-US" b="1" dirty="0"/>
              <a:t>사용자 식별</a:t>
            </a:r>
            <a:r>
              <a:rPr lang="ko-KR" altLang="en-US" dirty="0"/>
              <a:t>을 진행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15CE7564-8EDC-054D-5AD8-984F02B145F2}"/>
              </a:ext>
            </a:extLst>
          </p:cNvPr>
          <p:cNvSpPr txBox="1"/>
          <p:nvPr/>
        </p:nvSpPr>
        <p:spPr>
          <a:xfrm rot="10800000">
            <a:off x="15333924" y="3868229"/>
            <a:ext cx="453970" cy="43088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altLang="ko-KR" sz="2800" b="1" dirty="0"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∙∙∙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6C381BA8-1E82-9646-B263-7B906BAB5841}"/>
              </a:ext>
            </a:extLst>
          </p:cNvPr>
          <p:cNvSpPr txBox="1"/>
          <p:nvPr/>
        </p:nvSpPr>
        <p:spPr>
          <a:xfrm>
            <a:off x="11640364" y="7277100"/>
            <a:ext cx="5736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TCN </a:t>
            </a:r>
            <a:r>
              <a:rPr lang="ko-KR" altLang="en-US" b="1" dirty="0"/>
              <a:t>모델 사용</a:t>
            </a:r>
            <a:endParaRPr lang="en-US" altLang="ko-KR" b="1" dirty="0"/>
          </a:p>
          <a:p>
            <a:endParaRPr lang="en-US" altLang="ko-KR" dirty="0"/>
          </a:p>
          <a:p>
            <a:r>
              <a:rPr lang="en-US" altLang="ko-KR" dirty="0"/>
              <a:t>- 8</a:t>
            </a:r>
            <a:r>
              <a:rPr lang="ko-KR" altLang="en-US" dirty="0"/>
              <a:t>개의 </a:t>
            </a:r>
            <a:r>
              <a:rPr lang="en-US" altLang="ko-KR" dirty="0"/>
              <a:t>Residual Block (dilation = 1, 2, …, 8)</a:t>
            </a:r>
          </a:p>
          <a:p>
            <a:r>
              <a:rPr lang="en-US" altLang="ko-KR" dirty="0"/>
              <a:t>- Global</a:t>
            </a:r>
            <a:r>
              <a:rPr lang="ko-KR" altLang="en-US" dirty="0"/>
              <a:t> </a:t>
            </a:r>
            <a:r>
              <a:rPr lang="en-US" altLang="ko-KR" dirty="0"/>
              <a:t>Average Pooling</a:t>
            </a:r>
          </a:p>
          <a:p>
            <a:r>
              <a:rPr lang="en-US" altLang="ko-KR" dirty="0"/>
              <a:t>- Dense Layer</a:t>
            </a:r>
          </a:p>
          <a:p>
            <a:r>
              <a:rPr lang="en-US" altLang="ko-KR" dirty="0"/>
              <a:t>- 5</a:t>
            </a:r>
            <a:r>
              <a:rPr lang="ko-KR" altLang="en-US" dirty="0"/>
              <a:t>번의 </a:t>
            </a:r>
            <a:r>
              <a:rPr lang="en-US" altLang="ko-KR" dirty="0"/>
              <a:t>Residual Connection</a:t>
            </a:r>
            <a:r>
              <a:rPr lang="ko-KR" altLang="en-US" dirty="0"/>
              <a:t> 사용</a:t>
            </a:r>
          </a:p>
        </p:txBody>
      </p:sp>
      <p:grpSp>
        <p:nvGrpSpPr>
          <p:cNvPr id="1079" name="그룹 1008">
            <a:extLst>
              <a:ext uri="{FF2B5EF4-FFF2-40B4-BE49-F238E27FC236}">
                <a16:creationId xmlns:a16="http://schemas.microsoft.com/office/drawing/2014/main" id="{D352FB50-8A77-B618-7070-ADBB78AA6A0B}"/>
              </a:ext>
            </a:extLst>
          </p:cNvPr>
          <p:cNvGrpSpPr/>
          <p:nvPr/>
        </p:nvGrpSpPr>
        <p:grpSpPr>
          <a:xfrm>
            <a:off x="11300789" y="6819900"/>
            <a:ext cx="6508765" cy="69763"/>
            <a:chOff x="4998069" y="3855779"/>
            <a:chExt cx="10268868" cy="63216"/>
          </a:xfrm>
        </p:grpSpPr>
        <p:pic>
          <p:nvPicPr>
            <p:cNvPr id="1080" name="Object 30">
              <a:extLst>
                <a:ext uri="{FF2B5EF4-FFF2-40B4-BE49-F238E27FC236}">
                  <a16:creationId xmlns:a16="http://schemas.microsoft.com/office/drawing/2014/main" id="{C5EB75C9-52ED-9056-CA17-18878EED1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sp>
        <p:nvSpPr>
          <p:cNvPr id="1081" name="화살표: 아래쪽 1080">
            <a:extLst>
              <a:ext uri="{FF2B5EF4-FFF2-40B4-BE49-F238E27FC236}">
                <a16:creationId xmlns:a16="http://schemas.microsoft.com/office/drawing/2014/main" id="{08414E74-4173-86A9-06A0-50F19D713EF8}"/>
              </a:ext>
            </a:extLst>
          </p:cNvPr>
          <p:cNvSpPr/>
          <p:nvPr/>
        </p:nvSpPr>
        <p:spPr>
          <a:xfrm>
            <a:off x="14478000" y="4804535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04A7FDF-719B-D7C4-A9DD-7BCBEA012F11}"/>
              </a:ext>
            </a:extLst>
          </p:cNvPr>
          <p:cNvSpPr/>
          <p:nvPr/>
        </p:nvSpPr>
        <p:spPr>
          <a:xfrm rot="5400000">
            <a:off x="206610" y="5076906"/>
            <a:ext cx="4777831" cy="2124148"/>
          </a:xfrm>
          <a:prstGeom prst="rect">
            <a:avLst/>
          </a:prstGeom>
          <a:solidFill>
            <a:srgbClr val="EFEDEB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C70C771-8F2A-4B5D-E8AA-E75510D5E292}"/>
              </a:ext>
            </a:extLst>
          </p:cNvPr>
          <p:cNvSpPr/>
          <p:nvPr/>
        </p:nvSpPr>
        <p:spPr>
          <a:xfrm>
            <a:off x="1646102" y="3843742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776CBBA-6D6F-E986-3D04-0501AFCDBCD0}"/>
              </a:ext>
            </a:extLst>
          </p:cNvPr>
          <p:cNvSpPr/>
          <p:nvPr/>
        </p:nvSpPr>
        <p:spPr>
          <a:xfrm>
            <a:off x="1646102" y="4236880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6482FB5-0F74-31F6-0FB6-17BBB5BFABE9}"/>
              </a:ext>
            </a:extLst>
          </p:cNvPr>
          <p:cNvSpPr/>
          <p:nvPr/>
        </p:nvSpPr>
        <p:spPr>
          <a:xfrm>
            <a:off x="1646100" y="4630018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AEE387-971E-6195-EA0E-35FF72811B6D}"/>
              </a:ext>
            </a:extLst>
          </p:cNvPr>
          <p:cNvSpPr/>
          <p:nvPr/>
        </p:nvSpPr>
        <p:spPr>
          <a:xfrm>
            <a:off x="1646100" y="5023156"/>
            <a:ext cx="1911177" cy="260942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E97FB5-E68E-CEA8-578B-EE7D2E4EDB6F}"/>
              </a:ext>
            </a:extLst>
          </p:cNvPr>
          <p:cNvSpPr txBox="1"/>
          <p:nvPr/>
        </p:nvSpPr>
        <p:spPr>
          <a:xfrm>
            <a:off x="3443713" y="8665633"/>
            <a:ext cx="3855071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</a:t>
            </a:r>
            <a:r>
              <a:rPr lang="en-US" altLang="ko-K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2F1E8-48B6-44CB-3317-C8C276619179}"/>
              </a:ext>
            </a:extLst>
          </p:cNvPr>
          <p:cNvSpPr txBox="1"/>
          <p:nvPr/>
        </p:nvSpPr>
        <p:spPr>
          <a:xfrm>
            <a:off x="1533453" y="3427330"/>
            <a:ext cx="1493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Block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4F7953B-3284-78A5-EEF7-48CBEAE0C998}"/>
              </a:ext>
            </a:extLst>
          </p:cNvPr>
          <p:cNvSpPr/>
          <p:nvPr/>
        </p:nvSpPr>
        <p:spPr>
          <a:xfrm>
            <a:off x="1646102" y="5416294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0BEB2334-1579-CA49-8E2A-0DA3A4C06875}"/>
              </a:ext>
            </a:extLst>
          </p:cNvPr>
          <p:cNvSpPr/>
          <p:nvPr/>
        </p:nvSpPr>
        <p:spPr>
          <a:xfrm>
            <a:off x="1646102" y="5809432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511753D-F6A4-D8F7-0197-8C4440114DEB}"/>
              </a:ext>
            </a:extLst>
          </p:cNvPr>
          <p:cNvSpPr/>
          <p:nvPr/>
        </p:nvSpPr>
        <p:spPr>
          <a:xfrm>
            <a:off x="1646100" y="6202570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4EE93F1-99D1-699E-0022-9CDFF1159408}"/>
              </a:ext>
            </a:extLst>
          </p:cNvPr>
          <p:cNvSpPr/>
          <p:nvPr/>
        </p:nvSpPr>
        <p:spPr>
          <a:xfrm>
            <a:off x="1646100" y="6595708"/>
            <a:ext cx="1911177" cy="260942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E449F22-82F7-E2CD-A60A-27A14576C966}"/>
              </a:ext>
            </a:extLst>
          </p:cNvPr>
          <p:cNvSpPr/>
          <p:nvPr/>
        </p:nvSpPr>
        <p:spPr>
          <a:xfrm>
            <a:off x="1646102" y="6988846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Dilated</a:t>
            </a:r>
            <a:r>
              <a:rPr lang="ko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Conv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29FF96A-577F-E237-0E18-C3EEEAB8FA90}"/>
              </a:ext>
            </a:extLst>
          </p:cNvPr>
          <p:cNvSpPr/>
          <p:nvPr/>
        </p:nvSpPr>
        <p:spPr>
          <a:xfrm>
            <a:off x="1646102" y="7381984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Batch Normalization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E5ABF98-388A-1F81-D01F-6EE23D5991E0}"/>
              </a:ext>
            </a:extLst>
          </p:cNvPr>
          <p:cNvSpPr/>
          <p:nvPr/>
        </p:nvSpPr>
        <p:spPr>
          <a:xfrm>
            <a:off x="1646100" y="7775122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2803C68-50B4-9D92-FBA6-2C6272C88BEA}"/>
              </a:ext>
            </a:extLst>
          </p:cNvPr>
          <p:cNvSpPr/>
          <p:nvPr/>
        </p:nvSpPr>
        <p:spPr>
          <a:xfrm>
            <a:off x="1646100" y="8168263"/>
            <a:ext cx="1911177" cy="26094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Dropout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F92F16C-751E-DB25-C318-BA739A713CC8}"/>
              </a:ext>
            </a:extLst>
          </p:cNvPr>
          <p:cNvSpPr/>
          <p:nvPr/>
        </p:nvSpPr>
        <p:spPr>
          <a:xfrm rot="5400000">
            <a:off x="7197797" y="3958154"/>
            <a:ext cx="3245895" cy="2858688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159D9E6-E271-77B1-0AB0-5E1FD997EF6C}"/>
                  </a:ext>
                </a:extLst>
              </p:cNvPr>
              <p:cNvSpPr/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159D9E6-E271-77B1-0AB0-5E1FD997E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3930305"/>
                <a:ext cx="2136941" cy="767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B00EF1CD-A08D-3EDB-A7DE-E6F6C8263271}"/>
                  </a:ext>
                </a:extLst>
              </p:cNvPr>
              <p:cNvSpPr/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solidFill>
                <a:srgbClr val="FEF4CE">
                  <a:alpha val="6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Residual Block</a:t>
                </a:r>
              </a:p>
              <a:p>
                <a:pPr algn="ctr"/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B00EF1CD-A08D-3EDB-A7DE-E6F6C8263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858" y="4940078"/>
                <a:ext cx="2136941" cy="767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6A9F38CC-5BCE-AB73-D901-1871E746D0A8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8842329" y="4698035"/>
            <a:ext cx="0" cy="242043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FE7F5A0-F119-506C-F989-F532397419AF}"/>
              </a:ext>
            </a:extLst>
          </p:cNvPr>
          <p:cNvSpPr/>
          <p:nvPr/>
        </p:nvSpPr>
        <p:spPr>
          <a:xfrm>
            <a:off x="7626257" y="5991957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1C3F4FD-E088-9384-AFCA-7B700546C007}"/>
              </a:ext>
            </a:extLst>
          </p:cNvPr>
          <p:cNvSpPr/>
          <p:nvPr/>
        </p:nvSpPr>
        <p:spPr>
          <a:xfrm>
            <a:off x="7626259" y="6531229"/>
            <a:ext cx="2432144" cy="2564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5518237E-651B-0DB2-03BA-AD97FE44EB01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8842329" y="6248441"/>
            <a:ext cx="2" cy="282788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ECAEE74-F832-04C5-77CF-073808DBE5AB}"/>
              </a:ext>
            </a:extLst>
          </p:cNvPr>
          <p:cNvCxnSpPr>
            <a:cxnSpLocks/>
            <a:stCxn id="42" idx="2"/>
            <a:endCxn id="44" idx="0"/>
          </p:cNvCxnSpPr>
          <p:nvPr/>
        </p:nvCxnSpPr>
        <p:spPr>
          <a:xfrm>
            <a:off x="8842329" y="5707808"/>
            <a:ext cx="0" cy="284149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77487E9-000E-DE54-F733-66A4977B12FF}"/>
              </a:ext>
            </a:extLst>
          </p:cNvPr>
          <p:cNvSpPr txBox="1"/>
          <p:nvPr/>
        </p:nvSpPr>
        <p:spPr>
          <a:xfrm>
            <a:off x="8155359" y="7818690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4EB93510-1AEB-9791-92B4-E1825A41CEBE}"/>
              </a:ext>
            </a:extLst>
          </p:cNvPr>
          <p:cNvCxnSpPr>
            <a:cxnSpLocks/>
          </p:cNvCxnSpPr>
          <p:nvPr/>
        </p:nvCxnSpPr>
        <p:spPr>
          <a:xfrm>
            <a:off x="7391579" y="7982444"/>
            <a:ext cx="762000" cy="0"/>
          </a:xfrm>
          <a:prstGeom prst="straightConnector1">
            <a:avLst/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BFE9AEEB-F4DD-A2F8-5AEC-1077B8B1D8D2}"/>
              </a:ext>
            </a:extLst>
          </p:cNvPr>
          <p:cNvSpPr/>
          <p:nvPr/>
        </p:nvSpPr>
        <p:spPr>
          <a:xfrm rot="5400000">
            <a:off x="7644161" y="7923370"/>
            <a:ext cx="256483" cy="761999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5A258BC-1711-C4C2-DA6F-8373E2F1C188}"/>
              </a:ext>
            </a:extLst>
          </p:cNvPr>
          <p:cNvSpPr/>
          <p:nvPr/>
        </p:nvSpPr>
        <p:spPr>
          <a:xfrm rot="5400000">
            <a:off x="7644161" y="8275138"/>
            <a:ext cx="256483" cy="761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324B86-AA92-963D-4230-BDD04992D4C2}"/>
              </a:ext>
            </a:extLst>
          </p:cNvPr>
          <p:cNvSpPr txBox="1"/>
          <p:nvPr/>
        </p:nvSpPr>
        <p:spPr>
          <a:xfrm>
            <a:off x="8155359" y="81459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Classification 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656541-D193-BD06-40E9-D92DCBB8C2A2}"/>
              </a:ext>
            </a:extLst>
          </p:cNvPr>
          <p:cNvSpPr txBox="1"/>
          <p:nvPr/>
        </p:nvSpPr>
        <p:spPr>
          <a:xfrm>
            <a:off x="8155359" y="8493323"/>
            <a:ext cx="2094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Model</a:t>
            </a:r>
          </a:p>
        </p:txBody>
      </p:sp>
      <p:sp>
        <p:nvSpPr>
          <p:cNvPr id="55" name="화살표: 아래쪽 54">
            <a:extLst>
              <a:ext uri="{FF2B5EF4-FFF2-40B4-BE49-F238E27FC236}">
                <a16:creationId xmlns:a16="http://schemas.microsoft.com/office/drawing/2014/main" id="{AA365544-A2EC-9566-200C-81AA59C1B6E8}"/>
              </a:ext>
            </a:extLst>
          </p:cNvPr>
          <p:cNvSpPr/>
          <p:nvPr/>
        </p:nvSpPr>
        <p:spPr>
          <a:xfrm>
            <a:off x="8736029" y="3446342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6" name="연결선: 꺾임 55">
            <a:extLst>
              <a:ext uri="{FF2B5EF4-FFF2-40B4-BE49-F238E27FC236}">
                <a16:creationId xmlns:a16="http://schemas.microsoft.com/office/drawing/2014/main" id="{96E50EF1-D7DF-AA89-3672-6B77E9CACD74}"/>
              </a:ext>
            </a:extLst>
          </p:cNvPr>
          <p:cNvCxnSpPr>
            <a:cxnSpLocks/>
            <a:stCxn id="40" idx="3"/>
            <a:endCxn id="59" idx="3"/>
          </p:cNvCxnSpPr>
          <p:nvPr/>
        </p:nvCxnSpPr>
        <p:spPr>
          <a:xfrm rot="5400000" flipH="1">
            <a:off x="5994417" y="4184119"/>
            <a:ext cx="3802917" cy="1849739"/>
          </a:xfrm>
          <a:prstGeom prst="bentConnector4">
            <a:avLst>
              <a:gd name="adj1" fmla="val -6011"/>
              <a:gd name="adj2" fmla="val 88377"/>
            </a:avLst>
          </a:prstGeom>
          <a:solidFill>
            <a:schemeClr val="bg1"/>
          </a:solidFill>
          <a:ln w="19050">
            <a:prstDash val="lg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1E395D38-9E2F-B416-7AC5-4F68943F6E17}"/>
              </a:ext>
            </a:extLst>
          </p:cNvPr>
          <p:cNvSpPr/>
          <p:nvPr/>
        </p:nvSpPr>
        <p:spPr>
          <a:xfrm>
            <a:off x="7391401" y="3008456"/>
            <a:ext cx="2858688" cy="361060"/>
          </a:xfrm>
          <a:prstGeom prst="rect">
            <a:avLst/>
          </a:prstGeom>
          <a:solidFill>
            <a:srgbClr val="F3F2F1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58505EA5-B0DE-48FD-B488-33BF6D3E2FEA}"/>
              </a:ext>
            </a:extLst>
          </p:cNvPr>
          <p:cNvSpPr/>
          <p:nvPr/>
        </p:nvSpPr>
        <p:spPr>
          <a:xfrm>
            <a:off x="6919479" y="2548600"/>
            <a:ext cx="3935398" cy="4999165"/>
          </a:xfrm>
          <a:prstGeom prst="rect">
            <a:avLst/>
          </a:prstGeom>
          <a:solidFill>
            <a:srgbClr val="F3F2F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6760BFF2-031D-1ED6-76B9-BBFC5942DD1B}"/>
              </a:ext>
            </a:extLst>
          </p:cNvPr>
          <p:cNvSpPr/>
          <p:nvPr/>
        </p:nvSpPr>
        <p:spPr>
          <a:xfrm rot="5400000">
            <a:off x="3010138" y="4549927"/>
            <a:ext cx="4760730" cy="3161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D6097AA-B198-640B-1093-20ED11AC3ED7}"/>
              </a:ext>
            </a:extLst>
          </p:cNvPr>
          <p:cNvSpPr/>
          <p:nvPr/>
        </p:nvSpPr>
        <p:spPr>
          <a:xfrm>
            <a:off x="3810000" y="3026999"/>
            <a:ext cx="1561249" cy="361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ECG signal data</a:t>
            </a: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E885BADB-0112-1330-1AED-183BBDAA97C4}"/>
              </a:ext>
            </a:extLst>
          </p:cNvPr>
          <p:cNvCxnSpPr>
            <a:cxnSpLocks/>
            <a:stCxn id="26" idx="3"/>
            <a:endCxn id="28" idx="3"/>
          </p:cNvCxnSpPr>
          <p:nvPr/>
        </p:nvCxnSpPr>
        <p:spPr>
          <a:xfrm>
            <a:off x="5526560" y="5828169"/>
            <a:ext cx="12700" cy="675463"/>
          </a:xfrm>
          <a:prstGeom prst="bentConnector3">
            <a:avLst>
              <a:gd name="adj1" fmla="val 7950000"/>
            </a:avLst>
          </a:prstGeom>
          <a:grpFill/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AC0709-15B6-14F8-E0C1-46FD4591194C}"/>
              </a:ext>
            </a:extLst>
          </p:cNvPr>
          <p:cNvSpPr txBox="1"/>
          <p:nvPr/>
        </p:nvSpPr>
        <p:spPr>
          <a:xfrm rot="5400000">
            <a:off x="5851597" y="6048036"/>
            <a:ext cx="1733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Connection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47D528B-FDCE-E4C1-4348-6EBBAECD80CB}"/>
              </a:ext>
            </a:extLst>
          </p:cNvPr>
          <p:cNvGrpSpPr/>
          <p:nvPr/>
        </p:nvGrpSpPr>
        <p:grpSpPr>
          <a:xfrm rot="10800000">
            <a:off x="4304006" y="4092495"/>
            <a:ext cx="2136954" cy="3359917"/>
            <a:chOff x="4597562" y="5240948"/>
            <a:chExt cx="2555581" cy="1273279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B806FAC3-680E-02C8-1235-97C130CD5EB0}"/>
                    </a:ext>
                  </a:extLst>
                </p:cNvPr>
                <p:cNvSpPr/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2D89ECEA-CB72-E8DE-5222-C037D6E34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6254959"/>
                  <a:ext cx="2555566" cy="259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>
                  <a:extLst>
                    <a:ext uri="{FF2B5EF4-FFF2-40B4-BE49-F238E27FC236}">
                      <a16:creationId xmlns:a16="http://schemas.microsoft.com/office/drawing/2014/main" id="{9D2DE2E4-8A3E-1356-AED4-CC10CEFBA2DC}"/>
                    </a:ext>
                  </a:extLst>
                </p:cNvPr>
                <p:cNvSpPr/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4805F3A1-01B6-F71E-AC89-D588832AAE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77" y="5915151"/>
                  <a:ext cx="2555566" cy="259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4A459DFC-E892-0222-CC8E-14A4C7385E6C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 rot="16200000" flipV="1">
              <a:off x="5667887" y="5707679"/>
              <a:ext cx="414935" cy="9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6A28E318-E7FD-A768-71CF-8A1D1F8195BA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 rot="16200000">
              <a:off x="5835090" y="6214689"/>
              <a:ext cx="80540" cy="0"/>
            </a:xfrm>
            <a:prstGeom prst="straightConnector1">
              <a:avLst/>
            </a:prstGeom>
            <a:grpFill/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직사각형 20">
                  <a:extLst>
                    <a:ext uri="{FF2B5EF4-FFF2-40B4-BE49-F238E27FC236}">
                      <a16:creationId xmlns:a16="http://schemas.microsoft.com/office/drawing/2014/main" id="{05B8E056-FAA3-2394-A621-60E9BE2AFFEA}"/>
                    </a:ext>
                  </a:extLst>
                </p:cNvPr>
                <p:cNvSpPr/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solidFill>
                  <a:srgbClr val="FEF4CE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(8,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</m:oMath>
                  </a14:m>
                  <a:r>
                    <a:rPr lang="en-US" altLang="ko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ko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0988ACF5-D7A2-34E2-F376-088992CF0A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4597562" y="5240948"/>
                  <a:ext cx="2555575" cy="259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784075-820F-0FE5-99C0-E65FB105039E}"/>
                </a:ext>
              </a:extLst>
            </p:cNvPr>
            <p:cNvSpPr txBox="1"/>
            <p:nvPr/>
          </p:nvSpPr>
          <p:spPr>
            <a:xfrm>
              <a:off x="5675904" y="5681817"/>
              <a:ext cx="551645" cy="933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B3D982D-BA9C-BEB0-A7B7-3A4F2591F491}"/>
              </a:ext>
            </a:extLst>
          </p:cNvPr>
          <p:cNvSpPr/>
          <p:nvPr/>
        </p:nvSpPr>
        <p:spPr>
          <a:xfrm>
            <a:off x="3923892" y="7639124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Pooling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8EDD686-9838-AE9D-E2E1-975667DF0496}"/>
              </a:ext>
            </a:extLst>
          </p:cNvPr>
          <p:cNvSpPr/>
          <p:nvPr/>
        </p:nvSpPr>
        <p:spPr>
          <a:xfrm>
            <a:off x="3923894" y="8006396"/>
            <a:ext cx="2894714" cy="223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23F2989-8A9B-66B2-E95D-CA33A3C80C4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5371249" y="7862369"/>
            <a:ext cx="2" cy="144027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9FD39A4-6709-00D5-5286-C183CD714F72}"/>
                  </a:ext>
                </a:extLst>
              </p:cNvPr>
              <p:cNvSpPr/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사각형: 둥근 모서리 25">
                <a:extLst>
                  <a:ext uri="{FF2B5EF4-FFF2-40B4-BE49-F238E27FC236}">
                    <a16:creationId xmlns:a16="http://schemas.microsoft.com/office/drawing/2014/main" id="{49FD39A4-6709-00D5-5286-C183CD714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5722355"/>
                <a:ext cx="304497" cy="2116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2EA803A6-F8D1-C29C-FCE9-9CD963948213}"/>
                  </a:ext>
                </a:extLst>
              </p:cNvPr>
              <p:cNvSpPr/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solidFill>
                <a:srgbClr val="F3F2F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사각형: 둥근 모서리 27">
                <a:extLst>
                  <a:ext uri="{FF2B5EF4-FFF2-40B4-BE49-F238E27FC236}">
                    <a16:creationId xmlns:a16="http://schemas.microsoft.com/office/drawing/2014/main" id="{2EA803A6-F8D1-C29C-FCE9-9CD963948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3" y="6397818"/>
                <a:ext cx="304497" cy="2116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02EB6C5-4F15-F6BC-9428-CEFA7121196B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 flipH="1">
            <a:off x="5371249" y="7452412"/>
            <a:ext cx="1237" cy="186712"/>
          </a:xfrm>
          <a:prstGeom prst="straightConnector1">
            <a:avLst/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DBB3457C-026D-7494-55DB-08E3D60CE9D4}"/>
              </a:ext>
            </a:extLst>
          </p:cNvPr>
          <p:cNvCxnSpPr>
            <a:stCxn id="24" idx="2"/>
            <a:endCxn id="27" idx="0"/>
          </p:cNvCxnSpPr>
          <p:nvPr/>
        </p:nvCxnSpPr>
        <p:spPr>
          <a:xfrm rot="5400000">
            <a:off x="5153254" y="8447636"/>
            <a:ext cx="435992" cy="2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190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화살표: 아래쪽 53">
            <a:extLst>
              <a:ext uri="{FF2B5EF4-FFF2-40B4-BE49-F238E27FC236}">
                <a16:creationId xmlns:a16="http://schemas.microsoft.com/office/drawing/2014/main" id="{6F2E676A-213F-A328-8768-DAFC69731B75}"/>
              </a:ext>
            </a:extLst>
          </p:cNvPr>
          <p:cNvSpPr/>
          <p:nvPr/>
        </p:nvSpPr>
        <p:spPr>
          <a:xfrm>
            <a:off x="4487450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5A47089-65A7-1CA3-FC58-C09D71D10E95}"/>
              </a:ext>
            </a:extLst>
          </p:cNvPr>
          <p:cNvSpPr/>
          <p:nvPr/>
        </p:nvSpPr>
        <p:spPr>
          <a:xfrm>
            <a:off x="5409757" y="3026999"/>
            <a:ext cx="1561249" cy="361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Feature</a:t>
            </a:r>
          </a:p>
        </p:txBody>
      </p:sp>
      <p:sp>
        <p:nvSpPr>
          <p:cNvPr id="60" name="화살표: 아래쪽 59">
            <a:extLst>
              <a:ext uri="{FF2B5EF4-FFF2-40B4-BE49-F238E27FC236}">
                <a16:creationId xmlns:a16="http://schemas.microsoft.com/office/drawing/2014/main" id="{58CA4C68-1675-2683-8A14-3D33F0796894}"/>
              </a:ext>
            </a:extLst>
          </p:cNvPr>
          <p:cNvSpPr/>
          <p:nvPr/>
        </p:nvSpPr>
        <p:spPr>
          <a:xfrm>
            <a:off x="6036638" y="3475570"/>
            <a:ext cx="206348" cy="211299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21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16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AD8E1-B18E-F6AB-2C21-A3B069885DC0}"/>
              </a:ext>
            </a:extLst>
          </p:cNvPr>
          <p:cNvSpPr txBox="1"/>
          <p:nvPr/>
        </p:nvSpPr>
        <p:spPr>
          <a:xfrm>
            <a:off x="10352183" y="2705100"/>
            <a:ext cx="6858000" cy="297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ST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파의 변화를 반영한 공개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다양한 길이의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28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개 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심전도 신호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Sampling rate : 300Hz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신체적 스트레스가 포함된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60E3D-4317-26E2-E8D6-6267197F4229}"/>
              </a:ext>
            </a:extLst>
          </p:cNvPr>
          <p:cNvSpPr txBox="1"/>
          <p:nvPr/>
        </p:nvSpPr>
        <p:spPr>
          <a:xfrm>
            <a:off x="10668000" y="8877300"/>
            <a:ext cx="411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  https://physionet.org/content/stdb/1.0.0/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8159B0-8C64-92B2-F325-D53D1B2B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40" y="6134100"/>
            <a:ext cx="6400800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A0A4E3-823D-D277-9E55-85E52A46F479}"/>
              </a:ext>
            </a:extLst>
          </p:cNvPr>
          <p:cNvSpPr txBox="1"/>
          <p:nvPr/>
        </p:nvSpPr>
        <p:spPr>
          <a:xfrm>
            <a:off x="1470932" y="2705100"/>
            <a:ext cx="6858000" cy="6299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조선대학교에서 취득된 비공개 데이터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100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개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의</a:t>
            </a: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 </a:t>
            </a:r>
            <a:r>
              <a:rPr lang="ko-KR" altLang="en-US" sz="2400" dirty="0">
                <a:solidFill>
                  <a:srgbClr val="212529"/>
                </a:solidFill>
                <a:latin typeface="+mn-ea"/>
              </a:rPr>
              <a:t>심전도 신호</a:t>
            </a: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Sampling rate : 2,000Hz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400" b="0" i="0" dirty="0">
                <a:solidFill>
                  <a:srgbClr val="212529"/>
                </a:solidFill>
                <a:effectLst/>
                <a:latin typeface="+mn-ea"/>
              </a:rPr>
              <a:t>신체적 스트레스가 포함된 데이터</a:t>
            </a: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EACBBE5-CDD9-31A3-D397-851D154B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5230"/>
            <a:ext cx="6420260" cy="25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7CE6EFDD-5E55-5D9F-125C-5FB17D0F8ADA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107480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17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AD8E1-B18E-F6AB-2C21-A3B069885DC0}"/>
              </a:ext>
            </a:extLst>
          </p:cNvPr>
          <p:cNvSpPr txBox="1"/>
          <p:nvPr/>
        </p:nvSpPr>
        <p:spPr>
          <a:xfrm>
            <a:off x="10352183" y="27051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  <a:p>
            <a:pPr marL="342900" indent="-342900" algn="l">
              <a:buFont typeface="+mj-lt"/>
              <a:buAutoNum type="arabicParenR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0A4E3-823D-D277-9E55-85E52A46F479}"/>
              </a:ext>
            </a:extLst>
          </p:cNvPr>
          <p:cNvSpPr txBox="1"/>
          <p:nvPr/>
        </p:nvSpPr>
        <p:spPr>
          <a:xfrm>
            <a:off x="1470932" y="2705100"/>
            <a:ext cx="6858000" cy="3714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2400" b="0" i="0" dirty="0">
              <a:solidFill>
                <a:srgbClr val="212529"/>
              </a:solidFill>
              <a:effectLst/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400" dirty="0">
              <a:solidFill>
                <a:srgbClr val="212529"/>
              </a:solidFill>
              <a:latin typeface="+mn-ea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5D237BF-3A2B-7910-DC12-D6CFCBD7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75" y="3701620"/>
            <a:ext cx="586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F539FF7-A18C-0CD8-51CC-B6CA740D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75" y="5378020"/>
            <a:ext cx="5867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0C2FB63-40F7-DC51-B569-9CAEABAA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701620"/>
            <a:ext cx="58674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1443F8D-87BE-70B2-4DC4-C170BCA2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378018"/>
            <a:ext cx="5867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7F87A-183C-3B77-B692-1F8C87041F07}"/>
              </a:ext>
            </a:extLst>
          </p:cNvPr>
          <p:cNvSpPr txBox="1"/>
          <p:nvPr/>
        </p:nvSpPr>
        <p:spPr>
          <a:xfrm>
            <a:off x="7948987" y="4176409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편안한 휴식 상태의</a:t>
            </a:r>
            <a:endParaRPr lang="en-US" altLang="ko-KR" sz="2000" dirty="0"/>
          </a:p>
          <a:p>
            <a:pPr algn="ctr"/>
            <a:r>
              <a:rPr lang="ko-KR" altLang="en-US" sz="2000" dirty="0"/>
              <a:t>심전도 신호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0EB52-82D8-D817-6A79-5D15B5C8E4BA}"/>
              </a:ext>
            </a:extLst>
          </p:cNvPr>
          <p:cNvSpPr txBox="1"/>
          <p:nvPr/>
        </p:nvSpPr>
        <p:spPr>
          <a:xfrm>
            <a:off x="7692507" y="5826183"/>
            <a:ext cx="2864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신체적 스트레스 상태의</a:t>
            </a:r>
            <a:endParaRPr lang="en-US" altLang="ko-KR" sz="2000" dirty="0"/>
          </a:p>
          <a:p>
            <a:pPr algn="ctr"/>
            <a:r>
              <a:rPr lang="ko-KR" altLang="en-US" sz="2000" dirty="0"/>
              <a:t>심전도 신호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C6C3327-51D8-6D17-BC9A-DC54FA51495B}"/>
              </a:ext>
            </a:extLst>
          </p:cNvPr>
          <p:cNvSpPr txBox="1"/>
          <p:nvPr/>
        </p:nvSpPr>
        <p:spPr>
          <a:xfrm>
            <a:off x="1451576" y="7475957"/>
            <a:ext cx="15617224" cy="20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공개 데이터와 비공개 데이터의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형태 차이가 큼</a:t>
            </a:r>
            <a:endParaRPr lang="en-US" altLang="ko-KR" sz="24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데이터는 공개데이터에 비해 정제되지 않아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신호 분류 성능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이 떨어짐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그러나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실생활에서 사용되는 데이터와 유사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하다고 판단되어 비공개 데이터를 활용한 연구의 중요성이 증대됨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A937D26-00AA-CFD0-D48E-879C95007DFA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51216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18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C550393-4621-E1C8-E261-C96BBD3BA8B8}"/>
                  </a:ext>
                </a:extLst>
              </p:cNvPr>
              <p:cNvSpPr txBox="1"/>
              <p:nvPr/>
            </p:nvSpPr>
            <p:spPr>
              <a:xfrm>
                <a:off x="1028701" y="2019300"/>
                <a:ext cx="16192499" cy="79296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b="1" spc="-48" dirty="0">
                    <a:solidFill>
                      <a:srgbClr val="36211B"/>
                    </a:solidFill>
                    <a:latin typeface="+mn-ea"/>
                  </a:rPr>
                  <a:t>Experiment</a:t>
                </a:r>
                <a:r>
                  <a:rPr lang="ko-KR" altLang="en-US" sz="2400" b="1" spc="-48" dirty="0">
                    <a:solidFill>
                      <a:srgbClr val="36211B"/>
                    </a:solidFill>
                    <a:latin typeface="+mn-ea"/>
                  </a:rPr>
                  <a:t> </a:t>
                </a:r>
                <a:r>
                  <a:rPr lang="en-US" altLang="ko-KR" sz="2400" b="1" spc="-48" dirty="0">
                    <a:solidFill>
                      <a:srgbClr val="36211B"/>
                    </a:solidFill>
                    <a:latin typeface="+mn-ea"/>
                  </a:rPr>
                  <a:t>Environment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-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공개 데이터와 비공개 데이터에서 각각 성능을 검증함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-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제안 모델의 성능을 검증하기 위해 </a:t>
                </a: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Accuracy 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와 </a:t>
                </a: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F1 score</a:t>
                </a:r>
                <a:r>
                  <a:rPr lang="ko-KR" altLang="en-US" sz="2400" spc="-48" dirty="0">
                    <a:solidFill>
                      <a:srgbClr val="36211B"/>
                    </a:solidFill>
                    <a:latin typeface="+mn-ea"/>
                  </a:rPr>
                  <a:t>의 평가지표를 사용함</a:t>
                </a: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400" spc="-48" dirty="0">
                    <a:solidFill>
                      <a:srgbClr val="36211B"/>
                    </a:solidFill>
                    <a:latin typeface="+mn-ea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US" altLang="ko-KR" sz="2400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=2 × </m:t>
                      </m:r>
                      <m:f>
                        <m:fPr>
                          <m:ctrlP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num>
                        <m:den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𝑃𝑟𝑒𝑐𝑖𝑠𝑖𝑜𝑛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2400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𝑅𝑒𝑐𝑎𝑙𝑙</m:t>
                          </m:r>
                        </m:den>
                      </m:f>
                    </m:oMath>
                  </m:oMathPara>
                </a14:m>
                <a:endParaRPr lang="en-US" altLang="ko-KR" sz="24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Precision 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모델이 양성으로 예측한 샘플 중 실제로 양성인 것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Recall     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실제로 양성인 샘플 중 모델이 양성으로 예측한 것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b="1" spc="-48" dirty="0">
                    <a:solidFill>
                      <a:srgbClr val="36211B"/>
                    </a:solidFill>
                    <a:latin typeface="+mn-ea"/>
                  </a:rPr>
                  <a:t>Accuracy  |  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전체의 데이터 중 올바르게 분류한 데이터 비율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900" b="1" spc="-48" dirty="0">
                    <a:solidFill>
                      <a:srgbClr val="36211B"/>
                    </a:solidFill>
                    <a:latin typeface="+mn-ea"/>
                  </a:rPr>
                  <a:t>F1 score   |  </a:t>
                </a: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precision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과 </a:t>
                </a:r>
                <a:r>
                  <a:rPr lang="en-US" altLang="ko-KR" sz="1900" spc="-48" dirty="0">
                    <a:solidFill>
                      <a:srgbClr val="36211B"/>
                    </a:solidFill>
                    <a:latin typeface="+mn-ea"/>
                  </a:rPr>
                  <a:t>recall</a:t>
                </a:r>
                <a:r>
                  <a:rPr lang="ko-KR" altLang="en-US" sz="1900" spc="-48" dirty="0">
                    <a:solidFill>
                      <a:srgbClr val="36211B"/>
                    </a:solidFill>
                    <a:latin typeface="+mn-ea"/>
                  </a:rPr>
                  <a:t>의 조화평균으로 데이터 불균형 구조에서 모델 성능을 정확히 평가할 수 있음</a:t>
                </a:r>
                <a:endParaRPr lang="en-US" altLang="ko-KR" sz="1900" spc="-48" dirty="0">
                  <a:solidFill>
                    <a:srgbClr val="36211B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C550393-4621-E1C8-E261-C96BBD3BA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2019300"/>
                <a:ext cx="16192499" cy="7929607"/>
              </a:xfrm>
              <a:prstGeom prst="rect">
                <a:avLst/>
              </a:prstGeom>
              <a:blipFill>
                <a:blip r:embed="rId3"/>
                <a:stretch>
                  <a:fillRect l="-1092" b="-9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B543E0-9582-DBC2-8C9D-F44E690E49D1}"/>
                  </a:ext>
                </a:extLst>
              </p:cNvPr>
              <p:cNvSpPr txBox="1"/>
              <p:nvPr/>
            </p:nvSpPr>
            <p:spPr>
              <a:xfrm>
                <a:off x="12192000" y="6667500"/>
                <a:ext cx="5257800" cy="877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𝑃𝑟𝑒𝑐𝑖𝑠𝑖𝑜𝑛</m:t>
                      </m:r>
                      <m:r>
                        <a:rPr lang="en-US" altLang="ko-KR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US" altLang="ko-KR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n-US" altLang="ko-KR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US" altLang="ko-KR" b="0" i="1" spc="-48" smtClean="0">
                          <a:solidFill>
                            <a:srgbClr val="36211B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pc="-48" smtClean="0">
                              <a:solidFill>
                                <a:srgbClr val="36211B"/>
                              </a:solidFill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altLang="ko-KR" spc="-48" dirty="0">
                  <a:solidFill>
                    <a:srgbClr val="36211B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B543E0-9582-DBC2-8C9D-F44E690E4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6667500"/>
                <a:ext cx="5257800" cy="877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94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19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638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ECG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State Classification Model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외부지식 정보로 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하기 위한 심전도 상태 분류 모델 구축 정확도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CSU-BIODB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에서도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94.13%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의 높은 정확도를 검증함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상태 분류 모델은 사용자의 운동 상태 및 스트레스 정도를 측정하는데 활용 가능함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27246F0-C834-DF92-51BD-DF57F47B1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94573"/>
              </p:ext>
            </p:extLst>
          </p:nvPr>
        </p:nvGraphicFramePr>
        <p:xfrm>
          <a:off x="3429000" y="3687064"/>
          <a:ext cx="11201400" cy="24778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4228250">
                  <a:extLst>
                    <a:ext uri="{9D8B030D-6E8A-4147-A177-3AD203B41FA5}">
                      <a16:colId xmlns:a16="http://schemas.microsoft.com/office/drawing/2014/main" val="2600762834"/>
                    </a:ext>
                  </a:extLst>
                </a:gridCol>
                <a:gridCol w="1733975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1733975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238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Data</a:t>
                      </a:r>
                      <a:r>
                        <a:rPr lang="ko-KR" altLang="en-US" sz="2000" b="1" dirty="0"/>
                        <a:t> 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Class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Accuracy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F1-score</a:t>
                      </a:r>
                      <a:endParaRPr lang="ko-KR" altLang="en-US" sz="20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10173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CSU-BIODB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(private data)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(stable, unstable)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94.13%</a:t>
                      </a: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0.9410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69839"/>
                  </a:ext>
                </a:extLst>
              </a:tr>
              <a:tr h="1036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(public data)</a:t>
                      </a:r>
                      <a:endParaRPr lang="en-US" altLang="ko-KR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2</a:t>
                      </a:r>
                    </a:p>
                    <a:p>
                      <a:pPr algn="ctr" latinLnBrk="1"/>
                      <a:r>
                        <a:rPr lang="en-US" altLang="ko-KR" sz="2000" dirty="0"/>
                        <a:t>(stable, unstable)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97.91%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0.9792</a:t>
                      </a:r>
                      <a:endParaRPr lang="ko-KR" altLang="en-US" sz="20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203727"/>
                  </a:ext>
                </a:extLst>
              </a:tr>
            </a:tbl>
          </a:graphicData>
        </a:graphic>
      </p:graphicFrame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</p:spTree>
    <p:extLst>
      <p:ext uri="{BB962C8B-B14F-4D97-AF65-F5344CB8AC3E}">
        <p14:creationId xmlns:p14="http://schemas.microsoft.com/office/powerpoint/2010/main" val="12242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C6737D2-C7F0-69A8-9953-8193DBBC1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6" y="991349"/>
            <a:ext cx="6317674" cy="8770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8">
            <a:extLst>
              <a:ext uri="{FF2B5EF4-FFF2-40B4-BE49-F238E27FC236}">
                <a16:creationId xmlns:a16="http://schemas.microsoft.com/office/drawing/2014/main" id="{A0BA0030-0924-1D5C-C31F-351F2A94621D}"/>
              </a:ext>
            </a:extLst>
          </p:cNvPr>
          <p:cNvSpPr txBox="1"/>
          <p:nvPr/>
        </p:nvSpPr>
        <p:spPr>
          <a:xfrm>
            <a:off x="876301" y="1866900"/>
            <a:ext cx="9410699" cy="7321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Title</a:t>
            </a:r>
          </a:p>
          <a:p>
            <a:pPr lvl="1"/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One-Dimensional Shallow Neural Network Using Non-Fiducial Based 	Segmented Electrocardiogram for User Identification System</a:t>
            </a:r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</a:p>
          <a:p>
            <a:pPr lvl="1"/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Authors</a:t>
            </a:r>
          </a:p>
          <a:p>
            <a:pPr lvl="2">
              <a:lnSpc>
                <a:spcPct val="200000"/>
              </a:lnSpc>
            </a:pP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YeJin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Kim, </a:t>
            </a: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GyuHo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Choi, Chang Choi*</a:t>
            </a:r>
          </a:p>
          <a:p>
            <a:pPr lvl="2"/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i="0" dirty="0">
                <a:solidFill>
                  <a:srgbClr val="333333"/>
                </a:solidFill>
                <a:effectLst/>
                <a:latin typeface="+mn-ea"/>
              </a:rPr>
              <a:t>Publish</a:t>
            </a:r>
            <a:endParaRPr lang="en-US" sz="2400" b="1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IEEE Access (IF: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3.9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D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ate: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2023.09.07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Contributions</a:t>
            </a:r>
          </a:p>
          <a:p>
            <a:endParaRPr lang="en-US" sz="20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- 1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초의 짧은 세그먼트를 이용한 사용자 인식 시스템 효율성 증대</a:t>
            </a:r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비기준점 데이터 분할 방식을 사용하여 심전도 신호의 </a:t>
            </a:r>
            <a:r>
              <a:rPr lang="ko-KR" altLang="en-US" sz="2000" spc="-48" dirty="0" err="1">
                <a:solidFill>
                  <a:srgbClr val="36211B"/>
                </a:solidFill>
                <a:latin typeface="+mn-ea"/>
              </a:rPr>
              <a:t>전처리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단계 최소화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모델의 경량화로 학습속도를 감소하였으며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, 95.51%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의 정확도를 검증함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7056E9A3-BB24-B34C-E3AF-D526BB9524A1}"/>
              </a:ext>
            </a:extLst>
          </p:cNvPr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55815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20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ECG State Classification Model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616C6A2A-6EA6-FE82-F227-1553D16DC85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5936F6-3B3C-AFBF-7CEB-B6833155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35" y="3414967"/>
            <a:ext cx="6016865" cy="48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3894D-3D18-5B33-8E0B-C5C0EBE4957D}"/>
              </a:ext>
            </a:extLst>
          </p:cNvPr>
          <p:cNvSpPr txBox="1"/>
          <p:nvPr/>
        </p:nvSpPr>
        <p:spPr>
          <a:xfrm>
            <a:off x="9439275" y="8893984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Public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MIT-BIH ST Change Database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3034268-E1F7-7DF2-F64F-F3ECA975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36" y="3415013"/>
            <a:ext cx="6187292" cy="48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23C25-DE62-87F7-882A-252A37CE73D9}"/>
              </a:ext>
            </a:extLst>
          </p:cNvPr>
          <p:cNvSpPr txBox="1"/>
          <p:nvPr/>
        </p:nvSpPr>
        <p:spPr>
          <a:xfrm>
            <a:off x="1676400" y="8893984"/>
            <a:ext cx="632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0" dirty="0">
                <a:solidFill>
                  <a:srgbClr val="212529"/>
                </a:solidFill>
                <a:effectLst/>
                <a:latin typeface="+mn-ea"/>
              </a:rPr>
              <a:t>Private Data) </a:t>
            </a:r>
            <a:r>
              <a:rPr lang="en-US" altLang="ko-KR" sz="2400" b="0" i="0" dirty="0">
                <a:solidFill>
                  <a:srgbClr val="212529"/>
                </a:solidFill>
                <a:effectLst/>
                <a:latin typeface="+mn-ea"/>
              </a:rPr>
              <a:t>CSU-BIODB</a:t>
            </a:r>
          </a:p>
        </p:txBody>
      </p:sp>
    </p:spTree>
    <p:extLst>
      <p:ext uri="{BB962C8B-B14F-4D97-AF65-F5344CB8AC3E}">
        <p14:creationId xmlns:p14="http://schemas.microsoft.com/office/powerpoint/2010/main" val="2406693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21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730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User Classification Model (Single Model)</a:t>
            </a: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다양한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1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차원 학습 모델의 정확도를 비교함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TCN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모델이 모든 데이터 셋에서 가장 정확도가 높게 검증됨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dirty="0">
                <a:latin typeface="+mn-ea"/>
                <a:ea typeface="+mn-ea"/>
                <a:cs typeface="Times New Roman" panose="02020603050405020304" pitchFamily="18" charset="0"/>
              </a:rPr>
              <a:t>CSU-BIODB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는 </a:t>
            </a:r>
            <a:r>
              <a:rPr lang="ko-KR" altLang="en-US" sz="2400" b="1" dirty="0">
                <a:latin typeface="+mn-ea"/>
                <a:ea typeface="+mn-ea"/>
                <a:cs typeface="Times New Roman" panose="02020603050405020304" pitchFamily="18" charset="0"/>
              </a:rPr>
              <a:t>데이터 특성상</a:t>
            </a:r>
            <a:r>
              <a:rPr lang="ko-KR" altLang="en-US" sz="2400" dirty="0">
                <a:latin typeface="+mn-ea"/>
                <a:ea typeface="+mn-ea"/>
                <a:cs typeface="Times New Roman" panose="02020603050405020304" pitchFamily="18" charset="0"/>
              </a:rPr>
              <a:t> 사용자가 잘 분류되지 않음</a:t>
            </a:r>
            <a:endParaRPr lang="en-US" altLang="ko-KR" sz="24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58B73CDA-0504-3742-836A-ED5FB9317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98672"/>
              </p:ext>
            </p:extLst>
          </p:nvPr>
        </p:nvGraphicFramePr>
        <p:xfrm>
          <a:off x="2362200" y="3314700"/>
          <a:ext cx="14097002" cy="3428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997061132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Data</a:t>
                      </a:r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F1-score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CSU-BIODB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(private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55.32%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0.5491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9147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49.27%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0.4919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1583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35.51%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0.3344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80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(public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1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86.53%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1" hangingPunct="1"/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0.8627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9368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84.62%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0.8406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264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78.85%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0.7961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69722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B4ECCB52-ADFF-E06F-7062-C802737C0E90}"/>
              </a:ext>
            </a:extLst>
          </p:cNvPr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5BE54-C188-FA02-A421-2AA9EFABFC0D}"/>
              </a:ext>
            </a:extLst>
          </p:cNvPr>
          <p:cNvSpPr txBox="1"/>
          <p:nvPr/>
        </p:nvSpPr>
        <p:spPr>
          <a:xfrm>
            <a:off x="7401978" y="68961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 </a:t>
            </a:r>
            <a:r>
              <a:rPr lang="ko-KR" altLang="en-US" dirty="0"/>
              <a:t>단일 모델의 사용자 식별 모델 성능 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455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3314700" cy="39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04. Experiment Result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22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29EA59C-C5D1-BF45-B890-28F4796DB92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C550393-4621-E1C8-E261-C96BBD3BA8B8}"/>
              </a:ext>
            </a:extLst>
          </p:cNvPr>
          <p:cNvSpPr txBox="1"/>
          <p:nvPr/>
        </p:nvSpPr>
        <p:spPr>
          <a:xfrm>
            <a:off x="1028701" y="2019300"/>
            <a:ext cx="16192499" cy="7699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User Classification Model (State Feature using Model)</a:t>
            </a: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외부지식 정보를 활용한 사용자 분류 정확도를 검증함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기존 모델에 비해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MIT-BIH ST Change Database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에서는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9.3%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의 정확도가 향상됨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비공개 데이터인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CSU-BIODB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에서는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36.76%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의 정확도가 향상됨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  <p:graphicFrame>
        <p:nvGraphicFramePr>
          <p:cNvPr id="7" name="표 3">
            <a:extLst>
              <a:ext uri="{FF2B5EF4-FFF2-40B4-BE49-F238E27FC236}">
                <a16:creationId xmlns:a16="http://schemas.microsoft.com/office/drawing/2014/main" id="{566E83A0-B164-B564-8CC0-D80BE9AA9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92577"/>
              </p:ext>
            </p:extLst>
          </p:nvPr>
        </p:nvGraphicFramePr>
        <p:xfrm>
          <a:off x="2362200" y="3314700"/>
          <a:ext cx="14097002" cy="34289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66025313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997061132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1418527275"/>
                    </a:ext>
                  </a:extLst>
                </a:gridCol>
                <a:gridCol w="3009901">
                  <a:extLst>
                    <a:ext uri="{9D8B030D-6E8A-4147-A177-3AD203B41FA5}">
                      <a16:colId xmlns:a16="http://schemas.microsoft.com/office/drawing/2014/main" val="3811696036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Data</a:t>
                      </a:r>
                      <a:r>
                        <a:rPr lang="ko-KR" altLang="en-US" sz="1800" b="1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F1-score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1039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CSU-BIODB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(private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92.08%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0.9207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9147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91.52%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0.9153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1583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62.87%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0.6231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80805"/>
                  </a:ext>
                </a:extLst>
              </a:tr>
              <a:tr h="4898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MIT-BIH ST Change Database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(public data)</a:t>
                      </a:r>
                      <a:endParaRPr lang="en-US" altLang="ko-KR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TCN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95.83%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0.9369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93683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>
                          <a:latin typeface="+mn-ea"/>
                          <a:ea typeface="+mn-ea"/>
                        </a:rPr>
                        <a:t>Wavenet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93.75%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0.9103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2642"/>
                  </a:ext>
                </a:extLst>
              </a:tr>
              <a:tr h="489857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latin typeface="+mn-ea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</a:rPr>
                        <a:t>1D CNN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91.66%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0.8952</a:t>
                      </a:r>
                      <a:endParaRPr lang="ko-KR" altLang="en-US" sz="18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5697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77C63C-FB42-90B5-2DED-77D85799F00C}"/>
              </a:ext>
            </a:extLst>
          </p:cNvPr>
          <p:cNvSpPr txBox="1"/>
          <p:nvPr/>
        </p:nvSpPr>
        <p:spPr>
          <a:xfrm>
            <a:off x="7401978" y="6896100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 </a:t>
            </a:r>
            <a:r>
              <a:rPr lang="ko-KR" altLang="en-US" dirty="0"/>
              <a:t>제안 모델의 사용자 식별 모델 성능 </a:t>
            </a:r>
            <a:r>
              <a:rPr lang="en-US" altLang="ko-KR" dirty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4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2" y="792480"/>
            <a:ext cx="3710767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05. Conclusion</a:t>
            </a:r>
          </a:p>
        </p:txBody>
      </p:sp>
      <p:sp>
        <p:nvSpPr>
          <p:cNvPr id="13" name="슬라이드 번호 개체 틀 11">
            <a:extLst>
              <a:ext uri="{FF2B5EF4-FFF2-40B4-BE49-F238E27FC236}">
                <a16:creationId xmlns:a16="http://schemas.microsoft.com/office/drawing/2014/main" id="{B02B7B0D-D6B7-74CD-75DF-1F188DBE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23</a:t>
            </a:fld>
            <a:endParaRPr lang="en-US" sz="2000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B5EC1B9-A43E-AD89-7A69-1CC180BA7224}"/>
              </a:ext>
            </a:extLst>
          </p:cNvPr>
          <p:cNvSpPr txBox="1"/>
          <p:nvPr/>
        </p:nvSpPr>
        <p:spPr>
          <a:xfrm>
            <a:off x="1028701" y="2019300"/>
            <a:ext cx="16192499" cy="7269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본 연구는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외부지식 정보를 활용한 심전도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사용자 인식 시스템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성능 개선 방안을 제시함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비공개 데이터의 피크탐지 정확도 향상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위한 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FFT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데이터 활용 방안 제안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상태 정보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를 외부 지식으로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한 사용자 인식 모델 개발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1200159" lvl="2" indent="-285753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심전도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상태 분류 모델은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운동 부하 검사 및 피로도 예측 연구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에 활용 가능함</a:t>
            </a:r>
            <a:endParaRPr lang="en-US" altLang="ko-KR" sz="2400" dirty="0">
              <a:latin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200159" lvl="2" indent="-285753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심전도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dirty="0"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상태에 견고한 사용자 인증 시스템 구축으로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생체인증 사용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  <a:sym typeface="Wingdings" panose="05000000000000000000" pitchFamily="2" charset="2"/>
              </a:rPr>
              <a:t>데이터 다양화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latin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향후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여러 모바일 기기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,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웨어러블 기기 등에 적용할 수 있도록 모델의 단순화 및 경량화를 적용한 사용자 인식 시스템 연구를 진행할 예정임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2" y="792480"/>
            <a:ext cx="3710767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Reference</a:t>
            </a:r>
          </a:p>
        </p:txBody>
      </p:sp>
      <p:sp>
        <p:nvSpPr>
          <p:cNvPr id="13" name="슬라이드 번호 개체 틀 11">
            <a:extLst>
              <a:ext uri="{FF2B5EF4-FFF2-40B4-BE49-F238E27FC236}">
                <a16:creationId xmlns:a16="http://schemas.microsoft.com/office/drawing/2014/main" id="{B02B7B0D-D6B7-74CD-75DF-1F188DBE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24</a:t>
            </a:fld>
            <a:endParaRPr lang="en-US" sz="2000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B5EC1B9-A43E-AD89-7A69-1CC180BA7224}"/>
              </a:ext>
            </a:extLst>
          </p:cNvPr>
          <p:cNvSpPr txBox="1"/>
          <p:nvPr/>
        </p:nvSpPr>
        <p:spPr>
          <a:xfrm>
            <a:off x="1028702" y="1866900"/>
            <a:ext cx="1619249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[1] Choudhary,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Tilendra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"A Non-Fiducial Noise Robust VMD-based Framework for ECG-based Biometric Recognition."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2021 IEEE 18th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i="1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India Council International Conference (INDICON)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. IEEE, 2021.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[2]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Kim,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Beom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-Hun, and Jae-Young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Pyun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. "ECG identification for personal authentication using LSTM-based deep recurrent neural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srgbClr val="222222"/>
                </a:solidFill>
                <a:latin typeface="+mn-ea"/>
                <a:cs typeface="Malgun Gothic Semilight" panose="020B0502040204020203" pitchFamily="50" charset="-127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networks."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Sensors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  <a:cs typeface="Malgun Gothic Semilight" panose="020B0502040204020203" pitchFamily="50" charset="-127"/>
              </a:rPr>
              <a:t> 20.11 (2020): 3069.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2000" dirty="0">
              <a:solidFill>
                <a:schemeClr val="bg1">
                  <a:lumMod val="50000"/>
                </a:schemeClr>
              </a:solidFill>
              <a:latin typeface="+mn-ea"/>
              <a:cs typeface="Malgun Gothic Semilight" panose="020B0502040204020203" pitchFamily="50" charset="-127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[3] Li,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Yazhao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"Toward improving ECG biometric identification using cascaded convolutional neural networks."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Neurocomputing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391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(2020): 83-95.</a:t>
            </a:r>
          </a:p>
          <a:p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[4] Hwang, Ho Bin, et al. "ECG authentication based on non-linear normalization under various physiological conditions."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Sensors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21.21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(2021): 6966.</a:t>
            </a:r>
          </a:p>
          <a:p>
            <a:br>
              <a:rPr lang="en-US" altLang="ko-KR" sz="2000" dirty="0">
                <a:latin typeface="+mn-ea"/>
              </a:rPr>
            </a:br>
            <a:r>
              <a:rPr lang="en-US" altLang="ko-KR" sz="2000" dirty="0">
                <a:latin typeface="+mn-ea"/>
              </a:rPr>
              <a:t>[5]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Ko, Hoon,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Kwangcheol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 Rim, and Jong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Youl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 Hong. "Bio-metric authentication with electrocardiogram (ECG) by considering variable </a:t>
            </a:r>
          </a:p>
          <a:p>
            <a:r>
              <a:rPr lang="en-US" altLang="ko-KR" sz="2000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signals."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Mathematical Biosciences and Engineering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20.2 (2023): 1716-1729.</a:t>
            </a:r>
          </a:p>
          <a:p>
            <a:endParaRPr lang="en-US" altLang="ko-KR" sz="2000" b="0" i="0" dirty="0">
              <a:solidFill>
                <a:srgbClr val="222222"/>
              </a:solidFill>
              <a:effectLst/>
              <a:latin typeface="+mn-ea"/>
            </a:endParaRPr>
          </a:p>
          <a:p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[6] Fatimah, </a:t>
            </a:r>
            <a:r>
              <a:rPr lang="en-US" altLang="ko-KR" sz="2000" b="0" i="0" dirty="0" err="1">
                <a:solidFill>
                  <a:srgbClr val="222222"/>
                </a:solidFill>
                <a:effectLst/>
                <a:latin typeface="+mn-ea"/>
              </a:rPr>
              <a:t>Binish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, et al. "Biometric identification from ECG signals using Fourier decomposition and machine learning." 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IEEE Transactions </a:t>
            </a:r>
          </a:p>
          <a:p>
            <a:r>
              <a:rPr lang="en-US" altLang="ko-KR" sz="2000" i="1" dirty="0">
                <a:solidFill>
                  <a:srgbClr val="222222"/>
                </a:solidFill>
                <a:latin typeface="+mn-ea"/>
              </a:rPr>
              <a:t>    </a:t>
            </a:r>
            <a:r>
              <a:rPr lang="en-US" altLang="ko-KR" sz="2000" b="0" i="1" dirty="0">
                <a:solidFill>
                  <a:srgbClr val="222222"/>
                </a:solidFill>
                <a:effectLst/>
                <a:latin typeface="+mn-ea"/>
              </a:rPr>
              <a:t>on Instrumentation and Measurement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+mn-ea"/>
              </a:rPr>
              <a:t> 71 (2022): 1-9.</a:t>
            </a:r>
            <a:endParaRPr lang="ko-KR" altLang="en-US" sz="2000" dirty="0">
              <a:latin typeface="+mn-ea"/>
            </a:endParaRPr>
          </a:p>
          <a:p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44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70204" y="3238500"/>
            <a:ext cx="12547592" cy="144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8800" spc="-480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THANK YOU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62491" y="4808662"/>
            <a:ext cx="10963021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For Listening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9910778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33F519B5-F596-FA02-E529-1D93CC9F6719}"/>
              </a:ext>
            </a:extLst>
          </p:cNvPr>
          <p:cNvSpPr/>
          <p:nvPr/>
        </p:nvSpPr>
        <p:spPr>
          <a:xfrm>
            <a:off x="6374627" y="5646862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1D14E6-BC36-525B-0E69-F401401E4CE7}"/>
              </a:ext>
            </a:extLst>
          </p:cNvPr>
          <p:cNvSpPr txBox="1"/>
          <p:nvPr/>
        </p:nvSpPr>
        <p:spPr>
          <a:xfrm>
            <a:off x="4572000" y="58925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err="1">
                <a:latin typeface="+mn-ea"/>
                <a:cs typeface="Times New Roman" panose="02020603050405020304" pitchFamily="18" charset="0"/>
              </a:rPr>
              <a:t>Yejin</a:t>
            </a:r>
            <a:r>
              <a:rPr lang="en-US" altLang="ko-KR" sz="2400" dirty="0">
                <a:latin typeface="+mn-ea"/>
                <a:cs typeface="Times New Roman" panose="02020603050405020304" pitchFamily="18" charset="0"/>
              </a:rPr>
              <a:t> Kim</a:t>
            </a:r>
          </a:p>
          <a:p>
            <a:pPr algn="ctr"/>
            <a:r>
              <a:rPr lang="en-US" altLang="ko-KR" sz="2400" dirty="0">
                <a:latin typeface="+mn-ea"/>
                <a:cs typeface="Times New Roman" panose="02020603050405020304" pitchFamily="18" charset="0"/>
              </a:rPr>
              <a:t>E-mail: najin2445@gachon.ac.kr</a:t>
            </a:r>
            <a:endParaRPr lang="en-US" altLang="ko-KR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Background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3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A0BA0030-0924-1D5C-C31F-351F2A94621D}"/>
              </a:ext>
            </a:extLst>
          </p:cNvPr>
          <p:cNvSpPr txBox="1"/>
          <p:nvPr/>
        </p:nvSpPr>
        <p:spPr>
          <a:xfrm>
            <a:off x="876301" y="1866900"/>
            <a:ext cx="9410699" cy="7565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Title</a:t>
            </a:r>
          </a:p>
          <a:p>
            <a:pPr lvl="1"/>
            <a:r>
              <a:rPr lang="en-US" sz="2400" spc="-48" dirty="0">
                <a:solidFill>
                  <a:srgbClr val="36211B"/>
                </a:solidFill>
                <a:latin typeface="+mn-ea"/>
              </a:rPr>
              <a:t>	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Real-time Multi-Class Classification of Respiratory Diseases through 	Dimensional Data Combinations</a:t>
            </a:r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lvl="1"/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Authors</a:t>
            </a:r>
          </a:p>
          <a:p>
            <a:pPr lvl="2">
              <a:lnSpc>
                <a:spcPct val="200000"/>
              </a:lnSpc>
            </a:pPr>
            <a:r>
              <a:rPr lang="en-US" sz="2000" spc="-48" dirty="0" err="1">
                <a:solidFill>
                  <a:srgbClr val="36211B"/>
                </a:solidFill>
                <a:latin typeface="+mn-ea"/>
              </a:rPr>
              <a:t>YeJin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 Kim, David Camacho, Chang Choi*</a:t>
            </a:r>
          </a:p>
          <a:p>
            <a:pPr lvl="2"/>
            <a:endParaRPr lang="en-US" sz="20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33333"/>
                </a:solidFill>
                <a:latin typeface="+mn-ea"/>
              </a:rPr>
              <a:t>Submission status</a:t>
            </a:r>
            <a:endParaRPr lang="en-US" sz="2400" b="1" spc="-48" dirty="0">
              <a:solidFill>
                <a:srgbClr val="36211B"/>
              </a:solidFill>
              <a:latin typeface="+mn-ea"/>
            </a:endParaRPr>
          </a:p>
          <a:p>
            <a:pPr lvl="2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Approved, Cognitive Computation (IF: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5.4</a:t>
            </a:r>
            <a:r>
              <a:rPr lang="en-US" sz="2000" spc="-48" dirty="0">
                <a:solidFill>
                  <a:srgbClr val="36211B"/>
                </a:solidFill>
                <a:latin typeface="+mn-ea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pc="-48" dirty="0">
                <a:solidFill>
                  <a:srgbClr val="36211B"/>
                </a:solidFill>
                <a:latin typeface="+mn-ea"/>
              </a:rPr>
              <a:t>Contributions</a:t>
            </a:r>
          </a:p>
          <a:p>
            <a:endParaRPr lang="en-US" sz="2000" b="1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sz="2000" spc="-48" dirty="0">
                <a:solidFill>
                  <a:srgbClr val="36211B"/>
                </a:solidFill>
                <a:latin typeface="+mn-ea"/>
              </a:rPr>
              <a:t>	- 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차원이 다른 데이터 조합 방법을 이용한 호흡기 질병 분류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- 1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 모델의 빠른 속도와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2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차원 데이터의 높은 분류 성능 활용 방안 제안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- 92.93%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의 정확도를 검증하여 기존 연구 대비 다중 클래스 질병 분류의 </a:t>
            </a:r>
            <a:r>
              <a:rPr lang="en-US" altLang="ko-KR" sz="2000" spc="-48" dirty="0">
                <a:solidFill>
                  <a:srgbClr val="36211B"/>
                </a:solidFill>
                <a:latin typeface="+mn-ea"/>
              </a:rPr>
              <a:t>	  	  </a:t>
            </a:r>
            <a:r>
              <a:rPr lang="ko-KR" altLang="en-US" sz="2000" spc="-48" dirty="0">
                <a:solidFill>
                  <a:srgbClr val="36211B"/>
                </a:solidFill>
                <a:latin typeface="+mn-ea"/>
              </a:rPr>
              <a:t>정확도 향상</a:t>
            </a:r>
            <a:endParaRPr lang="en-US" altLang="ko-KR" sz="2000" spc="-48" dirty="0">
              <a:solidFill>
                <a:srgbClr val="36211B"/>
              </a:solidFill>
              <a:latin typeface="+mn-ea"/>
            </a:endParaRPr>
          </a:p>
        </p:txBody>
      </p:sp>
      <p:pic>
        <p:nvPicPr>
          <p:cNvPr id="113" name="그림 112">
            <a:extLst>
              <a:ext uri="{FF2B5EF4-FFF2-40B4-BE49-F238E27FC236}">
                <a16:creationId xmlns:a16="http://schemas.microsoft.com/office/drawing/2014/main" id="{37A553AB-DA4B-D396-7A4C-47365BC5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127" y="1001900"/>
            <a:ext cx="6317674" cy="8770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353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4</a:t>
            </a:fld>
            <a:endParaRPr lang="en-US" sz="2000">
              <a:latin typeface="+mn-ea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6785B8C-1775-1C97-204F-11060A69DAD8}"/>
              </a:ext>
            </a:extLst>
          </p:cNvPr>
          <p:cNvSpPr txBox="1"/>
          <p:nvPr/>
        </p:nvSpPr>
        <p:spPr>
          <a:xfrm>
            <a:off x="3662491" y="4318119"/>
            <a:ext cx="1096302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외부지식 정보를 활용한 </a:t>
            </a:r>
            <a:endParaRPr lang="en-US" altLang="ko-KR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en-US" altLang="ko-KR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ECG </a:t>
            </a:r>
            <a:r>
              <a:rPr lang="ko-KR" altLang="en-US" sz="4800" spc="-144" dirty="0">
                <a:solidFill>
                  <a:srgbClr val="36211B"/>
                </a:solidFill>
                <a:latin typeface="+mn-ea"/>
                <a:cs typeface="Times New Roman" panose="02020603050405020304" pitchFamily="18" charset="0"/>
              </a:rPr>
              <a:t>사용자 인식 시스템 구축 연구</a:t>
            </a:r>
            <a:endParaRPr lang="en-US" sz="4800" spc="-144" dirty="0">
              <a:solidFill>
                <a:srgbClr val="36211B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B4A5A7EB-AD2B-16C0-6C86-0EB2B5B603E4}"/>
              </a:ext>
            </a:extLst>
          </p:cNvPr>
          <p:cNvSpPr/>
          <p:nvPr/>
        </p:nvSpPr>
        <p:spPr>
          <a:xfrm>
            <a:off x="3701159" y="6134100"/>
            <a:ext cx="10853041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065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1" y="2019300"/>
            <a:ext cx="16192499" cy="7165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신호는 </a:t>
            </a:r>
            <a:r>
              <a:rPr lang="ko-KR" altLang="en-US" sz="2400" b="1" dirty="0">
                <a:latin typeface="+mn-ea"/>
              </a:rPr>
              <a:t>심장의 전기적 활동</a:t>
            </a:r>
            <a:r>
              <a:rPr lang="ko-KR" altLang="en-US" sz="2400" dirty="0">
                <a:latin typeface="+mn-ea"/>
              </a:rPr>
              <a:t>을 기록한 신호 데이터로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활용도가 뛰어남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최근 다양한 분야에서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신호의 장점을 활용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하기 위한 연구가 진행되고 있음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취득 시 필요한 장비 및 소프트웨어가 저렴하며 </a:t>
            </a:r>
            <a:r>
              <a:rPr lang="ko-KR" altLang="en-US" sz="2400" spc="-48" dirty="0" err="1">
                <a:solidFill>
                  <a:srgbClr val="36211B"/>
                </a:solidFill>
                <a:latin typeface="+mn-ea"/>
              </a:rPr>
              <a:t>비침습적인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방법으로 취득 가능함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신호의 특징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은 다음과 같음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spc="-48" dirty="0">
              <a:solidFill>
                <a:srgbClr val="36211B"/>
              </a:solidFill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부정맥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심혈관 질환 등 다양한 건강 정보 포함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형태학적 특징이 뚜렷함 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개인 고유한 특성을 지니고 있음</a:t>
            </a:r>
            <a:endParaRPr lang="en-US" altLang="ko-KR" sz="2000" dirty="0">
              <a:latin typeface="+mn-ea"/>
            </a:endParaRPr>
          </a:p>
          <a:p>
            <a:pPr marL="1257300" lvl="2" indent="-342900">
              <a:lnSpc>
                <a:spcPct val="200000"/>
              </a:lnSpc>
              <a:buFont typeface="맑은 고딕" panose="020B0503020000020004" pitchFamily="50" charset="-127"/>
              <a:buChar char="→"/>
            </a:pPr>
            <a:r>
              <a:rPr lang="ko-KR" altLang="en-US" sz="2000" dirty="0">
                <a:latin typeface="+mn-ea"/>
              </a:rPr>
              <a:t>외부환경에 영향을 받지 않음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200000"/>
              </a:lnSpc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⇒ 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사용자 인식 시스템</a:t>
            </a:r>
            <a:r>
              <a:rPr lang="ko-KR" altLang="en-US" sz="2000" b="1" dirty="0">
                <a:latin typeface="+mn-ea"/>
              </a:rPr>
              <a:t>에 적합한 데이터</a:t>
            </a:r>
            <a:endParaRPr lang="en-US" altLang="ko-KR" sz="2000" b="1" dirty="0"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5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42779BD9-545E-50CD-1542-9538FC4AC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91" r="10195"/>
          <a:stretch/>
        </p:blipFill>
        <p:spPr>
          <a:xfrm>
            <a:off x="7707682" y="5524500"/>
            <a:ext cx="3950918" cy="341875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6A7D14-7A8A-82F7-B8D2-30078D71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075" y="6134100"/>
            <a:ext cx="586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CEC2CDB-B40A-554A-4831-A9E10670E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7601827"/>
            <a:ext cx="57816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9E9059-F30F-697B-DF0C-739DE377DDA8}"/>
              </a:ext>
            </a:extLst>
          </p:cNvPr>
          <p:cNvSpPr txBox="1"/>
          <p:nvPr/>
        </p:nvSpPr>
        <p:spPr>
          <a:xfrm>
            <a:off x="8236613" y="9148346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&lt;</a:t>
            </a:r>
            <a:r>
              <a:rPr lang="ko-KR" altLang="en-US" sz="1600" dirty="0">
                <a:latin typeface="+mn-ea"/>
              </a:rPr>
              <a:t>심전도 신호의 형태학적 특징</a:t>
            </a:r>
            <a:r>
              <a:rPr lang="en-US" altLang="ko-KR" sz="1600" dirty="0">
                <a:latin typeface="+mn-ea"/>
              </a:rPr>
              <a:t>&gt;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9E59A5-E7C7-4C66-BD7B-E97B890BE961}"/>
              </a:ext>
            </a:extLst>
          </p:cNvPr>
          <p:cNvSpPr txBox="1"/>
          <p:nvPr/>
        </p:nvSpPr>
        <p:spPr>
          <a:xfrm>
            <a:off x="13689554" y="9133641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&lt;</a:t>
            </a:r>
            <a:r>
              <a:rPr lang="ko-KR" altLang="en-US" sz="1600" dirty="0">
                <a:latin typeface="+mn-ea"/>
              </a:rPr>
              <a:t>심전도 신호 예시</a:t>
            </a:r>
            <a:r>
              <a:rPr lang="en-US" altLang="ko-KR" sz="1600" dirty="0">
                <a:latin typeface="+mn-ea"/>
              </a:rPr>
              <a:t>&gt;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039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1" y="2019300"/>
            <a:ext cx="16192499" cy="2840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심전도는 사용자의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신체적 상태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에 따라 변하는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동적 특징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가지고 있음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동적 특징은 데이터의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위조 및 변조의 위험성을 방지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할</a:t>
            </a: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수 있는 특성 중 하나임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그러나 동적 특징은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사용자 인식 시스템의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성능을 저하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시킴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sz="2400" spc="-48" dirty="0">
              <a:solidFill>
                <a:srgbClr val="36211B"/>
              </a:solidFill>
              <a:latin typeface="+mn-ea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6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AC7F33F-CD89-F49C-0269-386990201628}"/>
              </a:ext>
            </a:extLst>
          </p:cNvPr>
          <p:cNvGrpSpPr/>
          <p:nvPr/>
        </p:nvGrpSpPr>
        <p:grpSpPr>
          <a:xfrm>
            <a:off x="2667000" y="4914900"/>
            <a:ext cx="12725400" cy="4343400"/>
            <a:chOff x="1905000" y="3561244"/>
            <a:chExt cx="12725400" cy="40206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135727D-CEA1-5780-DD62-E768D4119CEF}"/>
                </a:ext>
              </a:extLst>
            </p:cNvPr>
            <p:cNvSpPr txBox="1"/>
            <p:nvPr/>
          </p:nvSpPr>
          <p:spPr>
            <a:xfrm>
              <a:off x="3276600" y="3561244"/>
              <a:ext cx="1963999" cy="39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+mn-ea"/>
                </a:rPr>
                <a:t>편안한 휴식 상태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4CE0D2-1289-B4FC-F92A-0AB33581F15E}"/>
                </a:ext>
              </a:extLst>
            </p:cNvPr>
            <p:cNvSpPr txBox="1"/>
            <p:nvPr/>
          </p:nvSpPr>
          <p:spPr>
            <a:xfrm>
              <a:off x="6858000" y="3562663"/>
              <a:ext cx="2969083" cy="39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+mn-ea"/>
                </a:rPr>
                <a:t>약한 신체적 스트레스 상태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EDA7A4-861A-7953-A7BC-D2936EEEFB04}"/>
                </a:ext>
              </a:extLst>
            </p:cNvPr>
            <p:cNvSpPr txBox="1"/>
            <p:nvPr/>
          </p:nvSpPr>
          <p:spPr>
            <a:xfrm>
              <a:off x="11201400" y="3562663"/>
              <a:ext cx="2969083" cy="39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+mn-ea"/>
                </a:rPr>
                <a:t>강한 신체적 스트레스 상태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F8D51D7-41D9-C1AF-114C-55DFBD473D10}"/>
                </a:ext>
              </a:extLst>
            </p:cNvPr>
            <p:cNvGrpSpPr/>
            <p:nvPr/>
          </p:nvGrpSpPr>
          <p:grpSpPr>
            <a:xfrm>
              <a:off x="1905000" y="3972812"/>
              <a:ext cx="12725400" cy="3609088"/>
              <a:chOff x="1905000" y="3972812"/>
              <a:chExt cx="14401800" cy="3913888"/>
            </a:xfrm>
          </p:grpSpPr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03D8CCB4-32A8-95D3-B0AE-B3EEE0B2D3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5963117"/>
                <a:ext cx="4800600" cy="1921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6">
                <a:extLst>
                  <a:ext uri="{FF2B5EF4-FFF2-40B4-BE49-F238E27FC236}">
                    <a16:creationId xmlns:a16="http://schemas.microsoft.com/office/drawing/2014/main" id="{750FCB82-45A7-ADB6-D0C3-72C7EC351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06200" y="5963117"/>
                <a:ext cx="4800600" cy="1921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8">
                <a:extLst>
                  <a:ext uri="{FF2B5EF4-FFF2-40B4-BE49-F238E27FC236}">
                    <a16:creationId xmlns:a16="http://schemas.microsoft.com/office/drawing/2014/main" id="{254B2A5C-F90B-B6D4-AE3F-D64E9F998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5965657"/>
                <a:ext cx="4800600" cy="1921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0">
                <a:extLst>
                  <a:ext uri="{FF2B5EF4-FFF2-40B4-BE49-F238E27FC236}">
                    <a16:creationId xmlns:a16="http://schemas.microsoft.com/office/drawing/2014/main" id="{AEF34A7A-4692-D416-9EF7-882BE92D1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972812"/>
                <a:ext cx="4800600" cy="1952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2">
                <a:extLst>
                  <a:ext uri="{FF2B5EF4-FFF2-40B4-BE49-F238E27FC236}">
                    <a16:creationId xmlns:a16="http://schemas.microsoft.com/office/drawing/2014/main" id="{AC4D547D-1F34-3176-D348-D294D6236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3972812"/>
                <a:ext cx="4800600" cy="1952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CDFC5E72-9E7C-25BE-7ECA-FE6C777EB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06200" y="3972812"/>
                <a:ext cx="4800600" cy="19520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5962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01. Introduction</a:t>
            </a: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63684CE-04BC-A840-E535-8FA86FF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7</a:t>
            </a:fld>
            <a:endParaRPr lang="en-US" sz="2000">
              <a:latin typeface="+mn-ea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B8BF01F-AB69-72FF-7B05-70F3FF9A433B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D10BD16-D4CC-0BE4-2681-6D0F7014BFD9}"/>
              </a:ext>
            </a:extLst>
          </p:cNvPr>
          <p:cNvSpPr txBox="1"/>
          <p:nvPr/>
        </p:nvSpPr>
        <p:spPr>
          <a:xfrm>
            <a:off x="3665094" y="7287743"/>
            <a:ext cx="10957812" cy="2109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상태 정보의 외부 지식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을 활용한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심전도 사용자 인식 모델 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개발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 algn="ctr">
              <a:lnSpc>
                <a:spcPct val="200000"/>
              </a:lnSpc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심전도 신호의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정확한 피크 탐지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를 위한 </a:t>
            </a: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FFT </a:t>
            </a:r>
            <a:r>
              <a:rPr lang="ko-KR" altLang="en-US" sz="2400" b="1" spc="-48" dirty="0">
                <a:solidFill>
                  <a:srgbClr val="36211B"/>
                </a:solidFill>
                <a:latin typeface="+mn-ea"/>
              </a:rPr>
              <a:t>변환 데이터 활용 방안</a:t>
            </a: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 제시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lvl="1" algn="ctr">
              <a:lnSpc>
                <a:spcPct val="200000"/>
              </a:lnSpc>
            </a:pPr>
            <a:r>
              <a:rPr lang="ko-KR" altLang="en-US" sz="2400" dirty="0"/>
              <a:t>사용자의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상태 변화</a:t>
            </a:r>
            <a:r>
              <a:rPr lang="ko-KR" altLang="en-US" sz="2400" dirty="0"/>
              <a:t>에도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견고</a:t>
            </a:r>
            <a:r>
              <a:rPr lang="ko-KR" altLang="en-US" sz="2400" dirty="0"/>
              <a:t>한 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</a:rPr>
              <a:t>심전도 사용자 인식 </a:t>
            </a:r>
            <a:r>
              <a:rPr lang="ko-KR" altLang="en-US" sz="2400" dirty="0"/>
              <a:t>시스템 구축 가능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41A391-33B1-FA35-5F16-F279997E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5" y="2961463"/>
            <a:ext cx="58674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9DFDE1-403F-CBCA-6FAE-535BFB54839C}"/>
              </a:ext>
            </a:extLst>
          </p:cNvPr>
          <p:cNvSpPr txBox="1"/>
          <p:nvPr/>
        </p:nvSpPr>
        <p:spPr>
          <a:xfrm>
            <a:off x="10457535" y="3397380"/>
            <a:ext cx="383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 +   State</a:t>
            </a:r>
            <a:r>
              <a:rPr lang="ko-KR" altLang="en-US" sz="2400" dirty="0"/>
              <a:t> </a:t>
            </a:r>
            <a:r>
              <a:rPr lang="en-US" altLang="ko-KR" sz="2400" dirty="0"/>
              <a:t>Information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en-US" altLang="ko-KR" sz="2400" dirty="0">
                <a:solidFill>
                  <a:srgbClr val="0070C0"/>
                </a:solidFill>
              </a:rPr>
              <a:t>Stable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68D92-C4BC-B809-5D97-ED6159E838E8}"/>
              </a:ext>
            </a:extLst>
          </p:cNvPr>
          <p:cNvSpPr txBox="1"/>
          <p:nvPr/>
        </p:nvSpPr>
        <p:spPr>
          <a:xfrm>
            <a:off x="10457535" y="5117246"/>
            <a:ext cx="416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 +   State</a:t>
            </a:r>
            <a:r>
              <a:rPr lang="ko-KR" altLang="en-US" sz="2400" dirty="0"/>
              <a:t> </a:t>
            </a:r>
            <a:r>
              <a:rPr lang="en-US" altLang="ko-KR" sz="2400" dirty="0"/>
              <a:t>Information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en-US" altLang="ko-KR" sz="2400" dirty="0">
                <a:solidFill>
                  <a:schemeClr val="accent6">
                    <a:lumMod val="75000"/>
                  </a:schemeClr>
                </a:solidFill>
              </a:rPr>
              <a:t>Unstable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grpSp>
        <p:nvGrpSpPr>
          <p:cNvPr id="20" name="그룹 1008">
            <a:extLst>
              <a:ext uri="{FF2B5EF4-FFF2-40B4-BE49-F238E27FC236}">
                <a16:creationId xmlns:a16="http://schemas.microsoft.com/office/drawing/2014/main" id="{50E9B2DB-7A78-CF3D-D203-AEF09D77718D}"/>
              </a:ext>
            </a:extLst>
          </p:cNvPr>
          <p:cNvGrpSpPr/>
          <p:nvPr/>
        </p:nvGrpSpPr>
        <p:grpSpPr>
          <a:xfrm>
            <a:off x="4274694" y="6594806"/>
            <a:ext cx="10431906" cy="45719"/>
            <a:chOff x="4998069" y="3855779"/>
            <a:chExt cx="10268868" cy="63216"/>
          </a:xfrm>
        </p:grpSpPr>
        <p:pic>
          <p:nvPicPr>
            <p:cNvPr id="21" name="Object 30">
              <a:extLst>
                <a:ext uri="{FF2B5EF4-FFF2-40B4-BE49-F238E27FC236}">
                  <a16:creationId xmlns:a16="http://schemas.microsoft.com/office/drawing/2014/main" id="{319640E7-5144-AA1A-5240-4C2B30687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grpSp>
        <p:nvGrpSpPr>
          <p:cNvPr id="22" name="그룹 1008">
            <a:extLst>
              <a:ext uri="{FF2B5EF4-FFF2-40B4-BE49-F238E27FC236}">
                <a16:creationId xmlns:a16="http://schemas.microsoft.com/office/drawing/2014/main" id="{CC58F67C-6569-B608-EB86-734546ADA5D7}"/>
              </a:ext>
            </a:extLst>
          </p:cNvPr>
          <p:cNvGrpSpPr/>
          <p:nvPr/>
        </p:nvGrpSpPr>
        <p:grpSpPr>
          <a:xfrm>
            <a:off x="4274694" y="2365246"/>
            <a:ext cx="10431906" cy="45719"/>
            <a:chOff x="4998069" y="3855779"/>
            <a:chExt cx="10268868" cy="63216"/>
          </a:xfrm>
        </p:grpSpPr>
        <p:pic>
          <p:nvPicPr>
            <p:cNvPr id="23" name="Object 30">
              <a:extLst>
                <a:ext uri="{FF2B5EF4-FFF2-40B4-BE49-F238E27FC236}">
                  <a16:creationId xmlns:a16="http://schemas.microsoft.com/office/drawing/2014/main" id="{7B51814F-E9B3-7FB6-E6BD-302DF31FE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069" y="3855779"/>
              <a:ext cx="10268868" cy="63216"/>
            </a:xfrm>
            <a:prstGeom prst="rect">
              <a:avLst/>
            </a:prstGeom>
          </p:spPr>
        </p:pic>
      </p:grpSp>
      <p:pic>
        <p:nvPicPr>
          <p:cNvPr id="4102" name="Picture 6">
            <a:extLst>
              <a:ext uri="{FF2B5EF4-FFF2-40B4-BE49-F238E27FC236}">
                <a16:creationId xmlns:a16="http://schemas.microsoft.com/office/drawing/2014/main" id="{E04DC447-5111-B00D-BF6C-6BC91867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681329"/>
            <a:ext cx="57435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spc="-48" dirty="0">
                <a:solidFill>
                  <a:srgbClr val="36211B"/>
                </a:solidFill>
                <a:latin typeface="+mn-ea"/>
              </a:rPr>
              <a:t>02. Related Works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8</a:t>
            </a:fld>
            <a:endParaRPr lang="en-US" sz="2000">
              <a:latin typeface="+mn-ea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6962D9A7-0E8A-6AAC-E0CF-CE7D127053D7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62E2F2DA-7BE1-F326-4A99-B3641E2B7CD3}"/>
              </a:ext>
            </a:extLst>
          </p:cNvPr>
          <p:cNvSpPr txBox="1"/>
          <p:nvPr/>
        </p:nvSpPr>
        <p:spPr>
          <a:xfrm>
            <a:off x="1457325" y="7494802"/>
            <a:ext cx="15535275" cy="2098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+mn-ea"/>
              </a:rPr>
              <a:t>기존 연구에서도 사용자의 상태에 따른 사용자 인식 연구가 진행됨</a:t>
            </a:r>
            <a:endParaRPr lang="en-US" altLang="ko-KR" sz="2400" spc="-48" dirty="0">
              <a:solidFill>
                <a:srgbClr val="36211B"/>
              </a:solidFill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스트레스 상태에서 안정적인 상태에 비해 성능이 낮으며</a:t>
            </a:r>
            <a:r>
              <a:rPr lang="en-US" altLang="ko-KR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특히 </a:t>
            </a:r>
            <a:r>
              <a:rPr lang="ko-KR" altLang="en-US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신체적 스트레스 상태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에서는 </a:t>
            </a:r>
            <a:r>
              <a:rPr lang="ko-KR" altLang="en-US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분류 정확도가 떨어짐</a:t>
            </a:r>
            <a:endParaRPr lang="en-US" altLang="ko-KR" sz="2400" b="1" spc="-48" dirty="0">
              <a:solidFill>
                <a:srgbClr val="36211B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ko-KR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⇒</a:t>
            </a:r>
            <a:r>
              <a:rPr lang="en-US" altLang="ko-KR" sz="2400" b="1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상태를 고려</a:t>
            </a:r>
            <a:r>
              <a:rPr lang="ko-KR" altLang="en-US" sz="2400" spc="-48" dirty="0">
                <a:solidFill>
                  <a:srgbClr val="36211B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있는 </a:t>
            </a:r>
            <a:r>
              <a:rPr lang="ko-KR" altLang="en-US" sz="2400" b="1" spc="-48" dirty="0">
                <a:solidFill>
                  <a:schemeClr val="accent6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심전도 사용자 인식 모델의 성능 개선 </a:t>
            </a:r>
            <a:r>
              <a:rPr lang="ko-KR" altLang="en-US" sz="2400" spc="-48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연구가 필요함</a:t>
            </a:r>
            <a:endParaRPr lang="en-US" altLang="ko-KR" sz="2400" spc="-48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8" name="표 12">
            <a:extLst>
              <a:ext uri="{FF2B5EF4-FFF2-40B4-BE49-F238E27FC236}">
                <a16:creationId xmlns:a16="http://schemas.microsoft.com/office/drawing/2014/main" id="{0CE29DF0-8EE1-BD77-5E2B-3CAFF3EAF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76565"/>
              </p:ext>
            </p:extLst>
          </p:nvPr>
        </p:nvGraphicFramePr>
        <p:xfrm>
          <a:off x="3352800" y="2400300"/>
          <a:ext cx="13638558" cy="42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0205038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099861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2085097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54731719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2315492267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425320738"/>
                    </a:ext>
                  </a:extLst>
                </a:gridCol>
              </a:tblGrid>
              <a:tr h="4213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Year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Dataset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Types of stress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ko-KR" altLang="en-US" sz="1800" b="1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929179"/>
                  </a:ext>
                </a:extLst>
              </a:tr>
            </a:tbl>
          </a:graphicData>
        </a:graphic>
      </p:graphicFrame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9C763C6-3335-9609-1B51-B1B2214ADE7D}"/>
              </a:ext>
            </a:extLst>
          </p:cNvPr>
          <p:cNvSpPr/>
          <p:nvPr/>
        </p:nvSpPr>
        <p:spPr>
          <a:xfrm>
            <a:off x="1447800" y="2940288"/>
            <a:ext cx="1828800" cy="1456121"/>
          </a:xfrm>
          <a:prstGeom prst="roundRect">
            <a:avLst>
              <a:gd name="adj" fmla="val 6771"/>
            </a:avLst>
          </a:prstGeom>
          <a:solidFill>
            <a:schemeClr val="accent3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DEB30F9-684E-0125-1D53-7EAC339F99C4}"/>
              </a:ext>
            </a:extLst>
          </p:cNvPr>
          <p:cNvSpPr/>
          <p:nvPr/>
        </p:nvSpPr>
        <p:spPr>
          <a:xfrm>
            <a:off x="1457325" y="4496184"/>
            <a:ext cx="1828800" cy="2436384"/>
          </a:xfrm>
          <a:prstGeom prst="roundRect">
            <a:avLst>
              <a:gd name="adj" fmla="val 6771"/>
            </a:avLst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Unstable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5B2EF3F-1A47-AC13-6BB3-5C1E302BD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01775"/>
              </p:ext>
            </p:extLst>
          </p:nvPr>
        </p:nvGraphicFramePr>
        <p:xfrm>
          <a:off x="3352800" y="4496184"/>
          <a:ext cx="13638558" cy="243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59639628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419731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6081743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3691905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2178831961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1059514675"/>
                    </a:ext>
                  </a:extLst>
                </a:gridCol>
              </a:tblGrid>
              <a:tr h="48727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Hwang et al. [4]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SVM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Cognitive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93.55%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390667"/>
                  </a:ext>
                </a:extLst>
              </a:tr>
              <a:tr h="487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Cognitive stress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90.87%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72153"/>
                  </a:ext>
                </a:extLst>
              </a:tr>
              <a:tr h="4872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</a:rPr>
                        <a:t>Physical stress</a:t>
                      </a:r>
                      <a:endParaRPr lang="ko-KR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76.15%</a:t>
                      </a:r>
                      <a:endParaRPr lang="ko-KR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771961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Ko et al. [5]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CNN based</a:t>
                      </a:r>
                      <a:r>
                        <a:rPr lang="ko-KR" altLang="en-US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Physical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91.01%</a:t>
                      </a:r>
                      <a:endParaRPr lang="ko-KR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08711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Fatimah et al. [6]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RF, ESD, SVM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CYBHi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Cognitive stress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91.07%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5366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B4180401-FA41-B33A-0A99-11CB95CCF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679605"/>
              </p:ext>
            </p:extLst>
          </p:nvPr>
        </p:nvGraphicFramePr>
        <p:xfrm>
          <a:off x="3352800" y="2937145"/>
          <a:ext cx="13638558" cy="1461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27289435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594478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49527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35592442"/>
                    </a:ext>
                  </a:extLst>
                </a:gridCol>
                <a:gridCol w="2955504">
                  <a:extLst>
                    <a:ext uri="{9D8B030D-6E8A-4147-A177-3AD203B41FA5}">
                      <a16:colId xmlns:a16="http://schemas.microsoft.com/office/drawing/2014/main" val="1483906894"/>
                    </a:ext>
                  </a:extLst>
                </a:gridCol>
                <a:gridCol w="2377254">
                  <a:extLst>
                    <a:ext uri="{9D8B030D-6E8A-4147-A177-3AD203B41FA5}">
                      <a16:colId xmlns:a16="http://schemas.microsoft.com/office/drawing/2014/main" val="907767620"/>
                    </a:ext>
                  </a:extLst>
                </a:gridCol>
              </a:tblGrid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Choudhary et al. [1]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BPNN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self-acquisition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99.02%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60817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Kim et al. [2]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LSTM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MIT-BIH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37421"/>
                  </a:ext>
                </a:extLst>
              </a:tr>
              <a:tr h="48727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Li et al. [3]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2020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CNN based</a:t>
                      </a:r>
                      <a:r>
                        <a:rPr lang="ko-KR" altLang="en-US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err="1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Physionet</a:t>
                      </a:r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data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94.3%</a:t>
                      </a:r>
                      <a:endParaRPr lang="ko-KR" altLang="en-US" sz="1600" dirty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45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7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6E3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2"/>
            <a:ext cx="18288000" cy="376223"/>
          </a:xfrm>
          <a:custGeom>
            <a:avLst/>
            <a:gdLst/>
            <a:ahLst/>
            <a:cxnLst/>
            <a:rect l="l" t="t" r="r" b="b"/>
            <a:pathLst>
              <a:path w="18288000" h="376223">
                <a:moveTo>
                  <a:pt x="0" y="0"/>
                </a:moveTo>
                <a:lnTo>
                  <a:pt x="18288000" y="0"/>
                </a:lnTo>
                <a:lnTo>
                  <a:pt x="18288000" y="376223"/>
                </a:lnTo>
                <a:lnTo>
                  <a:pt x="0" y="37622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92480"/>
            <a:ext cx="2547611" cy="397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altLang="ko-KR" sz="2400" spc="-48" dirty="0">
                <a:solidFill>
                  <a:srgbClr val="36211B"/>
                </a:solidFill>
                <a:latin typeface="+mn-ea"/>
              </a:rPr>
              <a:t>03. Method</a:t>
            </a:r>
          </a:p>
        </p:txBody>
      </p:sp>
      <p:sp>
        <p:nvSpPr>
          <p:cNvPr id="15" name="슬라이드 번호 개체 틀 11">
            <a:extLst>
              <a:ext uri="{FF2B5EF4-FFF2-40B4-BE49-F238E27FC236}">
                <a16:creationId xmlns:a16="http://schemas.microsoft.com/office/drawing/2014/main" id="{860D9C3A-DE32-39A5-5E9C-B250F45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448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latin typeface="+mn-ea"/>
              </a:rPr>
              <a:pPr/>
              <a:t>9</a:t>
            </a:fld>
            <a:endParaRPr lang="en-US" sz="2000">
              <a:latin typeface="+mn-ea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E01E338-DBCD-4EDD-AA3B-A5FA9E2B1879}"/>
              </a:ext>
            </a:extLst>
          </p:cNvPr>
          <p:cNvSpPr/>
          <p:nvPr/>
        </p:nvSpPr>
        <p:spPr>
          <a:xfrm>
            <a:off x="762000" y="1333500"/>
            <a:ext cx="5588773" cy="0"/>
          </a:xfrm>
          <a:prstGeom prst="line">
            <a:avLst/>
          </a:prstGeom>
          <a:ln w="9525" cap="flat">
            <a:solidFill>
              <a:srgbClr val="36211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>
              <a:latin typeface="+mn-ea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AB62075-5E5A-7945-11DB-4E3B9A04669F}"/>
              </a:ext>
            </a:extLst>
          </p:cNvPr>
          <p:cNvSpPr txBox="1"/>
          <p:nvPr/>
        </p:nvSpPr>
        <p:spPr>
          <a:xfrm>
            <a:off x="1028701" y="2019300"/>
            <a:ext cx="16192499" cy="482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spc="-48" dirty="0">
                <a:solidFill>
                  <a:srgbClr val="36211B"/>
                </a:solidFill>
                <a:latin typeface="+mn-ea"/>
              </a:rPr>
              <a:t>Data Preprocessing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A25FD9-87E0-35AF-5C91-BFF1DD161B49}"/>
              </a:ext>
            </a:extLst>
          </p:cNvPr>
          <p:cNvSpPr txBox="1"/>
          <p:nvPr/>
        </p:nvSpPr>
        <p:spPr>
          <a:xfrm>
            <a:off x="12039600" y="4624532"/>
            <a:ext cx="3895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Raw</a:t>
            </a:r>
            <a:r>
              <a:rPr lang="ko-KR" altLang="en-US" sz="2000" dirty="0"/>
              <a:t> </a:t>
            </a:r>
            <a:r>
              <a:rPr lang="en-US" altLang="ko-KR" sz="2000" dirty="0"/>
              <a:t>Data</a:t>
            </a:r>
          </a:p>
          <a:p>
            <a:r>
              <a:rPr lang="en-US" altLang="ko-KR" sz="2000" dirty="0"/>
              <a:t>2,000Hz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121,000)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B4CD6-856A-86AE-84D8-52D918468071}"/>
              </a:ext>
            </a:extLst>
          </p:cNvPr>
          <p:cNvSpPr txBox="1"/>
          <p:nvPr/>
        </p:nvSpPr>
        <p:spPr>
          <a:xfrm>
            <a:off x="12039600" y="6883150"/>
            <a:ext cx="3572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/>
              <a:t>Downsampling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Data</a:t>
            </a:r>
          </a:p>
          <a:p>
            <a:r>
              <a:rPr lang="en-US" altLang="ko-KR" sz="2000" dirty="0"/>
              <a:t>200Hz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12,100)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24768-6822-6092-F6D0-E6FD4B9132FA}"/>
              </a:ext>
            </a:extLst>
          </p:cNvPr>
          <p:cNvSpPr txBox="1"/>
          <p:nvPr/>
        </p:nvSpPr>
        <p:spPr>
          <a:xfrm>
            <a:off x="12039600" y="9026101"/>
            <a:ext cx="3572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Bandpass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Data</a:t>
            </a:r>
          </a:p>
          <a:p>
            <a:r>
              <a:rPr lang="en-US" altLang="ko-KR" sz="2000" dirty="0"/>
              <a:t>200Hz (Data Length = </a:t>
            </a:r>
            <a:r>
              <a:rPr lang="ko-KR" altLang="en-US" sz="2000" dirty="0"/>
              <a:t>약 </a:t>
            </a:r>
            <a:r>
              <a:rPr lang="en-US" altLang="ko-KR" sz="2000" dirty="0"/>
              <a:t>12,100)</a:t>
            </a:r>
            <a:endParaRPr lang="ko-KR" altLang="en-U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EACBB4-2DB8-8CE6-A1B2-61724649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3" y="3459902"/>
            <a:ext cx="9584552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AEB887-7266-B209-37A9-9936A7A6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4" y="5713214"/>
            <a:ext cx="9584551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41CED84-4EF3-F70E-8042-726B8094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64" y="7883101"/>
            <a:ext cx="9584550" cy="20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5B9FEC-0DC5-A7C4-0449-FEF25BC04443}"/>
              </a:ext>
            </a:extLst>
          </p:cNvPr>
          <p:cNvSpPr txBox="1"/>
          <p:nvPr/>
        </p:nvSpPr>
        <p:spPr>
          <a:xfrm>
            <a:off x="1470932" y="2705100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2400" i="0" dirty="0">
                <a:solidFill>
                  <a:srgbClr val="212529"/>
                </a:solidFill>
                <a:effectLst/>
                <a:latin typeface="+mn-ea"/>
              </a:rPr>
              <a:t>1) </a:t>
            </a:r>
            <a:r>
              <a:rPr lang="en-US" altLang="ko-KR" sz="2400" dirty="0" err="1">
                <a:solidFill>
                  <a:srgbClr val="212529"/>
                </a:solidFill>
                <a:latin typeface="+mn-ea"/>
              </a:rPr>
              <a:t>Downsampling</a:t>
            </a:r>
            <a:r>
              <a:rPr lang="en-US" altLang="ko-KR" sz="2400" dirty="0">
                <a:solidFill>
                  <a:srgbClr val="212529"/>
                </a:solidFill>
                <a:latin typeface="+mn-ea"/>
              </a:rPr>
              <a:t> and Noise Remove</a:t>
            </a:r>
            <a:endParaRPr lang="en-US" altLang="ko-KR" sz="2400" i="0" dirty="0">
              <a:solidFill>
                <a:srgbClr val="212529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88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4230</TotalTime>
  <Words>2340</Words>
  <Application>Microsoft Office PowerPoint</Application>
  <PresentationFormat>사용자 지정</PresentationFormat>
  <Paragraphs>590</Paragraphs>
  <Slides>25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Arial</vt:lpstr>
      <vt:lpstr>Calibri</vt:lpstr>
      <vt:lpstr>맑은 고딕</vt:lpstr>
      <vt:lpstr>Wingdings</vt:lpstr>
      <vt:lpstr>Times New Roman</vt:lpstr>
      <vt:lpstr>Malgun Gothic Semilight</vt:lpstr>
      <vt:lpstr>Symbol</vt:lpstr>
      <vt:lpstr>Cambria Math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Green Simple Minimalist Social Media Marketing Project Presentation</dc:title>
  <dc:creator>user</dc:creator>
  <cp:lastModifiedBy>김예진</cp:lastModifiedBy>
  <cp:revision>89</cp:revision>
  <dcterms:created xsi:type="dcterms:W3CDTF">2006-08-16T00:00:00Z</dcterms:created>
  <dcterms:modified xsi:type="dcterms:W3CDTF">2023-11-02T06:52:27Z</dcterms:modified>
  <dc:identifier>DAFyDXqolk0</dc:identifier>
</cp:coreProperties>
</file>