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0" r:id="rId4"/>
    <p:sldId id="281" r:id="rId5"/>
    <p:sldId id="285" r:id="rId6"/>
    <p:sldId id="286" r:id="rId7"/>
    <p:sldId id="282" r:id="rId8"/>
    <p:sldId id="278" r:id="rId9"/>
    <p:sldId id="290" r:id="rId10"/>
    <p:sldId id="277" r:id="rId11"/>
    <p:sldId id="288" r:id="rId12"/>
    <p:sldId id="291" r:id="rId13"/>
    <p:sldId id="287" r:id="rId14"/>
    <p:sldId id="283" r:id="rId15"/>
    <p:sldId id="292" r:id="rId16"/>
    <p:sldId id="293" r:id="rId17"/>
    <p:sldId id="294" r:id="rId18"/>
    <p:sldId id="280" r:id="rId19"/>
    <p:sldId id="26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4C7"/>
    <a:srgbClr val="9AC8E0"/>
    <a:srgbClr val="08306B"/>
    <a:srgbClr val="529DCC"/>
    <a:srgbClr val="8A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78975" autoAdjust="0"/>
  </p:normalViewPr>
  <p:slideViewPr>
    <p:cSldViewPr snapToGrid="0">
      <p:cViewPr varScale="1">
        <p:scale>
          <a:sx n="29" d="100"/>
          <a:sy n="29" d="100"/>
        </p:scale>
        <p:origin x="125" y="92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토크나이제이션이</a:t>
            </a:r>
            <a:r>
              <a:rPr lang="ko-KR" altLang="en-US" dirty="0"/>
              <a:t> 진행되면서 </a:t>
            </a:r>
            <a:r>
              <a:rPr lang="ko-KR" altLang="en-US" dirty="0" err="1"/>
              <a:t>디멘션은</a:t>
            </a:r>
            <a:r>
              <a:rPr lang="ko-KR" altLang="en-US" dirty="0"/>
              <a:t> 모두 동일하게 되고 채널만 남게 된다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이부분이 리니어 레이어를 거쳐서 쿼리 </a:t>
            </a:r>
            <a:r>
              <a:rPr lang="en-US" altLang="ko-KR" dirty="0"/>
              <a:t>, </a:t>
            </a:r>
            <a:r>
              <a:rPr lang="ko-KR" altLang="en-US" dirty="0"/>
              <a:t>키 </a:t>
            </a:r>
            <a:r>
              <a:rPr lang="en-US" altLang="ko-KR" dirty="0"/>
              <a:t>, </a:t>
            </a:r>
            <a:r>
              <a:rPr lang="ko-KR" altLang="en-US" dirty="0" err="1"/>
              <a:t>벨류</a:t>
            </a:r>
            <a:r>
              <a:rPr lang="ko-KR" altLang="en-US" dirty="0"/>
              <a:t> 값이 만들어지게 된다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이때 키와 </a:t>
            </a:r>
            <a:r>
              <a:rPr lang="ko-KR" altLang="en-US" dirty="0" err="1"/>
              <a:t>벨류값은</a:t>
            </a:r>
            <a:r>
              <a:rPr lang="ko-KR" altLang="en-US" dirty="0"/>
              <a:t> 독특하게 모든 채널의 </a:t>
            </a:r>
            <a:r>
              <a:rPr lang="ko-KR" altLang="en-US" dirty="0" err="1"/>
              <a:t>키값과</a:t>
            </a:r>
            <a:r>
              <a:rPr lang="ko-KR" altLang="en-US" dirty="0"/>
              <a:t> </a:t>
            </a:r>
            <a:r>
              <a:rPr lang="ko-KR" altLang="en-US" dirty="0" err="1"/>
              <a:t>벨류</a:t>
            </a:r>
            <a:r>
              <a:rPr lang="ko-KR" altLang="en-US" dirty="0"/>
              <a:t> 값을 </a:t>
            </a:r>
            <a:r>
              <a:rPr lang="ko-KR" altLang="en-US" dirty="0" err="1"/>
              <a:t>콘켓하여</a:t>
            </a:r>
            <a:r>
              <a:rPr lang="ko-KR" altLang="en-US" dirty="0"/>
              <a:t> 적용하게 된다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여기서의 크로스 </a:t>
            </a:r>
            <a:r>
              <a:rPr lang="ko-KR" altLang="en-US" dirty="0" err="1"/>
              <a:t>어텐션</a:t>
            </a:r>
            <a:r>
              <a:rPr lang="ko-KR" altLang="en-US" dirty="0"/>
              <a:t> 메커니즘은 기존의 </a:t>
            </a:r>
            <a:r>
              <a:rPr lang="ko-KR" altLang="en-US" dirty="0" err="1"/>
              <a:t>트렌스</a:t>
            </a:r>
            <a:r>
              <a:rPr lang="ko-KR" altLang="en-US" dirty="0"/>
              <a:t> </a:t>
            </a:r>
            <a:r>
              <a:rPr lang="ko-KR" altLang="en-US" dirty="0" err="1"/>
              <a:t>포머</a:t>
            </a:r>
            <a:r>
              <a:rPr lang="ko-KR" altLang="en-US" dirty="0"/>
              <a:t> 모델에서 제안된 방법과 동일한데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이미지 데이터를 사용함에 있어서 다른 점은 인스턴스 </a:t>
            </a:r>
            <a:r>
              <a:rPr lang="ko-KR" altLang="en-US" dirty="0" err="1"/>
              <a:t>노멀리제이션을</a:t>
            </a:r>
            <a:r>
              <a:rPr lang="ko-KR" altLang="en-US" dirty="0"/>
              <a:t> 사용하는 것이다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멀티 헤드 </a:t>
            </a:r>
            <a:r>
              <a:rPr lang="ko-KR" altLang="en-US" dirty="0" err="1"/>
              <a:t>어텐션을</a:t>
            </a:r>
            <a:r>
              <a:rPr lang="ko-KR" altLang="en-US" dirty="0"/>
              <a:t> </a:t>
            </a:r>
            <a:r>
              <a:rPr lang="ko-KR" altLang="en-US" dirty="0" err="1"/>
              <a:t>진행할때</a:t>
            </a:r>
            <a:r>
              <a:rPr lang="ko-KR" altLang="en-US" dirty="0"/>
              <a:t> 단순하게 크로스 </a:t>
            </a:r>
            <a:r>
              <a:rPr lang="ko-KR" altLang="en-US" dirty="0" err="1"/>
              <a:t>어텐션</a:t>
            </a:r>
            <a:r>
              <a:rPr lang="ko-KR" altLang="en-US" dirty="0"/>
              <a:t> 메커니즘 값의 평균을 취한다는 점이다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이는 채널의 관점에서 바라보고 모듈이 </a:t>
            </a:r>
            <a:r>
              <a:rPr lang="ko-KR" altLang="en-US" dirty="0" err="1"/>
              <a:t>진행될때</a:t>
            </a:r>
            <a:r>
              <a:rPr lang="ko-KR" altLang="en-US" dirty="0"/>
              <a:t> 좀더 자연스러운 결과값을 얻을 수 있다고 논문에서 설명되어 지고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최종적으로 </a:t>
            </a:r>
            <a:r>
              <a:rPr lang="en-US" altLang="ko-KR" dirty="0"/>
              <a:t>MCA</a:t>
            </a:r>
            <a:r>
              <a:rPr lang="ko-KR" altLang="en-US" dirty="0"/>
              <a:t>와 쿼리를 더한 값이 </a:t>
            </a:r>
            <a:r>
              <a:rPr lang="en-US" altLang="ko-KR" dirty="0"/>
              <a:t>MLP</a:t>
            </a:r>
            <a:r>
              <a:rPr lang="ko-KR" altLang="en-US" dirty="0"/>
              <a:t>를 지나고 이를 다시 </a:t>
            </a:r>
            <a:r>
              <a:rPr lang="en-US" altLang="ko-KR" dirty="0"/>
              <a:t>MCA</a:t>
            </a:r>
            <a:r>
              <a:rPr lang="ko-KR" altLang="en-US" dirty="0"/>
              <a:t>와 더해서 아웃풋으로 출력하게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895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+mn-ea"/>
                <a:ea typeface="+mn-ea"/>
              </a:rPr>
              <a:t>CCT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의 </a:t>
            </a:r>
            <a:r>
              <a:rPr lang="ko-KR" altLang="en-US" sz="2400" dirty="0" err="1">
                <a:solidFill>
                  <a:schemeClr val="tx1"/>
                </a:solidFill>
                <a:latin typeface="+mn-ea"/>
                <a:ea typeface="+mn-ea"/>
              </a:rPr>
              <a:t>출력값과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+mn-ea"/>
                <a:ea typeface="+mn-ea"/>
              </a:rPr>
              <a:t>디코더의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 값을 입력 값으로 받는다</a:t>
            </a:r>
            <a:endParaRPr lang="en-US" altLang="ko-KR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이를 </a:t>
            </a:r>
            <a:r>
              <a:rPr lang="en-US" altLang="ko-KR" sz="2400" dirty="0" err="1">
                <a:solidFill>
                  <a:schemeClr val="tx1"/>
                </a:solidFill>
                <a:latin typeface="+mn-ea"/>
                <a:ea typeface="+mn-ea"/>
              </a:rPr>
              <a:t>gloval</a:t>
            </a:r>
            <a:r>
              <a:rPr lang="en-US" altLang="ko-KR" sz="2400" dirty="0">
                <a:solidFill>
                  <a:schemeClr val="tx1"/>
                </a:solidFill>
                <a:latin typeface="+mn-ea"/>
                <a:ea typeface="+mn-ea"/>
              </a:rPr>
              <a:t> average pooling(GAP)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하여 두 선형 레이어를 </a:t>
            </a:r>
            <a:r>
              <a:rPr lang="en-US" altLang="ko-KR" sz="2400" dirty="0" err="1">
                <a:solidFill>
                  <a:schemeClr val="tx1"/>
                </a:solidFill>
                <a:latin typeface="+mn-ea"/>
                <a:ea typeface="+mn-ea"/>
              </a:rPr>
              <a:t>Relu</a:t>
            </a:r>
            <a:r>
              <a:rPr lang="en-US" altLang="ko-KR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함수를 통해 가중치를 곱하여</a:t>
            </a:r>
            <a:r>
              <a:rPr lang="en-US" altLang="ko-KR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더해준다</a:t>
            </a:r>
            <a:endParaRPr lang="en-US" altLang="ko-KR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 err="1">
                <a:solidFill>
                  <a:schemeClr val="tx1"/>
                </a:solidFill>
                <a:latin typeface="+mn-ea"/>
                <a:ea typeface="+mn-ea"/>
              </a:rPr>
              <a:t>셍성된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 벡터를 </a:t>
            </a:r>
            <a:r>
              <a:rPr lang="ko-KR" altLang="en-US" sz="2400" dirty="0" err="1">
                <a:solidFill>
                  <a:schemeClr val="tx1"/>
                </a:solidFill>
                <a:latin typeface="+mn-ea"/>
                <a:ea typeface="+mn-ea"/>
              </a:rPr>
              <a:t>재보정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 하여 </a:t>
            </a:r>
            <a:r>
              <a:rPr lang="ko-KR" altLang="en-US" sz="2400" dirty="0" err="1">
                <a:solidFill>
                  <a:schemeClr val="tx1"/>
                </a:solidFill>
                <a:latin typeface="+mn-ea"/>
                <a:ea typeface="+mn-ea"/>
              </a:rPr>
              <a:t>디코더의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+mn-ea"/>
                <a:ea typeface="+mn-ea"/>
              </a:rPr>
              <a:t>업샘플링된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 기능과 연결한다</a:t>
            </a:r>
            <a:endParaRPr lang="en-US" altLang="ko-KR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5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990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9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Title</a:t>
            </a:r>
          </a:p>
        </p:txBody>
      </p:sp>
      <p:sp>
        <p:nvSpPr>
          <p:cNvPr id="12" name="Simple P."/>
          <p:cNvSpPr txBox="1">
            <a:spLocks noGrp="1"/>
          </p:cNvSpPr>
          <p:nvPr>
            <p:ph type="body" sz="quarter" idx="21"/>
          </p:nvPr>
        </p:nvSpPr>
        <p:spPr>
          <a:xfrm>
            <a:off x="1752600" y="2188477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Simple P.</a:t>
            </a:r>
          </a:p>
        </p:txBody>
      </p:sp>
      <p:sp>
        <p:nvSpPr>
          <p:cNvPr id="13" name="Oct, 2022"/>
          <p:cNvSpPr txBox="1">
            <a:spLocks noGrp="1"/>
          </p:cNvSpPr>
          <p:nvPr>
            <p:ph type="body" sz="quarter" idx="22"/>
          </p:nvPr>
        </p:nvSpPr>
        <p:spPr>
          <a:xfrm>
            <a:off x="1752600" y="11314176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Oct, 2022</a:t>
            </a:r>
          </a:p>
        </p:txBody>
      </p:sp>
      <p:sp>
        <p:nvSpPr>
          <p:cNvPr id="14" name="Simple Presentation"/>
          <p:cNvSpPr txBox="1">
            <a:spLocks noGrp="1"/>
          </p:cNvSpPr>
          <p:nvPr>
            <p:ph type="body" sz="quarter" idx="23"/>
          </p:nvPr>
        </p:nvSpPr>
        <p:spPr>
          <a:xfrm>
            <a:off x="19834353" y="2188477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Simple Presentation</a:t>
            </a:r>
          </a:p>
        </p:txBody>
      </p:sp>
      <p:sp>
        <p:nvSpPr>
          <p:cNvPr id="15" name="Proposal Project"/>
          <p:cNvSpPr txBox="1">
            <a:spLocks noGrp="1"/>
          </p:cNvSpPr>
          <p:nvPr>
            <p:ph type="body" sz="quarter" idx="24"/>
          </p:nvPr>
        </p:nvSpPr>
        <p:spPr>
          <a:xfrm>
            <a:off x="19834353" y="11314176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Proposal Project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26532" y="2574991"/>
            <a:ext cx="10922138" cy="1902088"/>
          </a:xfrm>
          <a:prstGeom prst="rect">
            <a:avLst/>
          </a:prstGeom>
        </p:spPr>
        <p:txBody>
          <a:bodyPr/>
          <a:lstStyle>
            <a:lvl1pPr>
              <a:defRPr sz="10000" spc="0">
                <a:solidFill>
                  <a:srgbClr val="262626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54344" y="9067503"/>
            <a:ext cx="10932445" cy="30934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  <a:lvl2pPr>
              <a:defRPr>
                <a:solidFill>
                  <a:srgbClr val="838383"/>
                </a:solidFill>
              </a:defRPr>
            </a:lvl2pPr>
            <a:lvl3pPr>
              <a:defRPr>
                <a:solidFill>
                  <a:srgbClr val="838383"/>
                </a:solidFill>
              </a:defRPr>
            </a:lvl3pPr>
            <a:lvl4pPr>
              <a:defRPr>
                <a:solidFill>
                  <a:srgbClr val="838383"/>
                </a:solidFill>
              </a:defRPr>
            </a:lvl4pPr>
            <a:lvl5pPr>
              <a:defRPr>
                <a:solidFill>
                  <a:srgbClr val="838383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123809" y="2847709"/>
            <a:ext cx="18000000" cy="5040000"/>
          </a:xfrm>
          <a:prstGeom prst="rect">
            <a:avLst/>
          </a:prstGeom>
        </p:spPr>
        <p:txBody>
          <a:bodyPr/>
          <a:lstStyle>
            <a:lvl1pPr>
              <a:defRPr sz="30000" spc="0">
                <a:solidFill>
                  <a:schemeClr val="accent6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52600" y="7223190"/>
            <a:ext cx="10932445" cy="20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2049" y="12437698"/>
            <a:ext cx="458459" cy="4873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2500">
                <a:solidFill>
                  <a:srgbClr val="D5D5D5"/>
                </a:solidFill>
                <a:latin typeface="+mj-lt"/>
                <a:ea typeface="+mn-ea"/>
                <a:cs typeface="+mn-cs"/>
                <a:sym typeface="Libre Caslon Display Regular"/>
              </a:defRPr>
            </a:lvl1pPr>
          </a:lstStyle>
          <a:p>
            <a:fld id="{86CB4B4D-7CA3-9044-876B-883B54F8677D}" type="slidenum">
              <a:rPr lang="en-KR" smtClean="0"/>
              <a:pPr/>
              <a:t>‹#›</a:t>
            </a:fld>
            <a:endParaRPr lang="en-KR">
              <a:latin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j-lt"/>
          <a:ea typeface="+mn-ea"/>
          <a:cs typeface="+mn-cs"/>
          <a:sym typeface="Libre Caslon Display Regular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9pPr>
    </p:titleStyle>
    <p:bodyStyle>
      <a:lvl1pPr marL="0" marR="0" indent="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1pPr>
      <a:lvl2pPr marL="0" marR="0" indent="457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2pPr>
      <a:lvl3pPr marL="0" marR="0" indent="914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3pPr>
      <a:lvl4pPr marL="0" marR="0" indent="1371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4pPr>
      <a:lvl5pPr marL="0" marR="0" indent="18288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5pPr>
      <a:lvl6pPr marL="0" marR="0" indent="22860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2743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3200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3657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Areumnara" TargetMode="External"/><Relationship Id="rId2" Type="http://schemas.openxmlformats.org/officeDocument/2006/relationships/hyperlink" Target="mailto:simplep.net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implep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"/>
          <p:cNvSpPr/>
          <p:nvPr/>
        </p:nvSpPr>
        <p:spPr>
          <a:xfrm flipV="1">
            <a:off x="1600809" y="18287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"/>
          <p:cNvSpPr/>
          <p:nvPr/>
        </p:nvSpPr>
        <p:spPr>
          <a:xfrm flipV="1">
            <a:off x="1600809" y="120649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AGRAM"/>
          <p:cNvSpPr txBox="1">
            <a:spLocks noGrp="1"/>
          </p:cNvSpPr>
          <p:nvPr>
            <p:ph type="ctrTitle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9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Review</a:t>
            </a:r>
            <a:endParaRPr lang="ko-KR" altLang="en-US" sz="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ct, 2022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 14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50" name="Proposal Project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 Woo Chan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orem ipsum dolor sit amet, his ad blan phaedrum mnesarchum, eu facer prom oportere ius. In maiorum detraxit mei,"/>
          <p:cNvSpPr txBox="1">
            <a:spLocks noGrp="1"/>
          </p:cNvSpPr>
          <p:nvPr>
            <p:ph type="subTitle" sz="quarter" idx="1"/>
          </p:nvPr>
        </p:nvSpPr>
        <p:spPr>
          <a:xfrm>
            <a:off x="1752600" y="7223190"/>
            <a:ext cx="12827000" cy="20693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UCTransNet</a:t>
            </a:r>
            <a:r>
              <a:rPr lang="en-US" altLang="ko-K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Rethinking the Skip Connections in U-Net from a Channel-Wise Perspective with Transformer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B214D-227F-6587-3FD6-1A0C14074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3C2E96-78CA-4116-C2B7-8CAE60B870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20375674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CCT(Multi-scale Feature Embedding)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03B006E-87A8-B6CD-61F2-86BF484F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06" y="3916435"/>
            <a:ext cx="9967871" cy="7391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4AC5C-E884-B8C5-CA85-889B188191C9}"/>
              </a:ext>
            </a:extLst>
          </p:cNvPr>
          <p:cNvSpPr txBox="1"/>
          <p:nvPr/>
        </p:nvSpPr>
        <p:spPr>
          <a:xfrm>
            <a:off x="13881948" y="5993480"/>
            <a:ext cx="9236925" cy="3237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기존의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Transformer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를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사용한 </a:t>
            </a:r>
            <a:r>
              <a:rPr lang="en-US" altLang="ko-KR" sz="3200" dirty="0" err="1">
                <a:solidFill>
                  <a:schemeClr val="tx1"/>
                </a:solidFill>
                <a:latin typeface="+mn-ea"/>
                <a:ea typeface="+mn-ea"/>
              </a:rPr>
              <a:t>Unet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모델은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Spatial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한 정보를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patch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단위로 보고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Tokenization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CCT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모듈에서는 채널을 집중적으로 보기 위해 채널 정보를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Tokenization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5400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867775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CCT(Multi-head Cross-Attention)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C908449-5771-8E4A-6445-6918E4047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26" y="3279457"/>
            <a:ext cx="13457349" cy="99342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B44B4EE-BF24-FF5B-0652-1CDFB7EF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13" y="4660528"/>
            <a:ext cx="9479961" cy="1028700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C2EAF91-A091-0E56-E91D-4F99125C71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039"/>
          <a:stretch/>
        </p:blipFill>
        <p:spPr>
          <a:xfrm>
            <a:off x="14353769" y="6165532"/>
            <a:ext cx="9374705" cy="2612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BD771C0-B36B-F19E-CF29-2DB2393C1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3769" y="9526904"/>
            <a:ext cx="9374705" cy="992486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2A5DB01D-F6D2-64D9-2A26-41B854BF6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3770" y="11268054"/>
            <a:ext cx="9374704" cy="11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393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5F765-D7F0-B127-7110-DBD6ECCBB349}"/>
              </a:ext>
            </a:extLst>
          </p:cNvPr>
          <p:cNvSpPr txBox="1"/>
          <p:nvPr/>
        </p:nvSpPr>
        <p:spPr>
          <a:xfrm>
            <a:off x="9770533" y="6106402"/>
            <a:ext cx="13013062" cy="4517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CCA: Channel-wise Cross Attention for Feature Fusion 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Transformer feature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의 채널과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information filtration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을 조절해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Decoder feature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과의 모호성을 제거하는 모듈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Transformer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와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U-Net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의 </a:t>
            </a: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</a:rPr>
              <a:t>디코더의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채널 사이에 일치하지 않는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semantics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를 더 잘 융합함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A3404F-B559-65DE-2867-2D04BDA9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404" y="3569470"/>
            <a:ext cx="6575407" cy="95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36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507C2A-C90D-BB12-051B-A66E5157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05" y="3001387"/>
            <a:ext cx="7838864" cy="9813539"/>
          </a:xfrm>
          <a:prstGeom prst="rect">
            <a:avLst/>
          </a:prstGeom>
        </p:spPr>
      </p:pic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B0AF9-EB85-7728-9F48-E4A0AA551592}"/>
              </a:ext>
            </a:extLst>
          </p:cNvPr>
          <p:cNvSpPr txBox="1"/>
          <p:nvPr/>
        </p:nvSpPr>
        <p:spPr>
          <a:xfrm>
            <a:off x="11106167" y="10689085"/>
            <a:ext cx="11972160" cy="1317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인코더와 </a:t>
            </a: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</a:rPr>
              <a:t>디코더의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어떤 부분의 채널을 더 중요시 할 것인가에 대한 모듈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366BB8-8B0C-9C04-A4A0-877D591057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90"/>
          <a:stretch/>
        </p:blipFill>
        <p:spPr bwMode="auto">
          <a:xfrm>
            <a:off x="10811435" y="3737420"/>
            <a:ext cx="12881324" cy="1307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6F57A5-4654-2FAA-B91A-6A32F84A9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435" y="5623385"/>
            <a:ext cx="12881324" cy="111638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FE8EE4D-7F30-E236-2CFD-8C114C4165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74"/>
          <a:stretch/>
        </p:blipFill>
        <p:spPr bwMode="auto">
          <a:xfrm>
            <a:off x="10811435" y="9054908"/>
            <a:ext cx="6280812" cy="1109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0E993B-E6A5-1EE0-A6D7-4DF6A7FFA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434" y="7317817"/>
            <a:ext cx="10149427" cy="11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54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6815461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2E1E67-60BD-39D3-967A-84F7ADFF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254" y="3792073"/>
            <a:ext cx="5400000" cy="540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66CDB71-5013-48E8-10FE-0A98CCF56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748" y="3792073"/>
            <a:ext cx="5400000" cy="54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782D094-3F39-A239-450E-F94FF6228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001" y="3792073"/>
            <a:ext cx="5400000" cy="54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C071D-04F7-1482-9A03-13BBC2AE6001}"/>
              </a:ext>
            </a:extLst>
          </p:cNvPr>
          <p:cNvSpPr txBox="1"/>
          <p:nvPr/>
        </p:nvSpPr>
        <p:spPr>
          <a:xfrm>
            <a:off x="2542749" y="9364825"/>
            <a:ext cx="5399999" cy="2663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Glas</a:t>
            </a:r>
            <a:endParaRPr kumimoji="0" lang="en-US" altLang="ko-K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위장 조직검사 데이터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165</a:t>
            </a: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개</a:t>
            </a: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6BFAF-577E-378C-346F-B6ED6A8BF19E}"/>
              </a:ext>
            </a:extLst>
          </p:cNvPr>
          <p:cNvSpPr txBox="1"/>
          <p:nvPr/>
        </p:nvSpPr>
        <p:spPr>
          <a:xfrm>
            <a:off x="9492002" y="9364825"/>
            <a:ext cx="5399999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200" b="1" dirty="0" err="1">
                <a:solidFill>
                  <a:schemeClr val="tx1"/>
                </a:solidFill>
              </a:rPr>
              <a:t>MoNuSeg</a:t>
            </a:r>
            <a:endParaRPr lang="en-US" altLang="ko-KR" sz="3200" b="1" dirty="0">
              <a:solidFill>
                <a:schemeClr val="tx1"/>
              </a:solidFill>
            </a:endParaRPr>
          </a:p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세포핵 분할</a:t>
            </a: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데이터</a:t>
            </a: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3200" dirty="0">
                <a:solidFill>
                  <a:schemeClr val="tx1"/>
                </a:solidFill>
              </a:rPr>
              <a:t>7 organs</a:t>
            </a: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3200" dirty="0">
                <a:solidFill>
                  <a:schemeClr val="tx1"/>
                </a:solidFill>
              </a:rPr>
              <a:t>44</a:t>
            </a:r>
            <a:r>
              <a:rPr lang="ko-KR" altLang="en-US" sz="3200" dirty="0">
                <a:solidFill>
                  <a:schemeClr val="tx1"/>
                </a:solidFill>
              </a:rPr>
              <a:t>개</a:t>
            </a: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EF17D-3AD3-DF50-54AE-2FC2B333D967}"/>
              </a:ext>
            </a:extLst>
          </p:cNvPr>
          <p:cNvSpPr txBox="1"/>
          <p:nvPr/>
        </p:nvSpPr>
        <p:spPr>
          <a:xfrm>
            <a:off x="16441254" y="9364825"/>
            <a:ext cx="5399999" cy="3943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200" b="1" dirty="0">
                <a:solidFill>
                  <a:schemeClr val="tx1"/>
                </a:solidFill>
              </a:rPr>
              <a:t>Synapse</a:t>
            </a:r>
          </a:p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복부 </a:t>
            </a: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CT</a:t>
            </a: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스캔 데이터</a:t>
            </a: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3200" dirty="0">
                <a:solidFill>
                  <a:schemeClr val="tx1"/>
                </a:solidFill>
              </a:rPr>
              <a:t>8 organs</a:t>
            </a: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30</a:t>
            </a:r>
            <a:r>
              <a: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개의 </a:t>
            </a:r>
            <a:r>
              <a:rPr lang="ko-KR" altLang="en-US" sz="3200" dirty="0">
                <a:solidFill>
                  <a:schemeClr val="tx1"/>
                </a:solidFill>
              </a:rPr>
              <a:t>복부 </a:t>
            </a:r>
            <a:r>
              <a:rPr lang="en-US" altLang="ko-KR" sz="3200" dirty="0">
                <a:solidFill>
                  <a:schemeClr val="tx1"/>
                </a:solidFill>
              </a:rPr>
              <a:t>CT </a:t>
            </a:r>
            <a:r>
              <a:rPr lang="ko-KR" altLang="en-US" sz="3200" dirty="0">
                <a:solidFill>
                  <a:schemeClr val="tx1"/>
                </a:solidFill>
              </a:rPr>
              <a:t>스캔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3200" dirty="0">
                <a:solidFill>
                  <a:schemeClr val="tx1"/>
                </a:solidFill>
              </a:rPr>
              <a:t>3779</a:t>
            </a:r>
            <a:r>
              <a:rPr lang="ko-KR" altLang="en-US" sz="3200" dirty="0">
                <a:solidFill>
                  <a:schemeClr val="tx1"/>
                </a:solidFill>
              </a:rPr>
              <a:t>개의 </a:t>
            </a:r>
            <a:r>
              <a:rPr lang="ko-KR" altLang="en-US" sz="3200" dirty="0" err="1">
                <a:solidFill>
                  <a:schemeClr val="tx1"/>
                </a:solidFill>
              </a:rPr>
              <a:t>축방향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CT</a:t>
            </a:r>
            <a:r>
              <a:rPr lang="ko-KR" altLang="en-US" sz="3200" dirty="0">
                <a:solidFill>
                  <a:schemeClr val="tx1"/>
                </a:solidFill>
              </a:rPr>
              <a:t>영상</a:t>
            </a:r>
            <a:endParaRPr kumimoji="0" lang="en-US" altLang="ko-K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66235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6815461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43A3985A-083F-E874-8489-1E60BD20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9" y="4227271"/>
            <a:ext cx="13917500" cy="6898614"/>
          </a:xfrm>
          <a:prstGeom prst="rect">
            <a:avLst/>
          </a:prstGeom>
        </p:spPr>
      </p:pic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E51A893E-3985-10B7-9EBA-0A19DBFC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953" y="4227271"/>
            <a:ext cx="8815938" cy="689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5D264-3A3E-9018-3A96-49D26CA170C8}"/>
              </a:ext>
            </a:extLst>
          </p:cNvPr>
          <p:cNvSpPr txBox="1"/>
          <p:nvPr/>
        </p:nvSpPr>
        <p:spPr>
          <a:xfrm>
            <a:off x="1604779" y="11461039"/>
            <a:ext cx="11972160" cy="680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높은 복잡도의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2D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이미지에서는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SOTA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를 기록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08919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6815461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7EAC7951-5C88-9C08-5942-B2C421C2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03" y="4926516"/>
            <a:ext cx="17987393" cy="60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4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6815461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119C2C-EED8-8945-7CA9-685AA786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06" y="3959981"/>
            <a:ext cx="21152018" cy="86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25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591594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F9514-F1DE-FE66-4D2E-C329C7A1D1AD}"/>
              </a:ext>
            </a:extLst>
          </p:cNvPr>
          <p:cNvSpPr txBox="1"/>
          <p:nvPr/>
        </p:nvSpPr>
        <p:spPr>
          <a:xfrm>
            <a:off x="1600406" y="3387443"/>
            <a:ext cx="20345194" cy="2585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err="1">
                <a:solidFill>
                  <a:schemeClr val="tx1"/>
                </a:solidFill>
              </a:rPr>
              <a:t>채널별</a:t>
            </a:r>
            <a:r>
              <a:rPr lang="ko-KR" altLang="en-US" sz="3200" dirty="0">
                <a:solidFill>
                  <a:schemeClr val="tx1"/>
                </a:solidFill>
              </a:rPr>
              <a:t> 관점에서 </a:t>
            </a:r>
            <a:r>
              <a:rPr lang="en-US" altLang="ko-KR" sz="3200" dirty="0">
                <a:solidFill>
                  <a:schemeClr val="tx1"/>
                </a:solidFill>
              </a:rPr>
              <a:t>Channel Transformer Segmentation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network(</a:t>
            </a:r>
            <a:r>
              <a:rPr lang="en-US" altLang="ko-KR" sz="3200" dirty="0" err="1">
                <a:solidFill>
                  <a:schemeClr val="tx1"/>
                </a:solidFill>
              </a:rPr>
              <a:t>UCTransNet</a:t>
            </a:r>
            <a:r>
              <a:rPr lang="en-US" altLang="ko-KR" sz="3200" dirty="0">
                <a:solidFill>
                  <a:schemeClr val="tx1"/>
                </a:solidFill>
              </a:rPr>
              <a:t>)</a:t>
            </a:r>
            <a:r>
              <a:rPr lang="ko-KR" altLang="en-US" sz="3200" dirty="0">
                <a:solidFill>
                  <a:schemeClr val="tx1"/>
                </a:solidFill>
              </a:rPr>
              <a:t>를 도입하여 여러 벤치마크 데이터셋에서 의료 이미지 </a:t>
            </a:r>
            <a:r>
              <a:rPr lang="en-US" altLang="ko-KR" sz="3200" dirty="0">
                <a:solidFill>
                  <a:schemeClr val="tx1"/>
                </a:solidFill>
              </a:rPr>
              <a:t>Segmentation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SOTA</a:t>
            </a:r>
            <a:r>
              <a:rPr lang="ko-KR" altLang="en-US" sz="3200" dirty="0">
                <a:solidFill>
                  <a:schemeClr val="tx1"/>
                </a:solidFill>
              </a:rPr>
              <a:t>를 달성함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tx1"/>
                </a:solidFill>
              </a:rPr>
              <a:t>UCTransNet</a:t>
            </a:r>
            <a:r>
              <a:rPr lang="en-US" altLang="ko-KR" sz="3200" dirty="0">
                <a:solidFill>
                  <a:schemeClr val="tx1"/>
                </a:solidFill>
              </a:rPr>
              <a:t> </a:t>
            </a:r>
            <a:r>
              <a:rPr lang="ko-KR" altLang="en-US" sz="3200" dirty="0">
                <a:solidFill>
                  <a:schemeClr val="tx1"/>
                </a:solidFill>
              </a:rPr>
              <a:t>모델은 </a:t>
            </a:r>
            <a:r>
              <a:rPr lang="en-US" altLang="ko-KR" sz="3200" dirty="0">
                <a:solidFill>
                  <a:schemeClr val="tx1"/>
                </a:solidFill>
              </a:rPr>
              <a:t>semantic gap</a:t>
            </a:r>
            <a:r>
              <a:rPr lang="ko-KR" altLang="en-US" sz="3200" dirty="0">
                <a:solidFill>
                  <a:schemeClr val="tx1"/>
                </a:solidFill>
              </a:rPr>
              <a:t>을 성공적으로 줄였고 인코딩 단계에서 </a:t>
            </a:r>
            <a:r>
              <a:rPr lang="en-US" altLang="ko-KR" sz="3200" dirty="0">
                <a:solidFill>
                  <a:schemeClr val="tx1"/>
                </a:solidFill>
              </a:rPr>
              <a:t>multiscale feature</a:t>
            </a:r>
            <a:r>
              <a:rPr lang="ko-KR" altLang="en-US" sz="3200" dirty="0">
                <a:solidFill>
                  <a:schemeClr val="tx1"/>
                </a:solidFill>
              </a:rPr>
              <a:t>를 최대한 활용함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AE9A0-4E97-DDF3-7F04-323D3477C97B}"/>
              </a:ext>
            </a:extLst>
          </p:cNvPr>
          <p:cNvSpPr txBox="1"/>
          <p:nvPr/>
        </p:nvSpPr>
        <p:spPr>
          <a:xfrm>
            <a:off x="1600406" y="9723948"/>
            <a:ext cx="20345194" cy="25859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</a:rPr>
              <a:t>2</a:t>
            </a:r>
            <a:r>
              <a:rPr lang="ko-KR" altLang="en-US" sz="3200" dirty="0">
                <a:solidFill>
                  <a:schemeClr val="tx1"/>
                </a:solidFill>
              </a:rPr>
              <a:t>차원 이미지에서 </a:t>
            </a:r>
            <a:r>
              <a:rPr lang="en-US" altLang="ko-KR" sz="3200" dirty="0">
                <a:solidFill>
                  <a:schemeClr val="tx1"/>
                </a:solidFill>
              </a:rPr>
              <a:t>SOTA</a:t>
            </a:r>
            <a:r>
              <a:rPr lang="ko-KR" altLang="en-US" sz="3200" dirty="0">
                <a:solidFill>
                  <a:schemeClr val="tx1"/>
                </a:solidFill>
              </a:rPr>
              <a:t>를 달성하였으나 </a:t>
            </a:r>
            <a:r>
              <a:rPr lang="en-US" altLang="ko-KR" sz="3200" dirty="0">
                <a:solidFill>
                  <a:schemeClr val="tx1"/>
                </a:solidFill>
              </a:rPr>
              <a:t>3D</a:t>
            </a:r>
            <a:r>
              <a:rPr lang="ko-KR" altLang="en-US" sz="3200" dirty="0">
                <a:solidFill>
                  <a:schemeClr val="tx1"/>
                </a:solidFill>
              </a:rPr>
              <a:t>데이터를 사용하고 있는 </a:t>
            </a:r>
            <a:r>
              <a:rPr lang="en-US" altLang="ko-KR" sz="3200" dirty="0">
                <a:solidFill>
                  <a:schemeClr val="tx1"/>
                </a:solidFill>
              </a:rPr>
              <a:t>Synapse </a:t>
            </a:r>
            <a:r>
              <a:rPr lang="ko-KR" altLang="en-US" sz="3200" dirty="0">
                <a:solidFill>
                  <a:schemeClr val="tx1"/>
                </a:solidFill>
              </a:rPr>
              <a:t>데이터셋에서는 </a:t>
            </a:r>
            <a:r>
              <a:rPr lang="en-US" altLang="ko-KR" sz="3200" dirty="0" err="1">
                <a:solidFill>
                  <a:schemeClr val="tx1"/>
                </a:solidFill>
              </a:rPr>
              <a:t>Swin-Unet</a:t>
            </a:r>
            <a:r>
              <a:rPr lang="en-US" altLang="ko-KR" sz="3200" dirty="0">
                <a:solidFill>
                  <a:schemeClr val="tx1"/>
                </a:solidFill>
              </a:rPr>
              <a:t> </a:t>
            </a:r>
            <a:r>
              <a:rPr lang="ko-KR" altLang="en-US" sz="3200" dirty="0">
                <a:solidFill>
                  <a:schemeClr val="tx1"/>
                </a:solidFill>
              </a:rPr>
              <a:t>보다 낮은 성능을 보임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</a:rPr>
              <a:t>Vision Transformer</a:t>
            </a:r>
            <a:r>
              <a:rPr lang="ko-KR" altLang="en-US" sz="3200" dirty="0">
                <a:solidFill>
                  <a:schemeClr val="tx1"/>
                </a:solidFill>
              </a:rPr>
              <a:t>와 결합된 </a:t>
            </a:r>
            <a:r>
              <a:rPr lang="en-US" altLang="ko-KR" sz="3200" dirty="0">
                <a:solidFill>
                  <a:schemeClr val="tx1"/>
                </a:solidFill>
              </a:rPr>
              <a:t>Skip-connection </a:t>
            </a:r>
            <a:r>
              <a:rPr lang="ko-KR" altLang="en-US" sz="3200" dirty="0">
                <a:solidFill>
                  <a:schemeClr val="tx1"/>
                </a:solidFill>
              </a:rPr>
              <a:t>문제를 해결한 모델을 제안 할 수 있음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11" name="Business Model">
            <a:extLst>
              <a:ext uri="{FF2B5EF4-FFF2-40B4-BE49-F238E27FC236}">
                <a16:creationId xmlns:a16="http://schemas.microsoft.com/office/drawing/2014/main" id="{FD7E05BD-3B02-B473-A833-BFB96E2A35BB}"/>
              </a:ext>
            </a:extLst>
          </p:cNvPr>
          <p:cNvSpPr txBox="1">
            <a:spLocks/>
          </p:cNvSpPr>
          <p:nvPr/>
        </p:nvSpPr>
        <p:spPr>
          <a:xfrm>
            <a:off x="1600406" y="7337766"/>
            <a:ext cx="10591594" cy="190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262626"/>
                </a:solidFill>
                <a:uFillTx/>
                <a:latin typeface="+mj-lt"/>
                <a:ea typeface="+mn-ea"/>
                <a:cs typeface="+mn-cs"/>
                <a:sym typeface="Libre Caslon Display Regular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9pPr>
          </a:lstStyle>
          <a:p>
            <a:pPr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967699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Line"/>
          <p:cNvSpPr/>
          <p:nvPr/>
        </p:nvSpPr>
        <p:spPr>
          <a:xfrm flipV="1">
            <a:off x="2286611" y="6577707"/>
            <a:ext cx="19810779" cy="1"/>
          </a:xfrm>
          <a:prstGeom prst="line">
            <a:avLst/>
          </a:prstGeom>
          <a:ln w="25400">
            <a:solidFill>
              <a:srgbClr val="F3F1E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hank you"/>
          <p:cNvSpPr txBox="1">
            <a:spLocks noGrp="1"/>
          </p:cNvSpPr>
          <p:nvPr>
            <p:ph type="title"/>
          </p:nvPr>
        </p:nvSpPr>
        <p:spPr>
          <a:xfrm>
            <a:off x="2123809" y="2847710"/>
            <a:ext cx="18000000" cy="5040000"/>
          </a:xfrm>
          <a:prstGeom prst="rect">
            <a:avLst/>
          </a:prstGeom>
        </p:spPr>
        <p:txBody>
          <a:bodyPr>
            <a:normAutofit/>
          </a:bodyPr>
          <a:lstStyle>
            <a:lvl1pPr defTabSz="2413955">
              <a:defRPr sz="29700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86" name="simplep.net@gmail.com">
            <a:hlinkClick r:id="rId2"/>
          </p:cNvPr>
          <p:cNvSpPr txBox="1"/>
          <p:nvPr/>
        </p:nvSpPr>
        <p:spPr>
          <a:xfrm>
            <a:off x="4611155" y="9617457"/>
            <a:ext cx="332856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woochan7@gachon.ac.kr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Contact"/>
          <p:cNvSpPr txBox="1"/>
          <p:nvPr/>
        </p:nvSpPr>
        <p:spPr>
          <a:xfrm>
            <a:off x="2261265" y="9617457"/>
            <a:ext cx="1702732" cy="52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291" name="My Shop"/>
          <p:cNvSpPr txBox="1"/>
          <p:nvPr/>
        </p:nvSpPr>
        <p:spPr>
          <a:xfrm>
            <a:off x="2261265" y="10735009"/>
            <a:ext cx="1702732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English"/>
          <p:cNvSpPr txBox="1"/>
          <p:nvPr/>
        </p:nvSpPr>
        <p:spPr>
          <a:xfrm>
            <a:off x="4612905" y="10735009"/>
            <a:ext cx="1702733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IIPLab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https://creativemarket.com/Areumnara"/>
          <p:cNvSpPr txBox="1"/>
          <p:nvPr/>
        </p:nvSpPr>
        <p:spPr>
          <a:xfrm>
            <a:off x="5790716" y="10735009"/>
            <a:ext cx="5232251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 u="sng">
                <a:solidFill>
                  <a:srgbClr val="CBCEC8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iiiplab.gachon.ac.kr</a:t>
            </a:r>
            <a:endParaRPr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7" name="simplep.net">
            <a:hlinkClick r:id="rId4"/>
          </p:cNvPr>
          <p:cNvSpPr txBox="1"/>
          <p:nvPr/>
        </p:nvSpPr>
        <p:spPr>
          <a:xfrm>
            <a:off x="8586878" y="9613782"/>
            <a:ext cx="3203535" cy="53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woochan780@gmail.com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Paper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6" y="4657588"/>
            <a:ext cx="12192000" cy="6427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UCTransNet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Rethinking the Skip Connections in U-Net from a Channel-Wise Perspective with Transformer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Journal: AAAI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2022,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Wang,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Haonan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Citation: 49 (Google Scholar)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D29E0CE-39B0-8836-40CE-7C1FCE8C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67" y="648292"/>
            <a:ext cx="9507581" cy="124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486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C5B15-8F15-ED38-B52C-C06A811B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7" y="3323993"/>
            <a:ext cx="14079861" cy="92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1C91A-6C42-2104-9C69-3904B4D74147}"/>
              </a:ext>
            </a:extLst>
          </p:cNvPr>
          <p:cNvSpPr txBox="1"/>
          <p:nvPr/>
        </p:nvSpPr>
        <p:spPr>
          <a:xfrm>
            <a:off x="14613468" y="3790869"/>
            <a:ext cx="9236925" cy="8358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b="1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U-Net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은 이미지 분할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(Image Segmentation)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을 목적으로 제안된 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End-to-End 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방식의 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Fully-Convolutional Network 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기반 모델이다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U-Net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은 이미지의 전반적인 컨텍스트 정보를 얻기 위한 네트워크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(Contracting Path)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와 정확한 지역화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(Localization)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를 위한 네트워크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(Expanding Path)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가 대칭 형태로 구성되어 있다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Expanding Path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의 경우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Contracting Path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의 최종 특징 </a:t>
            </a: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</a:rPr>
              <a:t>맵으로부터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보다 높은 해상도의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Segmentation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결과를 얻기 위해 몇 차례의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Up-sampling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을 진행한다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BEB13FB-6173-745D-5168-98207D9E623D}"/>
              </a:ext>
            </a:extLst>
          </p:cNvPr>
          <p:cNvSpPr/>
          <p:nvPr/>
        </p:nvSpPr>
        <p:spPr>
          <a:xfrm>
            <a:off x="3217333" y="4927600"/>
            <a:ext cx="7332134" cy="9313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6AE39A8-C327-93B6-23A8-C24A6A45B34F}"/>
              </a:ext>
            </a:extLst>
          </p:cNvPr>
          <p:cNvSpPr/>
          <p:nvPr/>
        </p:nvSpPr>
        <p:spPr>
          <a:xfrm>
            <a:off x="3958270" y="7970346"/>
            <a:ext cx="5625997" cy="9313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3E9A858-BCCF-0FF0-1DE7-62BFD365416E}"/>
              </a:ext>
            </a:extLst>
          </p:cNvPr>
          <p:cNvSpPr/>
          <p:nvPr/>
        </p:nvSpPr>
        <p:spPr>
          <a:xfrm>
            <a:off x="4923470" y="9663679"/>
            <a:ext cx="3695597" cy="9313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983352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4D0190-9D7D-8A2E-7038-CF94365E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7" y="3323993"/>
            <a:ext cx="14079861" cy="92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B405A-2317-BE0D-8A18-9EE75DAD4C91}"/>
              </a:ext>
            </a:extLst>
          </p:cNvPr>
          <p:cNvSpPr txBox="1"/>
          <p:nvPr/>
        </p:nvSpPr>
        <p:spPr>
          <a:xfrm>
            <a:off x="4927600" y="6446605"/>
            <a:ext cx="4030133" cy="822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Skip Connection</a:t>
            </a:r>
            <a:endParaRPr kumimoji="0" lang="ko-KR" altLang="en-US" sz="36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B507F-9EB2-AB43-073D-E399A6FE07C0}"/>
              </a:ext>
            </a:extLst>
          </p:cNvPr>
          <p:cNvSpPr txBox="1"/>
          <p:nvPr/>
        </p:nvSpPr>
        <p:spPr>
          <a:xfrm>
            <a:off x="14613468" y="3350611"/>
            <a:ext cx="9236925" cy="3237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인코딩 단계에서 차원 축소를 거치면서 이미지 객체에 대한 자세한 위치 정보를 잃게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디코딩 단계에서도 저차원의 정보만을 이용하기 때문에 위치 정보 손실을 회복하지 못하게 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65FB5-CD03-4174-8285-1A3BFB243033}"/>
              </a:ext>
            </a:extLst>
          </p:cNvPr>
          <p:cNvSpPr txBox="1"/>
          <p:nvPr/>
        </p:nvSpPr>
        <p:spPr>
          <a:xfrm>
            <a:off x="14613467" y="8244337"/>
            <a:ext cx="9236925" cy="4517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인코딩 단계의 각 레이어에서 얻은 특징을 디코딩 단계의 각 레이어에 합치는</a:t>
            </a:r>
            <a:r>
              <a:rPr lang="en-US" altLang="ko-KR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(concatenation) </a:t>
            </a: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방법을 사용</a:t>
            </a:r>
            <a:endParaRPr lang="en-US" altLang="ko-KR" sz="320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i="0" dirty="0" err="1">
                <a:solidFill>
                  <a:schemeClr val="tx1"/>
                </a:solidFill>
                <a:effectLst/>
                <a:latin typeface="+mn-ea"/>
                <a:ea typeface="+mn-ea"/>
              </a:rPr>
              <a:t>저차원</a:t>
            </a: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 뿐만 아니라 고차원 정보도 이용하여 이미지의 특징을 추출함과 동시에 정확한 위치 파악도 가능</a:t>
            </a:r>
            <a:endParaRPr lang="en-US" altLang="ko-KR" sz="320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412D181-D781-36AA-C524-223167161215}"/>
              </a:ext>
            </a:extLst>
          </p:cNvPr>
          <p:cNvSpPr/>
          <p:nvPr/>
        </p:nvSpPr>
        <p:spPr>
          <a:xfrm>
            <a:off x="18393729" y="6998466"/>
            <a:ext cx="1676400" cy="892473"/>
          </a:xfrm>
          <a:prstGeom prst="downArrow">
            <a:avLst/>
          </a:prstGeom>
          <a:solidFill>
            <a:srgbClr val="4594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706487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4D0190-9D7D-8A2E-7038-CF94365E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7" y="3323993"/>
            <a:ext cx="14079861" cy="92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B405A-2317-BE0D-8A18-9EE75DAD4C91}"/>
              </a:ext>
            </a:extLst>
          </p:cNvPr>
          <p:cNvSpPr txBox="1"/>
          <p:nvPr/>
        </p:nvSpPr>
        <p:spPr>
          <a:xfrm>
            <a:off x="4927600" y="6446605"/>
            <a:ext cx="4030133" cy="822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Skip Connection</a:t>
            </a:r>
            <a:endParaRPr kumimoji="0" lang="ko-KR" altLang="en-US" sz="36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B507F-9EB2-AB43-073D-E399A6FE07C0}"/>
              </a:ext>
            </a:extLst>
          </p:cNvPr>
          <p:cNvSpPr txBox="1"/>
          <p:nvPr/>
        </p:nvSpPr>
        <p:spPr>
          <a:xfrm>
            <a:off x="14613468" y="5650617"/>
            <a:ext cx="9236925" cy="3237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Multi-scale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인코더 사이의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feature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들이 </a:t>
            </a:r>
            <a:r>
              <a:rPr lang="en-US" altLang="ko-KR" sz="3200" dirty="0" err="1">
                <a:solidFill>
                  <a:schemeClr val="tx1"/>
                </a:solidFill>
                <a:latin typeface="+mn-ea"/>
                <a:ea typeface="+mn-ea"/>
              </a:rPr>
              <a:t>featur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들 간의 </a:t>
            </a:r>
            <a:r>
              <a:rPr lang="en-US" altLang="ko-KR" sz="3200" dirty="0" err="1">
                <a:solidFill>
                  <a:schemeClr val="tx1"/>
                </a:solidFill>
                <a:latin typeface="+mn-ea"/>
                <a:ea typeface="+mn-ea"/>
              </a:rPr>
              <a:t>Sementic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 Gap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이 존재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인코더와 </a:t>
            </a: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</a:rPr>
              <a:t>디코더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사이가 단순 연결로 융합되어 있는 곳에서 발생하는 </a:t>
            </a:r>
            <a:r>
              <a:rPr lang="en-US" altLang="ko-KR" sz="3200" dirty="0" err="1">
                <a:solidFill>
                  <a:schemeClr val="tx1"/>
                </a:solidFill>
                <a:latin typeface="+mn-ea"/>
                <a:ea typeface="+mn-ea"/>
              </a:rPr>
              <a:t>Sementic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 Gap</a:t>
            </a:r>
          </a:p>
        </p:txBody>
      </p:sp>
    </p:spTree>
    <p:extLst>
      <p:ext uri="{BB962C8B-B14F-4D97-AF65-F5344CB8AC3E}">
        <p14:creationId xmlns:p14="http://schemas.microsoft.com/office/powerpoint/2010/main" val="34105978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A889F-5F3D-3A73-D00D-4783418139CC}"/>
              </a:ext>
            </a:extLst>
          </p:cNvPr>
          <p:cNvSpPr txBox="1"/>
          <p:nvPr/>
        </p:nvSpPr>
        <p:spPr>
          <a:xfrm>
            <a:off x="1077707" y="8946635"/>
            <a:ext cx="22228586" cy="3881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tx1"/>
                </a:solidFill>
                <a:latin typeface="+mn-ea"/>
                <a:ea typeface="+mn-ea"/>
              </a:rPr>
              <a:t>Unet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++</a:t>
            </a:r>
            <a:b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 Skip-Connection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을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dense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연결을 사용하여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semantic gap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을 줄임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MultiResUnet</a:t>
            </a:r>
            <a:b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</a:b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 Residual structure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를 가진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Res Path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를 도입해 인코더와 </a:t>
            </a: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디코더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 사이의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semantic gap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  <a:sym typeface="Wingdings" panose="05000000000000000000" pitchFamily="2" charset="2"/>
              </a:rPr>
              <a:t>를 줄임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1B392DA-B099-9680-89C3-AAA912C48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21" y="3238679"/>
            <a:ext cx="15966758" cy="5470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1395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5891727" cy="190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Skip Connection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587FAA9-4679-882F-6E25-1AB2116C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73" y="3154681"/>
            <a:ext cx="14644067" cy="8671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1E1112-EC2A-7168-05A9-E1CB6F5F3709}"/>
              </a:ext>
            </a:extLst>
          </p:cNvPr>
          <p:cNvSpPr txBox="1"/>
          <p:nvPr/>
        </p:nvSpPr>
        <p:spPr>
          <a:xfrm>
            <a:off x="14579602" y="4271246"/>
            <a:ext cx="9236925" cy="6438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b="1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Finding1:</a:t>
            </a:r>
            <a:br>
              <a:rPr lang="en-US" altLang="ko-KR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en-US" altLang="ko-KR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Skip-connection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이 없는 모델이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Skip-connection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이 있는 모델보다 성능이 높을 수 있다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b="1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Finding2:</a:t>
            </a:r>
            <a:b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Segmentation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에서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copy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방식의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Skip-connection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은 항상 유용하지 않다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b="1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FInding3:</a:t>
            </a:r>
            <a:b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데이터셋에 따라 적합한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Skip-connection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이 다르다</a:t>
            </a:r>
            <a:endParaRPr lang="en-US" altLang="ko-KR" sz="320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7384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1336661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UCTransNet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AFD2-E843-B2B8-9C2B-25E61C8C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66" y="3935991"/>
            <a:ext cx="15196294" cy="8680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A1995-5CB2-B819-74FE-41D1ECB97B9A}"/>
              </a:ext>
            </a:extLst>
          </p:cNvPr>
          <p:cNvSpPr txBox="1"/>
          <p:nvPr/>
        </p:nvSpPr>
        <p:spPr>
          <a:xfrm>
            <a:off x="16428720" y="6351189"/>
            <a:ext cx="7452153" cy="3877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i="0" dirty="0" err="1">
                <a:solidFill>
                  <a:schemeClr val="tx1"/>
                </a:solidFill>
                <a:effectLst/>
                <a:latin typeface="+mn-ea"/>
                <a:ea typeface="+mn-ea"/>
              </a:rPr>
              <a:t>Unet</a:t>
            </a: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구조에서 </a:t>
            </a:r>
            <a:r>
              <a:rPr lang="en-US" altLang="ko-KR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Skip-</a:t>
            </a:r>
            <a:r>
              <a:rPr lang="en-US" altLang="ko-KR" sz="3200" i="0" dirty="0" err="1">
                <a:solidFill>
                  <a:schemeClr val="tx1"/>
                </a:solidFill>
                <a:effectLst/>
                <a:latin typeface="+mn-ea"/>
                <a:ea typeface="+mn-ea"/>
              </a:rPr>
              <a:t>connectio</a:t>
            </a:r>
            <a:r>
              <a:rPr lang="ko-KR" altLang="en-US" sz="320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이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Channel-wise Cross fusion Transformer (CCT)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로 대체됨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</a:rPr>
              <a:t>디코더와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3200" dirty="0" err="1">
                <a:solidFill>
                  <a:schemeClr val="tx1"/>
                </a:solidFill>
                <a:latin typeface="+mn-ea"/>
                <a:ea typeface="+mn-ea"/>
              </a:rPr>
              <a:t>연결할떄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Channel-wise Cross Attention (CCA)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모듈을 걸쳐 연결됨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05331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CCT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676AADD-A3D5-A143-5072-45E088FEF025}"/>
              </a:ext>
            </a:extLst>
          </p:cNvPr>
          <p:cNvGrpSpPr/>
          <p:nvPr/>
        </p:nvGrpSpPr>
        <p:grpSpPr>
          <a:xfrm>
            <a:off x="1600405" y="3688127"/>
            <a:ext cx="5849265" cy="8142069"/>
            <a:chOff x="1600405" y="3688127"/>
            <a:chExt cx="5849265" cy="8142069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08C8BE3-3F81-FC43-15A7-A54B57492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4638" y="10782300"/>
              <a:ext cx="4957682" cy="1047896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83A98FA-EA94-D02A-C076-80E0B8D6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49"/>
            <a:stretch/>
          </p:blipFill>
          <p:spPr>
            <a:xfrm>
              <a:off x="1600405" y="3688127"/>
              <a:ext cx="5849265" cy="717799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6E27FB-4281-CD1F-ED3F-BCA1A437CAD4}"/>
              </a:ext>
            </a:extLst>
          </p:cNvPr>
          <p:cNvSpPr txBox="1"/>
          <p:nvPr/>
        </p:nvSpPr>
        <p:spPr>
          <a:xfrm>
            <a:off x="8991600" y="5978434"/>
            <a:ext cx="13791995" cy="3237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CCT: Channel-wise Cross Fusion Transformer for Encoder Feature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Multi-scale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Feature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Embedding,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Multi-head Cross-Attention, Multi-Layer Perceptron(MLP) </a:t>
            </a:r>
            <a:r>
              <a:rPr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세 단계로 구성됨</a:t>
            </a:r>
            <a:endParaRPr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7194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roposal">
      <a:dk1>
        <a:srgbClr val="FFFFFF"/>
      </a:dk1>
      <a:lt1>
        <a:srgbClr val="262626"/>
      </a:lt1>
      <a:dk2>
        <a:srgbClr val="838383"/>
      </a:dk2>
      <a:lt2>
        <a:srgbClr val="818779"/>
      </a:lt2>
      <a:accent1>
        <a:srgbClr val="F6F6F3"/>
      </a:accent1>
      <a:accent2>
        <a:srgbClr val="F3F1E6"/>
      </a:accent2>
      <a:accent3>
        <a:srgbClr val="E5E2DC"/>
      </a:accent3>
      <a:accent4>
        <a:srgbClr val="D2CFC4"/>
      </a:accent4>
      <a:accent5>
        <a:srgbClr val="CBCEC8"/>
      </a:accent5>
      <a:accent6>
        <a:srgbClr val="A9ADA4"/>
      </a:accent6>
      <a:hlink>
        <a:srgbClr val="838383"/>
      </a:hlink>
      <a:folHlink>
        <a:srgbClr val="E5E2DC"/>
      </a:folHlink>
    </a:clrScheme>
    <a:fontScheme name="Proposal">
      <a:majorFont>
        <a:latin typeface="Libre Caslon Display Regular"/>
        <a:ea typeface="Libre Caslon Display Regular"/>
        <a:cs typeface="Libre Caslon Display Regular"/>
      </a:majorFont>
      <a:minorFont>
        <a:latin typeface="Lato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ibre Caslon Display Regular"/>
        <a:ea typeface="Libre Caslon Display Regular"/>
        <a:cs typeface="Libre Caslon Display Regular"/>
      </a:majorFont>
      <a:minorFont>
        <a:latin typeface="Libre Caslon Display Regular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702</Words>
  <Application>Microsoft Office PowerPoint</Application>
  <PresentationFormat>사용자 지정</PresentationFormat>
  <Paragraphs>119</Paragraphs>
  <Slides>19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Lato Bold</vt:lpstr>
      <vt:lpstr>Lato Regular</vt:lpstr>
      <vt:lpstr>Libre Caslon Display Regular</vt:lpstr>
      <vt:lpstr>Arial</vt:lpstr>
      <vt:lpstr>Lato</vt:lpstr>
      <vt:lpstr>Times New Roman</vt:lpstr>
      <vt:lpstr>21_BasicWhite</vt:lpstr>
      <vt:lpstr>Paper Review</vt:lpstr>
      <vt:lpstr>About Paper</vt:lpstr>
      <vt:lpstr>Introduction</vt:lpstr>
      <vt:lpstr>Introduction</vt:lpstr>
      <vt:lpstr>Introduction</vt:lpstr>
      <vt:lpstr>Introduction</vt:lpstr>
      <vt:lpstr>The Analysis of Skip Connection</vt:lpstr>
      <vt:lpstr>About UCTransNet</vt:lpstr>
      <vt:lpstr>CCT</vt:lpstr>
      <vt:lpstr>CCT(Multi-scale Feature Embedding)</vt:lpstr>
      <vt:lpstr>CCT(Multi-head Cross-Attention)</vt:lpstr>
      <vt:lpstr>CCA</vt:lpstr>
      <vt:lpstr>CCA</vt:lpstr>
      <vt:lpstr>Experiment</vt:lpstr>
      <vt:lpstr>Experiment</vt:lpstr>
      <vt:lpstr>Experiment</vt:lpstr>
      <vt:lpstr>Experiment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추우찬</dc:creator>
  <cp:lastModifiedBy>추 우찬</cp:lastModifiedBy>
  <cp:revision>31</cp:revision>
  <dcterms:modified xsi:type="dcterms:W3CDTF">2022-11-14T02:53:01Z</dcterms:modified>
</cp:coreProperties>
</file>