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2" r:id="rId4"/>
    <p:sldId id="281" r:id="rId5"/>
    <p:sldId id="290" r:id="rId6"/>
    <p:sldId id="292" r:id="rId7"/>
    <p:sldId id="293" r:id="rId8"/>
    <p:sldId id="291" r:id="rId9"/>
    <p:sldId id="294" r:id="rId10"/>
    <p:sldId id="276" r:id="rId11"/>
    <p:sldId id="296" r:id="rId12"/>
    <p:sldId id="297" r:id="rId13"/>
    <p:sldId id="295" r:id="rId14"/>
    <p:sldId id="282" r:id="rId15"/>
    <p:sldId id="298" r:id="rId16"/>
    <p:sldId id="299" r:id="rId17"/>
    <p:sldId id="300" r:id="rId18"/>
    <p:sldId id="301" r:id="rId19"/>
    <p:sldId id="263" r:id="rId20"/>
    <p:sldId id="302" r:id="rId21"/>
    <p:sldId id="303" r:id="rId22"/>
    <p:sldId id="30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AA7"/>
    <a:srgbClr val="4472C4"/>
    <a:srgbClr val="658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3:57:3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667 232 24575,'-25'-5'0,"4"2"0,8-1 0,3 0 0,3 0 0,0-2 0,0 0 0,0-2 0,3 3 0,1-2 0,2 1 0,0-1 0,1-2 0,0 0 0,1-4 0,1-1 0,0 0 0,0 0 0,2 4 0,-1 1 0,2 1 0,-3 1 0,2 0 0,-2 3 0,1-1 0,-1 2 0,1 0 0,1 1 0,1-1 0,0 1 0,4-2 0,3-1 0,-1 0 0,7-1 0,-2 1 0,3 2 0,-2 2 0,-4 0 0,-3 1 0,-5 1 0,-1 1 0,2 0 0,0 3 0,2-1 0,-1 3 0,-1-1 0,0 0 0,-1 1 0,1 0 0,-2 1 0,0-2 0,-2 0 0,1 0 0,0 2 0,0 0 0,-1 2 0,-1-2 0,-1 2 0,-1-2 0,0 2 0,-3-2 0,1 0 0,-3-1 0,2-3 0,-1 1 0,0-1 0,-3-1 0,-1 1 0,0-1 0,-4 1 0,2 0 0,-2-1 0,-2 2 0,1-2 0,-3 0 0,1 1 0,2-3 0,2 2 0,4-3 0,0 1 0,3-1 0,-1 0 0,3 0 0,0-1 0,-1-3 0,1 0 0,-2-1 0,0 0 0,0 0 0,1 1 0,-1-1 0,3-1 0,-1 1 0,2-1 0,0-2 0,0 0 0,1-1 0,1 0 0,0 1 0,0 3 0,0 1 0,0 2 0,1 0 0,0 7 0,1 1 0,1 7 0,1-2 0,3 2 0,1-2 0,-1 2 0,0-4 0,-4-2 0,-1-4 0,-1-2 0,-1 1 0,3-1 0,-2 1 0,5 2 0,-1 0 0,9 3 0,-1 1 0,3 0 0,-8-2 0,-3-3 0,-4-2 0,-1 0 0,0 0 0,-2 7 0,-1 3 0,-2 8 0,-1 5 0,3 9 0,-2 7 0,4 1 0,-3 0 0,2-8 0,-2-1 0,-1 2 0,0-1 0,-1 2 0,1-4 0,-1-1 0,1 1 0,-4 4 0,2-3 0,-1-4 0,4-10 0,1-8 0,2-6 0,0 1 0,0 2 0,0 1 0,0-1 0,0-3 0,0 2 0,0 2 0,0 1 0,0-1 0,0-2 0,0-1 0,1-2 0,-1 0 0,1-1 0,-1 1 0,-1 3 0,-2 3 0,-6 10 0,-5 4 0,-9 11 0,-11 5 0,-13 13 0,-3-1 0,-6 8 0,4-11 0,-7-5 0,2-10 0,1-9 0,14-9 0,14-4 0,13-8 0,12-2 0,11-6 0,25-10 0,21-14 0,26-13 0,1-3 0,-1 4 0,-17 8 0,-17 8 0,-8 2 0,-9 3 0,-2 0 0,1 0 0,-3 3 0,-7 5 0,-6 5 0,-7 3 0,-2 3 0,-1-1 0,2 1 0,0-3 0,-1 0 0,-1-1 0,-1 10 0,-1 8 0,-1 12 0,0 12 0,0 3 0,7 7 0,1 0 0,6 1 0,0-9 0,-1-4 0,-1-9 0,-3-6 0,0-5 0,-6-8 0,1-4 0,-3-10 0,1-9 0,-2-8 0,1-6 0,-1 1 0,1 4 0,0 0 0,0 3 0,0-1 0,0-2 0,-1 3 0,0 4 0,0 4 0,1 4 0,0 1 0,0 2 0,0 2 0,0-2 0,0 1 0,-1-2 0,1-1 0,-2 0 0,1-3 0,0 2 0,-1 0 0,1 0 0,-1 1 0,0-1 0,1 3 0,0 1 0,0 1 0,0 2 0,1-2 0,-2 2 0,2-2 0,-1 0 0,1 2 0,0-1 0,0 2 0,0-2 0,0 0 0,0 0 0,0 1 0,0 0 0,0 1 0,0 0 0,-2-3 0,-1-2 0,-2-5 0,1-3 0,-2-5 0,2-6 0,-2-8 0,-1-3 0,3 3 0,-2 7 0,4 13 0,-12 6 0,-15 9 0,-19-1 0,-39 5 0,-9-5 0,34 0 0,-2 0 0,-1-1 0,1 0 0,10 0 0,3 0 0,-29-1 0,52 1 0,33 1 0,36-1 0,45 6 0,-28-3 0,6-1-746,24 6 0,5 0 746,-24-4 0,1-2 0,1 1 0,4 3 0,0 1 0,-2-2 0,24-1 0,-5 0 0,-18 1 0,-9 0 0,3-2 0,-31-1 0,-29-1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B0E7-4AAE-4EC2-86CE-DF2678E8068F}" type="datetimeFigureOut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A862-30A1-4E18-A6CB-B596CB654E6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44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3C9667-08F4-48B8-9B1C-26CA1A1AF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EB67DAE-778E-449E-AC73-256B3D952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32DCB8-D18E-4B07-A4A5-124A2FCC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8DE6-B7BF-461C-BB02-24C79D42A616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89F7EB-1AE2-49C9-814E-55587F1C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36757F-5C78-4545-97E5-82A56EC8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01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5C6C3-4530-44ED-B25E-5C975200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447501-74E9-486B-9B38-21BFFC0F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21BDC8-FA23-4FA0-90FC-6A976973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80-DCF5-4808-B243-2F10DF6E9C62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9C3990-B750-4DFA-B66B-737E2B3C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D697C4-D713-4BCE-A749-C488A20A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89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402284-E68F-4C84-BD16-B5A390C4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027AA3-7159-4827-B82A-1F552173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3A4A4A-9846-4328-93DE-6D331DAB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7C6-76B8-46C7-82FE-72B5FC6420B7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7845E2-67DD-4873-B479-103BE4F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3B499E-DA09-4376-92C1-ACCED390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743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7414E-7BD1-4187-BC61-2CE08444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2A2284-C3F4-493A-9BB9-5612F74B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A9DB6F-E9FF-41D1-8A44-A4D2DED1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DC7F-2D5A-4C9C-91EB-B8B7F9119827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C8E82F-2B6A-424A-8DDB-580F973A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556A3-F611-4B8E-BA20-85F5C77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790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10DB2-37A2-4283-9281-A77CDF45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2D4CCA-D155-4D13-9F1D-32A68F6A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2791CF-B4DA-4E10-B074-D67F8862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1B43-3512-40FE-8A7E-1E27B92850CC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1B914-8217-479C-B817-FD98D371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A2A9F5-2742-41F3-A32E-B9A1050D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89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7B3342-520E-49F4-8FAC-6649CABE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3EF26F-D1E6-4DD2-B17A-36BBB13A9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46A59A-4428-4D42-8897-29F9FDA1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8D3DF0-957C-4562-BCA2-FDBF8814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E00F-0A61-454B-86E7-17EE20915971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EF49F1-C29C-4709-97D2-21D15C25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3AD22D-9B5B-4437-A0F3-70A96713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43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E9A387-46E4-4CE7-862F-01E19065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B3E275-A843-4D71-A16D-15CD6923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E4FA30-BA14-451B-B682-C63F4573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3A9DE8-DEE3-4850-AA70-7CAACB94C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563A5A-DC80-4316-AE95-14A5149DF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88C45D-4F3E-4305-BE9A-98ADA1AB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407-C61F-4FDB-8E6E-EDBDCD182221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3B106D1-F5AA-43CA-A6BE-863065BD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800375-9D0F-4845-B093-89B76C78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41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BCDFE9-9128-413B-9847-0938A65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556B45B-35A1-4978-AF73-8B63CC5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74C-0272-4966-9881-E356F984C661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E369AA-16B8-4E87-9120-1AB10E00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58B536-989D-42FF-9EB8-B957849C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34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6B3389-5CD6-4C37-9804-30169F44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674A-26A0-4564-B8A9-662F14E0106B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2C983F-9A44-470F-B355-BAD34604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7F43F-556F-4499-B28F-D7CC37C2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242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B5BDB-370B-4B5D-B8B9-12FED120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3B2F5-AFCE-4713-A1F7-7AE5DCCB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CE035D-11AC-439E-A638-B474A5B8E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640F9A-65B5-40CD-AF98-8EAFB5B5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683-914A-416B-BA14-2CE5C7024526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F71C9E-222B-45FD-931B-B57B63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FF198A-3C70-4DBA-938F-2D775DE5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72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E0EAD-F5ED-4B46-B669-102B3594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E1921B-4687-4FB4-AD16-75074FC30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6FBCAD-3D97-4076-931D-591EC3F27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1F238D-D617-4A7A-B89C-C9F65179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E6E-E890-443D-90C6-CEFDA5A7DDD5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84262A-72A6-47C4-A4FF-273A15E2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43FDA1-52E3-4DA9-BEDF-38904E4B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79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93FAB2E-20C6-4D0B-882A-40BBBC73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029C45-53D7-4905-B6F9-4D7C19B5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2CF9DC-62CD-470C-8BB5-282E791E5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146E-CB71-4A50-BDFE-32B4644ADC49}" type="datetime1">
              <a:rPr lang="ko-KR" altLang="en-US" smtClean="0"/>
              <a:t>2022-09-26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8018EB-1E2B-40CD-93AA-2055005F8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B3BDFB-BDE1-4E2C-BDC5-B0DA4C103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8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7F6BD-E33B-483C-8AF7-F81555004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19" y="2538670"/>
            <a:ext cx="9962155" cy="1017972"/>
          </a:xfrm>
        </p:spPr>
        <p:txBody>
          <a:bodyPr>
            <a:noAutofit/>
          </a:bodyPr>
          <a:lstStyle/>
          <a:p>
            <a:pPr algn="l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Lab Seminar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6260460-FDDC-48FA-95EB-12DAB91DED15}"/>
              </a:ext>
            </a:extLst>
          </p:cNvPr>
          <p:cNvCxnSpPr>
            <a:cxnSpLocks/>
          </p:cNvCxnSpPr>
          <p:nvPr/>
        </p:nvCxnSpPr>
        <p:spPr>
          <a:xfrm>
            <a:off x="251520" y="3765891"/>
            <a:ext cx="1100068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80213B4-5434-4A45-98A7-6B0D2F36632B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1E7A36-34C6-49EB-B350-FB503619A42E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90DE-ECDB-48D0-B801-CCD125D5B32D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85BE1-B998-428C-BDB2-1CEAC551BF2B}"/>
              </a:ext>
            </a:extLst>
          </p:cNvPr>
          <p:cNvSpPr txBox="1"/>
          <p:nvPr/>
        </p:nvSpPr>
        <p:spPr>
          <a:xfrm>
            <a:off x="9525024" y="397514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Inpyo-Hong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4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0829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10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406F9-CC0E-1060-57A4-FF14966DBA9A}"/>
              </a:ext>
            </a:extLst>
          </p:cNvPr>
          <p:cNvSpPr txBox="1"/>
          <p:nvPr/>
        </p:nvSpPr>
        <p:spPr>
          <a:xfrm>
            <a:off x="367620" y="1898098"/>
            <a:ext cx="94061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Proposed methods</a:t>
            </a: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r>
              <a:rPr lang="en-US" altLang="ko-KR" b="1" dirty="0"/>
              <a:t>1)</a:t>
            </a:r>
            <a:r>
              <a:rPr lang="ko-KR" altLang="en-US" b="1" dirty="0"/>
              <a:t> </a:t>
            </a:r>
            <a:r>
              <a:rPr lang="en-US" altLang="ko-KR" dirty="0"/>
              <a:t>Prediction-guided Label Assignment </a:t>
            </a:r>
            <a:r>
              <a:rPr lang="en-US" altLang="ko-KR" b="1" dirty="0"/>
              <a:t>(PLA) </a:t>
            </a:r>
            <a:r>
              <a:rPr lang="en-US" altLang="ko-KR" b="1">
                <a:sym typeface="Wingdings" pitchFamily="2" charset="2"/>
              </a:rPr>
              <a:t> </a:t>
            </a:r>
            <a:r>
              <a:rPr lang="en-US" altLang="ko-KR">
                <a:sym typeface="Wingdings" pitchFamily="2" charset="2"/>
              </a:rPr>
              <a:t>Bounding-Box </a:t>
            </a:r>
            <a:r>
              <a:rPr lang="en-US" altLang="ko-KR" dirty="0">
                <a:sym typeface="Wingdings" pitchFamily="2" charset="2"/>
              </a:rPr>
              <a:t>Quality</a:t>
            </a:r>
            <a:r>
              <a:rPr lang="ko-KR" altLang="en-US" dirty="0">
                <a:sym typeface="Wingdings" pitchFamily="2" charset="2"/>
              </a:rPr>
              <a:t> 개선</a:t>
            </a: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r>
              <a:rPr lang="en-US" altLang="ko-KR" b="1" dirty="0"/>
              <a:t>2) </a:t>
            </a:r>
            <a:r>
              <a:rPr lang="en-US" altLang="ko-KR" dirty="0"/>
              <a:t>Positive-proposal Consistency Voting </a:t>
            </a:r>
            <a:r>
              <a:rPr lang="en-US" altLang="ko-KR" b="1" dirty="0"/>
              <a:t>(PCV)</a:t>
            </a:r>
            <a:r>
              <a:rPr lang="ko-KR" altLang="en-US" b="1" dirty="0"/>
              <a:t> </a:t>
            </a:r>
            <a:r>
              <a:rPr lang="en-US" altLang="ko-KR" b="1" dirty="0">
                <a:sym typeface="Wingdings" pitchFamily="2" charset="2"/>
              </a:rPr>
              <a:t></a:t>
            </a:r>
            <a:r>
              <a:rPr lang="ko-KR" altLang="en-US" b="1" dirty="0">
                <a:sym typeface="Wingdings" pitchFamily="2" charset="2"/>
              </a:rPr>
              <a:t> </a:t>
            </a:r>
            <a:r>
              <a:rPr lang="en-US" altLang="ko-KR" dirty="0">
                <a:sym typeface="Wingdings" pitchFamily="2" charset="2"/>
              </a:rPr>
              <a:t>Pseudo Labeling</a:t>
            </a:r>
            <a:r>
              <a:rPr lang="ko-KR" altLang="en-US" dirty="0">
                <a:sym typeface="Wingdings" pitchFamily="2" charset="2"/>
              </a:rPr>
              <a:t>의 한계 개선</a:t>
            </a: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r>
              <a:rPr lang="en-US" altLang="ko-KR" b="1" dirty="0"/>
              <a:t>3) </a:t>
            </a:r>
            <a:r>
              <a:rPr lang="en-US" altLang="ko-KR" dirty="0"/>
              <a:t>Multi-view Scale-invariant Learning </a:t>
            </a:r>
            <a:r>
              <a:rPr lang="en-US" altLang="ko-KR" b="1" dirty="0"/>
              <a:t>(MSL) </a:t>
            </a:r>
            <a:r>
              <a:rPr lang="en-US" altLang="ko-KR" b="1" dirty="0">
                <a:sym typeface="Wingdings" pitchFamily="2" charset="2"/>
              </a:rPr>
              <a:t> </a:t>
            </a:r>
            <a:r>
              <a:rPr lang="ko-KR" altLang="en-US" dirty="0">
                <a:sym typeface="Wingdings" pitchFamily="2" charset="2"/>
              </a:rPr>
              <a:t>모델의 </a:t>
            </a:r>
            <a:r>
              <a:rPr lang="en-US" altLang="ko-KR" dirty="0">
                <a:sym typeface="Wingdings" pitchFamily="2" charset="2"/>
              </a:rPr>
              <a:t>Feature </a:t>
            </a:r>
            <a:r>
              <a:rPr lang="ko-KR" altLang="en-US" dirty="0">
                <a:sym typeface="Wingdings" pitchFamily="2" charset="2"/>
              </a:rPr>
              <a:t>일관성 개선</a:t>
            </a:r>
            <a:br>
              <a:rPr lang="en-US" altLang="ko-KR" dirty="0">
                <a:sym typeface="Wingdings" pitchFamily="2" charset="2"/>
              </a:rPr>
            </a:br>
            <a:br>
              <a:rPr lang="en-US" altLang="ko-KR" dirty="0">
                <a:sym typeface="Wingdings" pitchFamily="2" charset="2"/>
              </a:rPr>
            </a:br>
            <a:br>
              <a:rPr lang="en-US" altLang="ko-KR" dirty="0">
                <a:sym typeface="Wingdings" pitchFamily="2" charset="2"/>
              </a:rPr>
            </a:br>
            <a:r>
              <a:rPr lang="en-US" altLang="ko-KR" b="1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ko-KR" alt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sym typeface="Wingdings" pitchFamily="2" charset="2"/>
              </a:rPr>
              <a:t>Bounding Box</a:t>
            </a:r>
            <a:r>
              <a:rPr lang="ko-KR" alt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sym typeface="Wingdings" pitchFamily="2" charset="2"/>
              </a:rPr>
              <a:t>Regression</a:t>
            </a:r>
            <a:r>
              <a:rPr lang="ko-KR" altLang="en-US" b="1" dirty="0">
                <a:solidFill>
                  <a:srgbClr val="FF0000"/>
                </a:solidFill>
                <a:sym typeface="Wingdings" pitchFamily="2" charset="2"/>
              </a:rPr>
              <a:t> 향상</a:t>
            </a:r>
            <a:endParaRPr lang="en-US" altLang="ko-KR" b="1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359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0829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11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406F9-CC0E-1060-57A4-FF14966DBA9A}"/>
              </a:ext>
            </a:extLst>
          </p:cNvPr>
          <p:cNvSpPr txBox="1"/>
          <p:nvPr/>
        </p:nvSpPr>
        <p:spPr>
          <a:xfrm>
            <a:off x="367620" y="1715217"/>
            <a:ext cx="940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Proposed Architecture</a:t>
            </a:r>
            <a:endParaRPr lang="en-US" altLang="ko-KR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3D8F09-FAFB-5CED-6D2E-6B9440AA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9" y="2210254"/>
            <a:ext cx="8312835" cy="415070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164BD51-6377-1272-1614-C9594ABA2923}"/>
              </a:ext>
            </a:extLst>
          </p:cNvPr>
          <p:cNvSpPr/>
          <p:nvPr/>
        </p:nvSpPr>
        <p:spPr>
          <a:xfrm>
            <a:off x="5013434" y="2690648"/>
            <a:ext cx="1492469" cy="330024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96A3E73-CF9A-3402-EC43-CB7CE774B85D}"/>
              </a:ext>
            </a:extLst>
          </p:cNvPr>
          <p:cNvSpPr/>
          <p:nvPr/>
        </p:nvSpPr>
        <p:spPr>
          <a:xfrm>
            <a:off x="8035643" y="2635480"/>
            <a:ext cx="1492469" cy="107839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EAE8AC5-BC5C-6978-EB98-0D9C6EFFA085}"/>
              </a:ext>
            </a:extLst>
          </p:cNvPr>
          <p:cNvSpPr/>
          <p:nvPr/>
        </p:nvSpPr>
        <p:spPr>
          <a:xfrm>
            <a:off x="1661159" y="5603631"/>
            <a:ext cx="2711549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917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0829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12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406F9-CC0E-1060-57A4-FF14966DBA9A}"/>
              </a:ext>
            </a:extLst>
          </p:cNvPr>
          <p:cNvSpPr txBox="1"/>
          <p:nvPr/>
        </p:nvSpPr>
        <p:spPr>
          <a:xfrm>
            <a:off x="367620" y="1715217"/>
            <a:ext cx="940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Related Work (Soft Teacher Model)</a:t>
            </a:r>
            <a:endParaRPr lang="en-US" altLang="ko-KR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9A33D1B-D9E8-B09F-54B6-EBA32E17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74" y="2446721"/>
            <a:ext cx="9436808" cy="303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2B6A8-A29A-BEF5-BD9D-6F895BDAAA45}"/>
              </a:ext>
            </a:extLst>
          </p:cNvPr>
          <p:cNvSpPr txBox="1"/>
          <p:nvPr/>
        </p:nvSpPr>
        <p:spPr>
          <a:xfrm>
            <a:off x="5114146" y="5702626"/>
            <a:ext cx="1869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600" dirty="0"/>
              <a:t>Detection training</a:t>
            </a:r>
            <a:endParaRPr kumimoji="1" lang="ko-Kore-KR" altLang="en-US" sz="16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8A3613-3024-7931-8088-383E6FADD904}"/>
              </a:ext>
            </a:extLst>
          </p:cNvPr>
          <p:cNvSpPr/>
          <p:nvPr/>
        </p:nvSpPr>
        <p:spPr>
          <a:xfrm>
            <a:off x="6641756" y="2004033"/>
            <a:ext cx="4335470" cy="3771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2F7DB58B-9562-55B9-A9BC-0DE112DEC6D7}"/>
              </a:ext>
            </a:extLst>
          </p:cNvPr>
          <p:cNvCxnSpPr/>
          <p:nvPr/>
        </p:nvCxnSpPr>
        <p:spPr>
          <a:xfrm flipV="1">
            <a:off x="5956388" y="2311428"/>
            <a:ext cx="115615" cy="38888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048B3B-98FD-4249-DD58-12AFEDA5ADEA}"/>
              </a:ext>
            </a:extLst>
          </p:cNvPr>
          <p:cNvSpPr txBox="1"/>
          <p:nvPr/>
        </p:nvSpPr>
        <p:spPr>
          <a:xfrm>
            <a:off x="5498311" y="1863703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600" dirty="0"/>
              <a:t>Pseudo Labeling</a:t>
            </a:r>
            <a:endParaRPr kumimoji="1" lang="ko-Kore-KR" altLang="en-US" sz="1600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C3060F5-54E8-F8E3-AB09-7CD4DC08F131}"/>
              </a:ext>
            </a:extLst>
          </p:cNvPr>
          <p:cNvCxnSpPr>
            <a:cxnSpLocks/>
          </p:cNvCxnSpPr>
          <p:nvPr/>
        </p:nvCxnSpPr>
        <p:spPr>
          <a:xfrm>
            <a:off x="5933178" y="5212358"/>
            <a:ext cx="115615" cy="414119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3042345-B281-77C5-8AA0-E1682327EFF8}"/>
              </a:ext>
            </a:extLst>
          </p:cNvPr>
          <p:cNvCxnSpPr>
            <a:cxnSpLocks/>
          </p:cNvCxnSpPr>
          <p:nvPr/>
        </p:nvCxnSpPr>
        <p:spPr>
          <a:xfrm flipV="1">
            <a:off x="6240614" y="1512530"/>
            <a:ext cx="209322" cy="35117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619AF6-C7F8-E7CA-1FBF-461662EEDA78}"/>
              </a:ext>
            </a:extLst>
          </p:cNvPr>
          <p:cNvSpPr txBox="1"/>
          <p:nvPr/>
        </p:nvSpPr>
        <p:spPr>
          <a:xfrm>
            <a:off x="5287302" y="695996"/>
            <a:ext cx="339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sz="1600" b="1" dirty="0"/>
              <a:t>Limit: Box Regression</a:t>
            </a:r>
            <a:r>
              <a:rPr kumimoji="1" lang="ko-KR" altLang="en-US" sz="1600" b="1" dirty="0"/>
              <a:t> ↓</a:t>
            </a:r>
            <a:br>
              <a:rPr kumimoji="1" lang="en-US" altLang="ko-Kore-KR" sz="1600" b="1" dirty="0">
                <a:solidFill>
                  <a:srgbClr val="FF0000"/>
                </a:solidFill>
              </a:rPr>
            </a:br>
            <a:r>
              <a:rPr kumimoji="1" lang="en-US" altLang="ko-Kore-KR" sz="1600" b="1" dirty="0">
                <a:solidFill>
                  <a:srgbClr val="FF0000"/>
                </a:solidFill>
              </a:rPr>
              <a:t>(Feature </a:t>
            </a:r>
            <a:r>
              <a:rPr kumimoji="1" lang="ko-KR" altLang="en-US" sz="1600" b="1" dirty="0">
                <a:solidFill>
                  <a:srgbClr val="FF0000"/>
                </a:solidFill>
              </a:rPr>
              <a:t>반영</a:t>
            </a:r>
            <a:r>
              <a:rPr kumimoji="1" lang="en-US" altLang="ko-KR" sz="1600" b="1" dirty="0">
                <a:solidFill>
                  <a:srgbClr val="FF0000"/>
                </a:solidFill>
              </a:rPr>
              <a:t>X, Box quality </a:t>
            </a:r>
            <a:r>
              <a:rPr kumimoji="1" lang="ko-KR" altLang="en-US" sz="1600" b="1" dirty="0">
                <a:solidFill>
                  <a:srgbClr val="FF0000"/>
                </a:solidFill>
              </a:rPr>
              <a:t>저하</a:t>
            </a:r>
            <a:r>
              <a:rPr kumimoji="1" lang="en-US" altLang="ko-Kore-KR" sz="1600" b="1" dirty="0">
                <a:solidFill>
                  <a:srgbClr val="FF0000"/>
                </a:solidFill>
              </a:rPr>
              <a:t>)</a:t>
            </a:r>
            <a:endParaRPr kumimoji="1" lang="ko-Kore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8225967-5F82-2734-A749-740AFF830FA9}"/>
              </a:ext>
            </a:extLst>
          </p:cNvPr>
          <p:cNvSpPr/>
          <p:nvPr/>
        </p:nvSpPr>
        <p:spPr>
          <a:xfrm>
            <a:off x="8843384" y="4118635"/>
            <a:ext cx="1637099" cy="140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D9F5372-4712-FE4B-E976-5AB6449CDC82}"/>
              </a:ext>
            </a:extLst>
          </p:cNvPr>
          <p:cNvSpPr/>
          <p:nvPr/>
        </p:nvSpPr>
        <p:spPr>
          <a:xfrm>
            <a:off x="7304806" y="4541942"/>
            <a:ext cx="467417" cy="425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133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0829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13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406F9-CC0E-1060-57A4-FF14966DBA9A}"/>
              </a:ext>
            </a:extLst>
          </p:cNvPr>
          <p:cNvSpPr txBox="1"/>
          <p:nvPr/>
        </p:nvSpPr>
        <p:spPr>
          <a:xfrm>
            <a:off x="367620" y="1898098"/>
            <a:ext cx="9406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altLang="ko-KR" b="1" dirty="0"/>
              <a:t>Prediction-guided Label Assignment (PLA)</a:t>
            </a:r>
            <a:br>
              <a:rPr lang="en-US" altLang="ko-KR" b="1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					</a:t>
            </a:r>
            <a:r>
              <a:rPr lang="ko-KR" altLang="en-US" dirty="0"/>
              <a:t>목적</a:t>
            </a:r>
            <a:r>
              <a:rPr lang="en-US" altLang="ko-KR" dirty="0"/>
              <a:t>:</a:t>
            </a:r>
            <a:r>
              <a:rPr lang="ko-KR" altLang="en-US" dirty="0"/>
              <a:t>  </a:t>
            </a:r>
            <a:r>
              <a:rPr lang="en-US" altLang="ko-KR" dirty="0"/>
              <a:t>Bounding-Box</a:t>
            </a:r>
            <a:r>
              <a:rPr lang="ko-KR" altLang="en-US" dirty="0"/>
              <a:t>의 </a:t>
            </a:r>
            <a:r>
              <a:rPr lang="en-US" altLang="ko-KR" dirty="0"/>
              <a:t>Quality </a:t>
            </a:r>
            <a:r>
              <a:rPr lang="ko-KR" altLang="en-US" dirty="0"/>
              <a:t>향상</a:t>
            </a:r>
            <a:br>
              <a:rPr lang="en-US" altLang="ko-KR" dirty="0"/>
            </a:br>
            <a:endParaRPr lang="en-US" altLang="ko-KR" dirty="0"/>
          </a:p>
        </p:txBody>
      </p:sp>
      <p:sp>
        <p:nvSpPr>
          <p:cNvPr id="2" name="사다리꼴[T] 1">
            <a:extLst>
              <a:ext uri="{FF2B5EF4-FFF2-40B4-BE49-F238E27FC236}">
                <a16:creationId xmlns:a16="http://schemas.microsoft.com/office/drawing/2014/main" id="{55737C52-F588-6DF2-0A60-1ACAA038528A}"/>
              </a:ext>
            </a:extLst>
          </p:cNvPr>
          <p:cNvSpPr/>
          <p:nvPr/>
        </p:nvSpPr>
        <p:spPr>
          <a:xfrm rot="16200000">
            <a:off x="669249" y="3428396"/>
            <a:ext cx="1425039" cy="1294410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en-US" altLang="ko-Kore-KR" dirty="0"/>
              <a:t>Student</a:t>
            </a:r>
          </a:p>
          <a:p>
            <a:pPr algn="ctr"/>
            <a:r>
              <a:rPr kumimoji="1" lang="en-US" altLang="ko-Kore-KR" dirty="0"/>
              <a:t>Model</a:t>
            </a:r>
            <a:endParaRPr kumimoji="1" lang="ko-Kore-KR" altLang="en-US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880C836E-4024-4DB9-D0BE-E576B7701807}"/>
              </a:ext>
            </a:extLst>
          </p:cNvPr>
          <p:cNvCxnSpPr>
            <a:stCxn id="2" idx="2"/>
          </p:cNvCxnSpPr>
          <p:nvPr/>
        </p:nvCxnSpPr>
        <p:spPr>
          <a:xfrm>
            <a:off x="2028974" y="4075601"/>
            <a:ext cx="334215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정육면체 4">
            <a:extLst>
              <a:ext uri="{FF2B5EF4-FFF2-40B4-BE49-F238E27FC236}">
                <a16:creationId xmlns:a16="http://schemas.microsoft.com/office/drawing/2014/main" id="{FBFA62F5-072E-9DE4-487B-CC873DE24A40}"/>
              </a:ext>
            </a:extLst>
          </p:cNvPr>
          <p:cNvSpPr/>
          <p:nvPr/>
        </p:nvSpPr>
        <p:spPr>
          <a:xfrm rot="10800000">
            <a:off x="2505603" y="3237210"/>
            <a:ext cx="1413254" cy="1676779"/>
          </a:xfrm>
          <a:prstGeom prst="cube">
            <a:avLst>
              <a:gd name="adj" fmla="val 9339"/>
            </a:avLst>
          </a:prstGeom>
          <a:solidFill>
            <a:srgbClr val="658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31DA7663-66F3-B643-33FF-B8A83AB8C939}"/>
                  </a:ext>
                </a:extLst>
              </p14:cNvPr>
              <p14:cNvContentPartPr/>
              <p14:nvPr/>
            </p14:nvContentPartPr>
            <p14:xfrm>
              <a:off x="2986639" y="4011693"/>
              <a:ext cx="473760" cy="51732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31DA7663-66F3-B643-33FF-B8A83AB8C9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7639" y="4003053"/>
                <a:ext cx="491400" cy="534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직사각형 13">
            <a:extLst>
              <a:ext uri="{FF2B5EF4-FFF2-40B4-BE49-F238E27FC236}">
                <a16:creationId xmlns:a16="http://schemas.microsoft.com/office/drawing/2014/main" id="{4D230DAD-6FA7-A152-77C7-6D65647275C2}"/>
              </a:ext>
            </a:extLst>
          </p:cNvPr>
          <p:cNvSpPr/>
          <p:nvPr/>
        </p:nvSpPr>
        <p:spPr>
          <a:xfrm>
            <a:off x="2940729" y="3882151"/>
            <a:ext cx="653143" cy="77640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B35230-F19F-0177-88DE-A6A244BD5791}"/>
              </a:ext>
            </a:extLst>
          </p:cNvPr>
          <p:cNvSpPr txBox="1"/>
          <p:nvPr/>
        </p:nvSpPr>
        <p:spPr>
          <a:xfrm>
            <a:off x="4880758" y="3909339"/>
            <a:ext cx="57999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/>
              <a:t>기존방식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fore-ground / back-ground </a:t>
            </a:r>
            <a:r>
              <a:rPr kumimoji="1" lang="ko-KR" altLang="en-US" dirty="0"/>
              <a:t>단순 판별</a:t>
            </a:r>
            <a:br>
              <a:rPr kumimoji="1" lang="en-US" altLang="ko-KR" dirty="0"/>
            </a:br>
            <a:r>
              <a:rPr kumimoji="1" lang="ko-KR" altLang="en-US" dirty="0"/>
              <a:t>             </a:t>
            </a:r>
            <a:r>
              <a:rPr kumimoji="1" lang="en-US" altLang="ko-KR" dirty="0">
                <a:sym typeface="Wingdings" pitchFamily="2" charset="2"/>
              </a:rPr>
              <a:t></a:t>
            </a:r>
            <a:r>
              <a:rPr kumimoji="1" lang="ko-KR" altLang="en-US" dirty="0">
                <a:sym typeface="Wingdings" pitchFamily="2" charset="2"/>
              </a:rPr>
              <a:t> 다량의 </a:t>
            </a:r>
            <a:r>
              <a:rPr kumimoji="1" lang="en-US" altLang="ko-KR" dirty="0">
                <a:sym typeface="Wingdings" pitchFamily="2" charset="2"/>
              </a:rPr>
              <a:t>back-ground </a:t>
            </a:r>
            <a:br>
              <a:rPr kumimoji="1" lang="en-US" altLang="ko-KR" dirty="0">
                <a:sym typeface="Wingdings" pitchFamily="2" charset="2"/>
              </a:rPr>
            </a:br>
            <a:r>
              <a:rPr kumimoji="1" lang="en-US" altLang="ko-KR" dirty="0">
                <a:sym typeface="Wingdings" pitchFamily="2" charset="2"/>
              </a:rPr>
              <a:t>             </a:t>
            </a:r>
            <a:r>
              <a:rPr kumimoji="1" lang="ko-KR" altLang="en-US" dirty="0">
                <a:sym typeface="Wingdings" pitchFamily="2" charset="2"/>
              </a:rPr>
              <a:t> </a:t>
            </a:r>
            <a:r>
              <a:rPr kumimoji="1" lang="en-US" altLang="ko-KR" dirty="0">
                <a:sym typeface="Wingdings" pitchFamily="2" charset="2"/>
              </a:rPr>
              <a:t>Box Quality ↓</a:t>
            </a:r>
            <a:br>
              <a:rPr kumimoji="1" lang="en-US" altLang="ko-KR" dirty="0"/>
            </a:br>
            <a:endParaRPr kumimoji="1" lang="en-US" altLang="ko-KR" dirty="0"/>
          </a:p>
          <a:p>
            <a:r>
              <a:rPr kumimoji="1" lang="ko-KR" altLang="en-US" dirty="0"/>
              <a:t>제안방식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foreground</a:t>
            </a:r>
            <a:r>
              <a:rPr kumimoji="1" lang="ko-KR" altLang="en-US" dirty="0"/>
              <a:t> </a:t>
            </a:r>
            <a:r>
              <a:rPr kumimoji="1" lang="en-US" altLang="ko-KR" dirty="0"/>
              <a:t>+</a:t>
            </a:r>
            <a:r>
              <a:rPr kumimoji="1" lang="ko-KR" altLang="en-US" dirty="0"/>
              <a:t> </a:t>
            </a:r>
            <a:r>
              <a:rPr kumimoji="1" lang="en-US" altLang="ko-KR" b="1" dirty="0" err="1">
                <a:solidFill>
                  <a:srgbClr val="FF0000"/>
                </a:solidFill>
              </a:rPr>
              <a:t>IoU</a:t>
            </a:r>
            <a:r>
              <a:rPr kumimoji="1" lang="ko-KR" altLang="en-US" b="1" dirty="0">
                <a:solidFill>
                  <a:srgbClr val="FF0000"/>
                </a:solidFill>
              </a:rPr>
              <a:t> 반영</a:t>
            </a:r>
            <a:r>
              <a:rPr kumimoji="1" lang="ko-KR" altLang="en-US" dirty="0"/>
              <a:t>한 새로운 계산방식</a:t>
            </a:r>
            <a:br>
              <a:rPr kumimoji="1" lang="en-US" altLang="ko-KR" dirty="0"/>
            </a:br>
            <a:r>
              <a:rPr kumimoji="1" lang="ko-KR" altLang="en-US" dirty="0"/>
              <a:t>             </a:t>
            </a:r>
            <a:r>
              <a:rPr kumimoji="1" lang="en-US" altLang="ko-KR" dirty="0">
                <a:sym typeface="Wingdings" pitchFamily="2" charset="2"/>
              </a:rPr>
              <a:t></a:t>
            </a:r>
            <a:r>
              <a:rPr kumimoji="1" lang="ko-KR" altLang="en-US" dirty="0">
                <a:sym typeface="Wingdings" pitchFamily="2" charset="2"/>
              </a:rPr>
              <a:t> 높은 퀄리티의 </a:t>
            </a:r>
            <a:r>
              <a:rPr kumimoji="1" lang="en-US" altLang="ko-KR" dirty="0">
                <a:sym typeface="Wingdings" pitchFamily="2" charset="2"/>
              </a:rPr>
              <a:t>foreground</a:t>
            </a:r>
            <a:r>
              <a:rPr kumimoji="1" lang="ko-KR" altLang="en-US" dirty="0">
                <a:sym typeface="Wingdings" pitchFamily="2" charset="2"/>
              </a:rPr>
              <a:t>만 선정</a:t>
            </a:r>
            <a:br>
              <a:rPr kumimoji="1" lang="en-US" altLang="ko-KR" dirty="0">
                <a:sym typeface="Wingdings" pitchFamily="2" charset="2"/>
              </a:rPr>
            </a:br>
            <a:endParaRPr kumimoji="1" lang="ko-Kore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83FA277-D712-F757-04C2-A9D8AFF09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40" y="5668068"/>
            <a:ext cx="2180765" cy="5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974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14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406F9-CC0E-1060-57A4-FF14966DBA9A}"/>
              </a:ext>
            </a:extLst>
          </p:cNvPr>
          <p:cNvSpPr txBox="1"/>
          <p:nvPr/>
        </p:nvSpPr>
        <p:spPr>
          <a:xfrm>
            <a:off x="367620" y="1898098"/>
            <a:ext cx="545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altLang="ko-KR" b="1" dirty="0"/>
              <a:t>Positive-proposal Consistency Voting (PCV)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EA4CD19-185A-8F5A-DE18-E621D2CE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19" y="2763090"/>
            <a:ext cx="3089839" cy="13298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6A33A2F-0A4C-694E-AF12-2B0815455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19" y="4514422"/>
            <a:ext cx="6806268" cy="1509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424BC-7422-8A45-F427-97DA9CA6D2CC}"/>
              </a:ext>
            </a:extLst>
          </p:cNvPr>
          <p:cNvSpPr txBox="1"/>
          <p:nvPr/>
        </p:nvSpPr>
        <p:spPr>
          <a:xfrm>
            <a:off x="5353289" y="2812400"/>
            <a:ext cx="4472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ym typeface="Wingdings" pitchFamily="2" charset="2"/>
              </a:rPr>
              <a:t>N: fore-ground(Positive proposal)</a:t>
            </a:r>
            <a:r>
              <a:rPr kumimoji="1" lang="ko-KR" altLang="en-US" dirty="0">
                <a:sym typeface="Wingdings" pitchFamily="2" charset="2"/>
              </a:rPr>
              <a:t>의 </a:t>
            </a:r>
            <a:r>
              <a:rPr kumimoji="1" lang="ko-KR" altLang="en-US" dirty="0" err="1">
                <a:sym typeface="Wingdings" pitchFamily="2" charset="2"/>
              </a:rPr>
              <a:t>갯수</a:t>
            </a:r>
            <a:br>
              <a:rPr kumimoji="1" lang="en-US" altLang="ko-KR" dirty="0">
                <a:sym typeface="Wingdings" pitchFamily="2" charset="2"/>
              </a:rPr>
            </a:br>
            <a:br>
              <a:rPr kumimoji="1" lang="en-US" altLang="ko-KR" dirty="0">
                <a:sym typeface="Wingdings" pitchFamily="2" charset="2"/>
              </a:rPr>
            </a:br>
            <a:r>
              <a:rPr kumimoji="1" lang="en-US" altLang="ko-KR" dirty="0">
                <a:sym typeface="Wingdings" pitchFamily="2" charset="2"/>
              </a:rPr>
              <a:t>u = Pseudo label &lt;-&gt; Predict box </a:t>
            </a:r>
            <a:r>
              <a:rPr kumimoji="1" lang="ko-KR" altLang="en-US" dirty="0">
                <a:sym typeface="Wingdings" pitchFamily="2" charset="2"/>
              </a:rPr>
              <a:t>간 </a:t>
            </a:r>
            <a:r>
              <a:rPr kumimoji="1" lang="en-US" altLang="ko-KR" dirty="0" err="1">
                <a:sym typeface="Wingdings" pitchFamily="2" charset="2"/>
              </a:rPr>
              <a:t>IoU</a:t>
            </a:r>
            <a:br>
              <a:rPr kumimoji="1" lang="en-US" altLang="ko-KR" dirty="0">
                <a:sym typeface="Wingdings" pitchFamily="2" charset="2"/>
              </a:rPr>
            </a:b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0842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53618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15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406F9-CC0E-1060-57A4-FF14966DBA9A}"/>
              </a:ext>
            </a:extLst>
          </p:cNvPr>
          <p:cNvSpPr txBox="1"/>
          <p:nvPr/>
        </p:nvSpPr>
        <p:spPr>
          <a:xfrm>
            <a:off x="367620" y="1898098"/>
            <a:ext cx="616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altLang="ko-KR" b="1" dirty="0"/>
              <a:t>Positive-proposal Consistency Voting (PCV)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256001-F190-79B8-91D9-3D47C4A1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40" b="68786"/>
          <a:stretch/>
        </p:blipFill>
        <p:spPr>
          <a:xfrm>
            <a:off x="471136" y="2948011"/>
            <a:ext cx="4850579" cy="252028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F6E111F-FC82-6F13-4EAB-574AFCFF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096" y="1011354"/>
            <a:ext cx="3399613" cy="169746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0DF27BA3-64FD-0370-D6DE-3496B35834F6}"/>
              </a:ext>
            </a:extLst>
          </p:cNvPr>
          <p:cNvSpPr/>
          <p:nvPr/>
        </p:nvSpPr>
        <p:spPr>
          <a:xfrm>
            <a:off x="10129652" y="1199470"/>
            <a:ext cx="1355123" cy="52245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646898C-2B64-A23B-AB4A-D369E7CC0241}"/>
              </a:ext>
            </a:extLst>
          </p:cNvPr>
          <p:cNvSpPr/>
          <p:nvPr/>
        </p:nvSpPr>
        <p:spPr>
          <a:xfrm>
            <a:off x="6223135" y="4078917"/>
            <a:ext cx="2576481" cy="1101061"/>
          </a:xfrm>
          <a:prstGeom prst="rect">
            <a:avLst/>
          </a:prstGeom>
          <a:noFill/>
          <a:ln w="44450">
            <a:solidFill>
              <a:srgbClr val="658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A050A9-D1AE-A72D-29DC-E9CF1973804A}"/>
              </a:ext>
            </a:extLst>
          </p:cNvPr>
          <p:cNvSpPr txBox="1"/>
          <p:nvPr/>
        </p:nvSpPr>
        <p:spPr>
          <a:xfrm>
            <a:off x="6525998" y="3733515"/>
            <a:ext cx="1996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dirty="0">
                <a:sym typeface="Wingdings" pitchFamily="2" charset="2"/>
              </a:rPr>
              <a:t>Pseudo Labeling</a:t>
            </a:r>
            <a:endParaRPr lang="ko-Kore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BC9F0C-B4BE-A7AD-E117-25C83CB6C63F}"/>
              </a:ext>
            </a:extLst>
          </p:cNvPr>
          <p:cNvSpPr txBox="1"/>
          <p:nvPr/>
        </p:nvSpPr>
        <p:spPr>
          <a:xfrm>
            <a:off x="6804362" y="4233639"/>
            <a:ext cx="15574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1600" dirty="0">
                <a:sym typeface="Wingdings" pitchFamily="2" charset="2"/>
              </a:rPr>
              <a:t>Classification</a:t>
            </a:r>
            <a:endParaRPr lang="ko-Kore-KR" altLang="en-US" sz="16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E5C4850-FEFE-57F0-5C20-4549DFCD0958}"/>
              </a:ext>
            </a:extLst>
          </p:cNvPr>
          <p:cNvSpPr/>
          <p:nvPr/>
        </p:nvSpPr>
        <p:spPr>
          <a:xfrm>
            <a:off x="6375535" y="4231318"/>
            <a:ext cx="2279926" cy="388204"/>
          </a:xfrm>
          <a:prstGeom prst="rect">
            <a:avLst/>
          </a:pr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48BA8C-E9C1-FBE4-2C2D-2CB3E36B0842}"/>
              </a:ext>
            </a:extLst>
          </p:cNvPr>
          <p:cNvSpPr txBox="1"/>
          <p:nvPr/>
        </p:nvSpPr>
        <p:spPr>
          <a:xfrm>
            <a:off x="6647016" y="4690856"/>
            <a:ext cx="2008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1600" dirty="0">
                <a:sym typeface="Wingdings" pitchFamily="2" charset="2"/>
              </a:rPr>
              <a:t>Box Regression </a:t>
            </a:r>
            <a:r>
              <a:rPr kumimoji="1" lang="en-US" altLang="ko-Kore-KR" sz="2000" b="1" dirty="0">
                <a:sym typeface="Wingdings" pitchFamily="2" charset="2"/>
              </a:rPr>
              <a:t>↑</a:t>
            </a:r>
            <a:endParaRPr lang="ko-Kore-KR" altLang="en-US" sz="1600" b="1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E5532A9-81EB-7E3A-00AC-4BA6816110CA}"/>
              </a:ext>
            </a:extLst>
          </p:cNvPr>
          <p:cNvSpPr/>
          <p:nvPr/>
        </p:nvSpPr>
        <p:spPr>
          <a:xfrm>
            <a:off x="6384442" y="4713198"/>
            <a:ext cx="2279926" cy="388204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F138C-3721-323E-F87C-564E31D9582F}"/>
              </a:ext>
            </a:extLst>
          </p:cNvPr>
          <p:cNvSpPr txBox="1"/>
          <p:nvPr/>
        </p:nvSpPr>
        <p:spPr>
          <a:xfrm>
            <a:off x="8861596" y="4402256"/>
            <a:ext cx="3330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dirty="0">
                <a:sym typeface="Wingdings" pitchFamily="2" charset="2"/>
              </a:rPr>
              <a:t> Pseudo Labeling </a:t>
            </a:r>
            <a:r>
              <a:rPr kumimoji="1" lang="ko-KR" altLang="en-US" dirty="0">
                <a:sym typeface="Wingdings" pitchFamily="2" charset="2"/>
              </a:rPr>
              <a:t>성능 ↑</a:t>
            </a:r>
            <a:endParaRPr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1171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53618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16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406F9-CC0E-1060-57A4-FF14966DBA9A}"/>
              </a:ext>
            </a:extLst>
          </p:cNvPr>
          <p:cNvSpPr txBox="1"/>
          <p:nvPr/>
        </p:nvSpPr>
        <p:spPr>
          <a:xfrm>
            <a:off x="367620" y="1898098"/>
            <a:ext cx="616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en-US" altLang="ko-KR" b="1" dirty="0"/>
              <a:t>Multi-view Scale-invariant Learning (MSL)</a:t>
            </a:r>
            <a:endParaRPr lang="ko-KR" altLang="en-US" b="1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F6E111F-FC82-6F13-4EAB-574AFCFF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096" y="1011354"/>
            <a:ext cx="3399613" cy="169746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0DF27BA3-64FD-0370-D6DE-3496B35834F6}"/>
              </a:ext>
            </a:extLst>
          </p:cNvPr>
          <p:cNvSpPr/>
          <p:nvPr/>
        </p:nvSpPr>
        <p:spPr>
          <a:xfrm>
            <a:off x="9415849" y="1199469"/>
            <a:ext cx="617838" cy="139544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EE2CF77-38C6-EA4F-F00B-FC3A02B6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13073" r="42215"/>
          <a:stretch/>
        </p:blipFill>
        <p:spPr>
          <a:xfrm>
            <a:off x="1587294" y="2706549"/>
            <a:ext cx="2253049" cy="362961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E89CF6E-6D88-71F7-963A-7030CB5E156F}"/>
              </a:ext>
            </a:extLst>
          </p:cNvPr>
          <p:cNvSpPr/>
          <p:nvPr/>
        </p:nvSpPr>
        <p:spPr>
          <a:xfrm>
            <a:off x="1013254" y="3163330"/>
            <a:ext cx="852616" cy="989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935ACDB-8C81-27F9-2125-F307B4C069B2}"/>
              </a:ext>
            </a:extLst>
          </p:cNvPr>
          <p:cNvSpPr/>
          <p:nvPr/>
        </p:nvSpPr>
        <p:spPr>
          <a:xfrm>
            <a:off x="2162432" y="2706549"/>
            <a:ext cx="1717590" cy="2310294"/>
          </a:xfrm>
          <a:prstGeom prst="rect">
            <a:avLst/>
          </a:prstGeom>
          <a:noFill/>
          <a:ln w="412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AD8925C-5565-9B6F-5A8A-840BBE342694}"/>
              </a:ext>
            </a:extLst>
          </p:cNvPr>
          <p:cNvCxnSpPr/>
          <p:nvPr/>
        </p:nvCxnSpPr>
        <p:spPr>
          <a:xfrm>
            <a:off x="3842951" y="3830595"/>
            <a:ext cx="2253049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C3D208-2E47-F3BF-6D60-455A6355A3DD}"/>
              </a:ext>
            </a:extLst>
          </p:cNvPr>
          <p:cNvSpPr txBox="1"/>
          <p:nvPr/>
        </p:nvSpPr>
        <p:spPr>
          <a:xfrm>
            <a:off x="6217079" y="3645929"/>
            <a:ext cx="3309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dirty="0">
                <a:sym typeface="Wingdings" pitchFamily="2" charset="2"/>
              </a:rPr>
              <a:t>Label Level consistency </a:t>
            </a:r>
            <a:r>
              <a:rPr kumimoji="1" lang="ko-KR" altLang="en-US" dirty="0">
                <a:sym typeface="Wingdings" pitchFamily="2" charset="2"/>
              </a:rPr>
              <a:t>반영</a:t>
            </a:r>
            <a:endParaRPr lang="ko-Kore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8666486-1B58-8DF2-D2D5-B8AB1762CE85}"/>
              </a:ext>
            </a:extLst>
          </p:cNvPr>
          <p:cNvSpPr/>
          <p:nvPr/>
        </p:nvSpPr>
        <p:spPr>
          <a:xfrm>
            <a:off x="1627249" y="3893322"/>
            <a:ext cx="2215702" cy="1961184"/>
          </a:xfrm>
          <a:prstGeom prst="rect">
            <a:avLst/>
          </a:prstGeom>
          <a:noFill/>
          <a:ln w="412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09205B5-9FE5-20B6-6DE6-57D1B4CB7E17}"/>
              </a:ext>
            </a:extLst>
          </p:cNvPr>
          <p:cNvCxnSpPr/>
          <p:nvPr/>
        </p:nvCxnSpPr>
        <p:spPr>
          <a:xfrm>
            <a:off x="3842951" y="4996249"/>
            <a:ext cx="2253049" cy="0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93D2DE5-C048-FD9A-5601-7A36CA0A2189}"/>
              </a:ext>
            </a:extLst>
          </p:cNvPr>
          <p:cNvSpPr txBox="1"/>
          <p:nvPr/>
        </p:nvSpPr>
        <p:spPr>
          <a:xfrm>
            <a:off x="6217079" y="4850022"/>
            <a:ext cx="3812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dirty="0">
                <a:sym typeface="Wingdings" pitchFamily="2" charset="2"/>
              </a:rPr>
              <a:t>Feature Level consistency </a:t>
            </a:r>
            <a:r>
              <a:rPr kumimoji="1" lang="ko-KR" altLang="en-US" dirty="0">
                <a:sym typeface="Wingdings" pitchFamily="2" charset="2"/>
              </a:rPr>
              <a:t>반영</a:t>
            </a:r>
            <a:r>
              <a:rPr kumimoji="1" lang="en-US" altLang="ko-KR" dirty="0">
                <a:sym typeface="Wingdings" pitchFamily="2" charset="2"/>
              </a:rPr>
              <a:t> </a:t>
            </a:r>
            <a:br>
              <a:rPr kumimoji="1" lang="en-US" altLang="ko-KR" dirty="0">
                <a:sym typeface="Wingdings" pitchFamily="2" charset="2"/>
              </a:rPr>
            </a:br>
            <a:r>
              <a:rPr kumimoji="1" lang="en-US" altLang="ko-KR" dirty="0">
                <a:sym typeface="Wingdings" pitchFamily="2" charset="2"/>
              </a:rPr>
              <a:t>(Proposed method)</a:t>
            </a:r>
            <a:endParaRPr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5516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/>
      <p:bldP spid="19" grpId="1"/>
      <p:bldP spid="26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53618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17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406F9-CC0E-1060-57A4-FF14966DBA9A}"/>
              </a:ext>
            </a:extLst>
          </p:cNvPr>
          <p:cNvSpPr txBox="1"/>
          <p:nvPr/>
        </p:nvSpPr>
        <p:spPr>
          <a:xfrm>
            <a:off x="367620" y="1898098"/>
            <a:ext cx="616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en-US" altLang="ko-KR" b="1" dirty="0"/>
              <a:t>Multi-view Scale-invariant Learning (MSL)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4D4357-1E3F-00BF-D9F4-B03D670A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81" y="2574699"/>
            <a:ext cx="8491468" cy="36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53618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18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97ACE3A-1F98-6FA0-4E77-10FC8AF61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453" y="1881047"/>
            <a:ext cx="8619436" cy="41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720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19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910AE7C-8FAE-7E64-3D29-A021424B9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807" y="2063207"/>
            <a:ext cx="7772400" cy="35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9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5DD-EF47-43B8-A7E9-D219DC2AD135}"/>
              </a:ext>
            </a:extLst>
          </p:cNvPr>
          <p:cNvSpPr txBox="1"/>
          <p:nvPr/>
        </p:nvSpPr>
        <p:spPr>
          <a:xfrm>
            <a:off x="452199" y="1219194"/>
            <a:ext cx="8232011" cy="441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24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2400" b="1" dirty="0">
                <a:latin typeface="Raleway" pitchFamily="34" charset="0"/>
              </a:rPr>
              <a:t>01. Introduction</a:t>
            </a:r>
            <a:br>
              <a:rPr lang="en-US" altLang="ko-KR" sz="1000" b="1" dirty="0">
                <a:latin typeface="Raleway" pitchFamily="34" charset="0"/>
              </a:rPr>
            </a:br>
            <a:r>
              <a:rPr lang="en-US" altLang="ko-KR" sz="2400" b="1" dirty="0">
                <a:latin typeface="Raleway" pitchFamily="34" charset="0"/>
              </a:rPr>
              <a:t>02. Methods</a:t>
            </a:r>
            <a:endParaRPr lang="en-US" altLang="ko-KR" sz="2400" b="1" i="1" u="sng" dirty="0">
              <a:solidFill>
                <a:schemeClr val="accent1">
                  <a:lumMod val="50000"/>
                </a:schemeClr>
              </a:solidFill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2400" b="1" dirty="0">
                <a:latin typeface="Raleway" pitchFamily="34" charset="0"/>
              </a:rPr>
              <a:t>03. Experiments</a:t>
            </a:r>
          </a:p>
          <a:p>
            <a:pPr>
              <a:lnSpc>
                <a:spcPct val="200000"/>
              </a:lnSpc>
            </a:pPr>
            <a:r>
              <a:rPr lang="en-US" altLang="ko-KR" sz="2400" b="1" dirty="0">
                <a:latin typeface="Raleway" pitchFamily="34" charset="0"/>
              </a:rPr>
              <a:t>04. Conclusion &amp; Review</a:t>
            </a:r>
          </a:p>
          <a:p>
            <a:pPr>
              <a:lnSpc>
                <a:spcPct val="200000"/>
              </a:lnSpc>
            </a:pPr>
            <a:endParaRPr lang="en-US" altLang="ko-KR" sz="2400" b="1" dirty="0">
              <a:latin typeface="Rale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3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339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20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95A833C-1833-47F3-4978-4464694D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80" y="2269599"/>
            <a:ext cx="7420549" cy="34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12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21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938C87B-32A0-5BDE-7422-86F70B92C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85" y="4495408"/>
            <a:ext cx="10888830" cy="180152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3C09F8B-3D67-6808-9248-9189BC75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56" y="2003419"/>
            <a:ext cx="10317519" cy="22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4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88732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22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</a:t>
            </a:r>
            <a:r>
              <a:rPr lang="ko-KR" altLang="en-US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&amp;</a:t>
            </a:r>
            <a:r>
              <a:rPr lang="ko-KR" altLang="en-US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Review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20" y="1687078"/>
            <a:ext cx="115432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Conclusion</a:t>
            </a:r>
            <a:br>
              <a:rPr lang="en-US" altLang="ko-KR" b="1" dirty="0"/>
            </a:br>
            <a:endParaRPr lang="en-US" altLang="ko-KR" b="1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ko-KR" altLang="en-US" dirty="0"/>
              <a:t>기존 </a:t>
            </a:r>
            <a:r>
              <a:rPr lang="en-US" altLang="ko-KR" dirty="0"/>
              <a:t>Semi-supervised Learning</a:t>
            </a:r>
            <a:r>
              <a:rPr lang="ko-KR" altLang="en-US" dirty="0"/>
              <a:t>의 </a:t>
            </a:r>
            <a:r>
              <a:rPr lang="en-US" altLang="ko-KR" dirty="0"/>
              <a:t>Bounding-Box Regression </a:t>
            </a:r>
            <a:r>
              <a:rPr lang="ko-KR" altLang="en-US" dirty="0"/>
              <a:t>한계 개선</a:t>
            </a:r>
            <a:br>
              <a:rPr lang="en-US" altLang="ko-KR" dirty="0"/>
            </a:br>
            <a:endParaRPr lang="en-US" altLang="ko-KR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/>
              <a:t>Semi-supervised Learning</a:t>
            </a:r>
            <a:r>
              <a:rPr lang="ko-KR" altLang="en-US" dirty="0"/>
              <a:t>조건의 </a:t>
            </a:r>
            <a:r>
              <a:rPr lang="en-US" altLang="ko-KR" dirty="0"/>
              <a:t>Object Detection</a:t>
            </a:r>
            <a:r>
              <a:rPr lang="ko-KR" altLang="en-US" dirty="0"/>
              <a:t>에서 </a:t>
            </a:r>
            <a:r>
              <a:rPr lang="en-US" altLang="ko-KR" dirty="0"/>
              <a:t>SOTA</a:t>
            </a:r>
            <a:r>
              <a:rPr lang="ko-KR" altLang="en-US" dirty="0"/>
              <a:t>달성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Review</a:t>
            </a:r>
            <a:br>
              <a:rPr lang="en-US" altLang="ko-KR" b="1" dirty="0"/>
            </a:br>
            <a:endParaRPr lang="en-US" altLang="ko-KR" b="1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/>
              <a:t>Labeled Data</a:t>
            </a:r>
            <a:r>
              <a:rPr lang="ko-KR" altLang="en-US" dirty="0"/>
              <a:t>와 </a:t>
            </a:r>
            <a:r>
              <a:rPr lang="en-US" altLang="ko-KR" dirty="0"/>
              <a:t>Unlabeled Data </a:t>
            </a:r>
            <a:r>
              <a:rPr lang="ko-KR" altLang="en-US" dirty="0"/>
              <a:t>간 </a:t>
            </a:r>
            <a:r>
              <a:rPr lang="en-US" altLang="ko-KR" dirty="0"/>
              <a:t>Student Model</a:t>
            </a:r>
            <a:r>
              <a:rPr lang="ko-KR" altLang="en-US" dirty="0"/>
              <a:t>이 어떻게 연계 </a:t>
            </a:r>
            <a:r>
              <a:rPr lang="ko-KR" altLang="en-US" dirty="0" err="1"/>
              <a:t>되는건지</a:t>
            </a:r>
            <a:r>
              <a:rPr lang="ko-KR" altLang="en-US" dirty="0"/>
              <a:t> 설명</a:t>
            </a:r>
            <a:r>
              <a:rPr lang="en-US" altLang="ko-KR" dirty="0"/>
              <a:t>X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altLang="ko-KR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ko-KR" dirty="0"/>
              <a:t>2-Stage Detector</a:t>
            </a:r>
            <a:r>
              <a:rPr lang="ko-KR" altLang="en-US" dirty="0"/>
              <a:t>에서만 </a:t>
            </a:r>
            <a:r>
              <a:rPr lang="en-US" altLang="ko-KR" dirty="0"/>
              <a:t>SOTA </a:t>
            </a:r>
            <a:br>
              <a:rPr lang="en-US" altLang="ko-KR" dirty="0"/>
            </a:br>
            <a:r>
              <a:rPr lang="en-US" altLang="ko-KR" dirty="0"/>
              <a:t>(COCO 1</a:t>
            </a:r>
            <a:r>
              <a:rPr lang="ko-KR" altLang="en-US" dirty="0"/>
              <a:t>위</a:t>
            </a:r>
            <a:r>
              <a:rPr lang="en-US" altLang="ko-KR" dirty="0"/>
              <a:t> </a:t>
            </a:r>
            <a:r>
              <a:rPr lang="en-US" altLang="ko-KR" dirty="0" err="1"/>
              <a:t>mAP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63,</a:t>
            </a:r>
            <a:r>
              <a:rPr lang="ko-KR" altLang="en-US" dirty="0"/>
              <a:t> 본 논문 </a:t>
            </a:r>
            <a:r>
              <a:rPr lang="en-US" altLang="ko-KR" dirty="0" err="1"/>
              <a:t>mAP</a:t>
            </a:r>
            <a:r>
              <a:rPr lang="en-US" altLang="ko-KR" dirty="0"/>
              <a:t>: 46.1)</a:t>
            </a:r>
          </a:p>
        </p:txBody>
      </p:sp>
    </p:spTree>
    <p:extLst>
      <p:ext uri="{BB962C8B-B14F-4D97-AF65-F5344CB8AC3E}">
        <p14:creationId xmlns:p14="http://schemas.microsoft.com/office/powerpoint/2010/main" val="392840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3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Information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707986" y="2063207"/>
            <a:ext cx="74080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Title : </a:t>
            </a:r>
            <a:r>
              <a:rPr lang="en-US" altLang="ko-KR" sz="1600" b="1" dirty="0" err="1"/>
              <a:t>PseCo</a:t>
            </a:r>
            <a:r>
              <a:rPr lang="en-US" altLang="ko-KR" sz="1600" b="1" dirty="0"/>
              <a:t>: Pseudo Labeling and Consistency Training for</a:t>
            </a:r>
            <a:br>
              <a:rPr lang="en-US" altLang="ko-KR" sz="1600" b="1" dirty="0"/>
            </a:br>
            <a:r>
              <a:rPr lang="en-US" altLang="ko-KR" sz="1600" b="1" dirty="0"/>
              <a:t>         Semi-Supervised Object Detection</a:t>
            </a:r>
          </a:p>
          <a:p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Author : Gang Li et al.</a:t>
            </a:r>
            <a:br>
              <a:rPr lang="en-US" altLang="ko-KR" sz="1600" b="1" dirty="0"/>
            </a:br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ECCV 2022</a:t>
            </a:r>
            <a:br>
              <a:rPr lang="en-US" altLang="ko-KR" sz="1600" b="1" dirty="0"/>
            </a:br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Citation: 1</a:t>
            </a:r>
            <a:br>
              <a:rPr lang="en-US" altLang="ko-KR" sz="1600" b="1" dirty="0"/>
            </a:br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Keywords: Semi-supervised learning, Object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endParaRPr lang="ko-KR" altLang="en-US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AC0BB25-6CD1-0F52-1661-257476AD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65" y="1764406"/>
            <a:ext cx="3563931" cy="44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709" y="6455884"/>
            <a:ext cx="4720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4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C0A172-CB69-DCAB-5C68-4FA54FC2638A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39E53-A897-91A1-5F8F-0E3C8E910D16}"/>
              </a:ext>
            </a:extLst>
          </p:cNvPr>
          <p:cNvSpPr txBox="1"/>
          <p:nvPr/>
        </p:nvSpPr>
        <p:spPr>
          <a:xfrm>
            <a:off x="692794" y="1911797"/>
            <a:ext cx="74080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Object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ko-KR" dirty="0"/>
              <a:t>1-Stage Detector (ex. YOLO)</a:t>
            </a:r>
            <a:br>
              <a:rPr lang="en-US" altLang="ko-KR" dirty="0"/>
            </a:br>
            <a:endParaRPr lang="en-US" altLang="ko-K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ko-KR" dirty="0"/>
              <a:t>2-Stage Detector (ex. Faster R-CNN)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endParaRPr lang="ko-KR" altLang="en-US" sz="2000" b="1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94874FD-DAA9-245B-43DF-88D7CF61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11" y="3694677"/>
            <a:ext cx="3824605" cy="2373350"/>
          </a:xfrm>
          <a:prstGeom prst="rect">
            <a:avLst/>
          </a:prstGeom>
        </p:spPr>
      </p:pic>
      <p:sp>
        <p:nvSpPr>
          <p:cNvPr id="30" name="오른쪽 화살표[R] 29">
            <a:extLst>
              <a:ext uri="{FF2B5EF4-FFF2-40B4-BE49-F238E27FC236}">
                <a16:creationId xmlns:a16="http://schemas.microsoft.com/office/drawing/2014/main" id="{FB13FE75-919C-226A-47A0-25F55BFC6BA0}"/>
              </a:ext>
            </a:extLst>
          </p:cNvPr>
          <p:cNvSpPr/>
          <p:nvPr/>
        </p:nvSpPr>
        <p:spPr>
          <a:xfrm rot="20763415">
            <a:off x="5442627" y="4460561"/>
            <a:ext cx="1135117" cy="399393"/>
          </a:xfrm>
          <a:prstGeom prst="rightArrow">
            <a:avLst/>
          </a:prstGeom>
          <a:solidFill>
            <a:srgbClr val="658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오른쪽 화살표[R] 31">
            <a:extLst>
              <a:ext uri="{FF2B5EF4-FFF2-40B4-BE49-F238E27FC236}">
                <a16:creationId xmlns:a16="http://schemas.microsoft.com/office/drawing/2014/main" id="{FB5B75B2-D24A-B0B3-C2F6-078B6ABD6987}"/>
              </a:ext>
            </a:extLst>
          </p:cNvPr>
          <p:cNvSpPr/>
          <p:nvPr/>
        </p:nvSpPr>
        <p:spPr>
          <a:xfrm rot="531658">
            <a:off x="5435219" y="5216124"/>
            <a:ext cx="1135117" cy="399393"/>
          </a:xfrm>
          <a:prstGeom prst="rightArrow">
            <a:avLst/>
          </a:prstGeom>
          <a:solidFill>
            <a:srgbClr val="658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3473A1-AB41-BE84-2BD3-4101B06FFB84}"/>
              </a:ext>
            </a:extLst>
          </p:cNvPr>
          <p:cNvSpPr txBox="1"/>
          <p:nvPr/>
        </p:nvSpPr>
        <p:spPr>
          <a:xfrm>
            <a:off x="7727178" y="5285068"/>
            <a:ext cx="1649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dirty="0"/>
              <a:t>Classification</a:t>
            </a:r>
            <a:endParaRPr lang="ko-Kore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B6BB4-1493-B909-B5AD-586198059C2D}"/>
              </a:ext>
            </a:extLst>
          </p:cNvPr>
          <p:cNvSpPr txBox="1"/>
          <p:nvPr/>
        </p:nvSpPr>
        <p:spPr>
          <a:xfrm>
            <a:off x="6899076" y="4119907"/>
            <a:ext cx="3038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dirty="0"/>
              <a:t>Bounding Box Regression</a:t>
            </a:r>
          </a:p>
          <a:p>
            <a:pPr algn="ctr"/>
            <a:r>
              <a:rPr lang="en-US" altLang="ko-Kore-KR" dirty="0"/>
              <a:t>(Region Proposal)</a:t>
            </a:r>
            <a:endParaRPr lang="ko-Kore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BF7200C-3B29-5451-1377-C818064C2A5D}"/>
              </a:ext>
            </a:extLst>
          </p:cNvPr>
          <p:cNvSpPr/>
          <p:nvPr/>
        </p:nvSpPr>
        <p:spPr>
          <a:xfrm>
            <a:off x="1041009" y="2958237"/>
            <a:ext cx="4473526" cy="470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385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2409" y="6455884"/>
            <a:ext cx="4720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5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C0A172-CB69-DCAB-5C68-4FA54FC2638A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39E53-A897-91A1-5F8F-0E3C8E910D16}"/>
              </a:ext>
            </a:extLst>
          </p:cNvPr>
          <p:cNvSpPr txBox="1"/>
          <p:nvPr/>
        </p:nvSpPr>
        <p:spPr>
          <a:xfrm>
            <a:off x="692794" y="1911797"/>
            <a:ext cx="74080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Semi-Supervised learning</a:t>
            </a:r>
            <a:br>
              <a:rPr lang="en-US" altLang="ko-KR" b="1" dirty="0"/>
            </a:br>
            <a:br>
              <a:rPr lang="en-US" altLang="ko-KR" b="1" dirty="0"/>
            </a:br>
            <a:r>
              <a:rPr lang="ko-KR" altLang="en-US" dirty="0"/>
              <a:t>소량의 </a:t>
            </a:r>
            <a:r>
              <a:rPr lang="en-US" altLang="ko-KR" dirty="0"/>
              <a:t>Labeled Data + </a:t>
            </a:r>
            <a:r>
              <a:rPr lang="ko-KR" altLang="en-US" dirty="0"/>
              <a:t>다량의 </a:t>
            </a:r>
            <a:r>
              <a:rPr lang="en-US" altLang="ko-KR" dirty="0"/>
              <a:t>Unlabeled Data</a:t>
            </a:r>
            <a:r>
              <a:rPr lang="ko-KR" altLang="en-US" dirty="0"/>
              <a:t>로 학습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- </a:t>
            </a:r>
            <a:r>
              <a:rPr lang="ko-KR" altLang="en-US" dirty="0"/>
              <a:t>대표적 학습방식</a:t>
            </a:r>
            <a:br>
              <a:rPr lang="en-US" altLang="ko-KR" dirty="0"/>
            </a:br>
            <a:endParaRPr lang="en-US" altLang="ko-KR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ko-KR" dirty="0"/>
              <a:t>Pseudo Labeling</a:t>
            </a:r>
            <a:br>
              <a:rPr lang="en-US" altLang="ko-KR" dirty="0"/>
            </a:br>
            <a:endParaRPr lang="en-US" altLang="ko-KR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ko-KR" dirty="0"/>
              <a:t>Consistency Training</a:t>
            </a:r>
          </a:p>
        </p:txBody>
      </p:sp>
    </p:spTree>
    <p:extLst>
      <p:ext uri="{BB962C8B-B14F-4D97-AF65-F5344CB8AC3E}">
        <p14:creationId xmlns:p14="http://schemas.microsoft.com/office/powerpoint/2010/main" val="17300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7009" y="6455884"/>
            <a:ext cx="4720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6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C0A172-CB69-DCAB-5C68-4FA54FC2638A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39E53-A897-91A1-5F8F-0E3C8E910D16}"/>
              </a:ext>
            </a:extLst>
          </p:cNvPr>
          <p:cNvSpPr txBox="1"/>
          <p:nvPr/>
        </p:nvSpPr>
        <p:spPr>
          <a:xfrm>
            <a:off x="692794" y="1911797"/>
            <a:ext cx="74080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Pseudo Labeling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pPr marL="800100" lvl="1" indent="-342900">
              <a:buFont typeface="+mj-lt"/>
              <a:buAutoNum type="arabicParenR"/>
            </a:pPr>
            <a:r>
              <a:rPr lang="en-US" altLang="ko-KR" dirty="0"/>
              <a:t>Labeled data</a:t>
            </a:r>
            <a:r>
              <a:rPr lang="ko-KR" altLang="en-US" dirty="0"/>
              <a:t>로 모델 지도학습</a:t>
            </a:r>
            <a:br>
              <a:rPr lang="en-US" altLang="ko-KR" dirty="0"/>
            </a:br>
            <a:br>
              <a:rPr lang="en-US" altLang="ko-KR" dirty="0"/>
            </a:br>
            <a:endParaRPr lang="en-US" altLang="ko-KR" dirty="0"/>
          </a:p>
          <a:p>
            <a:pPr marL="800100" lvl="1" indent="-342900">
              <a:buFont typeface="+mj-lt"/>
              <a:buAutoNum type="arabicParenR"/>
            </a:pPr>
            <a:r>
              <a:rPr lang="ko-KR" altLang="en-US" dirty="0"/>
              <a:t>학습된 모델로 </a:t>
            </a:r>
            <a:r>
              <a:rPr lang="en-US" altLang="ko-KR" dirty="0"/>
              <a:t>Unlabeled data</a:t>
            </a:r>
            <a:r>
              <a:rPr lang="ko-KR" altLang="en-US" dirty="0"/>
              <a:t> 예측</a:t>
            </a:r>
            <a:br>
              <a:rPr lang="en-US" altLang="ko-KR" dirty="0"/>
            </a:br>
            <a:r>
              <a:rPr lang="en-US" altLang="ko-KR" dirty="0">
                <a:sym typeface="Wingdings" pitchFamily="2" charset="2"/>
              </a:rPr>
              <a:t>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en-US" altLang="ko-KR" dirty="0">
                <a:sym typeface="Wingdings" pitchFamily="2" charset="2"/>
              </a:rPr>
              <a:t>Predicted Label</a:t>
            </a:r>
            <a:r>
              <a:rPr lang="ko-KR" altLang="en-US" dirty="0">
                <a:sym typeface="Wingdings" pitchFamily="2" charset="2"/>
              </a:rPr>
              <a:t>을 </a:t>
            </a:r>
            <a:r>
              <a:rPr lang="en-US" altLang="ko-KR" dirty="0">
                <a:sym typeface="Wingdings" pitchFamily="2" charset="2"/>
              </a:rPr>
              <a:t>GT</a:t>
            </a:r>
            <a:r>
              <a:rPr lang="ko-KR" altLang="en-US" dirty="0">
                <a:sym typeface="Wingdings" pitchFamily="2" charset="2"/>
              </a:rPr>
              <a:t>로 사용</a:t>
            </a:r>
            <a:br>
              <a:rPr lang="en-US" altLang="ko-KR" dirty="0">
                <a:sym typeface="Wingdings" pitchFamily="2" charset="2"/>
              </a:rPr>
            </a:br>
            <a:r>
              <a:rPr lang="ko-KR" altLang="en-US" dirty="0">
                <a:sym typeface="Wingdings" pitchFamily="2" charset="2"/>
              </a:rPr>
              <a:t>    </a:t>
            </a:r>
            <a:r>
              <a:rPr lang="en-US" altLang="ko-KR" dirty="0">
                <a:sym typeface="Wingdings" pitchFamily="2" charset="2"/>
              </a:rPr>
              <a:t>(pseudo-label, GT label)</a:t>
            </a:r>
            <a:br>
              <a:rPr lang="en-US" altLang="ko-KR" dirty="0">
                <a:sym typeface="Wingdings" pitchFamily="2" charset="2"/>
              </a:rPr>
            </a:br>
            <a:endParaRPr lang="en-US" altLang="ko-KR" dirty="0">
              <a:sym typeface="Wingdings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endParaRPr lang="en-US" altLang="ko-KR" dirty="0">
              <a:sym typeface="Wingdings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altLang="ko-KR" dirty="0">
                <a:sym typeface="Wingdings" pitchFamily="2" charset="2"/>
              </a:rPr>
              <a:t>Pseudo-labeled data + labeled data</a:t>
            </a:r>
            <a:r>
              <a:rPr lang="ko-KR" altLang="en-US" dirty="0">
                <a:sym typeface="Wingdings" pitchFamily="2" charset="2"/>
              </a:rPr>
              <a:t>로 </a:t>
            </a:r>
            <a:br>
              <a:rPr lang="en-US" altLang="ko-KR" dirty="0">
                <a:sym typeface="Wingdings" pitchFamily="2" charset="2"/>
              </a:rPr>
            </a:br>
            <a:r>
              <a:rPr lang="ko-KR" altLang="en-US" dirty="0">
                <a:sym typeface="Wingdings" pitchFamily="2" charset="2"/>
              </a:rPr>
              <a:t>모델 </a:t>
            </a:r>
            <a:r>
              <a:rPr lang="ko-KR" altLang="en-US" dirty="0" err="1">
                <a:sym typeface="Wingdings" pitchFamily="2" charset="2"/>
              </a:rPr>
              <a:t>재학습</a:t>
            </a:r>
            <a:br>
              <a:rPr lang="en-US" altLang="ko-KR" dirty="0"/>
            </a:br>
            <a:endParaRPr lang="en-US" altLang="ko-KR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A9306CD-DC26-A535-D45F-9F37B316A209}"/>
              </a:ext>
            </a:extLst>
          </p:cNvPr>
          <p:cNvGrpSpPr/>
          <p:nvPr/>
        </p:nvGrpSpPr>
        <p:grpSpPr>
          <a:xfrm>
            <a:off x="6253981" y="1003492"/>
            <a:ext cx="5508797" cy="5261371"/>
            <a:chOff x="6480003" y="799977"/>
            <a:chExt cx="5508797" cy="5261371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7405E2EC-7F94-4552-D777-76636882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0003" y="799977"/>
              <a:ext cx="5508797" cy="5261371"/>
            </a:xfrm>
            <a:prstGeom prst="rect">
              <a:avLst/>
            </a:prstGeom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51DC894-2AA1-B909-6F2F-A30F476BD1D8}"/>
                </a:ext>
              </a:extLst>
            </p:cNvPr>
            <p:cNvSpPr/>
            <p:nvPr/>
          </p:nvSpPr>
          <p:spPr>
            <a:xfrm>
              <a:off x="8839210" y="944151"/>
              <a:ext cx="2304696" cy="529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76271A9-B83A-FE29-138C-DCA7166F85DF}"/>
                </a:ext>
              </a:extLst>
            </p:cNvPr>
            <p:cNvSpPr/>
            <p:nvPr/>
          </p:nvSpPr>
          <p:spPr>
            <a:xfrm>
              <a:off x="8466407" y="2635876"/>
              <a:ext cx="3050302" cy="655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3BA15BA-ABCE-53E7-3B54-7B0612AC9C53}"/>
                </a:ext>
              </a:extLst>
            </p:cNvPr>
            <p:cNvSpPr/>
            <p:nvPr/>
          </p:nvSpPr>
          <p:spPr>
            <a:xfrm>
              <a:off x="6543883" y="4847744"/>
              <a:ext cx="2304696" cy="1176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C16F34-C691-2A59-CDC4-57AD2E45D829}"/>
                </a:ext>
              </a:extLst>
            </p:cNvPr>
            <p:cNvSpPr txBox="1"/>
            <p:nvPr/>
          </p:nvSpPr>
          <p:spPr>
            <a:xfrm>
              <a:off x="8777241" y="1252314"/>
              <a:ext cx="5919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1" dirty="0"/>
                <a:t>1️⃣</a:t>
              </a:r>
              <a:endParaRPr lang="ko-Kore-KR" altLang="en-US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902FFC-CDDF-6622-CC27-44E9E00C8AC9}"/>
                </a:ext>
              </a:extLst>
            </p:cNvPr>
            <p:cNvSpPr txBox="1"/>
            <p:nvPr/>
          </p:nvSpPr>
          <p:spPr>
            <a:xfrm>
              <a:off x="8642436" y="2482913"/>
              <a:ext cx="5919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1" dirty="0"/>
                <a:t>2️⃣</a:t>
              </a:r>
              <a:endParaRPr lang="ko-Kore-KR" altLang="en-US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5A1381-9852-815F-A005-3BA177742821}"/>
                </a:ext>
              </a:extLst>
            </p:cNvPr>
            <p:cNvSpPr txBox="1"/>
            <p:nvPr/>
          </p:nvSpPr>
          <p:spPr>
            <a:xfrm>
              <a:off x="9156876" y="4106445"/>
              <a:ext cx="5919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1" dirty="0"/>
                <a:t>3️⃣</a:t>
              </a:r>
              <a:endParaRPr lang="ko-Kore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215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7009" y="6455884"/>
            <a:ext cx="4720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7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C0A172-CB69-DCAB-5C68-4FA54FC2638A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39E53-A897-91A1-5F8F-0E3C8E910D16}"/>
              </a:ext>
            </a:extLst>
          </p:cNvPr>
          <p:cNvSpPr txBox="1"/>
          <p:nvPr/>
        </p:nvSpPr>
        <p:spPr>
          <a:xfrm>
            <a:off x="692794" y="1911797"/>
            <a:ext cx="111522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Consistency Training</a:t>
            </a:r>
            <a:br>
              <a:rPr lang="en-US" altLang="ko-KR" b="1" dirty="0"/>
            </a:br>
            <a:br>
              <a:rPr lang="en-US" altLang="ko-KR" dirty="0"/>
            </a:br>
            <a:r>
              <a:rPr lang="ko-KR" altLang="en-US" dirty="0">
                <a:sym typeface="Wingdings" pitchFamily="2" charset="2"/>
              </a:rPr>
              <a:t>노이즈</a:t>
            </a:r>
            <a:r>
              <a:rPr lang="en-US" altLang="ko-KR" dirty="0">
                <a:sym typeface="Wingdings" pitchFamily="2" charset="2"/>
              </a:rPr>
              <a:t>X</a:t>
            </a:r>
            <a:r>
              <a:rPr lang="ko-KR" altLang="en-US" dirty="0">
                <a:sym typeface="Wingdings" pitchFamily="2" charset="2"/>
              </a:rPr>
              <a:t>데이터</a:t>
            </a:r>
            <a:r>
              <a:rPr lang="en-US" altLang="ko-KR" dirty="0">
                <a:sym typeface="Wingdings" pitchFamily="2" charset="2"/>
              </a:rPr>
              <a:t>+</a:t>
            </a:r>
            <a:r>
              <a:rPr lang="ko-KR" altLang="en-US" dirty="0">
                <a:sym typeface="Wingdings" pitchFamily="2" charset="2"/>
              </a:rPr>
              <a:t>노이즈</a:t>
            </a:r>
            <a:r>
              <a:rPr lang="en-US" altLang="ko-KR" dirty="0">
                <a:sym typeface="Wingdings" pitchFamily="2" charset="2"/>
              </a:rPr>
              <a:t>O</a:t>
            </a:r>
            <a:r>
              <a:rPr lang="ko-KR" altLang="en-US" dirty="0">
                <a:sym typeface="Wingdings" pitchFamily="2" charset="2"/>
              </a:rPr>
              <a:t>데이터를 동시에 학습</a:t>
            </a:r>
            <a:br>
              <a:rPr lang="en-US" altLang="ko-KR" dirty="0">
                <a:sym typeface="Wingdings" pitchFamily="2" charset="2"/>
              </a:rPr>
            </a:br>
            <a:br>
              <a:rPr lang="en-US" altLang="ko-KR" dirty="0">
                <a:sym typeface="Wingdings" pitchFamily="2" charset="2"/>
              </a:rPr>
            </a:br>
            <a:r>
              <a:rPr lang="en-US" altLang="ko-KR" dirty="0">
                <a:sym typeface="Wingdings" pitchFamily="2" charset="2"/>
              </a:rPr>
              <a:t> </a:t>
            </a:r>
            <a:r>
              <a:rPr lang="ko-KR" altLang="en-US" dirty="0"/>
              <a:t>모델이 데이터의 </a:t>
            </a:r>
            <a:r>
              <a:rPr lang="ko-KR" altLang="en-US" b="1" dirty="0"/>
              <a:t>작은 변화에 민감하지 않도록 </a:t>
            </a:r>
            <a:r>
              <a:rPr lang="ko-KR" altLang="en-US" dirty="0"/>
              <a:t>학습하는 방법</a:t>
            </a:r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272C8A3-E5FF-AF8E-C646-2643120CB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3468283"/>
            <a:ext cx="7772400" cy="29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109" y="6455884"/>
            <a:ext cx="4720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8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C0A172-CB69-DCAB-5C68-4FA54FC2638A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39E53-A897-91A1-5F8F-0E3C8E910D16}"/>
              </a:ext>
            </a:extLst>
          </p:cNvPr>
          <p:cNvSpPr txBox="1"/>
          <p:nvPr/>
        </p:nvSpPr>
        <p:spPr>
          <a:xfrm>
            <a:off x="692794" y="1700777"/>
            <a:ext cx="74080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Pseudo Labeling &amp; Consistency Learning</a:t>
            </a:r>
            <a:r>
              <a:rPr lang="ko-KR" altLang="en-US" sz="2000" b="1" dirty="0"/>
              <a:t>의 한계</a:t>
            </a:r>
            <a:br>
              <a:rPr lang="en-US" altLang="ko-KR" sz="2000" b="1" dirty="0"/>
            </a:br>
            <a:endParaRPr lang="en-US" altLang="ko-KR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ko-KR" dirty="0"/>
              <a:t>Pseudo Labeling</a:t>
            </a: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endParaRPr lang="en-US" altLang="ko-KR" b="1" dirty="0"/>
          </a:p>
          <a:p>
            <a:pPr lvl="1"/>
            <a:endParaRPr lang="en-US" altLang="ko-KR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0746920-E257-6335-2F9B-96A31268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78" y="2989158"/>
            <a:ext cx="5612728" cy="322963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57BCFB7-2E41-2280-EB07-8BB01E56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70" y="2879433"/>
            <a:ext cx="3865210" cy="34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7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809" y="6455884"/>
            <a:ext cx="4720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9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C0A172-CB69-DCAB-5C68-4FA54FC2638A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39E53-A897-91A1-5F8F-0E3C8E910D16}"/>
              </a:ext>
            </a:extLst>
          </p:cNvPr>
          <p:cNvSpPr txBox="1"/>
          <p:nvPr/>
        </p:nvSpPr>
        <p:spPr>
          <a:xfrm>
            <a:off x="692794" y="1700777"/>
            <a:ext cx="112960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Pseudo Labeling &amp; Consistency Learning</a:t>
            </a:r>
            <a:r>
              <a:rPr lang="ko-KR" altLang="en-US" sz="2000" b="1" dirty="0"/>
              <a:t>의 한계</a:t>
            </a:r>
            <a:br>
              <a:rPr lang="en-US" altLang="ko-KR" sz="2000" b="1" dirty="0"/>
            </a:br>
            <a:endParaRPr lang="en-US" altLang="ko-KR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ko-KR" dirty="0"/>
              <a:t>Consistency Learning</a:t>
            </a: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r>
              <a:rPr lang="en-US" altLang="ko-KR" dirty="0"/>
              <a:t>1) </a:t>
            </a:r>
            <a:r>
              <a:rPr lang="en-US" altLang="ko-KR" dirty="0">
                <a:solidFill>
                  <a:srgbClr val="FF0000"/>
                </a:solidFill>
              </a:rPr>
              <a:t>Bounding-Box </a:t>
            </a:r>
            <a:r>
              <a:rPr lang="ko-KR" altLang="en-US" dirty="0">
                <a:solidFill>
                  <a:srgbClr val="FF0000"/>
                </a:solidFill>
              </a:rPr>
              <a:t>위치정보 반영</a:t>
            </a:r>
            <a:r>
              <a:rPr lang="en-US" altLang="ko-KR" dirty="0">
                <a:solidFill>
                  <a:srgbClr val="FF0000"/>
                </a:solidFill>
              </a:rPr>
              <a:t>X</a:t>
            </a:r>
            <a:br>
              <a:rPr lang="en-US" altLang="ko-KR" dirty="0"/>
            </a:br>
            <a:r>
              <a:rPr lang="en-US" altLang="ko-KR" dirty="0"/>
              <a:t>2) Label</a:t>
            </a:r>
            <a:r>
              <a:rPr lang="ko-KR" altLang="en-US" dirty="0"/>
              <a:t>단계의 정보만 반영하여 학습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en-US" altLang="ko-KR" dirty="0">
                <a:solidFill>
                  <a:srgbClr val="FF0000"/>
                </a:solidFill>
              </a:rPr>
              <a:t>Feature</a:t>
            </a:r>
            <a:r>
              <a:rPr lang="ko-KR" altLang="en-US" dirty="0">
                <a:solidFill>
                  <a:srgbClr val="FF0000"/>
                </a:solidFill>
              </a:rPr>
              <a:t>단계정보 반영</a:t>
            </a:r>
            <a:r>
              <a:rPr lang="en-US" altLang="ko-KR" dirty="0">
                <a:solidFill>
                  <a:srgbClr val="FF0000"/>
                </a:solidFill>
              </a:rPr>
              <a:t> weak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ko-KR" altLang="en-US" dirty="0">
                <a:sym typeface="Wingdings" pitchFamily="2" charset="2"/>
              </a:rPr>
              <a:t>모델의 가중치 일관성 </a:t>
            </a:r>
            <a:r>
              <a:rPr lang="en-US" altLang="ko-KR" dirty="0">
                <a:sym typeface="Wingdings" pitchFamily="2" charset="2"/>
              </a:rPr>
              <a:t>Low</a:t>
            </a:r>
            <a:br>
              <a:rPr lang="en-US" altLang="ko-KR" b="1" dirty="0"/>
            </a:br>
            <a:endParaRPr lang="en-US" altLang="ko-KR" b="1" dirty="0">
              <a:solidFill>
                <a:srgbClr val="FF000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1945A7B-A6F2-60B6-4C7B-F0E5DEF6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113" y="2768737"/>
            <a:ext cx="6659367" cy="24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6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600</Words>
  <Application>Microsoft Office PowerPoint</Application>
  <PresentationFormat>와이드스크린</PresentationFormat>
  <Paragraphs>133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맑은 고딕</vt:lpstr>
      <vt:lpstr>Arial</vt:lpstr>
      <vt:lpstr>Courier New</vt:lpstr>
      <vt:lpstr>Raleway</vt:lpstr>
      <vt:lpstr>Times</vt:lpstr>
      <vt:lpstr>Wingdings</vt:lpstr>
      <vt:lpstr>Office 테마</vt:lpstr>
      <vt:lpstr>Lab Seminar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model for  resistance to multi adversarial attacks</dc:title>
  <dc:creator>홍인표</dc:creator>
  <cp:lastModifiedBy>HongInpyoi</cp:lastModifiedBy>
  <cp:revision>229</cp:revision>
  <dcterms:created xsi:type="dcterms:W3CDTF">2022-04-27T07:26:45Z</dcterms:created>
  <dcterms:modified xsi:type="dcterms:W3CDTF">2022-09-26T05:23:21Z</dcterms:modified>
</cp:coreProperties>
</file>