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2"/>
  </p:notesMasterIdLst>
  <p:sldIdLst>
    <p:sldId id="256" r:id="rId2"/>
    <p:sldId id="270" r:id="rId3"/>
    <p:sldId id="278" r:id="rId4"/>
    <p:sldId id="306" r:id="rId5"/>
    <p:sldId id="271" r:id="rId6"/>
    <p:sldId id="307" r:id="rId7"/>
    <p:sldId id="269" r:id="rId8"/>
    <p:sldId id="291" r:id="rId9"/>
    <p:sldId id="305" r:id="rId10"/>
    <p:sldId id="272" r:id="rId11"/>
    <p:sldId id="302" r:id="rId12"/>
    <p:sldId id="279" r:id="rId13"/>
    <p:sldId id="293" r:id="rId14"/>
    <p:sldId id="292" r:id="rId15"/>
    <p:sldId id="281" r:id="rId16"/>
    <p:sldId id="299" r:id="rId17"/>
    <p:sldId id="300" r:id="rId18"/>
    <p:sldId id="301" r:id="rId19"/>
    <p:sldId id="303" r:id="rId20"/>
    <p:sldId id="267" r:id="rId21"/>
    <p:sldId id="294" r:id="rId22"/>
    <p:sldId id="268" r:id="rId23"/>
    <p:sldId id="286" r:id="rId24"/>
    <p:sldId id="282" r:id="rId25"/>
    <p:sldId id="273" r:id="rId26"/>
    <p:sldId id="274" r:id="rId27"/>
    <p:sldId id="304" r:id="rId28"/>
    <p:sldId id="263" r:id="rId29"/>
    <p:sldId id="296" r:id="rId30"/>
    <p:sldId id="265" r:id="rId31"/>
  </p:sldIdLst>
  <p:sldSz cx="18288000" cy="10287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  <p:embeddedFont>
      <p:font typeface="Malgun Gothic Semilight" panose="020B0502040204020203" pitchFamily="34" charset="-127"/>
      <p:regular r:id="rId38"/>
    </p:embeddedFont>
    <p:embeddedFont>
      <p:font typeface="맑은 고딕" panose="020B0503020000020004" pitchFamily="50" charset="-127"/>
      <p:regular r:id="rId39"/>
      <p:bold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ADAD"/>
    <a:srgbClr val="0E1F55"/>
    <a:srgbClr val="D2DCE7"/>
    <a:srgbClr val="F3F2F1"/>
    <a:srgbClr val="EFEDEB"/>
    <a:srgbClr val="FEF4CE"/>
    <a:srgbClr val="FBE5D6"/>
    <a:srgbClr val="E2F0D9"/>
    <a:srgbClr val="FDFECE"/>
    <a:srgbClr val="F6F7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0608" autoAdjust="0"/>
  </p:normalViewPr>
  <p:slideViewPr>
    <p:cSldViewPr>
      <p:cViewPr varScale="1">
        <p:scale>
          <a:sx n="86" d="100"/>
          <a:sy n="86" d="100"/>
        </p:scale>
        <p:origin x="24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B5C39-A723-41D6-B743-1C0735336BE9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E8D0A-674B-4B63-8B74-E68AFEDE4C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786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E8D0A-674B-4B63-8B74-E68AFEDE4CEF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0456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E8D0A-674B-4B63-8B74-E68AFEDE4CEF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1096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E8D0A-674B-4B63-8B74-E68AFEDE4CEF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1436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E8D0A-674B-4B63-8B74-E68AFEDE4CEF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6031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E8D0A-674B-4B63-8B74-E68AFEDE4CEF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9208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E8D0A-674B-4B63-8B74-E68AFEDE4CEF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2812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E8D0A-674B-4B63-8B74-E68AFEDE4CEF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790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E8D0A-674B-4B63-8B74-E68AFEDE4CEF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6079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E8D0A-674B-4B63-8B74-E68AFEDE4CEF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0088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E8D0A-674B-4B63-8B74-E68AFEDE4CEF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3958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E8D0A-674B-4B63-8B74-E68AFEDE4CEF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0071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[1] Choudhary, </a:t>
            </a:r>
            <a:r>
              <a:rPr lang="en-US" altLang="ko-KR" sz="105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Tilendra</a:t>
            </a:r>
            <a:r>
              <a:rPr lang="en-US" altLang="ko-KR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et al. "A Non-Fiducial Noise Robust VMD-based Framework for ECG-based Biometric Recognition." </a:t>
            </a:r>
            <a:r>
              <a:rPr lang="en-US" altLang="ko-KR" sz="105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2021 IEEE 18th India Council International Conference (INDICON)</a:t>
            </a:r>
            <a:r>
              <a:rPr lang="en-US" altLang="ko-KR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IEEE, 2021.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[2] </a:t>
            </a:r>
            <a:r>
              <a:rPr lang="en-US" altLang="ko-KR" sz="105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Kim, </a:t>
            </a:r>
            <a:r>
              <a:rPr lang="en-US" altLang="ko-KR" sz="1050" b="0" i="0" dirty="0" err="1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Beom</a:t>
            </a:r>
            <a:r>
              <a:rPr lang="en-US" altLang="ko-KR" sz="105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-Hun, and Jae-Young </a:t>
            </a:r>
            <a:r>
              <a:rPr lang="en-US" altLang="ko-KR" sz="1050" b="0" i="0" dirty="0" err="1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Pyun</a:t>
            </a:r>
            <a:r>
              <a:rPr lang="en-US" altLang="ko-KR" sz="105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. "ECG identification for personal authentication using LSTM-based deep recurrent neural networks." </a:t>
            </a:r>
            <a:r>
              <a:rPr lang="en-US" altLang="ko-KR" sz="1050" b="0" i="1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Sensors</a:t>
            </a:r>
            <a:r>
              <a:rPr lang="en-US" altLang="ko-KR" sz="105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 20.11 (2020): 3069.</a:t>
            </a:r>
            <a:endParaRPr lang="ko-KR" altLang="en-US" sz="1050" dirty="0">
              <a:solidFill>
                <a:schemeClr val="bg1">
                  <a:lumMod val="50000"/>
                </a:schemeClr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r>
              <a:rPr lang="en-US" altLang="ko-KR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[3] Li, </a:t>
            </a:r>
            <a:r>
              <a:rPr lang="en-US" altLang="ko-KR" sz="105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Yazhao</a:t>
            </a:r>
            <a:r>
              <a:rPr lang="en-US" altLang="ko-KR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et al. "Toward improving ECG biometric identification using cascaded convolutional neural networks." </a:t>
            </a:r>
            <a:r>
              <a:rPr lang="en-US" altLang="ko-KR" sz="105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Neurocomputing</a:t>
            </a:r>
            <a:r>
              <a:rPr lang="en-US" altLang="ko-KR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391 (2020): 83-95.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[4] Fatimah, </a:t>
            </a:r>
            <a:r>
              <a:rPr lang="en-US" altLang="ko-KR" sz="105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Binish</a:t>
            </a:r>
            <a:r>
              <a:rPr lang="en-US" altLang="ko-KR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et al. "Biometric identification from ECG signals using Fourier decomposition and machine learning." </a:t>
            </a:r>
            <a:r>
              <a:rPr lang="en-US" altLang="ko-KR" sz="105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IEEE Transactions on Instrumentation and Measurement</a:t>
            </a:r>
            <a:r>
              <a:rPr lang="en-US" altLang="ko-KR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71 (2022): 1-9.</a:t>
            </a:r>
          </a:p>
          <a:p>
            <a:r>
              <a:rPr lang="en-US" altLang="ko-KR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[5] Hwang, Ho Bin, et al. "ECG authentication based on non-linear normalization under various physiological conditions." </a:t>
            </a:r>
            <a:r>
              <a:rPr lang="en-US" altLang="ko-KR" sz="105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Sensors</a:t>
            </a:r>
            <a:r>
              <a:rPr lang="en-US" altLang="ko-KR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21.21 (2021): 6966.</a:t>
            </a:r>
            <a:br>
              <a:rPr lang="en-US" altLang="ko-KR" sz="1050" dirty="0"/>
            </a:br>
            <a:r>
              <a:rPr lang="en-US" altLang="ko-KR" sz="1050" dirty="0"/>
              <a:t>[6] </a:t>
            </a:r>
            <a:r>
              <a:rPr lang="en-US" altLang="ko-KR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Ko, Hoon, </a:t>
            </a:r>
            <a:r>
              <a:rPr lang="en-US" altLang="ko-KR" sz="105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Kwangcheol</a:t>
            </a:r>
            <a:r>
              <a:rPr lang="en-US" altLang="ko-KR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Rim, and Jong </a:t>
            </a:r>
            <a:r>
              <a:rPr lang="en-US" altLang="ko-KR" sz="105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Youl</a:t>
            </a:r>
            <a:r>
              <a:rPr lang="en-US" altLang="ko-KR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Hong. "Bio-metric authentication with electrocardiogram (ECG) by considering variable signals." </a:t>
            </a:r>
            <a:r>
              <a:rPr lang="en-US" altLang="ko-KR" sz="105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Mathematical Biosciences and Engineering</a:t>
            </a:r>
            <a:r>
              <a:rPr lang="en-US" altLang="ko-KR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20.2 (2023): 1716-1729.</a:t>
            </a:r>
          </a:p>
          <a:p>
            <a:endParaRPr lang="ko-KR" altLang="en-US" sz="105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E8D0A-674B-4B63-8B74-E68AFEDE4CEF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2256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E8D0A-674B-4B63-8B74-E68AFEDE4CEF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1128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E8D0A-674B-4B63-8B74-E68AFEDE4CEF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586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E8D0A-674B-4B63-8B74-E68AFEDE4CEF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315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E8D0A-674B-4B63-8B74-E68AFEDE4CEF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946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64A2-EB67-49F2-A6CD-294139AF34E0}" type="datetime1">
              <a:rPr lang="en-US" altLang="ko-KR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CF26-256A-46D4-ABE6-A4F5D36E05F7}" type="datetime1">
              <a:rPr lang="en-US" altLang="ko-KR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EAAE-0C49-4DE2-B0CC-759EF7A1250A}" type="datetime1">
              <a:rPr lang="en-US" altLang="ko-KR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4DE4-B732-4989-BA98-1B62E51C7C51}" type="datetime1">
              <a:rPr lang="en-US" altLang="ko-KR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A782-89A6-4DE7-AEBC-3DA01A5816EF}" type="datetime1">
              <a:rPr lang="en-US" altLang="ko-KR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44800" y="941070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FB20-F1CC-4854-BBC7-870A38761902}" type="datetime1">
              <a:rPr lang="en-US" altLang="ko-KR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C81B455-5691-DF08-5C3E-3C9AB77EACF6}"/>
              </a:ext>
            </a:extLst>
          </p:cNvPr>
          <p:cNvSpPr txBox="1">
            <a:spLocks/>
          </p:cNvSpPr>
          <p:nvPr userDrawn="1"/>
        </p:nvSpPr>
        <p:spPr>
          <a:xfrm>
            <a:off x="15544800" y="94107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200" smtClean="0"/>
              <a:pPr/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6996-6090-4734-A9F1-2E4950A6990E}" type="datetime1">
              <a:rPr lang="en-US" altLang="ko-KR" smtClean="0"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621000" y="94869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011B-F014-44BB-97A6-37F0254117D1}" type="datetime1">
              <a:rPr lang="en-US" altLang="ko-KR" smtClean="0"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4C2D-881B-4786-B4C8-1E7C2CA56E35}" type="datetime1">
              <a:rPr lang="en-US" altLang="ko-KR" smtClean="0"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403B-A0AD-4E03-B049-3CC0A7F73026}" type="datetime1">
              <a:rPr lang="en-US" altLang="ko-KR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9670-7523-48B2-B94C-44B1FF331CAB}" type="datetime1">
              <a:rPr lang="en-US" altLang="ko-KR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A9A80-AE8F-48C2-A7D2-80CA95BB6FB8}" type="datetime1">
              <a:rPr lang="en-US" altLang="ko-KR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40.png"/><Relationship Id="rId7" Type="http://schemas.openxmlformats.org/officeDocument/2006/relationships/image" Target="../media/image27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50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10" Type="http://schemas.openxmlformats.org/officeDocument/2006/relationships/image" Target="../media/image280.png"/><Relationship Id="rId4" Type="http://schemas.openxmlformats.org/officeDocument/2006/relationships/image" Target="../media/image230.png"/><Relationship Id="rId9" Type="http://schemas.openxmlformats.org/officeDocument/2006/relationships/image" Target="../media/image2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31.png"/><Relationship Id="rId7" Type="http://schemas.openxmlformats.org/officeDocument/2006/relationships/image" Target="../media/image240.png"/><Relationship Id="rId12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11" Type="http://schemas.openxmlformats.org/officeDocument/2006/relationships/image" Target="../media/image270.png"/><Relationship Id="rId10" Type="http://schemas.openxmlformats.org/officeDocument/2006/relationships/image" Target="../media/image30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0.png"/><Relationship Id="rId7" Type="http://schemas.openxmlformats.org/officeDocument/2006/relationships/image" Target="../media/image2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80.pn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545745" y="5547280"/>
            <a:ext cx="11196509" cy="12271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altLang="ko-KR" sz="3200" spc="-144" dirty="0">
                <a:solidFill>
                  <a:srgbClr val="36211B"/>
                </a:solidFill>
                <a:latin typeface="+mn-ea"/>
                <a:cs typeface="Times New Roman" panose="02020603050405020304" pitchFamily="18" charset="0"/>
              </a:rPr>
              <a:t>Research</a:t>
            </a:r>
            <a:r>
              <a:rPr lang="ko-KR" altLang="en-US" sz="3200" spc="-144" dirty="0">
                <a:solidFill>
                  <a:srgbClr val="36211B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ko-KR" sz="3200" spc="-144" dirty="0">
                <a:solidFill>
                  <a:srgbClr val="36211B"/>
                </a:solidFill>
                <a:latin typeface="+mn-ea"/>
                <a:cs typeface="Times New Roman" panose="02020603050405020304" pitchFamily="18" charset="0"/>
              </a:rPr>
              <a:t>on </a:t>
            </a:r>
            <a:r>
              <a:rPr lang="en-US" sz="3200" spc="-144" dirty="0">
                <a:solidFill>
                  <a:srgbClr val="36211B"/>
                </a:solidFill>
                <a:latin typeface="+mn-ea"/>
                <a:cs typeface="Times New Roman" panose="02020603050405020304" pitchFamily="18" charset="0"/>
              </a:rPr>
              <a:t>Signal Classification via</a:t>
            </a:r>
            <a:r>
              <a:rPr lang="ko-KR" altLang="en-US" sz="3200" spc="-144" dirty="0">
                <a:solidFill>
                  <a:srgbClr val="36211B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ko-KR" sz="3200" spc="-144" dirty="0">
                <a:solidFill>
                  <a:srgbClr val="36211B"/>
                </a:solidFill>
                <a:latin typeface="+mn-ea"/>
                <a:cs typeface="Times New Roman" panose="02020603050405020304" pitchFamily="18" charset="0"/>
              </a:rPr>
              <a:t>State Feature Vector </a:t>
            </a:r>
            <a:r>
              <a:rPr lang="en-US" sz="3200" spc="-144" dirty="0">
                <a:solidFill>
                  <a:srgbClr val="36211B"/>
                </a:solidFill>
                <a:latin typeface="+mn-ea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ts val="5040"/>
              </a:lnSpc>
            </a:pPr>
            <a:r>
              <a:rPr lang="en-US" sz="3200" spc="-144" dirty="0">
                <a:solidFill>
                  <a:srgbClr val="36211B"/>
                </a:solidFill>
                <a:latin typeface="+mn-ea"/>
                <a:cs typeface="Times New Roman" panose="02020603050405020304" pitchFamily="18" charset="0"/>
              </a:rPr>
              <a:t>ECG User Identification Using External Knowledge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220449" y="8343900"/>
            <a:ext cx="6667501" cy="1269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가천대학교 </a:t>
            </a: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IT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융합공학과</a:t>
            </a: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 </a:t>
            </a:r>
            <a:r>
              <a:rPr lang="en-US" sz="2400" spc="-48" dirty="0">
                <a:solidFill>
                  <a:srgbClr val="36211B"/>
                </a:solidFill>
                <a:latin typeface="+mn-ea"/>
              </a:rPr>
              <a:t>(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컴퓨터공학전공</a:t>
            </a:r>
            <a:r>
              <a:rPr lang="en-US" sz="2400" spc="-48" dirty="0">
                <a:solidFill>
                  <a:srgbClr val="36211B"/>
                </a:solidFill>
                <a:latin typeface="+mn-ea"/>
              </a:rPr>
              <a:t>)</a:t>
            </a:r>
          </a:p>
          <a:p>
            <a:pPr algn="r">
              <a:lnSpc>
                <a:spcPts val="3359"/>
              </a:lnSpc>
            </a:pP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지도교수 </a:t>
            </a: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: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최 창 교수님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algn="r">
              <a:lnSpc>
                <a:spcPts val="3359"/>
              </a:lnSpc>
            </a:pP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석사과정 김 예 진</a:t>
            </a:r>
            <a:endParaRPr lang="en-US" sz="2400" spc="-48" dirty="0">
              <a:solidFill>
                <a:srgbClr val="36211B"/>
              </a:solidFill>
              <a:latin typeface="+mn-ea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571501"/>
            <a:ext cx="2547611" cy="397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ko-KR" altLang="en-US" sz="2000" spc="-48" dirty="0">
                <a:solidFill>
                  <a:srgbClr val="36211B"/>
                </a:solidFill>
                <a:latin typeface="+mn-ea"/>
              </a:rPr>
              <a:t>디펜스 발표자료</a:t>
            </a:r>
            <a:endParaRPr lang="en-US" sz="2000" spc="-48" dirty="0">
              <a:solidFill>
                <a:srgbClr val="36211B"/>
              </a:solidFill>
              <a:latin typeface="+mn-e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515532" y="571500"/>
            <a:ext cx="2743768" cy="397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000" spc="-48" dirty="0">
                <a:solidFill>
                  <a:srgbClr val="36211B"/>
                </a:solidFill>
                <a:latin typeface="+mn-ea"/>
              </a:rPr>
              <a:t>2023 Nov 23</a:t>
            </a:r>
          </a:p>
        </p:txBody>
      </p:sp>
      <p:sp>
        <p:nvSpPr>
          <p:cNvPr id="12" name="Freeform 12"/>
          <p:cNvSpPr/>
          <p:nvPr/>
        </p:nvSpPr>
        <p:spPr>
          <a:xfrm>
            <a:off x="0" y="9910777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9838DDF4-B46D-24EF-FB40-716D63FEB00F}"/>
              </a:ext>
            </a:extLst>
          </p:cNvPr>
          <p:cNvSpPr txBox="1"/>
          <p:nvPr/>
        </p:nvSpPr>
        <p:spPr>
          <a:xfrm>
            <a:off x="3662491" y="3437572"/>
            <a:ext cx="10963021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ko-KR" altLang="en-US" sz="4800" spc="-144" dirty="0">
                <a:solidFill>
                  <a:srgbClr val="36211B"/>
                </a:solidFill>
                <a:latin typeface="+mn-ea"/>
                <a:cs typeface="Times New Roman" panose="02020603050405020304" pitchFamily="18" charset="0"/>
              </a:rPr>
              <a:t>외부지식 정보를 활용한 </a:t>
            </a:r>
            <a:endParaRPr lang="en-US" altLang="ko-KR" sz="4800" spc="-144" dirty="0">
              <a:solidFill>
                <a:srgbClr val="36211B"/>
              </a:solidFill>
              <a:latin typeface="+mn-ea"/>
              <a:cs typeface="Times New Roman" panose="02020603050405020304" pitchFamily="18" charset="0"/>
            </a:endParaRPr>
          </a:p>
          <a:p>
            <a:pPr algn="ctr"/>
            <a:r>
              <a:rPr lang="en-US" altLang="ko-KR" sz="4800" spc="-144" dirty="0">
                <a:solidFill>
                  <a:srgbClr val="36211B"/>
                </a:solidFill>
                <a:latin typeface="+mn-ea"/>
                <a:cs typeface="Times New Roman" panose="02020603050405020304" pitchFamily="18" charset="0"/>
              </a:rPr>
              <a:t>ECG </a:t>
            </a:r>
            <a:r>
              <a:rPr lang="ko-KR" altLang="en-US" sz="4800" spc="-144" dirty="0">
                <a:solidFill>
                  <a:srgbClr val="36211B"/>
                </a:solidFill>
                <a:latin typeface="+mn-ea"/>
                <a:cs typeface="Times New Roman" panose="02020603050405020304" pitchFamily="18" charset="0"/>
              </a:rPr>
              <a:t>사용자 인식 시스템 구축 연구</a:t>
            </a:r>
            <a:endParaRPr lang="en-US" sz="4800" spc="-144" dirty="0">
              <a:solidFill>
                <a:srgbClr val="36211B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2D80C481-FA31-42C2-5071-9B1902B4EA14}"/>
              </a:ext>
            </a:extLst>
          </p:cNvPr>
          <p:cNvSpPr/>
          <p:nvPr/>
        </p:nvSpPr>
        <p:spPr>
          <a:xfrm>
            <a:off x="3701159" y="5253553"/>
            <a:ext cx="10853041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792480"/>
            <a:ext cx="2547611" cy="397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-48" dirty="0">
                <a:solidFill>
                  <a:srgbClr val="36211B"/>
                </a:solidFill>
                <a:latin typeface="+mn-ea"/>
              </a:rPr>
              <a:t>02. Related Works</a:t>
            </a:r>
          </a:p>
        </p:txBody>
      </p:sp>
      <p:sp>
        <p:nvSpPr>
          <p:cNvPr id="15" name="슬라이드 번호 개체 틀 11">
            <a:extLst>
              <a:ext uri="{FF2B5EF4-FFF2-40B4-BE49-F238E27FC236}">
                <a16:creationId xmlns:a16="http://schemas.microsoft.com/office/drawing/2014/main" id="{860D9C3A-DE32-39A5-5E9C-B250F45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10</a:t>
            </a:fld>
            <a:endParaRPr lang="en-US" sz="2000">
              <a:latin typeface="+mn-ea"/>
            </a:endParaRP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6962D9A7-0E8A-6AAC-E0CF-CE7D127053D7}"/>
              </a:ext>
            </a:extLst>
          </p:cNvPr>
          <p:cNvSpPr/>
          <p:nvPr/>
        </p:nvSpPr>
        <p:spPr>
          <a:xfrm>
            <a:off x="762000" y="133350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62E2F2DA-7BE1-F326-4A99-B3641E2B7CD3}"/>
              </a:ext>
            </a:extLst>
          </p:cNvPr>
          <p:cNvSpPr txBox="1"/>
          <p:nvPr/>
        </p:nvSpPr>
        <p:spPr>
          <a:xfrm>
            <a:off x="1457325" y="7494802"/>
            <a:ext cx="15535275" cy="2098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기존 연구에서도 사용자의 상태에 따른 사용자 인식 연구가 진행됨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spc="-48" dirty="0">
                <a:solidFill>
                  <a:srgbClr val="36211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스트레스 상태에서 안정적인 상태에 비해 성능이 낮으며</a:t>
            </a:r>
            <a:r>
              <a:rPr lang="en-US" altLang="ko-KR" sz="2400" spc="-48" dirty="0">
                <a:solidFill>
                  <a:srgbClr val="36211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spc="-48" dirty="0">
                <a:solidFill>
                  <a:srgbClr val="36211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특히 </a:t>
            </a:r>
            <a:r>
              <a:rPr lang="ko-KR" altLang="en-US" sz="2400" b="1" spc="-48" dirty="0">
                <a:solidFill>
                  <a:srgbClr val="36211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신체적 스트레스 상태</a:t>
            </a:r>
            <a:r>
              <a:rPr lang="ko-KR" altLang="en-US" sz="2400" spc="-48" dirty="0">
                <a:solidFill>
                  <a:srgbClr val="36211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에서는 </a:t>
            </a:r>
            <a:r>
              <a:rPr lang="ko-KR" altLang="en-US" sz="2400" b="1" spc="-48" dirty="0">
                <a:solidFill>
                  <a:srgbClr val="36211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분류 정확도가 떨어짐</a:t>
            </a:r>
            <a:endParaRPr lang="en-US" altLang="ko-KR" sz="2400" b="1" spc="-48" dirty="0">
              <a:solidFill>
                <a:srgbClr val="36211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ko-KR" sz="2400" b="1" spc="-48" dirty="0">
                <a:solidFill>
                  <a:srgbClr val="36211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⇒</a:t>
            </a:r>
            <a:r>
              <a:rPr lang="en-US" altLang="ko-KR" sz="2400" b="1" spc="-48" dirty="0">
                <a:solidFill>
                  <a:srgbClr val="36211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400" b="1" spc="-48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다양한 상태를 고려</a:t>
            </a:r>
            <a:r>
              <a:rPr lang="ko-KR" altLang="en-US" sz="2400" spc="-48" dirty="0">
                <a:solidFill>
                  <a:srgbClr val="36211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할 수 있는 </a:t>
            </a:r>
            <a:r>
              <a:rPr lang="ko-KR" altLang="en-US" sz="2400" b="1" spc="-48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심전도 사용자 인식 모델의 성능 개선 </a:t>
            </a:r>
            <a:r>
              <a:rPr lang="ko-KR" altLang="en-US" sz="2400" spc="-48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연구가 필요함</a:t>
            </a:r>
            <a:endParaRPr lang="en-US" altLang="ko-KR" sz="2400" spc="-48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8" name="표 12">
            <a:extLst>
              <a:ext uri="{FF2B5EF4-FFF2-40B4-BE49-F238E27FC236}">
                <a16:creationId xmlns:a16="http://schemas.microsoft.com/office/drawing/2014/main" id="{0CE29DF0-8EE1-BD77-5E2B-3CAFF3EAF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676565"/>
              </p:ext>
            </p:extLst>
          </p:nvPr>
        </p:nvGraphicFramePr>
        <p:xfrm>
          <a:off x="3352800" y="2400300"/>
          <a:ext cx="13638558" cy="4213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102050380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50998614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62085097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554731719"/>
                    </a:ext>
                  </a:extLst>
                </a:gridCol>
                <a:gridCol w="2955504">
                  <a:extLst>
                    <a:ext uri="{9D8B030D-6E8A-4147-A177-3AD203B41FA5}">
                      <a16:colId xmlns:a16="http://schemas.microsoft.com/office/drawing/2014/main" val="2315492267"/>
                    </a:ext>
                  </a:extLst>
                </a:gridCol>
                <a:gridCol w="2377254">
                  <a:extLst>
                    <a:ext uri="{9D8B030D-6E8A-4147-A177-3AD203B41FA5}">
                      <a16:colId xmlns:a16="http://schemas.microsoft.com/office/drawing/2014/main" val="425320738"/>
                    </a:ext>
                  </a:extLst>
                </a:gridCol>
              </a:tblGrid>
              <a:tr h="4213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Reference</a:t>
                      </a:r>
                      <a:endParaRPr lang="ko-KR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Year</a:t>
                      </a:r>
                      <a:endParaRPr lang="ko-KR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Model</a:t>
                      </a:r>
                      <a:endParaRPr lang="ko-KR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Dataset</a:t>
                      </a:r>
                      <a:endParaRPr lang="ko-KR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Types of stress</a:t>
                      </a:r>
                      <a:endParaRPr lang="ko-KR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Accuracy</a:t>
                      </a:r>
                      <a:endParaRPr lang="ko-KR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929179"/>
                  </a:ext>
                </a:extLst>
              </a:tr>
            </a:tbl>
          </a:graphicData>
        </a:graphic>
      </p:graphicFrame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C9C763C6-3335-9609-1B51-B1B2214ADE7D}"/>
              </a:ext>
            </a:extLst>
          </p:cNvPr>
          <p:cNvSpPr/>
          <p:nvPr/>
        </p:nvSpPr>
        <p:spPr>
          <a:xfrm>
            <a:off x="1447800" y="2940288"/>
            <a:ext cx="1828800" cy="1456121"/>
          </a:xfrm>
          <a:prstGeom prst="roundRect">
            <a:avLst>
              <a:gd name="adj" fmla="val 6771"/>
            </a:avLst>
          </a:prstGeom>
          <a:solidFill>
            <a:schemeClr val="accent3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Stable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BDEB30F9-684E-0125-1D53-7EAC339F99C4}"/>
              </a:ext>
            </a:extLst>
          </p:cNvPr>
          <p:cNvSpPr/>
          <p:nvPr/>
        </p:nvSpPr>
        <p:spPr>
          <a:xfrm>
            <a:off x="1457325" y="4496184"/>
            <a:ext cx="1828800" cy="2436384"/>
          </a:xfrm>
          <a:prstGeom prst="roundRect">
            <a:avLst>
              <a:gd name="adj" fmla="val 6771"/>
            </a:avLst>
          </a:prstGeom>
          <a:solidFill>
            <a:schemeClr val="accent6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Unstable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B5B2EF3F-1A47-AC13-6BB3-5C1E302BD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624496"/>
              </p:ext>
            </p:extLst>
          </p:nvPr>
        </p:nvGraphicFramePr>
        <p:xfrm>
          <a:off x="3352800" y="4983460"/>
          <a:ext cx="13638558" cy="1949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59639628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14197310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26081743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3691905"/>
                    </a:ext>
                  </a:extLst>
                </a:gridCol>
                <a:gridCol w="2955504">
                  <a:extLst>
                    <a:ext uri="{9D8B030D-6E8A-4147-A177-3AD203B41FA5}">
                      <a16:colId xmlns:a16="http://schemas.microsoft.com/office/drawing/2014/main" val="2178831961"/>
                    </a:ext>
                  </a:extLst>
                </a:gridCol>
                <a:gridCol w="2377254">
                  <a:extLst>
                    <a:ext uri="{9D8B030D-6E8A-4147-A177-3AD203B41FA5}">
                      <a16:colId xmlns:a16="http://schemas.microsoft.com/office/drawing/2014/main" val="1059514675"/>
                    </a:ext>
                  </a:extLst>
                </a:gridCol>
              </a:tblGrid>
              <a:tr h="487277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Hwang et al. [5]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2021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SVM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self-acquisition data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Cognitive stress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93.55%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390667"/>
                  </a:ext>
                </a:extLst>
              </a:tr>
              <a:tr h="4872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Cognitive stress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90.87%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372153"/>
                  </a:ext>
                </a:extLst>
              </a:tr>
              <a:tr h="4872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Physical stress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76.15%</a:t>
                      </a:r>
                      <a:endParaRPr lang="ko-KR" alt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771961"/>
                  </a:ext>
                </a:extLst>
              </a:tr>
              <a:tr h="48727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Ko et al. [6]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CNN based</a:t>
                      </a:r>
                      <a:r>
                        <a:rPr lang="ko-KR" altLang="en-US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model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self-acquisition data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Physical stress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91.01%</a:t>
                      </a:r>
                      <a:endParaRPr lang="ko-KR" alt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808711"/>
                  </a:ext>
                </a:extLst>
              </a:tr>
            </a:tbl>
          </a:graphicData>
        </a:graphic>
      </p:graphicFrame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B4180401-FA41-B33A-0A99-11CB95CCF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679605"/>
              </p:ext>
            </p:extLst>
          </p:nvPr>
        </p:nvGraphicFramePr>
        <p:xfrm>
          <a:off x="3352800" y="2937145"/>
          <a:ext cx="13638558" cy="14618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127289435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2594478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6495277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335592442"/>
                    </a:ext>
                  </a:extLst>
                </a:gridCol>
                <a:gridCol w="2955504">
                  <a:extLst>
                    <a:ext uri="{9D8B030D-6E8A-4147-A177-3AD203B41FA5}">
                      <a16:colId xmlns:a16="http://schemas.microsoft.com/office/drawing/2014/main" val="1483906894"/>
                    </a:ext>
                  </a:extLst>
                </a:gridCol>
                <a:gridCol w="2377254">
                  <a:extLst>
                    <a:ext uri="{9D8B030D-6E8A-4147-A177-3AD203B41FA5}">
                      <a16:colId xmlns:a16="http://schemas.microsoft.com/office/drawing/2014/main" val="907767620"/>
                    </a:ext>
                  </a:extLst>
                </a:gridCol>
              </a:tblGrid>
              <a:tr h="48727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Choudhary et al. [1]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2021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BPNN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self-acquisition data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99.02%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860817"/>
                  </a:ext>
                </a:extLst>
              </a:tr>
              <a:tr h="48727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Kim et al. [2]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2020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LSTM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MIT-BIH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037421"/>
                  </a:ext>
                </a:extLst>
              </a:tr>
              <a:tr h="48727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Li et al. [3]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2020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CNN based</a:t>
                      </a:r>
                      <a:r>
                        <a:rPr lang="ko-KR" altLang="en-US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model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err="1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Physionet</a:t>
                      </a:r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data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94.3%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459210"/>
                  </a:ext>
                </a:extLst>
              </a:tr>
            </a:tbl>
          </a:graphicData>
        </a:graphic>
      </p:graphicFrame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78A1A363-8923-0688-DC5B-1048162EE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245885"/>
              </p:ext>
            </p:extLst>
          </p:nvPr>
        </p:nvGraphicFramePr>
        <p:xfrm>
          <a:off x="3352800" y="4514499"/>
          <a:ext cx="13638558" cy="4872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19294127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749479557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74064384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835511581"/>
                    </a:ext>
                  </a:extLst>
                </a:gridCol>
                <a:gridCol w="2955504">
                  <a:extLst>
                    <a:ext uri="{9D8B030D-6E8A-4147-A177-3AD203B41FA5}">
                      <a16:colId xmlns:a16="http://schemas.microsoft.com/office/drawing/2014/main" val="452509788"/>
                    </a:ext>
                  </a:extLst>
                </a:gridCol>
                <a:gridCol w="2377254">
                  <a:extLst>
                    <a:ext uri="{9D8B030D-6E8A-4147-A177-3AD203B41FA5}">
                      <a16:colId xmlns:a16="http://schemas.microsoft.com/office/drawing/2014/main" val="2102489726"/>
                    </a:ext>
                  </a:extLst>
                </a:gridCol>
              </a:tblGrid>
              <a:tr h="48727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Fatimah et al. [4]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2022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RF, ESD, SVM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err="1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CYBHi</a:t>
                      </a:r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data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Cognitive stress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91.07%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164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674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663684CE-04BC-A840-E535-8FA86FFE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11</a:t>
            </a:fld>
            <a:endParaRPr lang="en-US" sz="2000">
              <a:latin typeface="+mn-ea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F6785B8C-1775-1C97-204F-11060A69DAD8}"/>
              </a:ext>
            </a:extLst>
          </p:cNvPr>
          <p:cNvSpPr txBox="1"/>
          <p:nvPr/>
        </p:nvSpPr>
        <p:spPr>
          <a:xfrm>
            <a:off x="3591179" y="4991100"/>
            <a:ext cx="10963021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altLang="ko-KR" sz="4800" spc="-144" dirty="0">
                <a:solidFill>
                  <a:srgbClr val="36211B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Ⅲ. Method</a:t>
            </a:r>
            <a:endParaRPr lang="en-US" sz="4800" spc="-144" dirty="0">
              <a:solidFill>
                <a:srgbClr val="36211B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B4A5A7EB-AD2B-16C0-6C86-0EB2B5B603E4}"/>
              </a:ext>
            </a:extLst>
          </p:cNvPr>
          <p:cNvSpPr/>
          <p:nvPr/>
        </p:nvSpPr>
        <p:spPr>
          <a:xfrm>
            <a:off x="5584379" y="5981700"/>
            <a:ext cx="7119241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2546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792480"/>
            <a:ext cx="2547611" cy="397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03. Method</a:t>
            </a:r>
          </a:p>
        </p:txBody>
      </p:sp>
      <p:sp>
        <p:nvSpPr>
          <p:cNvPr id="15" name="슬라이드 번호 개체 틀 11">
            <a:extLst>
              <a:ext uri="{FF2B5EF4-FFF2-40B4-BE49-F238E27FC236}">
                <a16:creationId xmlns:a16="http://schemas.microsoft.com/office/drawing/2014/main" id="{860D9C3A-DE32-39A5-5E9C-B250F45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12</a:t>
            </a:fld>
            <a:endParaRPr lang="en-US" sz="2000">
              <a:latin typeface="+mn-ea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6E01E338-DBCD-4EDD-AA3B-A5FA9E2B1879}"/>
              </a:ext>
            </a:extLst>
          </p:cNvPr>
          <p:cNvSpPr/>
          <p:nvPr/>
        </p:nvSpPr>
        <p:spPr>
          <a:xfrm>
            <a:off x="762000" y="133350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DAB62075-5E5A-7945-11DB-4E3B9A04669F}"/>
              </a:ext>
            </a:extLst>
          </p:cNvPr>
          <p:cNvSpPr txBox="1"/>
          <p:nvPr/>
        </p:nvSpPr>
        <p:spPr>
          <a:xfrm>
            <a:off x="1028701" y="2019300"/>
            <a:ext cx="16192499" cy="482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Data Preprocessing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A25FD9-87E0-35AF-5C91-BFF1DD161B49}"/>
              </a:ext>
            </a:extLst>
          </p:cNvPr>
          <p:cNvSpPr txBox="1"/>
          <p:nvPr/>
        </p:nvSpPr>
        <p:spPr>
          <a:xfrm>
            <a:off x="12039600" y="4624532"/>
            <a:ext cx="3895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Raw</a:t>
            </a:r>
            <a:r>
              <a:rPr lang="ko-KR" altLang="en-US" sz="2000" dirty="0"/>
              <a:t> </a:t>
            </a:r>
            <a:r>
              <a:rPr lang="en-US" altLang="ko-KR" sz="2000" dirty="0"/>
              <a:t>Data</a:t>
            </a:r>
          </a:p>
          <a:p>
            <a:r>
              <a:rPr lang="en-US" altLang="ko-KR" sz="2000" dirty="0"/>
              <a:t>2,000Hz (Data Length = </a:t>
            </a:r>
            <a:r>
              <a:rPr lang="ko-KR" altLang="en-US" sz="2000" dirty="0"/>
              <a:t>약 </a:t>
            </a:r>
            <a:r>
              <a:rPr lang="en-US" altLang="ko-KR" sz="2000" dirty="0"/>
              <a:t>121,000)</a:t>
            </a:r>
            <a:endParaRPr lang="ko-KR" alt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9B4CD6-856A-86AE-84D8-52D918468071}"/>
              </a:ext>
            </a:extLst>
          </p:cNvPr>
          <p:cNvSpPr txBox="1"/>
          <p:nvPr/>
        </p:nvSpPr>
        <p:spPr>
          <a:xfrm>
            <a:off x="12039600" y="6883150"/>
            <a:ext cx="3572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err="1"/>
              <a:t>Downsampling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Data</a:t>
            </a:r>
          </a:p>
          <a:p>
            <a:r>
              <a:rPr lang="en-US" altLang="ko-KR" sz="2000" dirty="0"/>
              <a:t>200Hz (Data Length = </a:t>
            </a:r>
            <a:r>
              <a:rPr lang="ko-KR" altLang="en-US" sz="2000" dirty="0"/>
              <a:t>약 </a:t>
            </a:r>
            <a:r>
              <a:rPr lang="en-US" altLang="ko-KR" sz="2000" dirty="0"/>
              <a:t>12,100)</a:t>
            </a:r>
            <a:endParaRPr lang="ko-KR" alt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F24768-6822-6092-F6D0-E6FD4B9132FA}"/>
              </a:ext>
            </a:extLst>
          </p:cNvPr>
          <p:cNvSpPr txBox="1"/>
          <p:nvPr/>
        </p:nvSpPr>
        <p:spPr>
          <a:xfrm>
            <a:off x="12039600" y="9026101"/>
            <a:ext cx="3572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/>
              <a:t>Bandpass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Data</a:t>
            </a:r>
          </a:p>
          <a:p>
            <a:r>
              <a:rPr lang="en-US" altLang="ko-KR" sz="2000" dirty="0"/>
              <a:t>200Hz (Data Length = </a:t>
            </a:r>
            <a:r>
              <a:rPr lang="ko-KR" altLang="en-US" sz="2000" dirty="0"/>
              <a:t>약 </a:t>
            </a:r>
            <a:r>
              <a:rPr lang="en-US" altLang="ko-KR" sz="2000" dirty="0"/>
              <a:t>12,100)</a:t>
            </a:r>
            <a:endParaRPr lang="ko-KR" altLang="en-US" sz="2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FEACBB4-2DB8-8CE6-A1B2-61724649D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763" y="3459902"/>
            <a:ext cx="9584552" cy="206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7AEB887-7266-B209-37A9-9936A7A6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764" y="5713214"/>
            <a:ext cx="9584551" cy="206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941CED84-4EF3-F70E-8042-726B8094B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764" y="7883101"/>
            <a:ext cx="9584550" cy="206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5B9FEC-0DC5-A7C4-0449-FEF25BC04443}"/>
              </a:ext>
            </a:extLst>
          </p:cNvPr>
          <p:cNvSpPr txBox="1"/>
          <p:nvPr/>
        </p:nvSpPr>
        <p:spPr>
          <a:xfrm>
            <a:off x="1470932" y="2705100"/>
            <a:ext cx="685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2400" i="0" dirty="0">
                <a:solidFill>
                  <a:srgbClr val="212529"/>
                </a:solidFill>
                <a:effectLst/>
                <a:latin typeface="+mn-ea"/>
              </a:rPr>
              <a:t>1) </a:t>
            </a:r>
            <a:r>
              <a:rPr lang="en-US" altLang="ko-KR" sz="2400" dirty="0" err="1">
                <a:solidFill>
                  <a:srgbClr val="212529"/>
                </a:solidFill>
                <a:latin typeface="+mn-ea"/>
              </a:rPr>
              <a:t>Downsampling</a:t>
            </a:r>
            <a:r>
              <a:rPr lang="en-US" altLang="ko-KR" sz="2400" dirty="0">
                <a:solidFill>
                  <a:srgbClr val="212529"/>
                </a:solidFill>
                <a:latin typeface="+mn-ea"/>
              </a:rPr>
              <a:t> and Noise Remove</a:t>
            </a:r>
            <a:endParaRPr lang="en-US" altLang="ko-KR" sz="2400" i="0" dirty="0">
              <a:solidFill>
                <a:srgbClr val="212529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89880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792480"/>
            <a:ext cx="2547611" cy="397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03. Method</a:t>
            </a:r>
          </a:p>
        </p:txBody>
      </p:sp>
      <p:sp>
        <p:nvSpPr>
          <p:cNvPr id="15" name="슬라이드 번호 개체 틀 11">
            <a:extLst>
              <a:ext uri="{FF2B5EF4-FFF2-40B4-BE49-F238E27FC236}">
                <a16:creationId xmlns:a16="http://schemas.microsoft.com/office/drawing/2014/main" id="{860D9C3A-DE32-39A5-5E9C-B250F45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13</a:t>
            </a:fld>
            <a:endParaRPr lang="en-US" sz="2000">
              <a:latin typeface="+mn-ea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6E01E338-DBCD-4EDD-AA3B-A5FA9E2B1879}"/>
              </a:ext>
            </a:extLst>
          </p:cNvPr>
          <p:cNvSpPr/>
          <p:nvPr/>
        </p:nvSpPr>
        <p:spPr>
          <a:xfrm>
            <a:off x="762000" y="133350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DAB62075-5E5A-7945-11DB-4E3B9A04669F}"/>
              </a:ext>
            </a:extLst>
          </p:cNvPr>
          <p:cNvSpPr txBox="1"/>
          <p:nvPr/>
        </p:nvSpPr>
        <p:spPr>
          <a:xfrm>
            <a:off x="1028701" y="2019300"/>
            <a:ext cx="16192499" cy="29294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Data Preprocessing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b="1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100" b="1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	-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기준점 기반 분할을 위해 </a:t>
            </a: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pan-</a:t>
            </a:r>
            <a:r>
              <a:rPr lang="en-US" altLang="ko-KR" sz="2400" b="1" spc="-48" dirty="0" err="1">
                <a:solidFill>
                  <a:srgbClr val="36211B"/>
                </a:solidFill>
                <a:latin typeface="+mn-ea"/>
              </a:rPr>
              <a:t>tompkins</a:t>
            </a: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 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알고리즘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을 이용하여 피크탐지 진행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	-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데이터 특성상 피크의 </a:t>
            </a:r>
            <a:r>
              <a:rPr lang="ko-KR" altLang="en-US" sz="2400" b="1" spc="-48" dirty="0" err="1">
                <a:solidFill>
                  <a:srgbClr val="36211B"/>
                </a:solidFill>
                <a:latin typeface="+mn-ea"/>
              </a:rPr>
              <a:t>오탐지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 및 </a:t>
            </a:r>
            <a:r>
              <a:rPr lang="ko-KR" altLang="en-US" sz="2400" b="1" spc="-48" dirty="0" err="1">
                <a:solidFill>
                  <a:srgbClr val="36211B"/>
                </a:solidFill>
                <a:latin typeface="+mn-ea"/>
              </a:rPr>
              <a:t>미탐지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 비율이 높음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	-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따라서 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추가적인 </a:t>
            </a:r>
            <a:r>
              <a:rPr lang="ko-KR" altLang="en-US" sz="2400" b="1" spc="-48" dirty="0" err="1">
                <a:solidFill>
                  <a:srgbClr val="36211B"/>
                </a:solidFill>
                <a:latin typeface="+mn-ea"/>
              </a:rPr>
              <a:t>전처리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 및 피크 보정 과정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이 필요함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6451790-1699-C671-E9F1-07488F38A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20" y="5170266"/>
            <a:ext cx="11125200" cy="214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F1633EB7-D20A-FE91-6271-B3D7259C1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20" y="7647353"/>
            <a:ext cx="11125200" cy="214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640D0E-480B-02C0-1633-769B7C1580BB}"/>
              </a:ext>
            </a:extLst>
          </p:cNvPr>
          <p:cNvSpPr txBox="1"/>
          <p:nvPr/>
        </p:nvSpPr>
        <p:spPr>
          <a:xfrm>
            <a:off x="13258800" y="6362700"/>
            <a:ext cx="2938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/>
              <a:t>피크 </a:t>
            </a:r>
            <a:r>
              <a:rPr lang="ko-KR" altLang="en-US" sz="2000" dirty="0" err="1"/>
              <a:t>탐지율</a:t>
            </a:r>
            <a:r>
              <a:rPr lang="ko-KR" altLang="en-US" sz="2000" dirty="0"/>
              <a:t> 저하</a:t>
            </a:r>
            <a:endParaRPr lang="en-US" altLang="ko-KR" sz="2000" dirty="0"/>
          </a:p>
          <a:p>
            <a:r>
              <a:rPr lang="en-US" altLang="ko-KR" sz="2000" dirty="0">
                <a:solidFill>
                  <a:srgbClr val="FF0000"/>
                </a:solidFill>
              </a:rPr>
              <a:t>(</a:t>
            </a:r>
            <a:r>
              <a:rPr lang="ko-KR" altLang="en-US" sz="2000" dirty="0">
                <a:solidFill>
                  <a:srgbClr val="FF0000"/>
                </a:solidFill>
              </a:rPr>
              <a:t>피크 </a:t>
            </a:r>
            <a:r>
              <a:rPr lang="ko-KR" altLang="en-US" sz="2000" dirty="0" err="1">
                <a:solidFill>
                  <a:srgbClr val="FF0000"/>
                </a:solidFill>
              </a:rPr>
              <a:t>탐지율</a:t>
            </a:r>
            <a:r>
              <a:rPr lang="ko-KR" altLang="en-US" sz="2000" dirty="0">
                <a:solidFill>
                  <a:srgbClr val="FF0000"/>
                </a:solidFill>
              </a:rPr>
              <a:t> </a:t>
            </a:r>
            <a:r>
              <a:rPr lang="en-US" altLang="ko-KR" sz="2000" dirty="0">
                <a:solidFill>
                  <a:srgbClr val="FF0000"/>
                </a:solidFill>
              </a:rPr>
              <a:t>= 10% </a:t>
            </a:r>
            <a:r>
              <a:rPr lang="ko-KR" altLang="en-US" sz="2000" dirty="0">
                <a:solidFill>
                  <a:srgbClr val="FF0000"/>
                </a:solidFill>
              </a:rPr>
              <a:t>이하</a:t>
            </a:r>
            <a:r>
              <a:rPr lang="en-US" altLang="ko-KR" sz="2000" dirty="0">
                <a:solidFill>
                  <a:srgbClr val="FF0000"/>
                </a:solidFill>
              </a:rPr>
              <a:t>)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A65160-5484-E01C-8539-D9C0D00887C2}"/>
              </a:ext>
            </a:extLst>
          </p:cNvPr>
          <p:cNvSpPr txBox="1"/>
          <p:nvPr/>
        </p:nvSpPr>
        <p:spPr>
          <a:xfrm>
            <a:off x="13258800" y="8888360"/>
            <a:ext cx="37321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/>
              <a:t>피크 </a:t>
            </a:r>
            <a:r>
              <a:rPr lang="ko-KR" altLang="en-US" sz="2000" dirty="0" err="1"/>
              <a:t>오탐지</a:t>
            </a:r>
            <a:endParaRPr lang="en-US" altLang="ko-KR" sz="2000" dirty="0"/>
          </a:p>
          <a:p>
            <a:r>
              <a:rPr lang="en-US" altLang="ko-KR" sz="2000" dirty="0">
                <a:solidFill>
                  <a:srgbClr val="FF0000"/>
                </a:solidFill>
              </a:rPr>
              <a:t>(R</a:t>
            </a:r>
            <a:r>
              <a:rPr lang="ko-KR" altLang="en-US" sz="2000" dirty="0">
                <a:solidFill>
                  <a:srgbClr val="FF0000"/>
                </a:solidFill>
              </a:rPr>
              <a:t>피크를 정확히 탐지하지 못함</a:t>
            </a:r>
            <a:r>
              <a:rPr lang="en-US" altLang="ko-KR" sz="2000" dirty="0">
                <a:solidFill>
                  <a:srgbClr val="FF0000"/>
                </a:solidFill>
              </a:rPr>
              <a:t>)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969CC5-D642-573B-0E1D-B533D490EEA8}"/>
              </a:ext>
            </a:extLst>
          </p:cNvPr>
          <p:cNvSpPr txBox="1"/>
          <p:nvPr/>
        </p:nvSpPr>
        <p:spPr>
          <a:xfrm>
            <a:off x="1470932" y="2705100"/>
            <a:ext cx="685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2400" dirty="0">
                <a:solidFill>
                  <a:srgbClr val="212529"/>
                </a:solidFill>
                <a:latin typeface="+mn-ea"/>
              </a:rPr>
              <a:t>2</a:t>
            </a:r>
            <a:r>
              <a:rPr lang="en-US" altLang="ko-KR" sz="2400" i="0" dirty="0">
                <a:solidFill>
                  <a:srgbClr val="212529"/>
                </a:solidFill>
                <a:effectLst/>
                <a:latin typeface="+mn-ea"/>
              </a:rPr>
              <a:t>) </a:t>
            </a:r>
            <a:r>
              <a:rPr lang="en-US" altLang="ko-KR" sz="2400" dirty="0">
                <a:solidFill>
                  <a:srgbClr val="212529"/>
                </a:solidFill>
                <a:latin typeface="+mn-ea"/>
              </a:rPr>
              <a:t>Peak detection</a:t>
            </a:r>
          </a:p>
          <a:p>
            <a:pPr algn="l"/>
            <a:endParaRPr lang="en-US" altLang="ko-KR" sz="2400" i="0" dirty="0">
              <a:solidFill>
                <a:srgbClr val="212529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1542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792480"/>
            <a:ext cx="2547611" cy="397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03. Method</a:t>
            </a:r>
          </a:p>
        </p:txBody>
      </p:sp>
      <p:sp>
        <p:nvSpPr>
          <p:cNvPr id="15" name="슬라이드 번호 개체 틀 11">
            <a:extLst>
              <a:ext uri="{FF2B5EF4-FFF2-40B4-BE49-F238E27FC236}">
                <a16:creationId xmlns:a16="http://schemas.microsoft.com/office/drawing/2014/main" id="{860D9C3A-DE32-39A5-5E9C-B250F45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14</a:t>
            </a:fld>
            <a:endParaRPr lang="en-US" sz="2000">
              <a:latin typeface="+mn-ea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6E01E338-DBCD-4EDD-AA3B-A5FA9E2B1879}"/>
              </a:ext>
            </a:extLst>
          </p:cNvPr>
          <p:cNvSpPr/>
          <p:nvPr/>
        </p:nvSpPr>
        <p:spPr>
          <a:xfrm>
            <a:off x="762000" y="133350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DAB62075-5E5A-7945-11DB-4E3B9A04669F}"/>
              </a:ext>
            </a:extLst>
          </p:cNvPr>
          <p:cNvSpPr txBox="1"/>
          <p:nvPr/>
        </p:nvSpPr>
        <p:spPr>
          <a:xfrm>
            <a:off x="1028701" y="2019300"/>
            <a:ext cx="16192499" cy="482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Data Preprocessing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4575F722-0364-1A0D-4012-785E5DEBD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264" y="5662818"/>
            <a:ext cx="7239001" cy="16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97BD5D43-FCE2-BE25-3B71-C52EAC838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844" y="3326358"/>
            <a:ext cx="7086599" cy="162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88704492-0589-8FE8-1760-ED4026288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116" y="5695337"/>
            <a:ext cx="7159407" cy="162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650E7D-A0F8-2E2B-23A0-60C917627DF5}"/>
              </a:ext>
            </a:extLst>
          </p:cNvPr>
          <p:cNvSpPr txBox="1"/>
          <p:nvPr/>
        </p:nvSpPr>
        <p:spPr>
          <a:xfrm>
            <a:off x="4956212" y="4984909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원본 데이터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84ABAF-841C-CE0B-0622-F7B61F09BF5B}"/>
              </a:ext>
            </a:extLst>
          </p:cNvPr>
          <p:cNvSpPr txBox="1"/>
          <p:nvPr/>
        </p:nvSpPr>
        <p:spPr>
          <a:xfrm>
            <a:off x="3814882" y="7417377"/>
            <a:ext cx="367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원본 데이터 </a:t>
            </a:r>
            <a:r>
              <a:rPr lang="en-US" altLang="ko-KR" dirty="0"/>
              <a:t>x FFT </a:t>
            </a:r>
            <a:r>
              <a:rPr lang="ko-KR" altLang="en-US" dirty="0"/>
              <a:t>변환데이터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621F72-1B3C-5E9E-763D-E895FA8DC5EB}"/>
              </a:ext>
            </a:extLst>
          </p:cNvPr>
          <p:cNvSpPr txBox="1"/>
          <p:nvPr/>
        </p:nvSpPr>
        <p:spPr>
          <a:xfrm>
            <a:off x="10826781" y="4984909"/>
            <a:ext cx="479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원본 데이터</a:t>
            </a:r>
            <a:r>
              <a:rPr lang="en-US" altLang="ko-KR" dirty="0">
                <a:solidFill>
                  <a:srgbClr val="FF0000"/>
                </a:solidFill>
              </a:rPr>
              <a:t> (</a:t>
            </a:r>
            <a:r>
              <a:rPr lang="ko-KR" altLang="en-US" dirty="0">
                <a:solidFill>
                  <a:srgbClr val="FF0000"/>
                </a:solidFill>
              </a:rPr>
              <a:t>피크탐지율 </a:t>
            </a:r>
            <a:r>
              <a:rPr lang="en-US" altLang="ko-KR" dirty="0">
                <a:solidFill>
                  <a:srgbClr val="FF0000"/>
                </a:solidFill>
              </a:rPr>
              <a:t>= mean 15%)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5E2119-C0B4-3229-0039-407DF20F5E77}"/>
              </a:ext>
            </a:extLst>
          </p:cNvPr>
          <p:cNvSpPr txBox="1"/>
          <p:nvPr/>
        </p:nvSpPr>
        <p:spPr>
          <a:xfrm>
            <a:off x="10242688" y="7417377"/>
            <a:ext cx="596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원본 데이터 </a:t>
            </a:r>
            <a:r>
              <a:rPr lang="en-US" altLang="ko-KR" dirty="0"/>
              <a:t>x FFT </a:t>
            </a:r>
            <a:r>
              <a:rPr lang="ko-KR" altLang="en-US" dirty="0"/>
              <a:t>변환데이터</a:t>
            </a:r>
            <a:r>
              <a:rPr lang="en-US" altLang="ko-KR" dirty="0">
                <a:solidFill>
                  <a:srgbClr val="FF0000"/>
                </a:solidFill>
              </a:rPr>
              <a:t> (</a:t>
            </a:r>
            <a:r>
              <a:rPr lang="ko-KR" altLang="en-US" dirty="0">
                <a:solidFill>
                  <a:srgbClr val="FF0000"/>
                </a:solidFill>
              </a:rPr>
              <a:t>피크탐지율 </a:t>
            </a:r>
            <a:r>
              <a:rPr lang="en-US" altLang="ko-KR" dirty="0">
                <a:solidFill>
                  <a:srgbClr val="FF0000"/>
                </a:solidFill>
              </a:rPr>
              <a:t>= mean 50%)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A2451E4-0DB4-C401-02F2-D84E2A812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38184"/>
            <a:ext cx="7239001" cy="181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A5900C74-FD41-EE76-5F50-012B2885B3CC}"/>
              </a:ext>
            </a:extLst>
          </p:cNvPr>
          <p:cNvCxnSpPr>
            <a:stCxn id="2050" idx="3"/>
            <a:endCxn id="5" idx="1"/>
          </p:cNvCxnSpPr>
          <p:nvPr/>
        </p:nvCxnSpPr>
        <p:spPr>
          <a:xfrm flipV="1">
            <a:off x="9067801" y="4137323"/>
            <a:ext cx="460043" cy="7685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5D5210C5-33DF-1938-BB62-9FEADCFC09FA}"/>
              </a:ext>
            </a:extLst>
          </p:cNvPr>
          <p:cNvCxnSpPr>
            <a:cxnSpLocks/>
            <a:stCxn id="2" idx="3"/>
            <a:endCxn id="7" idx="1"/>
          </p:cNvCxnSpPr>
          <p:nvPr/>
        </p:nvCxnSpPr>
        <p:spPr>
          <a:xfrm flipV="1">
            <a:off x="9078265" y="6506302"/>
            <a:ext cx="381851" cy="429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2" name="그룹 1008">
            <a:extLst>
              <a:ext uri="{FF2B5EF4-FFF2-40B4-BE49-F238E27FC236}">
                <a16:creationId xmlns:a16="http://schemas.microsoft.com/office/drawing/2014/main" id="{ADDD7606-0DDE-06C9-FF57-599A167720C5}"/>
              </a:ext>
            </a:extLst>
          </p:cNvPr>
          <p:cNvGrpSpPr/>
          <p:nvPr/>
        </p:nvGrpSpPr>
        <p:grpSpPr>
          <a:xfrm>
            <a:off x="1846759" y="5486493"/>
            <a:ext cx="15080106" cy="57935"/>
            <a:chOff x="4998069" y="3855779"/>
            <a:chExt cx="10268868" cy="63216"/>
          </a:xfrm>
        </p:grpSpPr>
        <p:pic>
          <p:nvPicPr>
            <p:cNvPr id="33" name="Object 30">
              <a:extLst>
                <a:ext uri="{FF2B5EF4-FFF2-40B4-BE49-F238E27FC236}">
                  <a16:creationId xmlns:a16="http://schemas.microsoft.com/office/drawing/2014/main" id="{9EF14AE6-90A4-2C2E-6EB3-013AAB3B4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98069" y="3855779"/>
              <a:ext cx="10268868" cy="63216"/>
            </a:xfrm>
            <a:prstGeom prst="rect">
              <a:avLst/>
            </a:prstGeom>
          </p:spPr>
        </p:pic>
      </p:grpSp>
      <p:pic>
        <p:nvPicPr>
          <p:cNvPr id="34" name="Picture 2">
            <a:extLst>
              <a:ext uri="{FF2B5EF4-FFF2-40B4-BE49-F238E27FC236}">
                <a16:creationId xmlns:a16="http://schemas.microsoft.com/office/drawing/2014/main" id="{A351A176-A8B0-04FF-0B08-EC196E064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967" y="8289738"/>
            <a:ext cx="3086100" cy="181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9CB168CC-B982-9900-1275-39488AF47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762" y="8285480"/>
            <a:ext cx="3086100" cy="181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>
            <a:extLst>
              <a:ext uri="{FF2B5EF4-FFF2-40B4-BE49-F238E27FC236}">
                <a16:creationId xmlns:a16="http://schemas.microsoft.com/office/drawing/2014/main" id="{DD3BDE70-870A-C94B-C0C7-FE2BDB6DE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557" y="8267700"/>
            <a:ext cx="3086100" cy="181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>
            <a:extLst>
              <a:ext uri="{FF2B5EF4-FFF2-40B4-BE49-F238E27FC236}">
                <a16:creationId xmlns:a16="http://schemas.microsoft.com/office/drawing/2014/main" id="{DD569CFE-4220-87F1-661E-26AF909B3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700" y="8285480"/>
            <a:ext cx="3086100" cy="181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화살표: 오른쪽 37">
            <a:extLst>
              <a:ext uri="{FF2B5EF4-FFF2-40B4-BE49-F238E27FC236}">
                <a16:creationId xmlns:a16="http://schemas.microsoft.com/office/drawing/2014/main" id="{A0754BB4-9FD9-A5AD-F97F-780211E25EA0}"/>
              </a:ext>
            </a:extLst>
          </p:cNvPr>
          <p:cNvSpPr/>
          <p:nvPr/>
        </p:nvSpPr>
        <p:spPr>
          <a:xfrm rot="5400000">
            <a:off x="9078968" y="7840862"/>
            <a:ext cx="361508" cy="536244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26D107-EA2F-1BC3-0B74-2C472C29FDFB}"/>
              </a:ext>
            </a:extLst>
          </p:cNvPr>
          <p:cNvSpPr txBox="1"/>
          <p:nvPr/>
        </p:nvSpPr>
        <p:spPr>
          <a:xfrm>
            <a:off x="1470932" y="2705100"/>
            <a:ext cx="685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2400" dirty="0">
                <a:solidFill>
                  <a:srgbClr val="212529"/>
                </a:solidFill>
                <a:latin typeface="+mn-ea"/>
              </a:rPr>
              <a:t>2</a:t>
            </a:r>
            <a:r>
              <a:rPr lang="en-US" altLang="ko-KR" sz="2400" i="0" dirty="0">
                <a:solidFill>
                  <a:srgbClr val="212529"/>
                </a:solidFill>
                <a:effectLst/>
                <a:latin typeface="+mn-ea"/>
              </a:rPr>
              <a:t>) </a:t>
            </a:r>
            <a:r>
              <a:rPr lang="en-US" altLang="ko-KR" sz="2400" dirty="0">
                <a:solidFill>
                  <a:srgbClr val="212529"/>
                </a:solidFill>
                <a:latin typeface="+mn-ea"/>
              </a:rPr>
              <a:t>Peak detection</a:t>
            </a:r>
          </a:p>
          <a:p>
            <a:pPr algn="l"/>
            <a:endParaRPr lang="en-US" altLang="ko-KR" sz="2400" i="0" dirty="0">
              <a:solidFill>
                <a:srgbClr val="212529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03826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직사각형 169">
            <a:extLst>
              <a:ext uri="{FF2B5EF4-FFF2-40B4-BE49-F238E27FC236}">
                <a16:creationId xmlns:a16="http://schemas.microsoft.com/office/drawing/2014/main" id="{C55BA523-6E29-1ACA-4D84-6F5ED762B3F6}"/>
              </a:ext>
            </a:extLst>
          </p:cNvPr>
          <p:cNvSpPr/>
          <p:nvPr/>
        </p:nvSpPr>
        <p:spPr>
          <a:xfrm>
            <a:off x="3810000" y="3026999"/>
            <a:ext cx="1561249" cy="361060"/>
          </a:xfrm>
          <a:prstGeom prst="rect">
            <a:avLst/>
          </a:prstGeom>
          <a:solidFill>
            <a:srgbClr val="F3F2F1"/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ECG signal data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792480"/>
            <a:ext cx="2547611" cy="397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03. Method</a:t>
            </a:r>
          </a:p>
        </p:txBody>
      </p:sp>
      <p:sp>
        <p:nvSpPr>
          <p:cNvPr id="15" name="슬라이드 번호 개체 틀 11">
            <a:extLst>
              <a:ext uri="{FF2B5EF4-FFF2-40B4-BE49-F238E27FC236}">
                <a16:creationId xmlns:a16="http://schemas.microsoft.com/office/drawing/2014/main" id="{860D9C3A-DE32-39A5-5E9C-B250F45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15</a:t>
            </a:fld>
            <a:endParaRPr lang="en-US" sz="2000" dirty="0">
              <a:latin typeface="+mn-ea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6E01E338-DBCD-4EDD-AA3B-A5FA9E2B1879}"/>
              </a:ext>
            </a:extLst>
          </p:cNvPr>
          <p:cNvSpPr/>
          <p:nvPr/>
        </p:nvSpPr>
        <p:spPr>
          <a:xfrm>
            <a:off x="762000" y="133350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DAB62075-5E5A-7945-11DB-4E3B9A04669F}"/>
              </a:ext>
            </a:extLst>
          </p:cNvPr>
          <p:cNvSpPr txBox="1"/>
          <p:nvPr/>
        </p:nvSpPr>
        <p:spPr>
          <a:xfrm>
            <a:off x="1028701" y="2019300"/>
            <a:ext cx="16192499" cy="482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b="1" spc="-48">
                <a:solidFill>
                  <a:srgbClr val="36211B"/>
                </a:solidFill>
                <a:latin typeface="+mn-ea"/>
              </a:rPr>
              <a:t>SFV-based User Classification Model</a:t>
            </a:r>
            <a:endParaRPr lang="en-US" altLang="ko-KR" sz="2400" b="1" spc="-48" dirty="0">
              <a:solidFill>
                <a:srgbClr val="36211B"/>
              </a:solidFill>
              <a:latin typeface="+mn-ea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73EED6A-EF18-38BA-B835-07CBDC47FE13}"/>
              </a:ext>
            </a:extLst>
          </p:cNvPr>
          <p:cNvSpPr/>
          <p:nvPr/>
        </p:nvSpPr>
        <p:spPr>
          <a:xfrm rot="5400000">
            <a:off x="206610" y="5076906"/>
            <a:ext cx="4777831" cy="2124148"/>
          </a:xfrm>
          <a:prstGeom prst="rect">
            <a:avLst/>
          </a:prstGeom>
          <a:solidFill>
            <a:srgbClr val="EFEDEB"/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BAFF8B8-73F3-3D31-A6D0-217A0BE9CC1C}"/>
              </a:ext>
            </a:extLst>
          </p:cNvPr>
          <p:cNvSpPr/>
          <p:nvPr/>
        </p:nvSpPr>
        <p:spPr>
          <a:xfrm>
            <a:off x="1646102" y="3843742"/>
            <a:ext cx="1911177" cy="260942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Dilated</a:t>
            </a:r>
            <a:r>
              <a:rPr lang="ko-KR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Causal Conv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392960F-5FEA-48A4-DBFA-286313BC56B7}"/>
              </a:ext>
            </a:extLst>
          </p:cNvPr>
          <p:cNvSpPr/>
          <p:nvPr/>
        </p:nvSpPr>
        <p:spPr>
          <a:xfrm>
            <a:off x="1646102" y="4236880"/>
            <a:ext cx="1911177" cy="260942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Batch Normalization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80C6184-2D37-B41C-9B17-E4475AA7B089}"/>
              </a:ext>
            </a:extLst>
          </p:cNvPr>
          <p:cNvSpPr/>
          <p:nvPr/>
        </p:nvSpPr>
        <p:spPr>
          <a:xfrm>
            <a:off x="1646100" y="4630018"/>
            <a:ext cx="1911177" cy="260942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연결선: 꺾임 22">
            <a:extLst>
              <a:ext uri="{FF2B5EF4-FFF2-40B4-BE49-F238E27FC236}">
                <a16:creationId xmlns:a16="http://schemas.microsoft.com/office/drawing/2014/main" id="{D9BB63FA-52F4-6DD4-7FED-BE6E02AC7135}"/>
              </a:ext>
            </a:extLst>
          </p:cNvPr>
          <p:cNvCxnSpPr>
            <a:cxnSpLocks/>
            <a:stCxn id="33" idx="3"/>
            <a:endCxn id="21" idx="3"/>
          </p:cNvCxnSpPr>
          <p:nvPr/>
        </p:nvCxnSpPr>
        <p:spPr>
          <a:xfrm>
            <a:off x="5526560" y="5828169"/>
            <a:ext cx="12700" cy="675463"/>
          </a:xfrm>
          <a:prstGeom prst="bentConnector3">
            <a:avLst>
              <a:gd name="adj1" fmla="val 7950000"/>
            </a:avLst>
          </a:prstGeom>
          <a:grpFill/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17FD2E7-1B1A-7067-93BB-9432F5347846}"/>
              </a:ext>
            </a:extLst>
          </p:cNvPr>
          <p:cNvSpPr txBox="1"/>
          <p:nvPr/>
        </p:nvSpPr>
        <p:spPr>
          <a:xfrm rot="5400000">
            <a:off x="5851597" y="6048036"/>
            <a:ext cx="1733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Residual Connection 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7AE452D6-6298-88A9-564A-F98645F70BB6}"/>
              </a:ext>
            </a:extLst>
          </p:cNvPr>
          <p:cNvSpPr/>
          <p:nvPr/>
        </p:nvSpPr>
        <p:spPr>
          <a:xfrm>
            <a:off x="1646100" y="5023156"/>
            <a:ext cx="1911177" cy="260942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Dropout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B88A6DBF-3987-4387-B02F-69445227F7ED}"/>
              </a:ext>
            </a:extLst>
          </p:cNvPr>
          <p:cNvGrpSpPr/>
          <p:nvPr/>
        </p:nvGrpSpPr>
        <p:grpSpPr>
          <a:xfrm rot="10800000">
            <a:off x="4304006" y="4092495"/>
            <a:ext cx="2136954" cy="3359917"/>
            <a:chOff x="4597562" y="5240948"/>
            <a:chExt cx="2555581" cy="1273279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직사각형 36">
                  <a:extLst>
                    <a:ext uri="{FF2B5EF4-FFF2-40B4-BE49-F238E27FC236}">
                      <a16:creationId xmlns:a16="http://schemas.microsoft.com/office/drawing/2014/main" id="{2D89ECEA-CB72-E8DE-5222-C037D6E34EE8}"/>
                    </a:ext>
                  </a:extLst>
                </p:cNvPr>
                <p:cNvSpPr/>
                <p:nvPr/>
              </p:nvSpPr>
              <p:spPr>
                <a:xfrm rot="10800000">
                  <a:off x="4597577" y="6254959"/>
                  <a:ext cx="2555566" cy="259268"/>
                </a:xfrm>
                <a:prstGeom prst="rect">
                  <a:avLst/>
                </a:prstGeom>
                <a:solidFill>
                  <a:srgbClr val="FEF4C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Residual Block</a:t>
                  </a:r>
                </a:p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(8,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ko-KR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직사각형 36">
                  <a:extLst>
                    <a:ext uri="{FF2B5EF4-FFF2-40B4-BE49-F238E27FC236}">
                      <a16:creationId xmlns:a16="http://schemas.microsoft.com/office/drawing/2014/main" id="{2D89ECEA-CB72-E8DE-5222-C037D6E34E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4597577" y="6254959"/>
                  <a:ext cx="2555566" cy="25926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직사각형 37">
                  <a:extLst>
                    <a:ext uri="{FF2B5EF4-FFF2-40B4-BE49-F238E27FC236}">
                      <a16:creationId xmlns:a16="http://schemas.microsoft.com/office/drawing/2014/main" id="{4805F3A1-01B6-F71E-AC89-D588832AAE01}"/>
                    </a:ext>
                  </a:extLst>
                </p:cNvPr>
                <p:cNvSpPr/>
                <p:nvPr/>
              </p:nvSpPr>
              <p:spPr>
                <a:xfrm rot="10800000">
                  <a:off x="4597577" y="5915151"/>
                  <a:ext cx="2555566" cy="259268"/>
                </a:xfrm>
                <a:prstGeom prst="rect">
                  <a:avLst/>
                </a:prstGeom>
                <a:solidFill>
                  <a:srgbClr val="FEF4C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Residual Block</a:t>
                  </a:r>
                </a:p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(8,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ko-KR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직사각형 37">
                  <a:extLst>
                    <a:ext uri="{FF2B5EF4-FFF2-40B4-BE49-F238E27FC236}">
                      <a16:creationId xmlns:a16="http://schemas.microsoft.com/office/drawing/2014/main" id="{4805F3A1-01B6-F71E-AC89-D588832AAE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4597577" y="5915151"/>
                  <a:ext cx="2555566" cy="259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직선 화살표 연결선 38">
              <a:extLst>
                <a:ext uri="{FF2B5EF4-FFF2-40B4-BE49-F238E27FC236}">
                  <a16:creationId xmlns:a16="http://schemas.microsoft.com/office/drawing/2014/main" id="{7F4490B2-5165-BE52-6DC3-A0966DD7FFFB}"/>
                </a:ext>
              </a:extLst>
            </p:cNvPr>
            <p:cNvCxnSpPr>
              <a:cxnSpLocks/>
              <a:stCxn id="38" idx="2"/>
              <a:endCxn id="41" idx="0"/>
            </p:cNvCxnSpPr>
            <p:nvPr/>
          </p:nvCxnSpPr>
          <p:spPr>
            <a:xfrm rot="16200000" flipV="1">
              <a:off x="5667887" y="5707679"/>
              <a:ext cx="414935" cy="9"/>
            </a:xfrm>
            <a:prstGeom prst="straightConnector1">
              <a:avLst/>
            </a:prstGeom>
            <a:grpFill/>
            <a:ln w="190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직선 화살표 연결선 39">
              <a:extLst>
                <a:ext uri="{FF2B5EF4-FFF2-40B4-BE49-F238E27FC236}">
                  <a16:creationId xmlns:a16="http://schemas.microsoft.com/office/drawing/2014/main" id="{67442643-2564-2D35-4736-6653BFD8939C}"/>
                </a:ext>
              </a:extLst>
            </p:cNvPr>
            <p:cNvCxnSpPr>
              <a:cxnSpLocks/>
              <a:stCxn id="37" idx="2"/>
              <a:endCxn id="38" idx="0"/>
            </p:cNvCxnSpPr>
            <p:nvPr/>
          </p:nvCxnSpPr>
          <p:spPr>
            <a:xfrm rot="16200000">
              <a:off x="5835090" y="6214689"/>
              <a:ext cx="80540" cy="0"/>
            </a:xfrm>
            <a:prstGeom prst="straightConnector1">
              <a:avLst/>
            </a:prstGeom>
            <a:grpFill/>
            <a:ln w="190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0988ACF5-D7A2-34E2-F376-088992CF0AB5}"/>
                    </a:ext>
                  </a:extLst>
                </p:cNvPr>
                <p:cNvSpPr/>
                <p:nvPr/>
              </p:nvSpPr>
              <p:spPr>
                <a:xfrm rot="10800000">
                  <a:off x="4597562" y="5240948"/>
                  <a:ext cx="2555575" cy="259268"/>
                </a:xfrm>
                <a:prstGeom prst="rect">
                  <a:avLst/>
                </a:prstGeom>
                <a:solidFill>
                  <a:srgbClr val="FEF4C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Residual Block</a:t>
                  </a:r>
                </a:p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(8,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),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altLang="ko-KR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</m:oMath>
                  </a14:m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ko-KR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0988ACF5-D7A2-34E2-F376-088992CF0A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4597562" y="5240948"/>
                  <a:ext cx="2555575" cy="259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E977C0C-EDB5-DA8C-1D0A-6804B22C458E}"/>
                </a:ext>
              </a:extLst>
            </p:cNvPr>
            <p:cNvSpPr txBox="1"/>
            <p:nvPr/>
          </p:nvSpPr>
          <p:spPr>
            <a:xfrm>
              <a:off x="5675904" y="5681817"/>
              <a:ext cx="551645" cy="93308"/>
            </a:xfrm>
            <a:prstGeom prst="rect">
              <a:avLst/>
            </a:prstGeom>
            <a:solidFill>
              <a:srgbClr val="F3F2F1"/>
            </a:solidFill>
          </p:spPr>
          <p:txBody>
            <a:bodyPr wrap="none" tIns="0" bIns="0" rtlCol="0" anchor="ctr" anchorCtr="0">
              <a:spAutoFit/>
            </a:bodyPr>
            <a:lstStyle/>
            <a:p>
              <a:r>
                <a:rPr lang="en-US" altLang="ko-KR" sz="1600" b="1" dirty="0">
                  <a:latin typeface="Times New Roman" panose="02020603050405020304" pitchFamily="18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∙∙∙</a:t>
              </a:r>
              <a:endParaRPr lang="ko-KR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B1F5A70F-F310-CCBA-9DE0-836B397C162C}"/>
              </a:ext>
            </a:extLst>
          </p:cNvPr>
          <p:cNvSpPr/>
          <p:nvPr/>
        </p:nvSpPr>
        <p:spPr>
          <a:xfrm>
            <a:off x="3923892" y="7639124"/>
            <a:ext cx="2894714" cy="2232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Average Pooling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C08263A-7BC3-B13A-B7BA-76EEC1981483}"/>
              </a:ext>
            </a:extLst>
          </p:cNvPr>
          <p:cNvSpPr/>
          <p:nvPr/>
        </p:nvSpPr>
        <p:spPr>
          <a:xfrm>
            <a:off x="3923894" y="8006396"/>
            <a:ext cx="2894714" cy="2232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Dense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45E813B1-B4CE-1657-53C4-FEC9A7A59BBA}"/>
              </a:ext>
            </a:extLst>
          </p:cNvPr>
          <p:cNvCxnSpPr>
            <a:cxnSpLocks/>
            <a:stCxn id="28" idx="2"/>
            <a:endCxn id="29" idx="0"/>
          </p:cNvCxnSpPr>
          <p:nvPr/>
        </p:nvCxnSpPr>
        <p:spPr>
          <a:xfrm>
            <a:off x="5371249" y="7862369"/>
            <a:ext cx="2" cy="144027"/>
          </a:xfrm>
          <a:prstGeom prst="straightConnector1">
            <a:avLst/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사각형: 둥근 모서리 32">
                <a:extLst>
                  <a:ext uri="{FF2B5EF4-FFF2-40B4-BE49-F238E27FC236}">
                    <a16:creationId xmlns:a16="http://schemas.microsoft.com/office/drawing/2014/main" id="{5C268208-F7F6-CFCB-7634-4E218B334DCC}"/>
                  </a:ext>
                </a:extLst>
              </p:cNvPr>
              <p:cNvSpPr/>
              <p:nvPr/>
            </p:nvSpPr>
            <p:spPr>
              <a:xfrm>
                <a:off x="5222063" y="5722355"/>
                <a:ext cx="304497" cy="211627"/>
              </a:xfrm>
              <a:prstGeom prst="roundRect">
                <a:avLst/>
              </a:prstGeom>
              <a:solidFill>
                <a:srgbClr val="F3F2F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ko-KR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사각형: 둥근 모서리 32">
                <a:extLst>
                  <a:ext uri="{FF2B5EF4-FFF2-40B4-BE49-F238E27FC236}">
                    <a16:creationId xmlns:a16="http://schemas.microsoft.com/office/drawing/2014/main" id="{5C268208-F7F6-CFCB-7634-4E218B334D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063" y="5722355"/>
                <a:ext cx="304497" cy="21162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62298118-5443-3D3C-55BE-08D865DF89AF}"/>
              </a:ext>
            </a:extLst>
          </p:cNvPr>
          <p:cNvSpPr txBox="1"/>
          <p:nvPr/>
        </p:nvSpPr>
        <p:spPr>
          <a:xfrm>
            <a:off x="3443713" y="8665633"/>
            <a:ext cx="3855071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</a:p>
          <a:p>
            <a:pPr algn="ctr"/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Identification</a:t>
            </a:r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ko-KR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90A5432D-53D0-A041-74D4-D15BB852664F}"/>
                  </a:ext>
                </a:extLst>
              </p:cNvPr>
              <p:cNvSpPr/>
              <p:nvPr/>
            </p:nvSpPr>
            <p:spPr>
              <a:xfrm>
                <a:off x="5222063" y="6397818"/>
                <a:ext cx="304497" cy="211627"/>
              </a:xfrm>
              <a:prstGeom prst="roundRect">
                <a:avLst/>
              </a:prstGeom>
              <a:solidFill>
                <a:srgbClr val="F3F2F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ko-KR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90A5432D-53D0-A041-74D4-D15BB85266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063" y="6397818"/>
                <a:ext cx="304497" cy="21162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12B999B0-62F5-DF44-F529-648A583EBFB4}"/>
              </a:ext>
            </a:extLst>
          </p:cNvPr>
          <p:cNvCxnSpPr>
            <a:cxnSpLocks/>
            <a:stCxn id="41" idx="2"/>
            <a:endCxn id="28" idx="0"/>
          </p:cNvCxnSpPr>
          <p:nvPr/>
        </p:nvCxnSpPr>
        <p:spPr>
          <a:xfrm flipH="1">
            <a:off x="5371249" y="7452412"/>
            <a:ext cx="1237" cy="186712"/>
          </a:xfrm>
          <a:prstGeom prst="straightConnector1">
            <a:avLst/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7527954F-DB1E-E9E1-B66B-36C882E4E3D2}"/>
              </a:ext>
            </a:extLst>
          </p:cNvPr>
          <p:cNvSpPr txBox="1"/>
          <p:nvPr/>
        </p:nvSpPr>
        <p:spPr>
          <a:xfrm>
            <a:off x="1533453" y="3427330"/>
            <a:ext cx="14939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Residual Block</a:t>
            </a: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37D0DD43-9851-CA8C-1723-8A37584C4513}"/>
              </a:ext>
            </a:extLst>
          </p:cNvPr>
          <p:cNvSpPr/>
          <p:nvPr/>
        </p:nvSpPr>
        <p:spPr>
          <a:xfrm>
            <a:off x="1646102" y="5416294"/>
            <a:ext cx="1911177" cy="260942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Dilated</a:t>
            </a:r>
            <a:r>
              <a:rPr lang="ko-KR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Causal Conv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A5BCCF32-CD3C-81BD-CC71-E3C01AF805F7}"/>
              </a:ext>
            </a:extLst>
          </p:cNvPr>
          <p:cNvSpPr/>
          <p:nvPr/>
        </p:nvSpPr>
        <p:spPr>
          <a:xfrm>
            <a:off x="1646102" y="5809432"/>
            <a:ext cx="1911177" cy="260942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Batch Normalization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5DA6176B-52DA-8561-9D13-CA0A86FAB3AB}"/>
              </a:ext>
            </a:extLst>
          </p:cNvPr>
          <p:cNvSpPr/>
          <p:nvPr/>
        </p:nvSpPr>
        <p:spPr>
          <a:xfrm>
            <a:off x="1646100" y="6202570"/>
            <a:ext cx="1911177" cy="260942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44A24596-B3E1-C94F-A1C3-02ED28D7FB05}"/>
              </a:ext>
            </a:extLst>
          </p:cNvPr>
          <p:cNvSpPr/>
          <p:nvPr/>
        </p:nvSpPr>
        <p:spPr>
          <a:xfrm>
            <a:off x="1646100" y="6595708"/>
            <a:ext cx="1911177" cy="260942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Dropout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8D1BF750-11AA-AECF-1C11-A9DA8FE5D4F9}"/>
              </a:ext>
            </a:extLst>
          </p:cNvPr>
          <p:cNvSpPr/>
          <p:nvPr/>
        </p:nvSpPr>
        <p:spPr>
          <a:xfrm>
            <a:off x="1646102" y="6988846"/>
            <a:ext cx="1911177" cy="26094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Dilated</a:t>
            </a:r>
            <a:r>
              <a:rPr lang="ko-KR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Causal Conv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A9EFD47E-14B5-C11E-56E8-DD06AD5F8CD2}"/>
              </a:ext>
            </a:extLst>
          </p:cNvPr>
          <p:cNvSpPr/>
          <p:nvPr/>
        </p:nvSpPr>
        <p:spPr>
          <a:xfrm>
            <a:off x="1646102" y="7381984"/>
            <a:ext cx="1911177" cy="26094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Batch Normalization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7D4A4813-32DC-A98E-020D-87D7BD25C991}"/>
              </a:ext>
            </a:extLst>
          </p:cNvPr>
          <p:cNvSpPr/>
          <p:nvPr/>
        </p:nvSpPr>
        <p:spPr>
          <a:xfrm>
            <a:off x="1646100" y="7775122"/>
            <a:ext cx="1911177" cy="26094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6F2F77E5-347F-028C-E886-1E8B8707A3E9}"/>
              </a:ext>
            </a:extLst>
          </p:cNvPr>
          <p:cNvSpPr/>
          <p:nvPr/>
        </p:nvSpPr>
        <p:spPr>
          <a:xfrm>
            <a:off x="1646100" y="8168263"/>
            <a:ext cx="1911177" cy="26094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Dropout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0" name="연결선: 꺾임 79">
            <a:extLst>
              <a:ext uri="{FF2B5EF4-FFF2-40B4-BE49-F238E27FC236}">
                <a16:creationId xmlns:a16="http://schemas.microsoft.com/office/drawing/2014/main" id="{1FB0F9FD-7A85-F817-31D1-27BA28733797}"/>
              </a:ext>
            </a:extLst>
          </p:cNvPr>
          <p:cNvCxnSpPr>
            <a:stCxn id="29" idx="2"/>
            <a:endCxn id="35" idx="0"/>
          </p:cNvCxnSpPr>
          <p:nvPr/>
        </p:nvCxnSpPr>
        <p:spPr>
          <a:xfrm rot="5400000">
            <a:off x="5153254" y="8447636"/>
            <a:ext cx="435992" cy="2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4DA7598B-02ED-E953-EBD6-68B8D9444B4E}"/>
              </a:ext>
            </a:extLst>
          </p:cNvPr>
          <p:cNvSpPr/>
          <p:nvPr/>
        </p:nvSpPr>
        <p:spPr>
          <a:xfrm rot="5400000">
            <a:off x="7197797" y="3958154"/>
            <a:ext cx="3245895" cy="2858688"/>
          </a:xfrm>
          <a:prstGeom prst="rect">
            <a:avLst/>
          </a:prstGeom>
          <a:solidFill>
            <a:srgbClr val="F3F2F1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직사각형 90">
                <a:extLst>
                  <a:ext uri="{FF2B5EF4-FFF2-40B4-BE49-F238E27FC236}">
                    <a16:creationId xmlns:a16="http://schemas.microsoft.com/office/drawing/2014/main" id="{1D011667-C075-976B-E14D-BED55A7769FF}"/>
                  </a:ext>
                </a:extLst>
              </p:cNvPr>
              <p:cNvSpPr/>
              <p:nvPr/>
            </p:nvSpPr>
            <p:spPr>
              <a:xfrm>
                <a:off x="7773858" y="3930305"/>
                <a:ext cx="2136941" cy="767730"/>
              </a:xfrm>
              <a:prstGeom prst="rect">
                <a:avLst/>
              </a:prstGeom>
              <a:solidFill>
                <a:srgbClr val="FEF4CE">
                  <a:alpha val="6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Residual Block</a:t>
                </a:r>
              </a:p>
              <a:p>
                <a:pPr algn="ctr"/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ko-KR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직사각형 90">
                <a:extLst>
                  <a:ext uri="{FF2B5EF4-FFF2-40B4-BE49-F238E27FC236}">
                    <a16:creationId xmlns:a16="http://schemas.microsoft.com/office/drawing/2014/main" id="{1D011667-C075-976B-E14D-BED55A7769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858" y="3930305"/>
                <a:ext cx="2136941" cy="7677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직사각형 91">
                <a:extLst>
                  <a:ext uri="{FF2B5EF4-FFF2-40B4-BE49-F238E27FC236}">
                    <a16:creationId xmlns:a16="http://schemas.microsoft.com/office/drawing/2014/main" id="{3D2714A5-1565-2A01-3C3D-5C26EA7F1FEE}"/>
                  </a:ext>
                </a:extLst>
              </p:cNvPr>
              <p:cNvSpPr/>
              <p:nvPr/>
            </p:nvSpPr>
            <p:spPr>
              <a:xfrm>
                <a:off x="7773858" y="4940078"/>
                <a:ext cx="2136941" cy="767730"/>
              </a:xfrm>
              <a:prstGeom prst="rect">
                <a:avLst/>
              </a:prstGeom>
              <a:solidFill>
                <a:srgbClr val="FEF4CE">
                  <a:alpha val="6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Residual Block</a:t>
                </a:r>
              </a:p>
              <a:p>
                <a:pPr algn="ctr"/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ko-KR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직사각형 91">
                <a:extLst>
                  <a:ext uri="{FF2B5EF4-FFF2-40B4-BE49-F238E27FC236}">
                    <a16:creationId xmlns:a16="http://schemas.microsoft.com/office/drawing/2014/main" id="{3D2714A5-1565-2A01-3C3D-5C26EA7F1F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858" y="4940078"/>
                <a:ext cx="2136941" cy="7677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직선 화살표 연결선 93">
            <a:extLst>
              <a:ext uri="{FF2B5EF4-FFF2-40B4-BE49-F238E27FC236}">
                <a16:creationId xmlns:a16="http://schemas.microsoft.com/office/drawing/2014/main" id="{1BDD7732-369B-406E-28B4-871289EDDB88}"/>
              </a:ext>
            </a:extLst>
          </p:cNvPr>
          <p:cNvCxnSpPr>
            <a:cxnSpLocks/>
            <a:stCxn id="91" idx="2"/>
            <a:endCxn id="92" idx="0"/>
          </p:cNvCxnSpPr>
          <p:nvPr/>
        </p:nvCxnSpPr>
        <p:spPr>
          <a:xfrm>
            <a:off x="8842329" y="4698035"/>
            <a:ext cx="0" cy="242043"/>
          </a:xfrm>
          <a:prstGeom prst="straightConnector1">
            <a:avLst/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7" name="직사각형 96">
            <a:extLst>
              <a:ext uri="{FF2B5EF4-FFF2-40B4-BE49-F238E27FC236}">
                <a16:creationId xmlns:a16="http://schemas.microsoft.com/office/drawing/2014/main" id="{BAE0275A-7D62-02D0-FE76-C9A5C58E6F55}"/>
              </a:ext>
            </a:extLst>
          </p:cNvPr>
          <p:cNvSpPr/>
          <p:nvPr/>
        </p:nvSpPr>
        <p:spPr>
          <a:xfrm>
            <a:off x="7626257" y="5991957"/>
            <a:ext cx="2432144" cy="2564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Average Pooling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직사각형 97">
            <a:extLst>
              <a:ext uri="{FF2B5EF4-FFF2-40B4-BE49-F238E27FC236}">
                <a16:creationId xmlns:a16="http://schemas.microsoft.com/office/drawing/2014/main" id="{401E1396-6E2F-E776-A282-EB8372C94E3B}"/>
              </a:ext>
            </a:extLst>
          </p:cNvPr>
          <p:cNvSpPr/>
          <p:nvPr/>
        </p:nvSpPr>
        <p:spPr>
          <a:xfrm>
            <a:off x="7626259" y="6531229"/>
            <a:ext cx="2432144" cy="2564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Dense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9" name="직선 화살표 연결선 98">
            <a:extLst>
              <a:ext uri="{FF2B5EF4-FFF2-40B4-BE49-F238E27FC236}">
                <a16:creationId xmlns:a16="http://schemas.microsoft.com/office/drawing/2014/main" id="{8F58CBDB-A8F4-E187-88DE-9F01A96C08E5}"/>
              </a:ext>
            </a:extLst>
          </p:cNvPr>
          <p:cNvCxnSpPr>
            <a:cxnSpLocks/>
            <a:stCxn id="97" idx="2"/>
            <a:endCxn id="98" idx="0"/>
          </p:cNvCxnSpPr>
          <p:nvPr/>
        </p:nvCxnSpPr>
        <p:spPr>
          <a:xfrm>
            <a:off x="8842329" y="6248441"/>
            <a:ext cx="2" cy="282788"/>
          </a:xfrm>
          <a:prstGeom prst="straightConnector1">
            <a:avLst/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직선 화살표 연결선 101">
            <a:extLst>
              <a:ext uri="{FF2B5EF4-FFF2-40B4-BE49-F238E27FC236}">
                <a16:creationId xmlns:a16="http://schemas.microsoft.com/office/drawing/2014/main" id="{0872E188-E0E6-1DFD-6EAF-98D94CA811BE}"/>
              </a:ext>
            </a:extLst>
          </p:cNvPr>
          <p:cNvCxnSpPr>
            <a:cxnSpLocks/>
            <a:stCxn id="92" idx="2"/>
            <a:endCxn id="97" idx="0"/>
          </p:cNvCxnSpPr>
          <p:nvPr/>
        </p:nvCxnSpPr>
        <p:spPr>
          <a:xfrm>
            <a:off x="8842329" y="5707808"/>
            <a:ext cx="0" cy="284149"/>
          </a:xfrm>
          <a:prstGeom prst="straightConnector1">
            <a:avLst/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34" name="TextBox 1033">
            <a:extLst>
              <a:ext uri="{FF2B5EF4-FFF2-40B4-BE49-F238E27FC236}">
                <a16:creationId xmlns:a16="http://schemas.microsoft.com/office/drawing/2014/main" id="{D22F9E02-97BF-D088-4026-9846583A4EE5}"/>
              </a:ext>
            </a:extLst>
          </p:cNvPr>
          <p:cNvSpPr txBox="1"/>
          <p:nvPr/>
        </p:nvSpPr>
        <p:spPr>
          <a:xfrm>
            <a:off x="8155359" y="7818690"/>
            <a:ext cx="20947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 extraction</a:t>
            </a:r>
          </a:p>
        </p:txBody>
      </p:sp>
      <p:cxnSp>
        <p:nvCxnSpPr>
          <p:cNvPr id="1036" name="직선 화살표 연결선 1035">
            <a:extLst>
              <a:ext uri="{FF2B5EF4-FFF2-40B4-BE49-F238E27FC236}">
                <a16:creationId xmlns:a16="http://schemas.microsoft.com/office/drawing/2014/main" id="{792E139A-5E78-7CBA-1A66-B79153F6D666}"/>
              </a:ext>
            </a:extLst>
          </p:cNvPr>
          <p:cNvCxnSpPr>
            <a:cxnSpLocks/>
          </p:cNvCxnSpPr>
          <p:nvPr/>
        </p:nvCxnSpPr>
        <p:spPr>
          <a:xfrm>
            <a:off x="7391579" y="7982444"/>
            <a:ext cx="762000" cy="0"/>
          </a:xfrm>
          <a:prstGeom prst="straightConnector1">
            <a:avLst/>
          </a:prstGeom>
          <a:solidFill>
            <a:schemeClr val="bg1"/>
          </a:solidFill>
          <a:ln w="19050">
            <a:prstDash val="lg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38" name="직사각형 1037">
            <a:extLst>
              <a:ext uri="{FF2B5EF4-FFF2-40B4-BE49-F238E27FC236}">
                <a16:creationId xmlns:a16="http://schemas.microsoft.com/office/drawing/2014/main" id="{C558483C-FD2B-2D3E-8272-46A56DB29BBF}"/>
              </a:ext>
            </a:extLst>
          </p:cNvPr>
          <p:cNvSpPr/>
          <p:nvPr/>
        </p:nvSpPr>
        <p:spPr>
          <a:xfrm rot="5400000">
            <a:off x="7644161" y="7923370"/>
            <a:ext cx="256483" cy="761999"/>
          </a:xfrm>
          <a:prstGeom prst="rect">
            <a:avLst/>
          </a:prstGeom>
          <a:solidFill>
            <a:srgbClr val="F3F2F1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9" name="직사각형 1038">
            <a:extLst>
              <a:ext uri="{FF2B5EF4-FFF2-40B4-BE49-F238E27FC236}">
                <a16:creationId xmlns:a16="http://schemas.microsoft.com/office/drawing/2014/main" id="{A85236E1-7E6F-BA07-9CD9-9DC79907F10E}"/>
              </a:ext>
            </a:extLst>
          </p:cNvPr>
          <p:cNvSpPr/>
          <p:nvPr/>
        </p:nvSpPr>
        <p:spPr>
          <a:xfrm rot="5400000">
            <a:off x="7644161" y="8275138"/>
            <a:ext cx="256483" cy="761999"/>
          </a:xfrm>
          <a:prstGeom prst="rect">
            <a:avLst/>
          </a:prstGeom>
          <a:solidFill>
            <a:srgbClr val="F3F2F1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0" name="TextBox 1039">
            <a:extLst>
              <a:ext uri="{FF2B5EF4-FFF2-40B4-BE49-F238E27FC236}">
                <a16:creationId xmlns:a16="http://schemas.microsoft.com/office/drawing/2014/main" id="{AF6D75D7-8B01-DEB4-3D97-E1CFBE6593AF}"/>
              </a:ext>
            </a:extLst>
          </p:cNvPr>
          <p:cNvSpPr txBox="1"/>
          <p:nvPr/>
        </p:nvSpPr>
        <p:spPr>
          <a:xfrm>
            <a:off x="8155359" y="8145923"/>
            <a:ext cx="20947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Classification Model</a:t>
            </a:r>
          </a:p>
        </p:txBody>
      </p:sp>
      <p:sp>
        <p:nvSpPr>
          <p:cNvPr id="1041" name="TextBox 1040">
            <a:extLst>
              <a:ext uri="{FF2B5EF4-FFF2-40B4-BE49-F238E27FC236}">
                <a16:creationId xmlns:a16="http://schemas.microsoft.com/office/drawing/2014/main" id="{F376AC70-2036-E03A-A9C2-125586F7CED3}"/>
              </a:ext>
            </a:extLst>
          </p:cNvPr>
          <p:cNvSpPr txBox="1"/>
          <p:nvPr/>
        </p:nvSpPr>
        <p:spPr>
          <a:xfrm>
            <a:off x="8155359" y="8493323"/>
            <a:ext cx="20947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Identification Model</a:t>
            </a:r>
          </a:p>
        </p:txBody>
      </p:sp>
      <p:sp>
        <p:nvSpPr>
          <p:cNvPr id="1051" name="화살표: 아래쪽 1050">
            <a:extLst>
              <a:ext uri="{FF2B5EF4-FFF2-40B4-BE49-F238E27FC236}">
                <a16:creationId xmlns:a16="http://schemas.microsoft.com/office/drawing/2014/main" id="{45F18561-4991-2EE7-BB36-AD02A23F1BBA}"/>
              </a:ext>
            </a:extLst>
          </p:cNvPr>
          <p:cNvSpPr/>
          <p:nvPr/>
        </p:nvSpPr>
        <p:spPr>
          <a:xfrm>
            <a:off x="4487450" y="3475570"/>
            <a:ext cx="206348" cy="211299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2" name="화살표: 아래쪽 1051">
            <a:extLst>
              <a:ext uri="{FF2B5EF4-FFF2-40B4-BE49-F238E27FC236}">
                <a16:creationId xmlns:a16="http://schemas.microsoft.com/office/drawing/2014/main" id="{95C85853-AAF0-F315-CA6C-8C9D6DF282E9}"/>
              </a:ext>
            </a:extLst>
          </p:cNvPr>
          <p:cNvSpPr/>
          <p:nvPr/>
        </p:nvSpPr>
        <p:spPr>
          <a:xfrm>
            <a:off x="8736029" y="3446342"/>
            <a:ext cx="206348" cy="211299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56" name="연결선: 꺾임 1055">
            <a:extLst>
              <a:ext uri="{FF2B5EF4-FFF2-40B4-BE49-F238E27FC236}">
                <a16:creationId xmlns:a16="http://schemas.microsoft.com/office/drawing/2014/main" id="{578819F9-DD98-8011-8B69-11766FFB6B34}"/>
              </a:ext>
            </a:extLst>
          </p:cNvPr>
          <p:cNvCxnSpPr>
            <a:cxnSpLocks/>
            <a:stCxn id="82" idx="3"/>
            <a:endCxn id="43" idx="3"/>
          </p:cNvCxnSpPr>
          <p:nvPr/>
        </p:nvCxnSpPr>
        <p:spPr>
          <a:xfrm rot="5400000" flipH="1">
            <a:off x="5994417" y="4184119"/>
            <a:ext cx="3802917" cy="1849739"/>
          </a:xfrm>
          <a:prstGeom prst="bentConnector4">
            <a:avLst>
              <a:gd name="adj1" fmla="val -6011"/>
              <a:gd name="adj2" fmla="val 88377"/>
            </a:avLst>
          </a:prstGeom>
          <a:solidFill>
            <a:schemeClr val="bg1"/>
          </a:solidFill>
          <a:ln w="19050">
            <a:prstDash val="lg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3390D61-574C-2CA5-AB29-46EB36873D75}"/>
              </a:ext>
            </a:extLst>
          </p:cNvPr>
          <p:cNvSpPr/>
          <p:nvPr/>
        </p:nvSpPr>
        <p:spPr>
          <a:xfrm>
            <a:off x="7391401" y="3008456"/>
            <a:ext cx="2858688" cy="361060"/>
          </a:xfrm>
          <a:prstGeom prst="rect">
            <a:avLst/>
          </a:prstGeom>
          <a:solidFill>
            <a:srgbClr val="F3F2F1"/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ECG signal data</a:t>
            </a: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9C4F1B86-7544-0B5D-141D-34392153F44F}"/>
              </a:ext>
            </a:extLst>
          </p:cNvPr>
          <p:cNvSpPr/>
          <p:nvPr/>
        </p:nvSpPr>
        <p:spPr>
          <a:xfrm rot="5400000">
            <a:off x="3010138" y="4549927"/>
            <a:ext cx="4760730" cy="316100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C3474667-B620-AC52-830E-23AC0EA32758}"/>
              </a:ext>
            </a:extLst>
          </p:cNvPr>
          <p:cNvSpPr/>
          <p:nvPr/>
        </p:nvSpPr>
        <p:spPr>
          <a:xfrm>
            <a:off x="5409757" y="3026999"/>
            <a:ext cx="1561249" cy="3610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Feature</a:t>
            </a:r>
          </a:p>
        </p:txBody>
      </p:sp>
      <p:sp>
        <p:nvSpPr>
          <p:cNvPr id="48" name="화살표: 아래쪽 47">
            <a:extLst>
              <a:ext uri="{FF2B5EF4-FFF2-40B4-BE49-F238E27FC236}">
                <a16:creationId xmlns:a16="http://schemas.microsoft.com/office/drawing/2014/main" id="{A5E5CE1A-2FD9-2409-FF66-1003B7E73740}"/>
              </a:ext>
            </a:extLst>
          </p:cNvPr>
          <p:cNvSpPr/>
          <p:nvPr/>
        </p:nvSpPr>
        <p:spPr>
          <a:xfrm>
            <a:off x="6036638" y="3475570"/>
            <a:ext cx="206348" cy="211299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5" name="그룹 1008">
            <a:extLst>
              <a:ext uri="{FF2B5EF4-FFF2-40B4-BE49-F238E27FC236}">
                <a16:creationId xmlns:a16="http://schemas.microsoft.com/office/drawing/2014/main" id="{D091B0E1-E10D-7ED0-4E70-FAF9E533DA8F}"/>
              </a:ext>
            </a:extLst>
          </p:cNvPr>
          <p:cNvGrpSpPr/>
          <p:nvPr/>
        </p:nvGrpSpPr>
        <p:grpSpPr>
          <a:xfrm>
            <a:off x="11201399" y="5693597"/>
            <a:ext cx="6508765" cy="140834"/>
            <a:chOff x="4998069" y="3855779"/>
            <a:chExt cx="10268868" cy="63216"/>
          </a:xfrm>
        </p:grpSpPr>
        <p:pic>
          <p:nvPicPr>
            <p:cNvPr id="77" name="Object 30">
              <a:extLst>
                <a:ext uri="{FF2B5EF4-FFF2-40B4-BE49-F238E27FC236}">
                  <a16:creationId xmlns:a16="http://schemas.microsoft.com/office/drawing/2014/main" id="{B59E5D50-77B2-5338-34AB-8F5009602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98069" y="3855779"/>
              <a:ext cx="10268868" cy="63216"/>
            </a:xfrm>
            <a:prstGeom prst="rect">
              <a:avLst/>
            </a:prstGeom>
          </p:spPr>
        </p:pic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783AA8B7-B81F-7962-AADC-9E49FB1225E8}"/>
              </a:ext>
            </a:extLst>
          </p:cNvPr>
          <p:cNvSpPr txBox="1"/>
          <p:nvPr/>
        </p:nvSpPr>
        <p:spPr>
          <a:xfrm>
            <a:off x="11754561" y="3921393"/>
            <a:ext cx="540244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/>
              <a:t>#1   ECG </a:t>
            </a:r>
            <a:r>
              <a:rPr lang="ko-KR" altLang="en-US" sz="2400" b="1" dirty="0"/>
              <a:t>상태 분류</a:t>
            </a:r>
            <a:endParaRPr lang="en-US" altLang="ko-KR" sz="2400" b="1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심전도 신호의 상태 정보를 이용하기 위한 특징 추출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B474EAB-C0A5-D185-A3E4-11440862C76B}"/>
              </a:ext>
            </a:extLst>
          </p:cNvPr>
          <p:cNvSpPr txBox="1"/>
          <p:nvPr/>
        </p:nvSpPr>
        <p:spPr>
          <a:xfrm>
            <a:off x="11754561" y="6313973"/>
            <a:ext cx="540244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/>
              <a:t>#2   ECG </a:t>
            </a:r>
            <a:r>
              <a:rPr lang="ko-KR" altLang="en-US" sz="2400" b="1" dirty="0"/>
              <a:t>사용자 식별</a:t>
            </a:r>
            <a:endParaRPr lang="en-US" altLang="ko-KR" sz="2400" b="1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r>
              <a:rPr lang="ko-KR" altLang="en-US" dirty="0"/>
              <a:t>추출된 상태 특징 정보를 반영하여</a:t>
            </a:r>
            <a:r>
              <a:rPr lang="en-US" altLang="ko-KR" dirty="0"/>
              <a:t> </a:t>
            </a:r>
            <a:r>
              <a:rPr lang="ko-KR" altLang="en-US" dirty="0"/>
              <a:t>사용자 분류 진행</a:t>
            </a:r>
          </a:p>
        </p:txBody>
      </p:sp>
    </p:spTree>
    <p:extLst>
      <p:ext uri="{BB962C8B-B14F-4D97-AF65-F5344CB8AC3E}">
        <p14:creationId xmlns:p14="http://schemas.microsoft.com/office/powerpoint/2010/main" val="4209403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792480"/>
            <a:ext cx="2547611" cy="397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03. Method</a:t>
            </a:r>
          </a:p>
        </p:txBody>
      </p:sp>
      <p:sp>
        <p:nvSpPr>
          <p:cNvPr id="15" name="슬라이드 번호 개체 틀 11">
            <a:extLst>
              <a:ext uri="{FF2B5EF4-FFF2-40B4-BE49-F238E27FC236}">
                <a16:creationId xmlns:a16="http://schemas.microsoft.com/office/drawing/2014/main" id="{860D9C3A-DE32-39A5-5E9C-B250F45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16</a:t>
            </a:fld>
            <a:endParaRPr lang="en-US" sz="2000" dirty="0">
              <a:latin typeface="+mn-ea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6E01E338-DBCD-4EDD-AA3B-A5FA9E2B1879}"/>
              </a:ext>
            </a:extLst>
          </p:cNvPr>
          <p:cNvSpPr/>
          <p:nvPr/>
        </p:nvSpPr>
        <p:spPr>
          <a:xfrm>
            <a:off x="762000" y="133350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DAB62075-5E5A-7945-11DB-4E3B9A04669F}"/>
              </a:ext>
            </a:extLst>
          </p:cNvPr>
          <p:cNvSpPr txBox="1"/>
          <p:nvPr/>
        </p:nvSpPr>
        <p:spPr>
          <a:xfrm>
            <a:off x="1028701" y="2019300"/>
            <a:ext cx="7429499" cy="482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SFV-based User Classification Model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FCBE147D-3CA3-D6BB-0B2E-0C985EAB5751}"/>
              </a:ext>
            </a:extLst>
          </p:cNvPr>
          <p:cNvSpPr txBox="1"/>
          <p:nvPr/>
        </p:nvSpPr>
        <p:spPr>
          <a:xfrm>
            <a:off x="11300789" y="2751666"/>
            <a:ext cx="25728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#1   ECG </a:t>
            </a:r>
            <a:r>
              <a:rPr lang="ko-KR" altLang="en-US" sz="2400" b="1" dirty="0"/>
              <a:t>상태 분류</a:t>
            </a:r>
            <a:endParaRPr lang="en-US" altLang="ko-KR" sz="2400" b="1" dirty="0"/>
          </a:p>
          <a:p>
            <a:endParaRPr lang="en-US" altLang="ko-KR" dirty="0"/>
          </a:p>
        </p:txBody>
      </p:sp>
      <p:sp>
        <p:nvSpPr>
          <p:cNvPr id="180" name="사각형: 둥근 모서리 179">
            <a:extLst>
              <a:ext uri="{FF2B5EF4-FFF2-40B4-BE49-F238E27FC236}">
                <a16:creationId xmlns:a16="http://schemas.microsoft.com/office/drawing/2014/main" id="{AD84E03D-0E55-4ECB-5696-D5D42C771FE6}"/>
              </a:ext>
            </a:extLst>
          </p:cNvPr>
          <p:cNvSpPr/>
          <p:nvPr/>
        </p:nvSpPr>
        <p:spPr>
          <a:xfrm>
            <a:off x="11640364" y="3782007"/>
            <a:ext cx="2521436" cy="728061"/>
          </a:xfrm>
          <a:prstGeom prst="roundRect">
            <a:avLst>
              <a:gd name="adj" fmla="val 6771"/>
            </a:avLst>
          </a:prstGeom>
          <a:solidFill>
            <a:schemeClr val="accent3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Stable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1" name="사각형: 둥근 모서리 180">
            <a:extLst>
              <a:ext uri="{FF2B5EF4-FFF2-40B4-BE49-F238E27FC236}">
                <a16:creationId xmlns:a16="http://schemas.microsoft.com/office/drawing/2014/main" id="{DD48A92F-FA3F-C98F-09C6-6EE91E4D7EE6}"/>
              </a:ext>
            </a:extLst>
          </p:cNvPr>
          <p:cNvSpPr/>
          <p:nvPr/>
        </p:nvSpPr>
        <p:spPr>
          <a:xfrm>
            <a:off x="14854685" y="3782006"/>
            <a:ext cx="2522063" cy="728061"/>
          </a:xfrm>
          <a:prstGeom prst="roundRect">
            <a:avLst>
              <a:gd name="adj" fmla="val 6771"/>
            </a:avLst>
          </a:prstGeom>
          <a:solidFill>
            <a:schemeClr val="accent6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Unstable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D484E0E0-6DAA-6811-6C56-69D4E1397DF7}"/>
              </a:ext>
            </a:extLst>
          </p:cNvPr>
          <p:cNvSpPr txBox="1"/>
          <p:nvPr/>
        </p:nvSpPr>
        <p:spPr>
          <a:xfrm>
            <a:off x="11640364" y="4699479"/>
            <a:ext cx="252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편안한 휴식 상태</a:t>
            </a:r>
            <a:r>
              <a:rPr lang="ko-KR" altLang="en-US" dirty="0"/>
              <a:t>에 해당하는 심전도 신호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3272A415-5CCB-3DCF-6399-0104B5E741B3}"/>
              </a:ext>
            </a:extLst>
          </p:cNvPr>
          <p:cNvSpPr txBox="1"/>
          <p:nvPr/>
        </p:nvSpPr>
        <p:spPr>
          <a:xfrm>
            <a:off x="14855312" y="4699479"/>
            <a:ext cx="252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chemeClr val="accent6">
                    <a:lumMod val="75000"/>
                  </a:schemeClr>
                </a:solidFill>
              </a:rPr>
              <a:t>운동 중인 상태</a:t>
            </a:r>
            <a:r>
              <a:rPr lang="ko-KR" altLang="en-US" dirty="0"/>
              <a:t>에 해당하는 심전도 신호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BE98F92B-5278-8E91-11E0-B7A8E3B2A912}"/>
              </a:ext>
            </a:extLst>
          </p:cNvPr>
          <p:cNvSpPr txBox="1"/>
          <p:nvPr/>
        </p:nvSpPr>
        <p:spPr>
          <a:xfrm>
            <a:off x="11640364" y="5720199"/>
            <a:ext cx="5736385" cy="112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dirty="0"/>
              <a:t>상태 분류를 수행하여 각 심전도 신호가 </a:t>
            </a:r>
            <a:r>
              <a:rPr lang="ko-KR" altLang="en-US" b="1" dirty="0"/>
              <a:t>어떤 상태</a:t>
            </a:r>
            <a:r>
              <a:rPr lang="ko-KR" altLang="en-US" dirty="0"/>
              <a:t>에 해당하는지 </a:t>
            </a:r>
            <a:r>
              <a:rPr lang="ko-KR" altLang="en-US" b="1" dirty="0"/>
              <a:t>정보를 제공</a:t>
            </a:r>
            <a:r>
              <a:rPr lang="ko-KR" altLang="en-US" dirty="0"/>
              <a:t>해주는 역할</a:t>
            </a:r>
          </a:p>
        </p:txBody>
      </p:sp>
      <p:sp>
        <p:nvSpPr>
          <p:cNvPr id="185" name="화살표: 아래쪽 184">
            <a:extLst>
              <a:ext uri="{FF2B5EF4-FFF2-40B4-BE49-F238E27FC236}">
                <a16:creationId xmlns:a16="http://schemas.microsoft.com/office/drawing/2014/main" id="{A18578D5-99E8-338A-8FC4-B0C1C9A4D723}"/>
              </a:ext>
            </a:extLst>
          </p:cNvPr>
          <p:cNvSpPr/>
          <p:nvPr/>
        </p:nvSpPr>
        <p:spPr>
          <a:xfrm>
            <a:off x="14478000" y="5524500"/>
            <a:ext cx="206348" cy="211299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2934EEF5-BDB7-6E40-F52F-585293985204}"/>
              </a:ext>
            </a:extLst>
          </p:cNvPr>
          <p:cNvSpPr txBox="1"/>
          <p:nvPr/>
        </p:nvSpPr>
        <p:spPr>
          <a:xfrm>
            <a:off x="11640364" y="7429500"/>
            <a:ext cx="57363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TCN </a:t>
            </a:r>
            <a:r>
              <a:rPr lang="ko-KR" altLang="en-US" b="1" dirty="0"/>
              <a:t>모델 사용</a:t>
            </a:r>
            <a:endParaRPr lang="en-US" altLang="ko-KR" b="1" dirty="0"/>
          </a:p>
          <a:p>
            <a:endParaRPr lang="en-US" altLang="ko-KR" dirty="0"/>
          </a:p>
          <a:p>
            <a:r>
              <a:rPr lang="en-US" altLang="ko-KR" dirty="0"/>
              <a:t>- 2</a:t>
            </a:r>
            <a:r>
              <a:rPr lang="ko-KR" altLang="en-US" dirty="0"/>
              <a:t>개의 </a:t>
            </a:r>
            <a:r>
              <a:rPr lang="en-US" altLang="ko-KR" dirty="0"/>
              <a:t>Residual Block (dilation = 1, 2)</a:t>
            </a:r>
          </a:p>
          <a:p>
            <a:r>
              <a:rPr lang="en-US" altLang="ko-KR" dirty="0"/>
              <a:t>- Global</a:t>
            </a:r>
            <a:r>
              <a:rPr lang="ko-KR" altLang="en-US" dirty="0"/>
              <a:t> </a:t>
            </a:r>
            <a:r>
              <a:rPr lang="en-US" altLang="ko-KR" dirty="0"/>
              <a:t>Average Pooling</a:t>
            </a:r>
          </a:p>
          <a:p>
            <a:r>
              <a:rPr lang="en-US" altLang="ko-KR" dirty="0"/>
              <a:t>- Dense Layer</a:t>
            </a:r>
            <a:endParaRPr lang="ko-KR" altLang="en-US" dirty="0"/>
          </a:p>
        </p:txBody>
      </p:sp>
      <p:grpSp>
        <p:nvGrpSpPr>
          <p:cNvPr id="187" name="그룹 1008">
            <a:extLst>
              <a:ext uri="{FF2B5EF4-FFF2-40B4-BE49-F238E27FC236}">
                <a16:creationId xmlns:a16="http://schemas.microsoft.com/office/drawing/2014/main" id="{05321404-5BA5-7388-06C0-0E0595D59992}"/>
              </a:ext>
            </a:extLst>
          </p:cNvPr>
          <p:cNvGrpSpPr/>
          <p:nvPr/>
        </p:nvGrpSpPr>
        <p:grpSpPr>
          <a:xfrm>
            <a:off x="11300789" y="7131137"/>
            <a:ext cx="6508765" cy="69763"/>
            <a:chOff x="4998069" y="3855779"/>
            <a:chExt cx="10268868" cy="63216"/>
          </a:xfrm>
        </p:grpSpPr>
        <p:pic>
          <p:nvPicPr>
            <p:cNvPr id="188" name="Object 30">
              <a:extLst>
                <a:ext uri="{FF2B5EF4-FFF2-40B4-BE49-F238E27FC236}">
                  <a16:creationId xmlns:a16="http://schemas.microsoft.com/office/drawing/2014/main" id="{4C0167D8-985F-AE3E-B5B5-E96B92092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8069" y="3855779"/>
              <a:ext cx="10268868" cy="63216"/>
            </a:xfrm>
            <a:prstGeom prst="rect">
              <a:avLst/>
            </a:prstGeom>
          </p:spPr>
        </p:pic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48CBAD4B-C68B-B156-E84A-08124270B29B}"/>
              </a:ext>
            </a:extLst>
          </p:cNvPr>
          <p:cNvSpPr/>
          <p:nvPr/>
        </p:nvSpPr>
        <p:spPr>
          <a:xfrm>
            <a:off x="3810000" y="3026999"/>
            <a:ext cx="1561249" cy="361060"/>
          </a:xfrm>
          <a:prstGeom prst="rect">
            <a:avLst/>
          </a:prstGeom>
          <a:solidFill>
            <a:srgbClr val="F3F2F1"/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ECG signal data</a:t>
            </a:r>
          </a:p>
        </p:txBody>
      </p:sp>
      <p:cxnSp>
        <p:nvCxnSpPr>
          <p:cNvPr id="12" name="연결선: 꺾임 11">
            <a:extLst>
              <a:ext uri="{FF2B5EF4-FFF2-40B4-BE49-F238E27FC236}">
                <a16:creationId xmlns:a16="http://schemas.microsoft.com/office/drawing/2014/main" id="{778E05EC-D078-04E4-6E1C-1D255EE365CF}"/>
              </a:ext>
            </a:extLst>
          </p:cNvPr>
          <p:cNvCxnSpPr>
            <a:cxnSpLocks/>
            <a:stCxn id="27" idx="3"/>
            <a:endCxn id="29" idx="3"/>
          </p:cNvCxnSpPr>
          <p:nvPr/>
        </p:nvCxnSpPr>
        <p:spPr>
          <a:xfrm>
            <a:off x="5526560" y="5828169"/>
            <a:ext cx="12700" cy="675463"/>
          </a:xfrm>
          <a:prstGeom prst="bentConnector3">
            <a:avLst>
              <a:gd name="adj1" fmla="val 7950000"/>
            </a:avLst>
          </a:prstGeom>
          <a:grpFill/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8CC0814-B1AB-3930-4205-3099ED33D77A}"/>
              </a:ext>
            </a:extLst>
          </p:cNvPr>
          <p:cNvSpPr txBox="1"/>
          <p:nvPr/>
        </p:nvSpPr>
        <p:spPr>
          <a:xfrm rot="5400000">
            <a:off x="5851597" y="6048036"/>
            <a:ext cx="1733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Residual Connection 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D7521914-B4A8-C42C-627C-8AE7C92F568C}"/>
              </a:ext>
            </a:extLst>
          </p:cNvPr>
          <p:cNvGrpSpPr/>
          <p:nvPr/>
        </p:nvGrpSpPr>
        <p:grpSpPr>
          <a:xfrm rot="10800000">
            <a:off x="4304006" y="4092495"/>
            <a:ext cx="2136954" cy="3359917"/>
            <a:chOff x="4597562" y="5240948"/>
            <a:chExt cx="2555581" cy="1273279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직사각형 17">
                  <a:extLst>
                    <a:ext uri="{FF2B5EF4-FFF2-40B4-BE49-F238E27FC236}">
                      <a16:creationId xmlns:a16="http://schemas.microsoft.com/office/drawing/2014/main" id="{7091925B-9DFD-E769-459A-2486F9FCA2F8}"/>
                    </a:ext>
                  </a:extLst>
                </p:cNvPr>
                <p:cNvSpPr/>
                <p:nvPr/>
              </p:nvSpPr>
              <p:spPr>
                <a:xfrm rot="10800000">
                  <a:off x="4597577" y="6254959"/>
                  <a:ext cx="2555566" cy="259268"/>
                </a:xfrm>
                <a:prstGeom prst="rect">
                  <a:avLst/>
                </a:prstGeom>
                <a:solidFill>
                  <a:srgbClr val="FEF4C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Residual Block</a:t>
                  </a:r>
                </a:p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(8,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ko-KR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직사각형 36">
                  <a:extLst>
                    <a:ext uri="{FF2B5EF4-FFF2-40B4-BE49-F238E27FC236}">
                      <a16:creationId xmlns:a16="http://schemas.microsoft.com/office/drawing/2014/main" id="{2D89ECEA-CB72-E8DE-5222-C037D6E34E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4597577" y="6254959"/>
                  <a:ext cx="2555566" cy="259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직사각형 18">
                  <a:extLst>
                    <a:ext uri="{FF2B5EF4-FFF2-40B4-BE49-F238E27FC236}">
                      <a16:creationId xmlns:a16="http://schemas.microsoft.com/office/drawing/2014/main" id="{0DA5B07B-E12D-577D-3FE8-01F7F0A2B261}"/>
                    </a:ext>
                  </a:extLst>
                </p:cNvPr>
                <p:cNvSpPr/>
                <p:nvPr/>
              </p:nvSpPr>
              <p:spPr>
                <a:xfrm rot="10800000">
                  <a:off x="4597577" y="5915151"/>
                  <a:ext cx="2555566" cy="259268"/>
                </a:xfrm>
                <a:prstGeom prst="rect">
                  <a:avLst/>
                </a:prstGeom>
                <a:solidFill>
                  <a:srgbClr val="FEF4C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Residual Block</a:t>
                  </a:r>
                </a:p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(8,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ko-KR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직사각형 37">
                  <a:extLst>
                    <a:ext uri="{FF2B5EF4-FFF2-40B4-BE49-F238E27FC236}">
                      <a16:creationId xmlns:a16="http://schemas.microsoft.com/office/drawing/2014/main" id="{4805F3A1-01B6-F71E-AC89-D588832AAE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4597577" y="5915151"/>
                  <a:ext cx="2555566" cy="259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B958649B-2C04-479B-A3BC-669FBC3C3CAE}"/>
                </a:ext>
              </a:extLst>
            </p:cNvPr>
            <p:cNvCxnSpPr>
              <a:cxnSpLocks/>
              <a:stCxn id="19" idx="2"/>
              <a:endCxn id="22" idx="0"/>
            </p:cNvCxnSpPr>
            <p:nvPr/>
          </p:nvCxnSpPr>
          <p:spPr>
            <a:xfrm rot="16200000" flipV="1">
              <a:off x="5667887" y="5707679"/>
              <a:ext cx="414935" cy="9"/>
            </a:xfrm>
            <a:prstGeom prst="straightConnector1">
              <a:avLst/>
            </a:prstGeom>
            <a:grpFill/>
            <a:ln w="190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직선 화살표 연결선 20">
              <a:extLst>
                <a:ext uri="{FF2B5EF4-FFF2-40B4-BE49-F238E27FC236}">
                  <a16:creationId xmlns:a16="http://schemas.microsoft.com/office/drawing/2014/main" id="{C0717C31-8137-DE2A-CE84-5153F0408D9C}"/>
                </a:ext>
              </a:extLst>
            </p:cNvPr>
            <p:cNvCxnSpPr>
              <a:cxnSpLocks/>
              <a:stCxn id="18" idx="2"/>
              <a:endCxn id="19" idx="0"/>
            </p:cNvCxnSpPr>
            <p:nvPr/>
          </p:nvCxnSpPr>
          <p:spPr>
            <a:xfrm rot="16200000">
              <a:off x="5835090" y="6214689"/>
              <a:ext cx="80540" cy="0"/>
            </a:xfrm>
            <a:prstGeom prst="straightConnector1">
              <a:avLst/>
            </a:prstGeom>
            <a:grpFill/>
            <a:ln w="190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직사각형 21">
                  <a:extLst>
                    <a:ext uri="{FF2B5EF4-FFF2-40B4-BE49-F238E27FC236}">
                      <a16:creationId xmlns:a16="http://schemas.microsoft.com/office/drawing/2014/main" id="{B4D26FBC-7182-39A9-ED3F-F8FFFF817D42}"/>
                    </a:ext>
                  </a:extLst>
                </p:cNvPr>
                <p:cNvSpPr/>
                <p:nvPr/>
              </p:nvSpPr>
              <p:spPr>
                <a:xfrm rot="10800000">
                  <a:off x="4597562" y="5240948"/>
                  <a:ext cx="2555575" cy="259268"/>
                </a:xfrm>
                <a:prstGeom prst="rect">
                  <a:avLst/>
                </a:prstGeom>
                <a:solidFill>
                  <a:srgbClr val="FEF4C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Residual Block</a:t>
                  </a:r>
                </a:p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(8,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),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altLang="ko-KR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</m:oMath>
                  </a14:m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ko-KR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0988ACF5-D7A2-34E2-F376-088992CF0A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4597562" y="5240948"/>
                  <a:ext cx="2555575" cy="259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71673D-95EC-A3CF-A71B-A63C3E61EB4D}"/>
                </a:ext>
              </a:extLst>
            </p:cNvPr>
            <p:cNvSpPr txBox="1"/>
            <p:nvPr/>
          </p:nvSpPr>
          <p:spPr>
            <a:xfrm>
              <a:off x="5675904" y="5681817"/>
              <a:ext cx="551645" cy="93308"/>
            </a:xfrm>
            <a:prstGeom prst="rect">
              <a:avLst/>
            </a:prstGeom>
            <a:solidFill>
              <a:srgbClr val="F3F2F1"/>
            </a:solidFill>
          </p:spPr>
          <p:txBody>
            <a:bodyPr wrap="none" tIns="0" bIns="0" rtlCol="0" anchor="ctr" anchorCtr="0">
              <a:spAutoFit/>
            </a:bodyPr>
            <a:lstStyle/>
            <a:p>
              <a:r>
                <a:rPr lang="en-US" altLang="ko-KR" sz="1600" b="1" dirty="0">
                  <a:latin typeface="Times New Roman" panose="02020603050405020304" pitchFamily="18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∙∙∙</a:t>
              </a:r>
              <a:endParaRPr lang="ko-KR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FB8057BF-D3E5-8D22-414C-5FCA5D252087}"/>
              </a:ext>
            </a:extLst>
          </p:cNvPr>
          <p:cNvSpPr/>
          <p:nvPr/>
        </p:nvSpPr>
        <p:spPr>
          <a:xfrm>
            <a:off x="3923892" y="7639124"/>
            <a:ext cx="2894714" cy="2232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Average Pooling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D72654F4-8093-3E14-58C6-49FAA1D7CE14}"/>
              </a:ext>
            </a:extLst>
          </p:cNvPr>
          <p:cNvSpPr/>
          <p:nvPr/>
        </p:nvSpPr>
        <p:spPr>
          <a:xfrm>
            <a:off x="3923894" y="8006396"/>
            <a:ext cx="2894714" cy="2232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Dense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46FE4BC8-F69F-4C81-5404-2BB3418EB08B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>
            <a:off x="5371249" y="7862369"/>
            <a:ext cx="2" cy="144027"/>
          </a:xfrm>
          <a:prstGeom prst="straightConnector1">
            <a:avLst/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사각형: 둥근 모서리 26">
                <a:extLst>
                  <a:ext uri="{FF2B5EF4-FFF2-40B4-BE49-F238E27FC236}">
                    <a16:creationId xmlns:a16="http://schemas.microsoft.com/office/drawing/2014/main" id="{DCEE815F-8A5E-BF01-06A6-523FAFA378C2}"/>
                  </a:ext>
                </a:extLst>
              </p:cNvPr>
              <p:cNvSpPr/>
              <p:nvPr/>
            </p:nvSpPr>
            <p:spPr>
              <a:xfrm>
                <a:off x="5222063" y="5722355"/>
                <a:ext cx="304497" cy="211627"/>
              </a:xfrm>
              <a:prstGeom prst="roundRect">
                <a:avLst/>
              </a:prstGeom>
              <a:solidFill>
                <a:srgbClr val="F3F2F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ko-KR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사각형: 둥근 모서리 26">
                <a:extLst>
                  <a:ext uri="{FF2B5EF4-FFF2-40B4-BE49-F238E27FC236}">
                    <a16:creationId xmlns:a16="http://schemas.microsoft.com/office/drawing/2014/main" id="{DCEE815F-8A5E-BF01-06A6-523FAFA378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063" y="5722355"/>
                <a:ext cx="304497" cy="21162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B9DDF5C7-A6D4-7FFB-3245-ABA7ED63236B}"/>
              </a:ext>
            </a:extLst>
          </p:cNvPr>
          <p:cNvSpPr txBox="1"/>
          <p:nvPr/>
        </p:nvSpPr>
        <p:spPr>
          <a:xfrm>
            <a:off x="3443713" y="8665633"/>
            <a:ext cx="3855071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</a:p>
          <a:p>
            <a:pPr algn="ctr"/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Identification</a:t>
            </a:r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ko-KR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사각형: 둥근 모서리 28">
                <a:extLst>
                  <a:ext uri="{FF2B5EF4-FFF2-40B4-BE49-F238E27FC236}">
                    <a16:creationId xmlns:a16="http://schemas.microsoft.com/office/drawing/2014/main" id="{54576A95-A59F-B6F4-0682-34FF598E9482}"/>
                  </a:ext>
                </a:extLst>
              </p:cNvPr>
              <p:cNvSpPr/>
              <p:nvPr/>
            </p:nvSpPr>
            <p:spPr>
              <a:xfrm>
                <a:off x="5222063" y="6397818"/>
                <a:ext cx="304497" cy="211627"/>
              </a:xfrm>
              <a:prstGeom prst="roundRect">
                <a:avLst/>
              </a:prstGeom>
              <a:solidFill>
                <a:srgbClr val="F3F2F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ko-KR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사각형: 둥근 모서리 28">
                <a:extLst>
                  <a:ext uri="{FF2B5EF4-FFF2-40B4-BE49-F238E27FC236}">
                    <a16:creationId xmlns:a16="http://schemas.microsoft.com/office/drawing/2014/main" id="{54576A95-A59F-B6F4-0682-34FF598E94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063" y="6397818"/>
                <a:ext cx="304497" cy="21162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E5482EAF-047F-3A3E-F895-01335F380F0F}"/>
              </a:ext>
            </a:extLst>
          </p:cNvPr>
          <p:cNvCxnSpPr>
            <a:cxnSpLocks/>
            <a:stCxn id="22" idx="2"/>
            <a:endCxn id="24" idx="0"/>
          </p:cNvCxnSpPr>
          <p:nvPr/>
        </p:nvCxnSpPr>
        <p:spPr>
          <a:xfrm flipH="1">
            <a:off x="5371249" y="7452412"/>
            <a:ext cx="1237" cy="186712"/>
          </a:xfrm>
          <a:prstGeom prst="straightConnector1">
            <a:avLst/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연결선: 꺾임 39">
            <a:extLst>
              <a:ext uri="{FF2B5EF4-FFF2-40B4-BE49-F238E27FC236}">
                <a16:creationId xmlns:a16="http://schemas.microsoft.com/office/drawing/2014/main" id="{C9AEC9E6-3C08-3D92-7377-14AB96C3962F}"/>
              </a:ext>
            </a:extLst>
          </p:cNvPr>
          <p:cNvCxnSpPr>
            <a:stCxn id="25" idx="2"/>
            <a:endCxn id="28" idx="0"/>
          </p:cNvCxnSpPr>
          <p:nvPr/>
        </p:nvCxnSpPr>
        <p:spPr>
          <a:xfrm rot="5400000">
            <a:off x="5153254" y="8447636"/>
            <a:ext cx="435992" cy="2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화살표: 아래쪽 54">
            <a:extLst>
              <a:ext uri="{FF2B5EF4-FFF2-40B4-BE49-F238E27FC236}">
                <a16:creationId xmlns:a16="http://schemas.microsoft.com/office/drawing/2014/main" id="{AC626615-5697-8CBB-D2CF-0E65A28848A0}"/>
              </a:ext>
            </a:extLst>
          </p:cNvPr>
          <p:cNvSpPr/>
          <p:nvPr/>
        </p:nvSpPr>
        <p:spPr>
          <a:xfrm>
            <a:off x="4487450" y="3475570"/>
            <a:ext cx="206348" cy="211299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7" name="연결선: 꺾임 56">
            <a:extLst>
              <a:ext uri="{FF2B5EF4-FFF2-40B4-BE49-F238E27FC236}">
                <a16:creationId xmlns:a16="http://schemas.microsoft.com/office/drawing/2014/main" id="{1481BE14-B8CE-02C6-5BB1-8048C2C57B72}"/>
              </a:ext>
            </a:extLst>
          </p:cNvPr>
          <p:cNvCxnSpPr>
            <a:cxnSpLocks/>
            <a:stCxn id="41" idx="3"/>
            <a:endCxn id="60" idx="3"/>
          </p:cNvCxnSpPr>
          <p:nvPr/>
        </p:nvCxnSpPr>
        <p:spPr>
          <a:xfrm rot="5400000" flipH="1">
            <a:off x="5994417" y="4184119"/>
            <a:ext cx="3802917" cy="1849739"/>
          </a:xfrm>
          <a:prstGeom prst="bentConnector4">
            <a:avLst>
              <a:gd name="adj1" fmla="val -6011"/>
              <a:gd name="adj2" fmla="val 88377"/>
            </a:avLst>
          </a:prstGeom>
          <a:solidFill>
            <a:schemeClr val="bg1"/>
          </a:solidFill>
          <a:ln w="19050">
            <a:prstDash val="lg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31A9BC77-4EB7-7BCC-E7A5-D883D722D7D6}"/>
              </a:ext>
            </a:extLst>
          </p:cNvPr>
          <p:cNvSpPr/>
          <p:nvPr/>
        </p:nvSpPr>
        <p:spPr>
          <a:xfrm rot="5400000">
            <a:off x="3010138" y="4549927"/>
            <a:ext cx="4760730" cy="316100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B87335C2-9D10-B83F-82CF-7984F59715DE}"/>
              </a:ext>
            </a:extLst>
          </p:cNvPr>
          <p:cNvSpPr/>
          <p:nvPr/>
        </p:nvSpPr>
        <p:spPr>
          <a:xfrm>
            <a:off x="5409757" y="3026999"/>
            <a:ext cx="1561249" cy="3610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Feature</a:t>
            </a:r>
          </a:p>
        </p:txBody>
      </p:sp>
      <p:sp>
        <p:nvSpPr>
          <p:cNvPr id="61" name="화살표: 아래쪽 60">
            <a:extLst>
              <a:ext uri="{FF2B5EF4-FFF2-40B4-BE49-F238E27FC236}">
                <a16:creationId xmlns:a16="http://schemas.microsoft.com/office/drawing/2014/main" id="{46F56968-6E5D-1EB3-77EB-D4FD39C13DE5}"/>
              </a:ext>
            </a:extLst>
          </p:cNvPr>
          <p:cNvSpPr/>
          <p:nvPr/>
        </p:nvSpPr>
        <p:spPr>
          <a:xfrm>
            <a:off x="6036638" y="3475570"/>
            <a:ext cx="206348" cy="211299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2D14F262-845C-1A00-92C9-1D776DFC6B24}"/>
              </a:ext>
            </a:extLst>
          </p:cNvPr>
          <p:cNvSpPr/>
          <p:nvPr/>
        </p:nvSpPr>
        <p:spPr>
          <a:xfrm>
            <a:off x="1028700" y="2833293"/>
            <a:ext cx="8496300" cy="6681289"/>
          </a:xfrm>
          <a:prstGeom prst="rect">
            <a:avLst/>
          </a:prstGeom>
          <a:solidFill>
            <a:srgbClr val="F3F2F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02289D5-DE83-636C-A298-CEAC1D890E8F}"/>
              </a:ext>
            </a:extLst>
          </p:cNvPr>
          <p:cNvSpPr/>
          <p:nvPr/>
        </p:nvSpPr>
        <p:spPr>
          <a:xfrm rot="5400000">
            <a:off x="206610" y="5076906"/>
            <a:ext cx="4777831" cy="2124148"/>
          </a:xfrm>
          <a:prstGeom prst="rect">
            <a:avLst/>
          </a:prstGeom>
          <a:solidFill>
            <a:srgbClr val="EFEDEB"/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95A6D327-246E-244B-61D3-6A385FFCA5C2}"/>
              </a:ext>
            </a:extLst>
          </p:cNvPr>
          <p:cNvSpPr/>
          <p:nvPr/>
        </p:nvSpPr>
        <p:spPr>
          <a:xfrm>
            <a:off x="1646102" y="3843742"/>
            <a:ext cx="1911177" cy="260942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Dilated</a:t>
            </a:r>
            <a:r>
              <a:rPr lang="ko-KR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Causal Conv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12055C5-901E-56E7-4936-5224ABE2C34F}"/>
              </a:ext>
            </a:extLst>
          </p:cNvPr>
          <p:cNvSpPr/>
          <p:nvPr/>
        </p:nvSpPr>
        <p:spPr>
          <a:xfrm>
            <a:off x="1646102" y="4236880"/>
            <a:ext cx="1911177" cy="260942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Batch Normalization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276E52B-96E0-F7D5-7ADF-895501E71BDC}"/>
              </a:ext>
            </a:extLst>
          </p:cNvPr>
          <p:cNvSpPr/>
          <p:nvPr/>
        </p:nvSpPr>
        <p:spPr>
          <a:xfrm>
            <a:off x="1646100" y="4630018"/>
            <a:ext cx="1911177" cy="260942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5D1CFF5-A856-1A6B-5231-D3762EC9D3FA}"/>
              </a:ext>
            </a:extLst>
          </p:cNvPr>
          <p:cNvSpPr/>
          <p:nvPr/>
        </p:nvSpPr>
        <p:spPr>
          <a:xfrm>
            <a:off x="1646100" y="5023156"/>
            <a:ext cx="1911177" cy="260942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Dropout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80432D-A71D-4046-E7B0-B2765D539362}"/>
              </a:ext>
            </a:extLst>
          </p:cNvPr>
          <p:cNvSpPr txBox="1"/>
          <p:nvPr/>
        </p:nvSpPr>
        <p:spPr>
          <a:xfrm>
            <a:off x="1533453" y="3427330"/>
            <a:ext cx="14939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Residual Block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F0A74E3E-0F95-7212-D848-D1A844D29775}"/>
              </a:ext>
            </a:extLst>
          </p:cNvPr>
          <p:cNvSpPr/>
          <p:nvPr/>
        </p:nvSpPr>
        <p:spPr>
          <a:xfrm>
            <a:off x="1646102" y="5416294"/>
            <a:ext cx="1911177" cy="260942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Dilated</a:t>
            </a:r>
            <a:r>
              <a:rPr lang="ko-KR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Causal Conv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EFB3BC0A-9433-1810-9324-1C859EE5B46A}"/>
              </a:ext>
            </a:extLst>
          </p:cNvPr>
          <p:cNvSpPr/>
          <p:nvPr/>
        </p:nvSpPr>
        <p:spPr>
          <a:xfrm>
            <a:off x="1646102" y="5809432"/>
            <a:ext cx="1911177" cy="260942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Batch Normalization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763104D6-66DF-1994-56B4-BA518855F07A}"/>
              </a:ext>
            </a:extLst>
          </p:cNvPr>
          <p:cNvSpPr/>
          <p:nvPr/>
        </p:nvSpPr>
        <p:spPr>
          <a:xfrm>
            <a:off x="1646100" y="6202570"/>
            <a:ext cx="1911177" cy="260942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8E854C88-987D-3D0A-4C85-CD144F34B916}"/>
              </a:ext>
            </a:extLst>
          </p:cNvPr>
          <p:cNvSpPr/>
          <p:nvPr/>
        </p:nvSpPr>
        <p:spPr>
          <a:xfrm>
            <a:off x="1646100" y="6595708"/>
            <a:ext cx="1911177" cy="260942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Dropout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7EAB149E-F7AB-8830-0C64-C01327844D36}"/>
              </a:ext>
            </a:extLst>
          </p:cNvPr>
          <p:cNvSpPr/>
          <p:nvPr/>
        </p:nvSpPr>
        <p:spPr>
          <a:xfrm>
            <a:off x="1646102" y="6988846"/>
            <a:ext cx="1911177" cy="26094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Dilated</a:t>
            </a:r>
            <a:r>
              <a:rPr lang="ko-KR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Causal Conv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80F74366-C3FE-968B-EA30-E73042AB3EAD}"/>
              </a:ext>
            </a:extLst>
          </p:cNvPr>
          <p:cNvSpPr/>
          <p:nvPr/>
        </p:nvSpPr>
        <p:spPr>
          <a:xfrm>
            <a:off x="1646102" y="7381984"/>
            <a:ext cx="1911177" cy="26094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Batch Normalization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8372B032-F17F-0ADF-881E-5043E2205CCE}"/>
              </a:ext>
            </a:extLst>
          </p:cNvPr>
          <p:cNvSpPr/>
          <p:nvPr/>
        </p:nvSpPr>
        <p:spPr>
          <a:xfrm>
            <a:off x="1646100" y="7775122"/>
            <a:ext cx="1911177" cy="26094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AD5E5575-785B-F6A4-93EB-07B077E19F0C}"/>
              </a:ext>
            </a:extLst>
          </p:cNvPr>
          <p:cNvSpPr/>
          <p:nvPr/>
        </p:nvSpPr>
        <p:spPr>
          <a:xfrm>
            <a:off x="1646100" y="8168263"/>
            <a:ext cx="1911177" cy="26094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Dropout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82204288-4A09-4960-F22F-21177FEB159B}"/>
              </a:ext>
            </a:extLst>
          </p:cNvPr>
          <p:cNvSpPr/>
          <p:nvPr/>
        </p:nvSpPr>
        <p:spPr>
          <a:xfrm rot="5400000">
            <a:off x="7197797" y="3958154"/>
            <a:ext cx="3245895" cy="2858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1371CC37-597D-75AE-6D13-EFD7B958C458}"/>
                  </a:ext>
                </a:extLst>
              </p:cNvPr>
              <p:cNvSpPr/>
              <p:nvPr/>
            </p:nvSpPr>
            <p:spPr>
              <a:xfrm>
                <a:off x="7773858" y="3930305"/>
                <a:ext cx="2136941" cy="767730"/>
              </a:xfrm>
              <a:prstGeom prst="rect">
                <a:avLst/>
              </a:prstGeom>
              <a:solidFill>
                <a:srgbClr val="FEF4CE">
                  <a:alpha val="6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Residual Block</a:t>
                </a:r>
              </a:p>
              <a:p>
                <a:pPr algn="ctr"/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ko-KR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1371CC37-597D-75AE-6D13-EFD7B958C4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858" y="3930305"/>
                <a:ext cx="2136941" cy="7677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6587FE85-59A8-D3D2-4F92-C4B9F8DC234A}"/>
                  </a:ext>
                </a:extLst>
              </p:cNvPr>
              <p:cNvSpPr/>
              <p:nvPr/>
            </p:nvSpPr>
            <p:spPr>
              <a:xfrm>
                <a:off x="7773858" y="4940078"/>
                <a:ext cx="2136941" cy="767730"/>
              </a:xfrm>
              <a:prstGeom prst="rect">
                <a:avLst/>
              </a:prstGeom>
              <a:solidFill>
                <a:srgbClr val="FEF4CE">
                  <a:alpha val="6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Residual Block</a:t>
                </a:r>
              </a:p>
              <a:p>
                <a:pPr algn="ctr"/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ko-KR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6587FE85-59A8-D3D2-4F92-C4B9F8DC23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858" y="4940078"/>
                <a:ext cx="2136941" cy="7677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49CC40BD-7EA3-3E52-CAB8-DA4EE5A2253F}"/>
              </a:ext>
            </a:extLst>
          </p:cNvPr>
          <p:cNvCxnSpPr>
            <a:cxnSpLocks/>
            <a:stCxn id="42" idx="2"/>
            <a:endCxn id="43" idx="0"/>
          </p:cNvCxnSpPr>
          <p:nvPr/>
        </p:nvCxnSpPr>
        <p:spPr>
          <a:xfrm>
            <a:off x="8842329" y="4698035"/>
            <a:ext cx="0" cy="242043"/>
          </a:xfrm>
          <a:prstGeom prst="straightConnector1">
            <a:avLst/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029A3D68-63EE-3BD7-4FE1-5C22CD439E2D}"/>
              </a:ext>
            </a:extLst>
          </p:cNvPr>
          <p:cNvSpPr/>
          <p:nvPr/>
        </p:nvSpPr>
        <p:spPr>
          <a:xfrm>
            <a:off x="7626257" y="5991957"/>
            <a:ext cx="2432144" cy="2564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Average Pooling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A785073A-4AC6-3BAB-257B-CCBE8D93D745}"/>
              </a:ext>
            </a:extLst>
          </p:cNvPr>
          <p:cNvSpPr/>
          <p:nvPr/>
        </p:nvSpPr>
        <p:spPr>
          <a:xfrm>
            <a:off x="7626259" y="6531229"/>
            <a:ext cx="2432144" cy="2564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Dense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A72C223B-D4B2-9F21-F80B-4AC60E853963}"/>
              </a:ext>
            </a:extLst>
          </p:cNvPr>
          <p:cNvCxnSpPr>
            <a:cxnSpLocks/>
            <a:stCxn id="45" idx="2"/>
            <a:endCxn id="46" idx="0"/>
          </p:cNvCxnSpPr>
          <p:nvPr/>
        </p:nvCxnSpPr>
        <p:spPr>
          <a:xfrm>
            <a:off x="8842329" y="6248441"/>
            <a:ext cx="2" cy="282788"/>
          </a:xfrm>
          <a:prstGeom prst="straightConnector1">
            <a:avLst/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3180503B-1613-1175-61F5-25123BE2FB24}"/>
              </a:ext>
            </a:extLst>
          </p:cNvPr>
          <p:cNvCxnSpPr>
            <a:cxnSpLocks/>
            <a:stCxn id="43" idx="2"/>
            <a:endCxn id="45" idx="0"/>
          </p:cNvCxnSpPr>
          <p:nvPr/>
        </p:nvCxnSpPr>
        <p:spPr>
          <a:xfrm>
            <a:off x="8842329" y="5707808"/>
            <a:ext cx="0" cy="284149"/>
          </a:xfrm>
          <a:prstGeom prst="straightConnector1">
            <a:avLst/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화살표: 아래쪽 55">
            <a:extLst>
              <a:ext uri="{FF2B5EF4-FFF2-40B4-BE49-F238E27FC236}">
                <a16:creationId xmlns:a16="http://schemas.microsoft.com/office/drawing/2014/main" id="{522B5F6A-FE2C-80CF-B234-753489D46C14}"/>
              </a:ext>
            </a:extLst>
          </p:cNvPr>
          <p:cNvSpPr/>
          <p:nvPr/>
        </p:nvSpPr>
        <p:spPr>
          <a:xfrm>
            <a:off x="8736029" y="3446342"/>
            <a:ext cx="206348" cy="211299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89D18B28-0EE9-7578-4FF2-E7297BA5C107}"/>
              </a:ext>
            </a:extLst>
          </p:cNvPr>
          <p:cNvSpPr/>
          <p:nvPr/>
        </p:nvSpPr>
        <p:spPr>
          <a:xfrm>
            <a:off x="7391401" y="3008456"/>
            <a:ext cx="2858688" cy="361060"/>
          </a:xfrm>
          <a:prstGeom prst="rect">
            <a:avLst/>
          </a:prstGeom>
          <a:solidFill>
            <a:srgbClr val="F3F2F1"/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ECG signal data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E1F5FEB-AB08-E00B-6F91-B3E73C262514}"/>
              </a:ext>
            </a:extLst>
          </p:cNvPr>
          <p:cNvSpPr txBox="1"/>
          <p:nvPr/>
        </p:nvSpPr>
        <p:spPr>
          <a:xfrm>
            <a:off x="8155359" y="7818690"/>
            <a:ext cx="20947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 extraction</a:t>
            </a:r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2A56474A-2708-2A84-E87C-74F4458853F5}"/>
              </a:ext>
            </a:extLst>
          </p:cNvPr>
          <p:cNvCxnSpPr>
            <a:cxnSpLocks/>
          </p:cNvCxnSpPr>
          <p:nvPr/>
        </p:nvCxnSpPr>
        <p:spPr>
          <a:xfrm>
            <a:off x="7391579" y="7982444"/>
            <a:ext cx="762000" cy="0"/>
          </a:xfrm>
          <a:prstGeom prst="straightConnector1">
            <a:avLst/>
          </a:prstGeom>
          <a:solidFill>
            <a:schemeClr val="bg1"/>
          </a:solidFill>
          <a:ln w="19050">
            <a:prstDash val="lg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0A9CB90D-F36D-6BB9-092E-4BE54E6A76D5}"/>
              </a:ext>
            </a:extLst>
          </p:cNvPr>
          <p:cNvSpPr/>
          <p:nvPr/>
        </p:nvSpPr>
        <p:spPr>
          <a:xfrm rot="5400000">
            <a:off x="7644161" y="7923370"/>
            <a:ext cx="256483" cy="761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797E666C-DA4D-6427-AAE8-603B91E73241}"/>
              </a:ext>
            </a:extLst>
          </p:cNvPr>
          <p:cNvSpPr/>
          <p:nvPr/>
        </p:nvSpPr>
        <p:spPr>
          <a:xfrm rot="5400000">
            <a:off x="7644161" y="8275138"/>
            <a:ext cx="256483" cy="761999"/>
          </a:xfrm>
          <a:prstGeom prst="rect">
            <a:avLst/>
          </a:prstGeom>
          <a:solidFill>
            <a:srgbClr val="F3F2F1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792B94-BCF0-1CD0-87BE-A6B791CEBBC4}"/>
              </a:ext>
            </a:extLst>
          </p:cNvPr>
          <p:cNvSpPr txBox="1"/>
          <p:nvPr/>
        </p:nvSpPr>
        <p:spPr>
          <a:xfrm>
            <a:off x="8155359" y="8145923"/>
            <a:ext cx="20947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Classification Model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FF671B7-3774-8374-C34A-E4848B338A3F}"/>
              </a:ext>
            </a:extLst>
          </p:cNvPr>
          <p:cNvSpPr txBox="1"/>
          <p:nvPr/>
        </p:nvSpPr>
        <p:spPr>
          <a:xfrm>
            <a:off x="8155359" y="8493323"/>
            <a:ext cx="20947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Identification Model</a:t>
            </a:r>
          </a:p>
        </p:txBody>
      </p:sp>
    </p:spTree>
    <p:extLst>
      <p:ext uri="{BB962C8B-B14F-4D97-AF65-F5344CB8AC3E}">
        <p14:creationId xmlns:p14="http://schemas.microsoft.com/office/powerpoint/2010/main" val="4172176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792480"/>
            <a:ext cx="2547611" cy="397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03. Method</a:t>
            </a:r>
          </a:p>
        </p:txBody>
      </p:sp>
      <p:sp>
        <p:nvSpPr>
          <p:cNvPr id="15" name="슬라이드 번호 개체 틀 11">
            <a:extLst>
              <a:ext uri="{FF2B5EF4-FFF2-40B4-BE49-F238E27FC236}">
                <a16:creationId xmlns:a16="http://schemas.microsoft.com/office/drawing/2014/main" id="{860D9C3A-DE32-39A5-5E9C-B250F45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17</a:t>
            </a:fld>
            <a:endParaRPr lang="en-US" sz="2000" dirty="0">
              <a:latin typeface="+mn-ea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6E01E338-DBCD-4EDD-AA3B-A5FA9E2B1879}"/>
              </a:ext>
            </a:extLst>
          </p:cNvPr>
          <p:cNvSpPr/>
          <p:nvPr/>
        </p:nvSpPr>
        <p:spPr>
          <a:xfrm>
            <a:off x="762000" y="133350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DAB62075-5E5A-7945-11DB-4E3B9A04669F}"/>
              </a:ext>
            </a:extLst>
          </p:cNvPr>
          <p:cNvSpPr txBox="1"/>
          <p:nvPr/>
        </p:nvSpPr>
        <p:spPr>
          <a:xfrm>
            <a:off x="1028702" y="2019300"/>
            <a:ext cx="7332792" cy="482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SFV-based User Classification Model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0219B27-7965-E419-C8DE-3733A8822766}"/>
              </a:ext>
            </a:extLst>
          </p:cNvPr>
          <p:cNvSpPr/>
          <p:nvPr/>
        </p:nvSpPr>
        <p:spPr>
          <a:xfrm>
            <a:off x="3810000" y="3026999"/>
            <a:ext cx="1561249" cy="361060"/>
          </a:xfrm>
          <a:prstGeom prst="rect">
            <a:avLst/>
          </a:prstGeom>
          <a:solidFill>
            <a:srgbClr val="F3F2F1"/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ECG signal data</a:t>
            </a:r>
          </a:p>
        </p:txBody>
      </p:sp>
      <p:cxnSp>
        <p:nvCxnSpPr>
          <p:cNvPr id="8" name="연결선: 꺾임 7">
            <a:extLst>
              <a:ext uri="{FF2B5EF4-FFF2-40B4-BE49-F238E27FC236}">
                <a16:creationId xmlns:a16="http://schemas.microsoft.com/office/drawing/2014/main" id="{DFFA5419-12D6-8598-886C-FB5E94BCAB3E}"/>
              </a:ext>
            </a:extLst>
          </p:cNvPr>
          <p:cNvCxnSpPr>
            <a:cxnSpLocks/>
            <a:stCxn id="22" idx="3"/>
            <a:endCxn id="24" idx="3"/>
          </p:cNvCxnSpPr>
          <p:nvPr/>
        </p:nvCxnSpPr>
        <p:spPr>
          <a:xfrm>
            <a:off x="5526560" y="5828169"/>
            <a:ext cx="12700" cy="675463"/>
          </a:xfrm>
          <a:prstGeom prst="bentConnector3">
            <a:avLst>
              <a:gd name="adj1" fmla="val 7950000"/>
            </a:avLst>
          </a:prstGeom>
          <a:grpFill/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1B290FA-86CC-FD44-7614-6FCA9EF8773D}"/>
              </a:ext>
            </a:extLst>
          </p:cNvPr>
          <p:cNvSpPr txBox="1"/>
          <p:nvPr/>
        </p:nvSpPr>
        <p:spPr>
          <a:xfrm rot="5400000">
            <a:off x="5851597" y="6048036"/>
            <a:ext cx="1733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Residual Connection 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A6203CD3-7A8F-8661-41E7-A135289C85CF}"/>
              </a:ext>
            </a:extLst>
          </p:cNvPr>
          <p:cNvGrpSpPr/>
          <p:nvPr/>
        </p:nvGrpSpPr>
        <p:grpSpPr>
          <a:xfrm rot="10800000">
            <a:off x="4304006" y="4092495"/>
            <a:ext cx="2136954" cy="3359917"/>
            <a:chOff x="4597562" y="5240948"/>
            <a:chExt cx="2555581" cy="1273279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직사각형 10">
                  <a:extLst>
                    <a:ext uri="{FF2B5EF4-FFF2-40B4-BE49-F238E27FC236}">
                      <a16:creationId xmlns:a16="http://schemas.microsoft.com/office/drawing/2014/main" id="{7D79AFDA-BB79-0405-C609-AC68080DFCED}"/>
                    </a:ext>
                  </a:extLst>
                </p:cNvPr>
                <p:cNvSpPr/>
                <p:nvPr/>
              </p:nvSpPr>
              <p:spPr>
                <a:xfrm rot="10800000">
                  <a:off x="4597577" y="6254959"/>
                  <a:ext cx="2555566" cy="259268"/>
                </a:xfrm>
                <a:prstGeom prst="rect">
                  <a:avLst/>
                </a:prstGeom>
                <a:solidFill>
                  <a:srgbClr val="FEF4C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Residual Block</a:t>
                  </a:r>
                </a:p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(8,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ko-KR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직사각형 36">
                  <a:extLst>
                    <a:ext uri="{FF2B5EF4-FFF2-40B4-BE49-F238E27FC236}">
                      <a16:creationId xmlns:a16="http://schemas.microsoft.com/office/drawing/2014/main" id="{2D89ECEA-CB72-E8DE-5222-C037D6E34E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4597577" y="6254959"/>
                  <a:ext cx="2555566" cy="259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AF440D5D-6A59-505A-88C9-B2BFA08B52E7}"/>
                    </a:ext>
                  </a:extLst>
                </p:cNvPr>
                <p:cNvSpPr/>
                <p:nvPr/>
              </p:nvSpPr>
              <p:spPr>
                <a:xfrm rot="10800000">
                  <a:off x="4597577" y="5915151"/>
                  <a:ext cx="2555566" cy="259268"/>
                </a:xfrm>
                <a:prstGeom prst="rect">
                  <a:avLst/>
                </a:prstGeom>
                <a:solidFill>
                  <a:srgbClr val="FEF4C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Residual Block</a:t>
                  </a:r>
                </a:p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(8,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ko-KR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직사각형 37">
                  <a:extLst>
                    <a:ext uri="{FF2B5EF4-FFF2-40B4-BE49-F238E27FC236}">
                      <a16:creationId xmlns:a16="http://schemas.microsoft.com/office/drawing/2014/main" id="{4805F3A1-01B6-F71E-AC89-D588832AAE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4597577" y="5915151"/>
                  <a:ext cx="2555566" cy="2592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직선 화살표 연결선 12">
              <a:extLst>
                <a:ext uri="{FF2B5EF4-FFF2-40B4-BE49-F238E27FC236}">
                  <a16:creationId xmlns:a16="http://schemas.microsoft.com/office/drawing/2014/main" id="{3C271ADF-53FB-020F-0EF8-7366C04F8843}"/>
                </a:ext>
              </a:extLst>
            </p:cNvPr>
            <p:cNvCxnSpPr>
              <a:cxnSpLocks/>
              <a:stCxn id="12" idx="2"/>
              <a:endCxn id="17" idx="0"/>
            </p:cNvCxnSpPr>
            <p:nvPr/>
          </p:nvCxnSpPr>
          <p:spPr>
            <a:xfrm rot="16200000" flipV="1">
              <a:off x="5667887" y="5707679"/>
              <a:ext cx="414935" cy="9"/>
            </a:xfrm>
            <a:prstGeom prst="straightConnector1">
              <a:avLst/>
            </a:prstGeom>
            <a:grpFill/>
            <a:ln w="190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직선 화살표 연결선 15">
              <a:extLst>
                <a:ext uri="{FF2B5EF4-FFF2-40B4-BE49-F238E27FC236}">
                  <a16:creationId xmlns:a16="http://schemas.microsoft.com/office/drawing/2014/main" id="{4DA1A545-078F-A03E-A207-F18FAFC247B3}"/>
                </a:ext>
              </a:extLst>
            </p:cNvPr>
            <p:cNvCxnSpPr>
              <a:cxnSpLocks/>
              <a:stCxn id="11" idx="2"/>
              <a:endCxn id="12" idx="0"/>
            </p:cNvCxnSpPr>
            <p:nvPr/>
          </p:nvCxnSpPr>
          <p:spPr>
            <a:xfrm rot="16200000">
              <a:off x="5835090" y="6214689"/>
              <a:ext cx="80540" cy="0"/>
            </a:xfrm>
            <a:prstGeom prst="straightConnector1">
              <a:avLst/>
            </a:prstGeom>
            <a:grpFill/>
            <a:ln w="190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직사각형 16">
                  <a:extLst>
                    <a:ext uri="{FF2B5EF4-FFF2-40B4-BE49-F238E27FC236}">
                      <a16:creationId xmlns:a16="http://schemas.microsoft.com/office/drawing/2014/main" id="{BA98B121-BA92-3C7A-E5B5-5E4C4267BF47}"/>
                    </a:ext>
                  </a:extLst>
                </p:cNvPr>
                <p:cNvSpPr/>
                <p:nvPr/>
              </p:nvSpPr>
              <p:spPr>
                <a:xfrm rot="10800000">
                  <a:off x="4597562" y="5240948"/>
                  <a:ext cx="2555575" cy="259268"/>
                </a:xfrm>
                <a:prstGeom prst="rect">
                  <a:avLst/>
                </a:prstGeom>
                <a:solidFill>
                  <a:srgbClr val="FEF4C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Residual Block</a:t>
                  </a:r>
                </a:p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(8,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),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altLang="ko-KR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</m:oMath>
                  </a14:m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ko-KR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0988ACF5-D7A2-34E2-F376-088992CF0A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4597562" y="5240948"/>
                  <a:ext cx="2555575" cy="25926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CCC657F-D290-B4EF-597B-2FF157CD9465}"/>
                </a:ext>
              </a:extLst>
            </p:cNvPr>
            <p:cNvSpPr txBox="1"/>
            <p:nvPr/>
          </p:nvSpPr>
          <p:spPr>
            <a:xfrm>
              <a:off x="5675904" y="5681817"/>
              <a:ext cx="551645" cy="93308"/>
            </a:xfrm>
            <a:prstGeom prst="rect">
              <a:avLst/>
            </a:prstGeom>
            <a:solidFill>
              <a:srgbClr val="F3F2F1"/>
            </a:solidFill>
          </p:spPr>
          <p:txBody>
            <a:bodyPr wrap="none" tIns="0" bIns="0" rtlCol="0" anchor="ctr" anchorCtr="0">
              <a:spAutoFit/>
            </a:bodyPr>
            <a:lstStyle/>
            <a:p>
              <a:r>
                <a:rPr lang="en-US" altLang="ko-KR" sz="1600" b="1" dirty="0">
                  <a:latin typeface="Times New Roman" panose="02020603050405020304" pitchFamily="18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∙∙∙</a:t>
              </a:r>
              <a:endParaRPr lang="ko-KR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C73B78C7-A048-BAE5-C740-A0424C034730}"/>
              </a:ext>
            </a:extLst>
          </p:cNvPr>
          <p:cNvSpPr/>
          <p:nvPr/>
        </p:nvSpPr>
        <p:spPr>
          <a:xfrm>
            <a:off x="3923892" y="7639124"/>
            <a:ext cx="2894714" cy="2232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Average Pooling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1322D92-ADB7-14E2-242F-A052C06690C9}"/>
              </a:ext>
            </a:extLst>
          </p:cNvPr>
          <p:cNvSpPr/>
          <p:nvPr/>
        </p:nvSpPr>
        <p:spPr>
          <a:xfrm>
            <a:off x="3923894" y="8006396"/>
            <a:ext cx="2894714" cy="2232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Dense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B11839F0-2729-ACBB-A80C-7059868025CC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>
            <a:off x="5371249" y="7862369"/>
            <a:ext cx="2" cy="144027"/>
          </a:xfrm>
          <a:prstGeom prst="straightConnector1">
            <a:avLst/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사각형: 둥근 모서리 21">
                <a:extLst>
                  <a:ext uri="{FF2B5EF4-FFF2-40B4-BE49-F238E27FC236}">
                    <a16:creationId xmlns:a16="http://schemas.microsoft.com/office/drawing/2014/main" id="{68F5F8E1-4608-973A-1BCF-0C21146F7389}"/>
                  </a:ext>
                </a:extLst>
              </p:cNvPr>
              <p:cNvSpPr/>
              <p:nvPr/>
            </p:nvSpPr>
            <p:spPr>
              <a:xfrm>
                <a:off x="5222063" y="5722355"/>
                <a:ext cx="304497" cy="211627"/>
              </a:xfrm>
              <a:prstGeom prst="roundRect">
                <a:avLst/>
              </a:prstGeom>
              <a:solidFill>
                <a:srgbClr val="F3F2F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ko-KR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사각형: 둥근 모서리 21">
                <a:extLst>
                  <a:ext uri="{FF2B5EF4-FFF2-40B4-BE49-F238E27FC236}">
                    <a16:creationId xmlns:a16="http://schemas.microsoft.com/office/drawing/2014/main" id="{68F5F8E1-4608-973A-1BCF-0C21146F73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063" y="5722355"/>
                <a:ext cx="304497" cy="21162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E36A7AF5-2FE6-5B00-5C20-7B7D6AB4DCF4}"/>
              </a:ext>
            </a:extLst>
          </p:cNvPr>
          <p:cNvSpPr txBox="1"/>
          <p:nvPr/>
        </p:nvSpPr>
        <p:spPr>
          <a:xfrm>
            <a:off x="3443713" y="8665633"/>
            <a:ext cx="3855071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</a:p>
          <a:p>
            <a:pPr algn="ctr"/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Identification</a:t>
            </a:r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ko-KR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사각형: 둥근 모서리 23">
                <a:extLst>
                  <a:ext uri="{FF2B5EF4-FFF2-40B4-BE49-F238E27FC236}">
                    <a16:creationId xmlns:a16="http://schemas.microsoft.com/office/drawing/2014/main" id="{E68A0805-9429-B86E-D82D-AF285152403E}"/>
                  </a:ext>
                </a:extLst>
              </p:cNvPr>
              <p:cNvSpPr/>
              <p:nvPr/>
            </p:nvSpPr>
            <p:spPr>
              <a:xfrm>
                <a:off x="5222063" y="6397818"/>
                <a:ext cx="304497" cy="211627"/>
              </a:xfrm>
              <a:prstGeom prst="roundRect">
                <a:avLst/>
              </a:prstGeom>
              <a:solidFill>
                <a:srgbClr val="F3F2F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ko-KR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사각형: 둥근 모서리 23">
                <a:extLst>
                  <a:ext uri="{FF2B5EF4-FFF2-40B4-BE49-F238E27FC236}">
                    <a16:creationId xmlns:a16="http://schemas.microsoft.com/office/drawing/2014/main" id="{E68A0805-9429-B86E-D82D-AF28515240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063" y="6397818"/>
                <a:ext cx="304497" cy="21162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43687CC5-295C-79C7-7D6F-22359F5C9A5A}"/>
              </a:ext>
            </a:extLst>
          </p:cNvPr>
          <p:cNvCxnSpPr>
            <a:cxnSpLocks/>
            <a:stCxn id="17" idx="2"/>
            <a:endCxn id="19" idx="0"/>
          </p:cNvCxnSpPr>
          <p:nvPr/>
        </p:nvCxnSpPr>
        <p:spPr>
          <a:xfrm flipH="1">
            <a:off x="5371249" y="7452412"/>
            <a:ext cx="1237" cy="186712"/>
          </a:xfrm>
          <a:prstGeom prst="straightConnector1">
            <a:avLst/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연결선: 꺾임 25">
            <a:extLst>
              <a:ext uri="{FF2B5EF4-FFF2-40B4-BE49-F238E27FC236}">
                <a16:creationId xmlns:a16="http://schemas.microsoft.com/office/drawing/2014/main" id="{27CDF477-AA7E-29A2-A294-070E0B192EB7}"/>
              </a:ext>
            </a:extLst>
          </p:cNvPr>
          <p:cNvCxnSpPr>
            <a:stCxn id="20" idx="2"/>
            <a:endCxn id="23" idx="0"/>
          </p:cNvCxnSpPr>
          <p:nvPr/>
        </p:nvCxnSpPr>
        <p:spPr>
          <a:xfrm rot="5400000">
            <a:off x="5153254" y="8447636"/>
            <a:ext cx="435992" cy="2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화살표: 아래쪽 26">
            <a:extLst>
              <a:ext uri="{FF2B5EF4-FFF2-40B4-BE49-F238E27FC236}">
                <a16:creationId xmlns:a16="http://schemas.microsoft.com/office/drawing/2014/main" id="{B5BECFC4-6F87-8657-CAD1-BAFC0A1C4D6A}"/>
              </a:ext>
            </a:extLst>
          </p:cNvPr>
          <p:cNvSpPr/>
          <p:nvPr/>
        </p:nvSpPr>
        <p:spPr>
          <a:xfrm>
            <a:off x="4487450" y="3475570"/>
            <a:ext cx="206348" cy="211299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8" name="연결선: 꺾임 27">
            <a:extLst>
              <a:ext uri="{FF2B5EF4-FFF2-40B4-BE49-F238E27FC236}">
                <a16:creationId xmlns:a16="http://schemas.microsoft.com/office/drawing/2014/main" id="{AF846565-7974-E363-EDC5-EA37D7BED174}"/>
              </a:ext>
            </a:extLst>
          </p:cNvPr>
          <p:cNvCxnSpPr>
            <a:cxnSpLocks/>
            <a:stCxn id="47" idx="3"/>
            <a:endCxn id="30" idx="3"/>
          </p:cNvCxnSpPr>
          <p:nvPr/>
        </p:nvCxnSpPr>
        <p:spPr>
          <a:xfrm rot="5400000" flipH="1">
            <a:off x="5994417" y="4184119"/>
            <a:ext cx="3802917" cy="1849739"/>
          </a:xfrm>
          <a:prstGeom prst="bentConnector4">
            <a:avLst>
              <a:gd name="adj1" fmla="val -6011"/>
              <a:gd name="adj2" fmla="val 88377"/>
            </a:avLst>
          </a:prstGeom>
          <a:solidFill>
            <a:schemeClr val="bg1"/>
          </a:solidFill>
          <a:ln w="19050">
            <a:solidFill>
              <a:srgbClr val="FF0000"/>
            </a:solidFill>
            <a:prstDash val="lg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7DAEEFD8-11BC-E93A-79CD-1F0D4CB990F3}"/>
              </a:ext>
            </a:extLst>
          </p:cNvPr>
          <p:cNvSpPr/>
          <p:nvPr/>
        </p:nvSpPr>
        <p:spPr>
          <a:xfrm rot="5400000">
            <a:off x="3010138" y="4549927"/>
            <a:ext cx="4760730" cy="316100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화살표: 아래쪽 30">
            <a:extLst>
              <a:ext uri="{FF2B5EF4-FFF2-40B4-BE49-F238E27FC236}">
                <a16:creationId xmlns:a16="http://schemas.microsoft.com/office/drawing/2014/main" id="{907C94C5-09DD-EB83-31EF-C553CB7E2A5B}"/>
              </a:ext>
            </a:extLst>
          </p:cNvPr>
          <p:cNvSpPr/>
          <p:nvPr/>
        </p:nvSpPr>
        <p:spPr>
          <a:xfrm>
            <a:off x="6036638" y="3475570"/>
            <a:ext cx="206348" cy="211299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6ED99299-47BB-E013-36CB-49B8CC8BDF15}"/>
              </a:ext>
            </a:extLst>
          </p:cNvPr>
          <p:cNvSpPr/>
          <p:nvPr/>
        </p:nvSpPr>
        <p:spPr>
          <a:xfrm rot="5400000">
            <a:off x="206610" y="5076906"/>
            <a:ext cx="4777831" cy="2124148"/>
          </a:xfrm>
          <a:prstGeom prst="rect">
            <a:avLst/>
          </a:prstGeom>
          <a:solidFill>
            <a:srgbClr val="EFEDEB"/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1CB49068-27B6-6FD0-7BCA-A7FF82317382}"/>
              </a:ext>
            </a:extLst>
          </p:cNvPr>
          <p:cNvSpPr/>
          <p:nvPr/>
        </p:nvSpPr>
        <p:spPr>
          <a:xfrm>
            <a:off x="1646102" y="3843742"/>
            <a:ext cx="1911177" cy="260942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Dilated</a:t>
            </a:r>
            <a:r>
              <a:rPr lang="ko-KR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Causal Conv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187CF0E0-E16E-44EE-5BC1-ABDD02BF27FC}"/>
              </a:ext>
            </a:extLst>
          </p:cNvPr>
          <p:cNvSpPr/>
          <p:nvPr/>
        </p:nvSpPr>
        <p:spPr>
          <a:xfrm>
            <a:off x="1646102" y="4236880"/>
            <a:ext cx="1911177" cy="260942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Batch Normalization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1DF15DF2-DCAF-A382-4D45-74995189F300}"/>
              </a:ext>
            </a:extLst>
          </p:cNvPr>
          <p:cNvSpPr/>
          <p:nvPr/>
        </p:nvSpPr>
        <p:spPr>
          <a:xfrm>
            <a:off x="1646100" y="4630018"/>
            <a:ext cx="1911177" cy="260942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D7575402-8794-2C0C-4A39-65D5949146C1}"/>
              </a:ext>
            </a:extLst>
          </p:cNvPr>
          <p:cNvSpPr/>
          <p:nvPr/>
        </p:nvSpPr>
        <p:spPr>
          <a:xfrm>
            <a:off x="1646100" y="5023156"/>
            <a:ext cx="1911177" cy="260942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Dropout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D51707-0B6A-AC68-9573-CCE01264ADC6}"/>
              </a:ext>
            </a:extLst>
          </p:cNvPr>
          <p:cNvSpPr txBox="1"/>
          <p:nvPr/>
        </p:nvSpPr>
        <p:spPr>
          <a:xfrm>
            <a:off x="1533453" y="3427330"/>
            <a:ext cx="14939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Residual Block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BCCC78F7-E0F3-A003-5376-F683435AD00E}"/>
              </a:ext>
            </a:extLst>
          </p:cNvPr>
          <p:cNvSpPr/>
          <p:nvPr/>
        </p:nvSpPr>
        <p:spPr>
          <a:xfrm>
            <a:off x="1646102" y="5416294"/>
            <a:ext cx="1911177" cy="260942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Dilated</a:t>
            </a:r>
            <a:r>
              <a:rPr lang="ko-KR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Causal Conv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A559CE6D-4FCE-7D04-7B6A-DB93274DEBA5}"/>
              </a:ext>
            </a:extLst>
          </p:cNvPr>
          <p:cNvSpPr/>
          <p:nvPr/>
        </p:nvSpPr>
        <p:spPr>
          <a:xfrm>
            <a:off x="1646102" y="5809432"/>
            <a:ext cx="1911177" cy="260942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Batch Normalization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5BD14555-982F-0B31-49EA-620BEC8F68DB}"/>
              </a:ext>
            </a:extLst>
          </p:cNvPr>
          <p:cNvSpPr/>
          <p:nvPr/>
        </p:nvSpPr>
        <p:spPr>
          <a:xfrm>
            <a:off x="1646100" y="6202570"/>
            <a:ext cx="1911177" cy="260942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D855A522-C810-9C31-A755-4949DE5DD480}"/>
              </a:ext>
            </a:extLst>
          </p:cNvPr>
          <p:cNvSpPr/>
          <p:nvPr/>
        </p:nvSpPr>
        <p:spPr>
          <a:xfrm>
            <a:off x="1646100" y="6595708"/>
            <a:ext cx="1911177" cy="260942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Dropout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C7731DE4-0D84-229A-F8C5-DE03FAA2B68E}"/>
              </a:ext>
            </a:extLst>
          </p:cNvPr>
          <p:cNvSpPr/>
          <p:nvPr/>
        </p:nvSpPr>
        <p:spPr>
          <a:xfrm>
            <a:off x="1646102" y="6988846"/>
            <a:ext cx="1911177" cy="26094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Dilated</a:t>
            </a:r>
            <a:r>
              <a:rPr lang="ko-KR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Causal Conv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3A8102B0-34D2-D025-5B50-6DD92CF26CA7}"/>
              </a:ext>
            </a:extLst>
          </p:cNvPr>
          <p:cNvSpPr/>
          <p:nvPr/>
        </p:nvSpPr>
        <p:spPr>
          <a:xfrm>
            <a:off x="1646102" y="7381984"/>
            <a:ext cx="1911177" cy="26094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Batch Normalization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2D8EE61B-3914-2275-D4F8-A67B4D730B7F}"/>
              </a:ext>
            </a:extLst>
          </p:cNvPr>
          <p:cNvSpPr/>
          <p:nvPr/>
        </p:nvSpPr>
        <p:spPr>
          <a:xfrm>
            <a:off x="1646100" y="7775122"/>
            <a:ext cx="1911177" cy="26094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9DC83E80-C726-802B-C912-5B7819C4E8F4}"/>
              </a:ext>
            </a:extLst>
          </p:cNvPr>
          <p:cNvSpPr/>
          <p:nvPr/>
        </p:nvSpPr>
        <p:spPr>
          <a:xfrm>
            <a:off x="1646100" y="8168263"/>
            <a:ext cx="1911177" cy="26094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Dropout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B9BA7260-690D-DC9A-BFF8-F36FF434F08B}"/>
              </a:ext>
            </a:extLst>
          </p:cNvPr>
          <p:cNvSpPr/>
          <p:nvPr/>
        </p:nvSpPr>
        <p:spPr>
          <a:xfrm rot="5400000">
            <a:off x="7197797" y="3958154"/>
            <a:ext cx="3245895" cy="2858688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6BFF0F3A-52EF-517D-1AA8-E38E6D1858A9}"/>
                  </a:ext>
                </a:extLst>
              </p:cNvPr>
              <p:cNvSpPr/>
              <p:nvPr/>
            </p:nvSpPr>
            <p:spPr>
              <a:xfrm>
                <a:off x="7773858" y="3930305"/>
                <a:ext cx="2136941" cy="767730"/>
              </a:xfrm>
              <a:prstGeom prst="rect">
                <a:avLst/>
              </a:prstGeom>
              <a:solidFill>
                <a:srgbClr val="FEF4CE">
                  <a:alpha val="6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Residual Block</a:t>
                </a:r>
              </a:p>
              <a:p>
                <a:pPr algn="ctr"/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ko-KR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6BFF0F3A-52EF-517D-1AA8-E38E6D1858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858" y="3930305"/>
                <a:ext cx="2136941" cy="7677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7DCD859A-66C7-A699-F158-9C2423EFA0E8}"/>
                  </a:ext>
                </a:extLst>
              </p:cNvPr>
              <p:cNvSpPr/>
              <p:nvPr/>
            </p:nvSpPr>
            <p:spPr>
              <a:xfrm>
                <a:off x="7773858" y="4940078"/>
                <a:ext cx="2136941" cy="767730"/>
              </a:xfrm>
              <a:prstGeom prst="rect">
                <a:avLst/>
              </a:prstGeom>
              <a:solidFill>
                <a:srgbClr val="FEF4CE">
                  <a:alpha val="6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Residual Block</a:t>
                </a:r>
              </a:p>
              <a:p>
                <a:pPr algn="ctr"/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ko-KR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7DCD859A-66C7-A699-F158-9C2423EFA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858" y="4940078"/>
                <a:ext cx="2136941" cy="7677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0F96F1EA-B306-C0A1-7858-26FFBABA35C2}"/>
              </a:ext>
            </a:extLst>
          </p:cNvPr>
          <p:cNvCxnSpPr>
            <a:cxnSpLocks/>
            <a:stCxn id="48" idx="2"/>
            <a:endCxn id="49" idx="0"/>
          </p:cNvCxnSpPr>
          <p:nvPr/>
        </p:nvCxnSpPr>
        <p:spPr>
          <a:xfrm>
            <a:off x="8842329" y="4698035"/>
            <a:ext cx="0" cy="242043"/>
          </a:xfrm>
          <a:prstGeom prst="straightConnector1">
            <a:avLst/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EBDA9FFE-92F9-52E3-5ACF-2A6E9B2762D2}"/>
              </a:ext>
            </a:extLst>
          </p:cNvPr>
          <p:cNvSpPr/>
          <p:nvPr/>
        </p:nvSpPr>
        <p:spPr>
          <a:xfrm>
            <a:off x="7626257" y="5991957"/>
            <a:ext cx="2432144" cy="2564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Average Pooling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7468EA11-0B15-E727-BE8E-E8BF6F2DE2E8}"/>
              </a:ext>
            </a:extLst>
          </p:cNvPr>
          <p:cNvSpPr/>
          <p:nvPr/>
        </p:nvSpPr>
        <p:spPr>
          <a:xfrm>
            <a:off x="7626259" y="6531229"/>
            <a:ext cx="2432144" cy="2564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Dense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0DA12C1D-B0AA-039F-36C8-DA01465BCB5E}"/>
              </a:ext>
            </a:extLst>
          </p:cNvPr>
          <p:cNvCxnSpPr>
            <a:cxnSpLocks/>
            <a:stCxn id="51" idx="2"/>
            <a:endCxn id="52" idx="0"/>
          </p:cNvCxnSpPr>
          <p:nvPr/>
        </p:nvCxnSpPr>
        <p:spPr>
          <a:xfrm>
            <a:off x="8842329" y="6248441"/>
            <a:ext cx="2" cy="282788"/>
          </a:xfrm>
          <a:prstGeom prst="straightConnector1">
            <a:avLst/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직선 화살표 연결선 53">
            <a:extLst>
              <a:ext uri="{FF2B5EF4-FFF2-40B4-BE49-F238E27FC236}">
                <a16:creationId xmlns:a16="http://schemas.microsoft.com/office/drawing/2014/main" id="{03E7ADF5-6E58-B1A4-46DC-108F806AC736}"/>
              </a:ext>
            </a:extLst>
          </p:cNvPr>
          <p:cNvCxnSpPr>
            <a:cxnSpLocks/>
            <a:stCxn id="49" idx="2"/>
            <a:endCxn id="51" idx="0"/>
          </p:cNvCxnSpPr>
          <p:nvPr/>
        </p:nvCxnSpPr>
        <p:spPr>
          <a:xfrm>
            <a:off x="8842329" y="5707808"/>
            <a:ext cx="0" cy="284149"/>
          </a:xfrm>
          <a:prstGeom prst="straightConnector1">
            <a:avLst/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화살표: 아래쪽 54">
            <a:extLst>
              <a:ext uri="{FF2B5EF4-FFF2-40B4-BE49-F238E27FC236}">
                <a16:creationId xmlns:a16="http://schemas.microsoft.com/office/drawing/2014/main" id="{146B4CCD-7707-1619-1CCB-23AE73EDEAD4}"/>
              </a:ext>
            </a:extLst>
          </p:cNvPr>
          <p:cNvSpPr/>
          <p:nvPr/>
        </p:nvSpPr>
        <p:spPr>
          <a:xfrm>
            <a:off x="8736029" y="3446342"/>
            <a:ext cx="206348" cy="211299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1CC67A12-FC93-6122-27BE-E415A7339751}"/>
              </a:ext>
            </a:extLst>
          </p:cNvPr>
          <p:cNvSpPr/>
          <p:nvPr/>
        </p:nvSpPr>
        <p:spPr>
          <a:xfrm>
            <a:off x="7391401" y="3008456"/>
            <a:ext cx="2858688" cy="361060"/>
          </a:xfrm>
          <a:prstGeom prst="rect">
            <a:avLst/>
          </a:prstGeom>
          <a:solidFill>
            <a:srgbClr val="F3F2F1"/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ECG signal data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61B504D-D21C-3F50-35D4-AB00D9DEA2E6}"/>
              </a:ext>
            </a:extLst>
          </p:cNvPr>
          <p:cNvSpPr txBox="1"/>
          <p:nvPr/>
        </p:nvSpPr>
        <p:spPr>
          <a:xfrm>
            <a:off x="8155359" y="7818690"/>
            <a:ext cx="20947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 extraction</a:t>
            </a:r>
          </a:p>
        </p:txBody>
      </p:sp>
      <p:cxnSp>
        <p:nvCxnSpPr>
          <p:cNvPr id="58" name="직선 화살표 연결선 57">
            <a:extLst>
              <a:ext uri="{FF2B5EF4-FFF2-40B4-BE49-F238E27FC236}">
                <a16:creationId xmlns:a16="http://schemas.microsoft.com/office/drawing/2014/main" id="{14B0A179-FC22-4C71-AFD2-8000A401425D}"/>
              </a:ext>
            </a:extLst>
          </p:cNvPr>
          <p:cNvCxnSpPr>
            <a:cxnSpLocks/>
          </p:cNvCxnSpPr>
          <p:nvPr/>
        </p:nvCxnSpPr>
        <p:spPr>
          <a:xfrm>
            <a:off x="7391579" y="7982444"/>
            <a:ext cx="762000" cy="0"/>
          </a:xfrm>
          <a:prstGeom prst="straightConnector1">
            <a:avLst/>
          </a:prstGeom>
          <a:solidFill>
            <a:schemeClr val="bg1"/>
          </a:solidFill>
          <a:ln w="19050">
            <a:solidFill>
              <a:srgbClr val="FF0000"/>
            </a:solidFill>
            <a:prstDash val="lg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65D7B569-3F46-75C8-296D-F6CEF20B00BB}"/>
              </a:ext>
            </a:extLst>
          </p:cNvPr>
          <p:cNvSpPr/>
          <p:nvPr/>
        </p:nvSpPr>
        <p:spPr>
          <a:xfrm rot="5400000">
            <a:off x="7644161" y="7923370"/>
            <a:ext cx="256483" cy="761999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581E3AFA-530F-92C6-5BA0-ED77E7C53E67}"/>
              </a:ext>
            </a:extLst>
          </p:cNvPr>
          <p:cNvSpPr/>
          <p:nvPr/>
        </p:nvSpPr>
        <p:spPr>
          <a:xfrm rot="5400000">
            <a:off x="7644161" y="8275138"/>
            <a:ext cx="256483" cy="761999"/>
          </a:xfrm>
          <a:prstGeom prst="rect">
            <a:avLst/>
          </a:prstGeom>
          <a:solidFill>
            <a:srgbClr val="F3F2F1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169A70E-42E4-46C4-654C-5427287E6C52}"/>
              </a:ext>
            </a:extLst>
          </p:cNvPr>
          <p:cNvSpPr txBox="1"/>
          <p:nvPr/>
        </p:nvSpPr>
        <p:spPr>
          <a:xfrm>
            <a:off x="8155359" y="8145923"/>
            <a:ext cx="20947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Classification Model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C62E663-8275-D428-617C-A039AB0C2D97}"/>
              </a:ext>
            </a:extLst>
          </p:cNvPr>
          <p:cNvSpPr txBox="1"/>
          <p:nvPr/>
        </p:nvSpPr>
        <p:spPr>
          <a:xfrm>
            <a:off x="8155359" y="8493323"/>
            <a:ext cx="20947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Identification Model</a:t>
            </a: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A70B5F30-B72B-D30A-8002-4AC271EE92FC}"/>
              </a:ext>
            </a:extLst>
          </p:cNvPr>
          <p:cNvSpPr/>
          <p:nvPr/>
        </p:nvSpPr>
        <p:spPr>
          <a:xfrm>
            <a:off x="1361942" y="2833293"/>
            <a:ext cx="5623252" cy="6501207"/>
          </a:xfrm>
          <a:prstGeom prst="rect">
            <a:avLst/>
          </a:prstGeom>
          <a:solidFill>
            <a:srgbClr val="F3F2F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CAA8580A-B33D-4EC9-0FED-7B2484B9436E}"/>
              </a:ext>
            </a:extLst>
          </p:cNvPr>
          <p:cNvSpPr/>
          <p:nvPr/>
        </p:nvSpPr>
        <p:spPr>
          <a:xfrm>
            <a:off x="5409757" y="3026999"/>
            <a:ext cx="1561249" cy="3610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Feature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FACAF0F-C025-0226-794C-431F9420444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62177" y="3388059"/>
            <a:ext cx="6774254" cy="489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09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792480"/>
            <a:ext cx="2547611" cy="397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03. Method</a:t>
            </a:r>
          </a:p>
        </p:txBody>
      </p:sp>
      <p:sp>
        <p:nvSpPr>
          <p:cNvPr id="15" name="슬라이드 번호 개체 틀 11">
            <a:extLst>
              <a:ext uri="{FF2B5EF4-FFF2-40B4-BE49-F238E27FC236}">
                <a16:creationId xmlns:a16="http://schemas.microsoft.com/office/drawing/2014/main" id="{860D9C3A-DE32-39A5-5E9C-B250F45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18</a:t>
            </a:fld>
            <a:endParaRPr lang="en-US" sz="2000" dirty="0">
              <a:latin typeface="+mn-ea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6E01E338-DBCD-4EDD-AA3B-A5FA9E2B1879}"/>
              </a:ext>
            </a:extLst>
          </p:cNvPr>
          <p:cNvSpPr/>
          <p:nvPr/>
        </p:nvSpPr>
        <p:spPr>
          <a:xfrm>
            <a:off x="762000" y="133350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DAB62075-5E5A-7945-11DB-4E3B9A04669F}"/>
              </a:ext>
            </a:extLst>
          </p:cNvPr>
          <p:cNvSpPr txBox="1"/>
          <p:nvPr/>
        </p:nvSpPr>
        <p:spPr>
          <a:xfrm>
            <a:off x="1028702" y="2019300"/>
            <a:ext cx="7332792" cy="482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SFV-based User Classification Model</a:t>
            </a:r>
          </a:p>
        </p:txBody>
      </p:sp>
      <p:sp>
        <p:nvSpPr>
          <p:cNvPr id="1070" name="TextBox 1069">
            <a:extLst>
              <a:ext uri="{FF2B5EF4-FFF2-40B4-BE49-F238E27FC236}">
                <a16:creationId xmlns:a16="http://schemas.microsoft.com/office/drawing/2014/main" id="{2C7BD3F6-4B50-3BD6-301B-897A1572B009}"/>
              </a:ext>
            </a:extLst>
          </p:cNvPr>
          <p:cNvSpPr txBox="1"/>
          <p:nvPr/>
        </p:nvSpPr>
        <p:spPr>
          <a:xfrm>
            <a:off x="11300789" y="2751666"/>
            <a:ext cx="28805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#2   ECG </a:t>
            </a:r>
            <a:r>
              <a:rPr lang="ko-KR" altLang="en-US" sz="2400" b="1" dirty="0"/>
              <a:t>사용자 식별</a:t>
            </a:r>
            <a:endParaRPr lang="en-US" altLang="ko-KR" sz="2400" b="1" dirty="0"/>
          </a:p>
          <a:p>
            <a:endParaRPr lang="en-US" altLang="ko-KR" dirty="0"/>
          </a:p>
        </p:txBody>
      </p:sp>
      <p:sp>
        <p:nvSpPr>
          <p:cNvPr id="1071" name="사각형: 둥근 모서리 1070">
            <a:extLst>
              <a:ext uri="{FF2B5EF4-FFF2-40B4-BE49-F238E27FC236}">
                <a16:creationId xmlns:a16="http://schemas.microsoft.com/office/drawing/2014/main" id="{975DA8C6-3285-D74B-491A-D763046713F6}"/>
              </a:ext>
            </a:extLst>
          </p:cNvPr>
          <p:cNvSpPr/>
          <p:nvPr/>
        </p:nvSpPr>
        <p:spPr>
          <a:xfrm>
            <a:off x="11640364" y="3700240"/>
            <a:ext cx="932636" cy="728061"/>
          </a:xfrm>
          <a:prstGeom prst="roundRect">
            <a:avLst>
              <a:gd name="adj" fmla="val 6771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Person #1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72" name="사각형: 둥근 모서리 1071">
            <a:extLst>
              <a:ext uri="{FF2B5EF4-FFF2-40B4-BE49-F238E27FC236}">
                <a16:creationId xmlns:a16="http://schemas.microsoft.com/office/drawing/2014/main" id="{79499501-86B5-18E7-5FCF-15CE1EB15B11}"/>
              </a:ext>
            </a:extLst>
          </p:cNvPr>
          <p:cNvSpPr/>
          <p:nvPr/>
        </p:nvSpPr>
        <p:spPr>
          <a:xfrm>
            <a:off x="12724994" y="3687274"/>
            <a:ext cx="932636" cy="728061"/>
          </a:xfrm>
          <a:prstGeom prst="roundRect">
            <a:avLst>
              <a:gd name="adj" fmla="val 6771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Person #2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73" name="사각형: 둥근 모서리 1072">
            <a:extLst>
              <a:ext uri="{FF2B5EF4-FFF2-40B4-BE49-F238E27FC236}">
                <a16:creationId xmlns:a16="http://schemas.microsoft.com/office/drawing/2014/main" id="{6F7A5820-F869-95A6-5A58-5C3102C03E73}"/>
              </a:ext>
            </a:extLst>
          </p:cNvPr>
          <p:cNvSpPr/>
          <p:nvPr/>
        </p:nvSpPr>
        <p:spPr>
          <a:xfrm>
            <a:off x="13809625" y="3687274"/>
            <a:ext cx="932636" cy="728061"/>
          </a:xfrm>
          <a:prstGeom prst="roundRect">
            <a:avLst>
              <a:gd name="adj" fmla="val 6771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Person #3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74" name="사각형: 둥근 모서리 1073">
            <a:extLst>
              <a:ext uri="{FF2B5EF4-FFF2-40B4-BE49-F238E27FC236}">
                <a16:creationId xmlns:a16="http://schemas.microsoft.com/office/drawing/2014/main" id="{922E50D6-405D-51AA-7B56-35EE6D920C7A}"/>
              </a:ext>
            </a:extLst>
          </p:cNvPr>
          <p:cNvSpPr/>
          <p:nvPr/>
        </p:nvSpPr>
        <p:spPr>
          <a:xfrm>
            <a:off x="16373882" y="3687274"/>
            <a:ext cx="932636" cy="728061"/>
          </a:xfrm>
          <a:prstGeom prst="roundRect">
            <a:avLst>
              <a:gd name="adj" fmla="val 6771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Person #n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76" name="TextBox 1075">
            <a:extLst>
              <a:ext uri="{FF2B5EF4-FFF2-40B4-BE49-F238E27FC236}">
                <a16:creationId xmlns:a16="http://schemas.microsoft.com/office/drawing/2014/main" id="{9A538E5B-12F6-6EBA-2213-75584FE5122A}"/>
              </a:ext>
            </a:extLst>
          </p:cNvPr>
          <p:cNvSpPr txBox="1"/>
          <p:nvPr/>
        </p:nvSpPr>
        <p:spPr>
          <a:xfrm>
            <a:off x="11640364" y="5366799"/>
            <a:ext cx="5736385" cy="843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/>
              <a:t>전처리</a:t>
            </a:r>
            <a:r>
              <a:rPr lang="ko-KR" altLang="en-US" dirty="0"/>
              <a:t> 된 심전도 신호와 상태 특징 정보가 </a:t>
            </a:r>
            <a:endParaRPr lang="en-US" altLang="ko-KR" dirty="0"/>
          </a:p>
          <a:p>
            <a:pPr algn="ctr">
              <a:lnSpc>
                <a:spcPct val="200000"/>
              </a:lnSpc>
            </a:pPr>
            <a:r>
              <a:rPr lang="ko-KR" altLang="en-US" b="1" dirty="0"/>
              <a:t>같은 입력</a:t>
            </a:r>
            <a:r>
              <a:rPr lang="ko-KR" altLang="en-US" dirty="0"/>
              <a:t>으로 사용되어 </a:t>
            </a:r>
            <a:r>
              <a:rPr lang="ko-KR" altLang="en-US" b="1" dirty="0"/>
              <a:t>사용자 식별</a:t>
            </a:r>
            <a:r>
              <a:rPr lang="ko-KR" altLang="en-US" dirty="0"/>
              <a:t>을 진행</a:t>
            </a:r>
          </a:p>
        </p:txBody>
      </p:sp>
      <p:sp>
        <p:nvSpPr>
          <p:cNvPr id="1077" name="TextBox 1076">
            <a:extLst>
              <a:ext uri="{FF2B5EF4-FFF2-40B4-BE49-F238E27FC236}">
                <a16:creationId xmlns:a16="http://schemas.microsoft.com/office/drawing/2014/main" id="{15CE7564-8EDC-054D-5AD8-984F02B145F2}"/>
              </a:ext>
            </a:extLst>
          </p:cNvPr>
          <p:cNvSpPr txBox="1"/>
          <p:nvPr/>
        </p:nvSpPr>
        <p:spPr>
          <a:xfrm rot="10800000">
            <a:off x="15333924" y="3868229"/>
            <a:ext cx="453970" cy="43088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r>
              <a:rPr lang="en-US" altLang="ko-KR" sz="2800" b="1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∙∙∙</a:t>
            </a:r>
            <a:endParaRPr lang="ko-KR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8" name="TextBox 1077">
            <a:extLst>
              <a:ext uri="{FF2B5EF4-FFF2-40B4-BE49-F238E27FC236}">
                <a16:creationId xmlns:a16="http://schemas.microsoft.com/office/drawing/2014/main" id="{6C381BA8-1E82-9646-B263-7B906BAB5841}"/>
              </a:ext>
            </a:extLst>
          </p:cNvPr>
          <p:cNvSpPr txBox="1"/>
          <p:nvPr/>
        </p:nvSpPr>
        <p:spPr>
          <a:xfrm>
            <a:off x="11640364" y="7277100"/>
            <a:ext cx="57363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TCN </a:t>
            </a:r>
            <a:r>
              <a:rPr lang="ko-KR" altLang="en-US" b="1" dirty="0"/>
              <a:t>모델 사용</a:t>
            </a:r>
            <a:endParaRPr lang="en-US" altLang="ko-KR" b="1" dirty="0"/>
          </a:p>
          <a:p>
            <a:endParaRPr lang="en-US" altLang="ko-KR" dirty="0"/>
          </a:p>
          <a:p>
            <a:r>
              <a:rPr lang="en-US" altLang="ko-KR" dirty="0"/>
              <a:t>- 8</a:t>
            </a:r>
            <a:r>
              <a:rPr lang="ko-KR" altLang="en-US" dirty="0"/>
              <a:t>개의 </a:t>
            </a:r>
            <a:r>
              <a:rPr lang="en-US" altLang="ko-KR" dirty="0"/>
              <a:t>Residual Block (dilation = 1, 2, …, 8)</a:t>
            </a:r>
          </a:p>
          <a:p>
            <a:r>
              <a:rPr lang="en-US" altLang="ko-KR" dirty="0"/>
              <a:t>- Global</a:t>
            </a:r>
            <a:r>
              <a:rPr lang="ko-KR" altLang="en-US" dirty="0"/>
              <a:t> </a:t>
            </a:r>
            <a:r>
              <a:rPr lang="en-US" altLang="ko-KR" dirty="0"/>
              <a:t>Average Pooling</a:t>
            </a:r>
          </a:p>
          <a:p>
            <a:r>
              <a:rPr lang="en-US" altLang="ko-KR" dirty="0"/>
              <a:t>- Dense Layer</a:t>
            </a:r>
          </a:p>
          <a:p>
            <a:r>
              <a:rPr lang="en-US" altLang="ko-KR" dirty="0"/>
              <a:t>- 5</a:t>
            </a:r>
            <a:r>
              <a:rPr lang="ko-KR" altLang="en-US" dirty="0"/>
              <a:t>번의 </a:t>
            </a:r>
            <a:r>
              <a:rPr lang="en-US" altLang="ko-KR" dirty="0"/>
              <a:t>Residual Connection</a:t>
            </a:r>
            <a:r>
              <a:rPr lang="ko-KR" altLang="en-US" dirty="0"/>
              <a:t> 사용</a:t>
            </a:r>
          </a:p>
        </p:txBody>
      </p:sp>
      <p:grpSp>
        <p:nvGrpSpPr>
          <p:cNvPr id="1079" name="그룹 1008">
            <a:extLst>
              <a:ext uri="{FF2B5EF4-FFF2-40B4-BE49-F238E27FC236}">
                <a16:creationId xmlns:a16="http://schemas.microsoft.com/office/drawing/2014/main" id="{D352FB50-8A77-B618-7070-ADBB78AA6A0B}"/>
              </a:ext>
            </a:extLst>
          </p:cNvPr>
          <p:cNvGrpSpPr/>
          <p:nvPr/>
        </p:nvGrpSpPr>
        <p:grpSpPr>
          <a:xfrm>
            <a:off x="11300789" y="6819900"/>
            <a:ext cx="6508765" cy="69763"/>
            <a:chOff x="4998069" y="3855779"/>
            <a:chExt cx="10268868" cy="63216"/>
          </a:xfrm>
        </p:grpSpPr>
        <p:pic>
          <p:nvPicPr>
            <p:cNvPr id="1080" name="Object 30">
              <a:extLst>
                <a:ext uri="{FF2B5EF4-FFF2-40B4-BE49-F238E27FC236}">
                  <a16:creationId xmlns:a16="http://schemas.microsoft.com/office/drawing/2014/main" id="{C5EB75C9-52ED-9056-CA17-18878EED1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8069" y="3855779"/>
              <a:ext cx="10268868" cy="63216"/>
            </a:xfrm>
            <a:prstGeom prst="rect">
              <a:avLst/>
            </a:prstGeom>
          </p:spPr>
        </p:pic>
      </p:grpSp>
      <p:sp>
        <p:nvSpPr>
          <p:cNvPr id="1081" name="화살표: 아래쪽 1080">
            <a:extLst>
              <a:ext uri="{FF2B5EF4-FFF2-40B4-BE49-F238E27FC236}">
                <a16:creationId xmlns:a16="http://schemas.microsoft.com/office/drawing/2014/main" id="{08414E74-4173-86A9-06A0-50F19D713EF8}"/>
              </a:ext>
            </a:extLst>
          </p:cNvPr>
          <p:cNvSpPr/>
          <p:nvPr/>
        </p:nvSpPr>
        <p:spPr>
          <a:xfrm>
            <a:off x="14478000" y="4804535"/>
            <a:ext cx="206348" cy="211299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04A7FDF-719B-D7C4-A9DD-7BCBEA012F11}"/>
              </a:ext>
            </a:extLst>
          </p:cNvPr>
          <p:cNvSpPr/>
          <p:nvPr/>
        </p:nvSpPr>
        <p:spPr>
          <a:xfrm rot="5400000">
            <a:off x="206610" y="5076906"/>
            <a:ext cx="4777831" cy="2124148"/>
          </a:xfrm>
          <a:prstGeom prst="rect">
            <a:avLst/>
          </a:prstGeom>
          <a:solidFill>
            <a:srgbClr val="EFEDEB"/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C70C771-8F2A-4B5D-E8AA-E75510D5E292}"/>
              </a:ext>
            </a:extLst>
          </p:cNvPr>
          <p:cNvSpPr/>
          <p:nvPr/>
        </p:nvSpPr>
        <p:spPr>
          <a:xfrm>
            <a:off x="1646102" y="3843742"/>
            <a:ext cx="1911177" cy="260942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Dilated</a:t>
            </a:r>
            <a:r>
              <a:rPr lang="ko-KR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Causal Conv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776CBBA-6D6F-E986-3D04-0501AFCDBCD0}"/>
              </a:ext>
            </a:extLst>
          </p:cNvPr>
          <p:cNvSpPr/>
          <p:nvPr/>
        </p:nvSpPr>
        <p:spPr>
          <a:xfrm>
            <a:off x="1646102" y="4236880"/>
            <a:ext cx="1911177" cy="260942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Batch Normalization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6482FB5-0F74-31F6-0FB6-17BBB5BFABE9}"/>
              </a:ext>
            </a:extLst>
          </p:cNvPr>
          <p:cNvSpPr/>
          <p:nvPr/>
        </p:nvSpPr>
        <p:spPr>
          <a:xfrm>
            <a:off x="1646100" y="4630018"/>
            <a:ext cx="1911177" cy="260942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9AEE387-971E-6195-EA0E-35FF72811B6D}"/>
              </a:ext>
            </a:extLst>
          </p:cNvPr>
          <p:cNvSpPr/>
          <p:nvPr/>
        </p:nvSpPr>
        <p:spPr>
          <a:xfrm>
            <a:off x="1646100" y="5023156"/>
            <a:ext cx="1911177" cy="260942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Dropout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E97FB5-E68E-CEA8-578B-EE7D2E4EDB6F}"/>
              </a:ext>
            </a:extLst>
          </p:cNvPr>
          <p:cNvSpPr txBox="1"/>
          <p:nvPr/>
        </p:nvSpPr>
        <p:spPr>
          <a:xfrm>
            <a:off x="3443713" y="8665633"/>
            <a:ext cx="3855071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</a:p>
          <a:p>
            <a:pPr algn="ctr"/>
            <a:r>
              <a:rPr lang="en-US" altLang="ko-K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Identification</a:t>
            </a:r>
            <a:r>
              <a:rPr lang="en-US" altLang="ko-K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ko-KR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42F1E8-48B6-44CB-3317-C8C276619179}"/>
              </a:ext>
            </a:extLst>
          </p:cNvPr>
          <p:cNvSpPr txBox="1"/>
          <p:nvPr/>
        </p:nvSpPr>
        <p:spPr>
          <a:xfrm>
            <a:off x="1533453" y="3427330"/>
            <a:ext cx="14939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Residual Block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4F7953B-3284-78A5-EEF7-48CBEAE0C998}"/>
              </a:ext>
            </a:extLst>
          </p:cNvPr>
          <p:cNvSpPr/>
          <p:nvPr/>
        </p:nvSpPr>
        <p:spPr>
          <a:xfrm>
            <a:off x="1646102" y="5416294"/>
            <a:ext cx="1911177" cy="260942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Dilated</a:t>
            </a:r>
            <a:r>
              <a:rPr lang="ko-KR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Causal Conv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0BEB2334-1579-CA49-8E2A-0DA3A4C06875}"/>
              </a:ext>
            </a:extLst>
          </p:cNvPr>
          <p:cNvSpPr/>
          <p:nvPr/>
        </p:nvSpPr>
        <p:spPr>
          <a:xfrm>
            <a:off x="1646102" y="5809432"/>
            <a:ext cx="1911177" cy="260942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Batch Normalization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2511753D-F6A4-D8F7-0197-8C4440114DEB}"/>
              </a:ext>
            </a:extLst>
          </p:cNvPr>
          <p:cNvSpPr/>
          <p:nvPr/>
        </p:nvSpPr>
        <p:spPr>
          <a:xfrm>
            <a:off x="1646100" y="6202570"/>
            <a:ext cx="1911177" cy="260942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74EE93F1-99D1-699E-0022-9CDFF1159408}"/>
              </a:ext>
            </a:extLst>
          </p:cNvPr>
          <p:cNvSpPr/>
          <p:nvPr/>
        </p:nvSpPr>
        <p:spPr>
          <a:xfrm>
            <a:off x="1646100" y="6595708"/>
            <a:ext cx="1911177" cy="260942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Dropout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CE449F22-82F7-E2CD-A60A-27A14576C966}"/>
              </a:ext>
            </a:extLst>
          </p:cNvPr>
          <p:cNvSpPr/>
          <p:nvPr/>
        </p:nvSpPr>
        <p:spPr>
          <a:xfrm>
            <a:off x="1646102" y="6988846"/>
            <a:ext cx="1911177" cy="26094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Dilated</a:t>
            </a:r>
            <a:r>
              <a:rPr lang="ko-KR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Causal Conv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A29FF96A-577F-E237-0E18-C3EEEAB8FA90}"/>
              </a:ext>
            </a:extLst>
          </p:cNvPr>
          <p:cNvSpPr/>
          <p:nvPr/>
        </p:nvSpPr>
        <p:spPr>
          <a:xfrm>
            <a:off x="1646102" y="7381984"/>
            <a:ext cx="1911177" cy="26094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Batch Normalization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CE5ABF98-388A-1F81-D01F-6EE23D5991E0}"/>
              </a:ext>
            </a:extLst>
          </p:cNvPr>
          <p:cNvSpPr/>
          <p:nvPr/>
        </p:nvSpPr>
        <p:spPr>
          <a:xfrm>
            <a:off x="1646100" y="7775122"/>
            <a:ext cx="1911177" cy="26094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82803C68-50B4-9D92-FBA6-2C6272C88BEA}"/>
              </a:ext>
            </a:extLst>
          </p:cNvPr>
          <p:cNvSpPr/>
          <p:nvPr/>
        </p:nvSpPr>
        <p:spPr>
          <a:xfrm>
            <a:off x="1646100" y="8168263"/>
            <a:ext cx="1911177" cy="26094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Dropout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6F92F16C-751E-DB25-C318-BA739A713CC8}"/>
              </a:ext>
            </a:extLst>
          </p:cNvPr>
          <p:cNvSpPr/>
          <p:nvPr/>
        </p:nvSpPr>
        <p:spPr>
          <a:xfrm rot="5400000">
            <a:off x="7197797" y="3958154"/>
            <a:ext cx="3245895" cy="2858688"/>
          </a:xfrm>
          <a:prstGeom prst="rect">
            <a:avLst/>
          </a:prstGeom>
          <a:solidFill>
            <a:srgbClr val="F3F2F1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D159D9E6-E271-77B1-0AB0-5E1FD997EF6C}"/>
                  </a:ext>
                </a:extLst>
              </p:cNvPr>
              <p:cNvSpPr/>
              <p:nvPr/>
            </p:nvSpPr>
            <p:spPr>
              <a:xfrm>
                <a:off x="7773858" y="3930305"/>
                <a:ext cx="2136941" cy="767730"/>
              </a:xfrm>
              <a:prstGeom prst="rect">
                <a:avLst/>
              </a:prstGeom>
              <a:solidFill>
                <a:srgbClr val="FEF4CE">
                  <a:alpha val="6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Residual Block</a:t>
                </a:r>
              </a:p>
              <a:p>
                <a:pPr algn="ctr"/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ko-KR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D159D9E6-E271-77B1-0AB0-5E1FD997EF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858" y="3930305"/>
                <a:ext cx="2136941" cy="7677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B00EF1CD-A08D-3EDB-A7DE-E6F6C8263271}"/>
                  </a:ext>
                </a:extLst>
              </p:cNvPr>
              <p:cNvSpPr/>
              <p:nvPr/>
            </p:nvSpPr>
            <p:spPr>
              <a:xfrm>
                <a:off x="7773858" y="4940078"/>
                <a:ext cx="2136941" cy="767730"/>
              </a:xfrm>
              <a:prstGeom prst="rect">
                <a:avLst/>
              </a:prstGeom>
              <a:solidFill>
                <a:srgbClr val="FEF4CE">
                  <a:alpha val="6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Residual Block</a:t>
                </a:r>
              </a:p>
              <a:p>
                <a:pPr algn="ctr"/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ko-KR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B00EF1CD-A08D-3EDB-A7DE-E6F6C82632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858" y="4940078"/>
                <a:ext cx="2136941" cy="7677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6A9F38CC-5BCE-AB73-D901-1871E746D0A8}"/>
              </a:ext>
            </a:extLst>
          </p:cNvPr>
          <p:cNvCxnSpPr>
            <a:cxnSpLocks/>
            <a:stCxn id="41" idx="2"/>
            <a:endCxn id="42" idx="0"/>
          </p:cNvCxnSpPr>
          <p:nvPr/>
        </p:nvCxnSpPr>
        <p:spPr>
          <a:xfrm>
            <a:off x="8842329" y="4698035"/>
            <a:ext cx="0" cy="242043"/>
          </a:xfrm>
          <a:prstGeom prst="straightConnector1">
            <a:avLst/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2FE7F5A0-F119-506C-F989-F532397419AF}"/>
              </a:ext>
            </a:extLst>
          </p:cNvPr>
          <p:cNvSpPr/>
          <p:nvPr/>
        </p:nvSpPr>
        <p:spPr>
          <a:xfrm>
            <a:off x="7626257" y="5991957"/>
            <a:ext cx="2432144" cy="2564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Average Pooling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C1C3F4FD-E088-9384-AFCA-7B700546C007}"/>
              </a:ext>
            </a:extLst>
          </p:cNvPr>
          <p:cNvSpPr/>
          <p:nvPr/>
        </p:nvSpPr>
        <p:spPr>
          <a:xfrm>
            <a:off x="7626259" y="6531229"/>
            <a:ext cx="2432144" cy="2564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Dense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5518237E-651B-0DB2-03BA-AD97FE44EB01}"/>
              </a:ext>
            </a:extLst>
          </p:cNvPr>
          <p:cNvCxnSpPr>
            <a:cxnSpLocks/>
            <a:stCxn id="44" idx="2"/>
            <a:endCxn id="45" idx="0"/>
          </p:cNvCxnSpPr>
          <p:nvPr/>
        </p:nvCxnSpPr>
        <p:spPr>
          <a:xfrm>
            <a:off x="8842329" y="6248441"/>
            <a:ext cx="2" cy="282788"/>
          </a:xfrm>
          <a:prstGeom prst="straightConnector1">
            <a:avLst/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FECAEE74-F832-04C5-77CF-073808DBE5AB}"/>
              </a:ext>
            </a:extLst>
          </p:cNvPr>
          <p:cNvCxnSpPr>
            <a:cxnSpLocks/>
            <a:stCxn id="42" idx="2"/>
            <a:endCxn id="44" idx="0"/>
          </p:cNvCxnSpPr>
          <p:nvPr/>
        </p:nvCxnSpPr>
        <p:spPr>
          <a:xfrm>
            <a:off x="8842329" y="5707808"/>
            <a:ext cx="0" cy="284149"/>
          </a:xfrm>
          <a:prstGeom prst="straightConnector1">
            <a:avLst/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577487E9-000E-DE54-F733-66A4977B12FF}"/>
              </a:ext>
            </a:extLst>
          </p:cNvPr>
          <p:cNvSpPr txBox="1"/>
          <p:nvPr/>
        </p:nvSpPr>
        <p:spPr>
          <a:xfrm>
            <a:off x="8155359" y="7818690"/>
            <a:ext cx="20947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 extraction</a:t>
            </a:r>
          </a:p>
        </p:txBody>
      </p: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4EB93510-1AEB-9791-92B4-E1825A41CEBE}"/>
              </a:ext>
            </a:extLst>
          </p:cNvPr>
          <p:cNvCxnSpPr>
            <a:cxnSpLocks/>
          </p:cNvCxnSpPr>
          <p:nvPr/>
        </p:nvCxnSpPr>
        <p:spPr>
          <a:xfrm>
            <a:off x="7391579" y="7982444"/>
            <a:ext cx="762000" cy="0"/>
          </a:xfrm>
          <a:prstGeom prst="straightConnector1">
            <a:avLst/>
          </a:prstGeom>
          <a:solidFill>
            <a:schemeClr val="bg1"/>
          </a:solidFill>
          <a:ln w="19050">
            <a:prstDash val="lg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BFE9AEEB-F4DD-A2F8-5AEC-1077B8B1D8D2}"/>
              </a:ext>
            </a:extLst>
          </p:cNvPr>
          <p:cNvSpPr/>
          <p:nvPr/>
        </p:nvSpPr>
        <p:spPr>
          <a:xfrm rot="5400000">
            <a:off x="7644161" y="7923370"/>
            <a:ext cx="256483" cy="761999"/>
          </a:xfrm>
          <a:prstGeom prst="rect">
            <a:avLst/>
          </a:prstGeom>
          <a:solidFill>
            <a:srgbClr val="F3F2F1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5A258BC-1711-C4C2-DA6F-8373E2F1C188}"/>
              </a:ext>
            </a:extLst>
          </p:cNvPr>
          <p:cNvSpPr/>
          <p:nvPr/>
        </p:nvSpPr>
        <p:spPr>
          <a:xfrm rot="5400000">
            <a:off x="7644161" y="8275138"/>
            <a:ext cx="256483" cy="761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D324B86-AA92-963D-4230-BDD04992D4C2}"/>
              </a:ext>
            </a:extLst>
          </p:cNvPr>
          <p:cNvSpPr txBox="1"/>
          <p:nvPr/>
        </p:nvSpPr>
        <p:spPr>
          <a:xfrm>
            <a:off x="8155359" y="8145923"/>
            <a:ext cx="20947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Classification Model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5656541-D193-BD06-40E9-D92DCBB8C2A2}"/>
              </a:ext>
            </a:extLst>
          </p:cNvPr>
          <p:cNvSpPr txBox="1"/>
          <p:nvPr/>
        </p:nvSpPr>
        <p:spPr>
          <a:xfrm>
            <a:off x="8155359" y="8493323"/>
            <a:ext cx="20947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Identification Model</a:t>
            </a:r>
          </a:p>
        </p:txBody>
      </p:sp>
      <p:sp>
        <p:nvSpPr>
          <p:cNvPr id="55" name="화살표: 아래쪽 54">
            <a:extLst>
              <a:ext uri="{FF2B5EF4-FFF2-40B4-BE49-F238E27FC236}">
                <a16:creationId xmlns:a16="http://schemas.microsoft.com/office/drawing/2014/main" id="{AA365544-A2EC-9566-200C-81AA59C1B6E8}"/>
              </a:ext>
            </a:extLst>
          </p:cNvPr>
          <p:cNvSpPr/>
          <p:nvPr/>
        </p:nvSpPr>
        <p:spPr>
          <a:xfrm>
            <a:off x="8736029" y="3446342"/>
            <a:ext cx="206348" cy="211299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6" name="연결선: 꺾임 55">
            <a:extLst>
              <a:ext uri="{FF2B5EF4-FFF2-40B4-BE49-F238E27FC236}">
                <a16:creationId xmlns:a16="http://schemas.microsoft.com/office/drawing/2014/main" id="{96E50EF1-D7DF-AA89-3672-6B77E9CACD74}"/>
              </a:ext>
            </a:extLst>
          </p:cNvPr>
          <p:cNvCxnSpPr>
            <a:cxnSpLocks/>
            <a:stCxn id="40" idx="3"/>
            <a:endCxn id="59" idx="3"/>
          </p:cNvCxnSpPr>
          <p:nvPr/>
        </p:nvCxnSpPr>
        <p:spPr>
          <a:xfrm rot="5400000" flipH="1">
            <a:off x="5994417" y="4184119"/>
            <a:ext cx="3802917" cy="1849739"/>
          </a:xfrm>
          <a:prstGeom prst="bentConnector4">
            <a:avLst>
              <a:gd name="adj1" fmla="val -6011"/>
              <a:gd name="adj2" fmla="val 88377"/>
            </a:avLst>
          </a:prstGeom>
          <a:solidFill>
            <a:schemeClr val="bg1"/>
          </a:solidFill>
          <a:ln w="19050">
            <a:prstDash val="lg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1E395D38-9E2F-B416-7AC5-4F68943F6E17}"/>
              </a:ext>
            </a:extLst>
          </p:cNvPr>
          <p:cNvSpPr/>
          <p:nvPr/>
        </p:nvSpPr>
        <p:spPr>
          <a:xfrm>
            <a:off x="7391401" y="3008456"/>
            <a:ext cx="2858688" cy="361060"/>
          </a:xfrm>
          <a:prstGeom prst="rect">
            <a:avLst/>
          </a:prstGeom>
          <a:solidFill>
            <a:srgbClr val="F3F2F1"/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ECG signal data</a:t>
            </a: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58505EA5-B0DE-48FD-B488-33BF6D3E2FEA}"/>
              </a:ext>
            </a:extLst>
          </p:cNvPr>
          <p:cNvSpPr/>
          <p:nvPr/>
        </p:nvSpPr>
        <p:spPr>
          <a:xfrm>
            <a:off x="6919479" y="2548600"/>
            <a:ext cx="3935398" cy="4999165"/>
          </a:xfrm>
          <a:prstGeom prst="rect">
            <a:avLst/>
          </a:prstGeom>
          <a:solidFill>
            <a:srgbClr val="F3F2F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6760BFF2-031D-1ED6-76B9-BBFC5942DD1B}"/>
              </a:ext>
            </a:extLst>
          </p:cNvPr>
          <p:cNvSpPr/>
          <p:nvPr/>
        </p:nvSpPr>
        <p:spPr>
          <a:xfrm rot="5400000">
            <a:off x="3010138" y="4549927"/>
            <a:ext cx="4760730" cy="31610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D6097AA-B198-640B-1093-20ED11AC3ED7}"/>
              </a:ext>
            </a:extLst>
          </p:cNvPr>
          <p:cNvSpPr/>
          <p:nvPr/>
        </p:nvSpPr>
        <p:spPr>
          <a:xfrm>
            <a:off x="3810000" y="3026999"/>
            <a:ext cx="1561249" cy="3610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ECG signal data</a:t>
            </a:r>
          </a:p>
        </p:txBody>
      </p:sp>
      <p:cxnSp>
        <p:nvCxnSpPr>
          <p:cNvPr id="11" name="연결선: 꺾임 10">
            <a:extLst>
              <a:ext uri="{FF2B5EF4-FFF2-40B4-BE49-F238E27FC236}">
                <a16:creationId xmlns:a16="http://schemas.microsoft.com/office/drawing/2014/main" id="{E885BADB-0112-1330-1AED-183BBDAA97C4}"/>
              </a:ext>
            </a:extLst>
          </p:cNvPr>
          <p:cNvCxnSpPr>
            <a:cxnSpLocks/>
            <a:stCxn id="26" idx="3"/>
            <a:endCxn id="28" idx="3"/>
          </p:cNvCxnSpPr>
          <p:nvPr/>
        </p:nvCxnSpPr>
        <p:spPr>
          <a:xfrm>
            <a:off x="5526560" y="5828169"/>
            <a:ext cx="12700" cy="675463"/>
          </a:xfrm>
          <a:prstGeom prst="bentConnector3">
            <a:avLst>
              <a:gd name="adj1" fmla="val 7950000"/>
            </a:avLst>
          </a:prstGeom>
          <a:grpFill/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9AC0709-15B6-14F8-E0C1-46FD4591194C}"/>
              </a:ext>
            </a:extLst>
          </p:cNvPr>
          <p:cNvSpPr txBox="1"/>
          <p:nvPr/>
        </p:nvSpPr>
        <p:spPr>
          <a:xfrm rot="5400000">
            <a:off x="5851597" y="6048036"/>
            <a:ext cx="1733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Residual Connection 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147D528B-FDCE-E4C1-4348-6EBBAECD80CB}"/>
              </a:ext>
            </a:extLst>
          </p:cNvPr>
          <p:cNvGrpSpPr/>
          <p:nvPr/>
        </p:nvGrpSpPr>
        <p:grpSpPr>
          <a:xfrm rot="10800000">
            <a:off x="4304006" y="4092495"/>
            <a:ext cx="2136954" cy="3359917"/>
            <a:chOff x="4597562" y="5240948"/>
            <a:chExt cx="2555581" cy="1273279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직사각형 16">
                  <a:extLst>
                    <a:ext uri="{FF2B5EF4-FFF2-40B4-BE49-F238E27FC236}">
                      <a16:creationId xmlns:a16="http://schemas.microsoft.com/office/drawing/2014/main" id="{B806FAC3-680E-02C8-1235-97C130CD5EB0}"/>
                    </a:ext>
                  </a:extLst>
                </p:cNvPr>
                <p:cNvSpPr/>
                <p:nvPr/>
              </p:nvSpPr>
              <p:spPr>
                <a:xfrm rot="10800000">
                  <a:off x="4597577" y="6254959"/>
                  <a:ext cx="2555566" cy="259268"/>
                </a:xfrm>
                <a:prstGeom prst="rect">
                  <a:avLst/>
                </a:prstGeom>
                <a:solidFill>
                  <a:srgbClr val="FEF4C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Residual Block</a:t>
                  </a:r>
                </a:p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(8,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ko-KR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직사각형 36">
                  <a:extLst>
                    <a:ext uri="{FF2B5EF4-FFF2-40B4-BE49-F238E27FC236}">
                      <a16:creationId xmlns:a16="http://schemas.microsoft.com/office/drawing/2014/main" id="{2D89ECEA-CB72-E8DE-5222-C037D6E34E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4597577" y="6254959"/>
                  <a:ext cx="2555566" cy="259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직사각형 17">
                  <a:extLst>
                    <a:ext uri="{FF2B5EF4-FFF2-40B4-BE49-F238E27FC236}">
                      <a16:creationId xmlns:a16="http://schemas.microsoft.com/office/drawing/2014/main" id="{9D2DE2E4-8A3E-1356-AED4-CC10CEFBA2DC}"/>
                    </a:ext>
                  </a:extLst>
                </p:cNvPr>
                <p:cNvSpPr/>
                <p:nvPr/>
              </p:nvSpPr>
              <p:spPr>
                <a:xfrm rot="10800000">
                  <a:off x="4597577" y="5915151"/>
                  <a:ext cx="2555566" cy="259268"/>
                </a:xfrm>
                <a:prstGeom prst="rect">
                  <a:avLst/>
                </a:prstGeom>
                <a:solidFill>
                  <a:srgbClr val="FEF4C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Residual Block</a:t>
                  </a:r>
                </a:p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(8,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ko-KR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직사각형 37">
                  <a:extLst>
                    <a:ext uri="{FF2B5EF4-FFF2-40B4-BE49-F238E27FC236}">
                      <a16:creationId xmlns:a16="http://schemas.microsoft.com/office/drawing/2014/main" id="{4805F3A1-01B6-F71E-AC89-D588832AAE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4597577" y="5915151"/>
                  <a:ext cx="2555566" cy="259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4A459DFC-E892-0222-CC8E-14A4C7385E6C}"/>
                </a:ext>
              </a:extLst>
            </p:cNvPr>
            <p:cNvCxnSpPr>
              <a:cxnSpLocks/>
              <a:stCxn id="18" idx="2"/>
              <a:endCxn id="21" idx="0"/>
            </p:cNvCxnSpPr>
            <p:nvPr/>
          </p:nvCxnSpPr>
          <p:spPr>
            <a:xfrm rot="16200000" flipV="1">
              <a:off x="5667887" y="5707679"/>
              <a:ext cx="414935" cy="9"/>
            </a:xfrm>
            <a:prstGeom prst="straightConnector1">
              <a:avLst/>
            </a:prstGeom>
            <a:grpFill/>
            <a:ln w="190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6A28E318-E7FD-A768-71CF-8A1D1F8195BA}"/>
                </a:ext>
              </a:extLst>
            </p:cNvPr>
            <p:cNvCxnSpPr>
              <a:cxnSpLocks/>
              <a:stCxn id="17" idx="2"/>
              <a:endCxn id="18" idx="0"/>
            </p:cNvCxnSpPr>
            <p:nvPr/>
          </p:nvCxnSpPr>
          <p:spPr>
            <a:xfrm rot="16200000">
              <a:off x="5835090" y="6214689"/>
              <a:ext cx="80540" cy="0"/>
            </a:xfrm>
            <a:prstGeom prst="straightConnector1">
              <a:avLst/>
            </a:prstGeom>
            <a:grpFill/>
            <a:ln w="190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직사각형 20">
                  <a:extLst>
                    <a:ext uri="{FF2B5EF4-FFF2-40B4-BE49-F238E27FC236}">
                      <a16:creationId xmlns:a16="http://schemas.microsoft.com/office/drawing/2014/main" id="{05B8E056-FAA3-2394-A621-60E9BE2AFFEA}"/>
                    </a:ext>
                  </a:extLst>
                </p:cNvPr>
                <p:cNvSpPr/>
                <p:nvPr/>
              </p:nvSpPr>
              <p:spPr>
                <a:xfrm rot="10800000">
                  <a:off x="4597562" y="5240948"/>
                  <a:ext cx="2555575" cy="259268"/>
                </a:xfrm>
                <a:prstGeom prst="rect">
                  <a:avLst/>
                </a:prstGeom>
                <a:solidFill>
                  <a:srgbClr val="FEF4C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Residual Block</a:t>
                  </a:r>
                </a:p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(8,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),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altLang="ko-KR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</m:oMath>
                  </a14:m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ko-KR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0988ACF5-D7A2-34E2-F376-088992CF0A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4597562" y="5240948"/>
                  <a:ext cx="2555575" cy="2592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D784075-820F-0FE5-99C0-E65FB105039E}"/>
                </a:ext>
              </a:extLst>
            </p:cNvPr>
            <p:cNvSpPr txBox="1"/>
            <p:nvPr/>
          </p:nvSpPr>
          <p:spPr>
            <a:xfrm>
              <a:off x="5675904" y="5681817"/>
              <a:ext cx="551645" cy="9330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tIns="0" bIns="0" rtlCol="0" anchor="ctr" anchorCtr="0">
              <a:spAutoFit/>
            </a:bodyPr>
            <a:lstStyle/>
            <a:p>
              <a:r>
                <a:rPr lang="en-US" altLang="ko-KR" sz="1600" b="1" dirty="0">
                  <a:latin typeface="Times New Roman" panose="02020603050405020304" pitchFamily="18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∙∙∙</a:t>
              </a:r>
              <a:endParaRPr lang="ko-KR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9B3D982D-BA9C-BEB0-A7B7-3A4F2591F491}"/>
              </a:ext>
            </a:extLst>
          </p:cNvPr>
          <p:cNvSpPr/>
          <p:nvPr/>
        </p:nvSpPr>
        <p:spPr>
          <a:xfrm>
            <a:off x="3923892" y="7639124"/>
            <a:ext cx="2894714" cy="2232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Average Pooling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8EDD686-9838-AE9D-E2E1-975667DF0496}"/>
              </a:ext>
            </a:extLst>
          </p:cNvPr>
          <p:cNvSpPr/>
          <p:nvPr/>
        </p:nvSpPr>
        <p:spPr>
          <a:xfrm>
            <a:off x="3923894" y="8006396"/>
            <a:ext cx="2894714" cy="2232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Dense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F23F2989-8A9B-66B2-E95D-CA33A3C80C4F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>
            <a:off x="5371249" y="7862369"/>
            <a:ext cx="2" cy="144027"/>
          </a:xfrm>
          <a:prstGeom prst="straightConnector1">
            <a:avLst/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사각형: 둥근 모서리 25">
                <a:extLst>
                  <a:ext uri="{FF2B5EF4-FFF2-40B4-BE49-F238E27FC236}">
                    <a16:creationId xmlns:a16="http://schemas.microsoft.com/office/drawing/2014/main" id="{49FD39A4-6709-00D5-5286-C183CD714F72}"/>
                  </a:ext>
                </a:extLst>
              </p:cNvPr>
              <p:cNvSpPr/>
              <p:nvPr/>
            </p:nvSpPr>
            <p:spPr>
              <a:xfrm>
                <a:off x="5222063" y="5722355"/>
                <a:ext cx="304497" cy="211627"/>
              </a:xfrm>
              <a:prstGeom prst="roundRect">
                <a:avLst/>
              </a:prstGeom>
              <a:solidFill>
                <a:srgbClr val="F3F2F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ko-KR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사각형: 둥근 모서리 25">
                <a:extLst>
                  <a:ext uri="{FF2B5EF4-FFF2-40B4-BE49-F238E27FC236}">
                    <a16:creationId xmlns:a16="http://schemas.microsoft.com/office/drawing/2014/main" id="{49FD39A4-6709-00D5-5286-C183CD714F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063" y="5722355"/>
                <a:ext cx="304497" cy="21162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사각형: 둥근 모서리 27">
                <a:extLst>
                  <a:ext uri="{FF2B5EF4-FFF2-40B4-BE49-F238E27FC236}">
                    <a16:creationId xmlns:a16="http://schemas.microsoft.com/office/drawing/2014/main" id="{2EA803A6-F8D1-C29C-FCE9-9CD963948213}"/>
                  </a:ext>
                </a:extLst>
              </p:cNvPr>
              <p:cNvSpPr/>
              <p:nvPr/>
            </p:nvSpPr>
            <p:spPr>
              <a:xfrm>
                <a:off x="5222063" y="6397818"/>
                <a:ext cx="304497" cy="211627"/>
              </a:xfrm>
              <a:prstGeom prst="roundRect">
                <a:avLst/>
              </a:prstGeom>
              <a:solidFill>
                <a:srgbClr val="F3F2F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ko-KR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사각형: 둥근 모서리 27">
                <a:extLst>
                  <a:ext uri="{FF2B5EF4-FFF2-40B4-BE49-F238E27FC236}">
                    <a16:creationId xmlns:a16="http://schemas.microsoft.com/office/drawing/2014/main" id="{2EA803A6-F8D1-C29C-FCE9-9CD9639482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063" y="6397818"/>
                <a:ext cx="304497" cy="21162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802EB6C5-4F15-F6BC-9428-CEFA7121196B}"/>
              </a:ext>
            </a:extLst>
          </p:cNvPr>
          <p:cNvCxnSpPr>
            <a:cxnSpLocks/>
            <a:stCxn id="21" idx="2"/>
            <a:endCxn id="23" idx="0"/>
          </p:cNvCxnSpPr>
          <p:nvPr/>
        </p:nvCxnSpPr>
        <p:spPr>
          <a:xfrm flipH="1">
            <a:off x="5371249" y="7452412"/>
            <a:ext cx="1237" cy="186712"/>
          </a:xfrm>
          <a:prstGeom prst="straightConnector1">
            <a:avLst/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연결선: 꺾임 38">
            <a:extLst>
              <a:ext uri="{FF2B5EF4-FFF2-40B4-BE49-F238E27FC236}">
                <a16:creationId xmlns:a16="http://schemas.microsoft.com/office/drawing/2014/main" id="{DBB3457C-026D-7494-55DB-08E3D60CE9D4}"/>
              </a:ext>
            </a:extLst>
          </p:cNvPr>
          <p:cNvCxnSpPr>
            <a:stCxn id="24" idx="2"/>
            <a:endCxn id="27" idx="0"/>
          </p:cNvCxnSpPr>
          <p:nvPr/>
        </p:nvCxnSpPr>
        <p:spPr>
          <a:xfrm rot="5400000">
            <a:off x="5153254" y="8447636"/>
            <a:ext cx="435992" cy="2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화살표: 아래쪽 53">
            <a:extLst>
              <a:ext uri="{FF2B5EF4-FFF2-40B4-BE49-F238E27FC236}">
                <a16:creationId xmlns:a16="http://schemas.microsoft.com/office/drawing/2014/main" id="{6F2E676A-213F-A328-8768-DAFC69731B75}"/>
              </a:ext>
            </a:extLst>
          </p:cNvPr>
          <p:cNvSpPr/>
          <p:nvPr/>
        </p:nvSpPr>
        <p:spPr>
          <a:xfrm>
            <a:off x="4487450" y="3475570"/>
            <a:ext cx="206348" cy="211299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A5A47089-65A7-1CA3-FC58-C09D71D10E95}"/>
              </a:ext>
            </a:extLst>
          </p:cNvPr>
          <p:cNvSpPr/>
          <p:nvPr/>
        </p:nvSpPr>
        <p:spPr>
          <a:xfrm>
            <a:off x="5409757" y="3026999"/>
            <a:ext cx="1561249" cy="3610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Feature</a:t>
            </a:r>
          </a:p>
        </p:txBody>
      </p:sp>
      <p:sp>
        <p:nvSpPr>
          <p:cNvPr id="60" name="화살표: 아래쪽 59">
            <a:extLst>
              <a:ext uri="{FF2B5EF4-FFF2-40B4-BE49-F238E27FC236}">
                <a16:creationId xmlns:a16="http://schemas.microsoft.com/office/drawing/2014/main" id="{58CA4C68-1675-2683-8A14-3D33F0796894}"/>
              </a:ext>
            </a:extLst>
          </p:cNvPr>
          <p:cNvSpPr/>
          <p:nvPr/>
        </p:nvSpPr>
        <p:spPr>
          <a:xfrm>
            <a:off x="6036638" y="3475570"/>
            <a:ext cx="206348" cy="211299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3216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663684CE-04BC-A840-E535-8FA86FFE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19</a:t>
            </a:fld>
            <a:endParaRPr lang="en-US" sz="2000">
              <a:latin typeface="+mn-ea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F6785B8C-1775-1C97-204F-11060A69DAD8}"/>
              </a:ext>
            </a:extLst>
          </p:cNvPr>
          <p:cNvSpPr txBox="1"/>
          <p:nvPr/>
        </p:nvSpPr>
        <p:spPr>
          <a:xfrm>
            <a:off x="3591179" y="4991100"/>
            <a:ext cx="10963021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altLang="ko-KR" sz="4800" spc="-144" dirty="0">
                <a:solidFill>
                  <a:srgbClr val="36211B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Ⅳ. Experiment Result</a:t>
            </a:r>
            <a:endParaRPr lang="en-US" sz="4800" spc="-144" dirty="0">
              <a:solidFill>
                <a:srgbClr val="36211B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B4A5A7EB-AD2B-16C0-6C86-0EB2B5B603E4}"/>
              </a:ext>
            </a:extLst>
          </p:cNvPr>
          <p:cNvSpPr/>
          <p:nvPr/>
        </p:nvSpPr>
        <p:spPr>
          <a:xfrm>
            <a:off x="5584379" y="5981700"/>
            <a:ext cx="7119241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8261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663684CE-04BC-A840-E535-8FA86FFE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2</a:t>
            </a:fld>
            <a:endParaRPr lang="en-US" sz="2000">
              <a:latin typeface="+mn-ea"/>
            </a:endParaRP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4B8BF01F-AB69-72FF-7B05-70F3FF9A433B}"/>
              </a:ext>
            </a:extLst>
          </p:cNvPr>
          <p:cNvSpPr/>
          <p:nvPr/>
        </p:nvSpPr>
        <p:spPr>
          <a:xfrm>
            <a:off x="762000" y="133350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4C6737D2-C7F0-69A8-9953-8193DBBC1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1126" y="991349"/>
            <a:ext cx="6317674" cy="87703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TextBox 8">
            <a:extLst>
              <a:ext uri="{FF2B5EF4-FFF2-40B4-BE49-F238E27FC236}">
                <a16:creationId xmlns:a16="http://schemas.microsoft.com/office/drawing/2014/main" id="{A0BA0030-0924-1D5C-C31F-351F2A94621D}"/>
              </a:ext>
            </a:extLst>
          </p:cNvPr>
          <p:cNvSpPr txBox="1"/>
          <p:nvPr/>
        </p:nvSpPr>
        <p:spPr>
          <a:xfrm>
            <a:off x="876301" y="1866900"/>
            <a:ext cx="9410699" cy="73214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Title</a:t>
            </a:r>
          </a:p>
          <a:p>
            <a:pPr lvl="1"/>
            <a:r>
              <a:rPr lang="en-US" sz="2400" spc="-48" dirty="0">
                <a:solidFill>
                  <a:srgbClr val="36211B"/>
                </a:solidFill>
                <a:latin typeface="+mn-ea"/>
              </a:rPr>
              <a:t>	</a:t>
            </a:r>
            <a:r>
              <a:rPr lang="en-US" sz="2000" spc="-48" dirty="0">
                <a:solidFill>
                  <a:srgbClr val="36211B"/>
                </a:solidFill>
                <a:latin typeface="+mn-ea"/>
              </a:rPr>
              <a:t>One-Dimensional Shallow Neural Network Using Non-Fiducial Based 	Segmented Electrocardiogram for User Identification System</a:t>
            </a:r>
            <a:r>
              <a:rPr lang="en-US" sz="2400" spc="-48" dirty="0">
                <a:solidFill>
                  <a:srgbClr val="36211B"/>
                </a:solidFill>
                <a:latin typeface="+mn-ea"/>
              </a:rPr>
              <a:t>	</a:t>
            </a:r>
          </a:p>
          <a:p>
            <a:pPr lvl="1"/>
            <a:endParaRPr lang="en-US" sz="24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spc="-48" dirty="0">
                <a:solidFill>
                  <a:srgbClr val="36211B"/>
                </a:solidFill>
                <a:latin typeface="+mn-ea"/>
              </a:rPr>
              <a:t>Authors</a:t>
            </a:r>
          </a:p>
          <a:p>
            <a:pPr lvl="2">
              <a:lnSpc>
                <a:spcPct val="200000"/>
              </a:lnSpc>
            </a:pPr>
            <a:r>
              <a:rPr lang="en-US" sz="2000" spc="-48" dirty="0" err="1">
                <a:solidFill>
                  <a:srgbClr val="36211B"/>
                </a:solidFill>
                <a:latin typeface="+mn-ea"/>
              </a:rPr>
              <a:t>YeJin</a:t>
            </a:r>
            <a:r>
              <a:rPr lang="en-US" sz="2000" spc="-48" dirty="0">
                <a:solidFill>
                  <a:srgbClr val="36211B"/>
                </a:solidFill>
                <a:latin typeface="+mn-ea"/>
              </a:rPr>
              <a:t> Kim, </a:t>
            </a:r>
            <a:r>
              <a:rPr lang="en-US" sz="2000" spc="-48" dirty="0" err="1">
                <a:solidFill>
                  <a:srgbClr val="36211B"/>
                </a:solidFill>
                <a:latin typeface="+mn-ea"/>
              </a:rPr>
              <a:t>GyuHo</a:t>
            </a:r>
            <a:r>
              <a:rPr lang="en-US" sz="2000" spc="-48" dirty="0">
                <a:solidFill>
                  <a:srgbClr val="36211B"/>
                </a:solidFill>
                <a:latin typeface="+mn-ea"/>
              </a:rPr>
              <a:t> Choi, Chang Choi*</a:t>
            </a:r>
          </a:p>
          <a:p>
            <a:pPr lvl="2"/>
            <a:endParaRPr lang="en-US" sz="20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b="1" i="0" dirty="0">
                <a:solidFill>
                  <a:srgbClr val="333333"/>
                </a:solidFill>
                <a:effectLst/>
                <a:latin typeface="+mn-ea"/>
              </a:rPr>
              <a:t>Publish</a:t>
            </a:r>
            <a:endParaRPr lang="en-US" sz="2400" b="1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sz="2000" spc="-48" dirty="0">
                <a:solidFill>
                  <a:srgbClr val="36211B"/>
                </a:solidFill>
                <a:latin typeface="+mn-ea"/>
              </a:rPr>
              <a:t>	IEEE Access (IF:</a:t>
            </a:r>
            <a:r>
              <a:rPr lang="ko-KR" altLang="en-US" sz="2000" spc="-48" dirty="0">
                <a:solidFill>
                  <a:srgbClr val="36211B"/>
                </a:solidFill>
                <a:latin typeface="+mn-ea"/>
              </a:rPr>
              <a:t> </a:t>
            </a:r>
            <a:r>
              <a:rPr lang="en-US" altLang="ko-KR" sz="2000" spc="-48" dirty="0">
                <a:solidFill>
                  <a:srgbClr val="36211B"/>
                </a:solidFill>
                <a:latin typeface="+mn-ea"/>
              </a:rPr>
              <a:t>3.9</a:t>
            </a:r>
            <a:r>
              <a:rPr lang="en-US" sz="2000" spc="-48" dirty="0">
                <a:solidFill>
                  <a:srgbClr val="36211B"/>
                </a:solidFill>
                <a:latin typeface="+mn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000" spc="-48" dirty="0">
                <a:solidFill>
                  <a:srgbClr val="36211B"/>
                </a:solidFill>
                <a:latin typeface="+mn-ea"/>
              </a:rPr>
              <a:t>	D</a:t>
            </a:r>
            <a:r>
              <a:rPr lang="en-US" altLang="ko-KR" sz="2000" spc="-48" dirty="0">
                <a:solidFill>
                  <a:srgbClr val="36211B"/>
                </a:solidFill>
                <a:latin typeface="+mn-ea"/>
              </a:rPr>
              <a:t>ate:</a:t>
            </a:r>
            <a:r>
              <a:rPr lang="ko-KR" altLang="en-US" sz="2000" spc="-48" dirty="0">
                <a:solidFill>
                  <a:srgbClr val="36211B"/>
                </a:solidFill>
                <a:latin typeface="+mn-ea"/>
              </a:rPr>
              <a:t> </a:t>
            </a:r>
            <a:r>
              <a:rPr lang="en-US" altLang="ko-KR" sz="2000" spc="-48" dirty="0">
                <a:solidFill>
                  <a:srgbClr val="36211B"/>
                </a:solidFill>
                <a:latin typeface="+mn-ea"/>
              </a:rPr>
              <a:t>2023.09.07</a:t>
            </a:r>
            <a:endParaRPr lang="en-US" sz="2000" spc="-48" dirty="0">
              <a:solidFill>
                <a:srgbClr val="36211B"/>
              </a:solidFill>
              <a:latin typeface="+mn-ea"/>
            </a:endParaRPr>
          </a:p>
          <a:p>
            <a:endParaRPr lang="en-US" sz="20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spc="-48" dirty="0">
                <a:solidFill>
                  <a:srgbClr val="36211B"/>
                </a:solidFill>
                <a:latin typeface="+mn-ea"/>
              </a:rPr>
              <a:t>Contributions</a:t>
            </a:r>
          </a:p>
          <a:p>
            <a:endParaRPr lang="en-US" sz="2000" b="1" spc="-48" dirty="0">
              <a:solidFill>
                <a:srgbClr val="36211B"/>
              </a:solidFill>
              <a:latin typeface="+mn-ea"/>
            </a:endParaRPr>
          </a:p>
          <a:p>
            <a:pPr lvl="1">
              <a:lnSpc>
                <a:spcPct val="200000"/>
              </a:lnSpc>
            </a:pPr>
            <a:r>
              <a:rPr lang="en-US" sz="2000" spc="-48" dirty="0">
                <a:solidFill>
                  <a:srgbClr val="36211B"/>
                </a:solidFill>
                <a:latin typeface="+mn-ea"/>
              </a:rPr>
              <a:t>	- 1</a:t>
            </a:r>
            <a:r>
              <a:rPr lang="ko-KR" altLang="en-US" sz="2000" spc="-48" dirty="0">
                <a:solidFill>
                  <a:srgbClr val="36211B"/>
                </a:solidFill>
                <a:latin typeface="+mn-ea"/>
              </a:rPr>
              <a:t>초의 짧은 세그먼트를 이용한 사용자 인식 시스템 효율성 증대</a:t>
            </a:r>
            <a:endParaRPr lang="en-US" sz="2000" spc="-48" dirty="0">
              <a:solidFill>
                <a:srgbClr val="36211B"/>
              </a:solidFill>
              <a:latin typeface="+mn-ea"/>
            </a:endParaRPr>
          </a:p>
          <a:p>
            <a:pPr lvl="1">
              <a:lnSpc>
                <a:spcPct val="200000"/>
              </a:lnSpc>
            </a:pPr>
            <a:r>
              <a:rPr lang="en-US" sz="2000" spc="-48" dirty="0">
                <a:solidFill>
                  <a:srgbClr val="36211B"/>
                </a:solidFill>
                <a:latin typeface="+mn-ea"/>
              </a:rPr>
              <a:t>	- </a:t>
            </a:r>
            <a:r>
              <a:rPr lang="ko-KR" altLang="en-US" sz="2000" spc="-48" dirty="0">
                <a:solidFill>
                  <a:srgbClr val="36211B"/>
                </a:solidFill>
                <a:latin typeface="+mn-ea"/>
              </a:rPr>
              <a:t>비기준점 데이터 분할 방식을 사용하여 심전도 신호의 </a:t>
            </a:r>
            <a:r>
              <a:rPr lang="ko-KR" altLang="en-US" sz="2000" spc="-48" dirty="0" err="1">
                <a:solidFill>
                  <a:srgbClr val="36211B"/>
                </a:solidFill>
                <a:latin typeface="+mn-ea"/>
              </a:rPr>
              <a:t>전처리</a:t>
            </a:r>
            <a:r>
              <a:rPr lang="ko-KR" altLang="en-US" sz="2000" spc="-48" dirty="0">
                <a:solidFill>
                  <a:srgbClr val="36211B"/>
                </a:solidFill>
                <a:latin typeface="+mn-ea"/>
              </a:rPr>
              <a:t> 단계 최소화</a:t>
            </a:r>
            <a:endParaRPr lang="en-US" altLang="ko-KR" sz="2000" spc="-48" dirty="0">
              <a:solidFill>
                <a:srgbClr val="36211B"/>
              </a:solidFill>
              <a:latin typeface="+mn-ea"/>
            </a:endParaRPr>
          </a:p>
          <a:p>
            <a:pPr lvl="1">
              <a:lnSpc>
                <a:spcPct val="200000"/>
              </a:lnSpc>
            </a:pPr>
            <a:r>
              <a:rPr lang="en-US" sz="2000" spc="-48" dirty="0">
                <a:solidFill>
                  <a:srgbClr val="36211B"/>
                </a:solidFill>
                <a:latin typeface="+mn-ea"/>
              </a:rPr>
              <a:t>	- </a:t>
            </a:r>
            <a:r>
              <a:rPr lang="ko-KR" altLang="en-US" sz="2000" spc="-48" dirty="0">
                <a:solidFill>
                  <a:srgbClr val="36211B"/>
                </a:solidFill>
                <a:latin typeface="+mn-ea"/>
              </a:rPr>
              <a:t>모델의 경량화로 학습속도를 감소하였으며</a:t>
            </a:r>
            <a:r>
              <a:rPr lang="en-US" altLang="ko-KR" sz="2000" spc="-48" dirty="0">
                <a:solidFill>
                  <a:srgbClr val="36211B"/>
                </a:solidFill>
                <a:latin typeface="+mn-ea"/>
              </a:rPr>
              <a:t>, 95.51%</a:t>
            </a:r>
            <a:r>
              <a:rPr lang="ko-KR" altLang="en-US" sz="2000" spc="-48" dirty="0">
                <a:solidFill>
                  <a:srgbClr val="36211B"/>
                </a:solidFill>
                <a:latin typeface="+mn-ea"/>
              </a:rPr>
              <a:t>의 정확도를 검증함</a:t>
            </a:r>
            <a:endParaRPr lang="en-US" altLang="ko-KR" sz="2000" spc="-48" dirty="0">
              <a:solidFill>
                <a:srgbClr val="36211B"/>
              </a:solidFill>
              <a:latin typeface="+mn-ea"/>
            </a:endParaRPr>
          </a:p>
        </p:txBody>
      </p:sp>
      <p:sp>
        <p:nvSpPr>
          <p:cNvPr id="35" name="TextBox 6">
            <a:extLst>
              <a:ext uri="{FF2B5EF4-FFF2-40B4-BE49-F238E27FC236}">
                <a16:creationId xmlns:a16="http://schemas.microsoft.com/office/drawing/2014/main" id="{7056E9A3-BB24-B34C-E3AF-D526BB9524A1}"/>
              </a:ext>
            </a:extLst>
          </p:cNvPr>
          <p:cNvSpPr txBox="1"/>
          <p:nvPr/>
        </p:nvSpPr>
        <p:spPr>
          <a:xfrm>
            <a:off x="1028700" y="792480"/>
            <a:ext cx="2547611" cy="397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-48" dirty="0">
                <a:solidFill>
                  <a:srgbClr val="36211B"/>
                </a:solidFill>
                <a:latin typeface="+mn-ea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558159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5" name="슬라이드 번호 개체 틀 11">
            <a:extLst>
              <a:ext uri="{FF2B5EF4-FFF2-40B4-BE49-F238E27FC236}">
                <a16:creationId xmlns:a16="http://schemas.microsoft.com/office/drawing/2014/main" id="{860D9C3A-DE32-39A5-5E9C-B250F45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20</a:t>
            </a:fld>
            <a:endParaRPr lang="en-US" sz="2000">
              <a:latin typeface="+mn-ea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6E01E338-DBCD-4EDD-AA3B-A5FA9E2B1879}"/>
              </a:ext>
            </a:extLst>
          </p:cNvPr>
          <p:cNvSpPr/>
          <p:nvPr/>
        </p:nvSpPr>
        <p:spPr>
          <a:xfrm>
            <a:off x="762000" y="133350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DAB62075-5E5A-7945-11DB-4E3B9A04669F}"/>
              </a:ext>
            </a:extLst>
          </p:cNvPr>
          <p:cNvSpPr txBox="1"/>
          <p:nvPr/>
        </p:nvSpPr>
        <p:spPr>
          <a:xfrm>
            <a:off x="1028701" y="2019300"/>
            <a:ext cx="16192499" cy="482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Dataset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5AD8E1-B18E-F6AB-2C21-A3B069885DC0}"/>
              </a:ext>
            </a:extLst>
          </p:cNvPr>
          <p:cNvSpPr txBox="1"/>
          <p:nvPr/>
        </p:nvSpPr>
        <p:spPr>
          <a:xfrm>
            <a:off x="10352183" y="2705100"/>
            <a:ext cx="6858000" cy="2975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2400" b="1" i="0" dirty="0">
                <a:solidFill>
                  <a:srgbClr val="212529"/>
                </a:solidFill>
                <a:effectLst/>
                <a:latin typeface="+mn-ea"/>
              </a:rPr>
              <a:t>Public Data) 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latin typeface="+mn-ea"/>
              </a:rPr>
              <a:t>MIT-BIH ST Change Database</a:t>
            </a:r>
          </a:p>
          <a:p>
            <a:pPr marL="342900" indent="-342900" algn="l">
              <a:buFont typeface="+mj-lt"/>
              <a:buAutoNum type="arabicParenR"/>
            </a:pPr>
            <a:endParaRPr lang="en-US" altLang="ko-KR" sz="2400" dirty="0">
              <a:solidFill>
                <a:srgbClr val="212529"/>
              </a:solidFill>
              <a:latin typeface="+mn-ea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altLang="ko-KR" sz="2400" b="0" i="0" dirty="0">
                <a:solidFill>
                  <a:srgbClr val="212529"/>
                </a:solidFill>
                <a:effectLst/>
                <a:latin typeface="+mn-ea"/>
              </a:rPr>
              <a:t>MIT-BIH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latin typeface="+mn-ea"/>
              </a:rPr>
              <a:t>에서 </a:t>
            </a:r>
            <a:r>
              <a:rPr lang="ko-KR" altLang="en-US" sz="2400" dirty="0">
                <a:solidFill>
                  <a:srgbClr val="212529"/>
                </a:solidFill>
                <a:latin typeface="+mn-ea"/>
              </a:rPr>
              <a:t>배포한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latin typeface="+mn-ea"/>
              </a:rPr>
              <a:t>공개 데이터</a:t>
            </a:r>
            <a:endParaRPr lang="en-US" altLang="ko-KR" sz="2400" b="0" i="0" dirty="0">
              <a:solidFill>
                <a:srgbClr val="212529"/>
              </a:solidFill>
              <a:effectLst/>
              <a:latin typeface="+mn-ea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sz="2400" b="0" i="0" dirty="0">
                <a:solidFill>
                  <a:srgbClr val="212529"/>
                </a:solidFill>
                <a:effectLst/>
                <a:latin typeface="+mn-ea"/>
              </a:rPr>
              <a:t>다양한 길이의 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latin typeface="+mn-ea"/>
              </a:rPr>
              <a:t>28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latin typeface="+mn-ea"/>
              </a:rPr>
              <a:t>개 </a:t>
            </a:r>
            <a:r>
              <a:rPr lang="ko-KR" altLang="en-US" sz="2400" dirty="0">
                <a:solidFill>
                  <a:srgbClr val="212529"/>
                </a:solidFill>
                <a:latin typeface="+mn-ea"/>
              </a:rPr>
              <a:t>심전도 신호</a:t>
            </a:r>
            <a:endParaRPr lang="en-US" altLang="ko-KR" sz="2400" dirty="0">
              <a:solidFill>
                <a:srgbClr val="212529"/>
              </a:solidFill>
              <a:latin typeface="+mn-ea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altLang="ko-KR" sz="2400" dirty="0">
                <a:solidFill>
                  <a:srgbClr val="212529"/>
                </a:solidFill>
                <a:latin typeface="+mn-ea"/>
              </a:rPr>
              <a:t>Sampling rate : 300Hz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sz="2400" b="0" i="0" dirty="0">
                <a:solidFill>
                  <a:srgbClr val="212529"/>
                </a:solidFill>
                <a:effectLst/>
                <a:latin typeface="+mn-ea"/>
              </a:rPr>
              <a:t>신체적 스트레스가 포함된 데이터</a:t>
            </a:r>
            <a:endParaRPr lang="en-US" altLang="ko-KR" sz="2400" b="0" i="0" dirty="0">
              <a:solidFill>
                <a:srgbClr val="212529"/>
              </a:solidFill>
              <a:effectLst/>
              <a:latin typeface="+mn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160E3D-4317-26E2-E8D6-6267197F4229}"/>
              </a:ext>
            </a:extLst>
          </p:cNvPr>
          <p:cNvSpPr txBox="1"/>
          <p:nvPr/>
        </p:nvSpPr>
        <p:spPr>
          <a:xfrm>
            <a:off x="10668000" y="8877300"/>
            <a:ext cx="4114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  https://physionet.org/content/stdb/1.0.0/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58159B0-8C64-92B2-F325-D53D1B2B3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940" y="6134100"/>
            <a:ext cx="6400800" cy="261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CA0A4E3-823D-D277-9E55-85E52A46F479}"/>
              </a:ext>
            </a:extLst>
          </p:cNvPr>
          <p:cNvSpPr txBox="1"/>
          <p:nvPr/>
        </p:nvSpPr>
        <p:spPr>
          <a:xfrm>
            <a:off x="1470932" y="2705100"/>
            <a:ext cx="6858000" cy="6299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2400" b="1" i="0" dirty="0">
                <a:solidFill>
                  <a:srgbClr val="212529"/>
                </a:solidFill>
                <a:effectLst/>
                <a:latin typeface="+mn-ea"/>
              </a:rPr>
              <a:t>Private Data) 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latin typeface="+mn-ea"/>
              </a:rPr>
              <a:t>CSU-BIODB</a:t>
            </a:r>
          </a:p>
          <a:p>
            <a:pPr marL="342900" indent="-342900" algn="l">
              <a:buFont typeface="+mj-lt"/>
              <a:buAutoNum type="arabicParenR"/>
            </a:pPr>
            <a:endParaRPr lang="en-US" altLang="ko-KR" sz="2400" dirty="0">
              <a:solidFill>
                <a:srgbClr val="212529"/>
              </a:solidFill>
              <a:latin typeface="+mn-ea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sz="2400" dirty="0">
                <a:solidFill>
                  <a:srgbClr val="212529"/>
                </a:solidFill>
                <a:latin typeface="+mn-ea"/>
              </a:rPr>
              <a:t>조선대학교에서 취득된 비공개 데이터</a:t>
            </a:r>
            <a:endParaRPr lang="en-US" altLang="ko-KR" sz="2400" dirty="0">
              <a:solidFill>
                <a:srgbClr val="212529"/>
              </a:solidFill>
              <a:latin typeface="+mn-ea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altLang="ko-KR" sz="2400" dirty="0">
                <a:solidFill>
                  <a:srgbClr val="212529"/>
                </a:solidFill>
                <a:latin typeface="+mn-ea"/>
              </a:rPr>
              <a:t>100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latin typeface="+mn-ea"/>
              </a:rPr>
              <a:t>개</a:t>
            </a:r>
            <a:r>
              <a:rPr lang="ko-KR" altLang="en-US" sz="2400" dirty="0">
                <a:solidFill>
                  <a:srgbClr val="212529"/>
                </a:solidFill>
                <a:latin typeface="+mn-ea"/>
              </a:rPr>
              <a:t>의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latin typeface="+mn-ea"/>
              </a:rPr>
              <a:t> </a:t>
            </a:r>
            <a:r>
              <a:rPr lang="ko-KR" altLang="en-US" sz="2400" dirty="0">
                <a:solidFill>
                  <a:srgbClr val="212529"/>
                </a:solidFill>
                <a:latin typeface="+mn-ea"/>
              </a:rPr>
              <a:t>심전도 신호</a:t>
            </a:r>
            <a:endParaRPr lang="en-US" altLang="ko-KR" sz="2400" dirty="0">
              <a:solidFill>
                <a:srgbClr val="212529"/>
              </a:solidFill>
              <a:latin typeface="+mn-ea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altLang="ko-KR" sz="2400" dirty="0">
                <a:solidFill>
                  <a:srgbClr val="212529"/>
                </a:solidFill>
                <a:latin typeface="+mn-ea"/>
              </a:rPr>
              <a:t>Sampling rate : 2,000Hz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sz="2400" b="0" i="0" dirty="0">
                <a:solidFill>
                  <a:srgbClr val="212529"/>
                </a:solidFill>
                <a:effectLst/>
                <a:latin typeface="+mn-ea"/>
              </a:rPr>
              <a:t>신체적 스트레스가 포함된 데이터</a:t>
            </a:r>
            <a:endParaRPr lang="en-US" altLang="ko-KR" sz="2400" b="0" i="0" dirty="0">
              <a:solidFill>
                <a:srgbClr val="212529"/>
              </a:solidFill>
              <a:effectLst/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sz="2400" b="0" i="0" dirty="0">
              <a:solidFill>
                <a:srgbClr val="212529"/>
              </a:solidFill>
              <a:effectLst/>
              <a:latin typeface="+mn-ea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endParaRPr lang="en-US" altLang="ko-KR" sz="2400" dirty="0">
              <a:solidFill>
                <a:srgbClr val="212529"/>
              </a:solidFill>
              <a:latin typeface="+mn-ea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endParaRPr lang="en-US" altLang="ko-KR" sz="2400" b="0" i="0" dirty="0">
              <a:solidFill>
                <a:srgbClr val="212529"/>
              </a:solidFill>
              <a:effectLst/>
              <a:latin typeface="+mn-ea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endParaRPr lang="en-US" altLang="ko-KR" sz="2400" dirty="0">
              <a:solidFill>
                <a:srgbClr val="212529"/>
              </a:solidFill>
              <a:latin typeface="+mn-ea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endParaRPr lang="en-US" altLang="ko-KR" sz="2400" b="0" i="0" dirty="0">
              <a:solidFill>
                <a:srgbClr val="212529"/>
              </a:solidFill>
              <a:effectLst/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sz="2400" dirty="0">
              <a:solidFill>
                <a:srgbClr val="212529"/>
              </a:solidFill>
              <a:latin typeface="+mn-ea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7EACBBE5-CDD9-31A3-D397-851D154B1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5230"/>
            <a:ext cx="6420260" cy="25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7CE6EFDD-5E55-5D9F-125C-5FB17D0F8ADA}"/>
              </a:ext>
            </a:extLst>
          </p:cNvPr>
          <p:cNvSpPr txBox="1"/>
          <p:nvPr/>
        </p:nvSpPr>
        <p:spPr>
          <a:xfrm>
            <a:off x="1028700" y="792480"/>
            <a:ext cx="3314700" cy="397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-48" dirty="0">
                <a:solidFill>
                  <a:srgbClr val="36211B"/>
                </a:solidFill>
                <a:latin typeface="+mn-ea"/>
              </a:rPr>
              <a:t>04. Experiment Result</a:t>
            </a:r>
          </a:p>
        </p:txBody>
      </p:sp>
    </p:spTree>
    <p:extLst>
      <p:ext uri="{BB962C8B-B14F-4D97-AF65-F5344CB8AC3E}">
        <p14:creationId xmlns:p14="http://schemas.microsoft.com/office/powerpoint/2010/main" val="1074806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5" name="슬라이드 번호 개체 틀 11">
            <a:extLst>
              <a:ext uri="{FF2B5EF4-FFF2-40B4-BE49-F238E27FC236}">
                <a16:creationId xmlns:a16="http://schemas.microsoft.com/office/drawing/2014/main" id="{860D9C3A-DE32-39A5-5E9C-B250F45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21</a:t>
            </a:fld>
            <a:endParaRPr lang="en-US" sz="2000">
              <a:latin typeface="+mn-ea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6E01E338-DBCD-4EDD-AA3B-A5FA9E2B1879}"/>
              </a:ext>
            </a:extLst>
          </p:cNvPr>
          <p:cNvSpPr/>
          <p:nvPr/>
        </p:nvSpPr>
        <p:spPr>
          <a:xfrm>
            <a:off x="762000" y="133350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DAB62075-5E5A-7945-11DB-4E3B9A04669F}"/>
              </a:ext>
            </a:extLst>
          </p:cNvPr>
          <p:cNvSpPr txBox="1"/>
          <p:nvPr/>
        </p:nvSpPr>
        <p:spPr>
          <a:xfrm>
            <a:off x="1028701" y="2019300"/>
            <a:ext cx="16192499" cy="482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Dataset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5AD8E1-B18E-F6AB-2C21-A3B069885DC0}"/>
              </a:ext>
            </a:extLst>
          </p:cNvPr>
          <p:cNvSpPr txBox="1"/>
          <p:nvPr/>
        </p:nvSpPr>
        <p:spPr>
          <a:xfrm>
            <a:off x="10352183" y="2705100"/>
            <a:ext cx="685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2400" b="1" i="0" dirty="0">
                <a:solidFill>
                  <a:srgbClr val="212529"/>
                </a:solidFill>
                <a:effectLst/>
                <a:latin typeface="+mn-ea"/>
              </a:rPr>
              <a:t>Public Data) 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latin typeface="+mn-ea"/>
              </a:rPr>
              <a:t>MIT-BIH ST Change Database</a:t>
            </a:r>
          </a:p>
          <a:p>
            <a:pPr marL="342900" indent="-342900" algn="l">
              <a:buFont typeface="+mj-lt"/>
              <a:buAutoNum type="arabicParenR"/>
            </a:pPr>
            <a:endParaRPr lang="en-US" altLang="ko-KR" sz="2400" dirty="0">
              <a:solidFill>
                <a:srgbClr val="212529"/>
              </a:solidFill>
              <a:latin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A0A4E3-823D-D277-9E55-85E52A46F479}"/>
              </a:ext>
            </a:extLst>
          </p:cNvPr>
          <p:cNvSpPr txBox="1"/>
          <p:nvPr/>
        </p:nvSpPr>
        <p:spPr>
          <a:xfrm>
            <a:off x="1470932" y="2705100"/>
            <a:ext cx="6858000" cy="3714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2400" b="1" i="0" dirty="0">
                <a:solidFill>
                  <a:srgbClr val="212529"/>
                </a:solidFill>
                <a:effectLst/>
                <a:latin typeface="+mn-ea"/>
              </a:rPr>
              <a:t>Private Data) 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latin typeface="+mn-ea"/>
              </a:rPr>
              <a:t>CSU-BIODB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endParaRPr lang="en-US" altLang="ko-KR" sz="2400" b="0" i="0" dirty="0">
              <a:solidFill>
                <a:srgbClr val="212529"/>
              </a:solidFill>
              <a:effectLst/>
              <a:latin typeface="+mn-ea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endParaRPr lang="en-US" altLang="ko-KR" sz="2400" dirty="0">
              <a:solidFill>
                <a:srgbClr val="212529"/>
              </a:solidFill>
              <a:latin typeface="+mn-ea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endParaRPr lang="en-US" altLang="ko-KR" sz="2400" b="0" i="0" dirty="0">
              <a:solidFill>
                <a:srgbClr val="212529"/>
              </a:solidFill>
              <a:effectLst/>
              <a:latin typeface="+mn-ea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endParaRPr lang="en-US" altLang="ko-KR" sz="2400" dirty="0">
              <a:solidFill>
                <a:srgbClr val="212529"/>
              </a:solidFill>
              <a:latin typeface="+mn-ea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endParaRPr lang="en-US" altLang="ko-KR" sz="2400" b="0" i="0" dirty="0">
              <a:solidFill>
                <a:srgbClr val="212529"/>
              </a:solidFill>
              <a:effectLst/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sz="2400" dirty="0">
              <a:solidFill>
                <a:srgbClr val="212529"/>
              </a:solidFill>
              <a:latin typeface="+mn-ea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95D237BF-3A2B-7910-DC12-D6CFCBD7D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75" y="3701620"/>
            <a:ext cx="5867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AF539FF7-A18C-0CD8-51CC-B6CA740D3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75" y="5378020"/>
            <a:ext cx="5867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D0C2FB63-40F7-DC51-B569-9CAEABAA7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3701620"/>
            <a:ext cx="5867400" cy="16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D1443F8D-87BE-70B2-4DC4-C170BCA29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5378018"/>
            <a:ext cx="5867400" cy="1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B7F87A-183C-3B77-B692-1F8C87041F07}"/>
              </a:ext>
            </a:extLst>
          </p:cNvPr>
          <p:cNvSpPr txBox="1"/>
          <p:nvPr/>
        </p:nvSpPr>
        <p:spPr>
          <a:xfrm>
            <a:off x="7948987" y="4176409"/>
            <a:ext cx="2351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/>
              <a:t>편안한 휴식 상태의</a:t>
            </a:r>
            <a:endParaRPr lang="en-US" altLang="ko-KR" sz="2000" dirty="0"/>
          </a:p>
          <a:p>
            <a:pPr algn="ctr"/>
            <a:r>
              <a:rPr lang="ko-KR" altLang="en-US" sz="2000" dirty="0"/>
              <a:t>심전도 신호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E0EB52-82D8-D817-6A79-5D15B5C8E4BA}"/>
              </a:ext>
            </a:extLst>
          </p:cNvPr>
          <p:cNvSpPr txBox="1"/>
          <p:nvPr/>
        </p:nvSpPr>
        <p:spPr>
          <a:xfrm>
            <a:off x="7692507" y="5826183"/>
            <a:ext cx="2864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/>
              <a:t>신체적 스트레스 상태의</a:t>
            </a:r>
            <a:endParaRPr lang="en-US" altLang="ko-KR" sz="2000" dirty="0"/>
          </a:p>
          <a:p>
            <a:pPr algn="ctr"/>
            <a:r>
              <a:rPr lang="ko-KR" altLang="en-US" sz="2000" dirty="0"/>
              <a:t>심전도 신호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DC6C3327-51D8-6D17-BC9A-DC54FA51495B}"/>
              </a:ext>
            </a:extLst>
          </p:cNvPr>
          <p:cNvSpPr txBox="1"/>
          <p:nvPr/>
        </p:nvSpPr>
        <p:spPr>
          <a:xfrm>
            <a:off x="1451576" y="7475957"/>
            <a:ext cx="15617224" cy="2098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>
              <a:lnSpc>
                <a:spcPct val="200000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-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공개 데이터와 비공개 데이터의 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형태 차이가 큼</a:t>
            </a:r>
            <a:endParaRPr lang="en-US" altLang="ko-KR" sz="2400" b="1" spc="-48" dirty="0">
              <a:solidFill>
                <a:srgbClr val="36211B"/>
              </a:solidFill>
              <a:latin typeface="+mn-ea"/>
            </a:endParaRPr>
          </a:p>
          <a:p>
            <a:pPr lvl="1">
              <a:lnSpc>
                <a:spcPct val="200000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-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비공개 데이터는 공개데이터에 비해 정제되지 않아 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신호 분류 성능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이 떨어짐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lvl="1">
              <a:lnSpc>
                <a:spcPct val="200000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-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그러나 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실생활에서 사용되는 데이터와 유사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하다고 판단되어 비공개 데이터를 활용한 연구의 중요성이 증대됨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A937D26-00AA-CFD0-D48E-879C95007DFA}"/>
              </a:ext>
            </a:extLst>
          </p:cNvPr>
          <p:cNvSpPr txBox="1"/>
          <p:nvPr/>
        </p:nvSpPr>
        <p:spPr>
          <a:xfrm>
            <a:off x="1028700" y="792480"/>
            <a:ext cx="3314700" cy="397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-48" dirty="0">
                <a:solidFill>
                  <a:srgbClr val="36211B"/>
                </a:solidFill>
                <a:latin typeface="+mn-ea"/>
              </a:rPr>
              <a:t>04. Experiment Result</a:t>
            </a:r>
          </a:p>
        </p:txBody>
      </p:sp>
    </p:spTree>
    <p:extLst>
      <p:ext uri="{BB962C8B-B14F-4D97-AF65-F5344CB8AC3E}">
        <p14:creationId xmlns:p14="http://schemas.microsoft.com/office/powerpoint/2010/main" val="512161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5" name="슬라이드 번호 개체 틀 11">
            <a:extLst>
              <a:ext uri="{FF2B5EF4-FFF2-40B4-BE49-F238E27FC236}">
                <a16:creationId xmlns:a16="http://schemas.microsoft.com/office/drawing/2014/main" id="{860D9C3A-DE32-39A5-5E9C-B250F45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22</a:t>
            </a:fld>
            <a:endParaRPr lang="en-US" sz="2000">
              <a:latin typeface="+mn-ea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E29EA59C-C5D1-BF45-B890-28F4796DB927}"/>
              </a:ext>
            </a:extLst>
          </p:cNvPr>
          <p:cNvSpPr/>
          <p:nvPr/>
        </p:nvSpPr>
        <p:spPr>
          <a:xfrm>
            <a:off x="762000" y="133350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8">
                <a:extLst>
                  <a:ext uri="{FF2B5EF4-FFF2-40B4-BE49-F238E27FC236}">
                    <a16:creationId xmlns:a16="http://schemas.microsoft.com/office/drawing/2014/main" id="{2C550393-4621-E1C8-E261-C96BBD3BA8B8}"/>
                  </a:ext>
                </a:extLst>
              </p:cNvPr>
              <p:cNvSpPr txBox="1"/>
              <p:nvPr/>
            </p:nvSpPr>
            <p:spPr>
              <a:xfrm>
                <a:off x="1028701" y="2019300"/>
                <a:ext cx="16192499" cy="79296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2400" b="1" spc="-48" dirty="0">
                    <a:solidFill>
                      <a:srgbClr val="36211B"/>
                    </a:solidFill>
                    <a:latin typeface="+mn-ea"/>
                  </a:rPr>
                  <a:t>Experiment</a:t>
                </a:r>
                <a:r>
                  <a:rPr lang="ko-KR" altLang="en-US" sz="2400" b="1" spc="-48" dirty="0">
                    <a:solidFill>
                      <a:srgbClr val="36211B"/>
                    </a:solidFill>
                    <a:latin typeface="+mn-ea"/>
                  </a:rPr>
                  <a:t> </a:t>
                </a:r>
                <a:r>
                  <a:rPr lang="en-US" altLang="ko-KR" sz="2400" b="1" spc="-48" dirty="0">
                    <a:solidFill>
                      <a:srgbClr val="36211B"/>
                    </a:solidFill>
                    <a:latin typeface="+mn-ea"/>
                  </a:rPr>
                  <a:t>Environment</a:t>
                </a:r>
                <a:endParaRPr lang="en-US" altLang="ko-KR" sz="2400" spc="-48" dirty="0">
                  <a:solidFill>
                    <a:srgbClr val="36211B"/>
                  </a:solidFill>
                  <a:latin typeface="+mn-ea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2400" spc="-48" dirty="0">
                  <a:solidFill>
                    <a:srgbClr val="36211B"/>
                  </a:solidFill>
                  <a:latin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2400" spc="-48" dirty="0">
                    <a:solidFill>
                      <a:srgbClr val="36211B"/>
                    </a:solidFill>
                    <a:latin typeface="+mn-ea"/>
                  </a:rPr>
                  <a:t>	- </a:t>
                </a:r>
                <a:r>
                  <a:rPr lang="ko-KR" altLang="en-US" sz="2400" spc="-48" dirty="0">
                    <a:solidFill>
                      <a:srgbClr val="36211B"/>
                    </a:solidFill>
                    <a:latin typeface="+mn-ea"/>
                  </a:rPr>
                  <a:t>공개 데이터와 비공개 데이터에서 각각 성능을 검증함</a:t>
                </a:r>
                <a:endParaRPr lang="en-US" altLang="ko-KR" sz="2400" spc="-48" dirty="0">
                  <a:solidFill>
                    <a:srgbClr val="36211B"/>
                  </a:solidFill>
                  <a:latin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2400" spc="-48" dirty="0">
                    <a:solidFill>
                      <a:srgbClr val="36211B"/>
                    </a:solidFill>
                    <a:latin typeface="+mn-ea"/>
                  </a:rPr>
                  <a:t>	- </a:t>
                </a:r>
                <a:r>
                  <a:rPr lang="ko-KR" altLang="en-US" sz="2400" spc="-48" dirty="0">
                    <a:solidFill>
                      <a:srgbClr val="36211B"/>
                    </a:solidFill>
                    <a:latin typeface="+mn-ea"/>
                  </a:rPr>
                  <a:t>제안 모델의 성능을 검증하기 위해 </a:t>
                </a:r>
                <a:r>
                  <a:rPr lang="en-US" altLang="ko-KR" sz="2400" spc="-48" dirty="0">
                    <a:solidFill>
                      <a:srgbClr val="36211B"/>
                    </a:solidFill>
                    <a:latin typeface="+mn-ea"/>
                  </a:rPr>
                  <a:t>Accuracy </a:t>
                </a:r>
                <a:r>
                  <a:rPr lang="ko-KR" altLang="en-US" sz="2400" spc="-48" dirty="0">
                    <a:solidFill>
                      <a:srgbClr val="36211B"/>
                    </a:solidFill>
                    <a:latin typeface="+mn-ea"/>
                  </a:rPr>
                  <a:t>와 </a:t>
                </a:r>
                <a:r>
                  <a:rPr lang="en-US" altLang="ko-KR" sz="2400" spc="-48" dirty="0">
                    <a:solidFill>
                      <a:srgbClr val="36211B"/>
                    </a:solidFill>
                    <a:latin typeface="+mn-ea"/>
                  </a:rPr>
                  <a:t>F1 score</a:t>
                </a:r>
                <a:r>
                  <a:rPr lang="ko-KR" altLang="en-US" sz="2400" spc="-48" dirty="0">
                    <a:solidFill>
                      <a:srgbClr val="36211B"/>
                    </a:solidFill>
                    <a:latin typeface="+mn-ea"/>
                  </a:rPr>
                  <a:t>의 평가지표를 사용함</a:t>
                </a:r>
                <a:endParaRPr lang="en-US" altLang="ko-KR" sz="2400" spc="-48" dirty="0">
                  <a:solidFill>
                    <a:srgbClr val="36211B"/>
                  </a:solidFill>
                  <a:latin typeface="+mn-ea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2400" spc="-48" dirty="0">
                  <a:solidFill>
                    <a:srgbClr val="36211B"/>
                  </a:solidFill>
                  <a:latin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2400" spc="-48" dirty="0">
                    <a:solidFill>
                      <a:srgbClr val="36211B"/>
                    </a:solidFill>
                    <a:latin typeface="+mn-ea"/>
                  </a:rPr>
                  <a:t>	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pc="-48" smtClean="0">
                          <a:solidFill>
                            <a:srgbClr val="36211B"/>
                          </a:solidFill>
                          <a:latin typeface="Cambria Math" panose="02040503050406030204" pitchFamily="18" charset="0"/>
                        </a:rPr>
                        <m:t>𝐴𝑐𝑐𝑢𝑟𝑎𝑐𝑦</m:t>
                      </m:r>
                      <m:r>
                        <a:rPr lang="en-US" altLang="ko-KR" sz="2400" b="0" i="1" spc="-48" smtClean="0">
                          <a:solidFill>
                            <a:srgbClr val="36211B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ko-KR" sz="2400" b="0" i="1" spc="-48" smtClean="0">
                              <a:solidFill>
                                <a:srgbClr val="36211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b="0" i="1" spc="-48" smtClean="0">
                              <a:solidFill>
                                <a:srgbClr val="36211B"/>
                              </a:solidFill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altLang="ko-KR" sz="2400" b="0" i="1" spc="-48" smtClean="0">
                              <a:solidFill>
                                <a:srgbClr val="36211B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2400" b="0" i="1" spc="-48" smtClean="0">
                              <a:solidFill>
                                <a:srgbClr val="36211B"/>
                              </a:solidFill>
                              <a:latin typeface="Cambria Math" panose="02040503050406030204" pitchFamily="18" charset="0"/>
                            </a:rPr>
                            <m:t>𝑇𝑁</m:t>
                          </m:r>
                        </m:num>
                        <m:den>
                          <m:r>
                            <a:rPr lang="en-US" altLang="ko-KR" sz="2400" b="0" i="1" spc="-48" smtClean="0">
                              <a:solidFill>
                                <a:srgbClr val="36211B"/>
                              </a:solidFill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altLang="ko-KR" sz="2400" b="0" i="1" spc="-48" smtClean="0">
                              <a:solidFill>
                                <a:srgbClr val="36211B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2400" b="0" i="1" spc="-48" smtClean="0">
                              <a:solidFill>
                                <a:srgbClr val="36211B"/>
                              </a:solidFill>
                              <a:latin typeface="Cambria Math" panose="02040503050406030204" pitchFamily="18" charset="0"/>
                            </a:rPr>
                            <m:t>𝑇𝑁</m:t>
                          </m:r>
                          <m:r>
                            <a:rPr lang="en-US" altLang="ko-KR" sz="2400" b="0" i="1" spc="-48" smtClean="0">
                              <a:solidFill>
                                <a:srgbClr val="36211B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2400" b="0" i="1" spc="-48" smtClean="0">
                              <a:solidFill>
                                <a:srgbClr val="36211B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altLang="ko-KR" sz="2400" b="0" i="1" spc="-48" smtClean="0">
                              <a:solidFill>
                                <a:srgbClr val="36211B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2400" b="0" i="1" spc="-48" smtClean="0">
                              <a:solidFill>
                                <a:srgbClr val="36211B"/>
                              </a:solidFill>
                              <a:latin typeface="Cambria Math" panose="02040503050406030204" pitchFamily="18" charset="0"/>
                            </a:rPr>
                            <m:t>𝐹𝑁</m:t>
                          </m:r>
                        </m:den>
                      </m:f>
                      <m:r>
                        <a:rPr lang="en-US" altLang="ko-KR" sz="2400" b="0" i="1" spc="-48" smtClean="0">
                          <a:solidFill>
                            <a:srgbClr val="36211B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</m:t>
                      </m:r>
                      <m:r>
                        <a:rPr lang="en-US" altLang="ko-KR" sz="2400" b="0" i="1" spc="-48" smtClean="0">
                          <a:solidFill>
                            <a:srgbClr val="36211B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ko-KR" sz="2400" b="0" i="1" spc="-48" smtClean="0">
                          <a:solidFill>
                            <a:srgbClr val="36211B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altLang="ko-KR" sz="2400" b="0" i="1" spc="-48" smtClean="0">
                          <a:solidFill>
                            <a:srgbClr val="36211B"/>
                          </a:solidFill>
                          <a:latin typeface="Cambria Math" panose="02040503050406030204" pitchFamily="18" charset="0"/>
                        </a:rPr>
                        <m:t>𝑠𝑐𝑜𝑟𝑒</m:t>
                      </m:r>
                      <m:r>
                        <a:rPr lang="en-US" altLang="ko-KR" sz="2400" b="0" i="1" spc="-48" smtClean="0">
                          <a:solidFill>
                            <a:srgbClr val="36211B"/>
                          </a:solidFill>
                          <a:latin typeface="Cambria Math" panose="02040503050406030204" pitchFamily="18" charset="0"/>
                        </a:rPr>
                        <m:t>=2 × </m:t>
                      </m:r>
                      <m:f>
                        <m:fPr>
                          <m:ctrlPr>
                            <a:rPr lang="en-US" altLang="ko-KR" sz="2400" b="0" i="1" spc="-48" smtClean="0">
                              <a:solidFill>
                                <a:srgbClr val="36211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b="0" i="1" spc="-48" smtClean="0">
                              <a:solidFill>
                                <a:srgbClr val="36211B"/>
                              </a:solidFill>
                              <a:latin typeface="Cambria Math" panose="02040503050406030204" pitchFamily="18" charset="0"/>
                            </a:rPr>
                            <m:t>𝑃𝑟𝑒𝑐𝑖𝑠𝑖𝑜𝑛</m:t>
                          </m:r>
                          <m:r>
                            <a:rPr lang="en-US" altLang="ko-KR" sz="2400" b="0" i="1" spc="-48" smtClean="0">
                              <a:solidFill>
                                <a:srgbClr val="36211B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2400" b="0" i="1" spc="-48" smtClean="0">
                              <a:solidFill>
                                <a:srgbClr val="36211B"/>
                              </a:solidFill>
                              <a:latin typeface="Cambria Math" panose="02040503050406030204" pitchFamily="18" charset="0"/>
                            </a:rPr>
                            <m:t>𝑅𝑒𝑐𝑎𝑙𝑙</m:t>
                          </m:r>
                        </m:num>
                        <m:den>
                          <m:r>
                            <a:rPr lang="en-US" altLang="ko-KR" sz="2400" b="0" i="1" spc="-48" smtClean="0">
                              <a:solidFill>
                                <a:srgbClr val="36211B"/>
                              </a:solidFill>
                              <a:latin typeface="Cambria Math" panose="02040503050406030204" pitchFamily="18" charset="0"/>
                            </a:rPr>
                            <m:t>𝑃𝑟𝑒𝑐𝑖𝑠𝑖𝑜𝑛</m:t>
                          </m:r>
                          <m:r>
                            <a:rPr lang="en-US" altLang="ko-KR" sz="2400" b="0" i="1" spc="-48" smtClean="0">
                              <a:solidFill>
                                <a:srgbClr val="36211B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2400" b="0" i="1" spc="-48" smtClean="0">
                              <a:solidFill>
                                <a:srgbClr val="36211B"/>
                              </a:solidFill>
                              <a:latin typeface="Cambria Math" panose="02040503050406030204" pitchFamily="18" charset="0"/>
                            </a:rPr>
                            <m:t>𝑅𝑒𝑐𝑎𝑙𝑙</m:t>
                          </m:r>
                        </m:den>
                      </m:f>
                    </m:oMath>
                  </m:oMathPara>
                </a14:m>
                <a:endParaRPr lang="en-US" altLang="ko-KR" sz="2400" spc="-48" dirty="0">
                  <a:solidFill>
                    <a:srgbClr val="36211B"/>
                  </a:solidFill>
                  <a:latin typeface="+mn-ea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2000" spc="-48" dirty="0">
                  <a:solidFill>
                    <a:srgbClr val="36211B"/>
                  </a:solidFill>
                  <a:latin typeface="+mn-ea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2000" spc="-48" dirty="0">
                  <a:solidFill>
                    <a:srgbClr val="36211B"/>
                  </a:solidFill>
                  <a:latin typeface="+mn-ea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2000" spc="-48" dirty="0">
                  <a:solidFill>
                    <a:srgbClr val="36211B"/>
                  </a:solidFill>
                  <a:latin typeface="+mn-ea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2000" spc="-48" dirty="0">
                  <a:solidFill>
                    <a:srgbClr val="36211B"/>
                  </a:solidFill>
                  <a:latin typeface="+mn-ea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900" spc="-48" dirty="0">
                    <a:solidFill>
                      <a:srgbClr val="36211B"/>
                    </a:solidFill>
                    <a:latin typeface="+mn-ea"/>
                  </a:rPr>
                  <a:t>Precision   |  </a:t>
                </a:r>
                <a:r>
                  <a:rPr lang="ko-KR" altLang="en-US" sz="1900" spc="-48" dirty="0">
                    <a:solidFill>
                      <a:srgbClr val="36211B"/>
                    </a:solidFill>
                    <a:latin typeface="+mn-ea"/>
                  </a:rPr>
                  <a:t>모델이 양성으로 예측한 샘플 중 실제로 양성인 것</a:t>
                </a:r>
                <a:endParaRPr lang="en-US" altLang="ko-KR" sz="1900" spc="-48" dirty="0">
                  <a:solidFill>
                    <a:srgbClr val="36211B"/>
                  </a:solidFill>
                  <a:latin typeface="+mn-ea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900" spc="-48" dirty="0">
                    <a:solidFill>
                      <a:srgbClr val="36211B"/>
                    </a:solidFill>
                    <a:latin typeface="+mn-ea"/>
                  </a:rPr>
                  <a:t>Recall       |  </a:t>
                </a:r>
                <a:r>
                  <a:rPr lang="ko-KR" altLang="en-US" sz="1900" spc="-48" dirty="0">
                    <a:solidFill>
                      <a:srgbClr val="36211B"/>
                    </a:solidFill>
                    <a:latin typeface="+mn-ea"/>
                  </a:rPr>
                  <a:t>실제로 양성인 샘플 중 모델이 양성으로 예측한 것</a:t>
                </a:r>
                <a:endParaRPr lang="en-US" altLang="ko-KR" sz="1900" spc="-48" dirty="0">
                  <a:solidFill>
                    <a:srgbClr val="36211B"/>
                  </a:solidFill>
                  <a:latin typeface="+mn-ea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900" b="1" spc="-48" dirty="0">
                    <a:solidFill>
                      <a:srgbClr val="36211B"/>
                    </a:solidFill>
                    <a:latin typeface="+mn-ea"/>
                  </a:rPr>
                  <a:t>Accuracy  |  </a:t>
                </a:r>
                <a:r>
                  <a:rPr lang="ko-KR" altLang="en-US" sz="1900" spc="-48" dirty="0">
                    <a:solidFill>
                      <a:srgbClr val="36211B"/>
                    </a:solidFill>
                    <a:latin typeface="+mn-ea"/>
                  </a:rPr>
                  <a:t>전체의 데이터 중 올바르게 분류한 데이터 비율</a:t>
                </a:r>
                <a:endParaRPr lang="en-US" altLang="ko-KR" sz="1900" spc="-48" dirty="0">
                  <a:solidFill>
                    <a:srgbClr val="36211B"/>
                  </a:solidFill>
                  <a:latin typeface="+mn-ea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900" b="1" spc="-48" dirty="0">
                    <a:solidFill>
                      <a:srgbClr val="36211B"/>
                    </a:solidFill>
                    <a:latin typeface="+mn-ea"/>
                  </a:rPr>
                  <a:t>F1 score   |  </a:t>
                </a:r>
                <a:r>
                  <a:rPr lang="en-US" altLang="ko-KR" sz="1900" spc="-48" dirty="0">
                    <a:solidFill>
                      <a:srgbClr val="36211B"/>
                    </a:solidFill>
                    <a:latin typeface="+mn-ea"/>
                  </a:rPr>
                  <a:t>precision</a:t>
                </a:r>
                <a:r>
                  <a:rPr lang="ko-KR" altLang="en-US" sz="1900" spc="-48" dirty="0">
                    <a:solidFill>
                      <a:srgbClr val="36211B"/>
                    </a:solidFill>
                    <a:latin typeface="+mn-ea"/>
                  </a:rPr>
                  <a:t>과 </a:t>
                </a:r>
                <a:r>
                  <a:rPr lang="en-US" altLang="ko-KR" sz="1900" spc="-48" dirty="0">
                    <a:solidFill>
                      <a:srgbClr val="36211B"/>
                    </a:solidFill>
                    <a:latin typeface="+mn-ea"/>
                  </a:rPr>
                  <a:t>recall</a:t>
                </a:r>
                <a:r>
                  <a:rPr lang="ko-KR" altLang="en-US" sz="1900" spc="-48" dirty="0">
                    <a:solidFill>
                      <a:srgbClr val="36211B"/>
                    </a:solidFill>
                    <a:latin typeface="+mn-ea"/>
                  </a:rPr>
                  <a:t>의 조화평균으로 데이터 불균형 구조에서 모델 성능을 정확히 평가할 수 있음</a:t>
                </a:r>
                <a:endParaRPr lang="en-US" altLang="ko-KR" sz="1900" spc="-48" dirty="0">
                  <a:solidFill>
                    <a:srgbClr val="36211B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12" name="TextBox 8">
                <a:extLst>
                  <a:ext uri="{FF2B5EF4-FFF2-40B4-BE49-F238E27FC236}">
                    <a16:creationId xmlns:a16="http://schemas.microsoft.com/office/drawing/2014/main" id="{2C550393-4621-E1C8-E261-C96BBD3BA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1" y="2019300"/>
                <a:ext cx="16192499" cy="7929607"/>
              </a:xfrm>
              <a:prstGeom prst="rect">
                <a:avLst/>
              </a:prstGeom>
              <a:blipFill>
                <a:blip r:embed="rId3"/>
                <a:stretch>
                  <a:fillRect l="-1092" b="-99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6">
            <a:extLst>
              <a:ext uri="{FF2B5EF4-FFF2-40B4-BE49-F238E27FC236}">
                <a16:creationId xmlns:a16="http://schemas.microsoft.com/office/drawing/2014/main" id="{616C6A2A-6EA6-FE82-F227-1553D16DC850}"/>
              </a:ext>
            </a:extLst>
          </p:cNvPr>
          <p:cNvSpPr txBox="1"/>
          <p:nvPr/>
        </p:nvSpPr>
        <p:spPr>
          <a:xfrm>
            <a:off x="1028700" y="792480"/>
            <a:ext cx="3314700" cy="397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-48" dirty="0">
                <a:solidFill>
                  <a:srgbClr val="36211B"/>
                </a:solidFill>
                <a:latin typeface="+mn-ea"/>
              </a:rPr>
              <a:t>04. Experiment Result</a:t>
            </a:r>
          </a:p>
        </p:txBody>
      </p:sp>
    </p:spTree>
    <p:extLst>
      <p:ext uri="{BB962C8B-B14F-4D97-AF65-F5344CB8AC3E}">
        <p14:creationId xmlns:p14="http://schemas.microsoft.com/office/powerpoint/2010/main" val="3513948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5" name="슬라이드 번호 개체 틀 11">
            <a:extLst>
              <a:ext uri="{FF2B5EF4-FFF2-40B4-BE49-F238E27FC236}">
                <a16:creationId xmlns:a16="http://schemas.microsoft.com/office/drawing/2014/main" id="{860D9C3A-DE32-39A5-5E9C-B250F45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23</a:t>
            </a:fld>
            <a:endParaRPr lang="en-US" sz="2000">
              <a:latin typeface="+mn-ea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E29EA59C-C5D1-BF45-B890-28F4796DB927}"/>
              </a:ext>
            </a:extLst>
          </p:cNvPr>
          <p:cNvSpPr/>
          <p:nvPr/>
        </p:nvSpPr>
        <p:spPr>
          <a:xfrm>
            <a:off x="762000" y="133350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2C550393-4621-E1C8-E261-C96BBD3BA8B8}"/>
              </a:ext>
            </a:extLst>
          </p:cNvPr>
          <p:cNvSpPr txBox="1"/>
          <p:nvPr/>
        </p:nvSpPr>
        <p:spPr>
          <a:xfrm>
            <a:off x="1028701" y="2019300"/>
            <a:ext cx="16192499" cy="7638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ECG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 </a:t>
            </a: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State Classification Model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	- 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외부지식 정보로 활용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하기 위한 심전도 상태 분류 모델 구축 정확도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	-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비공개 데이터인 </a:t>
            </a:r>
            <a:r>
              <a:rPr lang="en-US" altLang="ko-KR" sz="2400" b="1" dirty="0">
                <a:latin typeface="+mn-ea"/>
                <a:ea typeface="+mn-ea"/>
                <a:cs typeface="Times New Roman" panose="02020603050405020304" pitchFamily="18" charset="0"/>
              </a:rPr>
              <a:t>CSU-BIODB</a:t>
            </a:r>
            <a:r>
              <a:rPr lang="ko-KR" altLang="en-US" sz="2400" dirty="0">
                <a:latin typeface="+mn-ea"/>
                <a:ea typeface="+mn-ea"/>
                <a:cs typeface="Times New Roman" panose="02020603050405020304" pitchFamily="18" charset="0"/>
              </a:rPr>
              <a:t>에서도 </a:t>
            </a:r>
            <a:r>
              <a:rPr lang="en-US" altLang="ko-KR" sz="2400" b="1" dirty="0">
                <a:latin typeface="+mn-ea"/>
                <a:ea typeface="+mn-ea"/>
                <a:cs typeface="Times New Roman" panose="02020603050405020304" pitchFamily="18" charset="0"/>
              </a:rPr>
              <a:t>94.13%</a:t>
            </a:r>
            <a:r>
              <a:rPr lang="ko-KR" altLang="en-US" sz="2400" dirty="0">
                <a:latin typeface="+mn-ea"/>
                <a:ea typeface="+mn-ea"/>
                <a:cs typeface="Times New Roman" panose="02020603050405020304" pitchFamily="18" charset="0"/>
              </a:rPr>
              <a:t>의 높은 정확도를 검증함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	-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상태 분류 모델은 사용자의 운동 상태 및 스트레스 정도를 측정하는데 활용 가능함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827246F0-C834-DF92-51BD-DF57F47B1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094573"/>
              </p:ext>
            </p:extLst>
          </p:nvPr>
        </p:nvGraphicFramePr>
        <p:xfrm>
          <a:off x="3429000" y="3687064"/>
          <a:ext cx="11201400" cy="24778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660253133"/>
                    </a:ext>
                  </a:extLst>
                </a:gridCol>
                <a:gridCol w="4228250">
                  <a:extLst>
                    <a:ext uri="{9D8B030D-6E8A-4147-A177-3AD203B41FA5}">
                      <a16:colId xmlns:a16="http://schemas.microsoft.com/office/drawing/2014/main" val="2600762834"/>
                    </a:ext>
                  </a:extLst>
                </a:gridCol>
                <a:gridCol w="1733975">
                  <a:extLst>
                    <a:ext uri="{9D8B030D-6E8A-4147-A177-3AD203B41FA5}">
                      <a16:colId xmlns:a16="http://schemas.microsoft.com/office/drawing/2014/main" val="1418527275"/>
                    </a:ext>
                  </a:extLst>
                </a:gridCol>
                <a:gridCol w="1733975">
                  <a:extLst>
                    <a:ext uri="{9D8B030D-6E8A-4147-A177-3AD203B41FA5}">
                      <a16:colId xmlns:a16="http://schemas.microsoft.com/office/drawing/2014/main" val="3811696036"/>
                    </a:ext>
                  </a:extLst>
                </a:gridCol>
              </a:tblGrid>
              <a:tr h="4238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Data</a:t>
                      </a:r>
                      <a:r>
                        <a:rPr lang="ko-KR" altLang="en-US" sz="2000" b="1" dirty="0"/>
                        <a:t> </a:t>
                      </a:r>
                      <a:endParaRPr lang="ko-KR" altLang="en-US" sz="20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Class</a:t>
                      </a:r>
                      <a:endParaRPr lang="ko-KR" altLang="en-US" sz="20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Accuracy</a:t>
                      </a:r>
                      <a:endParaRPr lang="ko-KR" altLang="en-US" sz="20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F1-score</a:t>
                      </a:r>
                      <a:endParaRPr lang="ko-KR" altLang="en-US" sz="20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10395"/>
                  </a:ext>
                </a:extLst>
              </a:tr>
              <a:tr h="101731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CSU-BIODB</a:t>
                      </a:r>
                    </a:p>
                    <a:p>
                      <a:pPr algn="ctr" latinLnBrk="1"/>
                      <a:r>
                        <a:rPr lang="en-US" altLang="ko-KR" sz="2000" dirty="0"/>
                        <a:t>(private data)</a:t>
                      </a:r>
                      <a:endParaRPr lang="en-US" altLang="ko-KR" sz="20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2</a:t>
                      </a:r>
                    </a:p>
                    <a:p>
                      <a:pPr algn="ctr" latinLnBrk="1"/>
                      <a:r>
                        <a:rPr lang="en-US" altLang="ko-KR" sz="2000" dirty="0"/>
                        <a:t>(stable, unstable)</a:t>
                      </a:r>
                      <a:endParaRPr lang="en-US" altLang="ko-KR" sz="20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94.13%</a:t>
                      </a:r>
                    </a:p>
                  </a:txBody>
                  <a:tcPr marT="45721" marB="4572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0.9410</a:t>
                      </a:r>
                      <a:endParaRPr lang="ko-KR" altLang="en-US" sz="20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569839"/>
                  </a:ext>
                </a:extLst>
              </a:tr>
              <a:tr h="10366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MIT-BIH ST Change Database</a:t>
                      </a:r>
                    </a:p>
                    <a:p>
                      <a:pPr algn="ctr" latinLnBrk="1"/>
                      <a:r>
                        <a:rPr lang="en-US" altLang="ko-KR" sz="2000" dirty="0"/>
                        <a:t>(public data)</a:t>
                      </a:r>
                      <a:endParaRPr lang="en-US" altLang="ko-KR" sz="20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2</a:t>
                      </a:r>
                    </a:p>
                    <a:p>
                      <a:pPr algn="ctr" latinLnBrk="1"/>
                      <a:r>
                        <a:rPr lang="en-US" altLang="ko-KR" sz="2000" dirty="0"/>
                        <a:t>(stable, unstable)</a:t>
                      </a:r>
                      <a:endParaRPr lang="ko-KR" altLang="en-US" sz="20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97.91%</a:t>
                      </a:r>
                      <a:endParaRPr lang="ko-KR" altLang="en-US" sz="20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0.9792</a:t>
                      </a:r>
                      <a:endParaRPr lang="ko-KR" altLang="en-US" sz="20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203727"/>
                  </a:ext>
                </a:extLst>
              </a:tr>
            </a:tbl>
          </a:graphicData>
        </a:graphic>
      </p:graphicFrame>
      <p:sp>
        <p:nvSpPr>
          <p:cNvPr id="14" name="TextBox 6">
            <a:extLst>
              <a:ext uri="{FF2B5EF4-FFF2-40B4-BE49-F238E27FC236}">
                <a16:creationId xmlns:a16="http://schemas.microsoft.com/office/drawing/2014/main" id="{616C6A2A-6EA6-FE82-F227-1553D16DC850}"/>
              </a:ext>
            </a:extLst>
          </p:cNvPr>
          <p:cNvSpPr txBox="1"/>
          <p:nvPr/>
        </p:nvSpPr>
        <p:spPr>
          <a:xfrm>
            <a:off x="1028700" y="792480"/>
            <a:ext cx="3314700" cy="397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-48" dirty="0">
                <a:solidFill>
                  <a:srgbClr val="36211B"/>
                </a:solidFill>
                <a:latin typeface="+mn-ea"/>
              </a:rPr>
              <a:t>04. Experiment Result</a:t>
            </a:r>
          </a:p>
        </p:txBody>
      </p:sp>
    </p:spTree>
    <p:extLst>
      <p:ext uri="{BB962C8B-B14F-4D97-AF65-F5344CB8AC3E}">
        <p14:creationId xmlns:p14="http://schemas.microsoft.com/office/powerpoint/2010/main" val="1224209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5" name="슬라이드 번호 개체 틀 11">
            <a:extLst>
              <a:ext uri="{FF2B5EF4-FFF2-40B4-BE49-F238E27FC236}">
                <a16:creationId xmlns:a16="http://schemas.microsoft.com/office/drawing/2014/main" id="{860D9C3A-DE32-39A5-5E9C-B250F45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24</a:t>
            </a:fld>
            <a:endParaRPr lang="en-US" sz="2000">
              <a:latin typeface="+mn-ea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E29EA59C-C5D1-BF45-B890-28F4796DB927}"/>
              </a:ext>
            </a:extLst>
          </p:cNvPr>
          <p:cNvSpPr/>
          <p:nvPr/>
        </p:nvSpPr>
        <p:spPr>
          <a:xfrm>
            <a:off x="762000" y="133350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2C550393-4621-E1C8-E261-C96BBD3BA8B8}"/>
              </a:ext>
            </a:extLst>
          </p:cNvPr>
          <p:cNvSpPr txBox="1"/>
          <p:nvPr/>
        </p:nvSpPr>
        <p:spPr>
          <a:xfrm>
            <a:off x="1028701" y="2019300"/>
            <a:ext cx="16192499" cy="482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ECG State Classification Model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616C6A2A-6EA6-FE82-F227-1553D16DC850}"/>
              </a:ext>
            </a:extLst>
          </p:cNvPr>
          <p:cNvSpPr txBox="1"/>
          <p:nvPr/>
        </p:nvSpPr>
        <p:spPr>
          <a:xfrm>
            <a:off x="1028700" y="792480"/>
            <a:ext cx="3314700" cy="397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-48" dirty="0">
                <a:solidFill>
                  <a:srgbClr val="36211B"/>
                </a:solidFill>
                <a:latin typeface="+mn-ea"/>
              </a:rPr>
              <a:t>04. Experiment Result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E5936F6-3B3C-AFBF-7CEB-B68331558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935" y="3414967"/>
            <a:ext cx="6016865" cy="485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43894D-3D18-5B33-8E0B-C5C0EBE4957D}"/>
              </a:ext>
            </a:extLst>
          </p:cNvPr>
          <p:cNvSpPr txBox="1"/>
          <p:nvPr/>
        </p:nvSpPr>
        <p:spPr>
          <a:xfrm>
            <a:off x="9439275" y="8893984"/>
            <a:ext cx="6324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 i="0" dirty="0">
                <a:solidFill>
                  <a:srgbClr val="212529"/>
                </a:solidFill>
                <a:effectLst/>
                <a:latin typeface="+mn-ea"/>
              </a:rPr>
              <a:t>Public Data) 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latin typeface="+mn-ea"/>
              </a:rPr>
              <a:t>MIT-BIH ST Change Database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93034268-E1F7-7DF2-F64F-F3ECA9752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536" y="3415013"/>
            <a:ext cx="6187292" cy="485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E23C25-DE62-87F7-882A-252A37CE73D9}"/>
              </a:ext>
            </a:extLst>
          </p:cNvPr>
          <p:cNvSpPr txBox="1"/>
          <p:nvPr/>
        </p:nvSpPr>
        <p:spPr>
          <a:xfrm>
            <a:off x="1676400" y="8893984"/>
            <a:ext cx="6324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 i="0" dirty="0">
                <a:solidFill>
                  <a:srgbClr val="212529"/>
                </a:solidFill>
                <a:effectLst/>
                <a:latin typeface="+mn-ea"/>
              </a:rPr>
              <a:t>Private Data) 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latin typeface="+mn-ea"/>
              </a:rPr>
              <a:t>CSU-BIODB</a:t>
            </a:r>
          </a:p>
        </p:txBody>
      </p:sp>
    </p:spTree>
    <p:extLst>
      <p:ext uri="{BB962C8B-B14F-4D97-AF65-F5344CB8AC3E}">
        <p14:creationId xmlns:p14="http://schemas.microsoft.com/office/powerpoint/2010/main" val="2406693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5" name="슬라이드 번호 개체 틀 11">
            <a:extLst>
              <a:ext uri="{FF2B5EF4-FFF2-40B4-BE49-F238E27FC236}">
                <a16:creationId xmlns:a16="http://schemas.microsoft.com/office/drawing/2014/main" id="{860D9C3A-DE32-39A5-5E9C-B250F45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25</a:t>
            </a:fld>
            <a:endParaRPr lang="en-US" sz="2000">
              <a:latin typeface="+mn-ea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E29EA59C-C5D1-BF45-B890-28F4796DB927}"/>
              </a:ext>
            </a:extLst>
          </p:cNvPr>
          <p:cNvSpPr/>
          <p:nvPr/>
        </p:nvSpPr>
        <p:spPr>
          <a:xfrm>
            <a:off x="762000" y="133350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2C550393-4621-E1C8-E261-C96BBD3BA8B8}"/>
              </a:ext>
            </a:extLst>
          </p:cNvPr>
          <p:cNvSpPr txBox="1"/>
          <p:nvPr/>
        </p:nvSpPr>
        <p:spPr>
          <a:xfrm>
            <a:off x="1028701" y="2019300"/>
            <a:ext cx="16192499" cy="7730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User Classification Model (Single Model)</a:t>
            </a:r>
          </a:p>
          <a:p>
            <a:pPr>
              <a:lnSpc>
                <a:spcPct val="150000"/>
              </a:lnSpc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0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	-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다양한 </a:t>
            </a: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1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차원 학습 모델의 정확도를 비교함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	- </a:t>
            </a: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TCN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모델이 모든 데이터 셋에서 가장 정확도가 높게 검증됨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	-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비공개 데이터인 </a:t>
            </a:r>
            <a:r>
              <a:rPr lang="en-US" altLang="ko-KR" sz="2400" b="1" dirty="0">
                <a:latin typeface="+mn-ea"/>
                <a:ea typeface="+mn-ea"/>
                <a:cs typeface="Times New Roman" panose="02020603050405020304" pitchFamily="18" charset="0"/>
              </a:rPr>
              <a:t>CSU-BIODB</a:t>
            </a:r>
            <a:r>
              <a:rPr lang="ko-KR" altLang="en-US" sz="2400" dirty="0">
                <a:latin typeface="+mn-ea"/>
                <a:ea typeface="+mn-ea"/>
                <a:cs typeface="Times New Roman" panose="02020603050405020304" pitchFamily="18" charset="0"/>
              </a:rPr>
              <a:t>는 </a:t>
            </a:r>
            <a:r>
              <a:rPr lang="ko-KR" altLang="en-US" sz="2400" b="1" dirty="0">
                <a:latin typeface="+mn-ea"/>
                <a:ea typeface="+mn-ea"/>
                <a:cs typeface="Times New Roman" panose="02020603050405020304" pitchFamily="18" charset="0"/>
              </a:rPr>
              <a:t>데이터 특성상</a:t>
            </a:r>
            <a:r>
              <a:rPr lang="ko-KR" altLang="en-US" sz="2400" dirty="0">
                <a:latin typeface="+mn-ea"/>
                <a:ea typeface="+mn-ea"/>
                <a:cs typeface="Times New Roman" panose="02020603050405020304" pitchFamily="18" charset="0"/>
              </a:rPr>
              <a:t> 사용자가 잘 분류되지 않음</a:t>
            </a:r>
            <a:endParaRPr lang="en-US" altLang="ko-KR" sz="24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표 3">
            <a:extLst>
              <a:ext uri="{FF2B5EF4-FFF2-40B4-BE49-F238E27FC236}">
                <a16:creationId xmlns:a16="http://schemas.microsoft.com/office/drawing/2014/main" id="{58B73CDA-0504-3742-836A-ED5FB9317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891259"/>
              </p:ext>
            </p:extLst>
          </p:nvPr>
        </p:nvGraphicFramePr>
        <p:xfrm>
          <a:off x="2362200" y="3314700"/>
          <a:ext cx="14097003" cy="342899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66025313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877135532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3997061132"/>
                    </a:ext>
                  </a:extLst>
                </a:gridCol>
                <a:gridCol w="2871098">
                  <a:extLst>
                    <a:ext uri="{9D8B030D-6E8A-4147-A177-3AD203B41FA5}">
                      <a16:colId xmlns:a16="http://schemas.microsoft.com/office/drawing/2014/main" val="1418527275"/>
                    </a:ext>
                  </a:extLst>
                </a:gridCol>
                <a:gridCol w="2310505">
                  <a:extLst>
                    <a:ext uri="{9D8B030D-6E8A-4147-A177-3AD203B41FA5}">
                      <a16:colId xmlns:a16="http://schemas.microsoft.com/office/drawing/2014/main" val="3811696036"/>
                    </a:ext>
                  </a:extLst>
                </a:gridCol>
              </a:tblGrid>
              <a:tr h="4898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+mn-ea"/>
                          <a:ea typeface="+mn-ea"/>
                        </a:rPr>
                        <a:t>Data</a:t>
                      </a:r>
                      <a:r>
                        <a:rPr lang="ko-KR" altLang="en-US" sz="1800" b="1" dirty="0">
                          <a:latin typeface="+mn-ea"/>
                          <a:ea typeface="+mn-ea"/>
                        </a:rPr>
                        <a:t> </a:t>
                      </a:r>
                      <a:endParaRPr lang="ko-KR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State Feature</a:t>
                      </a:r>
                      <a:endParaRPr lang="ko-KR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+mn-ea"/>
                          <a:ea typeface="+mn-ea"/>
                        </a:rPr>
                        <a:t>Model</a:t>
                      </a:r>
                      <a:endParaRPr lang="ko-KR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+mn-ea"/>
                          <a:ea typeface="+mn-ea"/>
                        </a:rPr>
                        <a:t>Accuracy</a:t>
                      </a:r>
                      <a:endParaRPr lang="ko-KR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+mn-ea"/>
                          <a:ea typeface="+mn-ea"/>
                        </a:rPr>
                        <a:t>F1-score</a:t>
                      </a:r>
                      <a:endParaRPr lang="ko-KR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10395"/>
                  </a:ext>
                </a:extLst>
              </a:tr>
              <a:tr h="489857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CSU-BIODB</a:t>
                      </a:r>
                    </a:p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(private data)</a:t>
                      </a:r>
                      <a:endParaRPr lang="en-US" altLang="ko-KR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TCN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+mn-ea"/>
                          <a:ea typeface="+mn-ea"/>
                        </a:rPr>
                        <a:t>55.32%</a:t>
                      </a:r>
                      <a:endParaRPr lang="ko-KR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+mn-ea"/>
                          <a:ea typeface="+mn-ea"/>
                        </a:rPr>
                        <a:t>0.5491</a:t>
                      </a:r>
                      <a:endParaRPr lang="ko-KR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391472"/>
                  </a:ext>
                </a:extLst>
              </a:tr>
              <a:tr h="4898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err="1">
                          <a:latin typeface="+mn-ea"/>
                          <a:ea typeface="+mn-ea"/>
                        </a:rPr>
                        <a:t>Wavenet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49.27%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0.4919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solidFill>
                      <a:srgbClr val="F3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615833"/>
                  </a:ext>
                </a:extLst>
              </a:tr>
              <a:tr h="48985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1D CNN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35.51%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0.3344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680805"/>
                  </a:ext>
                </a:extLst>
              </a:tr>
              <a:tr h="489857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MIT-BIH ST Change Database</a:t>
                      </a:r>
                    </a:p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(public data)</a:t>
                      </a:r>
                      <a:endParaRPr lang="en-US" altLang="ko-KR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TCN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1" hangingPunct="1"/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86.53%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1" hangingPunct="1"/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0.8627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793683"/>
                  </a:ext>
                </a:extLst>
              </a:tr>
              <a:tr h="4898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err="1">
                          <a:latin typeface="+mn-ea"/>
                          <a:ea typeface="+mn-ea"/>
                        </a:rPr>
                        <a:t>Wavenet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84.62%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0.8406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solidFill>
                      <a:srgbClr val="F3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12642"/>
                  </a:ext>
                </a:extLst>
              </a:tr>
              <a:tr h="489857"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400" dirty="0">
                        <a:latin typeface="+mn-ea"/>
                        <a:ea typeface="+mn-ea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1D CNN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78.85%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0.7961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569722"/>
                  </a:ext>
                </a:extLst>
              </a:tr>
            </a:tbl>
          </a:graphicData>
        </a:graphic>
      </p:graphicFrame>
      <p:sp>
        <p:nvSpPr>
          <p:cNvPr id="5" name="TextBox 6">
            <a:extLst>
              <a:ext uri="{FF2B5EF4-FFF2-40B4-BE49-F238E27FC236}">
                <a16:creationId xmlns:a16="http://schemas.microsoft.com/office/drawing/2014/main" id="{B4ECCB52-ADFF-E06F-7062-C802737C0E90}"/>
              </a:ext>
            </a:extLst>
          </p:cNvPr>
          <p:cNvSpPr txBox="1"/>
          <p:nvPr/>
        </p:nvSpPr>
        <p:spPr>
          <a:xfrm>
            <a:off x="1028700" y="792480"/>
            <a:ext cx="3314700" cy="397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-48" dirty="0">
                <a:solidFill>
                  <a:srgbClr val="36211B"/>
                </a:solidFill>
                <a:latin typeface="+mn-ea"/>
              </a:rPr>
              <a:t>04. Experiment Result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65BE54-C188-FA02-A421-2AA9EFABFC0D}"/>
              </a:ext>
            </a:extLst>
          </p:cNvPr>
          <p:cNvSpPr txBox="1"/>
          <p:nvPr/>
        </p:nvSpPr>
        <p:spPr>
          <a:xfrm>
            <a:off x="7401978" y="6896100"/>
            <a:ext cx="4017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&lt; </a:t>
            </a:r>
            <a:r>
              <a:rPr lang="ko-KR" altLang="en-US" dirty="0"/>
              <a:t>단일 모델의 사용자 식별 모델 성능 </a:t>
            </a:r>
            <a:r>
              <a:rPr lang="en-US" altLang="ko-KR" dirty="0"/>
              <a:t>&gt;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4557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792480"/>
            <a:ext cx="3314700" cy="397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-48" dirty="0">
                <a:solidFill>
                  <a:srgbClr val="36211B"/>
                </a:solidFill>
                <a:latin typeface="+mn-ea"/>
              </a:rPr>
              <a:t>04. Experiment Result</a:t>
            </a:r>
          </a:p>
        </p:txBody>
      </p:sp>
      <p:sp>
        <p:nvSpPr>
          <p:cNvPr id="15" name="슬라이드 번호 개체 틀 11">
            <a:extLst>
              <a:ext uri="{FF2B5EF4-FFF2-40B4-BE49-F238E27FC236}">
                <a16:creationId xmlns:a16="http://schemas.microsoft.com/office/drawing/2014/main" id="{860D9C3A-DE32-39A5-5E9C-B250F45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26</a:t>
            </a:fld>
            <a:endParaRPr lang="en-US" sz="2000">
              <a:latin typeface="+mn-ea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E29EA59C-C5D1-BF45-B890-28F4796DB927}"/>
              </a:ext>
            </a:extLst>
          </p:cNvPr>
          <p:cNvSpPr/>
          <p:nvPr/>
        </p:nvSpPr>
        <p:spPr>
          <a:xfrm>
            <a:off x="762000" y="133350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2C550393-4621-E1C8-E261-C96BBD3BA8B8}"/>
              </a:ext>
            </a:extLst>
          </p:cNvPr>
          <p:cNvSpPr txBox="1"/>
          <p:nvPr/>
        </p:nvSpPr>
        <p:spPr>
          <a:xfrm>
            <a:off x="1028701" y="2019300"/>
            <a:ext cx="16192499" cy="7699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User Classification Model (State Feature using Model)</a:t>
            </a:r>
          </a:p>
          <a:p>
            <a:pPr>
              <a:lnSpc>
                <a:spcPct val="150000"/>
              </a:lnSpc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endParaRPr lang="en-US" altLang="ko-KR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endParaRPr lang="en-US" altLang="ko-KR" sz="20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	-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외부지식 정보를 활용한 사용자 분류 정확도를 검증함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	-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기존 모델에 비해 </a:t>
            </a: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MIT-BIH ST Change Database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에서는 </a:t>
            </a: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9.3%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의 정확도가 향상됨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	-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비공개 데이터인 </a:t>
            </a: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CSU-BIODB</a:t>
            </a: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에서는 </a:t>
            </a: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36.76%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의 정확도가 향상됨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77C63C-FB42-90B5-2DED-77D85799F00C}"/>
              </a:ext>
            </a:extLst>
          </p:cNvPr>
          <p:cNvSpPr txBox="1"/>
          <p:nvPr/>
        </p:nvSpPr>
        <p:spPr>
          <a:xfrm>
            <a:off x="7401978" y="6896100"/>
            <a:ext cx="4017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&lt; </a:t>
            </a:r>
            <a:r>
              <a:rPr lang="ko-KR" altLang="en-US" dirty="0"/>
              <a:t>제안 모델의 사용자 식별 모델 성능 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p:graphicFrame>
        <p:nvGraphicFramePr>
          <p:cNvPr id="8" name="표 3">
            <a:extLst>
              <a:ext uri="{FF2B5EF4-FFF2-40B4-BE49-F238E27FC236}">
                <a16:creationId xmlns:a16="http://schemas.microsoft.com/office/drawing/2014/main" id="{9CC6B6D4-4C7C-47CD-45D9-91B94E64F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627131"/>
              </p:ext>
            </p:extLst>
          </p:nvPr>
        </p:nvGraphicFramePr>
        <p:xfrm>
          <a:off x="2362200" y="3314700"/>
          <a:ext cx="14097003" cy="342899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66025313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877135532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3997061132"/>
                    </a:ext>
                  </a:extLst>
                </a:gridCol>
                <a:gridCol w="2871098">
                  <a:extLst>
                    <a:ext uri="{9D8B030D-6E8A-4147-A177-3AD203B41FA5}">
                      <a16:colId xmlns:a16="http://schemas.microsoft.com/office/drawing/2014/main" val="1418527275"/>
                    </a:ext>
                  </a:extLst>
                </a:gridCol>
                <a:gridCol w="2310505">
                  <a:extLst>
                    <a:ext uri="{9D8B030D-6E8A-4147-A177-3AD203B41FA5}">
                      <a16:colId xmlns:a16="http://schemas.microsoft.com/office/drawing/2014/main" val="3811696036"/>
                    </a:ext>
                  </a:extLst>
                </a:gridCol>
              </a:tblGrid>
              <a:tr h="4898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+mn-ea"/>
                          <a:ea typeface="+mn-ea"/>
                        </a:rPr>
                        <a:t>Data</a:t>
                      </a:r>
                      <a:r>
                        <a:rPr lang="ko-KR" altLang="en-US" sz="1800" b="1" dirty="0">
                          <a:latin typeface="+mn-ea"/>
                          <a:ea typeface="+mn-ea"/>
                        </a:rPr>
                        <a:t> </a:t>
                      </a:r>
                      <a:endParaRPr lang="ko-KR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State Feature</a:t>
                      </a:r>
                      <a:endParaRPr lang="ko-KR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+mn-ea"/>
                          <a:ea typeface="+mn-ea"/>
                        </a:rPr>
                        <a:t>Model</a:t>
                      </a:r>
                      <a:endParaRPr lang="ko-KR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+mn-ea"/>
                          <a:ea typeface="+mn-ea"/>
                        </a:rPr>
                        <a:t>Accuracy</a:t>
                      </a:r>
                      <a:endParaRPr lang="ko-KR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+mn-ea"/>
                          <a:ea typeface="+mn-ea"/>
                        </a:rPr>
                        <a:t>F1-score</a:t>
                      </a:r>
                      <a:endParaRPr lang="ko-KR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10395"/>
                  </a:ext>
                </a:extLst>
              </a:tr>
              <a:tr h="489857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CSU-BIODB</a:t>
                      </a:r>
                    </a:p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(private data)</a:t>
                      </a:r>
                      <a:endParaRPr lang="en-US" altLang="ko-KR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TCN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92.08%</a:t>
                      </a:r>
                      <a:endParaRPr lang="ko-KR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0.9207</a:t>
                      </a:r>
                      <a:endParaRPr lang="ko-KR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391472"/>
                  </a:ext>
                </a:extLst>
              </a:tr>
              <a:tr h="4898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err="1">
                          <a:latin typeface="+mn-ea"/>
                          <a:ea typeface="+mn-ea"/>
                        </a:rPr>
                        <a:t>Wavenet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91.52%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0.9153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solidFill>
                      <a:srgbClr val="F3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615833"/>
                  </a:ext>
                </a:extLst>
              </a:tr>
              <a:tr h="48985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1D CNN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62.87%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0.6231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680805"/>
                  </a:ext>
                </a:extLst>
              </a:tr>
              <a:tr h="489857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MIT-BIH ST Change Database</a:t>
                      </a:r>
                    </a:p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(public data)</a:t>
                      </a:r>
                      <a:endParaRPr lang="en-US" altLang="ko-KR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TCN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95.83%</a:t>
                      </a:r>
                      <a:endParaRPr lang="ko-KR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0.9369</a:t>
                      </a:r>
                      <a:endParaRPr lang="ko-KR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793683"/>
                  </a:ext>
                </a:extLst>
              </a:tr>
              <a:tr h="4898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err="1">
                          <a:latin typeface="+mn-ea"/>
                          <a:ea typeface="+mn-ea"/>
                        </a:rPr>
                        <a:t>Wavenet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93.75%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0.9103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solidFill>
                      <a:srgbClr val="F3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12642"/>
                  </a:ext>
                </a:extLst>
              </a:tr>
              <a:tr h="489857"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400" dirty="0">
                        <a:latin typeface="+mn-ea"/>
                        <a:ea typeface="+mn-ea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1D CNN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91.66%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0.8952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569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40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663684CE-04BC-A840-E535-8FA86FFE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27</a:t>
            </a:fld>
            <a:endParaRPr lang="en-US" sz="2000">
              <a:latin typeface="+mn-ea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F6785B8C-1775-1C97-204F-11060A69DAD8}"/>
              </a:ext>
            </a:extLst>
          </p:cNvPr>
          <p:cNvSpPr txBox="1"/>
          <p:nvPr/>
        </p:nvSpPr>
        <p:spPr>
          <a:xfrm>
            <a:off x="3591179" y="4991100"/>
            <a:ext cx="10963021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altLang="ko-KR" sz="4800" spc="-144" dirty="0">
                <a:solidFill>
                  <a:srgbClr val="36211B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Ⅴ. Conclusion</a:t>
            </a:r>
            <a:endParaRPr lang="en-US" sz="4800" spc="-144" dirty="0">
              <a:solidFill>
                <a:srgbClr val="36211B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B4A5A7EB-AD2B-16C0-6C86-0EB2B5B603E4}"/>
              </a:ext>
            </a:extLst>
          </p:cNvPr>
          <p:cNvSpPr/>
          <p:nvPr/>
        </p:nvSpPr>
        <p:spPr>
          <a:xfrm>
            <a:off x="5584379" y="5981700"/>
            <a:ext cx="7119241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0664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762000" y="133350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2" y="792480"/>
            <a:ext cx="3710767" cy="397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-48" dirty="0">
                <a:solidFill>
                  <a:srgbClr val="36211B"/>
                </a:solidFill>
                <a:latin typeface="+mn-ea"/>
              </a:rPr>
              <a:t>05. Conclusion</a:t>
            </a:r>
          </a:p>
        </p:txBody>
      </p:sp>
      <p:sp>
        <p:nvSpPr>
          <p:cNvPr id="13" name="슬라이드 번호 개체 틀 11">
            <a:extLst>
              <a:ext uri="{FF2B5EF4-FFF2-40B4-BE49-F238E27FC236}">
                <a16:creationId xmlns:a16="http://schemas.microsoft.com/office/drawing/2014/main" id="{B02B7B0D-D6B7-74CD-75DF-1F188DBE7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28</a:t>
            </a:fld>
            <a:endParaRPr lang="en-US" sz="2000">
              <a:latin typeface="+mn-ea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8B5EC1B9-A43E-AD89-7A69-1CC180BA7224}"/>
              </a:ext>
            </a:extLst>
          </p:cNvPr>
          <p:cNvSpPr txBox="1"/>
          <p:nvPr/>
        </p:nvSpPr>
        <p:spPr>
          <a:xfrm>
            <a:off x="1028701" y="2019300"/>
            <a:ext cx="16192499" cy="7269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본 연구는 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외부지식 정보를 활용한 심전도</a:t>
            </a: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 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사용자 인식 시스템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 성능 개선 방안을 제시함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	-  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비공개 데이터의 피크탐지 정확도 향상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을 위한 </a:t>
            </a: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FFT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데이터 활용 방안 제안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	- 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심전도</a:t>
            </a: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 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상태 정보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를 외부 지식으로 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활용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한 사용자 인식 모델 개발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marL="1200159" lvl="2" indent="-285753">
              <a:lnSpc>
                <a:spcPct val="200000"/>
              </a:lnSpc>
              <a:buFont typeface="Symbol" panose="05050102010706020507" pitchFamily="18" charset="2"/>
              <a:buChar char="Þ"/>
            </a:pPr>
            <a:r>
              <a:rPr lang="ko-KR" altLang="en-US" sz="2400" dirty="0">
                <a:latin typeface="+mn-ea"/>
                <a:cs typeface="Times New Roman" panose="02020603050405020304" pitchFamily="18" charset="0"/>
                <a:sym typeface="Wingdings" panose="05000000000000000000" pitchFamily="2" charset="2"/>
              </a:rPr>
              <a:t> 심전도</a:t>
            </a:r>
            <a:r>
              <a:rPr lang="en-US" altLang="ko-KR" sz="2400" dirty="0">
                <a:latin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ko-KR" altLang="en-US" sz="2400" dirty="0">
                <a:latin typeface="+mn-ea"/>
                <a:cs typeface="Times New Roman" panose="02020603050405020304" pitchFamily="18" charset="0"/>
                <a:sym typeface="Wingdings" panose="05000000000000000000" pitchFamily="2" charset="2"/>
              </a:rPr>
              <a:t>상태 분류 모델은 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+mn-ea"/>
                <a:cs typeface="Times New Roman" panose="02020603050405020304" pitchFamily="18" charset="0"/>
                <a:sym typeface="Wingdings" panose="05000000000000000000" pitchFamily="2" charset="2"/>
              </a:rPr>
              <a:t>운동 부하 검사 및 피로도 예측 연구</a:t>
            </a:r>
            <a:r>
              <a:rPr lang="ko-KR" altLang="en-US" sz="2400" dirty="0">
                <a:latin typeface="+mn-ea"/>
                <a:cs typeface="Times New Roman" panose="02020603050405020304" pitchFamily="18" charset="0"/>
                <a:sym typeface="Wingdings" panose="05000000000000000000" pitchFamily="2" charset="2"/>
              </a:rPr>
              <a:t>에 활용 가능함</a:t>
            </a:r>
            <a:endParaRPr lang="en-US" altLang="ko-KR" sz="2400" dirty="0">
              <a:latin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200159" lvl="2" indent="-285753">
              <a:lnSpc>
                <a:spcPct val="200000"/>
              </a:lnSpc>
              <a:buFont typeface="Symbol" panose="05050102010706020507" pitchFamily="18" charset="2"/>
              <a:buChar char="Þ"/>
            </a:pPr>
            <a:r>
              <a:rPr lang="en-US" altLang="ko-KR" sz="2400" dirty="0">
                <a:latin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ko-KR" altLang="en-US" sz="2400" dirty="0">
                <a:latin typeface="+mn-ea"/>
                <a:cs typeface="Times New Roman" panose="02020603050405020304" pitchFamily="18" charset="0"/>
                <a:sym typeface="Wingdings" panose="05000000000000000000" pitchFamily="2" charset="2"/>
              </a:rPr>
              <a:t>심전도</a:t>
            </a:r>
            <a:r>
              <a:rPr lang="en-US" altLang="ko-KR" sz="2400" dirty="0">
                <a:latin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ko-KR" altLang="en-US" sz="2400" dirty="0">
                <a:latin typeface="+mn-ea"/>
                <a:cs typeface="Times New Roman" panose="02020603050405020304" pitchFamily="18" charset="0"/>
                <a:sym typeface="Wingdings" panose="05000000000000000000" pitchFamily="2" charset="2"/>
              </a:rPr>
              <a:t>상태에 견고한 사용자 인증 시스템 구축으로 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+mn-ea"/>
                <a:cs typeface="Times New Roman" panose="02020603050405020304" pitchFamily="18" charset="0"/>
                <a:sym typeface="Wingdings" panose="05000000000000000000" pitchFamily="2" charset="2"/>
              </a:rPr>
              <a:t>생체인증 사용</a:t>
            </a: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+mn-ea"/>
                <a:cs typeface="Times New Roman" panose="02020603050405020304" pitchFamily="18" charset="0"/>
                <a:sym typeface="Wingdings" panose="05000000000000000000" pitchFamily="2" charset="2"/>
              </a:rPr>
              <a:t>데이터 다양화</a:t>
            </a:r>
            <a:endParaRPr lang="en-US" altLang="ko-KR" sz="2400" b="1" dirty="0">
              <a:solidFill>
                <a:schemeClr val="accent6">
                  <a:lumMod val="75000"/>
                </a:schemeClr>
              </a:solidFill>
              <a:latin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향후</a:t>
            </a: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여러 모바일 기기</a:t>
            </a: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,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웨어러블 기기 등에 적용할 수 있도록 모델의 단순화 및 경량화를 적용한 사용자 인식 시스템 연구를 진행할 예정임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762000" y="133350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2" y="792480"/>
            <a:ext cx="3710767" cy="397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-48" dirty="0">
                <a:solidFill>
                  <a:srgbClr val="36211B"/>
                </a:solidFill>
                <a:latin typeface="+mn-ea"/>
              </a:rPr>
              <a:t>Reference</a:t>
            </a:r>
          </a:p>
        </p:txBody>
      </p:sp>
      <p:sp>
        <p:nvSpPr>
          <p:cNvPr id="13" name="슬라이드 번호 개체 틀 11">
            <a:extLst>
              <a:ext uri="{FF2B5EF4-FFF2-40B4-BE49-F238E27FC236}">
                <a16:creationId xmlns:a16="http://schemas.microsoft.com/office/drawing/2014/main" id="{B02B7B0D-D6B7-74CD-75DF-1F188DBE7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29</a:t>
            </a:fld>
            <a:endParaRPr lang="en-US" sz="2000">
              <a:latin typeface="+mn-ea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8B5EC1B9-A43E-AD89-7A69-1CC180BA7224}"/>
              </a:ext>
            </a:extLst>
          </p:cNvPr>
          <p:cNvSpPr txBox="1"/>
          <p:nvPr/>
        </p:nvSpPr>
        <p:spPr>
          <a:xfrm>
            <a:off x="1028702" y="1866900"/>
            <a:ext cx="16192499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</a:rPr>
              <a:t>[1] Choudhary, </a:t>
            </a:r>
            <a:r>
              <a:rPr lang="en-US" altLang="ko-KR" sz="2000" b="0" i="0" dirty="0" err="1">
                <a:solidFill>
                  <a:srgbClr val="222222"/>
                </a:solidFill>
                <a:effectLst/>
                <a:latin typeface="+mn-ea"/>
              </a:rPr>
              <a:t>Tilendra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</a:rPr>
              <a:t>, et al. "A Non-Fiducial Noise Robust VMD-based Framework for ECG-based Biometric Recognition." </a:t>
            </a:r>
            <a:r>
              <a:rPr lang="en-US" altLang="ko-KR" sz="2000" b="0" i="1" dirty="0">
                <a:solidFill>
                  <a:srgbClr val="222222"/>
                </a:solidFill>
                <a:effectLst/>
                <a:latin typeface="+mn-ea"/>
              </a:rPr>
              <a:t>2021 IEEE 18th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i="1" dirty="0">
                <a:solidFill>
                  <a:srgbClr val="222222"/>
                </a:solidFill>
                <a:latin typeface="+mn-ea"/>
              </a:rPr>
              <a:t>    </a:t>
            </a:r>
            <a:r>
              <a:rPr lang="en-US" altLang="ko-KR" sz="2000" b="0" i="1" dirty="0">
                <a:solidFill>
                  <a:srgbClr val="222222"/>
                </a:solidFill>
                <a:effectLst/>
                <a:latin typeface="+mn-ea"/>
              </a:rPr>
              <a:t>India Council International Conference (INDICON)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</a:rPr>
              <a:t>. IEEE, 2021.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000" b="0" i="0" dirty="0">
              <a:solidFill>
                <a:srgbClr val="222222"/>
              </a:solidFill>
              <a:effectLst/>
              <a:latin typeface="+mn-ea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</a:rPr>
              <a:t>[2] 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  <a:cs typeface="Malgun Gothic Semilight" panose="020B0502040204020203" pitchFamily="50" charset="-127"/>
              </a:rPr>
              <a:t>Kim, </a:t>
            </a:r>
            <a:r>
              <a:rPr lang="en-US" altLang="ko-KR" sz="2000" b="0" i="0" dirty="0" err="1">
                <a:solidFill>
                  <a:srgbClr val="222222"/>
                </a:solidFill>
                <a:effectLst/>
                <a:latin typeface="+mn-ea"/>
                <a:cs typeface="Malgun Gothic Semilight" panose="020B0502040204020203" pitchFamily="50" charset="-127"/>
              </a:rPr>
              <a:t>Beom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  <a:cs typeface="Malgun Gothic Semilight" panose="020B0502040204020203" pitchFamily="50" charset="-127"/>
              </a:rPr>
              <a:t>-Hun, and Jae-Young </a:t>
            </a:r>
            <a:r>
              <a:rPr lang="en-US" altLang="ko-KR" sz="2000" b="0" i="0" dirty="0" err="1">
                <a:solidFill>
                  <a:srgbClr val="222222"/>
                </a:solidFill>
                <a:effectLst/>
                <a:latin typeface="+mn-ea"/>
                <a:cs typeface="Malgun Gothic Semilight" panose="020B0502040204020203" pitchFamily="50" charset="-127"/>
              </a:rPr>
              <a:t>Pyun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  <a:cs typeface="Malgun Gothic Semilight" panose="020B0502040204020203" pitchFamily="50" charset="-127"/>
              </a:rPr>
              <a:t>. "ECG identification for personal authentication using LSTM-based deep recurrent neural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srgbClr val="222222"/>
                </a:solidFill>
                <a:latin typeface="+mn-ea"/>
                <a:cs typeface="Malgun Gothic Semilight" panose="020B0502040204020203" pitchFamily="50" charset="-127"/>
              </a:rPr>
              <a:t>    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  <a:cs typeface="Malgun Gothic Semilight" panose="020B0502040204020203" pitchFamily="50" charset="-127"/>
              </a:rPr>
              <a:t>networks." </a:t>
            </a:r>
            <a:r>
              <a:rPr lang="en-US" altLang="ko-KR" sz="2000" b="0" i="1" dirty="0">
                <a:solidFill>
                  <a:srgbClr val="222222"/>
                </a:solidFill>
                <a:effectLst/>
                <a:latin typeface="+mn-ea"/>
                <a:cs typeface="Malgun Gothic Semilight" panose="020B0502040204020203" pitchFamily="50" charset="-127"/>
              </a:rPr>
              <a:t>Sensors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  <a:cs typeface="Malgun Gothic Semilight" panose="020B0502040204020203" pitchFamily="50" charset="-127"/>
              </a:rPr>
              <a:t> 20.11 (2020): 3069.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2000" dirty="0">
              <a:solidFill>
                <a:schemeClr val="bg1">
                  <a:lumMod val="50000"/>
                </a:schemeClr>
              </a:solidFill>
              <a:latin typeface="+mn-ea"/>
              <a:cs typeface="Malgun Gothic Semilight" panose="020B0502040204020203" pitchFamily="50" charset="-127"/>
            </a:endParaRPr>
          </a:p>
          <a:p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</a:rPr>
              <a:t>[3] Li, </a:t>
            </a:r>
            <a:r>
              <a:rPr lang="en-US" altLang="ko-KR" sz="2000" b="0" i="0" dirty="0" err="1">
                <a:solidFill>
                  <a:srgbClr val="222222"/>
                </a:solidFill>
                <a:effectLst/>
                <a:latin typeface="+mn-ea"/>
              </a:rPr>
              <a:t>Yazhao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</a:rPr>
              <a:t>, et al. "Toward improving ECG biometric identification using cascaded convolutional neural networks." </a:t>
            </a:r>
            <a:r>
              <a:rPr lang="en-US" altLang="ko-KR" sz="2000" b="0" i="1" dirty="0">
                <a:solidFill>
                  <a:srgbClr val="222222"/>
                </a:solidFill>
                <a:effectLst/>
                <a:latin typeface="+mn-ea"/>
              </a:rPr>
              <a:t>Neurocomputing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</a:rPr>
              <a:t> 391 </a:t>
            </a:r>
          </a:p>
          <a:p>
            <a:r>
              <a:rPr lang="en-US" altLang="ko-KR" sz="2000" dirty="0">
                <a:solidFill>
                  <a:srgbClr val="222222"/>
                </a:solidFill>
                <a:latin typeface="+mn-ea"/>
              </a:rPr>
              <a:t>    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</a:rPr>
              <a:t>(2020): 83-95.</a:t>
            </a:r>
          </a:p>
          <a:p>
            <a:endParaRPr lang="en-US" altLang="ko-KR" sz="2000" b="0" i="0" dirty="0">
              <a:solidFill>
                <a:srgbClr val="222222"/>
              </a:solidFill>
              <a:effectLst/>
              <a:latin typeface="+mn-ea"/>
            </a:endParaRPr>
          </a:p>
          <a:p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</a:rPr>
              <a:t>[4] Hwang, Ho Bin, et al. "ECG authentication based on non-linear normalization under various physiological conditions." </a:t>
            </a:r>
            <a:r>
              <a:rPr lang="en-US" altLang="ko-KR" sz="2000" b="0" i="1" dirty="0">
                <a:solidFill>
                  <a:srgbClr val="222222"/>
                </a:solidFill>
                <a:effectLst/>
                <a:latin typeface="+mn-ea"/>
              </a:rPr>
              <a:t>Sensors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</a:rPr>
              <a:t> 21.21 </a:t>
            </a:r>
          </a:p>
          <a:p>
            <a:r>
              <a:rPr lang="en-US" altLang="ko-KR" sz="2000" dirty="0">
                <a:solidFill>
                  <a:srgbClr val="222222"/>
                </a:solidFill>
                <a:latin typeface="+mn-ea"/>
              </a:rPr>
              <a:t>    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</a:rPr>
              <a:t>(2021): 6966.</a:t>
            </a:r>
          </a:p>
          <a:p>
            <a:br>
              <a:rPr lang="en-US" altLang="ko-KR" sz="2000" dirty="0">
                <a:latin typeface="+mn-ea"/>
              </a:rPr>
            </a:br>
            <a:r>
              <a:rPr lang="en-US" altLang="ko-KR" sz="2000" dirty="0">
                <a:latin typeface="+mn-ea"/>
              </a:rPr>
              <a:t>[5] 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</a:rPr>
              <a:t>Ko, Hoon, </a:t>
            </a:r>
            <a:r>
              <a:rPr lang="en-US" altLang="ko-KR" sz="2000" b="0" i="0" dirty="0" err="1">
                <a:solidFill>
                  <a:srgbClr val="222222"/>
                </a:solidFill>
                <a:effectLst/>
                <a:latin typeface="+mn-ea"/>
              </a:rPr>
              <a:t>Kwangcheol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</a:rPr>
              <a:t> Rim, and Jong </a:t>
            </a:r>
            <a:r>
              <a:rPr lang="en-US" altLang="ko-KR" sz="2000" b="0" i="0" dirty="0" err="1">
                <a:solidFill>
                  <a:srgbClr val="222222"/>
                </a:solidFill>
                <a:effectLst/>
                <a:latin typeface="+mn-ea"/>
              </a:rPr>
              <a:t>Youl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</a:rPr>
              <a:t> Hong. "Bio-metric authentication with electrocardiogram (ECG) by considering variable </a:t>
            </a:r>
          </a:p>
          <a:p>
            <a:r>
              <a:rPr lang="en-US" altLang="ko-KR" sz="2000" dirty="0">
                <a:solidFill>
                  <a:srgbClr val="222222"/>
                </a:solidFill>
                <a:latin typeface="+mn-ea"/>
              </a:rPr>
              <a:t>    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</a:rPr>
              <a:t>signals." </a:t>
            </a:r>
            <a:r>
              <a:rPr lang="en-US" altLang="ko-KR" sz="2000" b="0" i="1" dirty="0">
                <a:solidFill>
                  <a:srgbClr val="222222"/>
                </a:solidFill>
                <a:effectLst/>
                <a:latin typeface="+mn-ea"/>
              </a:rPr>
              <a:t>Mathematical Biosciences and Engineering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</a:rPr>
              <a:t> 20.2 (2023): 1716-1729.</a:t>
            </a:r>
          </a:p>
          <a:p>
            <a:endParaRPr lang="en-US" altLang="ko-KR" sz="2000" b="0" i="0" dirty="0">
              <a:solidFill>
                <a:srgbClr val="222222"/>
              </a:solidFill>
              <a:effectLst/>
              <a:latin typeface="+mn-ea"/>
            </a:endParaRPr>
          </a:p>
          <a:p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</a:rPr>
              <a:t>[6] Fatimah, </a:t>
            </a:r>
            <a:r>
              <a:rPr lang="en-US" altLang="ko-KR" sz="2000" b="0" i="0" dirty="0" err="1">
                <a:solidFill>
                  <a:srgbClr val="222222"/>
                </a:solidFill>
                <a:effectLst/>
                <a:latin typeface="+mn-ea"/>
              </a:rPr>
              <a:t>Binish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</a:rPr>
              <a:t>, et al. "Biometric identification from ECG signals using Fourier decomposition and machine learning." </a:t>
            </a:r>
            <a:r>
              <a:rPr lang="en-US" altLang="ko-KR" sz="2000" b="0" i="1" dirty="0">
                <a:solidFill>
                  <a:srgbClr val="222222"/>
                </a:solidFill>
                <a:effectLst/>
                <a:latin typeface="+mn-ea"/>
              </a:rPr>
              <a:t>IEEE Transactions </a:t>
            </a:r>
          </a:p>
          <a:p>
            <a:r>
              <a:rPr lang="en-US" altLang="ko-KR" sz="2000" i="1" dirty="0">
                <a:solidFill>
                  <a:srgbClr val="222222"/>
                </a:solidFill>
                <a:latin typeface="+mn-ea"/>
              </a:rPr>
              <a:t>    </a:t>
            </a:r>
            <a:r>
              <a:rPr lang="en-US" altLang="ko-KR" sz="2000" b="0" i="1" dirty="0">
                <a:solidFill>
                  <a:srgbClr val="222222"/>
                </a:solidFill>
                <a:effectLst/>
                <a:latin typeface="+mn-ea"/>
              </a:rPr>
              <a:t>on Instrumentation and Measurement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</a:rPr>
              <a:t> 71 (2022): 1-9.</a:t>
            </a:r>
            <a:endParaRPr lang="ko-KR" altLang="en-US" sz="2000" dirty="0">
              <a:latin typeface="+mn-ea"/>
            </a:endParaRPr>
          </a:p>
          <a:p>
            <a:endParaRPr lang="ko-KR" altLang="en-US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68447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792480"/>
            <a:ext cx="2547611" cy="397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-48" dirty="0">
                <a:solidFill>
                  <a:srgbClr val="36211B"/>
                </a:solidFill>
                <a:latin typeface="+mn-ea"/>
              </a:rPr>
              <a:t>Background</a:t>
            </a:r>
          </a:p>
        </p:txBody>
      </p: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663684CE-04BC-A840-E535-8FA86FFE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3</a:t>
            </a:fld>
            <a:endParaRPr lang="en-US" sz="2000">
              <a:latin typeface="+mn-ea"/>
            </a:endParaRP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4B8BF01F-AB69-72FF-7B05-70F3FF9A433B}"/>
              </a:ext>
            </a:extLst>
          </p:cNvPr>
          <p:cNvSpPr/>
          <p:nvPr/>
        </p:nvSpPr>
        <p:spPr>
          <a:xfrm>
            <a:off x="762000" y="133350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32" name="TextBox 8">
            <a:extLst>
              <a:ext uri="{FF2B5EF4-FFF2-40B4-BE49-F238E27FC236}">
                <a16:creationId xmlns:a16="http://schemas.microsoft.com/office/drawing/2014/main" id="{A0BA0030-0924-1D5C-C31F-351F2A94621D}"/>
              </a:ext>
            </a:extLst>
          </p:cNvPr>
          <p:cNvSpPr txBox="1"/>
          <p:nvPr/>
        </p:nvSpPr>
        <p:spPr>
          <a:xfrm>
            <a:off x="876301" y="1866900"/>
            <a:ext cx="9410699" cy="7565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Title</a:t>
            </a:r>
          </a:p>
          <a:p>
            <a:pPr lvl="1"/>
            <a:r>
              <a:rPr lang="en-US" sz="2400" spc="-48" dirty="0">
                <a:solidFill>
                  <a:srgbClr val="36211B"/>
                </a:solidFill>
                <a:latin typeface="+mn-ea"/>
              </a:rPr>
              <a:t>	</a:t>
            </a:r>
            <a:r>
              <a:rPr lang="en-US" sz="2000" spc="-48" dirty="0">
                <a:solidFill>
                  <a:srgbClr val="36211B"/>
                </a:solidFill>
                <a:latin typeface="+mn-ea"/>
              </a:rPr>
              <a:t>Real-time Multi-Class Classification of Respiratory Diseases through 	Dimensional Data Combinations</a:t>
            </a:r>
            <a:endParaRPr lang="en-US" sz="2400" spc="-48" dirty="0">
              <a:solidFill>
                <a:srgbClr val="36211B"/>
              </a:solidFill>
              <a:latin typeface="+mn-ea"/>
            </a:endParaRPr>
          </a:p>
          <a:p>
            <a:pPr lvl="1"/>
            <a:endParaRPr lang="en-US" sz="24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spc="-48" dirty="0">
                <a:solidFill>
                  <a:srgbClr val="36211B"/>
                </a:solidFill>
                <a:latin typeface="+mn-ea"/>
              </a:rPr>
              <a:t>Authors</a:t>
            </a:r>
          </a:p>
          <a:p>
            <a:pPr lvl="2">
              <a:lnSpc>
                <a:spcPct val="200000"/>
              </a:lnSpc>
            </a:pPr>
            <a:r>
              <a:rPr lang="en-US" sz="2000" spc="-48" dirty="0" err="1">
                <a:solidFill>
                  <a:srgbClr val="36211B"/>
                </a:solidFill>
                <a:latin typeface="+mn-ea"/>
              </a:rPr>
              <a:t>YeJin</a:t>
            </a:r>
            <a:r>
              <a:rPr lang="en-US" sz="2000" spc="-48" dirty="0">
                <a:solidFill>
                  <a:srgbClr val="36211B"/>
                </a:solidFill>
                <a:latin typeface="+mn-ea"/>
              </a:rPr>
              <a:t> Kim, David Camacho, Chang Choi*</a:t>
            </a:r>
          </a:p>
          <a:p>
            <a:pPr lvl="2"/>
            <a:endParaRPr lang="en-US" sz="20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spc="-48" dirty="0">
                <a:solidFill>
                  <a:srgbClr val="333333"/>
                </a:solidFill>
                <a:latin typeface="+mn-ea"/>
              </a:rPr>
              <a:t>Submission status</a:t>
            </a:r>
            <a:endParaRPr lang="en-US" sz="2400" b="1" spc="-48" dirty="0">
              <a:solidFill>
                <a:srgbClr val="36211B"/>
              </a:solidFill>
              <a:latin typeface="+mn-ea"/>
            </a:endParaRPr>
          </a:p>
          <a:p>
            <a:pPr lvl="2">
              <a:lnSpc>
                <a:spcPct val="200000"/>
              </a:lnSpc>
            </a:pPr>
            <a:r>
              <a:rPr lang="en-US" sz="2000" spc="-48" dirty="0">
                <a:solidFill>
                  <a:srgbClr val="36211B"/>
                </a:solidFill>
                <a:latin typeface="+mn-ea"/>
              </a:rPr>
              <a:t>Approved, Cognitive Computation (IF:</a:t>
            </a:r>
            <a:r>
              <a:rPr lang="ko-KR" altLang="en-US" sz="2000" spc="-48" dirty="0">
                <a:solidFill>
                  <a:srgbClr val="36211B"/>
                </a:solidFill>
                <a:latin typeface="+mn-ea"/>
              </a:rPr>
              <a:t> </a:t>
            </a:r>
            <a:r>
              <a:rPr lang="en-US" altLang="ko-KR" sz="2000" spc="-48" dirty="0">
                <a:solidFill>
                  <a:srgbClr val="36211B"/>
                </a:solidFill>
                <a:latin typeface="+mn-ea"/>
              </a:rPr>
              <a:t>5.4</a:t>
            </a:r>
            <a:r>
              <a:rPr lang="en-US" sz="2000" spc="-48" dirty="0">
                <a:solidFill>
                  <a:srgbClr val="36211B"/>
                </a:solidFill>
                <a:latin typeface="+mn-ea"/>
              </a:rPr>
              <a:t>)</a:t>
            </a:r>
          </a:p>
          <a:p>
            <a:pPr lvl="2">
              <a:lnSpc>
                <a:spcPct val="150000"/>
              </a:lnSpc>
            </a:pPr>
            <a:r>
              <a:rPr lang="en-US" sz="2000" spc="-48" dirty="0">
                <a:solidFill>
                  <a:srgbClr val="36211B"/>
                </a:solidFill>
                <a:latin typeface="+mn-ea"/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spc="-48" dirty="0">
                <a:solidFill>
                  <a:srgbClr val="36211B"/>
                </a:solidFill>
                <a:latin typeface="+mn-ea"/>
              </a:rPr>
              <a:t>Contributions</a:t>
            </a:r>
          </a:p>
          <a:p>
            <a:endParaRPr lang="en-US" sz="2000" b="1" spc="-48" dirty="0">
              <a:solidFill>
                <a:srgbClr val="36211B"/>
              </a:solidFill>
              <a:latin typeface="+mn-ea"/>
            </a:endParaRPr>
          </a:p>
          <a:p>
            <a:pPr lvl="1">
              <a:lnSpc>
                <a:spcPct val="200000"/>
              </a:lnSpc>
            </a:pPr>
            <a:r>
              <a:rPr lang="en-US" sz="2000" spc="-48" dirty="0">
                <a:solidFill>
                  <a:srgbClr val="36211B"/>
                </a:solidFill>
                <a:latin typeface="+mn-ea"/>
              </a:rPr>
              <a:t>	-  </a:t>
            </a:r>
            <a:r>
              <a:rPr lang="ko-KR" altLang="en-US" sz="2000" spc="-48" dirty="0">
                <a:solidFill>
                  <a:srgbClr val="36211B"/>
                </a:solidFill>
                <a:latin typeface="+mn-ea"/>
              </a:rPr>
              <a:t>차원이 다른 데이터 조합 방법을 이용한 호흡기 질병 분류</a:t>
            </a:r>
            <a:endParaRPr lang="en-US" altLang="ko-KR" sz="2000" spc="-48" dirty="0">
              <a:solidFill>
                <a:srgbClr val="36211B"/>
              </a:solidFill>
              <a:latin typeface="+mn-ea"/>
            </a:endParaRPr>
          </a:p>
          <a:p>
            <a:pPr lvl="1">
              <a:lnSpc>
                <a:spcPct val="200000"/>
              </a:lnSpc>
            </a:pPr>
            <a:r>
              <a:rPr lang="en-US" altLang="ko-KR" sz="2000" spc="-48" dirty="0">
                <a:solidFill>
                  <a:srgbClr val="36211B"/>
                </a:solidFill>
                <a:latin typeface="+mn-ea"/>
              </a:rPr>
              <a:t>	- 1</a:t>
            </a:r>
            <a:r>
              <a:rPr lang="ko-KR" altLang="en-US" sz="2000" spc="-48" dirty="0">
                <a:solidFill>
                  <a:srgbClr val="36211B"/>
                </a:solidFill>
                <a:latin typeface="+mn-ea"/>
              </a:rPr>
              <a:t>차원 모델의 빠른 속도와 </a:t>
            </a:r>
            <a:r>
              <a:rPr lang="en-US" altLang="ko-KR" sz="2000" spc="-48" dirty="0">
                <a:solidFill>
                  <a:srgbClr val="36211B"/>
                </a:solidFill>
                <a:latin typeface="+mn-ea"/>
              </a:rPr>
              <a:t>2</a:t>
            </a:r>
            <a:r>
              <a:rPr lang="ko-KR" altLang="en-US" sz="2000" spc="-48" dirty="0">
                <a:solidFill>
                  <a:srgbClr val="36211B"/>
                </a:solidFill>
                <a:latin typeface="+mn-ea"/>
              </a:rPr>
              <a:t>차원 데이터의 높은 분류 성능 활용 방안 제안</a:t>
            </a:r>
            <a:endParaRPr lang="en-US" altLang="ko-KR" sz="2000" spc="-48" dirty="0">
              <a:solidFill>
                <a:srgbClr val="36211B"/>
              </a:solidFill>
              <a:latin typeface="+mn-ea"/>
            </a:endParaRPr>
          </a:p>
          <a:p>
            <a:pPr lvl="1">
              <a:lnSpc>
                <a:spcPct val="200000"/>
              </a:lnSpc>
            </a:pPr>
            <a:r>
              <a:rPr lang="en-US" altLang="ko-KR" sz="2000" spc="-48" dirty="0">
                <a:solidFill>
                  <a:srgbClr val="36211B"/>
                </a:solidFill>
                <a:latin typeface="+mn-ea"/>
              </a:rPr>
              <a:t>	- 92.93%</a:t>
            </a:r>
            <a:r>
              <a:rPr lang="ko-KR" altLang="en-US" sz="2000" spc="-48" dirty="0">
                <a:solidFill>
                  <a:srgbClr val="36211B"/>
                </a:solidFill>
                <a:latin typeface="+mn-ea"/>
              </a:rPr>
              <a:t>의 정확도를 검증하여 기존 연구 대비 다중 클래스 질병 분류의 </a:t>
            </a:r>
            <a:r>
              <a:rPr lang="en-US" altLang="ko-KR" sz="2000" spc="-48" dirty="0">
                <a:solidFill>
                  <a:srgbClr val="36211B"/>
                </a:solidFill>
                <a:latin typeface="+mn-ea"/>
              </a:rPr>
              <a:t>	  	  </a:t>
            </a:r>
            <a:r>
              <a:rPr lang="ko-KR" altLang="en-US" sz="2000" spc="-48" dirty="0">
                <a:solidFill>
                  <a:srgbClr val="36211B"/>
                </a:solidFill>
                <a:latin typeface="+mn-ea"/>
              </a:rPr>
              <a:t>정확도 향상</a:t>
            </a:r>
            <a:endParaRPr lang="en-US" altLang="ko-KR" sz="2000" spc="-48" dirty="0">
              <a:solidFill>
                <a:srgbClr val="36211B"/>
              </a:solidFill>
              <a:latin typeface="+mn-ea"/>
            </a:endParaRPr>
          </a:p>
        </p:txBody>
      </p:sp>
      <p:pic>
        <p:nvPicPr>
          <p:cNvPr id="113" name="그림 112">
            <a:extLst>
              <a:ext uri="{FF2B5EF4-FFF2-40B4-BE49-F238E27FC236}">
                <a16:creationId xmlns:a16="http://schemas.microsoft.com/office/drawing/2014/main" id="{37A553AB-DA4B-D396-7A4C-47365BC51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1127" y="1001900"/>
            <a:ext cx="6317674" cy="87703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3530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870204" y="3238500"/>
            <a:ext cx="12547592" cy="1442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8800" spc="-480" dirty="0">
                <a:solidFill>
                  <a:srgbClr val="36211B"/>
                </a:solidFill>
                <a:latin typeface="+mn-ea"/>
                <a:cs typeface="Times New Roman" panose="02020603050405020304" pitchFamily="18" charset="0"/>
              </a:rPr>
              <a:t>THANK YOU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662491" y="4808662"/>
            <a:ext cx="10963021" cy="595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spc="-144" dirty="0">
                <a:solidFill>
                  <a:srgbClr val="36211B"/>
                </a:solidFill>
                <a:latin typeface="+mn-ea"/>
                <a:cs typeface="Times New Roman" panose="02020603050405020304" pitchFamily="18" charset="0"/>
              </a:rPr>
              <a:t>For Listening</a:t>
            </a:r>
          </a:p>
        </p:txBody>
      </p:sp>
      <p:sp>
        <p:nvSpPr>
          <p:cNvPr id="12" name="Freeform 12"/>
          <p:cNvSpPr/>
          <p:nvPr/>
        </p:nvSpPr>
        <p:spPr>
          <a:xfrm>
            <a:off x="0" y="9910778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33F519B5-F596-FA02-E529-1D93CC9F6719}"/>
              </a:ext>
            </a:extLst>
          </p:cNvPr>
          <p:cNvSpPr/>
          <p:nvPr/>
        </p:nvSpPr>
        <p:spPr>
          <a:xfrm>
            <a:off x="6374627" y="5646862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1D14E6-BC36-525B-0E69-F401401E4CE7}"/>
              </a:ext>
            </a:extLst>
          </p:cNvPr>
          <p:cNvSpPr txBox="1"/>
          <p:nvPr/>
        </p:nvSpPr>
        <p:spPr>
          <a:xfrm>
            <a:off x="4572000" y="5892568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 err="1">
                <a:latin typeface="+mn-ea"/>
                <a:cs typeface="Times New Roman" panose="02020603050405020304" pitchFamily="18" charset="0"/>
              </a:rPr>
              <a:t>Yejin</a:t>
            </a:r>
            <a:r>
              <a:rPr lang="en-US" altLang="ko-KR" sz="2400" dirty="0">
                <a:latin typeface="+mn-ea"/>
                <a:cs typeface="Times New Roman" panose="02020603050405020304" pitchFamily="18" charset="0"/>
              </a:rPr>
              <a:t> Kim</a:t>
            </a:r>
          </a:p>
          <a:p>
            <a:pPr algn="ctr"/>
            <a:r>
              <a:rPr lang="en-US" altLang="ko-KR" sz="2400" dirty="0">
                <a:latin typeface="+mn-ea"/>
                <a:cs typeface="Times New Roman" panose="02020603050405020304" pitchFamily="18" charset="0"/>
              </a:rPr>
              <a:t>E-mail: najin2445@gachon.ac.kr</a:t>
            </a:r>
            <a:endParaRPr lang="en-US" altLang="ko-KR" dirty="0">
              <a:latin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663684CE-04BC-A840-E535-8FA86FFE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4</a:t>
            </a:fld>
            <a:endParaRPr lang="en-US" sz="2000">
              <a:latin typeface="+mn-ea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F6785B8C-1775-1C97-204F-11060A69DAD8}"/>
              </a:ext>
            </a:extLst>
          </p:cNvPr>
          <p:cNvSpPr txBox="1"/>
          <p:nvPr/>
        </p:nvSpPr>
        <p:spPr>
          <a:xfrm>
            <a:off x="3591179" y="4991100"/>
            <a:ext cx="10963021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altLang="ko-KR" sz="4800" spc="-144" dirty="0">
                <a:solidFill>
                  <a:srgbClr val="36211B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Ⅰ. Introduction</a:t>
            </a:r>
            <a:endParaRPr lang="en-US" altLang="ko-KR" sz="4800" spc="-144" dirty="0">
              <a:solidFill>
                <a:srgbClr val="36211B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B4A5A7EB-AD2B-16C0-6C86-0EB2B5B603E4}"/>
              </a:ext>
            </a:extLst>
          </p:cNvPr>
          <p:cNvSpPr/>
          <p:nvPr/>
        </p:nvSpPr>
        <p:spPr>
          <a:xfrm>
            <a:off x="5584379" y="5981700"/>
            <a:ext cx="7119241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81121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792480"/>
            <a:ext cx="2547611" cy="397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-48" dirty="0">
                <a:solidFill>
                  <a:srgbClr val="36211B"/>
                </a:solidFill>
                <a:latin typeface="+mn-ea"/>
              </a:rPr>
              <a:t>01. Introduction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1" y="2019300"/>
            <a:ext cx="16192499" cy="7165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심전도 신호는 </a:t>
            </a:r>
            <a:r>
              <a:rPr lang="ko-KR" altLang="en-US" sz="2400" b="1" dirty="0">
                <a:latin typeface="+mn-ea"/>
              </a:rPr>
              <a:t>심장의 전기적 활동</a:t>
            </a:r>
            <a:r>
              <a:rPr lang="ko-KR" altLang="en-US" sz="2400" dirty="0">
                <a:latin typeface="+mn-ea"/>
              </a:rPr>
              <a:t>을 기록한 신호 데이터로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활용도가 뛰어남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최근 다양한 분야에서 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심전도 신호의 장점을 활용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하기 위한 연구가 진행되고 있음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취득 시 필요한 장비 및 소프트웨어가 저렴하며 </a:t>
            </a:r>
            <a:r>
              <a:rPr lang="ko-KR" altLang="en-US" sz="2400" spc="-48" dirty="0" err="1">
                <a:solidFill>
                  <a:srgbClr val="36211B"/>
                </a:solidFill>
                <a:latin typeface="+mn-ea"/>
              </a:rPr>
              <a:t>비침습적인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 방법으로 취득 가능함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endParaRPr lang="en-US" sz="24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심전도 신호의 특징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은 다음과 같음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600" spc="-48" dirty="0">
              <a:solidFill>
                <a:srgbClr val="36211B"/>
              </a:solidFill>
              <a:latin typeface="+mn-ea"/>
            </a:endParaRPr>
          </a:p>
          <a:p>
            <a:pPr marL="1257300" lvl="2" indent="-342900">
              <a:lnSpc>
                <a:spcPct val="200000"/>
              </a:lnSpc>
              <a:buFont typeface="맑은 고딕" panose="020B0503020000020004" pitchFamily="50" charset="-127"/>
              <a:buChar char="→"/>
            </a:pPr>
            <a:r>
              <a:rPr lang="ko-KR" altLang="en-US" sz="2000" dirty="0">
                <a:latin typeface="+mn-ea"/>
              </a:rPr>
              <a:t>부정맥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심혈관 질환 등 다양한 건강 정보 포함</a:t>
            </a:r>
            <a:endParaRPr lang="en-US" altLang="ko-KR" sz="2000" dirty="0">
              <a:latin typeface="+mn-ea"/>
            </a:endParaRPr>
          </a:p>
          <a:p>
            <a:pPr marL="1257300" lvl="2" indent="-342900">
              <a:lnSpc>
                <a:spcPct val="200000"/>
              </a:lnSpc>
              <a:buFont typeface="맑은 고딕" panose="020B0503020000020004" pitchFamily="50" charset="-127"/>
              <a:buChar char="→"/>
            </a:pPr>
            <a:r>
              <a:rPr lang="ko-KR" altLang="en-US" sz="2000" dirty="0">
                <a:latin typeface="+mn-ea"/>
              </a:rPr>
              <a:t>형태학적 특징이 뚜렷함 </a:t>
            </a:r>
            <a:endParaRPr lang="en-US" altLang="ko-KR" sz="2000" dirty="0">
              <a:latin typeface="+mn-ea"/>
            </a:endParaRPr>
          </a:p>
          <a:p>
            <a:pPr marL="1257300" lvl="2" indent="-342900">
              <a:lnSpc>
                <a:spcPct val="200000"/>
              </a:lnSpc>
              <a:buFont typeface="맑은 고딕" panose="020B0503020000020004" pitchFamily="50" charset="-127"/>
              <a:buChar char="→"/>
            </a:pPr>
            <a:r>
              <a:rPr lang="ko-KR" altLang="en-US" sz="2000" dirty="0">
                <a:latin typeface="+mn-ea"/>
              </a:rPr>
              <a:t>개인 고유한 특성을 지니고 있음</a:t>
            </a:r>
            <a:endParaRPr lang="en-US" altLang="ko-KR" sz="2000" dirty="0">
              <a:latin typeface="+mn-ea"/>
            </a:endParaRPr>
          </a:p>
          <a:p>
            <a:pPr marL="1257300" lvl="2" indent="-342900">
              <a:lnSpc>
                <a:spcPct val="200000"/>
              </a:lnSpc>
              <a:buFont typeface="맑은 고딕" panose="020B0503020000020004" pitchFamily="50" charset="-127"/>
              <a:buChar char="→"/>
            </a:pPr>
            <a:r>
              <a:rPr lang="ko-KR" altLang="en-US" sz="2000" dirty="0">
                <a:latin typeface="+mn-ea"/>
              </a:rPr>
              <a:t>외부환경에 영향을 받지 않음</a:t>
            </a:r>
            <a:endParaRPr lang="en-US" altLang="ko-KR" sz="2000" dirty="0">
              <a:latin typeface="+mn-ea"/>
            </a:endParaRPr>
          </a:p>
          <a:p>
            <a:pPr lvl="2">
              <a:lnSpc>
                <a:spcPct val="200000"/>
              </a:lnSpc>
            </a:pP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⇒ 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사용자 인식 시스템</a:t>
            </a:r>
            <a:r>
              <a:rPr lang="ko-KR" altLang="en-US" sz="2000" b="1" dirty="0">
                <a:latin typeface="+mn-ea"/>
              </a:rPr>
              <a:t>에 적합한 데이터</a:t>
            </a:r>
            <a:endParaRPr lang="en-US" altLang="ko-KR" sz="2000" b="1" dirty="0">
              <a:latin typeface="+mn-ea"/>
            </a:endParaRPr>
          </a:p>
        </p:txBody>
      </p: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663684CE-04BC-A840-E535-8FA86FFE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5</a:t>
            </a:fld>
            <a:endParaRPr lang="en-US" sz="2000">
              <a:latin typeface="+mn-ea"/>
            </a:endParaRP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4B8BF01F-AB69-72FF-7B05-70F3FF9A433B}"/>
              </a:ext>
            </a:extLst>
          </p:cNvPr>
          <p:cNvSpPr/>
          <p:nvPr/>
        </p:nvSpPr>
        <p:spPr>
          <a:xfrm>
            <a:off x="762000" y="133350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42779BD9-545E-50CD-1542-9538FC4ACE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91" r="10195"/>
          <a:stretch/>
        </p:blipFill>
        <p:spPr>
          <a:xfrm>
            <a:off x="7707682" y="5524500"/>
            <a:ext cx="3950918" cy="3418755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A16A7D14-7A8A-82F7-B8D2-30078D71D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9075" y="6134100"/>
            <a:ext cx="58674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3CEC2CDB-B40A-554A-4831-A9E10670E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0" y="7601827"/>
            <a:ext cx="578167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79E9059-F30F-697B-DF0C-739DE377DDA8}"/>
              </a:ext>
            </a:extLst>
          </p:cNvPr>
          <p:cNvSpPr txBox="1"/>
          <p:nvPr/>
        </p:nvSpPr>
        <p:spPr>
          <a:xfrm>
            <a:off x="8236613" y="9148346"/>
            <a:ext cx="3151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+mn-ea"/>
              </a:rPr>
              <a:t>&lt;</a:t>
            </a:r>
            <a:r>
              <a:rPr lang="ko-KR" altLang="en-US" sz="1600" dirty="0">
                <a:latin typeface="+mn-ea"/>
              </a:rPr>
              <a:t>심전도 신호의 형태학적 특징</a:t>
            </a:r>
            <a:r>
              <a:rPr lang="en-US" altLang="ko-KR" sz="1600" dirty="0">
                <a:latin typeface="+mn-ea"/>
              </a:rPr>
              <a:t>&gt;</a:t>
            </a:r>
            <a:endParaRPr lang="ko-KR" altLang="en-US" sz="1600" dirty="0">
              <a:latin typeface="+mn-e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9E59A5-E7C7-4C66-BD7B-E97B890BE961}"/>
              </a:ext>
            </a:extLst>
          </p:cNvPr>
          <p:cNvSpPr txBox="1"/>
          <p:nvPr/>
        </p:nvSpPr>
        <p:spPr>
          <a:xfrm>
            <a:off x="13689554" y="9133641"/>
            <a:ext cx="2053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+mn-ea"/>
              </a:rPr>
              <a:t>&lt;</a:t>
            </a:r>
            <a:r>
              <a:rPr lang="ko-KR" altLang="en-US" sz="1600" dirty="0">
                <a:latin typeface="+mn-ea"/>
              </a:rPr>
              <a:t>심전도 신호 예시</a:t>
            </a:r>
            <a:r>
              <a:rPr lang="en-US" altLang="ko-KR" sz="1600" dirty="0">
                <a:latin typeface="+mn-ea"/>
              </a:rPr>
              <a:t>&gt;</a:t>
            </a:r>
            <a:endParaRPr lang="ko-KR" altLang="en-US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30391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FBE32063-1C8C-4783-0E8D-4C0D77AAA941}"/>
              </a:ext>
            </a:extLst>
          </p:cNvPr>
          <p:cNvSpPr/>
          <p:nvPr/>
        </p:nvSpPr>
        <p:spPr>
          <a:xfrm>
            <a:off x="6841470" y="4305300"/>
            <a:ext cx="8703330" cy="4495800"/>
          </a:xfrm>
          <a:prstGeom prst="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792480"/>
            <a:ext cx="2547611" cy="397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-48" dirty="0">
                <a:solidFill>
                  <a:srgbClr val="36211B"/>
                </a:solidFill>
                <a:latin typeface="+mn-ea"/>
              </a:rPr>
              <a:t>01. Introduction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1" y="2019300"/>
            <a:ext cx="16192499" cy="1359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심전도는 사용자의 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신체적 상태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에 따라 변하는 </a:t>
            </a:r>
            <a:r>
              <a:rPr lang="ko-KR" altLang="en-US" sz="2400" b="1" spc="-48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동적 특징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을 가지고 있음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동적 특징은 개인정보에 해당하는 데이터 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위조 위험성을 방지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할</a:t>
            </a: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수 있는 특성 중 하나임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</p:txBody>
      </p: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663684CE-04BC-A840-E535-8FA86FFE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6</a:t>
            </a:fld>
            <a:endParaRPr lang="en-US" sz="2000">
              <a:latin typeface="+mn-ea"/>
            </a:endParaRP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4B8BF01F-AB69-72FF-7B05-70F3FF9A433B}"/>
              </a:ext>
            </a:extLst>
          </p:cNvPr>
          <p:cNvSpPr/>
          <p:nvPr/>
        </p:nvSpPr>
        <p:spPr>
          <a:xfrm>
            <a:off x="762000" y="133350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35727D-CEA1-5780-DD62-E768D4119CEF}"/>
              </a:ext>
            </a:extLst>
          </p:cNvPr>
          <p:cNvSpPr txBox="1"/>
          <p:nvPr/>
        </p:nvSpPr>
        <p:spPr>
          <a:xfrm>
            <a:off x="3886200" y="4381500"/>
            <a:ext cx="1963999" cy="423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+mn-ea"/>
              </a:rPr>
              <a:t>편안한 휴식 상태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4CE0D2-1289-B4FC-F92A-0AB33581F15E}"/>
              </a:ext>
            </a:extLst>
          </p:cNvPr>
          <p:cNvSpPr txBox="1"/>
          <p:nvPr/>
        </p:nvSpPr>
        <p:spPr>
          <a:xfrm>
            <a:off x="7620000" y="4383033"/>
            <a:ext cx="2969083" cy="423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+mn-ea"/>
              </a:rPr>
              <a:t>약한 신체적 스트레스 상태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EDA7A4-861A-7953-A7BC-D2936EEEFB04}"/>
              </a:ext>
            </a:extLst>
          </p:cNvPr>
          <p:cNvSpPr txBox="1"/>
          <p:nvPr/>
        </p:nvSpPr>
        <p:spPr>
          <a:xfrm>
            <a:off x="11963400" y="4383033"/>
            <a:ext cx="2969083" cy="423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+mn-ea"/>
              </a:rPr>
              <a:t>강한 신체적 스트레스 상태</a:t>
            </a:r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03D8CCB4-32A8-95D3-B0AE-B3EEE0B2D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470" y="6808735"/>
            <a:ext cx="4241800" cy="191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750FCB82-45A7-ADB6-D0C3-72C7EC351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600" y="6808735"/>
            <a:ext cx="4241800" cy="191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>
            <a:extLst>
              <a:ext uri="{FF2B5EF4-FFF2-40B4-BE49-F238E27FC236}">
                <a16:creationId xmlns:a16="http://schemas.microsoft.com/office/drawing/2014/main" id="{254B2A5C-F90B-B6D4-AE3F-D64E9F998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811265"/>
            <a:ext cx="4241800" cy="191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>
            <a:extLst>
              <a:ext uri="{FF2B5EF4-FFF2-40B4-BE49-F238E27FC236}">
                <a16:creationId xmlns:a16="http://schemas.microsoft.com/office/drawing/2014/main" id="{AEF34A7A-4692-D416-9EF7-882BE92D1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26105"/>
            <a:ext cx="4241800" cy="19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>
            <a:extLst>
              <a:ext uri="{FF2B5EF4-FFF2-40B4-BE49-F238E27FC236}">
                <a16:creationId xmlns:a16="http://schemas.microsoft.com/office/drawing/2014/main" id="{AC4D547D-1F34-3176-D348-D294D6236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470" y="4826105"/>
            <a:ext cx="4241800" cy="19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>
            <a:extLst>
              <a:ext uri="{FF2B5EF4-FFF2-40B4-BE49-F238E27FC236}">
                <a16:creationId xmlns:a16="http://schemas.microsoft.com/office/drawing/2014/main" id="{CDFC5E72-9E7C-25BE-7ECA-FE6C777EB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600" y="4826105"/>
            <a:ext cx="4241800" cy="19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DC1AFFC-2FB2-B967-1EA1-A4558F7B3EE5}"/>
              </a:ext>
            </a:extLst>
          </p:cNvPr>
          <p:cNvSpPr txBox="1"/>
          <p:nvPr/>
        </p:nvSpPr>
        <p:spPr>
          <a:xfrm>
            <a:off x="9211607" y="8905845"/>
            <a:ext cx="3877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동적 특징이 포함된 심전도 신호</a:t>
            </a:r>
          </a:p>
        </p:txBody>
      </p:sp>
    </p:spTree>
    <p:extLst>
      <p:ext uri="{BB962C8B-B14F-4D97-AF65-F5344CB8AC3E}">
        <p14:creationId xmlns:p14="http://schemas.microsoft.com/office/powerpoint/2010/main" val="616853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792480"/>
            <a:ext cx="2547611" cy="397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-48" dirty="0">
                <a:solidFill>
                  <a:srgbClr val="36211B"/>
                </a:solidFill>
                <a:latin typeface="+mn-ea"/>
              </a:rPr>
              <a:t>01. Introduction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1" y="2019300"/>
            <a:ext cx="16192499" cy="8007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그러나 동적특징은 일정하게 나타나지 않는다는 단점이 존재함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이는 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심전도 신호의 형태를 크게 변화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시켜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 </a:t>
            </a:r>
            <a:r>
              <a:rPr lang="ko-KR" altLang="en-US" sz="2400" b="1" spc="-48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사용자 식별 성능을 저하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시킴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심전도 신호의 형태 변화에 따라 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피크 탐지 및 전처리도 어려움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이 따름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 	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  <a:ea typeface="맑은 고딕" panose="020B0503020000020004" pitchFamily="50" charset="-127"/>
              </a:rPr>
              <a:t>⇒ 심전도 신호의 </a:t>
            </a:r>
            <a:r>
              <a:rPr lang="ko-KR" altLang="en-US" sz="2400" b="1" spc="-48" dirty="0">
                <a:solidFill>
                  <a:schemeClr val="accent6">
                    <a:lumMod val="75000"/>
                  </a:schemeClr>
                </a:solidFill>
                <a:latin typeface="+mn-ea"/>
                <a:ea typeface="맑은 고딕" panose="020B0503020000020004" pitchFamily="50" charset="-127"/>
              </a:rPr>
              <a:t>정확한 피크탐지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  <a:ea typeface="맑은 고딕" panose="020B0503020000020004" pitchFamily="50" charset="-127"/>
              </a:rPr>
              <a:t>를 위한 방안 구축이 필요함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 	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  <a:ea typeface="맑은 고딕" panose="020B0503020000020004" pitchFamily="50" charset="-127"/>
              </a:rPr>
              <a:t>⇒ </a:t>
            </a:r>
            <a:r>
              <a:rPr lang="ko-KR" altLang="en-US" sz="2400" b="1" spc="-48" dirty="0">
                <a:solidFill>
                  <a:schemeClr val="accent6">
                    <a:lumMod val="75000"/>
                  </a:schemeClr>
                </a:solidFill>
                <a:latin typeface="+mn-ea"/>
                <a:ea typeface="맑은 고딕" panose="020B0503020000020004" pitchFamily="50" charset="-127"/>
              </a:rPr>
              <a:t>다양한 상태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  <a:ea typeface="맑은 고딕" panose="020B0503020000020004" pitchFamily="50" charset="-127"/>
              </a:rPr>
              <a:t>의 사용자를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  <a:ea typeface="맑은 고딕" panose="020B0503020000020004" pitchFamily="50" charset="-127"/>
              </a:rPr>
              <a:t> </a:t>
            </a:r>
            <a:r>
              <a:rPr lang="ko-KR" altLang="en-US" sz="2400" b="1" spc="-48" dirty="0">
                <a:solidFill>
                  <a:schemeClr val="accent6">
                    <a:lumMod val="75000"/>
                  </a:schemeClr>
                </a:solidFill>
                <a:latin typeface="+mn-ea"/>
                <a:ea typeface="맑은 고딕" panose="020B0503020000020004" pitchFamily="50" charset="-127"/>
              </a:rPr>
              <a:t>식별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  <a:ea typeface="맑은 고딕" panose="020B0503020000020004" pitchFamily="50" charset="-127"/>
              </a:rPr>
              <a:t>하기 위한 추가적인 연구가 필요함</a:t>
            </a:r>
            <a:endParaRPr lang="en-US" altLang="ko-KR" sz="2400" spc="-48" dirty="0">
              <a:solidFill>
                <a:srgbClr val="36211B"/>
              </a:solidFill>
              <a:latin typeface="+mn-ea"/>
              <a:ea typeface="맑은 고딕" panose="020B0503020000020004" pitchFamily="50" charset="-127"/>
            </a:endParaRPr>
          </a:p>
        </p:txBody>
      </p: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663684CE-04BC-A840-E535-8FA86FFE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7</a:t>
            </a:fld>
            <a:endParaRPr lang="en-US" sz="2000">
              <a:latin typeface="+mn-ea"/>
            </a:endParaRP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4B8BF01F-AB69-72FF-7B05-70F3FF9A433B}"/>
              </a:ext>
            </a:extLst>
          </p:cNvPr>
          <p:cNvSpPr/>
          <p:nvPr/>
        </p:nvSpPr>
        <p:spPr>
          <a:xfrm>
            <a:off x="762000" y="133350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6E89EA58-ADD4-F397-6CDA-2E40184FB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5867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AE2FE166-F73A-330E-DE9B-36DDD6996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429000"/>
            <a:ext cx="5867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624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792480"/>
            <a:ext cx="2547611" cy="397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-48" dirty="0">
                <a:solidFill>
                  <a:srgbClr val="36211B"/>
                </a:solidFill>
                <a:latin typeface="+mn-ea"/>
              </a:rPr>
              <a:t>01. Introduction</a:t>
            </a:r>
          </a:p>
        </p:txBody>
      </p: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663684CE-04BC-A840-E535-8FA86FFE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8</a:t>
            </a:fld>
            <a:endParaRPr lang="en-US" sz="2000">
              <a:latin typeface="+mn-ea"/>
            </a:endParaRP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4B8BF01F-AB69-72FF-7B05-70F3FF9A433B}"/>
              </a:ext>
            </a:extLst>
          </p:cNvPr>
          <p:cNvSpPr/>
          <p:nvPr/>
        </p:nvSpPr>
        <p:spPr>
          <a:xfrm>
            <a:off x="762000" y="133350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0D10BD16-D4CC-0BE4-2681-6D0F7014BFD9}"/>
              </a:ext>
            </a:extLst>
          </p:cNvPr>
          <p:cNvSpPr txBox="1"/>
          <p:nvPr/>
        </p:nvSpPr>
        <p:spPr>
          <a:xfrm>
            <a:off x="3665094" y="7287743"/>
            <a:ext cx="10957812" cy="21095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algn="ctr">
              <a:lnSpc>
                <a:spcPct val="200000"/>
              </a:lnSpc>
            </a:pP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심전도 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상태 정보의 외부 지식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을 활용한 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심전도 사용자 인식 모델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개발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lvl="1" algn="ctr">
              <a:lnSpc>
                <a:spcPct val="200000"/>
              </a:lnSpc>
            </a:pP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심전도 신호의 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정확한 피크 탐지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를 위한 </a:t>
            </a: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FFT 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변환 데이터 활용 방안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 제시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lvl="1" algn="ctr">
              <a:lnSpc>
                <a:spcPct val="200000"/>
              </a:lnSpc>
            </a:pPr>
            <a:r>
              <a:rPr lang="ko-KR" altLang="en-US" sz="2400" dirty="0"/>
              <a:t>사용자의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</a:rPr>
              <a:t>상태 변화</a:t>
            </a:r>
            <a:r>
              <a:rPr lang="ko-KR" altLang="en-US" sz="2400" dirty="0"/>
              <a:t>에도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</a:rPr>
              <a:t>견고</a:t>
            </a:r>
            <a:r>
              <a:rPr lang="ko-KR" altLang="en-US" sz="2400" dirty="0"/>
              <a:t>한 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</a:rPr>
              <a:t>심전도 사용자 인식 </a:t>
            </a:r>
            <a:r>
              <a:rPr lang="ko-KR" altLang="en-US" sz="2400" dirty="0"/>
              <a:t>시스템 구축 가능</a:t>
            </a:r>
            <a:endParaRPr lang="ko-KR" alt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6941A391-33B1-FA35-5F16-F279997ED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35" y="2961463"/>
            <a:ext cx="58674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9DFDE1-403F-CBCA-6FAE-535BFB54839C}"/>
              </a:ext>
            </a:extLst>
          </p:cNvPr>
          <p:cNvSpPr txBox="1"/>
          <p:nvPr/>
        </p:nvSpPr>
        <p:spPr>
          <a:xfrm>
            <a:off x="10457535" y="3397380"/>
            <a:ext cx="3830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 +   State</a:t>
            </a:r>
            <a:r>
              <a:rPr lang="ko-KR" altLang="en-US" sz="2400" dirty="0"/>
              <a:t> </a:t>
            </a:r>
            <a:r>
              <a:rPr lang="en-US" altLang="ko-KR" sz="2400" dirty="0"/>
              <a:t>Information</a:t>
            </a:r>
            <a:r>
              <a:rPr lang="ko-KR" altLang="en-US" sz="2400" dirty="0"/>
              <a:t> </a:t>
            </a:r>
            <a:r>
              <a:rPr lang="en-US" altLang="ko-KR" sz="2400" dirty="0"/>
              <a:t>(</a:t>
            </a:r>
            <a:r>
              <a:rPr lang="en-US" altLang="ko-KR" sz="2400" dirty="0">
                <a:solidFill>
                  <a:srgbClr val="0070C0"/>
                </a:solidFill>
              </a:rPr>
              <a:t>Stable</a:t>
            </a:r>
            <a:r>
              <a:rPr lang="en-US" altLang="ko-KR" sz="2400" dirty="0"/>
              <a:t>)</a:t>
            </a:r>
            <a:endParaRPr lang="ko-KR" alt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D68D92-C4BC-B809-5D97-ED6159E838E8}"/>
              </a:ext>
            </a:extLst>
          </p:cNvPr>
          <p:cNvSpPr txBox="1"/>
          <p:nvPr/>
        </p:nvSpPr>
        <p:spPr>
          <a:xfrm>
            <a:off x="10457535" y="5117246"/>
            <a:ext cx="4165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 +   State</a:t>
            </a:r>
            <a:r>
              <a:rPr lang="ko-KR" altLang="en-US" sz="2400" dirty="0"/>
              <a:t> </a:t>
            </a:r>
            <a:r>
              <a:rPr lang="en-US" altLang="ko-KR" sz="2400" dirty="0"/>
              <a:t>Information</a:t>
            </a:r>
            <a:r>
              <a:rPr lang="ko-KR" altLang="en-US" sz="2400" dirty="0"/>
              <a:t> </a:t>
            </a:r>
            <a:r>
              <a:rPr lang="en-US" altLang="ko-KR" sz="2400" dirty="0"/>
              <a:t>(</a:t>
            </a:r>
            <a:r>
              <a:rPr lang="en-US" altLang="ko-KR" sz="2400" dirty="0">
                <a:solidFill>
                  <a:schemeClr val="accent6">
                    <a:lumMod val="75000"/>
                  </a:schemeClr>
                </a:solidFill>
              </a:rPr>
              <a:t>Unstable</a:t>
            </a:r>
            <a:r>
              <a:rPr lang="en-US" altLang="ko-KR" sz="2400" dirty="0"/>
              <a:t>)</a:t>
            </a:r>
            <a:endParaRPr lang="ko-KR" altLang="en-US" sz="2400" dirty="0"/>
          </a:p>
        </p:txBody>
      </p:sp>
      <p:grpSp>
        <p:nvGrpSpPr>
          <p:cNvPr id="20" name="그룹 1008">
            <a:extLst>
              <a:ext uri="{FF2B5EF4-FFF2-40B4-BE49-F238E27FC236}">
                <a16:creationId xmlns:a16="http://schemas.microsoft.com/office/drawing/2014/main" id="{50E9B2DB-7A78-CF3D-D203-AEF09D77718D}"/>
              </a:ext>
            </a:extLst>
          </p:cNvPr>
          <p:cNvGrpSpPr/>
          <p:nvPr/>
        </p:nvGrpSpPr>
        <p:grpSpPr>
          <a:xfrm>
            <a:off x="4274694" y="6594806"/>
            <a:ext cx="10431906" cy="45719"/>
            <a:chOff x="4998069" y="3855779"/>
            <a:chExt cx="10268868" cy="63216"/>
          </a:xfrm>
        </p:grpSpPr>
        <p:pic>
          <p:nvPicPr>
            <p:cNvPr id="21" name="Object 30">
              <a:extLst>
                <a:ext uri="{FF2B5EF4-FFF2-40B4-BE49-F238E27FC236}">
                  <a16:creationId xmlns:a16="http://schemas.microsoft.com/office/drawing/2014/main" id="{319640E7-5144-AA1A-5240-4C2B30687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8069" y="3855779"/>
              <a:ext cx="10268868" cy="63216"/>
            </a:xfrm>
            <a:prstGeom prst="rect">
              <a:avLst/>
            </a:prstGeom>
          </p:spPr>
        </p:pic>
      </p:grpSp>
      <p:grpSp>
        <p:nvGrpSpPr>
          <p:cNvPr id="22" name="그룹 1008">
            <a:extLst>
              <a:ext uri="{FF2B5EF4-FFF2-40B4-BE49-F238E27FC236}">
                <a16:creationId xmlns:a16="http://schemas.microsoft.com/office/drawing/2014/main" id="{CC58F67C-6569-B608-EB86-734546ADA5D7}"/>
              </a:ext>
            </a:extLst>
          </p:cNvPr>
          <p:cNvGrpSpPr/>
          <p:nvPr/>
        </p:nvGrpSpPr>
        <p:grpSpPr>
          <a:xfrm>
            <a:off x="4274694" y="2365246"/>
            <a:ext cx="10431906" cy="45719"/>
            <a:chOff x="4998069" y="3855779"/>
            <a:chExt cx="10268868" cy="63216"/>
          </a:xfrm>
        </p:grpSpPr>
        <p:pic>
          <p:nvPicPr>
            <p:cNvPr id="23" name="Object 30">
              <a:extLst>
                <a:ext uri="{FF2B5EF4-FFF2-40B4-BE49-F238E27FC236}">
                  <a16:creationId xmlns:a16="http://schemas.microsoft.com/office/drawing/2014/main" id="{7B51814F-E9B3-7FB6-E6BD-302DF31FE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8069" y="3855779"/>
              <a:ext cx="10268868" cy="63216"/>
            </a:xfrm>
            <a:prstGeom prst="rect">
              <a:avLst/>
            </a:prstGeom>
          </p:spPr>
        </p:pic>
      </p:grpSp>
      <p:pic>
        <p:nvPicPr>
          <p:cNvPr id="4102" name="Picture 6">
            <a:extLst>
              <a:ext uri="{FF2B5EF4-FFF2-40B4-BE49-F238E27FC236}">
                <a16:creationId xmlns:a16="http://schemas.microsoft.com/office/drawing/2014/main" id="{E04DC447-5111-B00D-BF6C-6BC91867A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4681329"/>
            <a:ext cx="574357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015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663684CE-04BC-A840-E535-8FA86FFE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9</a:t>
            </a:fld>
            <a:endParaRPr lang="en-US" sz="2000">
              <a:latin typeface="+mn-ea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F6785B8C-1775-1C97-204F-11060A69DAD8}"/>
              </a:ext>
            </a:extLst>
          </p:cNvPr>
          <p:cNvSpPr txBox="1"/>
          <p:nvPr/>
        </p:nvSpPr>
        <p:spPr>
          <a:xfrm>
            <a:off x="3591179" y="4991100"/>
            <a:ext cx="10963021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altLang="ko-KR" sz="4800" spc="-144" dirty="0">
                <a:solidFill>
                  <a:srgbClr val="36211B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Ⅱ. Related Works</a:t>
            </a:r>
            <a:endParaRPr lang="en-US" sz="4800" spc="-144" dirty="0">
              <a:solidFill>
                <a:srgbClr val="36211B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B4A5A7EB-AD2B-16C0-6C86-0EB2B5B603E4}"/>
              </a:ext>
            </a:extLst>
          </p:cNvPr>
          <p:cNvSpPr/>
          <p:nvPr/>
        </p:nvSpPr>
        <p:spPr>
          <a:xfrm>
            <a:off x="5584379" y="5981700"/>
            <a:ext cx="7119241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04891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4306</TotalTime>
  <Words>2367</Words>
  <Application>Microsoft Office PowerPoint</Application>
  <PresentationFormat>사용자 지정</PresentationFormat>
  <Paragraphs>611</Paragraphs>
  <Slides>30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9" baseType="lpstr">
      <vt:lpstr>맑은 고딕</vt:lpstr>
      <vt:lpstr>Wingdings</vt:lpstr>
      <vt:lpstr>Times New Roman</vt:lpstr>
      <vt:lpstr>Symbol</vt:lpstr>
      <vt:lpstr>Cambria Math</vt:lpstr>
      <vt:lpstr>Arial</vt:lpstr>
      <vt:lpstr>Malgun Gothic Semilight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Green Simple Minimalist Social Media Marketing Project Presentation</dc:title>
  <dc:creator>user</dc:creator>
  <cp:lastModifiedBy>김예진</cp:lastModifiedBy>
  <cp:revision>103</cp:revision>
  <dcterms:created xsi:type="dcterms:W3CDTF">2006-08-16T00:00:00Z</dcterms:created>
  <dcterms:modified xsi:type="dcterms:W3CDTF">2023-11-15T00:39:11Z</dcterms:modified>
  <dc:identifier>DAFyDXqolk0</dc:identifier>
</cp:coreProperties>
</file>