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2" r:id="rId2"/>
    <p:sldId id="416" r:id="rId3"/>
    <p:sldId id="449" r:id="rId4"/>
    <p:sldId id="420" r:id="rId5"/>
    <p:sldId id="421" r:id="rId6"/>
    <p:sldId id="422" r:id="rId7"/>
    <p:sldId id="429" r:id="rId8"/>
    <p:sldId id="424" r:id="rId9"/>
    <p:sldId id="446" r:id="rId10"/>
    <p:sldId id="436" r:id="rId11"/>
    <p:sldId id="442" r:id="rId12"/>
    <p:sldId id="443" r:id="rId13"/>
    <p:sldId id="445" r:id="rId14"/>
    <p:sldId id="418" r:id="rId15"/>
    <p:sldId id="423" r:id="rId16"/>
    <p:sldId id="433" r:id="rId17"/>
    <p:sldId id="413" r:id="rId18"/>
    <p:sldId id="447" r:id="rId19"/>
    <p:sldId id="448" r:id="rId20"/>
    <p:sldId id="415" r:id="rId21"/>
    <p:sldId id="435" r:id="rId22"/>
    <p:sldId id="408" r:id="rId23"/>
    <p:sldId id="292" r:id="rId24"/>
    <p:sldId id="441" r:id="rId25"/>
    <p:sldId id="444" r:id="rId26"/>
    <p:sldId id="440" r:id="rId27"/>
    <p:sldId id="437" r:id="rId28"/>
    <p:sldId id="431" r:id="rId29"/>
    <p:sldId id="432" r:id="rId30"/>
    <p:sldId id="438" r:id="rId31"/>
    <p:sldId id="439" r:id="rId32"/>
    <p:sldId id="414" r:id="rId33"/>
    <p:sldId id="397" r:id="rId34"/>
    <p:sldId id="403" r:id="rId35"/>
    <p:sldId id="404" r:id="rId36"/>
    <p:sldId id="392" r:id="rId37"/>
    <p:sldId id="398" r:id="rId38"/>
    <p:sldId id="399" r:id="rId39"/>
    <p:sldId id="401" r:id="rId40"/>
    <p:sldId id="400" r:id="rId41"/>
    <p:sldId id="402" r:id="rId42"/>
    <p:sldId id="287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665" userDrawn="1">
          <p15:clr>
            <a:srgbClr val="A4A3A4"/>
          </p15:clr>
        </p15:guide>
        <p15:guide id="10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000000"/>
    <a:srgbClr val="D9D9D9"/>
    <a:srgbClr val="D8CDFF"/>
    <a:srgbClr val="EFDDE8"/>
    <a:srgbClr val="5BA1B4"/>
    <a:srgbClr val="843C0C"/>
    <a:srgbClr val="0B1749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7206" autoAdjust="0"/>
  </p:normalViewPr>
  <p:slideViewPr>
    <p:cSldViewPr snapToGrid="0" showGuides="1">
      <p:cViewPr>
        <p:scale>
          <a:sx n="75" d="100"/>
          <a:sy n="75" d="100"/>
        </p:scale>
        <p:origin x="2909" y="936"/>
      </p:cViewPr>
      <p:guideLst>
        <p:guide orient="horz" pos="799"/>
        <p:guide pos="3840"/>
        <p:guide orient="horz" pos="2160"/>
        <p:guide orient="horz" pos="3974"/>
        <p:guide pos="665"/>
        <p:guide pos="70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1019-9F18-413F-B26E-0F558C84ABD5}" type="datetimeFigureOut">
              <a:rPr lang="ko-KR" altLang="en-US" smtClean="0"/>
              <a:t>2023-11-14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3F59-9E60-4ADF-A2BF-D60AC9F92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25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3F59-9E60-4ADF-A2BF-D60AC9F9208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3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5E244-8D2F-4A0E-80FD-A6EEF0073CA8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50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49D5A57D-5749-40E8-A53C-2CAF01A4CD08}"/>
              </a:ext>
            </a:extLst>
          </p:cNvPr>
          <p:cNvGrpSpPr/>
          <p:nvPr userDrawn="1"/>
        </p:nvGrpSpPr>
        <p:grpSpPr>
          <a:xfrm>
            <a:off x="0" y="4380932"/>
            <a:ext cx="12191999" cy="2477068"/>
            <a:chOff x="0" y="4380932"/>
            <a:chExt cx="12191999" cy="2477068"/>
          </a:xfrm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610A38F-52BD-49C7-ABA5-06391B3507FE}"/>
                </a:ext>
              </a:extLst>
            </p:cNvPr>
            <p:cNvSpPr/>
            <p:nvPr userDrawn="1"/>
          </p:nvSpPr>
          <p:spPr>
            <a:xfrm>
              <a:off x="0" y="4380932"/>
              <a:ext cx="12191999" cy="2477068"/>
            </a:xfrm>
            <a:custGeom>
              <a:avLst/>
              <a:gdLst>
                <a:gd name="connsiteX0" fmla="*/ 0 w 12191999"/>
                <a:gd name="connsiteY0" fmla="*/ 0 h 2477068"/>
                <a:gd name="connsiteX1" fmla="*/ 12191999 w 12191999"/>
                <a:gd name="connsiteY1" fmla="*/ 1800527 h 2477068"/>
                <a:gd name="connsiteX2" fmla="*/ 12191999 w 12191999"/>
                <a:gd name="connsiteY2" fmla="*/ 2477068 h 2477068"/>
                <a:gd name="connsiteX3" fmla="*/ 0 w 12191999"/>
                <a:gd name="connsiteY3" fmla="*/ 2477068 h 247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2477068">
                  <a:moveTo>
                    <a:pt x="0" y="0"/>
                  </a:moveTo>
                  <a:lnTo>
                    <a:pt x="12191999" y="1800527"/>
                  </a:lnTo>
                  <a:lnTo>
                    <a:pt x="12191999" y="2477068"/>
                  </a:lnTo>
                  <a:lnTo>
                    <a:pt x="0" y="2477068"/>
                  </a:lnTo>
                  <a:close/>
                </a:path>
              </a:pathLst>
            </a:custGeom>
            <a:solidFill>
              <a:srgbClr val="E9EAEC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sp>
          <p:nvSpPr>
            <p:cNvPr id="13" name="직각 삼각형 12">
              <a:extLst>
                <a:ext uri="{FF2B5EF4-FFF2-40B4-BE49-F238E27FC236}">
                  <a16:creationId xmlns:a16="http://schemas.microsoft.com/office/drawing/2014/main" id="{D2BAD9CD-E903-4AC4-8600-1A78AE0F1458}"/>
                </a:ext>
              </a:extLst>
            </p:cNvPr>
            <p:cNvSpPr/>
            <p:nvPr userDrawn="1"/>
          </p:nvSpPr>
          <p:spPr>
            <a:xfrm flipH="1">
              <a:off x="2565778" y="4797188"/>
              <a:ext cx="9626221" cy="2060812"/>
            </a:xfrm>
            <a:prstGeom prst="rtTriangle">
              <a:avLst/>
            </a:prstGeom>
            <a:solidFill>
              <a:srgbClr val="D9DADC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841D011-03DD-4560-A3F4-6A2291A3BA12}"/>
                </a:ext>
              </a:extLst>
            </p:cNvPr>
            <p:cNvSpPr/>
            <p:nvPr userDrawn="1"/>
          </p:nvSpPr>
          <p:spPr>
            <a:xfrm>
              <a:off x="0" y="5486399"/>
              <a:ext cx="12191999" cy="1371601"/>
            </a:xfrm>
            <a:custGeom>
              <a:avLst/>
              <a:gdLst>
                <a:gd name="connsiteX0" fmla="*/ 0 w 12191999"/>
                <a:gd name="connsiteY0" fmla="*/ 0 h 1371601"/>
                <a:gd name="connsiteX1" fmla="*/ 12191999 w 12191999"/>
                <a:gd name="connsiteY1" fmla="*/ 996987 h 1371601"/>
                <a:gd name="connsiteX2" fmla="*/ 12191999 w 12191999"/>
                <a:gd name="connsiteY2" fmla="*/ 1371601 h 1371601"/>
                <a:gd name="connsiteX3" fmla="*/ 0 w 12191999"/>
                <a:gd name="connsiteY3" fmla="*/ 1371601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1371601">
                  <a:moveTo>
                    <a:pt x="0" y="0"/>
                  </a:moveTo>
                  <a:lnTo>
                    <a:pt x="12191999" y="996987"/>
                  </a:lnTo>
                  <a:lnTo>
                    <a:pt x="12191999" y="1371601"/>
                  </a:lnTo>
                  <a:lnTo>
                    <a:pt x="0" y="1371601"/>
                  </a:ln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E9527A2-3C01-4DD3-AF05-C2B5BAC30EF0}"/>
              </a:ext>
            </a:extLst>
          </p:cNvPr>
          <p:cNvCxnSpPr>
            <a:cxnSpLocks/>
          </p:cNvCxnSpPr>
          <p:nvPr userDrawn="1"/>
        </p:nvCxnSpPr>
        <p:spPr>
          <a:xfrm>
            <a:off x="1063388" y="545910"/>
            <a:ext cx="10080000" cy="0"/>
          </a:xfrm>
          <a:prstGeom prst="line">
            <a:avLst/>
          </a:prstGeom>
          <a:ln w="19050">
            <a:solidFill>
              <a:srgbClr val="0B1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3A9B3F4-96A6-4B80-B35A-2F6D50CCCD1D}"/>
              </a:ext>
            </a:extLst>
          </p:cNvPr>
          <p:cNvSpPr/>
          <p:nvPr userDrawn="1"/>
        </p:nvSpPr>
        <p:spPr>
          <a:xfrm>
            <a:off x="7507388" y="545910"/>
            <a:ext cx="3636000" cy="68239"/>
          </a:xfrm>
          <a:prstGeom prst="rect">
            <a:avLst/>
          </a:prstGeom>
          <a:solidFill>
            <a:srgbClr val="0B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98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슬라이드2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992D7F4D-BD1D-4ED5-B31D-562A95BA802A}"/>
              </a:ext>
            </a:extLst>
          </p:cNvPr>
          <p:cNvSpPr/>
          <p:nvPr userDrawn="1"/>
        </p:nvSpPr>
        <p:spPr>
          <a:xfrm rot="16200000" flipH="1">
            <a:off x="7524468" y="2190466"/>
            <a:ext cx="6857996" cy="2477068"/>
          </a:xfrm>
          <a:custGeom>
            <a:avLst/>
            <a:gdLst>
              <a:gd name="connsiteX0" fmla="*/ 0 w 6857996"/>
              <a:gd name="connsiteY0" fmla="*/ 0 h 2477068"/>
              <a:gd name="connsiteX1" fmla="*/ 0 w 6857996"/>
              <a:gd name="connsiteY1" fmla="*/ 2477068 h 2477068"/>
              <a:gd name="connsiteX2" fmla="*/ 6857996 w 6857996"/>
              <a:gd name="connsiteY2" fmla="*/ 2477067 h 2477068"/>
              <a:gd name="connsiteX3" fmla="*/ 6857996 w 6857996"/>
              <a:gd name="connsiteY3" fmla="*/ 1764732 h 247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6" h="2477068">
                <a:moveTo>
                  <a:pt x="0" y="0"/>
                </a:moveTo>
                <a:lnTo>
                  <a:pt x="0" y="2477068"/>
                </a:lnTo>
                <a:lnTo>
                  <a:pt x="6857996" y="2477067"/>
                </a:lnTo>
                <a:lnTo>
                  <a:pt x="6857996" y="1764732"/>
                </a:lnTo>
                <a:close/>
              </a:path>
            </a:pathLst>
          </a:custGeom>
          <a:solidFill>
            <a:srgbClr val="E9EAEC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ea typeface="나눔명조" panose="02020603020101020101" pitchFamily="18" charset="-127"/>
            </a:endParaRP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D9872D6E-3C15-4A9F-827F-DE7A888C243C}"/>
              </a:ext>
            </a:extLst>
          </p:cNvPr>
          <p:cNvSpPr/>
          <p:nvPr userDrawn="1"/>
        </p:nvSpPr>
        <p:spPr>
          <a:xfrm rot="16200000">
            <a:off x="7732594" y="2398594"/>
            <a:ext cx="6857999" cy="2060813"/>
          </a:xfrm>
          <a:custGeom>
            <a:avLst/>
            <a:gdLst>
              <a:gd name="connsiteX0" fmla="*/ 6857999 w 6857999"/>
              <a:gd name="connsiteY0" fmla="*/ 1602854 h 2060813"/>
              <a:gd name="connsiteX1" fmla="*/ 6857999 w 6857999"/>
              <a:gd name="connsiteY1" fmla="*/ 2060813 h 2060813"/>
              <a:gd name="connsiteX2" fmla="*/ 0 w 6857999"/>
              <a:gd name="connsiteY2" fmla="*/ 2060813 h 2060813"/>
              <a:gd name="connsiteX3" fmla="*/ 0 w 6857999"/>
              <a:gd name="connsiteY3" fmla="*/ 0 h 206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2060813">
                <a:moveTo>
                  <a:pt x="6857999" y="1602854"/>
                </a:moveTo>
                <a:lnTo>
                  <a:pt x="6857999" y="2060813"/>
                </a:lnTo>
                <a:lnTo>
                  <a:pt x="0" y="2060813"/>
                </a:lnTo>
                <a:lnTo>
                  <a:pt x="0" y="0"/>
                </a:lnTo>
                <a:close/>
              </a:path>
            </a:pathLst>
          </a:custGeom>
          <a:solidFill>
            <a:srgbClr val="D9DAD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ea typeface="나눔명조" panose="02020603020101020101" pitchFamily="18" charset="-127"/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83503A27-DCD5-4CAC-B5CC-CA96753786D5}"/>
              </a:ext>
            </a:extLst>
          </p:cNvPr>
          <p:cNvSpPr/>
          <p:nvPr userDrawn="1"/>
        </p:nvSpPr>
        <p:spPr>
          <a:xfrm rot="5400000" flipV="1">
            <a:off x="8077202" y="2743200"/>
            <a:ext cx="6857996" cy="1371600"/>
          </a:xfrm>
          <a:custGeom>
            <a:avLst/>
            <a:gdLst>
              <a:gd name="connsiteX0" fmla="*/ 0 w 6857996"/>
              <a:gd name="connsiteY0" fmla="*/ 0 h 1371600"/>
              <a:gd name="connsiteX1" fmla="*/ 0 w 6857996"/>
              <a:gd name="connsiteY1" fmla="*/ 1371600 h 1371600"/>
              <a:gd name="connsiteX2" fmla="*/ 6857996 w 6857996"/>
              <a:gd name="connsiteY2" fmla="*/ 1371600 h 1371600"/>
              <a:gd name="connsiteX3" fmla="*/ 6857996 w 6857996"/>
              <a:gd name="connsiteY3" fmla="*/ 1112108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6" h="1371600">
                <a:moveTo>
                  <a:pt x="0" y="0"/>
                </a:moveTo>
                <a:lnTo>
                  <a:pt x="0" y="1371600"/>
                </a:lnTo>
                <a:lnTo>
                  <a:pt x="6857996" y="1371600"/>
                </a:lnTo>
                <a:lnTo>
                  <a:pt x="6857996" y="1112108"/>
                </a:lnTo>
                <a:close/>
              </a:path>
            </a:pathLst>
          </a:custGeom>
          <a:solidFill>
            <a:srgbClr val="0B1749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ea typeface="나눔명조" panose="02020603020101020101" pitchFamily="18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B2D02F2-11F2-46AF-A9B2-555EF7D6AB7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515148" y="2110772"/>
            <a:ext cx="313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8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CA0739E-3CAF-42CB-9920-D95EE0FB11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명조" panose="02020603020101020101" pitchFamily="18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D4A0766-C885-4540-9D41-C4948E9EC9CB}"/>
              </a:ext>
            </a:extLst>
          </p:cNvPr>
          <p:cNvCxnSpPr>
            <a:cxnSpLocks/>
          </p:cNvCxnSpPr>
          <p:nvPr userDrawn="1"/>
        </p:nvCxnSpPr>
        <p:spPr>
          <a:xfrm>
            <a:off x="1063388" y="545910"/>
            <a:ext cx="10080000" cy="0"/>
          </a:xfrm>
          <a:prstGeom prst="line">
            <a:avLst/>
          </a:prstGeom>
          <a:ln w="19050">
            <a:solidFill>
              <a:srgbClr val="0B1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ECB624F4-F373-4F81-858E-8EBBCFB85C78}"/>
              </a:ext>
            </a:extLst>
          </p:cNvPr>
          <p:cNvSpPr/>
          <p:nvPr userDrawn="1"/>
        </p:nvSpPr>
        <p:spPr>
          <a:xfrm>
            <a:off x="7507388" y="545910"/>
            <a:ext cx="3636000" cy="68239"/>
          </a:xfrm>
          <a:prstGeom prst="rect">
            <a:avLst/>
          </a:prstGeom>
          <a:solidFill>
            <a:srgbClr val="0B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37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D8795100-259E-4093-9C03-C6F0EFFC1E05}"/>
              </a:ext>
            </a:extLst>
          </p:cNvPr>
          <p:cNvGrpSpPr/>
          <p:nvPr userDrawn="1"/>
        </p:nvGrpSpPr>
        <p:grpSpPr>
          <a:xfrm>
            <a:off x="0" y="4944140"/>
            <a:ext cx="12191999" cy="1913860"/>
            <a:chOff x="0" y="4380932"/>
            <a:chExt cx="12191999" cy="2477068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19F21F45-7F38-4323-8FC9-C136A90EE705}"/>
                </a:ext>
              </a:extLst>
            </p:cNvPr>
            <p:cNvSpPr/>
            <p:nvPr userDrawn="1"/>
          </p:nvSpPr>
          <p:spPr>
            <a:xfrm>
              <a:off x="0" y="4380932"/>
              <a:ext cx="12191999" cy="2477068"/>
            </a:xfrm>
            <a:custGeom>
              <a:avLst/>
              <a:gdLst>
                <a:gd name="connsiteX0" fmla="*/ 0 w 12191999"/>
                <a:gd name="connsiteY0" fmla="*/ 0 h 2477068"/>
                <a:gd name="connsiteX1" fmla="*/ 12191999 w 12191999"/>
                <a:gd name="connsiteY1" fmla="*/ 1800527 h 2477068"/>
                <a:gd name="connsiteX2" fmla="*/ 12191999 w 12191999"/>
                <a:gd name="connsiteY2" fmla="*/ 2477068 h 2477068"/>
                <a:gd name="connsiteX3" fmla="*/ 0 w 12191999"/>
                <a:gd name="connsiteY3" fmla="*/ 2477068 h 247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2477068">
                  <a:moveTo>
                    <a:pt x="0" y="0"/>
                  </a:moveTo>
                  <a:lnTo>
                    <a:pt x="12191999" y="1800527"/>
                  </a:lnTo>
                  <a:lnTo>
                    <a:pt x="12191999" y="2477068"/>
                  </a:lnTo>
                  <a:lnTo>
                    <a:pt x="0" y="2477068"/>
                  </a:lnTo>
                  <a:close/>
                </a:path>
              </a:pathLst>
            </a:custGeom>
            <a:solidFill>
              <a:srgbClr val="E9EAEC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sp>
          <p:nvSpPr>
            <p:cNvPr id="38" name="직각 삼각형 37">
              <a:extLst>
                <a:ext uri="{FF2B5EF4-FFF2-40B4-BE49-F238E27FC236}">
                  <a16:creationId xmlns:a16="http://schemas.microsoft.com/office/drawing/2014/main" id="{6F23C3D0-3E64-4F20-91B0-6D7432FDD5CF}"/>
                </a:ext>
              </a:extLst>
            </p:cNvPr>
            <p:cNvSpPr/>
            <p:nvPr userDrawn="1"/>
          </p:nvSpPr>
          <p:spPr>
            <a:xfrm flipH="1">
              <a:off x="2565778" y="4797188"/>
              <a:ext cx="9626221" cy="2060812"/>
            </a:xfrm>
            <a:prstGeom prst="rtTriangle">
              <a:avLst/>
            </a:prstGeom>
            <a:solidFill>
              <a:srgbClr val="D9DADC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1D4D8A2-9741-499B-B1EE-A46237156E65}"/>
                </a:ext>
              </a:extLst>
            </p:cNvPr>
            <p:cNvSpPr/>
            <p:nvPr userDrawn="1"/>
          </p:nvSpPr>
          <p:spPr>
            <a:xfrm>
              <a:off x="0" y="5486399"/>
              <a:ext cx="12191999" cy="1371601"/>
            </a:xfrm>
            <a:custGeom>
              <a:avLst/>
              <a:gdLst>
                <a:gd name="connsiteX0" fmla="*/ 0 w 12191999"/>
                <a:gd name="connsiteY0" fmla="*/ 0 h 1371601"/>
                <a:gd name="connsiteX1" fmla="*/ 12191999 w 12191999"/>
                <a:gd name="connsiteY1" fmla="*/ 996987 h 1371601"/>
                <a:gd name="connsiteX2" fmla="*/ 12191999 w 12191999"/>
                <a:gd name="connsiteY2" fmla="*/ 1371601 h 1371601"/>
                <a:gd name="connsiteX3" fmla="*/ 0 w 12191999"/>
                <a:gd name="connsiteY3" fmla="*/ 1371601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1371601">
                  <a:moveTo>
                    <a:pt x="0" y="0"/>
                  </a:moveTo>
                  <a:lnTo>
                    <a:pt x="12191999" y="996987"/>
                  </a:lnTo>
                  <a:lnTo>
                    <a:pt x="12191999" y="1371601"/>
                  </a:lnTo>
                  <a:lnTo>
                    <a:pt x="0" y="1371601"/>
                  </a:ln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7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9B562A9-D583-499C-AEE8-A68723A13B6B}"/>
              </a:ext>
            </a:extLst>
          </p:cNvPr>
          <p:cNvSpPr/>
          <p:nvPr userDrawn="1"/>
        </p:nvSpPr>
        <p:spPr>
          <a:xfrm>
            <a:off x="0" y="0"/>
            <a:ext cx="12192000" cy="795855"/>
          </a:xfrm>
          <a:prstGeom prst="rect">
            <a:avLst/>
          </a:prstGeom>
          <a:solidFill>
            <a:srgbClr val="0B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BC0EB-6EC3-4911-9ED8-DED6453FD189}"/>
              </a:ext>
            </a:extLst>
          </p:cNvPr>
          <p:cNvSpPr txBox="1"/>
          <p:nvPr userDrawn="1"/>
        </p:nvSpPr>
        <p:spPr>
          <a:xfrm>
            <a:off x="5785500" y="6605471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181818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7388310E-80F0-4592-A9DD-A98144662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429" y="249808"/>
            <a:ext cx="5183908" cy="544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ko-KR" altLang="en-US" sz="24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marL="0" lvl="0">
              <a:lnSpc>
                <a:spcPct val="130000"/>
              </a:lnSpc>
            </a:pPr>
            <a:r>
              <a:rPr lang="ko-KR" altLang="en-US" dirty="0"/>
              <a:t>제목</a:t>
            </a:r>
            <a:r>
              <a:rPr lang="en-US" altLang="ko-KR" dirty="0"/>
              <a:t>(24)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96FE44C9-2381-4923-9001-0C3D1B28B961}"/>
              </a:ext>
            </a:extLst>
          </p:cNvPr>
          <p:cNvSpPr/>
          <p:nvPr userDrawn="1"/>
        </p:nvSpPr>
        <p:spPr>
          <a:xfrm>
            <a:off x="1" y="818741"/>
            <a:ext cx="8019037" cy="72000"/>
          </a:xfrm>
          <a:custGeom>
            <a:avLst/>
            <a:gdLst>
              <a:gd name="connsiteX0" fmla="*/ 0 w 8019037"/>
              <a:gd name="connsiteY0" fmla="*/ 0 h 72000"/>
              <a:gd name="connsiteX1" fmla="*/ 8019037 w 8019037"/>
              <a:gd name="connsiteY1" fmla="*/ 0 h 72000"/>
              <a:gd name="connsiteX2" fmla="*/ 7929038 w 8019037"/>
              <a:gd name="connsiteY2" fmla="*/ 72000 h 72000"/>
              <a:gd name="connsiteX3" fmla="*/ 0 w 8019037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9037" h="72000">
                <a:moveTo>
                  <a:pt x="0" y="0"/>
                </a:moveTo>
                <a:lnTo>
                  <a:pt x="8019037" y="0"/>
                </a:lnTo>
                <a:lnTo>
                  <a:pt x="7929038" y="72000"/>
                </a:lnTo>
                <a:lnTo>
                  <a:pt x="0" y="72000"/>
                </a:lnTo>
                <a:close/>
              </a:path>
            </a:pathLst>
          </a:custGeom>
          <a:solidFill>
            <a:srgbClr val="E0E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D69A2117-157B-40C7-88AB-021EB25FEB2D}"/>
              </a:ext>
            </a:extLst>
          </p:cNvPr>
          <p:cNvSpPr/>
          <p:nvPr userDrawn="1"/>
        </p:nvSpPr>
        <p:spPr>
          <a:xfrm>
            <a:off x="7976284" y="818741"/>
            <a:ext cx="4215717" cy="72000"/>
          </a:xfrm>
          <a:custGeom>
            <a:avLst/>
            <a:gdLst>
              <a:gd name="connsiteX0" fmla="*/ 92142 w 4215717"/>
              <a:gd name="connsiteY0" fmla="*/ 0 h 72000"/>
              <a:gd name="connsiteX1" fmla="*/ 4215717 w 4215717"/>
              <a:gd name="connsiteY1" fmla="*/ 0 h 72000"/>
              <a:gd name="connsiteX2" fmla="*/ 4215717 w 4215717"/>
              <a:gd name="connsiteY2" fmla="*/ 72000 h 72000"/>
              <a:gd name="connsiteX3" fmla="*/ 0 w 4215717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5717" h="72000">
                <a:moveTo>
                  <a:pt x="92142" y="0"/>
                </a:moveTo>
                <a:lnTo>
                  <a:pt x="4215717" y="0"/>
                </a:lnTo>
                <a:lnTo>
                  <a:pt x="4215717" y="72000"/>
                </a:lnTo>
                <a:lnTo>
                  <a:pt x="0" y="72000"/>
                </a:lnTo>
                <a:close/>
              </a:path>
            </a:pathLst>
          </a:custGeom>
          <a:solidFill>
            <a:srgbClr val="0B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35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기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09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1" r:id="rId5"/>
    <p:sldLayoutId id="2147483653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81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4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11" Type="http://schemas.openxmlformats.org/officeDocument/2006/relationships/image" Target="../media/image200.png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25.svg"/><Relationship Id="rId9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pus.org/biz-electronic-font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, 어둠, 블랙, 디자인이(가) 표시된 사진&#10;&#10;자동 생성된 설명">
            <a:extLst>
              <a:ext uri="{FF2B5EF4-FFF2-40B4-BE49-F238E27FC236}">
                <a16:creationId xmlns:a16="http://schemas.microsoft.com/office/drawing/2014/main" id="{8C774B36-89E7-2B84-896E-76E8E2BF4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t="46184" r="42077" b="46570"/>
          <a:stretch/>
        </p:blipFill>
        <p:spPr>
          <a:xfrm>
            <a:off x="5116398" y="6123765"/>
            <a:ext cx="1959201" cy="6559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31EF81-45CE-452A-B279-3DE0909081AD}"/>
              </a:ext>
            </a:extLst>
          </p:cNvPr>
          <p:cNvSpPr txBox="1"/>
          <p:nvPr/>
        </p:nvSpPr>
        <p:spPr>
          <a:xfrm>
            <a:off x="8668800" y="5575538"/>
            <a:ext cx="2220125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pPr algn="r"/>
            <a:r>
              <a:rPr lang="ko-KR" altLang="en-US" dirty="0"/>
              <a:t>추 우 찬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E9D6AA-8EB9-4C22-ADDB-21CD2906E045}"/>
              </a:ext>
            </a:extLst>
          </p:cNvPr>
          <p:cNvSpPr txBox="1"/>
          <p:nvPr/>
        </p:nvSpPr>
        <p:spPr>
          <a:xfrm>
            <a:off x="8668800" y="5214578"/>
            <a:ext cx="2220125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pPr algn="r"/>
            <a:r>
              <a:rPr lang="ko-KR" altLang="en-US" dirty="0"/>
              <a:t>지도교수 최 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09BAFB-415C-41F3-AEBD-564DB39335B1}"/>
              </a:ext>
            </a:extLst>
          </p:cNvPr>
          <p:cNvSpPr txBox="1"/>
          <p:nvPr/>
        </p:nvSpPr>
        <p:spPr>
          <a:xfrm>
            <a:off x="7921997" y="4853618"/>
            <a:ext cx="2966928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pPr algn="r"/>
            <a:r>
              <a:rPr lang="ko-KR" altLang="en-US" dirty="0" err="1"/>
              <a:t>가천대</a:t>
            </a:r>
            <a:r>
              <a:rPr lang="ko-KR" altLang="en-US" dirty="0"/>
              <a:t> 대학원 컴퓨터공학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4B9E8EC-C893-4765-972E-5AD916C73079}"/>
              </a:ext>
            </a:extLst>
          </p:cNvPr>
          <p:cNvSpPr/>
          <p:nvPr/>
        </p:nvSpPr>
        <p:spPr>
          <a:xfrm>
            <a:off x="0" y="1378316"/>
            <a:ext cx="245660" cy="1381444"/>
          </a:xfrm>
          <a:prstGeom prst="rect">
            <a:avLst/>
          </a:prstGeom>
          <a:solidFill>
            <a:srgbClr val="0B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2C9A7F2-377E-7414-682C-DE25B132A722}"/>
              </a:ext>
            </a:extLst>
          </p:cNvPr>
          <p:cNvGrpSpPr/>
          <p:nvPr/>
        </p:nvGrpSpPr>
        <p:grpSpPr>
          <a:xfrm>
            <a:off x="941227" y="1357051"/>
            <a:ext cx="10857713" cy="1993714"/>
            <a:chOff x="3225580" y="1894410"/>
            <a:chExt cx="6362335" cy="19937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235C34-A76B-F310-FC1C-756A863989F7}"/>
                </a:ext>
              </a:extLst>
            </p:cNvPr>
            <p:cNvSpPr txBox="1"/>
            <p:nvPr/>
          </p:nvSpPr>
          <p:spPr>
            <a:xfrm>
              <a:off x="3244631" y="1894410"/>
              <a:ext cx="4759036" cy="41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ko-KR" altLang="en-US" dirty="0"/>
                <a:t>컴퓨터공학 석사 학위청구 논문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64EDE1-8337-A720-4BBB-54B7C2CE1043}"/>
                </a:ext>
              </a:extLst>
            </p:cNvPr>
            <p:cNvSpPr txBox="1"/>
            <p:nvPr/>
          </p:nvSpPr>
          <p:spPr>
            <a:xfrm>
              <a:off x="3225580" y="2177078"/>
              <a:ext cx="6362335" cy="1711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en-US" altLang="ko-KR" sz="2800" dirty="0"/>
                <a:t>A Novel Transformer-Based Model Enhancing Battery SOH Prediction: Approach for Capturing General Patterns Across Different Cells</a:t>
              </a:r>
              <a:endParaRPr lang="ko-KR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31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3E6E01B-28C0-C6B6-8439-502CCA47BB86}"/>
              </a:ext>
            </a:extLst>
          </p:cNvPr>
          <p:cNvSpPr txBox="1"/>
          <p:nvPr/>
        </p:nvSpPr>
        <p:spPr>
          <a:xfrm>
            <a:off x="3509131" y="6552792"/>
            <a:ext cx="13420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6.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제안모델 구조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58794447-8B3D-7B0D-4A01-9DB2E737B5FC}"/>
              </a:ext>
            </a:extLst>
          </p:cNvPr>
          <p:cNvGrpSpPr/>
          <p:nvPr/>
        </p:nvGrpSpPr>
        <p:grpSpPr>
          <a:xfrm>
            <a:off x="7740225" y="2743291"/>
            <a:ext cx="3875306" cy="1116077"/>
            <a:chOff x="2739177" y="4365366"/>
            <a:chExt cx="7114507" cy="1116077"/>
          </a:xfrm>
        </p:grpSpPr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721DFD57-96ED-B197-A5C1-48031E10EF17}"/>
                </a:ext>
              </a:extLst>
            </p:cNvPr>
            <p:cNvSpPr/>
            <p:nvPr/>
          </p:nvSpPr>
          <p:spPr>
            <a:xfrm>
              <a:off x="2739177" y="4399787"/>
              <a:ext cx="7114507" cy="108165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5CC6C318-A5FC-DD82-1FFA-69767092D8C8}"/>
                </a:ext>
              </a:extLst>
            </p:cNvPr>
            <p:cNvSpPr/>
            <p:nvPr/>
          </p:nvSpPr>
          <p:spPr>
            <a:xfrm>
              <a:off x="2739177" y="4403199"/>
              <a:ext cx="7114507" cy="360000"/>
            </a:xfrm>
            <a:prstGeom prst="rect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AD10EC2-C383-31A7-3E3F-75F7F1D7A4C6}"/>
                </a:ext>
              </a:extLst>
            </p:cNvPr>
            <p:cNvSpPr txBox="1"/>
            <p:nvPr/>
          </p:nvSpPr>
          <p:spPr>
            <a:xfrm>
              <a:off x="2820138" y="4365366"/>
              <a:ext cx="3886202" cy="41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01 SOC </a:t>
              </a:r>
              <a:r>
                <a:rPr lang="ko-KR" altLang="en-US" dirty="0">
                  <a:solidFill>
                    <a:schemeClr val="bg1"/>
                  </a:solidFill>
                </a:rPr>
                <a:t>예측 모델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B842345-565C-156C-68FF-ABB310AEE0C0}"/>
                </a:ext>
              </a:extLst>
            </p:cNvPr>
            <p:cNvSpPr txBox="1"/>
            <p:nvPr/>
          </p:nvSpPr>
          <p:spPr>
            <a:xfrm>
              <a:off x="2853512" y="4823959"/>
              <a:ext cx="6885836" cy="62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ko-KR" altLang="en-US" dirty="0"/>
                <a:t>전압 상태 정보를 사용하여 전압 구간에서의 </a:t>
              </a:r>
              <a:r>
                <a:rPr lang="en-US" altLang="ko-KR" dirty="0"/>
                <a:t>SOC</a:t>
              </a:r>
              <a:r>
                <a:rPr lang="ko-KR" altLang="en-US" dirty="0"/>
                <a:t> 예측</a:t>
              </a:r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0E48699E-F2C7-02B7-0261-7E240F4B04BF}"/>
              </a:ext>
            </a:extLst>
          </p:cNvPr>
          <p:cNvGrpSpPr/>
          <p:nvPr/>
        </p:nvGrpSpPr>
        <p:grpSpPr>
          <a:xfrm>
            <a:off x="7740225" y="4347688"/>
            <a:ext cx="3875306" cy="1116077"/>
            <a:chOff x="2739177" y="4365366"/>
            <a:chExt cx="7114507" cy="1116077"/>
          </a:xfrm>
        </p:grpSpPr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85F8A352-879D-EF58-9468-10D96F258457}"/>
                </a:ext>
              </a:extLst>
            </p:cNvPr>
            <p:cNvSpPr/>
            <p:nvPr/>
          </p:nvSpPr>
          <p:spPr>
            <a:xfrm>
              <a:off x="2739177" y="4399787"/>
              <a:ext cx="7114507" cy="108165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D44F5A46-8B2F-D86E-7A42-6114571556E9}"/>
                </a:ext>
              </a:extLst>
            </p:cNvPr>
            <p:cNvSpPr/>
            <p:nvPr/>
          </p:nvSpPr>
          <p:spPr>
            <a:xfrm>
              <a:off x="2739177" y="4403199"/>
              <a:ext cx="7114507" cy="360000"/>
            </a:xfrm>
            <a:prstGeom prst="rect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877B750-744C-09F2-C59F-C83E201CD6CF}"/>
                </a:ext>
              </a:extLst>
            </p:cNvPr>
            <p:cNvSpPr txBox="1"/>
            <p:nvPr/>
          </p:nvSpPr>
          <p:spPr>
            <a:xfrm>
              <a:off x="2820138" y="4365366"/>
              <a:ext cx="3886202" cy="41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02 SOH </a:t>
              </a:r>
              <a:r>
                <a:rPr lang="ko-KR" altLang="en-US" dirty="0">
                  <a:solidFill>
                    <a:schemeClr val="bg1"/>
                  </a:solidFill>
                </a:rPr>
                <a:t>예측 모델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5202E-E223-D614-576E-8101F7A4CE16}"/>
                </a:ext>
              </a:extLst>
            </p:cNvPr>
            <p:cNvSpPr txBox="1"/>
            <p:nvPr/>
          </p:nvSpPr>
          <p:spPr>
            <a:xfrm>
              <a:off x="2853512" y="4823959"/>
              <a:ext cx="6885836" cy="62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ko-KR" altLang="en-US" dirty="0"/>
                <a:t>예측된 </a:t>
              </a:r>
              <a:r>
                <a:rPr lang="en-US" altLang="ko-KR" dirty="0"/>
                <a:t>SOC</a:t>
              </a:r>
              <a:r>
                <a:rPr lang="ko-KR" altLang="en-US" dirty="0"/>
                <a:t>와 온도 상태 정보를 사용하여</a:t>
              </a:r>
              <a:endParaRPr lang="en-US" altLang="ko-KR" dirty="0"/>
            </a:p>
            <a:p>
              <a:r>
                <a:rPr lang="ko-KR" altLang="en-US" dirty="0"/>
                <a:t>현재 배터리의 </a:t>
              </a:r>
              <a:r>
                <a:rPr lang="en-US" altLang="ko-KR" dirty="0"/>
                <a:t>SOH</a:t>
              </a:r>
              <a:r>
                <a:rPr lang="ko-KR" altLang="en-US" dirty="0"/>
                <a:t> 예측</a:t>
              </a:r>
            </a:p>
          </p:txBody>
        </p:sp>
      </p:grpSp>
      <p:pic>
        <p:nvPicPr>
          <p:cNvPr id="107" name="그림 106">
            <a:extLst>
              <a:ext uri="{FF2B5EF4-FFF2-40B4-BE49-F238E27FC236}">
                <a16:creationId xmlns:a16="http://schemas.microsoft.com/office/drawing/2014/main" id="{0395BC9C-CA30-BFEA-E093-B979996D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76" y="1748300"/>
            <a:ext cx="6068171" cy="47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1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rgbClr val="0B1749"/>
                  </a:solidFill>
                </a:rPr>
                <a:t>SOC </a:t>
              </a:r>
              <a:r>
                <a:rPr lang="ko-KR" altLang="en-US" dirty="0">
                  <a:solidFill>
                    <a:srgbClr val="0B1749"/>
                  </a:solidFill>
                </a:rPr>
                <a:t>예측 모델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3E6E01B-28C0-C6B6-8439-502CCA47BB86}"/>
              </a:ext>
            </a:extLst>
          </p:cNvPr>
          <p:cNvSpPr txBox="1"/>
          <p:nvPr/>
        </p:nvSpPr>
        <p:spPr>
          <a:xfrm>
            <a:off x="3509131" y="6552792"/>
            <a:ext cx="13420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6.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제안모델 구조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26E7B48-1301-3069-9D8E-BF515A16B078}"/>
              </a:ext>
            </a:extLst>
          </p:cNvPr>
          <p:cNvSpPr/>
          <p:nvPr/>
        </p:nvSpPr>
        <p:spPr>
          <a:xfrm>
            <a:off x="9980305" y="3246120"/>
            <a:ext cx="1104900" cy="32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374E3FE-CBE2-56C3-1C75-CBC5D848F5DC}"/>
              </a:ext>
            </a:extLst>
          </p:cNvPr>
          <p:cNvSpPr/>
          <p:nvPr/>
        </p:nvSpPr>
        <p:spPr>
          <a:xfrm>
            <a:off x="8026661" y="3246120"/>
            <a:ext cx="1104900" cy="32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- LSTM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9F3DB067-E5ED-C683-57C0-F9FD3C638C34}"/>
              </a:ext>
            </a:extLst>
          </p:cNvPr>
          <p:cNvSpPr txBox="1">
            <a:spLocks/>
          </p:cNvSpPr>
          <p:nvPr/>
        </p:nvSpPr>
        <p:spPr>
          <a:xfrm>
            <a:off x="7637236" y="3696728"/>
            <a:ext cx="1883750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/>
              <a:t>전압 구간의</a:t>
            </a:r>
            <a:endParaRPr lang="en-US" altLang="ko-KR" sz="1200" dirty="0"/>
          </a:p>
          <a:p>
            <a:pPr algn="ctr"/>
            <a:r>
              <a:rPr lang="ko-KR" altLang="en-US" sz="1200" b="1" dirty="0">
                <a:solidFill>
                  <a:schemeClr val="accent1"/>
                </a:solidFill>
              </a:rPr>
              <a:t>시계열적 특성을 </a:t>
            </a:r>
            <a:r>
              <a:rPr lang="ko-KR" altLang="en-US" sz="1200" dirty="0">
                <a:solidFill>
                  <a:schemeClr val="tx1"/>
                </a:solidFill>
              </a:rPr>
              <a:t>학습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2E0B9120-966A-1ED0-4DC8-69716B4D19C8}"/>
              </a:ext>
            </a:extLst>
          </p:cNvPr>
          <p:cNvSpPr txBox="1">
            <a:spLocks/>
          </p:cNvSpPr>
          <p:nvPr/>
        </p:nvSpPr>
        <p:spPr>
          <a:xfrm>
            <a:off x="9589443" y="3696728"/>
            <a:ext cx="1883749" cy="54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dirty="0"/>
              <a:t>전압 구간의 </a:t>
            </a:r>
            <a:r>
              <a:rPr lang="ko-KR" altLang="en-US" sz="1200" b="1" dirty="0">
                <a:solidFill>
                  <a:srgbClr val="C00000"/>
                </a:solidFill>
              </a:rPr>
              <a:t>전압 간</a:t>
            </a:r>
            <a:r>
              <a:rPr lang="ko-KR" altLang="en-US" sz="1200" dirty="0"/>
              <a:t> </a:t>
            </a:r>
            <a:r>
              <a:rPr lang="en-US" altLang="ko-KR" sz="1200" b="1" dirty="0">
                <a:solidFill>
                  <a:srgbClr val="C00000"/>
                </a:solidFill>
              </a:rPr>
              <a:t>Attention </a:t>
            </a:r>
            <a:r>
              <a:rPr lang="ko-KR" altLang="en-US" sz="1200" b="1" dirty="0">
                <a:solidFill>
                  <a:srgbClr val="C00000"/>
                </a:solidFill>
              </a:rPr>
              <a:t>중요도 </a:t>
            </a:r>
            <a:r>
              <a:rPr lang="ko-KR" altLang="en-US" sz="1200" dirty="0"/>
              <a:t>학습</a:t>
            </a:r>
            <a:endParaRPr lang="en-US" altLang="ko-KR" sz="1200" dirty="0"/>
          </a:p>
        </p:txBody>
      </p:sp>
      <p:sp>
        <p:nvSpPr>
          <p:cNvPr id="11" name="텍스트 개체 틀 6">
            <a:extLst>
              <a:ext uri="{FF2B5EF4-FFF2-40B4-BE49-F238E27FC236}">
                <a16:creationId xmlns:a16="http://schemas.microsoft.com/office/drawing/2014/main" id="{8652A7CD-237A-C411-2516-9F6E017BBFED}"/>
              </a:ext>
            </a:extLst>
          </p:cNvPr>
          <p:cNvSpPr txBox="1">
            <a:spLocks/>
          </p:cNvSpPr>
          <p:nvPr/>
        </p:nvSpPr>
        <p:spPr>
          <a:xfrm>
            <a:off x="7545720" y="5006341"/>
            <a:ext cx="4019537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/>
              <a:t>다중 셀에서 전압 구간의 특징을 효과적으로 파악할 수 있어 배터리 </a:t>
            </a:r>
            <a:r>
              <a:rPr lang="en-US" altLang="ko-KR" b="1" dirty="0"/>
              <a:t>SOC </a:t>
            </a:r>
            <a:r>
              <a:rPr lang="ko-KR" altLang="en-US" b="1" dirty="0"/>
              <a:t>예측 일반성이 향상됨</a:t>
            </a:r>
            <a:endParaRPr lang="en-US" altLang="ko-KR" b="1" dirty="0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5B7D1D29-F1FF-715B-CC28-BDB9360C3EC5}"/>
              </a:ext>
            </a:extLst>
          </p:cNvPr>
          <p:cNvSpPr/>
          <p:nvPr/>
        </p:nvSpPr>
        <p:spPr>
          <a:xfrm>
            <a:off x="9437378" y="4517041"/>
            <a:ext cx="236220" cy="275939"/>
          </a:xfrm>
          <a:prstGeom prst="downArrow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475AC9D-83B1-18CB-B959-D4CF791B2A2D}"/>
              </a:ext>
            </a:extLst>
          </p:cNvPr>
          <p:cNvSpPr/>
          <p:nvPr/>
        </p:nvSpPr>
        <p:spPr>
          <a:xfrm>
            <a:off x="7603829" y="2705100"/>
            <a:ext cx="3903317" cy="15985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FD07FDA3-3A0D-815E-CDA1-BF4C1F2AE5B3}"/>
              </a:ext>
            </a:extLst>
          </p:cNvPr>
          <p:cNvCxnSpPr>
            <a:stCxn id="14" idx="0"/>
            <a:endCxn id="14" idx="2"/>
          </p:cNvCxnSpPr>
          <p:nvPr/>
        </p:nvCxnSpPr>
        <p:spPr>
          <a:xfrm>
            <a:off x="9555488" y="2705100"/>
            <a:ext cx="0" cy="1598580"/>
          </a:xfrm>
          <a:prstGeom prst="line">
            <a:avLst/>
          </a:prstGeom>
          <a:ln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>
            <a:extLst>
              <a:ext uri="{FF2B5EF4-FFF2-40B4-BE49-F238E27FC236}">
                <a16:creationId xmlns:a16="http://schemas.microsoft.com/office/drawing/2014/main" id="{AEBC6CC0-50F4-E804-986E-AE806B23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21376" y="1748300"/>
            <a:ext cx="6068171" cy="472967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26EC794-AE0D-AA6E-25B2-225F78F0F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19"/>
          <a:stretch/>
        </p:blipFill>
        <p:spPr>
          <a:xfrm>
            <a:off x="1121377" y="1748300"/>
            <a:ext cx="3008664" cy="47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4EAE52A6-0EA3-F92A-F3B3-0052F8A5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21376" y="1748300"/>
            <a:ext cx="6068171" cy="4729677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rgbClr val="0B1749"/>
                  </a:solidFill>
                </a:rPr>
                <a:t>SOH </a:t>
              </a:r>
              <a:r>
                <a:rPr lang="ko-KR" altLang="en-US" dirty="0">
                  <a:solidFill>
                    <a:srgbClr val="0B1749"/>
                  </a:solidFill>
                </a:rPr>
                <a:t>예측 모델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3E6E01B-28C0-C6B6-8439-502CCA47BB86}"/>
              </a:ext>
            </a:extLst>
          </p:cNvPr>
          <p:cNvSpPr txBox="1"/>
          <p:nvPr/>
        </p:nvSpPr>
        <p:spPr>
          <a:xfrm>
            <a:off x="3509131" y="6552792"/>
            <a:ext cx="13420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6.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제안모델 구조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F4B499D-D9F3-EF29-1480-129FCBE034BA}"/>
              </a:ext>
            </a:extLst>
          </p:cNvPr>
          <p:cNvCxnSpPr>
            <a:cxnSpLocks/>
          </p:cNvCxnSpPr>
          <p:nvPr/>
        </p:nvCxnSpPr>
        <p:spPr>
          <a:xfrm>
            <a:off x="7772400" y="3364853"/>
            <a:ext cx="3220720" cy="0"/>
          </a:xfrm>
          <a:prstGeom prst="straightConnector1">
            <a:avLst/>
          </a:prstGeom>
          <a:ln w="1270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9E6B52C-55F7-F5A6-CDA4-79CA2D442DAE}"/>
              </a:ext>
            </a:extLst>
          </p:cNvPr>
          <p:cNvCxnSpPr>
            <a:cxnSpLocks/>
          </p:cNvCxnSpPr>
          <p:nvPr/>
        </p:nvCxnSpPr>
        <p:spPr>
          <a:xfrm flipV="1">
            <a:off x="7772400" y="1688453"/>
            <a:ext cx="0" cy="1676400"/>
          </a:xfrm>
          <a:prstGeom prst="straightConnector1">
            <a:avLst/>
          </a:prstGeom>
          <a:ln w="1270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44638A96-87F6-0467-7007-ED7C4A7A2606}"/>
              </a:ext>
            </a:extLst>
          </p:cNvPr>
          <p:cNvSpPr/>
          <p:nvPr/>
        </p:nvSpPr>
        <p:spPr>
          <a:xfrm>
            <a:off x="8341359" y="2123231"/>
            <a:ext cx="72000" cy="72000"/>
          </a:xfrm>
          <a:prstGeom prst="ellipse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5E3192B4-03ED-B6C0-6F21-9D24E6407AEF}"/>
              </a:ext>
            </a:extLst>
          </p:cNvPr>
          <p:cNvSpPr/>
          <p:nvPr/>
        </p:nvSpPr>
        <p:spPr>
          <a:xfrm>
            <a:off x="8834213" y="2185071"/>
            <a:ext cx="72000" cy="72000"/>
          </a:xfrm>
          <a:prstGeom prst="ellipse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0D55005-5E20-1916-6CC0-26F33B5563DF}"/>
              </a:ext>
            </a:extLst>
          </p:cNvPr>
          <p:cNvSpPr/>
          <p:nvPr/>
        </p:nvSpPr>
        <p:spPr>
          <a:xfrm>
            <a:off x="9193480" y="2551613"/>
            <a:ext cx="72000" cy="72000"/>
          </a:xfrm>
          <a:prstGeom prst="ellipse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8288132-8D6B-2D9F-EAB4-6756492AA3A4}"/>
              </a:ext>
            </a:extLst>
          </p:cNvPr>
          <p:cNvSpPr/>
          <p:nvPr/>
        </p:nvSpPr>
        <p:spPr>
          <a:xfrm>
            <a:off x="9665920" y="2634628"/>
            <a:ext cx="72000" cy="72000"/>
          </a:xfrm>
          <a:prstGeom prst="ellipse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9ECC4344-2E55-7029-FEB2-13636B7F1AAF}"/>
              </a:ext>
            </a:extLst>
          </p:cNvPr>
          <p:cNvSpPr/>
          <p:nvPr/>
        </p:nvSpPr>
        <p:spPr>
          <a:xfrm>
            <a:off x="10128200" y="3004173"/>
            <a:ext cx="72000" cy="72000"/>
          </a:xfrm>
          <a:prstGeom prst="ellipse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5E83746-E036-56A6-E3DB-0F73D9DD221B}"/>
              </a:ext>
            </a:extLst>
          </p:cNvPr>
          <p:cNvCxnSpPr/>
          <p:nvPr/>
        </p:nvCxnSpPr>
        <p:spPr>
          <a:xfrm>
            <a:off x="8151457" y="1962773"/>
            <a:ext cx="2462606" cy="1249680"/>
          </a:xfrm>
          <a:prstGeom prst="line">
            <a:avLst/>
          </a:prstGeom>
          <a:ln w="19050"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A68E8356-FE62-6B88-0618-578855C521A7}"/>
              </a:ext>
            </a:extLst>
          </p:cNvPr>
          <p:cNvSpPr/>
          <p:nvPr/>
        </p:nvSpPr>
        <p:spPr>
          <a:xfrm>
            <a:off x="10392265" y="3484610"/>
            <a:ext cx="72000" cy="72000"/>
          </a:xfrm>
          <a:prstGeom prst="ellipse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625F1-7C7D-3986-B8DE-14892A208426}"/>
                  </a:ext>
                </a:extLst>
              </p:cNvPr>
              <p:cNvSpPr txBox="1"/>
              <p:nvPr/>
            </p:nvSpPr>
            <p:spPr>
              <a:xfrm>
                <a:off x="10428265" y="3317545"/>
                <a:ext cx="564854" cy="3341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spc="-150" dirty="0">
                    <a:solidFill>
                      <a:srgbClr val="181818"/>
                    </a:solidFill>
                    <a:latin typeface="Noto Sans KR Medium" panose="020B0600000000000000" pitchFamily="34" charset="-127"/>
                    <a:ea typeface="Noto Sans KR Medium" panose="020B0600000000000000" pitchFamily="34" charset="-127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ko-KR" sz="1200" b="0" i="1" spc="-150" smtClean="0">
                        <a:solidFill>
                          <a:srgbClr val="181818"/>
                        </a:solidFill>
                        <a:latin typeface="Cambria Math" panose="02040503050406030204" pitchFamily="18" charset="0"/>
                        <a:ea typeface="Noto Sans KR Medium" panose="020B0600000000000000" pitchFamily="34" charset="-127"/>
                      </a:rPr>
                      <m:t>𝑆𝑂</m:t>
                    </m:r>
                    <m:sSub>
                      <m:sSubPr>
                        <m:ctrlPr>
                          <a:rPr lang="en-US" altLang="ko-KR" sz="1200" b="0" i="1" spc="-150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Noto Sans KR Medium" panose="020B0600000000000000" pitchFamily="34" charset="-127"/>
                          </a:rPr>
                        </m:ctrlPr>
                      </m:sSubPr>
                      <m:e>
                        <m:r>
                          <a:rPr lang="en-US" altLang="ko-KR" sz="1200" b="0" i="1" spc="-150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Noto Sans KR Medium" panose="020B0600000000000000" pitchFamily="34" charset="-127"/>
                          </a:rPr>
                          <m:t>𝐶</m:t>
                        </m:r>
                      </m:e>
                      <m:sub>
                        <m:r>
                          <a:rPr lang="en-US" altLang="ko-KR" sz="1200" b="0" i="1" spc="-150" smtClean="0">
                            <a:solidFill>
                              <a:srgbClr val="181818"/>
                            </a:solidFill>
                            <a:latin typeface="Cambria Math" panose="02040503050406030204" pitchFamily="18" charset="0"/>
                            <a:ea typeface="Noto Sans KR Medium" panose="020B0600000000000000" pitchFamily="34" charset="-127"/>
                          </a:rPr>
                          <m:t>𝑛</m:t>
                        </m:r>
                      </m:sub>
                    </m:sSub>
                  </m:oMath>
                </a14:m>
                <a:endParaRPr lang="ko-KR" altLang="en-US" sz="1200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6625F1-7C7D-3986-B8DE-14892A208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265" y="3317545"/>
                <a:ext cx="564854" cy="334130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텍스트 개체 틀 6">
            <a:extLst>
              <a:ext uri="{FF2B5EF4-FFF2-40B4-BE49-F238E27FC236}">
                <a16:creationId xmlns:a16="http://schemas.microsoft.com/office/drawing/2014/main" id="{3F0390F0-CF36-E80C-004D-EA65B16F551C}"/>
              </a:ext>
            </a:extLst>
          </p:cNvPr>
          <p:cNvSpPr txBox="1">
            <a:spLocks/>
          </p:cNvSpPr>
          <p:nvPr/>
        </p:nvSpPr>
        <p:spPr>
          <a:xfrm>
            <a:off x="7515099" y="3739462"/>
            <a:ext cx="4019537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/>
              <a:t>예측된 </a:t>
            </a:r>
            <a:r>
              <a:rPr lang="en-US" altLang="ko-KR" b="1" dirty="0"/>
              <a:t>SOC</a:t>
            </a:r>
            <a:r>
              <a:rPr lang="ko-KR" altLang="en-US" b="1" dirty="0"/>
              <a:t>의 감소량에 따라 </a:t>
            </a:r>
            <a:r>
              <a:rPr lang="en-US" altLang="ko-KR" b="1" dirty="0"/>
              <a:t>SOH </a:t>
            </a:r>
            <a:r>
              <a:rPr lang="ko-KR" altLang="en-US" b="1" dirty="0"/>
              <a:t>예측을 수행</a:t>
            </a:r>
            <a:endParaRPr lang="en-US" altLang="ko-K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84766A-4E8E-D78F-11EB-2495E119A2B5}"/>
                  </a:ext>
                </a:extLst>
              </p:cNvPr>
              <p:cNvSpPr txBox="1"/>
              <p:nvPr/>
            </p:nvSpPr>
            <p:spPr>
              <a:xfrm>
                <a:off x="10392265" y="2672154"/>
                <a:ext cx="1514459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pc="-15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altLang="ko-KR" b="0" i="0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OH</m:t>
                      </m:r>
                      <m:r>
                        <a:rPr lang="en-US" altLang="ko-KR" b="0" i="0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= </m:t>
                      </m:r>
                      <m:r>
                        <a:rPr lang="en-US" altLang="ko-KR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𝑆𝑂𝐶</m:t>
                      </m:r>
                    </m:oMath>
                  </m:oMathPara>
                </a14:m>
                <a:endParaRPr lang="ko-KR" altLang="en-US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84766A-4E8E-D78F-11EB-2495E119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265" y="2672154"/>
                <a:ext cx="1514459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5CB4024B-5E64-779B-BD11-B8DA93CD12CB}"/>
              </a:ext>
            </a:extLst>
          </p:cNvPr>
          <p:cNvCxnSpPr/>
          <p:nvPr/>
        </p:nvCxnSpPr>
        <p:spPr>
          <a:xfrm>
            <a:off x="8151457" y="4567528"/>
            <a:ext cx="2462606" cy="1249680"/>
          </a:xfrm>
          <a:prstGeom prst="line">
            <a:avLst/>
          </a:prstGeom>
          <a:ln w="12700"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2874FAB5-AD3C-855B-9DD7-9BD9B5459150}"/>
              </a:ext>
            </a:extLst>
          </p:cNvPr>
          <p:cNvCxnSpPr>
            <a:cxnSpLocks/>
          </p:cNvCxnSpPr>
          <p:nvPr/>
        </p:nvCxnSpPr>
        <p:spPr>
          <a:xfrm>
            <a:off x="8151457" y="4567528"/>
            <a:ext cx="1736763" cy="121882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665CED59-9CA1-ED77-1E92-34F95A23D345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8151457" y="4567528"/>
            <a:ext cx="944577" cy="119569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498A71-7BAD-CC88-F39C-51E9379CACD5}"/>
                  </a:ext>
                </a:extLst>
              </p:cNvPr>
              <p:cNvSpPr txBox="1"/>
              <p:nvPr/>
            </p:nvSpPr>
            <p:spPr>
              <a:xfrm>
                <a:off x="10566494" y="5541077"/>
                <a:ext cx="853249" cy="44428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OH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temp</m:t>
                          </m:r>
                          <m: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498A71-7BAD-CC88-F39C-51E9379CA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494" y="5541077"/>
                <a:ext cx="853249" cy="444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D2EC5E-8F14-FDC4-9BAC-041E872A4075}"/>
                  </a:ext>
                </a:extLst>
              </p:cNvPr>
              <p:cNvSpPr txBox="1"/>
              <p:nvPr/>
            </p:nvSpPr>
            <p:spPr>
              <a:xfrm>
                <a:off x="10947667" y="3179985"/>
                <a:ext cx="309880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050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𝑡</m:t>
                      </m:r>
                    </m:oMath>
                  </m:oMathPara>
                </a14:m>
                <a:endParaRPr lang="ko-KR" altLang="en-US" sz="1050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D2EC5E-8F14-FDC4-9BAC-041E872A4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67" y="3179985"/>
                <a:ext cx="309880" cy="3462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B9AAB8-F937-E39D-35DD-0D8F569E7F7F}"/>
                  </a:ext>
                </a:extLst>
              </p:cNvPr>
              <p:cNvSpPr txBox="1"/>
              <p:nvPr/>
            </p:nvSpPr>
            <p:spPr>
              <a:xfrm>
                <a:off x="7617460" y="1342203"/>
                <a:ext cx="309880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050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𝑠𝑜𝑐</m:t>
                      </m:r>
                    </m:oMath>
                  </m:oMathPara>
                </a14:m>
                <a:endParaRPr lang="ko-KR" altLang="en-US" sz="1050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2B9AAB8-F937-E39D-35DD-0D8F569E7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460" y="1342203"/>
                <a:ext cx="309880" cy="3462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EC7C044B-0BD8-D8E4-94A0-6B86CD57D91A}"/>
              </a:ext>
            </a:extLst>
          </p:cNvPr>
          <p:cNvCxnSpPr>
            <a:cxnSpLocks/>
          </p:cNvCxnSpPr>
          <p:nvPr/>
        </p:nvCxnSpPr>
        <p:spPr>
          <a:xfrm>
            <a:off x="7772400" y="6027155"/>
            <a:ext cx="3220720" cy="0"/>
          </a:xfrm>
          <a:prstGeom prst="straightConnector1">
            <a:avLst/>
          </a:prstGeom>
          <a:ln w="1270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2C48A829-0735-CCBE-7B39-DB626EFBD471}"/>
              </a:ext>
            </a:extLst>
          </p:cNvPr>
          <p:cNvCxnSpPr>
            <a:cxnSpLocks/>
          </p:cNvCxnSpPr>
          <p:nvPr/>
        </p:nvCxnSpPr>
        <p:spPr>
          <a:xfrm flipV="1">
            <a:off x="7772400" y="4350755"/>
            <a:ext cx="0" cy="1676400"/>
          </a:xfrm>
          <a:prstGeom prst="straightConnector1">
            <a:avLst/>
          </a:prstGeom>
          <a:ln w="1270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5A899E6-9CB3-272B-448B-CC6E26C832AF}"/>
                  </a:ext>
                </a:extLst>
              </p:cNvPr>
              <p:cNvSpPr txBox="1"/>
              <p:nvPr/>
            </p:nvSpPr>
            <p:spPr>
              <a:xfrm>
                <a:off x="10947667" y="5842287"/>
                <a:ext cx="309880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050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𝑡</m:t>
                      </m:r>
                    </m:oMath>
                  </m:oMathPara>
                </a14:m>
                <a:endParaRPr lang="ko-KR" altLang="en-US" sz="1050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5A899E6-9CB3-272B-448B-CC6E26C83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67" y="5842287"/>
                <a:ext cx="309880" cy="346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CB259FD-B359-47E3-7CCA-94C521E410D2}"/>
                  </a:ext>
                </a:extLst>
              </p:cNvPr>
              <p:cNvSpPr txBox="1"/>
              <p:nvPr/>
            </p:nvSpPr>
            <p:spPr>
              <a:xfrm>
                <a:off x="7617460" y="4004505"/>
                <a:ext cx="309880" cy="3462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1050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𝑠𝑜𝑐</m:t>
                      </m:r>
                    </m:oMath>
                  </m:oMathPara>
                </a14:m>
                <a:endParaRPr lang="ko-KR" altLang="en-US" sz="1050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CB259FD-B359-47E3-7CCA-94C521E41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460" y="4004505"/>
                <a:ext cx="309880" cy="3462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229A1A9-BEBF-8F30-57BC-22D3142D8EC8}"/>
                  </a:ext>
                </a:extLst>
              </p:cNvPr>
              <p:cNvSpPr txBox="1"/>
              <p:nvPr/>
            </p:nvSpPr>
            <p:spPr>
              <a:xfrm>
                <a:off x="9800733" y="5541076"/>
                <a:ext cx="853249" cy="44428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OH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temp</m:t>
                          </m:r>
                          <m: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229A1A9-BEBF-8F30-57BC-22D3142D8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733" y="5541076"/>
                <a:ext cx="853249" cy="444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3CE3B26-3030-3A59-3577-1CF5D4DEBF22}"/>
                  </a:ext>
                </a:extLst>
              </p:cNvPr>
              <p:cNvSpPr txBox="1"/>
              <p:nvPr/>
            </p:nvSpPr>
            <p:spPr>
              <a:xfrm>
                <a:off x="9096034" y="5541076"/>
                <a:ext cx="853249" cy="44428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OH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temp</m:t>
                          </m:r>
                          <m:r>
                            <a:rPr lang="en-US" altLang="ko-KR" sz="1400" b="0" i="0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3CE3B26-3030-3A59-3577-1CF5D4DEB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034" y="5541076"/>
                <a:ext cx="853249" cy="444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텍스트 개체 틀 6">
            <a:extLst>
              <a:ext uri="{FF2B5EF4-FFF2-40B4-BE49-F238E27FC236}">
                <a16:creationId xmlns:a16="http://schemas.microsoft.com/office/drawing/2014/main" id="{8A821C98-D816-893C-5B44-87C3F1C9344C}"/>
              </a:ext>
            </a:extLst>
          </p:cNvPr>
          <p:cNvSpPr txBox="1">
            <a:spLocks/>
          </p:cNvSpPr>
          <p:nvPr/>
        </p:nvSpPr>
        <p:spPr>
          <a:xfrm>
            <a:off x="7470108" y="6211224"/>
            <a:ext cx="4391624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b="1" dirty="0"/>
              <a:t>온도에 따른 </a:t>
            </a:r>
            <a:r>
              <a:rPr lang="en-US" altLang="ko-KR" b="1" dirty="0"/>
              <a:t>SOH </a:t>
            </a:r>
            <a:r>
              <a:rPr lang="ko-KR" altLang="en-US" b="1" dirty="0"/>
              <a:t>변화를 학습하여 예측 일반성 향상</a:t>
            </a:r>
            <a:endParaRPr lang="en-US" altLang="ko-KR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271F54C-B4A1-5F1F-FA92-AA32D18B42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978"/>
          <a:stretch/>
        </p:blipFill>
        <p:spPr>
          <a:xfrm>
            <a:off x="4154167" y="1748300"/>
            <a:ext cx="3035380" cy="47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4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rgbClr val="0B1749"/>
                  </a:solidFill>
                </a:rPr>
                <a:t>SOH </a:t>
              </a:r>
              <a:r>
                <a:rPr lang="ko-KR" altLang="en-US" dirty="0">
                  <a:solidFill>
                    <a:srgbClr val="0B1749"/>
                  </a:solidFill>
                </a:rPr>
                <a:t>예측 모델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07DE9C9-5D95-7231-FC10-554D30FB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22" r="13550"/>
          <a:stretch>
            <a:fillRect/>
          </a:stretch>
        </p:blipFill>
        <p:spPr>
          <a:xfrm>
            <a:off x="359250" y="2191787"/>
            <a:ext cx="5736750" cy="36158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00609-7B53-8849-689A-DE30053F0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33" y="2088237"/>
            <a:ext cx="6199156" cy="371939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83823-5B91-C4CD-09BE-1A7283252FDC}"/>
              </a:ext>
            </a:extLst>
          </p:cNvPr>
          <p:cNvSpPr txBox="1"/>
          <p:nvPr/>
        </p:nvSpPr>
        <p:spPr>
          <a:xfrm>
            <a:off x="2056110" y="5793746"/>
            <a:ext cx="23430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7. SOC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와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SOH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의 관계성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DC10B-A6F1-327E-F83A-86507784581B}"/>
              </a:ext>
            </a:extLst>
          </p:cNvPr>
          <p:cNvSpPr txBox="1"/>
          <p:nvPr/>
        </p:nvSpPr>
        <p:spPr>
          <a:xfrm>
            <a:off x="7171026" y="5793746"/>
            <a:ext cx="37655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8.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동일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SOH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일 때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SOC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와 온도와의 관계성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67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데이터셋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6042108-F384-2673-DC11-F4DD278FE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70675"/>
              </p:ext>
            </p:extLst>
          </p:nvPr>
        </p:nvGraphicFramePr>
        <p:xfrm>
          <a:off x="2032000" y="3785108"/>
          <a:ext cx="8128000" cy="213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654995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34476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468402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8997166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Discharge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Discharge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82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B0005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2.7V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2000mAh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32.22°C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04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B0006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2.5V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2000mAh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32.02°C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57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B0007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2.2V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2000mAh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32.28°C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600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B0018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2.5V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2000mAh</a:t>
                      </a:r>
                      <a:endParaRPr lang="en-US" altLang="ko-K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30.61°C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28200796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4900D604-2824-933A-6145-5A5CBA5B0831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146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NASA </a:t>
            </a:r>
            <a:r>
              <a:rPr lang="en-US" altLang="ko-KR" dirty="0" err="1"/>
              <a:t>PCoE</a:t>
            </a:r>
            <a:r>
              <a:rPr lang="en-US" altLang="ko-KR" dirty="0"/>
              <a:t>(Ames Prognostics Centre of Excellence)</a:t>
            </a:r>
            <a:r>
              <a:rPr lang="ko-KR" altLang="en-US" dirty="0"/>
              <a:t>에서 수집된 배터리 </a:t>
            </a:r>
            <a:r>
              <a:rPr lang="en-US" altLang="ko-KR" dirty="0"/>
              <a:t>Aging </a:t>
            </a:r>
            <a:r>
              <a:rPr lang="ko-KR" altLang="en-US" dirty="0"/>
              <a:t>데이터로 </a:t>
            </a:r>
            <a:r>
              <a:rPr lang="en-US" altLang="ko-KR" dirty="0"/>
              <a:t>CC-CV </a:t>
            </a:r>
            <a:r>
              <a:rPr lang="ko-KR" altLang="en-US" dirty="0"/>
              <a:t>충전과 </a:t>
            </a:r>
            <a:r>
              <a:rPr lang="en-US" altLang="ko-KR" dirty="0"/>
              <a:t>CC </a:t>
            </a:r>
            <a:r>
              <a:rPr lang="ko-KR" altLang="en-US" dirty="0"/>
              <a:t>방전 과정으로 수집된 데이터</a:t>
            </a:r>
            <a:r>
              <a:rPr lang="en-US" altLang="ko-K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LG</a:t>
            </a:r>
            <a:r>
              <a:rPr lang="ko-KR" altLang="en-US" dirty="0"/>
              <a:t>화학에서 생산된</a:t>
            </a:r>
            <a:r>
              <a:rPr lang="en-US" altLang="ko-KR" dirty="0"/>
              <a:t> </a:t>
            </a:r>
            <a:r>
              <a:rPr lang="en-US" altLang="ko-KR" dirty="0" err="1"/>
              <a:t>2000mAh</a:t>
            </a:r>
            <a:r>
              <a:rPr lang="en-US" altLang="ko-KR" dirty="0"/>
              <a:t> </a:t>
            </a:r>
            <a:r>
              <a:rPr lang="ko-KR" altLang="en-US" dirty="0"/>
              <a:t>용량의</a:t>
            </a:r>
            <a:r>
              <a:rPr lang="en-US" altLang="ko-KR" dirty="0"/>
              <a:t> 18650 </a:t>
            </a:r>
            <a:r>
              <a:rPr lang="ko-KR" altLang="en-US" dirty="0" err="1"/>
              <a:t>리튬코발트전지를</a:t>
            </a:r>
            <a:r>
              <a:rPr lang="ko-KR" altLang="en-US" dirty="0"/>
              <a:t> 사용하였으며 본 실험에서는 측정 평균온도가 유사한 </a:t>
            </a:r>
            <a:r>
              <a:rPr lang="en-US" altLang="ko-KR" dirty="0" err="1"/>
              <a:t>B0005</a:t>
            </a:r>
            <a:r>
              <a:rPr lang="en-US" altLang="ko-KR" dirty="0"/>
              <a:t> ~ </a:t>
            </a:r>
            <a:r>
              <a:rPr lang="en-US" altLang="ko-KR" dirty="0" err="1"/>
              <a:t>B0018</a:t>
            </a:r>
            <a:r>
              <a:rPr lang="en-US" altLang="ko-KR" dirty="0"/>
              <a:t> </a:t>
            </a:r>
            <a:r>
              <a:rPr lang="ko-KR" altLang="en-US" dirty="0"/>
              <a:t>셀을 사용함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Google </a:t>
            </a:r>
            <a:r>
              <a:rPr lang="en-US" altLang="ko-KR" dirty="0" err="1"/>
              <a:t>Scolar</a:t>
            </a:r>
            <a:r>
              <a:rPr lang="en-US" altLang="ko-KR" dirty="0"/>
              <a:t> </a:t>
            </a:r>
            <a:r>
              <a:rPr lang="ko-KR" altLang="en-US" dirty="0"/>
              <a:t>기준 </a:t>
            </a:r>
            <a:r>
              <a:rPr lang="en-US" altLang="ko-KR" dirty="0"/>
              <a:t>746</a:t>
            </a:r>
            <a:r>
              <a:rPr lang="ko-KR" altLang="en-US" dirty="0"/>
              <a:t>회 인용된 대표적인 배터리 상태 예측 벤치마크 </a:t>
            </a:r>
            <a:r>
              <a:rPr lang="ko-KR" altLang="en-US" dirty="0" err="1"/>
              <a:t>데이터셋임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EBAC9-F868-86AD-B0B2-EEFEEBBB93E5}"/>
              </a:ext>
            </a:extLst>
          </p:cNvPr>
          <p:cNvSpPr txBox="1"/>
          <p:nvPr/>
        </p:nvSpPr>
        <p:spPr>
          <a:xfrm>
            <a:off x="5139937" y="6058569"/>
            <a:ext cx="191212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Table 3. NASA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데이터셋 정보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289D390-BE73-E071-B12F-A832FA5C862C}"/>
              </a:ext>
            </a:extLst>
          </p:cNvPr>
          <p:cNvCxnSpPr/>
          <p:nvPr/>
        </p:nvCxnSpPr>
        <p:spPr>
          <a:xfrm>
            <a:off x="2032000" y="4400550"/>
            <a:ext cx="81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6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데이터 </a:t>
              </a:r>
              <a:r>
                <a:rPr lang="ko-KR" altLang="en-US" dirty="0" err="1">
                  <a:solidFill>
                    <a:srgbClr val="0B1749"/>
                  </a:solidFill>
                </a:rPr>
                <a:t>전처리</a:t>
              </a:r>
              <a:endParaRPr lang="ko-KR" altLang="en-US" dirty="0">
                <a:solidFill>
                  <a:srgbClr val="0B1749"/>
                </a:solidFill>
              </a:endParaRP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E3007DA-820D-34FB-AF2C-E9EB314B2DF0}"/>
              </a:ext>
            </a:extLst>
          </p:cNvPr>
          <p:cNvSpPr txBox="1"/>
          <p:nvPr/>
        </p:nvSpPr>
        <p:spPr>
          <a:xfrm>
            <a:off x="5276224" y="6276010"/>
            <a:ext cx="16889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9.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데이터 </a:t>
            </a:r>
            <a:r>
              <a:rPr lang="ko-KR" altLang="en-US" sz="1200" spc="-4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전처리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 기법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84" name="텍스트 개체 틀 6">
            <a:extLst>
              <a:ext uri="{FF2B5EF4-FFF2-40B4-BE49-F238E27FC236}">
                <a16:creationId xmlns:a16="http://schemas.microsoft.com/office/drawing/2014/main" id="{21453587-DA9F-01B4-EF13-994AE65F5475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한 사이클의 데이터를 </a:t>
            </a:r>
            <a:r>
              <a:rPr lang="en-US" altLang="ko-KR" dirty="0"/>
              <a:t>20</a:t>
            </a:r>
            <a:r>
              <a:rPr lang="ko-KR" altLang="en-US" dirty="0"/>
              <a:t>개의 구간으로 분할하여 분할된 입력 전압구간과 </a:t>
            </a:r>
            <a:r>
              <a:rPr lang="en-US" altLang="ko-KR" dirty="0"/>
              <a:t>SOC</a:t>
            </a:r>
            <a:r>
              <a:rPr lang="ko-KR" altLang="en-US" dirty="0"/>
              <a:t>를 산술하여 </a:t>
            </a:r>
            <a:r>
              <a:rPr lang="ko-KR" altLang="en-US" dirty="0" err="1"/>
              <a:t>라벨링함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한 사이클의 최대 </a:t>
            </a:r>
            <a:r>
              <a:rPr lang="ko-KR" altLang="en-US" dirty="0" err="1"/>
              <a:t>방전량과</a:t>
            </a:r>
            <a:r>
              <a:rPr lang="ko-KR" altLang="en-US" dirty="0"/>
              <a:t> 배터리의 최대 용량을 통해 </a:t>
            </a:r>
            <a:r>
              <a:rPr lang="en-US" altLang="ko-KR" dirty="0"/>
              <a:t>SOH</a:t>
            </a:r>
            <a:r>
              <a:rPr lang="ko-KR" altLang="en-US" dirty="0"/>
              <a:t>를 산술하여 </a:t>
            </a:r>
            <a:r>
              <a:rPr lang="ko-KR" altLang="en-US" dirty="0" err="1"/>
              <a:t>라벨링함</a:t>
            </a:r>
            <a:endParaRPr lang="en-US" altLang="ko-KR" dirty="0"/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50130878-E129-301E-83E0-A6DD47BB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414" y="2840793"/>
            <a:ext cx="7035169" cy="34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5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실험 환경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6042108-F384-2673-DC11-F4DD278FE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08667"/>
              </p:ext>
            </p:extLst>
          </p:nvPr>
        </p:nvGraphicFramePr>
        <p:xfrm>
          <a:off x="2978019" y="2763373"/>
          <a:ext cx="6096000" cy="13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534476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468402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89971666"/>
                    </a:ext>
                  </a:extLst>
                </a:gridCol>
              </a:tblGrid>
              <a:tr h="66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lang="ko-KR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Optimizer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(Learning Rate)</a:t>
                      </a:r>
                      <a:endParaRPr lang="ko-KR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Epoch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821227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Mean-Square-Error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</a:t>
                      </a:r>
                    </a:p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(0.001)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1047233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4900D604-2824-933A-6145-5A5CBA5B0831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실험 환경은 </a:t>
            </a:r>
            <a:r>
              <a:rPr lang="en-US" altLang="ko-KR" dirty="0" err="1"/>
              <a:t>Window10</a:t>
            </a:r>
            <a:r>
              <a:rPr lang="en-US" altLang="ko-KR" dirty="0"/>
              <a:t> OS</a:t>
            </a:r>
            <a:r>
              <a:rPr lang="ko-KR" altLang="en-US" dirty="0"/>
              <a:t>에서 </a:t>
            </a:r>
            <a:r>
              <a:rPr lang="en-US" altLang="ko-KR" dirty="0" err="1"/>
              <a:t>RTX3090Ti</a:t>
            </a:r>
            <a:r>
              <a:rPr lang="ko-KR" altLang="en-US" dirty="0"/>
              <a:t>를 사용하여 </a:t>
            </a:r>
            <a:r>
              <a:rPr lang="en-US" altLang="ko-KR" dirty="0" err="1"/>
              <a:t>Pytorch</a:t>
            </a:r>
            <a:r>
              <a:rPr lang="en-US" altLang="ko-KR" dirty="0"/>
              <a:t> </a:t>
            </a:r>
            <a:r>
              <a:rPr lang="ko-KR" altLang="en-US" dirty="0"/>
              <a:t>상에서 진행됨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모든 실험은 제안된 일반성 검증 기법을 통해 진행되었음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EBAC9-F868-86AD-B0B2-EEFEEBBB93E5}"/>
              </a:ext>
            </a:extLst>
          </p:cNvPr>
          <p:cNvSpPr txBox="1"/>
          <p:nvPr/>
        </p:nvSpPr>
        <p:spPr>
          <a:xfrm>
            <a:off x="5434318" y="4172239"/>
            <a:ext cx="11834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Table 4.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실험 조건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4" name="텍스트 개체 틀 6">
            <a:extLst>
              <a:ext uri="{FF2B5EF4-FFF2-40B4-BE49-F238E27FC236}">
                <a16:creationId xmlns:a16="http://schemas.microsoft.com/office/drawing/2014/main" id="{F9672802-FE02-473A-14A8-2AC76A7A022E}"/>
              </a:ext>
            </a:extLst>
          </p:cNvPr>
          <p:cNvSpPr txBox="1">
            <a:spLocks/>
          </p:cNvSpPr>
          <p:nvPr/>
        </p:nvSpPr>
        <p:spPr>
          <a:xfrm>
            <a:off x="1301619" y="4602929"/>
            <a:ext cx="9588762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평가 함수는 </a:t>
            </a:r>
            <a:r>
              <a:rPr lang="en-US" altLang="ko-KR" dirty="0" err="1"/>
              <a:t>RMSE</a:t>
            </a:r>
            <a:r>
              <a:rPr lang="en-US" altLang="ko-KR" dirty="0"/>
              <a:t>(Root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Square Error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en-US" altLang="ko-KR" dirty="0"/>
              <a:t>MAE(Mean Absolute Error)</a:t>
            </a:r>
            <a:r>
              <a:rPr lang="ko-KR" altLang="en-US" dirty="0"/>
              <a:t>를 사용하였으며 그 수식은 다음과 같음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78048-F19C-375A-7C1D-0B8F13A7872D}"/>
                  </a:ext>
                </a:extLst>
              </p:cNvPr>
              <p:cNvSpPr txBox="1"/>
              <p:nvPr/>
            </p:nvSpPr>
            <p:spPr>
              <a:xfrm>
                <a:off x="3522799" y="4790503"/>
                <a:ext cx="2465675" cy="1616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𝑅𝑀𝑆𝐸</m:t>
                      </m:r>
                      <m:r>
                        <a:rPr lang="en-US" altLang="ko-KR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</m:ctrlPr>
                            </m:fPr>
                            <m:num>
                              <m: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  <m:t>𝑖</m:t>
                              </m:r>
                              <m: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ko-KR" b="0" i="1" spc="-150" smtClean="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b="0" i="1" spc="-150" smtClean="0">
                                          <a:solidFill>
                                            <a:srgbClr val="181818"/>
                                          </a:solidFill>
                                          <a:latin typeface="Cambria Math" panose="02040503050406030204" pitchFamily="18" charset="0"/>
                                          <a:ea typeface="Noto Sans KR Medium" panose="020B0600000000000000" pitchFamily="34" charset="-127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b="0" i="1" spc="-150" smtClean="0">
                                              <a:solidFill>
                                                <a:srgbClr val="181818"/>
                                              </a:solidFill>
                                              <a:latin typeface="Cambria Math" panose="02040503050406030204" pitchFamily="18" charset="0"/>
                                              <a:ea typeface="Noto Sans KR Medium" panose="020B0600000000000000" pitchFamily="34" charset="-127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pc="-150" smtClean="0">
                                              <a:solidFill>
                                                <a:srgbClr val="181818"/>
                                              </a:solidFill>
                                              <a:latin typeface="Cambria Math" panose="02040503050406030204" pitchFamily="18" charset="0"/>
                                              <a:ea typeface="Noto Sans KR Medium" panose="020B0600000000000000" pitchFamily="34" charset="-127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pc="-150" smtClean="0">
                                              <a:solidFill>
                                                <a:srgbClr val="181818"/>
                                              </a:solidFill>
                                              <a:latin typeface="Cambria Math" panose="02040503050406030204" pitchFamily="18" charset="0"/>
                                              <a:ea typeface="Noto Sans KR Medium" panose="020B0600000000000000" pitchFamily="34" charset="-127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b="0" i="1" spc="-150" smtClean="0">
                                          <a:solidFill>
                                            <a:srgbClr val="181818"/>
                                          </a:solidFill>
                                          <a:latin typeface="Cambria Math" panose="02040503050406030204" pitchFamily="18" charset="0"/>
                                          <a:ea typeface="Noto Sans KR Medium" panose="020B0600000000000000" pitchFamily="34" charset="-127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b="0" i="1" spc="-150" smtClean="0">
                                              <a:solidFill>
                                                <a:srgbClr val="181818"/>
                                              </a:solidFill>
                                              <a:latin typeface="Cambria Math" panose="02040503050406030204" pitchFamily="18" charset="0"/>
                                              <a:ea typeface="Noto Sans KR Medium" panose="020B0600000000000000" pitchFamily="34" charset="-127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b="0" i="1" spc="-150" smtClean="0">
                                                  <a:solidFill>
                                                    <a:srgbClr val="181818"/>
                                                  </a:solidFill>
                                                  <a:latin typeface="Cambria Math" panose="02040503050406030204" pitchFamily="18" charset="0"/>
                                                  <a:ea typeface="Noto Sans KR Medium" panose="020B0600000000000000" pitchFamily="34" charset="-127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b="0" i="1" spc="-150" smtClean="0">
                                                  <a:solidFill>
                                                    <a:srgbClr val="181818"/>
                                                  </a:solidFill>
                                                  <a:latin typeface="Cambria Math" panose="02040503050406030204" pitchFamily="18" charset="0"/>
                                                  <a:ea typeface="Noto Sans KR Medium" panose="020B0600000000000000" pitchFamily="34" charset="-127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b="0" i="1" spc="-150" smtClean="0">
                                                  <a:solidFill>
                                                    <a:srgbClr val="181818"/>
                                                  </a:solidFill>
                                                  <a:latin typeface="Cambria Math" panose="02040503050406030204" pitchFamily="18" charset="0"/>
                                                  <a:ea typeface="Noto Sans KR Medium" panose="020B0600000000000000" pitchFamily="34" charset="-127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ko-KR" b="0" i="1" spc="-150" smtClean="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A78048-F19C-375A-7C1D-0B8F13A78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99" y="4790503"/>
                <a:ext cx="2465675" cy="16164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F7C311-4CF4-F959-DD66-D116F437D67D}"/>
                  </a:ext>
                </a:extLst>
              </p:cNvPr>
              <p:cNvSpPr txBox="1"/>
              <p:nvPr/>
            </p:nvSpPr>
            <p:spPr>
              <a:xfrm>
                <a:off x="6207760" y="5119879"/>
                <a:ext cx="2014847" cy="1168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𝑀𝐴𝐸</m:t>
                      </m:r>
                      <m:r>
                        <a:rPr lang="en-US" altLang="ko-KR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=</m:t>
                      </m:r>
                      <m:f>
                        <m:fPr>
                          <m:ctrlP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</m:ctrlPr>
                        </m:fPr>
                        <m:num>
                          <m: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𝑖</m:t>
                          </m:r>
                        </m:sub>
                        <m:sup>
                          <m: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𝑁</m:t>
                          </m:r>
                        </m:sup>
                        <m:e>
                          <m: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altLang="ko-KR" i="1" spc="-15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i="1" spc="-15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spc="-15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i="1" spc="-15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ko-KR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ko-KR" altLang="en-US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F7C311-4CF4-F959-DD66-D116F437D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760" y="5119879"/>
                <a:ext cx="2014847" cy="1168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B00DC69-A528-AE38-21C3-859424E3EB36}"/>
              </a:ext>
            </a:extLst>
          </p:cNvPr>
          <p:cNvCxnSpPr/>
          <p:nvPr/>
        </p:nvCxnSpPr>
        <p:spPr>
          <a:xfrm>
            <a:off x="2978019" y="3398139"/>
            <a:ext cx="609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248C8A-318E-2D62-7E95-0E7CA898DF12}"/>
              </a:ext>
            </a:extLst>
          </p:cNvPr>
          <p:cNvSpPr txBox="1"/>
          <p:nvPr/>
        </p:nvSpPr>
        <p:spPr>
          <a:xfrm>
            <a:off x="5406869" y="6406908"/>
            <a:ext cx="13782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Equation 3</a:t>
            </a:r>
            <a:r>
              <a:rPr lang="en-US" altLang="ko-KR" sz="1200" spc="-4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평가함수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25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1B354CA-9042-F7E6-AC5A-49350B968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9824"/>
            <a:ext cx="5183908" cy="424732"/>
          </a:xfrm>
        </p:spPr>
        <p:txBody>
          <a:bodyPr/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98038C8-6894-B3F8-51AC-6630E4D14242}"/>
              </a:ext>
            </a:extLst>
          </p:cNvPr>
          <p:cNvGrpSpPr/>
          <p:nvPr/>
        </p:nvGrpSpPr>
        <p:grpSpPr>
          <a:xfrm>
            <a:off x="1064550" y="1156511"/>
            <a:ext cx="4816705" cy="519566"/>
            <a:chOff x="1206557" y="1512440"/>
            <a:chExt cx="4816705" cy="5195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978DDA-B1E1-A762-0274-FA90838B85B0}"/>
                </a:ext>
              </a:extLst>
            </p:cNvPr>
            <p:cNvSpPr txBox="1"/>
            <p:nvPr/>
          </p:nvSpPr>
          <p:spPr>
            <a:xfrm>
              <a:off x="1473257" y="1512440"/>
              <a:ext cx="4550005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단일 셀 </a:t>
              </a:r>
              <a:r>
                <a:rPr lang="en-US" altLang="ko-KR" dirty="0">
                  <a:solidFill>
                    <a:srgbClr val="0B1749"/>
                  </a:solidFill>
                </a:rPr>
                <a:t>SOH </a:t>
              </a:r>
              <a:r>
                <a:rPr lang="ko-KR" altLang="en-US" dirty="0">
                  <a:solidFill>
                    <a:srgbClr val="0B1749"/>
                  </a:solidFill>
                </a:rPr>
                <a:t>예측 성능 분석</a:t>
              </a:r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71CDB4E8-8472-26A6-1BE4-FA4FA0B0AA1A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6" name="텍스트 개체 틀 6">
            <a:extLst>
              <a:ext uri="{FF2B5EF4-FFF2-40B4-BE49-F238E27FC236}">
                <a16:creationId xmlns:a16="http://schemas.microsoft.com/office/drawing/2014/main" id="{B0A8BEED-4474-C432-3ADC-4F87B94BAD0B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4087122" cy="2582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>
                <a:solidFill>
                  <a:schemeClr val="tx1"/>
                </a:solidFill>
              </a:rPr>
              <a:t>기존 모델</a:t>
            </a:r>
            <a:r>
              <a:rPr lang="ko-KR" altLang="en-US" dirty="0">
                <a:solidFill>
                  <a:schemeClr val="tx1"/>
                </a:solidFill>
              </a:rPr>
              <a:t>은 </a:t>
            </a:r>
            <a:r>
              <a:rPr lang="en-US" altLang="ko-KR" dirty="0" err="1">
                <a:solidFill>
                  <a:schemeClr val="tx1"/>
                </a:solidFill>
              </a:rPr>
              <a:t>RNN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기반의 단일 예측 모델로 </a:t>
            </a:r>
            <a:r>
              <a:rPr lang="en-US" altLang="ko-KR" dirty="0">
                <a:solidFill>
                  <a:schemeClr val="tx1"/>
                </a:solidFill>
              </a:rPr>
              <a:t>SOC</a:t>
            </a:r>
            <a:r>
              <a:rPr lang="ko-KR" altLang="en-US" dirty="0">
                <a:solidFill>
                  <a:schemeClr val="tx1"/>
                </a:solidFill>
              </a:rPr>
              <a:t>와 </a:t>
            </a:r>
            <a:r>
              <a:rPr lang="en-US" altLang="ko-KR" dirty="0">
                <a:solidFill>
                  <a:schemeClr val="tx1"/>
                </a:solidFill>
              </a:rPr>
              <a:t>SOH </a:t>
            </a:r>
            <a:r>
              <a:rPr lang="ko-KR" altLang="en-US" dirty="0">
                <a:solidFill>
                  <a:schemeClr val="tx1"/>
                </a:solidFill>
              </a:rPr>
              <a:t>예측을 따로 수행함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/>
                </a:solidFill>
              </a:rPr>
              <a:t>SOH </a:t>
            </a:r>
            <a:r>
              <a:rPr lang="ko-KR" altLang="en-US" dirty="0">
                <a:solidFill>
                  <a:schemeClr val="tx1"/>
                </a:solidFill>
              </a:rPr>
              <a:t>예측 성능은 </a:t>
            </a:r>
            <a:r>
              <a:rPr lang="en-US" altLang="ko-KR" dirty="0">
                <a:solidFill>
                  <a:schemeClr val="tx1"/>
                </a:solidFill>
              </a:rPr>
              <a:t>LSTM </a:t>
            </a:r>
            <a:r>
              <a:rPr lang="ko-KR" altLang="en-US" dirty="0">
                <a:solidFill>
                  <a:schemeClr val="tx1"/>
                </a:solidFill>
              </a:rPr>
              <a:t>모델이 가장 우수한 성능을 보였음</a:t>
            </a:r>
            <a:endParaRPr lang="en-US" altLang="ko-K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>
                <a:solidFill>
                  <a:schemeClr val="tx1"/>
                </a:solidFill>
              </a:rPr>
              <a:t>제안 모델은 가장 높은 </a:t>
            </a:r>
            <a:r>
              <a:rPr lang="en-US" altLang="ko-KR" b="1" dirty="0">
                <a:solidFill>
                  <a:schemeClr val="tx1"/>
                </a:solidFill>
              </a:rPr>
              <a:t>SOC </a:t>
            </a:r>
            <a:r>
              <a:rPr lang="ko-KR" altLang="en-US" b="1" dirty="0">
                <a:solidFill>
                  <a:schemeClr val="tx1"/>
                </a:solidFill>
              </a:rPr>
              <a:t>예측 성능</a:t>
            </a:r>
            <a:r>
              <a:rPr lang="ko-KR" altLang="en-US" dirty="0">
                <a:solidFill>
                  <a:schemeClr val="tx1"/>
                </a:solidFill>
              </a:rPr>
              <a:t>을 보였으며 </a:t>
            </a:r>
            <a:r>
              <a:rPr lang="en-US" altLang="ko-KR" dirty="0">
                <a:solidFill>
                  <a:schemeClr val="tx1"/>
                </a:solidFill>
              </a:rPr>
              <a:t>Transformer </a:t>
            </a:r>
            <a:r>
              <a:rPr lang="ko-KR" altLang="en-US" dirty="0">
                <a:solidFill>
                  <a:schemeClr val="tx1"/>
                </a:solidFill>
              </a:rPr>
              <a:t>기반의 모델 대비 높은 성능 향상을 보임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7F8DD-36A5-D699-8F4C-CB3D6F4A6B54}"/>
              </a:ext>
            </a:extLst>
          </p:cNvPr>
          <p:cNvSpPr txBox="1"/>
          <p:nvPr/>
        </p:nvSpPr>
        <p:spPr>
          <a:xfrm>
            <a:off x="7701707" y="6031120"/>
            <a:ext cx="18290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Table 4. SOH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 예측 비교평가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AC57D62-B58D-6539-B4A3-F7D7D3DA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337" y="2270752"/>
            <a:ext cx="6171830" cy="3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20CFBC8C-A2EC-1135-0FC3-0AA7D60F6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0"/>
          <a:stretch/>
        </p:blipFill>
        <p:spPr>
          <a:xfrm>
            <a:off x="1283625" y="2786946"/>
            <a:ext cx="9956292" cy="3416028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1B354CA-9042-F7E6-AC5A-49350B968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9824"/>
            <a:ext cx="5183908" cy="424732"/>
          </a:xfrm>
        </p:spPr>
        <p:txBody>
          <a:bodyPr/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98038C8-6894-B3F8-51AC-6630E4D14242}"/>
              </a:ext>
            </a:extLst>
          </p:cNvPr>
          <p:cNvGrpSpPr/>
          <p:nvPr/>
        </p:nvGrpSpPr>
        <p:grpSpPr>
          <a:xfrm>
            <a:off x="1064550" y="1156511"/>
            <a:ext cx="4816705" cy="519566"/>
            <a:chOff x="1206557" y="1512440"/>
            <a:chExt cx="4816705" cy="5195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978DDA-B1E1-A762-0274-FA90838B85B0}"/>
                </a:ext>
              </a:extLst>
            </p:cNvPr>
            <p:cNvSpPr txBox="1"/>
            <p:nvPr/>
          </p:nvSpPr>
          <p:spPr>
            <a:xfrm>
              <a:off x="1473257" y="1512440"/>
              <a:ext cx="4550005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rgbClr val="0B1749"/>
                  </a:solidFill>
                </a:rPr>
                <a:t>SOH </a:t>
              </a:r>
              <a:r>
                <a:rPr lang="ko-KR" altLang="en-US" dirty="0">
                  <a:solidFill>
                    <a:srgbClr val="0B1749"/>
                  </a:solidFill>
                </a:rPr>
                <a:t>예측 일반성 성능 분석</a:t>
              </a:r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71CDB4E8-8472-26A6-1BE4-FA4FA0B0AA1A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6" name="텍스트 개체 틀 6">
            <a:extLst>
              <a:ext uri="{FF2B5EF4-FFF2-40B4-BE49-F238E27FC236}">
                <a16:creationId xmlns:a16="http://schemas.microsoft.com/office/drawing/2014/main" id="{B0A8BEED-4474-C432-3ADC-4F87B94BAD0B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>
                <a:solidFill>
                  <a:schemeClr val="tx1"/>
                </a:solidFill>
              </a:rPr>
              <a:t>기존 모델</a:t>
            </a:r>
            <a:r>
              <a:rPr lang="ko-KR" altLang="en-US" dirty="0"/>
              <a:t>의 </a:t>
            </a:r>
            <a:r>
              <a:rPr lang="en-US" altLang="ko-KR" dirty="0"/>
              <a:t>Equal</a:t>
            </a:r>
            <a:r>
              <a:rPr lang="ko-KR" altLang="en-US" dirty="0"/>
              <a:t> </a:t>
            </a:r>
            <a:r>
              <a:rPr lang="en-US" altLang="ko-KR" dirty="0"/>
              <a:t>Cell</a:t>
            </a:r>
            <a:r>
              <a:rPr lang="ko-KR" altLang="en-US" dirty="0"/>
              <a:t>과 </a:t>
            </a:r>
            <a:r>
              <a:rPr lang="en-US" altLang="ko-KR" dirty="0"/>
              <a:t>Varied Cell</a:t>
            </a:r>
            <a:r>
              <a:rPr lang="ko-KR" altLang="en-US" dirty="0"/>
              <a:t>에서의 테스트 성능의 차이는 </a:t>
            </a:r>
            <a:r>
              <a:rPr lang="ko-KR" altLang="en-US" b="1" dirty="0">
                <a:solidFill>
                  <a:srgbClr val="C00000"/>
                </a:solidFill>
              </a:rPr>
              <a:t>큰 차이의 성능 하락을 보임</a:t>
            </a:r>
            <a:endParaRPr lang="en-US" altLang="ko-KR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>
                <a:solidFill>
                  <a:schemeClr val="tx1"/>
                </a:solidFill>
              </a:rPr>
              <a:t>제안 모델</a:t>
            </a:r>
            <a:r>
              <a:rPr lang="ko-KR" altLang="en-US" dirty="0"/>
              <a:t>은 기존 모델과 비교하여 </a:t>
            </a:r>
            <a:r>
              <a:rPr lang="en-US" altLang="ko-KR" b="1" dirty="0">
                <a:solidFill>
                  <a:srgbClr val="C00000"/>
                </a:solidFill>
              </a:rPr>
              <a:t>Varied</a:t>
            </a: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en-US" altLang="ko-KR" b="1" dirty="0">
                <a:solidFill>
                  <a:srgbClr val="C00000"/>
                </a:solidFill>
              </a:rPr>
              <a:t>Cell</a:t>
            </a:r>
            <a:r>
              <a:rPr lang="ko-KR" altLang="en-US" b="1" dirty="0">
                <a:solidFill>
                  <a:srgbClr val="C00000"/>
                </a:solidFill>
              </a:rPr>
              <a:t>에서 </a:t>
            </a:r>
            <a:r>
              <a:rPr lang="en-US" altLang="ko-KR" b="1" dirty="0">
                <a:solidFill>
                  <a:srgbClr val="C00000"/>
                </a:solidFill>
              </a:rPr>
              <a:t>SOH </a:t>
            </a:r>
            <a:r>
              <a:rPr lang="ko-KR" altLang="en-US" b="1" dirty="0">
                <a:solidFill>
                  <a:srgbClr val="C00000"/>
                </a:solidFill>
              </a:rPr>
              <a:t>예측 성능이 가장 우수한 것으로 분석함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7F8DD-36A5-D699-8F4C-CB3D6F4A6B54}"/>
              </a:ext>
            </a:extLst>
          </p:cNvPr>
          <p:cNvSpPr txBox="1"/>
          <p:nvPr/>
        </p:nvSpPr>
        <p:spPr>
          <a:xfrm>
            <a:off x="4718885" y="6299600"/>
            <a:ext cx="23247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Table 5. SOH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 예측 일반성 비교평가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57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1B354CA-9042-F7E6-AC5A-49350B968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9824"/>
            <a:ext cx="5183908" cy="424732"/>
          </a:xfrm>
        </p:spPr>
        <p:txBody>
          <a:bodyPr/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98038C8-6894-B3F8-51AC-6630E4D14242}"/>
              </a:ext>
            </a:extLst>
          </p:cNvPr>
          <p:cNvGrpSpPr/>
          <p:nvPr/>
        </p:nvGrpSpPr>
        <p:grpSpPr>
          <a:xfrm>
            <a:off x="1064550" y="1156511"/>
            <a:ext cx="4816705" cy="519566"/>
            <a:chOff x="1206557" y="1512440"/>
            <a:chExt cx="4816705" cy="51956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978DDA-B1E1-A762-0274-FA90838B85B0}"/>
                </a:ext>
              </a:extLst>
            </p:cNvPr>
            <p:cNvSpPr txBox="1"/>
            <p:nvPr/>
          </p:nvSpPr>
          <p:spPr>
            <a:xfrm>
              <a:off x="1473257" y="1512440"/>
              <a:ext cx="4550005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rgbClr val="0B1749"/>
                  </a:solidFill>
                </a:rPr>
                <a:t>SOH </a:t>
              </a:r>
              <a:r>
                <a:rPr lang="ko-KR" altLang="en-US" dirty="0">
                  <a:solidFill>
                    <a:srgbClr val="0B1749"/>
                  </a:solidFill>
                </a:rPr>
                <a:t>예측 일반성 성능 분석</a:t>
              </a:r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71CDB4E8-8472-26A6-1BE4-FA4FA0B0AA1A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C5D67DED-ED63-C925-F240-C8207545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2" t="5416" r="9167" b="3472"/>
          <a:stretch/>
        </p:blipFill>
        <p:spPr>
          <a:xfrm>
            <a:off x="716996" y="3330325"/>
            <a:ext cx="5379004" cy="225441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74F360D-ACA6-E99C-F379-B68A86056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2" t="5422" r="9333" b="1528"/>
          <a:stretch/>
        </p:blipFill>
        <p:spPr>
          <a:xfrm>
            <a:off x="6096001" y="3342861"/>
            <a:ext cx="5216802" cy="2254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4B39EA-DDA2-23FC-AECA-4C63E2D83F03}"/>
              </a:ext>
            </a:extLst>
          </p:cNvPr>
          <p:cNvSpPr txBox="1"/>
          <p:nvPr/>
        </p:nvSpPr>
        <p:spPr>
          <a:xfrm>
            <a:off x="7586789" y="5584735"/>
            <a:ext cx="23150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10.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제안 모델의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SOH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예측 결과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58240-F10A-64C3-51A3-27D80E9BD51A}"/>
              </a:ext>
            </a:extLst>
          </p:cNvPr>
          <p:cNvSpPr txBox="1"/>
          <p:nvPr/>
        </p:nvSpPr>
        <p:spPr>
          <a:xfrm>
            <a:off x="2053243" y="5584735"/>
            <a:ext cx="27065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9. Transformer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모델의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SOH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예측 결과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B4F64E63-B4D6-4684-49A3-D16B22320730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>
                <a:solidFill>
                  <a:schemeClr val="tx1"/>
                </a:solidFill>
              </a:rPr>
              <a:t>기존 모델</a:t>
            </a:r>
            <a:r>
              <a:rPr lang="ko-KR" altLang="en-US" dirty="0"/>
              <a:t>의 </a:t>
            </a:r>
            <a:r>
              <a:rPr lang="en-US" altLang="ko-KR" dirty="0"/>
              <a:t>Equal</a:t>
            </a:r>
            <a:r>
              <a:rPr lang="ko-KR" altLang="en-US" dirty="0"/>
              <a:t> </a:t>
            </a:r>
            <a:r>
              <a:rPr lang="en-US" altLang="ko-KR" dirty="0"/>
              <a:t>Cell</a:t>
            </a:r>
            <a:r>
              <a:rPr lang="ko-KR" altLang="en-US" dirty="0"/>
              <a:t>과 </a:t>
            </a:r>
            <a:r>
              <a:rPr lang="en-US" altLang="ko-KR" dirty="0"/>
              <a:t>Varied Cell</a:t>
            </a:r>
            <a:r>
              <a:rPr lang="ko-KR" altLang="en-US" dirty="0"/>
              <a:t>에서의 테스트 성능의 차이는 </a:t>
            </a:r>
            <a:r>
              <a:rPr lang="ko-KR" altLang="en-US" b="1" dirty="0">
                <a:solidFill>
                  <a:srgbClr val="C00000"/>
                </a:solidFill>
              </a:rPr>
              <a:t>큰 차이의 성능 하락을 보임</a:t>
            </a:r>
            <a:endParaRPr lang="en-US" altLang="ko-KR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>
                <a:solidFill>
                  <a:schemeClr val="tx1"/>
                </a:solidFill>
              </a:rPr>
              <a:t>제안 모델</a:t>
            </a:r>
            <a:r>
              <a:rPr lang="ko-KR" altLang="en-US" dirty="0"/>
              <a:t>은 기존 모델과 비교하여 </a:t>
            </a:r>
            <a:r>
              <a:rPr lang="en-US" altLang="ko-KR" b="1" dirty="0">
                <a:solidFill>
                  <a:srgbClr val="C00000"/>
                </a:solidFill>
              </a:rPr>
              <a:t>Varied</a:t>
            </a: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en-US" altLang="ko-KR" b="1" dirty="0">
                <a:solidFill>
                  <a:srgbClr val="C00000"/>
                </a:solidFill>
              </a:rPr>
              <a:t>Cell</a:t>
            </a:r>
            <a:r>
              <a:rPr lang="ko-KR" altLang="en-US" b="1" dirty="0">
                <a:solidFill>
                  <a:srgbClr val="C00000"/>
                </a:solidFill>
              </a:rPr>
              <a:t>에서 </a:t>
            </a:r>
            <a:r>
              <a:rPr lang="en-US" altLang="ko-KR" b="1" dirty="0">
                <a:solidFill>
                  <a:srgbClr val="C00000"/>
                </a:solidFill>
              </a:rPr>
              <a:t>SOH </a:t>
            </a:r>
            <a:r>
              <a:rPr lang="ko-KR" altLang="en-US" b="1" dirty="0">
                <a:solidFill>
                  <a:srgbClr val="C00000"/>
                </a:solidFill>
              </a:rPr>
              <a:t>예측 성능이 가장 우수한 것으로 분석함</a:t>
            </a:r>
          </a:p>
        </p:txBody>
      </p:sp>
    </p:spTree>
    <p:extLst>
      <p:ext uri="{BB962C8B-B14F-4D97-AF65-F5344CB8AC3E}">
        <p14:creationId xmlns:p14="http://schemas.microsoft.com/office/powerpoint/2010/main" val="320841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2451043" cy="519566"/>
            <a:chOff x="1206557" y="1512440"/>
            <a:chExt cx="245104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218434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연구배경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82570FC1-9659-45EE-AE88-70A529D496A1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146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에너지 저장 시스템은 </a:t>
            </a:r>
            <a:r>
              <a:rPr lang="en-US" altLang="ko-KR" dirty="0"/>
              <a:t>IT </a:t>
            </a:r>
            <a:r>
              <a:rPr lang="ko-KR" altLang="en-US" dirty="0"/>
              <a:t>기술의 발전과 함께 그 수요가 증가 하고 있으며 </a:t>
            </a:r>
            <a:r>
              <a:rPr lang="en-US" altLang="ko-KR" dirty="0"/>
              <a:t>Battery Management System(BMS)</a:t>
            </a:r>
            <a:r>
              <a:rPr lang="ko-KR" altLang="en-US" dirty="0"/>
              <a:t>과 배터리 재활용 기술 연구가 증가 하고 있음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인공지능의 발전으로 인하여 전압</a:t>
            </a:r>
            <a:r>
              <a:rPr lang="en-US" altLang="ko-KR" dirty="0"/>
              <a:t>, </a:t>
            </a:r>
            <a:r>
              <a:rPr lang="ko-KR" altLang="en-US" dirty="0"/>
              <a:t>온도 등의 배터리 상태정보를 통해 </a:t>
            </a:r>
            <a:r>
              <a:rPr lang="en-US" altLang="ko-KR" dirty="0"/>
              <a:t>State-of-Charge(SOC)</a:t>
            </a:r>
            <a:r>
              <a:rPr lang="ko-KR" altLang="en-US" dirty="0"/>
              <a:t>와 </a:t>
            </a:r>
            <a:r>
              <a:rPr lang="en-US" altLang="ko-KR" dirty="0"/>
              <a:t>State-of-Health(SOH)</a:t>
            </a:r>
            <a:r>
              <a:rPr lang="ko-KR" altLang="en-US" dirty="0"/>
              <a:t>를 예측하는 모델은 배터리 산업의 핵심 기술로써 적용되고 있음</a:t>
            </a:r>
            <a:endParaRPr lang="en-US" altLang="ko-KR" dirty="0"/>
          </a:p>
        </p:txBody>
      </p:sp>
      <p:pic>
        <p:nvPicPr>
          <p:cNvPr id="2054" name="Picture 6" descr="MBD(모델 기반 설계) 프레임워크를 통한 배터리 관리 시스템 개발 문제 해결">
            <a:extLst>
              <a:ext uri="{FF2B5EF4-FFF2-40B4-BE49-F238E27FC236}">
                <a16:creationId xmlns:a16="http://schemas.microsoft.com/office/drawing/2014/main" id="{D997250D-89A3-EB9C-DCD4-6F196920F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 b="5004"/>
          <a:stretch/>
        </p:blipFill>
        <p:spPr bwMode="auto">
          <a:xfrm>
            <a:off x="3463290" y="3629765"/>
            <a:ext cx="5265420" cy="26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D3B5515-3C52-8F1F-DBAA-788815D50474}"/>
              </a:ext>
            </a:extLst>
          </p:cNvPr>
          <p:cNvSpPr txBox="1"/>
          <p:nvPr/>
        </p:nvSpPr>
        <p:spPr>
          <a:xfrm>
            <a:off x="5176517" y="6368126"/>
            <a:ext cx="18389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1. BMS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시스템의 활용성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331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1B354CA-9042-F7E6-AC5A-49350B968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9824"/>
            <a:ext cx="5183908" cy="424732"/>
          </a:xfrm>
        </p:spPr>
        <p:txBody>
          <a:bodyPr/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0A738E1-66E9-CAA2-0D39-E2A277BE750D}"/>
              </a:ext>
            </a:extLst>
          </p:cNvPr>
          <p:cNvGrpSpPr/>
          <p:nvPr/>
        </p:nvGrpSpPr>
        <p:grpSpPr>
          <a:xfrm>
            <a:off x="1064550" y="1156511"/>
            <a:ext cx="6853323" cy="519566"/>
            <a:chOff x="1206557" y="1512440"/>
            <a:chExt cx="6853323" cy="5195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1F0DE5-F5A6-8DBE-FC70-E3B6ED23F522}"/>
                </a:ext>
              </a:extLst>
            </p:cNvPr>
            <p:cNvSpPr txBox="1"/>
            <p:nvPr/>
          </p:nvSpPr>
          <p:spPr>
            <a:xfrm>
              <a:off x="1473257" y="1512440"/>
              <a:ext cx="658662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rgbClr val="0B1749"/>
                  </a:solidFill>
                </a:rPr>
                <a:t>SOC </a:t>
              </a:r>
              <a:r>
                <a:rPr lang="ko-KR" altLang="en-US" dirty="0">
                  <a:solidFill>
                    <a:srgbClr val="0B1749"/>
                  </a:solidFill>
                </a:rPr>
                <a:t>예측 셀 별 일반성 평가</a:t>
              </a:r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4B606E7B-162F-2ADB-9805-B05C4D037763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F9E58DA8-C081-FAA6-B9ED-B3233444ABAA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90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/>
              <a:t>기존</a:t>
            </a:r>
            <a:r>
              <a:rPr lang="ko-KR" altLang="en-US" dirty="0"/>
              <a:t>의 </a:t>
            </a:r>
            <a:r>
              <a:rPr lang="en-US" altLang="ko-KR" dirty="0"/>
              <a:t>SOC-SOH</a:t>
            </a:r>
            <a:r>
              <a:rPr lang="ko-KR" altLang="en-US" dirty="0"/>
              <a:t>를 예측하는 </a:t>
            </a:r>
            <a:r>
              <a:rPr lang="en-US" altLang="ko-KR" dirty="0"/>
              <a:t>2-stage SOH </a:t>
            </a:r>
            <a:r>
              <a:rPr lang="ko-KR" altLang="en-US" dirty="0"/>
              <a:t>예측 모델에서 </a:t>
            </a:r>
            <a:r>
              <a:rPr lang="en-US" altLang="ko-KR" b="1" dirty="0">
                <a:solidFill>
                  <a:srgbClr val="C00000"/>
                </a:solidFill>
              </a:rPr>
              <a:t>SOC</a:t>
            </a:r>
            <a:r>
              <a:rPr lang="ko-KR" altLang="en-US" b="1" dirty="0">
                <a:solidFill>
                  <a:srgbClr val="C00000"/>
                </a:solidFill>
              </a:rPr>
              <a:t> 예측 성능은 </a:t>
            </a:r>
            <a:r>
              <a:rPr lang="en-US" altLang="ko-KR" b="1" dirty="0">
                <a:solidFill>
                  <a:srgbClr val="C00000"/>
                </a:solidFill>
              </a:rPr>
              <a:t>Varied Cell</a:t>
            </a:r>
            <a:r>
              <a:rPr lang="ko-KR" altLang="en-US" b="1" dirty="0">
                <a:solidFill>
                  <a:srgbClr val="C00000"/>
                </a:solidFill>
              </a:rPr>
              <a:t>에서 큰 하락을 보임</a:t>
            </a:r>
            <a:endParaRPr lang="en-US" altLang="ko-KR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/>
              <a:t>제안 모델</a:t>
            </a:r>
            <a:r>
              <a:rPr lang="ko-KR" altLang="en-US" dirty="0"/>
              <a:t>은 </a:t>
            </a:r>
            <a:r>
              <a:rPr lang="en-US" altLang="ko-KR" dirty="0"/>
              <a:t>Equal Cell</a:t>
            </a:r>
            <a:r>
              <a:rPr lang="ko-KR" altLang="en-US" dirty="0"/>
              <a:t>에서 가장 우수한 </a:t>
            </a:r>
            <a:r>
              <a:rPr lang="en-US" altLang="ko-KR" dirty="0"/>
              <a:t>SOC </a:t>
            </a:r>
            <a:r>
              <a:rPr lang="ko-KR" altLang="en-US" dirty="0"/>
              <a:t>예측 성능을 보임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>
                <a:solidFill>
                  <a:schemeClr val="tx1"/>
                </a:solidFill>
              </a:rPr>
              <a:t>제안 모델</a:t>
            </a:r>
            <a:r>
              <a:rPr lang="ko-KR" altLang="en-US" dirty="0"/>
              <a:t>은 </a:t>
            </a:r>
            <a:r>
              <a:rPr lang="en-US" altLang="ko-KR" dirty="0"/>
              <a:t>Varied Cell</a:t>
            </a:r>
            <a:r>
              <a:rPr lang="ko-KR" altLang="en-US" dirty="0"/>
              <a:t>에서 가장 높은 성능을 보여 </a:t>
            </a:r>
            <a:r>
              <a:rPr lang="en-US" altLang="ko-KR" b="1" dirty="0">
                <a:solidFill>
                  <a:srgbClr val="C00000"/>
                </a:solidFill>
              </a:rPr>
              <a:t>SOC </a:t>
            </a:r>
            <a:r>
              <a:rPr lang="ko-KR" altLang="en-US" b="1" dirty="0">
                <a:solidFill>
                  <a:srgbClr val="C00000"/>
                </a:solidFill>
              </a:rPr>
              <a:t>예측 일반성 성능이 가장 우수한 것으로 분석함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D6FC8-9E22-6AD9-F34E-2F7EC7DA8490}"/>
              </a:ext>
            </a:extLst>
          </p:cNvPr>
          <p:cNvSpPr txBox="1"/>
          <p:nvPr/>
        </p:nvSpPr>
        <p:spPr>
          <a:xfrm>
            <a:off x="4940844" y="5890286"/>
            <a:ext cx="23103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Table 6. SOC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 예측 일반성 비교평가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CD6294D-65C6-77CC-5361-94CCA7EA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62" y="3429000"/>
            <a:ext cx="10215476" cy="23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35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Result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결론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4900D604-2824-933A-6145-5A5CBA5B0831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342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실제 산업에서 적용되는 배터리 상태 예측 기술은 많은 변수를 포함하고 있는 다양한 셀에서 적용되고 있음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하지만 배터리 </a:t>
            </a:r>
            <a:r>
              <a:rPr lang="en-US" altLang="ko-KR" dirty="0"/>
              <a:t>SOH </a:t>
            </a:r>
            <a:r>
              <a:rPr lang="ko-KR" altLang="en-US" dirty="0"/>
              <a:t>예측 연구는 단일 셀에서의 예측 성능 향상을 목적으로 수행되고 있으며 다중 셀에서의 예측 일반성 성능은 검증되지 않고 있음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따라서 인공지능 기반 </a:t>
            </a:r>
            <a:r>
              <a:rPr lang="en-US" altLang="ko-KR" dirty="0"/>
              <a:t>SOH</a:t>
            </a:r>
            <a:r>
              <a:rPr lang="ko-KR" altLang="en-US" dirty="0"/>
              <a:t> 예측 모델은 다양한 상태의 셀에서 균일한 </a:t>
            </a:r>
            <a:r>
              <a:rPr lang="en-US" altLang="ko-KR" dirty="0"/>
              <a:t>SOH</a:t>
            </a:r>
            <a:r>
              <a:rPr lang="ko-KR" altLang="en-US" dirty="0"/>
              <a:t> 예측 성능을 검증하는 예측 일반성 연구는 필수적임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본 연구에서는 동일한 형태에서의 일반성 평가 방법을 제안하고 일반성이 강화된 </a:t>
            </a:r>
            <a:r>
              <a:rPr lang="en-US" altLang="ko-KR" dirty="0"/>
              <a:t>SOH </a:t>
            </a:r>
            <a:r>
              <a:rPr lang="ko-KR" altLang="en-US" dirty="0"/>
              <a:t>예측 모델을 제안함으로써 </a:t>
            </a:r>
            <a:r>
              <a:rPr lang="en-US" altLang="ko-KR" dirty="0" err="1"/>
              <a:t>RMSE</a:t>
            </a:r>
            <a:r>
              <a:rPr lang="en-US" altLang="ko-KR" dirty="0"/>
              <a:t> 0.042</a:t>
            </a:r>
            <a:r>
              <a:rPr lang="ko-KR" altLang="en-US" dirty="0"/>
              <a:t>의 성능을 보였으며 이는 다중 셀에서의 일반성 평가에서 가장 높은 성능을 보임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이는 </a:t>
            </a:r>
            <a:r>
              <a:rPr lang="en-US" altLang="ko-KR" dirty="0"/>
              <a:t>SOH </a:t>
            </a:r>
            <a:r>
              <a:rPr lang="ko-KR" altLang="en-US" dirty="0"/>
              <a:t>예측 일반성 강화 연구를 최초로 제안하였으며 배터리 산업에서의 인공지능 실용화 연구에 기여함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68941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2DB529B-961D-2439-9351-24A0D07AC89A}"/>
              </a:ext>
            </a:extLst>
          </p:cNvPr>
          <p:cNvGrpSpPr/>
          <p:nvPr/>
        </p:nvGrpSpPr>
        <p:grpSpPr>
          <a:xfrm>
            <a:off x="976303" y="1752173"/>
            <a:ext cx="4849542" cy="1176240"/>
            <a:chOff x="3221517" y="2161939"/>
            <a:chExt cx="6362335" cy="11762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AC66EA0-F8E6-1EDB-F138-E58EDAC38F7D}"/>
                </a:ext>
              </a:extLst>
            </p:cNvPr>
            <p:cNvSpPr txBox="1"/>
            <p:nvPr/>
          </p:nvSpPr>
          <p:spPr>
            <a:xfrm>
              <a:off x="3221517" y="2161939"/>
              <a:ext cx="6362335" cy="8463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sz="4000" dirty="0"/>
                <a:t>감사합니다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DE48E4-5E7C-73FB-9496-89D83080F24B}"/>
                </a:ext>
              </a:extLst>
            </p:cNvPr>
            <p:cNvSpPr txBox="1"/>
            <p:nvPr/>
          </p:nvSpPr>
          <p:spPr>
            <a:xfrm>
              <a:off x="3222658" y="2906522"/>
              <a:ext cx="4759037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ko-KR" altLang="en-US" dirty="0"/>
                <a:t>발표 경청해 주셔서 감사합니다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8" name="그림 7" descr="스크린샷, 어둠, 블랙, 디자인이(가) 표시된 사진&#10;&#10;자동 생성된 설명">
            <a:extLst>
              <a:ext uri="{FF2B5EF4-FFF2-40B4-BE49-F238E27FC236}">
                <a16:creationId xmlns:a16="http://schemas.microsoft.com/office/drawing/2014/main" id="{70329087-AFC5-A54B-F873-F5DC347D1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t="46184" r="42077" b="46570"/>
          <a:stretch/>
        </p:blipFill>
        <p:spPr>
          <a:xfrm>
            <a:off x="5116398" y="6123765"/>
            <a:ext cx="1959201" cy="655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54E1A-ECC4-C43D-919A-1E33293FA5EA}"/>
              </a:ext>
            </a:extLst>
          </p:cNvPr>
          <p:cNvSpPr txBox="1"/>
          <p:nvPr/>
        </p:nvSpPr>
        <p:spPr>
          <a:xfrm>
            <a:off x="8668800" y="5575538"/>
            <a:ext cx="2220125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pPr algn="r"/>
            <a:r>
              <a:rPr lang="ko-KR" altLang="en-US" dirty="0"/>
              <a:t>추 우 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906E9-90ED-20F6-D8BC-8CEF67BA42CF}"/>
              </a:ext>
            </a:extLst>
          </p:cNvPr>
          <p:cNvSpPr txBox="1"/>
          <p:nvPr/>
        </p:nvSpPr>
        <p:spPr>
          <a:xfrm>
            <a:off x="8668800" y="5214578"/>
            <a:ext cx="2220125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pPr algn="r"/>
            <a:r>
              <a:rPr lang="ko-KR" altLang="en-US" dirty="0"/>
              <a:t>지도교수 최 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1C228-B658-E741-BEF0-609B632556DD}"/>
              </a:ext>
            </a:extLst>
          </p:cNvPr>
          <p:cNvSpPr txBox="1"/>
          <p:nvPr/>
        </p:nvSpPr>
        <p:spPr>
          <a:xfrm>
            <a:off x="7921997" y="4853618"/>
            <a:ext cx="2966928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pPr algn="r"/>
            <a:r>
              <a:rPr lang="ko-KR" altLang="en-US" dirty="0" err="1"/>
              <a:t>가천대</a:t>
            </a:r>
            <a:r>
              <a:rPr lang="ko-KR" altLang="en-US" dirty="0"/>
              <a:t> 대학원 컴퓨터공학</a:t>
            </a:r>
          </a:p>
        </p:txBody>
      </p:sp>
    </p:spTree>
    <p:extLst>
      <p:ext uri="{BB962C8B-B14F-4D97-AF65-F5344CB8AC3E}">
        <p14:creationId xmlns:p14="http://schemas.microsoft.com/office/powerpoint/2010/main" val="166117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3">
            <a:extLst>
              <a:ext uri="{FF2B5EF4-FFF2-40B4-BE49-F238E27FC236}">
                <a16:creationId xmlns:a16="http://schemas.microsoft.com/office/drawing/2014/main" id="{1E544088-6778-4F44-92C2-682DC4896C93}"/>
              </a:ext>
            </a:extLst>
          </p:cNvPr>
          <p:cNvSpPr txBox="1">
            <a:spLocks/>
          </p:cNvSpPr>
          <p:nvPr/>
        </p:nvSpPr>
        <p:spPr>
          <a:xfrm>
            <a:off x="971768" y="559076"/>
            <a:ext cx="1383270" cy="544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2400">
                <a:solidFill>
                  <a:srgbClr val="18181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목차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11C7EFD-0384-44BC-8529-C33D6F4A416C}"/>
              </a:ext>
            </a:extLst>
          </p:cNvPr>
          <p:cNvGrpSpPr/>
          <p:nvPr/>
        </p:nvGrpSpPr>
        <p:grpSpPr>
          <a:xfrm>
            <a:off x="5811359" y="1306301"/>
            <a:ext cx="5547521" cy="938031"/>
            <a:chOff x="6247294" y="1306301"/>
            <a:chExt cx="5547521" cy="9380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0517AB-CA1F-42D6-A7F6-D6EE7CF5884B}"/>
                </a:ext>
              </a:extLst>
            </p:cNvPr>
            <p:cNvSpPr txBox="1"/>
            <p:nvPr/>
          </p:nvSpPr>
          <p:spPr>
            <a:xfrm>
              <a:off x="6247294" y="1306301"/>
              <a:ext cx="945041" cy="41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/>
                <a:t>1.</a:t>
              </a:r>
              <a:r>
                <a:rPr lang="ko-KR" altLang="en-US" dirty="0"/>
                <a:t> 서론</a:t>
              </a:r>
              <a:endParaRPr lang="en-US" altLang="ko-KR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09F5C67-35DE-4EEE-AC98-D5C870FF3BCF}"/>
                </a:ext>
              </a:extLst>
            </p:cNvPr>
            <p:cNvSpPr txBox="1"/>
            <p:nvPr/>
          </p:nvSpPr>
          <p:spPr>
            <a:xfrm>
              <a:off x="9374456" y="1327927"/>
              <a:ext cx="2420359" cy="916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en-US" altLang="ko-KR" dirty="0"/>
                <a:t>A. </a:t>
              </a:r>
              <a:r>
                <a:rPr lang="ko-KR" altLang="en-US" dirty="0"/>
                <a:t>연구배경</a:t>
              </a:r>
              <a:endParaRPr lang="en-US" altLang="ko-KR" dirty="0"/>
            </a:p>
            <a:p>
              <a:r>
                <a:rPr lang="en-US" altLang="ko-KR" dirty="0"/>
                <a:t>B. </a:t>
              </a:r>
              <a:r>
                <a:rPr lang="ko-KR" altLang="en-US" dirty="0"/>
                <a:t>연구의 필요성 및 목적</a:t>
              </a:r>
              <a:endParaRPr lang="en-US" altLang="ko-KR" dirty="0"/>
            </a:p>
            <a:p>
              <a:r>
                <a:rPr lang="en-US" altLang="ko-KR" dirty="0"/>
                <a:t>C. </a:t>
              </a:r>
              <a:r>
                <a:rPr lang="ko-KR" altLang="en-US" dirty="0"/>
                <a:t>연구 방법 및 내용</a:t>
              </a:r>
              <a:endParaRPr lang="en-US" altLang="ko-KR" dirty="0"/>
            </a:p>
          </p:txBody>
        </p: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46D97026-303A-4EF0-8FC9-6250D7B8EDBC}"/>
                </a:ext>
              </a:extLst>
            </p:cNvPr>
            <p:cNvCxnSpPr>
              <a:cxnSpLocks/>
              <a:stCxn id="52" idx="3"/>
            </p:cNvCxnSpPr>
            <p:nvPr/>
          </p:nvCxnSpPr>
          <p:spPr>
            <a:xfrm flipV="1">
              <a:off x="7192335" y="1495070"/>
              <a:ext cx="1892938" cy="17602"/>
            </a:xfrm>
            <a:prstGeom prst="line">
              <a:avLst/>
            </a:prstGeom>
            <a:ln w="6350">
              <a:solidFill>
                <a:srgbClr val="201851">
                  <a:alpha val="72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1813676-608F-4ABE-9FD9-74AC4D2A2545}"/>
              </a:ext>
            </a:extLst>
          </p:cNvPr>
          <p:cNvGrpSpPr/>
          <p:nvPr/>
        </p:nvGrpSpPr>
        <p:grpSpPr>
          <a:xfrm>
            <a:off x="5811359" y="2265095"/>
            <a:ext cx="5547521" cy="643271"/>
            <a:chOff x="5701380" y="1260591"/>
            <a:chExt cx="5547521" cy="64327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112CB8F-FC38-42FB-8F10-0C8EFBCE1021}"/>
                </a:ext>
              </a:extLst>
            </p:cNvPr>
            <p:cNvSpPr txBox="1"/>
            <p:nvPr/>
          </p:nvSpPr>
          <p:spPr>
            <a:xfrm>
              <a:off x="5701380" y="1260591"/>
              <a:ext cx="1381921" cy="41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/>
                <a:t>2.</a:t>
              </a:r>
              <a:r>
                <a:rPr lang="ko-KR" altLang="en-US" dirty="0"/>
                <a:t> 관련연구</a:t>
              </a:r>
              <a:endParaRPr lang="en-US" altLang="ko-KR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886BE0-DE40-42EF-8AD4-3CAA0F9533BA}"/>
                </a:ext>
              </a:extLst>
            </p:cNvPr>
            <p:cNvSpPr txBox="1"/>
            <p:nvPr/>
          </p:nvSpPr>
          <p:spPr>
            <a:xfrm>
              <a:off x="8828542" y="1282217"/>
              <a:ext cx="2420359" cy="62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en-US" altLang="ko-KR" dirty="0"/>
                <a:t>A. </a:t>
              </a:r>
              <a:r>
                <a:rPr lang="ko-KR" altLang="en-US" dirty="0"/>
                <a:t>배터리 상태 예측</a:t>
              </a:r>
              <a:endParaRPr lang="en-US" altLang="ko-KR" dirty="0"/>
            </a:p>
            <a:p>
              <a:r>
                <a:rPr lang="en-US" altLang="ko-KR" dirty="0"/>
                <a:t>B. </a:t>
              </a:r>
              <a:r>
                <a:rPr lang="ko-KR" altLang="en-US" dirty="0"/>
                <a:t>셀 상태 예측의 일반성</a:t>
              </a:r>
              <a:endParaRPr lang="en-US" altLang="ko-KR" dirty="0"/>
            </a:p>
          </p:txBody>
        </p: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D678AAD9-80A1-4A7B-8036-5925153931CD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 flipV="1">
              <a:off x="7083301" y="1449360"/>
              <a:ext cx="1456058" cy="17602"/>
            </a:xfrm>
            <a:prstGeom prst="line">
              <a:avLst/>
            </a:prstGeom>
            <a:ln w="6350">
              <a:solidFill>
                <a:srgbClr val="201851">
                  <a:alpha val="72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5C8FAE52-554F-4E44-9CAA-B82D55BC37E2}"/>
              </a:ext>
            </a:extLst>
          </p:cNvPr>
          <p:cNvGrpSpPr/>
          <p:nvPr/>
        </p:nvGrpSpPr>
        <p:grpSpPr>
          <a:xfrm>
            <a:off x="5811359" y="3097135"/>
            <a:ext cx="5547521" cy="923348"/>
            <a:chOff x="5701380" y="1260591"/>
            <a:chExt cx="5547521" cy="92334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3C975E1-ADFB-4935-AD0B-A7D20C1E4CFE}"/>
                </a:ext>
              </a:extLst>
            </p:cNvPr>
            <p:cNvSpPr txBox="1"/>
            <p:nvPr/>
          </p:nvSpPr>
          <p:spPr>
            <a:xfrm>
              <a:off x="5701380" y="1260591"/>
              <a:ext cx="1381921" cy="41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/>
                <a:t>3.</a:t>
              </a:r>
              <a:r>
                <a:rPr lang="ko-KR" altLang="en-US" dirty="0"/>
                <a:t> 연구방법</a:t>
              </a:r>
              <a:endParaRPr lang="en-US" altLang="ko-KR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C87813-E8B0-45E7-AD97-26D748FAE8A3}"/>
                </a:ext>
              </a:extLst>
            </p:cNvPr>
            <p:cNvSpPr txBox="1"/>
            <p:nvPr/>
          </p:nvSpPr>
          <p:spPr>
            <a:xfrm>
              <a:off x="8828542" y="1282217"/>
              <a:ext cx="2420359" cy="90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en-US" altLang="ko-KR" dirty="0"/>
                <a:t>A. </a:t>
              </a:r>
              <a:r>
                <a:rPr lang="ko-KR" altLang="en-US" dirty="0"/>
                <a:t>데이터셋</a:t>
              </a:r>
              <a:endParaRPr lang="en-US" altLang="ko-KR" dirty="0"/>
            </a:p>
            <a:p>
              <a:r>
                <a:rPr lang="en-US" altLang="ko-KR" dirty="0"/>
                <a:t>B. </a:t>
              </a:r>
              <a:r>
                <a:rPr lang="ko-KR" altLang="en-US" dirty="0"/>
                <a:t>데이터 </a:t>
              </a:r>
              <a:r>
                <a:rPr lang="ko-KR" altLang="en-US" dirty="0" err="1"/>
                <a:t>전처리</a:t>
              </a:r>
              <a:endParaRPr lang="ko-KR" altLang="en-US" dirty="0"/>
            </a:p>
            <a:p>
              <a:r>
                <a:rPr lang="en-US" altLang="ko-KR" dirty="0"/>
                <a:t>C. </a:t>
              </a:r>
              <a:r>
                <a:rPr lang="ko-KR" altLang="en-US" dirty="0"/>
                <a:t>제안 방법</a:t>
              </a:r>
              <a:endParaRPr lang="en-US" altLang="ko-KR" dirty="0"/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9F72052A-9B92-42D5-8C62-B8D3F1DBA9AC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 flipV="1">
              <a:off x="7083301" y="1449360"/>
              <a:ext cx="1456058" cy="17602"/>
            </a:xfrm>
            <a:prstGeom prst="line">
              <a:avLst/>
            </a:prstGeom>
            <a:ln>
              <a:solidFill>
                <a:srgbClr val="201851">
                  <a:alpha val="72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7F8DB5CC-17D3-48AC-BE28-4304A653E8E6}"/>
              </a:ext>
            </a:extLst>
          </p:cNvPr>
          <p:cNvGrpSpPr/>
          <p:nvPr/>
        </p:nvGrpSpPr>
        <p:grpSpPr>
          <a:xfrm>
            <a:off x="5811359" y="4040979"/>
            <a:ext cx="5547521" cy="643271"/>
            <a:chOff x="5701380" y="1260591"/>
            <a:chExt cx="5547521" cy="64327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7B732B-A549-40A1-A802-F2AD10EAC1F5}"/>
                </a:ext>
              </a:extLst>
            </p:cNvPr>
            <p:cNvSpPr txBox="1"/>
            <p:nvPr/>
          </p:nvSpPr>
          <p:spPr>
            <a:xfrm>
              <a:off x="5701380" y="1260591"/>
              <a:ext cx="1456058" cy="412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/>
                <a:t>4.</a:t>
              </a:r>
              <a:r>
                <a:rPr lang="ko-KR" altLang="en-US" dirty="0"/>
                <a:t> 실험</a:t>
              </a:r>
              <a:endParaRPr lang="en-US" altLang="ko-KR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E9787D0-EF18-4540-85AB-E331A067B07E}"/>
                </a:ext>
              </a:extLst>
            </p:cNvPr>
            <p:cNvSpPr txBox="1"/>
            <p:nvPr/>
          </p:nvSpPr>
          <p:spPr>
            <a:xfrm>
              <a:off x="8828542" y="1282217"/>
              <a:ext cx="2420359" cy="62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en-US" altLang="ko-KR" dirty="0"/>
                <a:t>A. </a:t>
              </a:r>
              <a:r>
                <a:rPr lang="ko-KR" altLang="en-US" dirty="0"/>
                <a:t>일반화 성능 평가</a:t>
              </a:r>
              <a:endParaRPr lang="en-US" altLang="ko-KR" dirty="0"/>
            </a:p>
            <a:p>
              <a:r>
                <a:rPr lang="en-US" altLang="ko-KR" dirty="0"/>
                <a:t>B. </a:t>
              </a:r>
              <a:r>
                <a:rPr lang="ko-KR" altLang="en-US" dirty="0"/>
                <a:t>결과 분석</a:t>
              </a:r>
              <a:endParaRPr lang="en-US" altLang="ko-KR" dirty="0"/>
            </a:p>
          </p:txBody>
        </p: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7A827CB1-1AFC-4BB7-858E-B58C75DCD588}"/>
                </a:ext>
              </a:extLst>
            </p:cNvPr>
            <p:cNvCxnSpPr>
              <a:cxnSpLocks/>
              <a:stCxn id="64" idx="3"/>
            </p:cNvCxnSpPr>
            <p:nvPr/>
          </p:nvCxnSpPr>
          <p:spPr>
            <a:xfrm flipV="1">
              <a:off x="7157438" y="1449360"/>
              <a:ext cx="1381921" cy="17602"/>
            </a:xfrm>
            <a:prstGeom prst="line">
              <a:avLst/>
            </a:prstGeom>
            <a:ln>
              <a:solidFill>
                <a:srgbClr val="201851">
                  <a:alpha val="72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CBA518C-87C8-406C-8C2A-A93E79E6FBEE}"/>
              </a:ext>
            </a:extLst>
          </p:cNvPr>
          <p:cNvSpPr txBox="1"/>
          <p:nvPr/>
        </p:nvSpPr>
        <p:spPr>
          <a:xfrm>
            <a:off x="5811359" y="4984823"/>
            <a:ext cx="1985552" cy="41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</a:lstStyle>
          <a:p>
            <a:r>
              <a:rPr lang="en-US" altLang="ko-KR" dirty="0"/>
              <a:t>5.</a:t>
            </a:r>
            <a:r>
              <a:rPr lang="ko-KR" altLang="en-US" dirty="0"/>
              <a:t> 연구결과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8220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943D4CB-4C38-3D00-FBCC-280ABB2B16AA}"/>
              </a:ext>
            </a:extLst>
          </p:cNvPr>
          <p:cNvSpPr/>
          <p:nvPr/>
        </p:nvSpPr>
        <p:spPr>
          <a:xfrm>
            <a:off x="4521045" y="6345659"/>
            <a:ext cx="9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D70B851-1230-AE24-C738-A847C3A13E97}"/>
              </a:ext>
            </a:extLst>
          </p:cNvPr>
          <p:cNvSpPr/>
          <p:nvPr/>
        </p:nvSpPr>
        <p:spPr>
          <a:xfrm rot="5400000">
            <a:off x="7809739" y="888706"/>
            <a:ext cx="2089342" cy="345823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A5DDE04-BEA1-800E-55BA-86E7FDCADCD0}"/>
              </a:ext>
            </a:extLst>
          </p:cNvPr>
          <p:cNvSpPr/>
          <p:nvPr/>
        </p:nvSpPr>
        <p:spPr>
          <a:xfrm rot="16200000" flipH="1">
            <a:off x="9586585" y="1596668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93887FF-CFBC-5741-9E60-3B65E1753100}"/>
              </a:ext>
            </a:extLst>
          </p:cNvPr>
          <p:cNvSpPr/>
          <p:nvPr/>
        </p:nvSpPr>
        <p:spPr>
          <a:xfrm rot="16200000" flipH="1">
            <a:off x="7748871" y="1592832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B36398E0-A7C8-B715-D701-2ED8474C5D41}"/>
              </a:ext>
            </a:extLst>
          </p:cNvPr>
          <p:cNvSpPr/>
          <p:nvPr/>
        </p:nvSpPr>
        <p:spPr>
          <a:xfrm rot="16200000" flipH="1">
            <a:off x="8695683" y="2106230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Concat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5FBDCB13-43F0-4587-CE8D-18251A48C869}"/>
              </a:ext>
            </a:extLst>
          </p:cNvPr>
          <p:cNvSpPr/>
          <p:nvPr/>
        </p:nvSpPr>
        <p:spPr>
          <a:xfrm>
            <a:off x="8425683" y="3885408"/>
            <a:ext cx="9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0A8A6-5A30-DAAC-F313-33B91FCCC7CC}"/>
              </a:ext>
            </a:extLst>
          </p:cNvPr>
          <p:cNvSpPr txBox="1"/>
          <p:nvPr/>
        </p:nvSpPr>
        <p:spPr>
          <a:xfrm>
            <a:off x="8657243" y="972513"/>
            <a:ext cx="1307062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Temperature</a:t>
            </a:r>
            <a:endParaRPr lang="ko-KR" altLang="en-US" b="1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47" name="연결선: 꺾임 46">
            <a:extLst>
              <a:ext uri="{FF2B5EF4-FFF2-40B4-BE49-F238E27FC236}">
                <a16:creationId xmlns:a16="http://schemas.microsoft.com/office/drawing/2014/main" id="{0BC21638-C671-F0E4-1F88-A54EDA4EE807}"/>
              </a:ext>
            </a:extLst>
          </p:cNvPr>
          <p:cNvCxnSpPr>
            <a:cxnSpLocks/>
            <a:stCxn id="6" idx="2"/>
            <a:endCxn id="72" idx="1"/>
          </p:cNvCxnSpPr>
          <p:nvPr/>
        </p:nvCxnSpPr>
        <p:spPr>
          <a:xfrm rot="16200000" flipH="1">
            <a:off x="9185639" y="1555721"/>
            <a:ext cx="706081" cy="455811"/>
          </a:xfrm>
          <a:prstGeom prst="bentConnector3">
            <a:avLst>
              <a:gd name="adj1" fmla="val 50000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198E9DC0-7519-DD19-5633-29B86467340B}"/>
              </a:ext>
            </a:extLst>
          </p:cNvPr>
          <p:cNvCxnSpPr>
            <a:cxnSpLocks/>
            <a:stCxn id="75" idx="3"/>
            <a:endCxn id="80" idx="0"/>
          </p:cNvCxnSpPr>
          <p:nvPr/>
        </p:nvCxnSpPr>
        <p:spPr>
          <a:xfrm>
            <a:off x="8875683" y="3006230"/>
            <a:ext cx="0" cy="879178"/>
          </a:xfrm>
          <a:prstGeom prst="straightConnector1">
            <a:avLst/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720CCDD-2C9F-4462-5038-B7CA03A5F558}"/>
              </a:ext>
            </a:extLst>
          </p:cNvPr>
          <p:cNvSpPr/>
          <p:nvPr/>
        </p:nvSpPr>
        <p:spPr>
          <a:xfrm rot="16200000" flipH="1">
            <a:off x="8695683" y="2614640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A6ADBCF7-726E-A669-255C-40587A2F6DAD}"/>
              </a:ext>
            </a:extLst>
          </p:cNvPr>
          <p:cNvCxnSpPr>
            <a:cxnSpLocks/>
            <a:stCxn id="31" idx="2"/>
            <a:endCxn id="74" idx="1"/>
          </p:cNvCxnSpPr>
          <p:nvPr/>
        </p:nvCxnSpPr>
        <p:spPr>
          <a:xfrm rot="5400000">
            <a:off x="7800194" y="1558290"/>
            <a:ext cx="703220" cy="445865"/>
          </a:xfrm>
          <a:prstGeom prst="bentConnector3">
            <a:avLst>
              <a:gd name="adj1" fmla="val 50000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FC1A07A2-C0D5-7630-6206-6F9E77783FC3}"/>
              </a:ext>
            </a:extLst>
          </p:cNvPr>
          <p:cNvCxnSpPr>
            <a:cxnSpLocks/>
            <a:stCxn id="64" idx="3"/>
            <a:endCxn id="68" idx="2"/>
          </p:cNvCxnSpPr>
          <p:nvPr/>
        </p:nvCxnSpPr>
        <p:spPr>
          <a:xfrm rot="5400000">
            <a:off x="4295300" y="3815786"/>
            <a:ext cx="2989591" cy="170902"/>
          </a:xfrm>
          <a:prstGeom prst="bentConnector2">
            <a:avLst/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C43670C-1386-75D6-8EE4-2836177253F4}"/>
              </a:ext>
            </a:extLst>
          </p:cNvPr>
          <p:cNvSpPr/>
          <p:nvPr/>
        </p:nvSpPr>
        <p:spPr>
          <a:xfrm rot="5400000">
            <a:off x="2652660" y="2136645"/>
            <a:ext cx="4644498" cy="353068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D625A8F-AF73-73A3-6E77-38EE81765629}"/>
              </a:ext>
            </a:extLst>
          </p:cNvPr>
          <p:cNvCxnSpPr>
            <a:cxnSpLocks/>
            <a:stCxn id="68" idx="3"/>
            <a:endCxn id="79" idx="0"/>
          </p:cNvCxnSpPr>
          <p:nvPr/>
        </p:nvCxnSpPr>
        <p:spPr>
          <a:xfrm flipH="1">
            <a:off x="4971045" y="5576033"/>
            <a:ext cx="13599" cy="769626"/>
          </a:xfrm>
          <a:prstGeom prst="straightConnector1">
            <a:avLst/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77FC0CC-FF78-4E43-F35B-11DDA210CAE0}"/>
              </a:ext>
            </a:extLst>
          </p:cNvPr>
          <p:cNvCxnSpPr>
            <a:cxnSpLocks/>
            <a:stCxn id="77" idx="3"/>
            <a:endCxn id="68" idx="0"/>
          </p:cNvCxnSpPr>
          <p:nvPr/>
        </p:nvCxnSpPr>
        <p:spPr>
          <a:xfrm rot="16200000" flipH="1">
            <a:off x="2521137" y="3652525"/>
            <a:ext cx="3272877" cy="214138"/>
          </a:xfrm>
          <a:prstGeom prst="bentConnector2">
            <a:avLst/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8E360E0-5FCC-12C5-79FD-C9F0DA74CF31}"/>
              </a:ext>
            </a:extLst>
          </p:cNvPr>
          <p:cNvSpPr/>
          <p:nvPr/>
        </p:nvSpPr>
        <p:spPr>
          <a:xfrm rot="16200000" flipH="1">
            <a:off x="5695546" y="1970262"/>
            <a:ext cx="36000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Attention</a:t>
            </a:r>
            <a:r>
              <a:rPr lang="ko-KR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5848923-9721-6FF6-9643-BF9CCC831857}"/>
              </a:ext>
            </a:extLst>
          </p:cNvPr>
          <p:cNvSpPr/>
          <p:nvPr/>
        </p:nvSpPr>
        <p:spPr>
          <a:xfrm rot="16200000" flipH="1">
            <a:off x="5683330" y="2434082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DEF9934-8EAB-F778-F6AA-CE589942DA4D}"/>
              </a:ext>
            </a:extLst>
          </p:cNvPr>
          <p:cNvSpPr/>
          <p:nvPr/>
        </p:nvSpPr>
        <p:spPr>
          <a:xfrm rot="16200000" flipH="1">
            <a:off x="5695546" y="2942492"/>
            <a:ext cx="360000" cy="14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Feed Forward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5A4AB7-2A00-1A6E-DF70-F53E73AF1991}"/>
              </a:ext>
            </a:extLst>
          </p:cNvPr>
          <p:cNvSpPr/>
          <p:nvPr/>
        </p:nvSpPr>
        <p:spPr>
          <a:xfrm rot="16200000" flipH="1">
            <a:off x="5695546" y="3406312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3414439-D873-EB34-AAB4-3A00B00F2387}"/>
              </a:ext>
            </a:extLst>
          </p:cNvPr>
          <p:cNvSpPr/>
          <p:nvPr/>
        </p:nvSpPr>
        <p:spPr>
          <a:xfrm rot="16200000" flipH="1">
            <a:off x="5695546" y="1506442"/>
            <a:ext cx="360000" cy="14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Positional Encoder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AEE83DE-1443-5482-F9A4-8A9E45F6026E}"/>
              </a:ext>
            </a:extLst>
          </p:cNvPr>
          <p:cNvSpPr/>
          <p:nvPr/>
        </p:nvSpPr>
        <p:spPr>
          <a:xfrm rot="16200000" flipH="1">
            <a:off x="5695546" y="3914722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322D80D-A93B-ED03-9D88-E29A3A26305C}"/>
              </a:ext>
            </a:extLst>
          </p:cNvPr>
          <p:cNvSpPr/>
          <p:nvPr/>
        </p:nvSpPr>
        <p:spPr>
          <a:xfrm rot="16200000" flipH="1">
            <a:off x="4804644" y="4676033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Concat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FDE8FE0-7C95-17D0-A905-1BEFEC7ECCAC}"/>
              </a:ext>
            </a:extLst>
          </p:cNvPr>
          <p:cNvSpPr/>
          <p:nvPr/>
        </p:nvSpPr>
        <p:spPr>
          <a:xfrm rot="16200000" flipH="1">
            <a:off x="4804644" y="5184443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6FCE-0774-997B-93CC-79C8A2EDC4A3}"/>
              </a:ext>
            </a:extLst>
          </p:cNvPr>
          <p:cNvSpPr txBox="1"/>
          <p:nvPr/>
        </p:nvSpPr>
        <p:spPr>
          <a:xfrm>
            <a:off x="4484605" y="940430"/>
            <a:ext cx="1000076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Voltage</a:t>
            </a:r>
            <a:endParaRPr lang="ko-KR" altLang="en-US" b="1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E953175-CD7C-759C-0649-84D850C0781B}"/>
              </a:ext>
            </a:extLst>
          </p:cNvPr>
          <p:cNvSpPr/>
          <p:nvPr/>
        </p:nvSpPr>
        <p:spPr>
          <a:xfrm rot="16200000" flipH="1">
            <a:off x="3870506" y="2150262"/>
            <a:ext cx="36000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Attention</a:t>
            </a:r>
            <a:r>
              <a:rPr lang="ko-KR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F229DDF1-2338-A018-B5EA-5E664679FCB6}"/>
              </a:ext>
            </a:extLst>
          </p:cNvPr>
          <p:cNvSpPr/>
          <p:nvPr/>
        </p:nvSpPr>
        <p:spPr>
          <a:xfrm rot="16200000" flipH="1">
            <a:off x="3858290" y="2614082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E2EDB110-8AB9-2371-CE5B-2F491758F0DE}"/>
              </a:ext>
            </a:extLst>
          </p:cNvPr>
          <p:cNvSpPr/>
          <p:nvPr/>
        </p:nvSpPr>
        <p:spPr>
          <a:xfrm rot="16200000" flipH="1">
            <a:off x="3870506" y="3122492"/>
            <a:ext cx="360000" cy="14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Feed Forward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DC337BD8-5462-BDF3-0D8A-AE0722DF5988}"/>
              </a:ext>
            </a:extLst>
          </p:cNvPr>
          <p:cNvSpPr/>
          <p:nvPr/>
        </p:nvSpPr>
        <p:spPr>
          <a:xfrm rot="16200000" flipH="1">
            <a:off x="3870506" y="3586312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3A78456B-08D6-8871-D2EA-D883A41804C8}"/>
              </a:ext>
            </a:extLst>
          </p:cNvPr>
          <p:cNvSpPr/>
          <p:nvPr/>
        </p:nvSpPr>
        <p:spPr>
          <a:xfrm rot="16200000" flipH="1">
            <a:off x="3870506" y="1223156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6F8B9B3-F08D-742D-F877-B7CEA34EA06F}"/>
              </a:ext>
            </a:extLst>
          </p:cNvPr>
          <p:cNvSpPr/>
          <p:nvPr/>
        </p:nvSpPr>
        <p:spPr>
          <a:xfrm rot="16200000" flipH="1">
            <a:off x="3858290" y="1686709"/>
            <a:ext cx="360000" cy="14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Positional Encoder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F6541686-E38E-1729-6ECD-D339EB7B1977}"/>
              </a:ext>
            </a:extLst>
          </p:cNvPr>
          <p:cNvSpPr/>
          <p:nvPr/>
        </p:nvSpPr>
        <p:spPr>
          <a:xfrm rot="16200000" flipH="1">
            <a:off x="3870506" y="4094722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4D0D6D77-87A5-CA8F-C9CD-55F381684B26}"/>
              </a:ext>
            </a:extLst>
          </p:cNvPr>
          <p:cNvCxnSpPr>
            <a:cxnSpLocks/>
            <a:stCxn id="33" idx="1"/>
            <a:endCxn id="64" idx="1"/>
          </p:cNvCxnSpPr>
          <p:nvPr/>
        </p:nvCxnSpPr>
        <p:spPr>
          <a:xfrm rot="16200000" flipH="1">
            <a:off x="5191875" y="1362772"/>
            <a:ext cx="466703" cy="900637"/>
          </a:xfrm>
          <a:prstGeom prst="bentConnector3">
            <a:avLst>
              <a:gd name="adj1" fmla="val 15861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연결선: 꺾임 84">
            <a:extLst>
              <a:ext uri="{FF2B5EF4-FFF2-40B4-BE49-F238E27FC236}">
                <a16:creationId xmlns:a16="http://schemas.microsoft.com/office/drawing/2014/main" id="{6A8A88F9-03C4-2654-D7B2-D71AE52D7B28}"/>
              </a:ext>
            </a:extLst>
          </p:cNvPr>
          <p:cNvCxnSpPr>
            <a:cxnSpLocks/>
            <a:endCxn id="77" idx="1"/>
          </p:cNvCxnSpPr>
          <p:nvPr/>
        </p:nvCxnSpPr>
        <p:spPr>
          <a:xfrm rot="10800000" flipV="1">
            <a:off x="4050507" y="1444632"/>
            <a:ext cx="934137" cy="318524"/>
          </a:xfrm>
          <a:prstGeom prst="bentConnector4">
            <a:avLst>
              <a:gd name="adj1" fmla="val 1211"/>
              <a:gd name="adj2" fmla="val 66508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E6E01B-28C0-C6B6-8439-502CCA47BB86}"/>
              </a:ext>
            </a:extLst>
          </p:cNvPr>
          <p:cNvSpPr txBox="1"/>
          <p:nvPr/>
        </p:nvSpPr>
        <p:spPr>
          <a:xfrm>
            <a:off x="10313491" y="6340993"/>
            <a:ext cx="12926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Fig4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제안모델 구조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424C21-02EB-A142-AEA0-FF8CC53B47A9}"/>
              </a:ext>
            </a:extLst>
          </p:cNvPr>
          <p:cNvSpPr txBox="1"/>
          <p:nvPr/>
        </p:nvSpPr>
        <p:spPr>
          <a:xfrm>
            <a:off x="7909348" y="971538"/>
            <a:ext cx="930775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SOC</a:t>
            </a:r>
            <a:endParaRPr lang="ko-KR" altLang="en-US" b="1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E3CCE240-5134-E4BE-DF17-E9EDEAD774FE}"/>
              </a:ext>
            </a:extLst>
          </p:cNvPr>
          <p:cNvCxnSpPr>
            <a:stCxn id="74" idx="3"/>
            <a:endCxn id="75" idx="0"/>
          </p:cNvCxnSpPr>
          <p:nvPr/>
        </p:nvCxnSpPr>
        <p:spPr>
          <a:xfrm rot="16200000" flipH="1">
            <a:off x="7875578" y="2546125"/>
            <a:ext cx="333398" cy="226812"/>
          </a:xfrm>
          <a:prstGeom prst="bentConnector4">
            <a:avLst>
              <a:gd name="adj1" fmla="val 68567"/>
              <a:gd name="adj2" fmla="val 146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6EDB316C-37A3-02C0-D3A3-6569E1D75E90}"/>
              </a:ext>
            </a:extLst>
          </p:cNvPr>
          <p:cNvCxnSpPr>
            <a:cxnSpLocks/>
            <a:stCxn id="72" idx="3"/>
            <a:endCxn id="75" idx="2"/>
          </p:cNvCxnSpPr>
          <p:nvPr/>
        </p:nvCxnSpPr>
        <p:spPr>
          <a:xfrm rot="5400000">
            <a:off x="9516353" y="2575998"/>
            <a:ext cx="329562" cy="170902"/>
          </a:xfrm>
          <a:prstGeom prst="bentConnector4">
            <a:avLst>
              <a:gd name="adj1" fmla="val 69365"/>
              <a:gd name="adj2" fmla="val -187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연결선: 꺾임 83">
            <a:extLst>
              <a:ext uri="{FF2B5EF4-FFF2-40B4-BE49-F238E27FC236}">
                <a16:creationId xmlns:a16="http://schemas.microsoft.com/office/drawing/2014/main" id="{F952EF47-BBD4-0393-18E5-C6ACB897AB9F}"/>
              </a:ext>
            </a:extLst>
          </p:cNvPr>
          <p:cNvCxnSpPr>
            <a:cxnSpLocks/>
            <a:stCxn id="79" idx="3"/>
            <a:endCxn id="31" idx="1"/>
          </p:cNvCxnSpPr>
          <p:nvPr/>
        </p:nvCxnSpPr>
        <p:spPr>
          <a:xfrm flipV="1">
            <a:off x="5421045" y="1200575"/>
            <a:ext cx="2488303" cy="5325084"/>
          </a:xfrm>
          <a:prstGeom prst="bentConnector3">
            <a:avLst>
              <a:gd name="adj1" fmla="val 6122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412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943D4CB-4C38-3D00-FBCC-280ABB2B16AA}"/>
              </a:ext>
            </a:extLst>
          </p:cNvPr>
          <p:cNvSpPr/>
          <p:nvPr/>
        </p:nvSpPr>
        <p:spPr>
          <a:xfrm>
            <a:off x="4521045" y="6345659"/>
            <a:ext cx="9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D70B851-1230-AE24-C738-A847C3A13E97}"/>
              </a:ext>
            </a:extLst>
          </p:cNvPr>
          <p:cNvSpPr/>
          <p:nvPr/>
        </p:nvSpPr>
        <p:spPr>
          <a:xfrm rot="5400000">
            <a:off x="7809739" y="888706"/>
            <a:ext cx="2089342" cy="345823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A5DDE04-BEA1-800E-55BA-86E7FDCADCD0}"/>
              </a:ext>
            </a:extLst>
          </p:cNvPr>
          <p:cNvSpPr/>
          <p:nvPr/>
        </p:nvSpPr>
        <p:spPr>
          <a:xfrm rot="16200000" flipH="1">
            <a:off x="9586585" y="1596668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93887FF-CFBC-5741-9E60-3B65E1753100}"/>
              </a:ext>
            </a:extLst>
          </p:cNvPr>
          <p:cNvSpPr/>
          <p:nvPr/>
        </p:nvSpPr>
        <p:spPr>
          <a:xfrm rot="16200000" flipH="1">
            <a:off x="7748871" y="1592832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B36398E0-A7C8-B715-D701-2ED8474C5D41}"/>
              </a:ext>
            </a:extLst>
          </p:cNvPr>
          <p:cNvSpPr/>
          <p:nvPr/>
        </p:nvSpPr>
        <p:spPr>
          <a:xfrm rot="16200000" flipH="1">
            <a:off x="8695683" y="2106230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Concat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5FBDCB13-43F0-4587-CE8D-18251A48C869}"/>
              </a:ext>
            </a:extLst>
          </p:cNvPr>
          <p:cNvSpPr/>
          <p:nvPr/>
        </p:nvSpPr>
        <p:spPr>
          <a:xfrm>
            <a:off x="8425683" y="3885408"/>
            <a:ext cx="9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0A8A6-5A30-DAAC-F313-33B91FCCC7CC}"/>
              </a:ext>
            </a:extLst>
          </p:cNvPr>
          <p:cNvSpPr txBox="1"/>
          <p:nvPr/>
        </p:nvSpPr>
        <p:spPr>
          <a:xfrm>
            <a:off x="8657243" y="972513"/>
            <a:ext cx="1307062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Temperature</a:t>
            </a:r>
            <a:endParaRPr lang="ko-KR" altLang="en-US" b="1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47" name="연결선: 꺾임 46">
            <a:extLst>
              <a:ext uri="{FF2B5EF4-FFF2-40B4-BE49-F238E27FC236}">
                <a16:creationId xmlns:a16="http://schemas.microsoft.com/office/drawing/2014/main" id="{0BC21638-C671-F0E4-1F88-A54EDA4EE807}"/>
              </a:ext>
            </a:extLst>
          </p:cNvPr>
          <p:cNvCxnSpPr>
            <a:cxnSpLocks/>
            <a:stCxn id="6" idx="2"/>
            <a:endCxn id="72" idx="1"/>
          </p:cNvCxnSpPr>
          <p:nvPr/>
        </p:nvCxnSpPr>
        <p:spPr>
          <a:xfrm rot="16200000" flipH="1">
            <a:off x="9185639" y="1555721"/>
            <a:ext cx="706081" cy="455811"/>
          </a:xfrm>
          <a:prstGeom prst="bentConnector3">
            <a:avLst>
              <a:gd name="adj1" fmla="val 50000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198E9DC0-7519-DD19-5633-29B86467340B}"/>
              </a:ext>
            </a:extLst>
          </p:cNvPr>
          <p:cNvCxnSpPr>
            <a:cxnSpLocks/>
            <a:stCxn id="75" idx="3"/>
            <a:endCxn id="80" idx="0"/>
          </p:cNvCxnSpPr>
          <p:nvPr/>
        </p:nvCxnSpPr>
        <p:spPr>
          <a:xfrm>
            <a:off x="8875683" y="3006230"/>
            <a:ext cx="0" cy="879178"/>
          </a:xfrm>
          <a:prstGeom prst="straightConnector1">
            <a:avLst/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720CCDD-2C9F-4462-5038-B7CA03A5F558}"/>
              </a:ext>
            </a:extLst>
          </p:cNvPr>
          <p:cNvSpPr/>
          <p:nvPr/>
        </p:nvSpPr>
        <p:spPr>
          <a:xfrm rot="16200000" flipH="1">
            <a:off x="8695683" y="2614640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A6ADBCF7-726E-A669-255C-40587A2F6DAD}"/>
              </a:ext>
            </a:extLst>
          </p:cNvPr>
          <p:cNvCxnSpPr>
            <a:cxnSpLocks/>
            <a:stCxn id="31" idx="2"/>
            <a:endCxn id="74" idx="1"/>
          </p:cNvCxnSpPr>
          <p:nvPr/>
        </p:nvCxnSpPr>
        <p:spPr>
          <a:xfrm rot="5400000">
            <a:off x="7800194" y="1558290"/>
            <a:ext cx="703220" cy="445865"/>
          </a:xfrm>
          <a:prstGeom prst="bentConnector3">
            <a:avLst>
              <a:gd name="adj1" fmla="val 50000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FC1A07A2-C0D5-7630-6206-6F9E77783FC3}"/>
              </a:ext>
            </a:extLst>
          </p:cNvPr>
          <p:cNvCxnSpPr>
            <a:cxnSpLocks/>
            <a:stCxn id="64" idx="3"/>
            <a:endCxn id="68" idx="2"/>
          </p:cNvCxnSpPr>
          <p:nvPr/>
        </p:nvCxnSpPr>
        <p:spPr>
          <a:xfrm rot="5400000">
            <a:off x="4295300" y="3815786"/>
            <a:ext cx="2989591" cy="170902"/>
          </a:xfrm>
          <a:prstGeom prst="bentConnector2">
            <a:avLst/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C43670C-1386-75D6-8EE4-2836177253F4}"/>
              </a:ext>
            </a:extLst>
          </p:cNvPr>
          <p:cNvSpPr/>
          <p:nvPr/>
        </p:nvSpPr>
        <p:spPr>
          <a:xfrm rot="5400000">
            <a:off x="2652660" y="2136645"/>
            <a:ext cx="4644498" cy="353068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D625A8F-AF73-73A3-6E77-38EE81765629}"/>
              </a:ext>
            </a:extLst>
          </p:cNvPr>
          <p:cNvCxnSpPr>
            <a:cxnSpLocks/>
            <a:stCxn id="68" idx="3"/>
            <a:endCxn id="79" idx="0"/>
          </p:cNvCxnSpPr>
          <p:nvPr/>
        </p:nvCxnSpPr>
        <p:spPr>
          <a:xfrm flipH="1">
            <a:off x="4971045" y="5576033"/>
            <a:ext cx="13599" cy="769626"/>
          </a:xfrm>
          <a:prstGeom prst="straightConnector1">
            <a:avLst/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77FC0CC-FF78-4E43-F35B-11DDA210CAE0}"/>
              </a:ext>
            </a:extLst>
          </p:cNvPr>
          <p:cNvCxnSpPr>
            <a:cxnSpLocks/>
            <a:endCxn id="68" idx="0"/>
          </p:cNvCxnSpPr>
          <p:nvPr/>
        </p:nvCxnSpPr>
        <p:spPr>
          <a:xfrm rot="16200000" flipH="1">
            <a:off x="2521137" y="3652525"/>
            <a:ext cx="3272877" cy="214138"/>
          </a:xfrm>
          <a:prstGeom prst="bentConnector2">
            <a:avLst/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8E360E0-5FCC-12C5-79FD-C9F0DA74CF31}"/>
              </a:ext>
            </a:extLst>
          </p:cNvPr>
          <p:cNvSpPr/>
          <p:nvPr/>
        </p:nvSpPr>
        <p:spPr>
          <a:xfrm rot="16200000" flipH="1">
            <a:off x="5695546" y="2023781"/>
            <a:ext cx="360000" cy="14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Attention</a:t>
            </a:r>
            <a:r>
              <a:rPr lang="ko-KR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5848923-9721-6FF6-9643-BF9CCC831857}"/>
              </a:ext>
            </a:extLst>
          </p:cNvPr>
          <p:cNvSpPr/>
          <p:nvPr/>
        </p:nvSpPr>
        <p:spPr>
          <a:xfrm rot="16200000" flipH="1">
            <a:off x="5694942" y="2547007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DEF9934-8EAB-F778-F6AA-CE589942DA4D}"/>
              </a:ext>
            </a:extLst>
          </p:cNvPr>
          <p:cNvSpPr/>
          <p:nvPr/>
        </p:nvSpPr>
        <p:spPr>
          <a:xfrm rot="16200000" flipH="1">
            <a:off x="5695546" y="3086515"/>
            <a:ext cx="360000" cy="14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Feed Forward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5A4AB7-2A00-1A6E-DF70-F53E73AF1991}"/>
              </a:ext>
            </a:extLst>
          </p:cNvPr>
          <p:cNvSpPr/>
          <p:nvPr/>
        </p:nvSpPr>
        <p:spPr>
          <a:xfrm rot="16200000" flipH="1">
            <a:off x="5695546" y="3583078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3414439-D873-EB34-AAB4-3A00B00F2387}"/>
              </a:ext>
            </a:extLst>
          </p:cNvPr>
          <p:cNvSpPr/>
          <p:nvPr/>
        </p:nvSpPr>
        <p:spPr>
          <a:xfrm rot="16200000" flipH="1">
            <a:off x="5695546" y="1506442"/>
            <a:ext cx="360000" cy="14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Positional Encoder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AEE83DE-1443-5482-F9A4-8A9E45F6026E}"/>
              </a:ext>
            </a:extLst>
          </p:cNvPr>
          <p:cNvSpPr/>
          <p:nvPr/>
        </p:nvSpPr>
        <p:spPr>
          <a:xfrm rot="16200000" flipH="1">
            <a:off x="5695546" y="4094721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322D80D-A93B-ED03-9D88-E29A3A26305C}"/>
              </a:ext>
            </a:extLst>
          </p:cNvPr>
          <p:cNvSpPr/>
          <p:nvPr/>
        </p:nvSpPr>
        <p:spPr>
          <a:xfrm rot="16200000" flipH="1">
            <a:off x="4804644" y="4676033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Concat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FDE8FE0-7C95-17D0-A905-1BEFEC7ECCAC}"/>
              </a:ext>
            </a:extLst>
          </p:cNvPr>
          <p:cNvSpPr/>
          <p:nvPr/>
        </p:nvSpPr>
        <p:spPr>
          <a:xfrm rot="16200000" flipH="1">
            <a:off x="4804644" y="5184443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6FCE-0774-997B-93CC-79C8A2EDC4A3}"/>
              </a:ext>
            </a:extLst>
          </p:cNvPr>
          <p:cNvSpPr txBox="1"/>
          <p:nvPr/>
        </p:nvSpPr>
        <p:spPr>
          <a:xfrm>
            <a:off x="4484605" y="940430"/>
            <a:ext cx="1000076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Voltage</a:t>
            </a:r>
            <a:endParaRPr lang="ko-KR" altLang="en-US" b="1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F6541686-E38E-1729-6ECD-D339EB7B1977}"/>
              </a:ext>
            </a:extLst>
          </p:cNvPr>
          <p:cNvSpPr/>
          <p:nvPr/>
        </p:nvSpPr>
        <p:spPr>
          <a:xfrm rot="16200000" flipH="1">
            <a:off x="3870506" y="4094722"/>
            <a:ext cx="360000" cy="14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4D0D6D77-87A5-CA8F-C9CD-55F381684B26}"/>
              </a:ext>
            </a:extLst>
          </p:cNvPr>
          <p:cNvCxnSpPr>
            <a:cxnSpLocks/>
            <a:stCxn id="33" idx="1"/>
            <a:endCxn id="64" idx="1"/>
          </p:cNvCxnSpPr>
          <p:nvPr/>
        </p:nvCxnSpPr>
        <p:spPr>
          <a:xfrm rot="16200000" flipH="1">
            <a:off x="5191875" y="1362772"/>
            <a:ext cx="466703" cy="900637"/>
          </a:xfrm>
          <a:prstGeom prst="bentConnector3">
            <a:avLst>
              <a:gd name="adj1" fmla="val 39372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E6E01B-28C0-C6B6-8439-502CCA47BB86}"/>
              </a:ext>
            </a:extLst>
          </p:cNvPr>
          <p:cNvSpPr txBox="1"/>
          <p:nvPr/>
        </p:nvSpPr>
        <p:spPr>
          <a:xfrm>
            <a:off x="10313491" y="6340993"/>
            <a:ext cx="12926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Fig4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제안모델 구조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424C21-02EB-A142-AEA0-FF8CC53B47A9}"/>
              </a:ext>
            </a:extLst>
          </p:cNvPr>
          <p:cNvSpPr txBox="1"/>
          <p:nvPr/>
        </p:nvSpPr>
        <p:spPr>
          <a:xfrm>
            <a:off x="7909348" y="971538"/>
            <a:ext cx="930775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SOC</a:t>
            </a:r>
            <a:endParaRPr lang="ko-KR" altLang="en-US" b="1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E3CCE240-5134-E4BE-DF17-E9EDEAD774FE}"/>
              </a:ext>
            </a:extLst>
          </p:cNvPr>
          <p:cNvCxnSpPr>
            <a:stCxn id="74" idx="3"/>
            <a:endCxn id="75" idx="0"/>
          </p:cNvCxnSpPr>
          <p:nvPr/>
        </p:nvCxnSpPr>
        <p:spPr>
          <a:xfrm rot="16200000" flipH="1">
            <a:off x="7875578" y="2546125"/>
            <a:ext cx="333398" cy="226812"/>
          </a:xfrm>
          <a:prstGeom prst="bentConnector4">
            <a:avLst>
              <a:gd name="adj1" fmla="val 68567"/>
              <a:gd name="adj2" fmla="val 146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6EDB316C-37A3-02C0-D3A3-6569E1D75E90}"/>
              </a:ext>
            </a:extLst>
          </p:cNvPr>
          <p:cNvCxnSpPr>
            <a:cxnSpLocks/>
            <a:stCxn id="72" idx="3"/>
            <a:endCxn id="75" idx="2"/>
          </p:cNvCxnSpPr>
          <p:nvPr/>
        </p:nvCxnSpPr>
        <p:spPr>
          <a:xfrm rot="5400000">
            <a:off x="9516353" y="2575998"/>
            <a:ext cx="329562" cy="170902"/>
          </a:xfrm>
          <a:prstGeom prst="bentConnector4">
            <a:avLst>
              <a:gd name="adj1" fmla="val 69365"/>
              <a:gd name="adj2" fmla="val -187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연결선: 꺾임 83">
            <a:extLst>
              <a:ext uri="{FF2B5EF4-FFF2-40B4-BE49-F238E27FC236}">
                <a16:creationId xmlns:a16="http://schemas.microsoft.com/office/drawing/2014/main" id="{F952EF47-BBD4-0393-18E5-C6ACB897AB9F}"/>
              </a:ext>
            </a:extLst>
          </p:cNvPr>
          <p:cNvCxnSpPr>
            <a:cxnSpLocks/>
            <a:stCxn id="79" idx="3"/>
            <a:endCxn id="31" idx="1"/>
          </p:cNvCxnSpPr>
          <p:nvPr/>
        </p:nvCxnSpPr>
        <p:spPr>
          <a:xfrm flipV="1">
            <a:off x="5421045" y="1200575"/>
            <a:ext cx="2488303" cy="5325084"/>
          </a:xfrm>
          <a:prstGeom prst="bentConnector3">
            <a:avLst>
              <a:gd name="adj1" fmla="val 6122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00871413-7713-3379-70BB-DDB4D0487376}"/>
              </a:ext>
            </a:extLst>
          </p:cNvPr>
          <p:cNvGrpSpPr/>
          <p:nvPr/>
        </p:nvGrpSpPr>
        <p:grpSpPr>
          <a:xfrm rot="16200000">
            <a:off x="2812314" y="2635451"/>
            <a:ext cx="2471196" cy="1284499"/>
            <a:chOff x="422910" y="2510261"/>
            <a:chExt cx="2471196" cy="1284499"/>
          </a:xfrm>
          <a:solidFill>
            <a:schemeClr val="bg1">
              <a:lumMod val="85000"/>
              <a:alpha val="69804"/>
            </a:schemeClr>
          </a:solidFill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63BE9220-8449-1504-CEEE-9A170647BEB6}"/>
                </a:ext>
              </a:extLst>
            </p:cNvPr>
            <p:cNvSpPr/>
            <p:nvPr/>
          </p:nvSpPr>
          <p:spPr>
            <a:xfrm rot="16200000" flipH="1">
              <a:off x="719280" y="2626089"/>
              <a:ext cx="360000" cy="538248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Lato Bold"/>
                  <a:cs typeface="Times New Roman" panose="02020603050405020304" pitchFamily="18" charset="0"/>
                  <a:sym typeface="Lato Bold"/>
                </a:rPr>
                <a:t>LSTM</a:t>
              </a:r>
              <a:endParaRPr kumimoji="0" lang="ko-KR" altLang="en-US" sz="1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888F0F05-A618-7A44-75E3-4C0EE6CB2D35}"/>
                </a:ext>
              </a:extLst>
            </p:cNvPr>
            <p:cNvSpPr/>
            <p:nvPr/>
          </p:nvSpPr>
          <p:spPr>
            <a:xfrm rot="16200000" flipH="1">
              <a:off x="1396875" y="2626089"/>
              <a:ext cx="360000" cy="538248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Lato Bold"/>
                  <a:cs typeface="Times New Roman" panose="02020603050405020304" pitchFamily="18" charset="0"/>
                  <a:sym typeface="Lato Bold"/>
                </a:rPr>
                <a:t>LSTM</a:t>
              </a:r>
              <a:endParaRPr kumimoji="0" lang="ko-KR" altLang="en-US" sz="1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82764AA-2542-5636-E595-570D66E7887A}"/>
                </a:ext>
              </a:extLst>
            </p:cNvPr>
            <p:cNvSpPr/>
            <p:nvPr/>
          </p:nvSpPr>
          <p:spPr>
            <a:xfrm rot="16200000" flipH="1">
              <a:off x="2069020" y="2626088"/>
              <a:ext cx="360000" cy="538248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Lato Bold"/>
                  <a:cs typeface="Times New Roman" panose="02020603050405020304" pitchFamily="18" charset="0"/>
                  <a:sym typeface="Lato Bold"/>
                </a:rPr>
                <a:t>LSTM</a:t>
              </a:r>
              <a:endParaRPr kumimoji="0" lang="ko-KR" altLang="en-US" sz="1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140E219-F2D7-5AB5-E3AD-0DF8718A968A}"/>
                </a:ext>
              </a:extLst>
            </p:cNvPr>
            <p:cNvSpPr/>
            <p:nvPr/>
          </p:nvSpPr>
          <p:spPr>
            <a:xfrm rot="16200000" flipH="1">
              <a:off x="950594" y="3159877"/>
              <a:ext cx="360000" cy="538248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Lato Bold"/>
                  <a:cs typeface="Times New Roman" panose="02020603050405020304" pitchFamily="18" charset="0"/>
                  <a:sym typeface="Lato Bold"/>
                </a:rPr>
                <a:t>LSTM</a:t>
              </a:r>
              <a:endParaRPr kumimoji="0" lang="ko-KR" altLang="en-US" sz="1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FD9A0B8-820B-715A-E03D-CB4E4CD5DC27}"/>
                </a:ext>
              </a:extLst>
            </p:cNvPr>
            <p:cNvSpPr/>
            <p:nvPr/>
          </p:nvSpPr>
          <p:spPr>
            <a:xfrm rot="16200000" flipH="1">
              <a:off x="1628189" y="3159877"/>
              <a:ext cx="360000" cy="538248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Lato Bold"/>
                  <a:cs typeface="Times New Roman" panose="02020603050405020304" pitchFamily="18" charset="0"/>
                  <a:sym typeface="Lato Bold"/>
                </a:rPr>
                <a:t>LSTM</a:t>
              </a:r>
              <a:endParaRPr kumimoji="0" lang="ko-KR" altLang="en-US" sz="1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A45BEC42-1278-686F-E485-F14E1ADE28BF}"/>
                </a:ext>
              </a:extLst>
            </p:cNvPr>
            <p:cNvSpPr/>
            <p:nvPr/>
          </p:nvSpPr>
          <p:spPr>
            <a:xfrm rot="16200000" flipH="1">
              <a:off x="2300334" y="3159876"/>
              <a:ext cx="360000" cy="538248"/>
            </a:xfrm>
            <a:prstGeom prst="rect">
              <a:avLst/>
            </a:prstGeom>
            <a:grp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eaVert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Lato Bold"/>
                  <a:cs typeface="Times New Roman" panose="02020603050405020304" pitchFamily="18" charset="0"/>
                  <a:sym typeface="Lato Bold"/>
                </a:rPr>
                <a:t>LSTM</a:t>
              </a:r>
              <a:endParaRPr kumimoji="0" lang="ko-KR" altLang="en-US" sz="1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endParaRPr>
            </a:p>
          </p:txBody>
        </p: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94B316A1-682B-054C-D7DB-75F8D1632152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1399718" y="3429001"/>
              <a:ext cx="139347" cy="0"/>
            </a:xfrm>
            <a:prstGeom prst="straightConnector1">
              <a:avLst/>
            </a:prstGeom>
            <a:grpFill/>
            <a:ln>
              <a:solidFill>
                <a:srgbClr val="1818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15932924-8CB1-AAAC-29A3-4F95FFB30DCA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 flipV="1">
              <a:off x="2077313" y="3429000"/>
              <a:ext cx="133897" cy="1"/>
            </a:xfrm>
            <a:prstGeom prst="straightConnector1">
              <a:avLst/>
            </a:prstGeom>
            <a:grpFill/>
            <a:ln>
              <a:solidFill>
                <a:srgbClr val="1818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107AD2AF-4CEE-CAE9-71F3-89989849C845}"/>
                </a:ext>
              </a:extLst>
            </p:cNvPr>
            <p:cNvCxnSpPr>
              <a:stCxn id="8" idx="0"/>
              <a:endCxn id="7" idx="2"/>
            </p:cNvCxnSpPr>
            <p:nvPr/>
          </p:nvCxnSpPr>
          <p:spPr>
            <a:xfrm flipH="1">
              <a:off x="1845999" y="2895212"/>
              <a:ext cx="133897" cy="1"/>
            </a:xfrm>
            <a:prstGeom prst="straightConnector1">
              <a:avLst/>
            </a:prstGeom>
            <a:grpFill/>
            <a:ln>
              <a:solidFill>
                <a:srgbClr val="1818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58326A53-9896-03F2-AA5C-CA992460EF13}"/>
                </a:ext>
              </a:extLst>
            </p:cNvPr>
            <p:cNvCxnSpPr>
              <a:stCxn id="7" idx="0"/>
              <a:endCxn id="4" idx="2"/>
            </p:cNvCxnSpPr>
            <p:nvPr/>
          </p:nvCxnSpPr>
          <p:spPr>
            <a:xfrm flipH="1">
              <a:off x="1168404" y="2895213"/>
              <a:ext cx="139347" cy="0"/>
            </a:xfrm>
            <a:prstGeom prst="straightConnector1">
              <a:avLst/>
            </a:prstGeom>
            <a:grpFill/>
            <a:ln>
              <a:solidFill>
                <a:srgbClr val="1818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연결선: 꺾임 28">
              <a:extLst>
                <a:ext uri="{FF2B5EF4-FFF2-40B4-BE49-F238E27FC236}">
                  <a16:creationId xmlns:a16="http://schemas.microsoft.com/office/drawing/2014/main" id="{430BDA5D-2899-348E-BA95-10DF30606711}"/>
                </a:ext>
              </a:extLst>
            </p:cNvPr>
            <p:cNvCxnSpPr>
              <a:cxnSpLocks/>
              <a:stCxn id="20" idx="3"/>
              <a:endCxn id="8" idx="2"/>
            </p:cNvCxnSpPr>
            <p:nvPr/>
          </p:nvCxnSpPr>
          <p:spPr>
            <a:xfrm flipH="1" flipV="1">
              <a:off x="2518144" y="2895212"/>
              <a:ext cx="375962" cy="257299"/>
            </a:xfrm>
            <a:prstGeom prst="bentConnector3">
              <a:avLst>
                <a:gd name="adj1" fmla="val 21281"/>
              </a:avLst>
            </a:prstGeom>
            <a:grpFill/>
            <a:ln>
              <a:solidFill>
                <a:srgbClr val="1818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연결선: 꺾임 35">
              <a:extLst>
                <a:ext uri="{FF2B5EF4-FFF2-40B4-BE49-F238E27FC236}">
                  <a16:creationId xmlns:a16="http://schemas.microsoft.com/office/drawing/2014/main" id="{06AFC94D-9342-ABBF-8D77-44E47A36CEF1}"/>
                </a:ext>
              </a:extLst>
            </p:cNvPr>
            <p:cNvCxnSpPr>
              <a:cxnSpLocks/>
              <a:stCxn id="20" idx="3"/>
              <a:endCxn id="9" idx="0"/>
            </p:cNvCxnSpPr>
            <p:nvPr/>
          </p:nvCxnSpPr>
          <p:spPr>
            <a:xfrm flipH="1">
              <a:off x="861470" y="3152511"/>
              <a:ext cx="2032636" cy="276490"/>
            </a:xfrm>
            <a:prstGeom prst="bentConnector5">
              <a:avLst>
                <a:gd name="adj1" fmla="val 2062"/>
                <a:gd name="adj2" fmla="val 784"/>
                <a:gd name="adj3" fmla="val 111246"/>
              </a:avLst>
            </a:prstGeom>
            <a:grpFill/>
            <a:ln>
              <a:solidFill>
                <a:srgbClr val="1818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연결선: 꺾임 43">
              <a:extLst>
                <a:ext uri="{FF2B5EF4-FFF2-40B4-BE49-F238E27FC236}">
                  <a16:creationId xmlns:a16="http://schemas.microsoft.com/office/drawing/2014/main" id="{38BCA536-BD21-F37A-982A-8860BDCDFC2B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 rot="10800000">
              <a:off x="422911" y="3152511"/>
              <a:ext cx="2336661" cy="276488"/>
            </a:xfrm>
            <a:prstGeom prst="bentConnector3">
              <a:avLst>
                <a:gd name="adj1" fmla="val -2398"/>
              </a:avLst>
            </a:prstGeom>
            <a:grpFill/>
            <a:ln>
              <a:solidFill>
                <a:srgbClr val="1818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연결선: 꺾임 47">
              <a:extLst>
                <a:ext uri="{FF2B5EF4-FFF2-40B4-BE49-F238E27FC236}">
                  <a16:creationId xmlns:a16="http://schemas.microsoft.com/office/drawing/2014/main" id="{9FE5B39E-F538-3594-119C-17E69407F101}"/>
                </a:ext>
              </a:extLst>
            </p:cNvPr>
            <p:cNvCxnSpPr>
              <a:cxnSpLocks/>
              <a:stCxn id="4" idx="0"/>
              <a:endCxn id="20" idx="1"/>
            </p:cNvCxnSpPr>
            <p:nvPr/>
          </p:nvCxnSpPr>
          <p:spPr>
            <a:xfrm rot="10800000" flipV="1">
              <a:off x="422910" y="2895213"/>
              <a:ext cx="207246" cy="257298"/>
            </a:xfrm>
            <a:prstGeom prst="bentConnector3">
              <a:avLst>
                <a:gd name="adj1" fmla="val 33818"/>
              </a:avLst>
            </a:prstGeom>
            <a:grpFill/>
            <a:ln>
              <a:solidFill>
                <a:srgbClr val="1818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056859D1-0DBA-A00B-9AF4-8C1AF9A4249F}"/>
                </a:ext>
              </a:extLst>
            </p:cNvPr>
            <p:cNvSpPr/>
            <p:nvPr/>
          </p:nvSpPr>
          <p:spPr>
            <a:xfrm>
              <a:off x="422910" y="2510261"/>
              <a:ext cx="2471196" cy="1284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ECB07BD-A4E4-72EF-C287-F28EE0E489CB}"/>
              </a:ext>
            </a:extLst>
          </p:cNvPr>
          <p:cNvSpPr txBox="1"/>
          <p:nvPr/>
        </p:nvSpPr>
        <p:spPr>
          <a:xfrm>
            <a:off x="3452161" y="3041354"/>
            <a:ext cx="1191501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Bi - LSTM</a:t>
            </a:r>
          </a:p>
          <a:p>
            <a:pPr algn="ctr"/>
            <a:r>
              <a:rPr lang="en-US" altLang="ko-KR" sz="1600" b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Layer</a:t>
            </a:r>
            <a:endParaRPr lang="ko-KR" altLang="en-US" sz="1600" b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94" name="연결선: 꺾임 93">
            <a:extLst>
              <a:ext uri="{FF2B5EF4-FFF2-40B4-BE49-F238E27FC236}">
                <a16:creationId xmlns:a16="http://schemas.microsoft.com/office/drawing/2014/main" id="{11815469-12F7-8A4F-5357-817C73BA4BC0}"/>
              </a:ext>
            </a:extLst>
          </p:cNvPr>
          <p:cNvCxnSpPr>
            <a:stCxn id="33" idx="1"/>
            <a:endCxn id="20" idx="3"/>
          </p:cNvCxnSpPr>
          <p:nvPr/>
        </p:nvCxnSpPr>
        <p:spPr>
          <a:xfrm rot="16200000" flipH="1" flipV="1">
            <a:off x="4280229" y="1347422"/>
            <a:ext cx="462364" cy="926997"/>
          </a:xfrm>
          <a:prstGeom prst="bentConnector3">
            <a:avLst>
              <a:gd name="adj1" fmla="val 39363"/>
            </a:avLst>
          </a:prstGeom>
          <a:ln w="1905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7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FC1A07A2-C0D5-7630-6206-6F9E77783FC3}"/>
              </a:ext>
            </a:extLst>
          </p:cNvPr>
          <p:cNvCxnSpPr>
            <a:stCxn id="77" idx="3"/>
            <a:endCxn id="68" idx="2"/>
          </p:cNvCxnSpPr>
          <p:nvPr/>
        </p:nvCxnSpPr>
        <p:spPr>
          <a:xfrm flipV="1">
            <a:off x="2149861" y="4269204"/>
            <a:ext cx="3272877" cy="214138"/>
          </a:xfrm>
          <a:prstGeom prst="bentConnector2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D70B851-1230-AE24-C738-A847C3A13E97}"/>
              </a:ext>
            </a:extLst>
          </p:cNvPr>
          <p:cNvSpPr/>
          <p:nvPr/>
        </p:nvSpPr>
        <p:spPr>
          <a:xfrm>
            <a:off x="6748287" y="2732262"/>
            <a:ext cx="2524539" cy="345823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C43670C-1386-75D6-8EE4-2836177253F4}"/>
              </a:ext>
            </a:extLst>
          </p:cNvPr>
          <p:cNvSpPr/>
          <p:nvPr/>
        </p:nvSpPr>
        <p:spPr>
          <a:xfrm>
            <a:off x="1606443" y="1793597"/>
            <a:ext cx="5141844" cy="353068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D625A8F-AF73-73A3-6E77-38EE81765629}"/>
              </a:ext>
            </a:extLst>
          </p:cNvPr>
          <p:cNvCxnSpPr>
            <a:stCxn id="68" idx="3"/>
            <a:endCxn id="79" idx="1"/>
          </p:cNvCxnSpPr>
          <p:nvPr/>
        </p:nvCxnSpPr>
        <p:spPr>
          <a:xfrm>
            <a:off x="5602738" y="3549204"/>
            <a:ext cx="656820" cy="0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77FC0CC-FF78-4E43-F35B-11DDA210CAE0}"/>
              </a:ext>
            </a:extLst>
          </p:cNvPr>
          <p:cNvCxnSpPr>
            <a:stCxn id="64" idx="3"/>
            <a:endCxn id="68" idx="0"/>
          </p:cNvCxnSpPr>
          <p:nvPr/>
        </p:nvCxnSpPr>
        <p:spPr>
          <a:xfrm>
            <a:off x="2433147" y="2658302"/>
            <a:ext cx="2989591" cy="170902"/>
          </a:xfrm>
          <a:prstGeom prst="bentConnector2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8E360E0-5FCC-12C5-79FD-C9F0DA74CF31}"/>
              </a:ext>
            </a:extLst>
          </p:cNvPr>
          <p:cNvSpPr/>
          <p:nvPr/>
        </p:nvSpPr>
        <p:spPr>
          <a:xfrm>
            <a:off x="2536967" y="193830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Attention</a:t>
            </a:r>
            <a:r>
              <a:rPr lang="ko-KR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5848923-9721-6FF6-9643-BF9CCC831857}"/>
              </a:ext>
            </a:extLst>
          </p:cNvPr>
          <p:cNvSpPr/>
          <p:nvPr/>
        </p:nvSpPr>
        <p:spPr>
          <a:xfrm>
            <a:off x="3000787" y="1950518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DEF9934-8EAB-F778-F6AA-CE589942DA4D}"/>
              </a:ext>
            </a:extLst>
          </p:cNvPr>
          <p:cNvSpPr/>
          <p:nvPr/>
        </p:nvSpPr>
        <p:spPr>
          <a:xfrm>
            <a:off x="3509197" y="193830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Feed Forward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5A4AB7-2A00-1A6E-DF70-F53E73AF1991}"/>
              </a:ext>
            </a:extLst>
          </p:cNvPr>
          <p:cNvSpPr/>
          <p:nvPr/>
        </p:nvSpPr>
        <p:spPr>
          <a:xfrm>
            <a:off x="3973017" y="193830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3414439-D873-EB34-AAB4-3A00B00F2387}"/>
              </a:ext>
            </a:extLst>
          </p:cNvPr>
          <p:cNvSpPr/>
          <p:nvPr/>
        </p:nvSpPr>
        <p:spPr>
          <a:xfrm>
            <a:off x="2073147" y="193830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Positional Encoder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AEE83DE-1443-5482-F9A4-8A9E45F6026E}"/>
              </a:ext>
            </a:extLst>
          </p:cNvPr>
          <p:cNvSpPr/>
          <p:nvPr/>
        </p:nvSpPr>
        <p:spPr>
          <a:xfrm>
            <a:off x="4481427" y="193830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322D80D-A93B-ED03-9D88-E29A3A26305C}"/>
              </a:ext>
            </a:extLst>
          </p:cNvPr>
          <p:cNvSpPr/>
          <p:nvPr/>
        </p:nvSpPr>
        <p:spPr>
          <a:xfrm>
            <a:off x="5242738" y="2829204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Concat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FDE8FE0-7C95-17D0-A905-1BEFEC7ECCAC}"/>
              </a:ext>
            </a:extLst>
          </p:cNvPr>
          <p:cNvSpPr/>
          <p:nvPr/>
        </p:nvSpPr>
        <p:spPr>
          <a:xfrm>
            <a:off x="5751148" y="2829204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A5DDE04-BEA1-800E-55BA-86E7FDCADCD0}"/>
              </a:ext>
            </a:extLst>
          </p:cNvPr>
          <p:cNvSpPr/>
          <p:nvPr/>
        </p:nvSpPr>
        <p:spPr>
          <a:xfrm>
            <a:off x="7311804" y="2829204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93887FF-CFBC-5741-9E60-3B65E1753100}"/>
              </a:ext>
            </a:extLst>
          </p:cNvPr>
          <p:cNvSpPr/>
          <p:nvPr/>
        </p:nvSpPr>
        <p:spPr>
          <a:xfrm>
            <a:off x="7307968" y="4666918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B36398E0-A7C8-B715-D701-2ED8474C5D41}"/>
              </a:ext>
            </a:extLst>
          </p:cNvPr>
          <p:cNvSpPr/>
          <p:nvPr/>
        </p:nvSpPr>
        <p:spPr>
          <a:xfrm>
            <a:off x="7821366" y="3720106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Concat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5FBDCB13-43F0-4587-CE8D-18251A48C869}"/>
              </a:ext>
            </a:extLst>
          </p:cNvPr>
          <p:cNvSpPr/>
          <p:nvPr/>
        </p:nvSpPr>
        <p:spPr>
          <a:xfrm>
            <a:off x="8838186" y="4260106"/>
            <a:ext cx="9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6FCE-0774-997B-93CC-79C8A2EDC4A3}"/>
              </a:ext>
            </a:extLst>
          </p:cNvPr>
          <p:cNvSpPr txBox="1"/>
          <p:nvPr/>
        </p:nvSpPr>
        <p:spPr>
          <a:xfrm>
            <a:off x="1064550" y="3320167"/>
            <a:ext cx="358527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V</a:t>
            </a:r>
            <a:endParaRPr lang="ko-KR" altLang="en-US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0A8A6-5A30-DAAC-F313-33B91FCCC7CC}"/>
              </a:ext>
            </a:extLst>
          </p:cNvPr>
          <p:cNvSpPr txBox="1"/>
          <p:nvPr/>
        </p:nvSpPr>
        <p:spPr>
          <a:xfrm>
            <a:off x="5771804" y="5502545"/>
            <a:ext cx="678687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Temp</a:t>
            </a:r>
            <a:endParaRPr lang="ko-KR" altLang="en-US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943D4CB-4C38-3D00-FBCC-280ABB2B16AA}"/>
              </a:ext>
            </a:extLst>
          </p:cNvPr>
          <p:cNvSpPr/>
          <p:nvPr/>
        </p:nvSpPr>
        <p:spPr>
          <a:xfrm>
            <a:off x="6259558" y="3369204"/>
            <a:ext cx="9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9460123C-1DC6-A2A1-C283-62211CA910CC}"/>
              </a:ext>
            </a:extLst>
          </p:cNvPr>
          <p:cNvCxnSpPr>
            <a:stCxn id="79" idx="3"/>
            <a:endCxn id="72" idx="1"/>
          </p:cNvCxnSpPr>
          <p:nvPr/>
        </p:nvCxnSpPr>
        <p:spPr>
          <a:xfrm>
            <a:off x="7159558" y="3549204"/>
            <a:ext cx="152246" cy="0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연결선: 꺾임 46">
            <a:extLst>
              <a:ext uri="{FF2B5EF4-FFF2-40B4-BE49-F238E27FC236}">
                <a16:creationId xmlns:a16="http://schemas.microsoft.com/office/drawing/2014/main" id="{0BC21638-C671-F0E4-1F88-A54EDA4EE807}"/>
              </a:ext>
            </a:extLst>
          </p:cNvPr>
          <p:cNvCxnSpPr>
            <a:stCxn id="72" idx="3"/>
            <a:endCxn id="75" idx="0"/>
          </p:cNvCxnSpPr>
          <p:nvPr/>
        </p:nvCxnSpPr>
        <p:spPr>
          <a:xfrm>
            <a:off x="7671804" y="3549204"/>
            <a:ext cx="329562" cy="170902"/>
          </a:xfrm>
          <a:prstGeom prst="bentConnector2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04056794-FAA3-5A04-06CA-3B0BE5FEF3C4}"/>
              </a:ext>
            </a:extLst>
          </p:cNvPr>
          <p:cNvCxnSpPr>
            <a:stCxn id="74" idx="3"/>
            <a:endCxn id="75" idx="2"/>
          </p:cNvCxnSpPr>
          <p:nvPr/>
        </p:nvCxnSpPr>
        <p:spPr>
          <a:xfrm flipV="1">
            <a:off x="7667968" y="5160106"/>
            <a:ext cx="333398" cy="226812"/>
          </a:xfrm>
          <a:prstGeom prst="bentConnector2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198E9DC0-7519-DD19-5633-29B86467340B}"/>
              </a:ext>
            </a:extLst>
          </p:cNvPr>
          <p:cNvCxnSpPr>
            <a:cxnSpLocks/>
            <a:stCxn id="75" idx="3"/>
            <a:endCxn id="80" idx="1"/>
          </p:cNvCxnSpPr>
          <p:nvPr/>
        </p:nvCxnSpPr>
        <p:spPr>
          <a:xfrm>
            <a:off x="8181366" y="4440106"/>
            <a:ext cx="656820" cy="0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720CCDD-2C9F-4462-5038-B7CA03A5F558}"/>
              </a:ext>
            </a:extLst>
          </p:cNvPr>
          <p:cNvSpPr/>
          <p:nvPr/>
        </p:nvSpPr>
        <p:spPr>
          <a:xfrm>
            <a:off x="8329776" y="3720106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A6ADBCF7-726E-A669-255C-40587A2F6DAD}"/>
              </a:ext>
            </a:extLst>
          </p:cNvPr>
          <p:cNvCxnSpPr>
            <a:stCxn id="6" idx="3"/>
            <a:endCxn id="74" idx="1"/>
          </p:cNvCxnSpPr>
          <p:nvPr/>
        </p:nvCxnSpPr>
        <p:spPr>
          <a:xfrm flipV="1">
            <a:off x="6450491" y="5386918"/>
            <a:ext cx="857477" cy="344664"/>
          </a:xfrm>
          <a:prstGeom prst="bentConnector3">
            <a:avLst>
              <a:gd name="adj1" fmla="val 62364"/>
            </a:avLst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E953175-CD7C-759C-0649-84D850C0781B}"/>
              </a:ext>
            </a:extLst>
          </p:cNvPr>
          <p:cNvSpPr/>
          <p:nvPr/>
        </p:nvSpPr>
        <p:spPr>
          <a:xfrm>
            <a:off x="2716967" y="376334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Attention</a:t>
            </a:r>
            <a:r>
              <a:rPr lang="ko-KR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F229DDF1-2338-A018-B5EA-5E664679FCB6}"/>
              </a:ext>
            </a:extLst>
          </p:cNvPr>
          <p:cNvSpPr/>
          <p:nvPr/>
        </p:nvSpPr>
        <p:spPr>
          <a:xfrm>
            <a:off x="3180787" y="3775558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E2EDB110-8AB9-2371-CE5B-2F491758F0DE}"/>
              </a:ext>
            </a:extLst>
          </p:cNvPr>
          <p:cNvSpPr/>
          <p:nvPr/>
        </p:nvSpPr>
        <p:spPr>
          <a:xfrm>
            <a:off x="3689197" y="376334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Feed Forward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DC337BD8-5462-BDF3-0D8A-AE0722DF5988}"/>
              </a:ext>
            </a:extLst>
          </p:cNvPr>
          <p:cNvSpPr/>
          <p:nvPr/>
        </p:nvSpPr>
        <p:spPr>
          <a:xfrm>
            <a:off x="4153017" y="376334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3A78456B-08D6-8871-D2EA-D883A41804C8}"/>
              </a:ext>
            </a:extLst>
          </p:cNvPr>
          <p:cNvSpPr/>
          <p:nvPr/>
        </p:nvSpPr>
        <p:spPr>
          <a:xfrm>
            <a:off x="1789861" y="376334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6F8B9B3-F08D-742D-F877-B7CEA34EA06F}"/>
              </a:ext>
            </a:extLst>
          </p:cNvPr>
          <p:cNvSpPr/>
          <p:nvPr/>
        </p:nvSpPr>
        <p:spPr>
          <a:xfrm>
            <a:off x="2253414" y="3775558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Positional Encoder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F6541686-E38E-1729-6ECD-D339EB7B1977}"/>
              </a:ext>
            </a:extLst>
          </p:cNvPr>
          <p:cNvSpPr/>
          <p:nvPr/>
        </p:nvSpPr>
        <p:spPr>
          <a:xfrm>
            <a:off x="4661427" y="376334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4D0D6D77-87A5-CA8F-C9CD-55F381684B26}"/>
              </a:ext>
            </a:extLst>
          </p:cNvPr>
          <p:cNvCxnSpPr>
            <a:stCxn id="5" idx="3"/>
            <a:endCxn id="64" idx="1"/>
          </p:cNvCxnSpPr>
          <p:nvPr/>
        </p:nvCxnSpPr>
        <p:spPr>
          <a:xfrm flipV="1">
            <a:off x="1423077" y="2658302"/>
            <a:ext cx="650070" cy="890902"/>
          </a:xfrm>
          <a:prstGeom prst="bentConnector3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연결선: 꺾임 84">
            <a:extLst>
              <a:ext uri="{FF2B5EF4-FFF2-40B4-BE49-F238E27FC236}">
                <a16:creationId xmlns:a16="http://schemas.microsoft.com/office/drawing/2014/main" id="{6A8A88F9-03C4-2654-D7B2-D71AE52D7B28}"/>
              </a:ext>
            </a:extLst>
          </p:cNvPr>
          <p:cNvCxnSpPr>
            <a:stCxn id="5" idx="3"/>
            <a:endCxn id="77" idx="1"/>
          </p:cNvCxnSpPr>
          <p:nvPr/>
        </p:nvCxnSpPr>
        <p:spPr>
          <a:xfrm>
            <a:off x="1423077" y="3549204"/>
            <a:ext cx="366784" cy="934138"/>
          </a:xfrm>
          <a:prstGeom prst="bentConnector3">
            <a:avLst>
              <a:gd name="adj1" fmla="val 73485"/>
            </a:avLst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3E6E01B-28C0-C6B6-8439-502CCA47BB86}"/>
              </a:ext>
            </a:extLst>
          </p:cNvPr>
          <p:cNvSpPr txBox="1"/>
          <p:nvPr/>
        </p:nvSpPr>
        <p:spPr>
          <a:xfrm>
            <a:off x="4982147" y="6224235"/>
            <a:ext cx="12926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Fig4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제안모델 구조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34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7D70B851-1230-AE24-C738-A847C3A13E97}"/>
              </a:ext>
            </a:extLst>
          </p:cNvPr>
          <p:cNvSpPr/>
          <p:nvPr/>
        </p:nvSpPr>
        <p:spPr>
          <a:xfrm>
            <a:off x="7215809" y="2711942"/>
            <a:ext cx="2524539" cy="345823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C43670C-1386-75D6-8EE4-2836177253F4}"/>
              </a:ext>
            </a:extLst>
          </p:cNvPr>
          <p:cNvSpPr/>
          <p:nvPr/>
        </p:nvSpPr>
        <p:spPr>
          <a:xfrm>
            <a:off x="2358887" y="1773277"/>
            <a:ext cx="4856922" cy="353068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D625A8F-AF73-73A3-6E77-38EE81765629}"/>
              </a:ext>
            </a:extLst>
          </p:cNvPr>
          <p:cNvCxnSpPr>
            <a:stCxn id="68" idx="3"/>
            <a:endCxn id="79" idx="1"/>
          </p:cNvCxnSpPr>
          <p:nvPr/>
        </p:nvCxnSpPr>
        <p:spPr>
          <a:xfrm>
            <a:off x="6070260" y="3528884"/>
            <a:ext cx="656820" cy="0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30464400-DBD7-C6A2-387A-9AF119B31F0E}"/>
              </a:ext>
            </a:extLst>
          </p:cNvPr>
          <p:cNvCxnSpPr>
            <a:stCxn id="63" idx="3"/>
            <a:endCxn id="68" idx="2"/>
          </p:cNvCxnSpPr>
          <p:nvPr/>
        </p:nvCxnSpPr>
        <p:spPr>
          <a:xfrm flipV="1">
            <a:off x="3881494" y="4248884"/>
            <a:ext cx="2008766" cy="214138"/>
          </a:xfrm>
          <a:prstGeom prst="bentConnector2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77FC0CC-FF78-4E43-F35B-11DDA210CAE0}"/>
              </a:ext>
            </a:extLst>
          </p:cNvPr>
          <p:cNvCxnSpPr>
            <a:stCxn id="64" idx="3"/>
            <a:endCxn id="68" idx="0"/>
          </p:cNvCxnSpPr>
          <p:nvPr/>
        </p:nvCxnSpPr>
        <p:spPr>
          <a:xfrm>
            <a:off x="2900669" y="2637982"/>
            <a:ext cx="2989591" cy="170902"/>
          </a:xfrm>
          <a:prstGeom prst="bentConnector2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8E360E0-5FCC-12C5-79FD-C9F0DA74CF31}"/>
              </a:ext>
            </a:extLst>
          </p:cNvPr>
          <p:cNvSpPr/>
          <p:nvPr/>
        </p:nvSpPr>
        <p:spPr>
          <a:xfrm>
            <a:off x="3004489" y="191798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Attention</a:t>
            </a:r>
            <a:r>
              <a:rPr lang="ko-KR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5848923-9721-6FF6-9643-BF9CCC831857}"/>
              </a:ext>
            </a:extLst>
          </p:cNvPr>
          <p:cNvSpPr/>
          <p:nvPr/>
        </p:nvSpPr>
        <p:spPr>
          <a:xfrm>
            <a:off x="3468309" y="1930198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DEF9934-8EAB-F778-F6AA-CE589942DA4D}"/>
              </a:ext>
            </a:extLst>
          </p:cNvPr>
          <p:cNvSpPr/>
          <p:nvPr/>
        </p:nvSpPr>
        <p:spPr>
          <a:xfrm>
            <a:off x="3976719" y="191798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Feed Forward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5A4AB7-2A00-1A6E-DF70-F53E73AF1991}"/>
              </a:ext>
            </a:extLst>
          </p:cNvPr>
          <p:cNvSpPr/>
          <p:nvPr/>
        </p:nvSpPr>
        <p:spPr>
          <a:xfrm>
            <a:off x="4440539" y="191798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Add &amp; Norm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1848C6D4-4C72-B964-7E4C-B30AB138FC29}"/>
              </a:ext>
            </a:extLst>
          </p:cNvPr>
          <p:cNvSpPr/>
          <p:nvPr/>
        </p:nvSpPr>
        <p:spPr>
          <a:xfrm>
            <a:off x="4448600" y="374302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Bi-LSTM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A31A0598-DDE8-EE6F-326D-F6F34FA45B24}"/>
              </a:ext>
            </a:extLst>
          </p:cNvPr>
          <p:cNvSpPr/>
          <p:nvPr/>
        </p:nvSpPr>
        <p:spPr>
          <a:xfrm>
            <a:off x="3521494" y="374302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Bi-LSTM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F3414439-D873-EB34-AAB4-3A00B00F2387}"/>
              </a:ext>
            </a:extLst>
          </p:cNvPr>
          <p:cNvSpPr/>
          <p:nvPr/>
        </p:nvSpPr>
        <p:spPr>
          <a:xfrm>
            <a:off x="2540669" y="191798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Positional Encoder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7EE8C0A0-5C3A-D480-C821-275592699E30}"/>
              </a:ext>
            </a:extLst>
          </p:cNvPr>
          <p:cNvSpPr/>
          <p:nvPr/>
        </p:nvSpPr>
        <p:spPr>
          <a:xfrm>
            <a:off x="3985047" y="3755238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Bi-LSTM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9AEE83DE-1443-5482-F9A4-8A9E45F6026E}"/>
              </a:ext>
            </a:extLst>
          </p:cNvPr>
          <p:cNvSpPr/>
          <p:nvPr/>
        </p:nvSpPr>
        <p:spPr>
          <a:xfrm>
            <a:off x="4948949" y="191798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9CDB83B9-8EE2-CE7F-C4D9-D39F45078596}"/>
              </a:ext>
            </a:extLst>
          </p:cNvPr>
          <p:cNvSpPr/>
          <p:nvPr/>
        </p:nvSpPr>
        <p:spPr>
          <a:xfrm>
            <a:off x="4961998" y="3743022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322D80D-A93B-ED03-9D88-E29A3A26305C}"/>
              </a:ext>
            </a:extLst>
          </p:cNvPr>
          <p:cNvSpPr/>
          <p:nvPr/>
        </p:nvSpPr>
        <p:spPr>
          <a:xfrm>
            <a:off x="5710260" y="2808884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Concat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2FDE8FE0-7C95-17D0-A905-1BEFEC7ECCAC}"/>
              </a:ext>
            </a:extLst>
          </p:cNvPr>
          <p:cNvSpPr/>
          <p:nvPr/>
        </p:nvSpPr>
        <p:spPr>
          <a:xfrm>
            <a:off x="6218670" y="2808884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A5DDE04-BEA1-800E-55BA-86E7FDCADCD0}"/>
              </a:ext>
            </a:extLst>
          </p:cNvPr>
          <p:cNvSpPr/>
          <p:nvPr/>
        </p:nvSpPr>
        <p:spPr>
          <a:xfrm>
            <a:off x="7779326" y="2808884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93887FF-CFBC-5741-9E60-3B65E1753100}"/>
              </a:ext>
            </a:extLst>
          </p:cNvPr>
          <p:cNvSpPr/>
          <p:nvPr/>
        </p:nvSpPr>
        <p:spPr>
          <a:xfrm>
            <a:off x="7775490" y="4646598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B36398E0-A7C8-B715-D701-2ED8474C5D41}"/>
              </a:ext>
            </a:extLst>
          </p:cNvPr>
          <p:cNvSpPr/>
          <p:nvPr/>
        </p:nvSpPr>
        <p:spPr>
          <a:xfrm>
            <a:off x="8288888" y="3699786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Concat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sp>
        <p:nvSpPr>
          <p:cNvPr id="80" name="사각형: 둥근 모서리 79">
            <a:extLst>
              <a:ext uri="{FF2B5EF4-FFF2-40B4-BE49-F238E27FC236}">
                <a16:creationId xmlns:a16="http://schemas.microsoft.com/office/drawing/2014/main" id="{5FBDCB13-43F0-4587-CE8D-18251A48C869}"/>
              </a:ext>
            </a:extLst>
          </p:cNvPr>
          <p:cNvSpPr/>
          <p:nvPr/>
        </p:nvSpPr>
        <p:spPr>
          <a:xfrm>
            <a:off x="9305708" y="4239786"/>
            <a:ext cx="9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6FCE-0774-997B-93CC-79C8A2EDC4A3}"/>
              </a:ext>
            </a:extLst>
          </p:cNvPr>
          <p:cNvSpPr txBox="1"/>
          <p:nvPr/>
        </p:nvSpPr>
        <p:spPr>
          <a:xfrm>
            <a:off x="1545330" y="3299847"/>
            <a:ext cx="358527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V</a:t>
            </a:r>
            <a:endParaRPr lang="ko-KR" altLang="en-US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0A8A6-5A30-DAAC-F313-33B91FCCC7CC}"/>
              </a:ext>
            </a:extLst>
          </p:cNvPr>
          <p:cNvSpPr txBox="1"/>
          <p:nvPr/>
        </p:nvSpPr>
        <p:spPr>
          <a:xfrm>
            <a:off x="6239326" y="5482225"/>
            <a:ext cx="678687" cy="4580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i="1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Temp</a:t>
            </a:r>
            <a:endParaRPr lang="ko-KR" altLang="en-US" i="1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D35C52C2-DD6B-13FB-CFD3-26F1942827B4}"/>
              </a:ext>
            </a:extLst>
          </p:cNvPr>
          <p:cNvCxnSpPr>
            <a:stCxn id="5" idx="3"/>
            <a:endCxn id="63" idx="1"/>
          </p:cNvCxnSpPr>
          <p:nvPr/>
        </p:nvCxnSpPr>
        <p:spPr>
          <a:xfrm>
            <a:off x="1903857" y="3528884"/>
            <a:ext cx="1617637" cy="934138"/>
          </a:xfrm>
          <a:prstGeom prst="bentConnector3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CC5DDE70-5800-9D96-D1E1-6ADF8BA46FAE}"/>
              </a:ext>
            </a:extLst>
          </p:cNvPr>
          <p:cNvCxnSpPr>
            <a:cxnSpLocks/>
            <a:stCxn id="5" idx="3"/>
            <a:endCxn id="64" idx="1"/>
          </p:cNvCxnSpPr>
          <p:nvPr/>
        </p:nvCxnSpPr>
        <p:spPr>
          <a:xfrm flipV="1">
            <a:off x="1903857" y="2637982"/>
            <a:ext cx="636812" cy="890902"/>
          </a:xfrm>
          <a:prstGeom prst="bentConnector3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사각형: 둥근 모서리 78">
            <a:extLst>
              <a:ext uri="{FF2B5EF4-FFF2-40B4-BE49-F238E27FC236}">
                <a16:creationId xmlns:a16="http://schemas.microsoft.com/office/drawing/2014/main" id="{C943D4CB-4C38-3D00-FBCC-280ABB2B16AA}"/>
              </a:ext>
            </a:extLst>
          </p:cNvPr>
          <p:cNvSpPr/>
          <p:nvPr/>
        </p:nvSpPr>
        <p:spPr>
          <a:xfrm>
            <a:off x="6727080" y="3348884"/>
            <a:ext cx="9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9460123C-1DC6-A2A1-C283-62211CA910CC}"/>
              </a:ext>
            </a:extLst>
          </p:cNvPr>
          <p:cNvCxnSpPr>
            <a:stCxn id="79" idx="3"/>
            <a:endCxn id="72" idx="1"/>
          </p:cNvCxnSpPr>
          <p:nvPr/>
        </p:nvCxnSpPr>
        <p:spPr>
          <a:xfrm>
            <a:off x="7627080" y="3528884"/>
            <a:ext cx="152246" cy="0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연결선: 꺾임 46">
            <a:extLst>
              <a:ext uri="{FF2B5EF4-FFF2-40B4-BE49-F238E27FC236}">
                <a16:creationId xmlns:a16="http://schemas.microsoft.com/office/drawing/2014/main" id="{0BC21638-C671-F0E4-1F88-A54EDA4EE807}"/>
              </a:ext>
            </a:extLst>
          </p:cNvPr>
          <p:cNvCxnSpPr>
            <a:stCxn id="72" idx="3"/>
            <a:endCxn id="75" idx="0"/>
          </p:cNvCxnSpPr>
          <p:nvPr/>
        </p:nvCxnSpPr>
        <p:spPr>
          <a:xfrm>
            <a:off x="8139326" y="3528884"/>
            <a:ext cx="329562" cy="170902"/>
          </a:xfrm>
          <a:prstGeom prst="bentConnector2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04056794-FAA3-5A04-06CA-3B0BE5FEF3C4}"/>
              </a:ext>
            </a:extLst>
          </p:cNvPr>
          <p:cNvCxnSpPr>
            <a:stCxn id="74" idx="3"/>
            <a:endCxn id="75" idx="2"/>
          </p:cNvCxnSpPr>
          <p:nvPr/>
        </p:nvCxnSpPr>
        <p:spPr>
          <a:xfrm flipV="1">
            <a:off x="8135490" y="5139786"/>
            <a:ext cx="333398" cy="226812"/>
          </a:xfrm>
          <a:prstGeom prst="bentConnector2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198E9DC0-7519-DD19-5633-29B86467340B}"/>
              </a:ext>
            </a:extLst>
          </p:cNvPr>
          <p:cNvCxnSpPr>
            <a:cxnSpLocks/>
            <a:stCxn id="75" idx="3"/>
            <a:endCxn id="80" idx="1"/>
          </p:cNvCxnSpPr>
          <p:nvPr/>
        </p:nvCxnSpPr>
        <p:spPr>
          <a:xfrm>
            <a:off x="8648888" y="4419786"/>
            <a:ext cx="656820" cy="0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B720CCDD-2C9F-4462-5038-B7CA03A5F558}"/>
              </a:ext>
            </a:extLst>
          </p:cNvPr>
          <p:cNvSpPr/>
          <p:nvPr/>
        </p:nvSpPr>
        <p:spPr>
          <a:xfrm>
            <a:off x="8797298" y="3699786"/>
            <a:ext cx="360000" cy="14400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ea typeface="Lato Bold"/>
                <a:cs typeface="Times New Roman" panose="02020603050405020304" pitchFamily="18" charset="0"/>
                <a:sym typeface="Lato Bold"/>
              </a:rPr>
              <a:t>Conv Layer</a:t>
            </a:r>
            <a:endParaRPr kumimoji="0" lang="ko-KR" altLang="en-US" sz="1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Lato Bold"/>
              <a:cs typeface="Times New Roman" panose="02020603050405020304" pitchFamily="18" charset="0"/>
              <a:sym typeface="Lato Bold"/>
            </a:endParaRPr>
          </a:p>
        </p:txBody>
      </p: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A6ADBCF7-726E-A669-255C-40587A2F6DAD}"/>
              </a:ext>
            </a:extLst>
          </p:cNvPr>
          <p:cNvCxnSpPr>
            <a:stCxn id="6" idx="3"/>
            <a:endCxn id="74" idx="1"/>
          </p:cNvCxnSpPr>
          <p:nvPr/>
        </p:nvCxnSpPr>
        <p:spPr>
          <a:xfrm flipV="1">
            <a:off x="6918013" y="5366598"/>
            <a:ext cx="857477" cy="344664"/>
          </a:xfrm>
          <a:prstGeom prst="bentConnector3">
            <a:avLst>
              <a:gd name="adj1" fmla="val 62364"/>
            </a:avLst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9F6B73-20E7-8F13-9870-6D7187CB30A6}"/>
              </a:ext>
            </a:extLst>
          </p:cNvPr>
          <p:cNvSpPr txBox="1"/>
          <p:nvPr/>
        </p:nvSpPr>
        <p:spPr>
          <a:xfrm>
            <a:off x="5449669" y="6224235"/>
            <a:ext cx="12926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Fig4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제안모델 구조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377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데이터 </a:t>
              </a:r>
              <a:r>
                <a:rPr lang="ko-KR" altLang="en-US" dirty="0" err="1">
                  <a:solidFill>
                    <a:srgbClr val="0B1749"/>
                  </a:solidFill>
                </a:rPr>
                <a:t>전처리</a:t>
              </a:r>
              <a:endParaRPr lang="ko-KR" altLang="en-US" dirty="0">
                <a:solidFill>
                  <a:srgbClr val="0B1749"/>
                </a:solidFill>
              </a:endParaRP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pic>
        <p:nvPicPr>
          <p:cNvPr id="11" name="그림 10" descr="라인, 그래프, 스크린샷, 도표이(가) 표시된 사진&#10;&#10;자동 생성된 설명">
            <a:extLst>
              <a:ext uri="{FF2B5EF4-FFF2-40B4-BE49-F238E27FC236}">
                <a16:creationId xmlns:a16="http://schemas.microsoft.com/office/drawing/2014/main" id="{891CB24F-4EB9-AECF-2C27-FE511E4C0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3" y="2610923"/>
            <a:ext cx="8853714" cy="344311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A393EAD-9841-F3AF-DA35-A353437A7605}"/>
              </a:ext>
            </a:extLst>
          </p:cNvPr>
          <p:cNvSpPr/>
          <p:nvPr/>
        </p:nvSpPr>
        <p:spPr>
          <a:xfrm>
            <a:off x="2320254" y="2846413"/>
            <a:ext cx="972000" cy="828279"/>
          </a:xfrm>
          <a:prstGeom prst="rect">
            <a:avLst/>
          </a:prstGeom>
          <a:solidFill>
            <a:schemeClr val="bg1">
              <a:lumMod val="5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43617EB-5F53-8DD2-83EB-67326BAC8A2A}"/>
              </a:ext>
            </a:extLst>
          </p:cNvPr>
          <p:cNvSpPr/>
          <p:nvPr/>
        </p:nvSpPr>
        <p:spPr>
          <a:xfrm>
            <a:off x="3292254" y="3472328"/>
            <a:ext cx="972000" cy="360000"/>
          </a:xfrm>
          <a:prstGeom prst="rect">
            <a:avLst/>
          </a:prstGeom>
          <a:solidFill>
            <a:schemeClr val="bg1">
              <a:lumMod val="5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2BCFB5E-A125-954D-5C63-9439AF5C7706}"/>
              </a:ext>
            </a:extLst>
          </p:cNvPr>
          <p:cNvSpPr/>
          <p:nvPr/>
        </p:nvSpPr>
        <p:spPr>
          <a:xfrm>
            <a:off x="4269254" y="3674692"/>
            <a:ext cx="972000" cy="388943"/>
          </a:xfrm>
          <a:prstGeom prst="rect">
            <a:avLst/>
          </a:prstGeom>
          <a:solidFill>
            <a:schemeClr val="bg1">
              <a:lumMod val="5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485F0B8-7DDD-99BA-1C6C-8D34242111A2}"/>
              </a:ext>
            </a:extLst>
          </p:cNvPr>
          <p:cNvSpPr/>
          <p:nvPr/>
        </p:nvSpPr>
        <p:spPr>
          <a:xfrm>
            <a:off x="7191708" y="4002156"/>
            <a:ext cx="972000" cy="408377"/>
          </a:xfrm>
          <a:prstGeom prst="rect">
            <a:avLst/>
          </a:prstGeom>
          <a:solidFill>
            <a:schemeClr val="bg1">
              <a:lumMod val="5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5FC77E2-B227-05C9-86F8-D08EB480557A}"/>
              </a:ext>
            </a:extLst>
          </p:cNvPr>
          <p:cNvSpPr/>
          <p:nvPr/>
        </p:nvSpPr>
        <p:spPr>
          <a:xfrm>
            <a:off x="8164435" y="4063636"/>
            <a:ext cx="972000" cy="453362"/>
          </a:xfrm>
          <a:prstGeom prst="rect">
            <a:avLst/>
          </a:prstGeom>
          <a:solidFill>
            <a:schemeClr val="bg1">
              <a:lumMod val="5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9B4B485-D70E-DE03-18A9-4E8DA7B501D5}"/>
              </a:ext>
            </a:extLst>
          </p:cNvPr>
          <p:cNvSpPr/>
          <p:nvPr/>
        </p:nvSpPr>
        <p:spPr>
          <a:xfrm>
            <a:off x="9137162" y="4313582"/>
            <a:ext cx="972000" cy="1390495"/>
          </a:xfrm>
          <a:prstGeom prst="rect">
            <a:avLst/>
          </a:prstGeom>
          <a:solidFill>
            <a:schemeClr val="bg1">
              <a:lumMod val="50000"/>
              <a:alpha val="25098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B025FA4-1B45-1E43-7B1D-BCC2F9B192D6}"/>
              </a:ext>
            </a:extLst>
          </p:cNvPr>
          <p:cNvSpPr/>
          <p:nvPr/>
        </p:nvSpPr>
        <p:spPr>
          <a:xfrm>
            <a:off x="2936397" y="3904655"/>
            <a:ext cx="711714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F86BBC9-6001-2692-5F86-E0E57FF3E1D3}"/>
              </a:ext>
            </a:extLst>
          </p:cNvPr>
          <p:cNvSpPr/>
          <p:nvPr/>
        </p:nvSpPr>
        <p:spPr>
          <a:xfrm>
            <a:off x="3906111" y="4192945"/>
            <a:ext cx="711714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E798E36-A305-5FB2-47EF-97E3DB73FC33}"/>
              </a:ext>
            </a:extLst>
          </p:cNvPr>
          <p:cNvSpPr/>
          <p:nvPr/>
        </p:nvSpPr>
        <p:spPr>
          <a:xfrm>
            <a:off x="4884504" y="4420275"/>
            <a:ext cx="711714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132906BB-98D6-B184-D91A-1C75747B25DF}"/>
              </a:ext>
            </a:extLst>
          </p:cNvPr>
          <p:cNvSpPr/>
          <p:nvPr/>
        </p:nvSpPr>
        <p:spPr>
          <a:xfrm>
            <a:off x="6831931" y="4654590"/>
            <a:ext cx="711714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E0827C8-C8DD-0853-43C6-158E1FF92661}"/>
              </a:ext>
            </a:extLst>
          </p:cNvPr>
          <p:cNvSpPr/>
          <p:nvPr/>
        </p:nvSpPr>
        <p:spPr>
          <a:xfrm>
            <a:off x="7804258" y="4777780"/>
            <a:ext cx="711714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A378C456-305B-4C72-0359-436B6EB27EA1}"/>
              </a:ext>
            </a:extLst>
          </p:cNvPr>
          <p:cNvSpPr/>
          <p:nvPr/>
        </p:nvSpPr>
        <p:spPr>
          <a:xfrm>
            <a:off x="8781739" y="4901605"/>
            <a:ext cx="711714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3FEBA84-42B6-A635-80CF-1FDCFBA7A814}"/>
              </a:ext>
            </a:extLst>
          </p:cNvPr>
          <p:cNvSpPr/>
          <p:nvPr/>
        </p:nvSpPr>
        <p:spPr>
          <a:xfrm>
            <a:off x="9751273" y="5935385"/>
            <a:ext cx="711714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3C9F00CA-D947-6A85-B84F-2AF098F705BC}"/>
              </a:ext>
            </a:extLst>
          </p:cNvPr>
          <p:cNvSpPr/>
          <p:nvPr/>
        </p:nvSpPr>
        <p:spPr>
          <a:xfrm>
            <a:off x="9751273" y="6352524"/>
            <a:ext cx="711714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 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E1385DB7-D29C-83E8-F8ED-CD6B82501C5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292254" y="3673348"/>
            <a:ext cx="0" cy="231307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7044B576-86B5-1709-8238-AC3A1A6AE5B7}"/>
              </a:ext>
            </a:extLst>
          </p:cNvPr>
          <p:cNvCxnSpPr>
            <a:cxnSpLocks/>
          </p:cNvCxnSpPr>
          <p:nvPr/>
        </p:nvCxnSpPr>
        <p:spPr>
          <a:xfrm>
            <a:off x="4261968" y="3832097"/>
            <a:ext cx="0" cy="374247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5262DDB-B833-4109-2C57-DDAB15579052}"/>
              </a:ext>
            </a:extLst>
          </p:cNvPr>
          <p:cNvCxnSpPr>
            <a:cxnSpLocks/>
          </p:cNvCxnSpPr>
          <p:nvPr/>
        </p:nvCxnSpPr>
        <p:spPr>
          <a:xfrm>
            <a:off x="5240361" y="4069587"/>
            <a:ext cx="0" cy="340946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70B151C1-D6CE-EE46-913D-732F3774285F}"/>
              </a:ext>
            </a:extLst>
          </p:cNvPr>
          <p:cNvCxnSpPr>
            <a:cxnSpLocks/>
          </p:cNvCxnSpPr>
          <p:nvPr/>
        </p:nvCxnSpPr>
        <p:spPr>
          <a:xfrm>
            <a:off x="7185248" y="4281042"/>
            <a:ext cx="0" cy="362118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C8219F50-1036-B431-6437-530D68C13D2F}"/>
              </a:ext>
            </a:extLst>
          </p:cNvPr>
          <p:cNvCxnSpPr>
            <a:cxnSpLocks/>
          </p:cNvCxnSpPr>
          <p:nvPr/>
        </p:nvCxnSpPr>
        <p:spPr>
          <a:xfrm>
            <a:off x="8160115" y="4416932"/>
            <a:ext cx="0" cy="359365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BB64AA9D-86D7-15FE-867F-A8DB92F6FFCC}"/>
              </a:ext>
            </a:extLst>
          </p:cNvPr>
          <p:cNvCxnSpPr>
            <a:cxnSpLocks/>
          </p:cNvCxnSpPr>
          <p:nvPr/>
        </p:nvCxnSpPr>
        <p:spPr>
          <a:xfrm>
            <a:off x="9137596" y="4522977"/>
            <a:ext cx="0" cy="360000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08E10F11-D4DA-B653-B057-478265FF094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107130" y="5704078"/>
            <a:ext cx="0" cy="231307"/>
          </a:xfrm>
          <a:prstGeom prst="straightConnector1">
            <a:avLst/>
          </a:prstGeom>
          <a:ln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EA2875-11F5-B229-E213-8CCE2FD70468}"/>
              </a:ext>
            </a:extLst>
          </p:cNvPr>
          <p:cNvSpPr txBox="1"/>
          <p:nvPr/>
        </p:nvSpPr>
        <p:spPr>
          <a:xfrm>
            <a:off x="5706061" y="3674692"/>
            <a:ext cx="1017293" cy="7358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spc="-150" dirty="0">
                <a:solidFill>
                  <a:srgbClr val="181818"/>
                </a:solidFill>
                <a:latin typeface="Noto Sans KR Medium" panose="020B0600000000000000" pitchFamily="34" charset="-127"/>
                <a:ea typeface="Noto Sans KR Medium" panose="020B0600000000000000" pitchFamily="34" charset="-127"/>
              </a:rPr>
              <a:t>…</a:t>
            </a:r>
            <a:endParaRPr lang="ko-KR" altLang="en-US" sz="3200" b="1" spc="-150" dirty="0">
              <a:solidFill>
                <a:srgbClr val="181818"/>
              </a:solidFill>
              <a:latin typeface="Noto Sans KR Medium" panose="020B0600000000000000" pitchFamily="34" charset="-127"/>
              <a:ea typeface="Noto Sans KR Medium" panose="020B0600000000000000" pitchFamily="34" charset="-127"/>
            </a:endParaRPr>
          </a:p>
        </p:txBody>
      </p:sp>
      <p:sp>
        <p:nvSpPr>
          <p:cNvPr id="35" name="오른쪽 중괄호 34">
            <a:extLst>
              <a:ext uri="{FF2B5EF4-FFF2-40B4-BE49-F238E27FC236}">
                <a16:creationId xmlns:a16="http://schemas.microsoft.com/office/drawing/2014/main" id="{1428BB0E-0F46-3C01-F5AF-8B5C302D12B4}"/>
              </a:ext>
            </a:extLst>
          </p:cNvPr>
          <p:cNvSpPr/>
          <p:nvPr/>
        </p:nvSpPr>
        <p:spPr>
          <a:xfrm rot="16200000">
            <a:off x="3743435" y="2939637"/>
            <a:ext cx="79930" cy="971999"/>
          </a:xfrm>
          <a:prstGeom prst="rightBrace">
            <a:avLst>
              <a:gd name="adj1" fmla="val 69651"/>
              <a:gd name="adj2" fmla="val 49935"/>
            </a:avLst>
          </a:prstGeom>
          <a:ln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8DEC52EB-2A76-2CBF-9803-2C231DA482D8}"/>
              </a:ext>
            </a:extLst>
          </p:cNvPr>
          <p:cNvSpPr/>
          <p:nvPr/>
        </p:nvSpPr>
        <p:spPr>
          <a:xfrm>
            <a:off x="3427539" y="3018945"/>
            <a:ext cx="711714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오른쪽 중괄호 47">
            <a:extLst>
              <a:ext uri="{FF2B5EF4-FFF2-40B4-BE49-F238E27FC236}">
                <a16:creationId xmlns:a16="http://schemas.microsoft.com/office/drawing/2014/main" id="{3BFB78C8-384C-90D3-F10A-025BCDBE20D8}"/>
              </a:ext>
            </a:extLst>
          </p:cNvPr>
          <p:cNvSpPr/>
          <p:nvPr/>
        </p:nvSpPr>
        <p:spPr>
          <a:xfrm rot="16200000">
            <a:off x="2758925" y="2319793"/>
            <a:ext cx="79930" cy="971999"/>
          </a:xfrm>
          <a:prstGeom prst="rightBrace">
            <a:avLst>
              <a:gd name="adj1" fmla="val 69651"/>
              <a:gd name="adj2" fmla="val 49935"/>
            </a:avLst>
          </a:prstGeom>
          <a:ln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8CBF7B4C-6457-97A8-EFF6-1F5F615C345F}"/>
              </a:ext>
            </a:extLst>
          </p:cNvPr>
          <p:cNvSpPr/>
          <p:nvPr/>
        </p:nvSpPr>
        <p:spPr>
          <a:xfrm>
            <a:off x="2443029" y="2399101"/>
            <a:ext cx="711714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오른쪽 중괄호 50">
            <a:extLst>
              <a:ext uri="{FF2B5EF4-FFF2-40B4-BE49-F238E27FC236}">
                <a16:creationId xmlns:a16="http://schemas.microsoft.com/office/drawing/2014/main" id="{E80FF9EB-D3E4-69A7-E67B-A616158926A5}"/>
              </a:ext>
            </a:extLst>
          </p:cNvPr>
          <p:cNvSpPr/>
          <p:nvPr/>
        </p:nvSpPr>
        <p:spPr>
          <a:xfrm rot="16200000">
            <a:off x="4715435" y="3140693"/>
            <a:ext cx="79930" cy="971999"/>
          </a:xfrm>
          <a:prstGeom prst="rightBrace">
            <a:avLst>
              <a:gd name="adj1" fmla="val 69651"/>
              <a:gd name="adj2" fmla="val 49935"/>
            </a:avLst>
          </a:prstGeom>
          <a:ln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B9895C06-08B9-958F-A816-3804ECEBF2C8}"/>
              </a:ext>
            </a:extLst>
          </p:cNvPr>
          <p:cNvSpPr/>
          <p:nvPr/>
        </p:nvSpPr>
        <p:spPr>
          <a:xfrm>
            <a:off x="4399539" y="3220001"/>
            <a:ext cx="711714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오른쪽 중괄호 53">
            <a:extLst>
              <a:ext uri="{FF2B5EF4-FFF2-40B4-BE49-F238E27FC236}">
                <a16:creationId xmlns:a16="http://schemas.microsoft.com/office/drawing/2014/main" id="{A6B23038-73E9-5FD8-B60B-12B5A0D03689}"/>
              </a:ext>
            </a:extLst>
          </p:cNvPr>
          <p:cNvSpPr/>
          <p:nvPr/>
        </p:nvSpPr>
        <p:spPr>
          <a:xfrm rot="16200000">
            <a:off x="7641481" y="3465580"/>
            <a:ext cx="79930" cy="971999"/>
          </a:xfrm>
          <a:prstGeom prst="rightBrace">
            <a:avLst>
              <a:gd name="adj1" fmla="val 69651"/>
              <a:gd name="adj2" fmla="val 49935"/>
            </a:avLst>
          </a:prstGeom>
          <a:ln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8ACB259A-F5C7-920D-61FB-9148909B615E}"/>
              </a:ext>
            </a:extLst>
          </p:cNvPr>
          <p:cNvSpPr/>
          <p:nvPr/>
        </p:nvSpPr>
        <p:spPr>
          <a:xfrm>
            <a:off x="7325585" y="3544888"/>
            <a:ext cx="711714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오른쪽 중괄호 55">
            <a:extLst>
              <a:ext uri="{FF2B5EF4-FFF2-40B4-BE49-F238E27FC236}">
                <a16:creationId xmlns:a16="http://schemas.microsoft.com/office/drawing/2014/main" id="{B6E582A2-5C7B-472B-8F44-CD6FA79C4C0A}"/>
              </a:ext>
            </a:extLst>
          </p:cNvPr>
          <p:cNvSpPr/>
          <p:nvPr/>
        </p:nvSpPr>
        <p:spPr>
          <a:xfrm rot="16200000">
            <a:off x="8618481" y="3532308"/>
            <a:ext cx="79930" cy="971999"/>
          </a:xfrm>
          <a:prstGeom prst="rightBrace">
            <a:avLst>
              <a:gd name="adj1" fmla="val 69651"/>
              <a:gd name="adj2" fmla="val 49935"/>
            </a:avLst>
          </a:prstGeom>
          <a:ln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179BA553-255C-D4B9-BC69-6C9CC6699F78}"/>
              </a:ext>
            </a:extLst>
          </p:cNvPr>
          <p:cNvSpPr/>
          <p:nvPr/>
        </p:nvSpPr>
        <p:spPr>
          <a:xfrm>
            <a:off x="8302585" y="3611616"/>
            <a:ext cx="711714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오른쪽 중괄호 57">
            <a:extLst>
              <a:ext uri="{FF2B5EF4-FFF2-40B4-BE49-F238E27FC236}">
                <a16:creationId xmlns:a16="http://schemas.microsoft.com/office/drawing/2014/main" id="{9E2A278B-B9A1-A7CE-79E0-EA340C7C7A29}"/>
              </a:ext>
            </a:extLst>
          </p:cNvPr>
          <p:cNvSpPr/>
          <p:nvPr/>
        </p:nvSpPr>
        <p:spPr>
          <a:xfrm rot="16200000">
            <a:off x="9585330" y="3768796"/>
            <a:ext cx="79930" cy="971999"/>
          </a:xfrm>
          <a:prstGeom prst="rightBrace">
            <a:avLst>
              <a:gd name="adj1" fmla="val 69651"/>
              <a:gd name="adj2" fmla="val 49935"/>
            </a:avLst>
          </a:prstGeom>
          <a:ln>
            <a:solidFill>
              <a:srgbClr val="181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5D4892D2-2552-4742-0803-303590D57833}"/>
              </a:ext>
            </a:extLst>
          </p:cNvPr>
          <p:cNvSpPr/>
          <p:nvPr/>
        </p:nvSpPr>
        <p:spPr>
          <a:xfrm>
            <a:off x="9269434" y="3848104"/>
            <a:ext cx="711714" cy="3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ko-KR" alt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18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사각형: 둥근 모서리 110">
            <a:extLst>
              <a:ext uri="{FF2B5EF4-FFF2-40B4-BE49-F238E27FC236}">
                <a16:creationId xmlns:a16="http://schemas.microsoft.com/office/drawing/2014/main" id="{F39D4FFE-663A-0ADE-DE55-B1D93DF012B3}"/>
              </a:ext>
            </a:extLst>
          </p:cNvPr>
          <p:cNvSpPr/>
          <p:nvPr/>
        </p:nvSpPr>
        <p:spPr>
          <a:xfrm>
            <a:off x="4216341" y="5099309"/>
            <a:ext cx="627119" cy="91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49CB659-CB4F-B8D1-BD1C-B1A8D3049A5D}"/>
              </a:ext>
            </a:extLst>
          </p:cNvPr>
          <p:cNvSpPr/>
          <p:nvPr/>
        </p:nvSpPr>
        <p:spPr>
          <a:xfrm>
            <a:off x="4221616" y="2861312"/>
            <a:ext cx="627119" cy="236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사각형: 둥근 모서리 108">
            <a:extLst>
              <a:ext uri="{FF2B5EF4-FFF2-40B4-BE49-F238E27FC236}">
                <a16:creationId xmlns:a16="http://schemas.microsoft.com/office/drawing/2014/main" id="{29AC22EB-C8AB-7DA3-BCF0-2765E509EAF4}"/>
              </a:ext>
            </a:extLst>
          </p:cNvPr>
          <p:cNvSpPr/>
          <p:nvPr/>
        </p:nvSpPr>
        <p:spPr>
          <a:xfrm>
            <a:off x="3606899" y="5091578"/>
            <a:ext cx="627119" cy="91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79561647-8A42-30D4-438B-11034E1CDEAC}"/>
              </a:ext>
            </a:extLst>
          </p:cNvPr>
          <p:cNvSpPr/>
          <p:nvPr/>
        </p:nvSpPr>
        <p:spPr>
          <a:xfrm>
            <a:off x="3612174" y="2853581"/>
            <a:ext cx="627119" cy="236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사각형: 둥근 모서리 106">
            <a:extLst>
              <a:ext uri="{FF2B5EF4-FFF2-40B4-BE49-F238E27FC236}">
                <a16:creationId xmlns:a16="http://schemas.microsoft.com/office/drawing/2014/main" id="{7B8D4F04-4993-7B6C-62B0-08FC97975E6C}"/>
              </a:ext>
            </a:extLst>
          </p:cNvPr>
          <p:cNvSpPr/>
          <p:nvPr/>
        </p:nvSpPr>
        <p:spPr>
          <a:xfrm>
            <a:off x="2966903" y="5091579"/>
            <a:ext cx="627119" cy="91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10E7B6F1-8387-80E9-0BCF-48B45A7C756F}"/>
              </a:ext>
            </a:extLst>
          </p:cNvPr>
          <p:cNvSpPr/>
          <p:nvPr/>
        </p:nvSpPr>
        <p:spPr>
          <a:xfrm>
            <a:off x="2972178" y="2853582"/>
            <a:ext cx="627119" cy="236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사각형: 둥근 모서리 105">
            <a:extLst>
              <a:ext uri="{FF2B5EF4-FFF2-40B4-BE49-F238E27FC236}">
                <a16:creationId xmlns:a16="http://schemas.microsoft.com/office/drawing/2014/main" id="{28BCDFC6-6CD2-0577-BD6C-671EDA4FC345}"/>
              </a:ext>
            </a:extLst>
          </p:cNvPr>
          <p:cNvSpPr/>
          <p:nvPr/>
        </p:nvSpPr>
        <p:spPr>
          <a:xfrm>
            <a:off x="2346557" y="5091579"/>
            <a:ext cx="627119" cy="91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사각형: 둥근 모서리 104">
            <a:extLst>
              <a:ext uri="{FF2B5EF4-FFF2-40B4-BE49-F238E27FC236}">
                <a16:creationId xmlns:a16="http://schemas.microsoft.com/office/drawing/2014/main" id="{503B07C0-B97B-9821-DF98-B1D42009BF39}"/>
              </a:ext>
            </a:extLst>
          </p:cNvPr>
          <p:cNvSpPr/>
          <p:nvPr/>
        </p:nvSpPr>
        <p:spPr>
          <a:xfrm>
            <a:off x="2351832" y="2853582"/>
            <a:ext cx="627119" cy="236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4E7E9F6C-7A75-3284-1ECE-BCE715F60D46}"/>
              </a:ext>
            </a:extLst>
          </p:cNvPr>
          <p:cNvSpPr/>
          <p:nvPr/>
        </p:nvSpPr>
        <p:spPr>
          <a:xfrm>
            <a:off x="2111000" y="2481725"/>
            <a:ext cx="2919296" cy="3930401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9AB75629-278F-C886-9FCC-FD9C174EC7B5}"/>
              </a:ext>
            </a:extLst>
          </p:cNvPr>
          <p:cNvSpPr/>
          <p:nvPr/>
        </p:nvSpPr>
        <p:spPr>
          <a:xfrm>
            <a:off x="4223514" y="2862014"/>
            <a:ext cx="627119" cy="314561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5CC71773-7BDD-95C0-A311-D8524DD9C28B}"/>
              </a:ext>
            </a:extLst>
          </p:cNvPr>
          <p:cNvSpPr/>
          <p:nvPr/>
        </p:nvSpPr>
        <p:spPr>
          <a:xfrm>
            <a:off x="3599758" y="2862014"/>
            <a:ext cx="627119" cy="314561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79BC987E-D4A0-26C8-9265-0913F6A12B68}"/>
              </a:ext>
            </a:extLst>
          </p:cNvPr>
          <p:cNvSpPr/>
          <p:nvPr/>
        </p:nvSpPr>
        <p:spPr>
          <a:xfrm>
            <a:off x="2971761" y="2862014"/>
            <a:ext cx="627119" cy="314561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20F976A3-1879-598C-D88E-C4126E0314F5}"/>
              </a:ext>
            </a:extLst>
          </p:cNvPr>
          <p:cNvSpPr/>
          <p:nvPr/>
        </p:nvSpPr>
        <p:spPr>
          <a:xfrm>
            <a:off x="2344481" y="2862014"/>
            <a:ext cx="627119" cy="314561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22A7DF1-A594-7C28-A30A-41417BBC799A}"/>
              </a:ext>
            </a:extLst>
          </p:cNvPr>
          <p:cNvGrpSpPr/>
          <p:nvPr/>
        </p:nvGrpSpPr>
        <p:grpSpPr>
          <a:xfrm>
            <a:off x="2305142" y="3060083"/>
            <a:ext cx="720000" cy="941189"/>
            <a:chOff x="1064550" y="3320785"/>
            <a:chExt cx="720000" cy="941189"/>
          </a:xfrm>
        </p:grpSpPr>
        <p:pic>
          <p:nvPicPr>
            <p:cNvPr id="3" name="그래픽 2" descr="배터리 단색으로 채워진">
              <a:extLst>
                <a:ext uri="{FF2B5EF4-FFF2-40B4-BE49-F238E27FC236}">
                  <a16:creationId xmlns:a16="http://schemas.microsoft.com/office/drawing/2014/main" id="{847E3C47-75D9-4F8B-0C66-B98810FD7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07DB28-E34B-A502-6801-ED7F3CCAB43B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D41F4F7-854F-7A9A-4A4B-C5C67219646F}"/>
              </a:ext>
            </a:extLst>
          </p:cNvPr>
          <p:cNvGrpSpPr/>
          <p:nvPr/>
        </p:nvGrpSpPr>
        <p:grpSpPr>
          <a:xfrm>
            <a:off x="7030797" y="3766387"/>
            <a:ext cx="720000" cy="941189"/>
            <a:chOff x="2123116" y="3320785"/>
            <a:chExt cx="720000" cy="941189"/>
          </a:xfrm>
        </p:grpSpPr>
        <p:pic>
          <p:nvPicPr>
            <p:cNvPr id="4" name="그래픽 3" descr="배터리 단색으로 채워진">
              <a:extLst>
                <a:ext uri="{FF2B5EF4-FFF2-40B4-BE49-F238E27FC236}">
                  <a16:creationId xmlns:a16="http://schemas.microsoft.com/office/drawing/2014/main" id="{E62D1BD4-66A7-70B4-C9ED-C7AE4896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123116" y="3320785"/>
              <a:ext cx="720000" cy="72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64860A-B354-4D6C-1359-3FED15BE9B6A}"/>
                </a:ext>
              </a:extLst>
            </p:cNvPr>
            <p:cNvSpPr txBox="1"/>
            <p:nvPr/>
          </p:nvSpPr>
          <p:spPr>
            <a:xfrm>
              <a:off x="2231656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C8DBE33-8F9F-2DAC-F7F3-77A1D491E4A3}"/>
              </a:ext>
            </a:extLst>
          </p:cNvPr>
          <p:cNvGrpSpPr/>
          <p:nvPr/>
        </p:nvGrpSpPr>
        <p:grpSpPr>
          <a:xfrm>
            <a:off x="2301759" y="4023742"/>
            <a:ext cx="720000" cy="941189"/>
            <a:chOff x="1064550" y="3320785"/>
            <a:chExt cx="720000" cy="941189"/>
          </a:xfrm>
        </p:grpSpPr>
        <p:pic>
          <p:nvPicPr>
            <p:cNvPr id="10" name="그래픽 9" descr="배터리 단색으로 채워진">
              <a:extLst>
                <a:ext uri="{FF2B5EF4-FFF2-40B4-BE49-F238E27FC236}">
                  <a16:creationId xmlns:a16="http://schemas.microsoft.com/office/drawing/2014/main" id="{AA8F31F2-7C9B-E801-2702-86164D830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EF284C-7199-103B-161A-46C5FF2CA833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C326806-B804-C5D8-40DA-AF19C9F504DD}"/>
              </a:ext>
            </a:extLst>
          </p:cNvPr>
          <p:cNvGrpSpPr/>
          <p:nvPr/>
        </p:nvGrpSpPr>
        <p:grpSpPr>
          <a:xfrm>
            <a:off x="2299067" y="4983071"/>
            <a:ext cx="720000" cy="941189"/>
            <a:chOff x="1064550" y="3320785"/>
            <a:chExt cx="720000" cy="941189"/>
          </a:xfrm>
        </p:grpSpPr>
        <p:pic>
          <p:nvPicPr>
            <p:cNvPr id="13" name="그래픽 12" descr="배터리 단색으로 채워진">
              <a:extLst>
                <a:ext uri="{FF2B5EF4-FFF2-40B4-BE49-F238E27FC236}">
                  <a16:creationId xmlns:a16="http://schemas.microsoft.com/office/drawing/2014/main" id="{4F13E3ED-441D-EA5E-CB56-F2C2BC35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F2F582-DEC4-AB58-C90A-300A38EF4D0B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9E8238F-494D-8891-B9F9-09C78E590C3C}"/>
              </a:ext>
            </a:extLst>
          </p:cNvPr>
          <p:cNvGrpSpPr/>
          <p:nvPr/>
        </p:nvGrpSpPr>
        <p:grpSpPr>
          <a:xfrm>
            <a:off x="2922708" y="3061488"/>
            <a:ext cx="720000" cy="941189"/>
            <a:chOff x="1064550" y="3320785"/>
            <a:chExt cx="720000" cy="941189"/>
          </a:xfrm>
        </p:grpSpPr>
        <p:pic>
          <p:nvPicPr>
            <p:cNvPr id="16" name="그래픽 15" descr="배터리 단색으로 채워진">
              <a:extLst>
                <a:ext uri="{FF2B5EF4-FFF2-40B4-BE49-F238E27FC236}">
                  <a16:creationId xmlns:a16="http://schemas.microsoft.com/office/drawing/2014/main" id="{49CCC53E-506A-DE7C-4113-020A41AC4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6828F5-56E4-7C2E-FD0C-06599837DA04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90D63EB-7118-6E7C-8188-302FBCE507BD}"/>
              </a:ext>
            </a:extLst>
          </p:cNvPr>
          <p:cNvGrpSpPr/>
          <p:nvPr/>
        </p:nvGrpSpPr>
        <p:grpSpPr>
          <a:xfrm>
            <a:off x="7485453" y="3760162"/>
            <a:ext cx="720000" cy="941189"/>
            <a:chOff x="2123116" y="3320785"/>
            <a:chExt cx="720000" cy="941189"/>
          </a:xfrm>
        </p:grpSpPr>
        <p:pic>
          <p:nvPicPr>
            <p:cNvPr id="19" name="그래픽 18" descr="배터리 단색으로 채워진">
              <a:extLst>
                <a:ext uri="{FF2B5EF4-FFF2-40B4-BE49-F238E27FC236}">
                  <a16:creationId xmlns:a16="http://schemas.microsoft.com/office/drawing/2014/main" id="{8F7DC7FB-CFB0-0E0E-BC48-F721B5BF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123116" y="3320785"/>
              <a:ext cx="720000" cy="720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3C7A03-B9C5-42F8-5141-33B20430A07D}"/>
                </a:ext>
              </a:extLst>
            </p:cNvPr>
            <p:cNvSpPr txBox="1"/>
            <p:nvPr/>
          </p:nvSpPr>
          <p:spPr>
            <a:xfrm>
              <a:off x="2231656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124E6DA-40D1-90E8-807E-836FF27EA3CA}"/>
              </a:ext>
            </a:extLst>
          </p:cNvPr>
          <p:cNvGrpSpPr/>
          <p:nvPr/>
        </p:nvGrpSpPr>
        <p:grpSpPr>
          <a:xfrm>
            <a:off x="2922985" y="4030155"/>
            <a:ext cx="720000" cy="941189"/>
            <a:chOff x="1064550" y="3320785"/>
            <a:chExt cx="720000" cy="941189"/>
          </a:xfrm>
        </p:grpSpPr>
        <p:pic>
          <p:nvPicPr>
            <p:cNvPr id="22" name="그래픽 21" descr="배터리 단색으로 채워진">
              <a:extLst>
                <a:ext uri="{FF2B5EF4-FFF2-40B4-BE49-F238E27FC236}">
                  <a16:creationId xmlns:a16="http://schemas.microsoft.com/office/drawing/2014/main" id="{1DAD6D71-40F4-F124-6070-81AD4155F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6725E5-DB57-FCE6-A584-175C78D6877D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0D7F89E-1196-B5F2-2169-E13C1A53E93F}"/>
              </a:ext>
            </a:extLst>
          </p:cNvPr>
          <p:cNvGrpSpPr/>
          <p:nvPr/>
        </p:nvGrpSpPr>
        <p:grpSpPr>
          <a:xfrm>
            <a:off x="2920021" y="4998174"/>
            <a:ext cx="720000" cy="941189"/>
            <a:chOff x="1064550" y="3320785"/>
            <a:chExt cx="720000" cy="941189"/>
          </a:xfrm>
        </p:grpSpPr>
        <p:pic>
          <p:nvPicPr>
            <p:cNvPr id="25" name="그래픽 24" descr="배터리 단색으로 채워진">
              <a:extLst>
                <a:ext uri="{FF2B5EF4-FFF2-40B4-BE49-F238E27FC236}">
                  <a16:creationId xmlns:a16="http://schemas.microsoft.com/office/drawing/2014/main" id="{E3BC3CCA-690B-8621-B521-700009EC4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707D92-A6A5-36C7-27E5-7E155100BED7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166AA92-4CA6-B721-9CAE-570E4197DAC1}"/>
              </a:ext>
            </a:extLst>
          </p:cNvPr>
          <p:cNvGrpSpPr/>
          <p:nvPr/>
        </p:nvGrpSpPr>
        <p:grpSpPr>
          <a:xfrm>
            <a:off x="3552155" y="3060083"/>
            <a:ext cx="720000" cy="941189"/>
            <a:chOff x="1064550" y="3320785"/>
            <a:chExt cx="720000" cy="941189"/>
          </a:xfrm>
        </p:grpSpPr>
        <p:pic>
          <p:nvPicPr>
            <p:cNvPr id="28" name="그래픽 27" descr="배터리 단색으로 채워진">
              <a:extLst>
                <a:ext uri="{FF2B5EF4-FFF2-40B4-BE49-F238E27FC236}">
                  <a16:creationId xmlns:a16="http://schemas.microsoft.com/office/drawing/2014/main" id="{657CD801-A6F4-2B64-6081-6F9355DA5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06F6F6-A4A1-097C-C9B7-9C774543D8FE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AFBEB62-F5E9-F0F0-DDEA-354A9F87393E}"/>
              </a:ext>
            </a:extLst>
          </p:cNvPr>
          <p:cNvGrpSpPr/>
          <p:nvPr/>
        </p:nvGrpSpPr>
        <p:grpSpPr>
          <a:xfrm>
            <a:off x="7916769" y="3766273"/>
            <a:ext cx="720000" cy="941189"/>
            <a:chOff x="2123116" y="3320785"/>
            <a:chExt cx="720000" cy="941189"/>
          </a:xfrm>
        </p:grpSpPr>
        <p:pic>
          <p:nvPicPr>
            <p:cNvPr id="31" name="그래픽 30" descr="배터리 단색으로 채워진">
              <a:extLst>
                <a:ext uri="{FF2B5EF4-FFF2-40B4-BE49-F238E27FC236}">
                  <a16:creationId xmlns:a16="http://schemas.microsoft.com/office/drawing/2014/main" id="{8A706AFD-9A42-C7BF-0608-D76A74400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123116" y="3320785"/>
              <a:ext cx="720000" cy="7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C099A7-F27E-7FD6-80E1-CE6534C0D2CF}"/>
                </a:ext>
              </a:extLst>
            </p:cNvPr>
            <p:cNvSpPr txBox="1"/>
            <p:nvPr/>
          </p:nvSpPr>
          <p:spPr>
            <a:xfrm>
              <a:off x="2231656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7FFB533-2EDB-83F5-2C1D-44D399CE0763}"/>
              </a:ext>
            </a:extLst>
          </p:cNvPr>
          <p:cNvGrpSpPr/>
          <p:nvPr/>
        </p:nvGrpSpPr>
        <p:grpSpPr>
          <a:xfrm>
            <a:off x="3555751" y="4023742"/>
            <a:ext cx="720000" cy="941189"/>
            <a:chOff x="1064550" y="3320785"/>
            <a:chExt cx="720000" cy="941189"/>
          </a:xfrm>
        </p:grpSpPr>
        <p:pic>
          <p:nvPicPr>
            <p:cNvPr id="34" name="그래픽 33" descr="배터리 단색으로 채워진">
              <a:extLst>
                <a:ext uri="{FF2B5EF4-FFF2-40B4-BE49-F238E27FC236}">
                  <a16:creationId xmlns:a16="http://schemas.microsoft.com/office/drawing/2014/main" id="{90B4FAAF-3907-D21D-30EB-12ACA13C6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C7F6BC-37B3-6EEE-9BA1-90137A9C6333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5009008-F20F-2466-D5C3-A8EF4ADBAA26}"/>
              </a:ext>
            </a:extLst>
          </p:cNvPr>
          <p:cNvGrpSpPr/>
          <p:nvPr/>
        </p:nvGrpSpPr>
        <p:grpSpPr>
          <a:xfrm>
            <a:off x="3546022" y="4991762"/>
            <a:ext cx="720000" cy="941189"/>
            <a:chOff x="1064550" y="3320785"/>
            <a:chExt cx="720000" cy="941189"/>
          </a:xfrm>
        </p:grpSpPr>
        <p:pic>
          <p:nvPicPr>
            <p:cNvPr id="37" name="그래픽 36" descr="배터리 단색으로 채워진">
              <a:extLst>
                <a:ext uri="{FF2B5EF4-FFF2-40B4-BE49-F238E27FC236}">
                  <a16:creationId xmlns:a16="http://schemas.microsoft.com/office/drawing/2014/main" id="{551694CA-A874-8DCE-A40B-70BE8DAF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9ACFD8-2BAA-D8D9-6563-DFF1D9DA96BA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2DF45BD4-9156-0104-6D76-08577AB832C6}"/>
              </a:ext>
            </a:extLst>
          </p:cNvPr>
          <p:cNvGrpSpPr/>
          <p:nvPr/>
        </p:nvGrpSpPr>
        <p:grpSpPr>
          <a:xfrm>
            <a:off x="4181602" y="3053972"/>
            <a:ext cx="720000" cy="941189"/>
            <a:chOff x="1064550" y="3320785"/>
            <a:chExt cx="720000" cy="941189"/>
          </a:xfrm>
        </p:grpSpPr>
        <p:pic>
          <p:nvPicPr>
            <p:cNvPr id="49" name="그래픽 48" descr="배터리 단색으로 채워진">
              <a:extLst>
                <a:ext uri="{FF2B5EF4-FFF2-40B4-BE49-F238E27FC236}">
                  <a16:creationId xmlns:a16="http://schemas.microsoft.com/office/drawing/2014/main" id="{5433F1E9-6CE2-0CB7-3B0B-ABAF0DD2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A44396-6838-5FED-1F7B-DC49CF69A02B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A63E73D-BAD1-FA68-8503-9FF54E59BE78}"/>
              </a:ext>
            </a:extLst>
          </p:cNvPr>
          <p:cNvGrpSpPr/>
          <p:nvPr/>
        </p:nvGrpSpPr>
        <p:grpSpPr>
          <a:xfrm>
            <a:off x="8346661" y="3760162"/>
            <a:ext cx="720000" cy="941189"/>
            <a:chOff x="2123116" y="3320785"/>
            <a:chExt cx="720000" cy="941189"/>
          </a:xfrm>
        </p:grpSpPr>
        <p:pic>
          <p:nvPicPr>
            <p:cNvPr id="52" name="그래픽 51" descr="배터리 단색으로 채워진">
              <a:extLst>
                <a:ext uri="{FF2B5EF4-FFF2-40B4-BE49-F238E27FC236}">
                  <a16:creationId xmlns:a16="http://schemas.microsoft.com/office/drawing/2014/main" id="{FD8561E2-EB27-727F-E1CE-45D83578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123116" y="3320785"/>
              <a:ext cx="720000" cy="7200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B208B9-A793-5F0A-106C-41DED58AA9A2}"/>
                </a:ext>
              </a:extLst>
            </p:cNvPr>
            <p:cNvSpPr txBox="1"/>
            <p:nvPr/>
          </p:nvSpPr>
          <p:spPr>
            <a:xfrm>
              <a:off x="2231656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65C1B71A-629C-37D7-01FA-9CAC957D0B1D}"/>
              </a:ext>
            </a:extLst>
          </p:cNvPr>
          <p:cNvGrpSpPr/>
          <p:nvPr/>
        </p:nvGrpSpPr>
        <p:grpSpPr>
          <a:xfrm>
            <a:off x="4181601" y="3995161"/>
            <a:ext cx="720000" cy="941189"/>
            <a:chOff x="1064550" y="3320785"/>
            <a:chExt cx="720000" cy="941189"/>
          </a:xfrm>
        </p:grpSpPr>
        <p:pic>
          <p:nvPicPr>
            <p:cNvPr id="56" name="그래픽 55" descr="배터리 단색으로 채워진">
              <a:extLst>
                <a:ext uri="{FF2B5EF4-FFF2-40B4-BE49-F238E27FC236}">
                  <a16:creationId xmlns:a16="http://schemas.microsoft.com/office/drawing/2014/main" id="{4C1349B1-6BAF-07DA-95A3-791206477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68E365-CABE-E316-9881-43516A5FC40C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27B6E3B2-CC02-8A1F-9147-B647B4A881D0}"/>
              </a:ext>
            </a:extLst>
          </p:cNvPr>
          <p:cNvGrpSpPr/>
          <p:nvPr/>
        </p:nvGrpSpPr>
        <p:grpSpPr>
          <a:xfrm>
            <a:off x="4167211" y="4985996"/>
            <a:ext cx="720000" cy="941189"/>
            <a:chOff x="1064550" y="3320785"/>
            <a:chExt cx="720000" cy="941189"/>
          </a:xfrm>
        </p:grpSpPr>
        <p:pic>
          <p:nvPicPr>
            <p:cNvPr id="70" name="그래픽 69" descr="배터리 단색으로 채워진">
              <a:extLst>
                <a:ext uri="{FF2B5EF4-FFF2-40B4-BE49-F238E27FC236}">
                  <a16:creationId xmlns:a16="http://schemas.microsoft.com/office/drawing/2014/main" id="{10492F77-CEBA-DD1C-8553-225D5D6AC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1064550" y="3320785"/>
              <a:ext cx="720000" cy="7200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05BFDED-61D8-23AB-AEEE-58B7B706DEE8}"/>
                </a:ext>
              </a:extLst>
            </p:cNvPr>
            <p:cNvSpPr txBox="1"/>
            <p:nvPr/>
          </p:nvSpPr>
          <p:spPr>
            <a:xfrm>
              <a:off x="1173090" y="3925856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E8DE967-4A84-80F2-3892-76551CC1F67F}"/>
              </a:ext>
            </a:extLst>
          </p:cNvPr>
          <p:cNvSpPr txBox="1"/>
          <p:nvPr/>
        </p:nvSpPr>
        <p:spPr>
          <a:xfrm>
            <a:off x="2355484" y="2443890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Train1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2594E0-8498-05FF-CA02-94196BC1043F}"/>
              </a:ext>
            </a:extLst>
          </p:cNvPr>
          <p:cNvSpPr txBox="1"/>
          <p:nvPr/>
        </p:nvSpPr>
        <p:spPr>
          <a:xfrm>
            <a:off x="2619988" y="2088237"/>
            <a:ext cx="1957783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Equal Cell Predict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9C1BEE-877F-08EB-2478-2F83AE49297F}"/>
              </a:ext>
            </a:extLst>
          </p:cNvPr>
          <p:cNvSpPr txBox="1"/>
          <p:nvPr/>
        </p:nvSpPr>
        <p:spPr>
          <a:xfrm>
            <a:off x="2964936" y="2443890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Train2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14EDA1-DDB8-18A7-E917-9E0A87B91F47}"/>
              </a:ext>
            </a:extLst>
          </p:cNvPr>
          <p:cNvSpPr txBox="1"/>
          <p:nvPr/>
        </p:nvSpPr>
        <p:spPr>
          <a:xfrm>
            <a:off x="3592462" y="2450302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Train3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477535-6221-7842-242B-BC9148F9A1CB}"/>
              </a:ext>
            </a:extLst>
          </p:cNvPr>
          <p:cNvSpPr txBox="1"/>
          <p:nvPr/>
        </p:nvSpPr>
        <p:spPr>
          <a:xfrm>
            <a:off x="4208739" y="2450302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Train4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9A3490E0-E95E-20DF-3C12-194183859534}"/>
              </a:ext>
            </a:extLst>
          </p:cNvPr>
          <p:cNvSpPr/>
          <p:nvPr/>
        </p:nvSpPr>
        <p:spPr>
          <a:xfrm>
            <a:off x="7171696" y="3742156"/>
            <a:ext cx="438201" cy="93124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097D5545-6C25-3DB1-A36C-AC37A46CB7EC}"/>
              </a:ext>
            </a:extLst>
          </p:cNvPr>
          <p:cNvSpPr/>
          <p:nvPr/>
        </p:nvSpPr>
        <p:spPr>
          <a:xfrm>
            <a:off x="7609897" y="3742156"/>
            <a:ext cx="438201" cy="93124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C9830372-0AE7-AC9C-C502-5CE7CCF6BFB1}"/>
              </a:ext>
            </a:extLst>
          </p:cNvPr>
          <p:cNvSpPr/>
          <p:nvPr/>
        </p:nvSpPr>
        <p:spPr>
          <a:xfrm>
            <a:off x="8048098" y="3734197"/>
            <a:ext cx="438201" cy="93124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사각형: 둥근 모서리 94">
            <a:extLst>
              <a:ext uri="{FF2B5EF4-FFF2-40B4-BE49-F238E27FC236}">
                <a16:creationId xmlns:a16="http://schemas.microsoft.com/office/drawing/2014/main" id="{1B70AD9E-2545-C6DD-7113-90F2DF804D91}"/>
              </a:ext>
            </a:extLst>
          </p:cNvPr>
          <p:cNvSpPr/>
          <p:nvPr/>
        </p:nvSpPr>
        <p:spPr>
          <a:xfrm>
            <a:off x="8486299" y="3734197"/>
            <a:ext cx="438201" cy="93124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AA73F3-EA6F-E3A0-392D-675021185D6D}"/>
              </a:ext>
            </a:extLst>
          </p:cNvPr>
          <p:cNvSpPr txBox="1"/>
          <p:nvPr/>
        </p:nvSpPr>
        <p:spPr>
          <a:xfrm>
            <a:off x="7077236" y="4581338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Test1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2B09ACD-C753-BBCC-B6F9-1E9A35CFC46C}"/>
              </a:ext>
            </a:extLst>
          </p:cNvPr>
          <p:cNvSpPr txBox="1"/>
          <p:nvPr/>
        </p:nvSpPr>
        <p:spPr>
          <a:xfrm>
            <a:off x="7530434" y="4579604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Test2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0DE3BC-DFE4-C6E8-2773-1955FDD45B9F}"/>
              </a:ext>
            </a:extLst>
          </p:cNvPr>
          <p:cNvSpPr txBox="1"/>
          <p:nvPr/>
        </p:nvSpPr>
        <p:spPr>
          <a:xfrm>
            <a:off x="7966313" y="4581338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Test3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BFDC998-DFAD-8A0A-CCFD-068F58A26F9C}"/>
              </a:ext>
            </a:extLst>
          </p:cNvPr>
          <p:cNvSpPr txBox="1"/>
          <p:nvPr/>
        </p:nvSpPr>
        <p:spPr>
          <a:xfrm>
            <a:off x="8395953" y="4587449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Test4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3" name="사각형: 둥근 모서리 102">
            <a:extLst>
              <a:ext uri="{FF2B5EF4-FFF2-40B4-BE49-F238E27FC236}">
                <a16:creationId xmlns:a16="http://schemas.microsoft.com/office/drawing/2014/main" id="{471AEAD7-D19F-CABB-9707-9CF070583990}"/>
              </a:ext>
            </a:extLst>
          </p:cNvPr>
          <p:cNvSpPr/>
          <p:nvPr/>
        </p:nvSpPr>
        <p:spPr>
          <a:xfrm>
            <a:off x="7045578" y="3562199"/>
            <a:ext cx="2005040" cy="1476844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6D27225-4568-F0CF-ACF6-5608831DD37F}"/>
              </a:ext>
            </a:extLst>
          </p:cNvPr>
          <p:cNvSpPr txBox="1"/>
          <p:nvPr/>
        </p:nvSpPr>
        <p:spPr>
          <a:xfrm>
            <a:off x="2333681" y="5905756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Test1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FC31DB9-C002-EADE-0E8C-EC0F14678CB7}"/>
              </a:ext>
            </a:extLst>
          </p:cNvPr>
          <p:cNvSpPr txBox="1"/>
          <p:nvPr/>
        </p:nvSpPr>
        <p:spPr>
          <a:xfrm>
            <a:off x="2943133" y="5905756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Test2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0DC16D6-4C2F-D28B-F6E5-E4952883BACE}"/>
              </a:ext>
            </a:extLst>
          </p:cNvPr>
          <p:cNvSpPr txBox="1"/>
          <p:nvPr/>
        </p:nvSpPr>
        <p:spPr>
          <a:xfrm>
            <a:off x="3570659" y="5912168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Test3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444448F-7E54-C520-E505-8C512DE1F5E2}"/>
              </a:ext>
            </a:extLst>
          </p:cNvPr>
          <p:cNvSpPr txBox="1"/>
          <p:nvPr/>
        </p:nvSpPr>
        <p:spPr>
          <a:xfrm>
            <a:off x="4186936" y="5912168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Test4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28BE5BF-7C62-353E-F853-37F185AFF8D4}"/>
              </a:ext>
            </a:extLst>
          </p:cNvPr>
          <p:cNvSpPr txBox="1"/>
          <p:nvPr/>
        </p:nvSpPr>
        <p:spPr>
          <a:xfrm>
            <a:off x="7296578" y="3161724"/>
            <a:ext cx="1503040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Varied Cell Predict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3" name="사각형: 둥근 모서리 122">
            <a:extLst>
              <a:ext uri="{FF2B5EF4-FFF2-40B4-BE49-F238E27FC236}">
                <a16:creationId xmlns:a16="http://schemas.microsoft.com/office/drawing/2014/main" id="{157A9D75-CA50-4B20-48D9-43D3F897FCAD}"/>
              </a:ext>
            </a:extLst>
          </p:cNvPr>
          <p:cNvSpPr/>
          <p:nvPr/>
        </p:nvSpPr>
        <p:spPr>
          <a:xfrm>
            <a:off x="5369858" y="3690164"/>
            <a:ext cx="1334759" cy="140914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spc="-150" dirty="0">
                <a:solidFill>
                  <a:schemeClr val="bg1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Predict Model</a:t>
            </a:r>
            <a:endParaRPr lang="ko-KR" altLang="en-US" sz="1800" spc="-150" dirty="0">
              <a:solidFill>
                <a:schemeClr val="bg1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25" name="연결선: 꺾임 124">
            <a:extLst>
              <a:ext uri="{FF2B5EF4-FFF2-40B4-BE49-F238E27FC236}">
                <a16:creationId xmlns:a16="http://schemas.microsoft.com/office/drawing/2014/main" id="{BB9E1F25-6A76-2817-A379-32E61F3AEC7E}"/>
              </a:ext>
            </a:extLst>
          </p:cNvPr>
          <p:cNvCxnSpPr>
            <a:cxnSpLocks/>
            <a:endCxn id="123" idx="0"/>
          </p:cNvCxnSpPr>
          <p:nvPr/>
        </p:nvCxnSpPr>
        <p:spPr>
          <a:xfrm>
            <a:off x="5042714" y="3243547"/>
            <a:ext cx="994524" cy="446617"/>
          </a:xfrm>
          <a:prstGeom prst="bentConnector2">
            <a:avLst/>
          </a:prstGeom>
          <a:ln w="28575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연결선: 꺾임 127">
            <a:extLst>
              <a:ext uri="{FF2B5EF4-FFF2-40B4-BE49-F238E27FC236}">
                <a16:creationId xmlns:a16="http://schemas.microsoft.com/office/drawing/2014/main" id="{BDF37B46-607A-15E4-DDAD-C732267811FB}"/>
              </a:ext>
            </a:extLst>
          </p:cNvPr>
          <p:cNvCxnSpPr>
            <a:endCxn id="123" idx="2"/>
          </p:cNvCxnSpPr>
          <p:nvPr/>
        </p:nvCxnSpPr>
        <p:spPr>
          <a:xfrm flipV="1">
            <a:off x="5041096" y="5099309"/>
            <a:ext cx="996142" cy="448877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연결선: 꺾임 129">
            <a:extLst>
              <a:ext uri="{FF2B5EF4-FFF2-40B4-BE49-F238E27FC236}">
                <a16:creationId xmlns:a16="http://schemas.microsoft.com/office/drawing/2014/main" id="{826E6139-B55E-7AB8-0FD7-5830A34074BA}"/>
              </a:ext>
            </a:extLst>
          </p:cNvPr>
          <p:cNvCxnSpPr>
            <a:stCxn id="103" idx="2"/>
            <a:endCxn id="123" idx="2"/>
          </p:cNvCxnSpPr>
          <p:nvPr/>
        </p:nvCxnSpPr>
        <p:spPr>
          <a:xfrm rot="5400000">
            <a:off x="7012535" y="4063746"/>
            <a:ext cx="60266" cy="2010860"/>
          </a:xfrm>
          <a:prstGeom prst="bentConnector3">
            <a:avLst>
              <a:gd name="adj1" fmla="val 479318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1BF3AB5B-5C0E-F3A4-BBC6-F16D88FE572E}"/>
              </a:ext>
            </a:extLst>
          </p:cNvPr>
          <p:cNvSpPr/>
          <p:nvPr/>
        </p:nvSpPr>
        <p:spPr>
          <a:xfrm>
            <a:off x="5769026" y="3109591"/>
            <a:ext cx="548640" cy="271694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Train</a:t>
            </a:r>
            <a:endParaRPr lang="ko-KR" altLang="en-US" sz="1100" b="1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BA26C29C-D055-D6C9-E5F8-0221179A9CF1}"/>
              </a:ext>
            </a:extLst>
          </p:cNvPr>
          <p:cNvSpPr/>
          <p:nvPr/>
        </p:nvSpPr>
        <p:spPr>
          <a:xfrm>
            <a:off x="5761406" y="5416966"/>
            <a:ext cx="548640" cy="271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Test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0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2451043" cy="519566"/>
            <a:chOff x="1206557" y="1512440"/>
            <a:chExt cx="245104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218434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연구배경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10" name="텍스트 개체 틀 6">
            <a:extLst>
              <a:ext uri="{FF2B5EF4-FFF2-40B4-BE49-F238E27FC236}">
                <a16:creationId xmlns:a16="http://schemas.microsoft.com/office/drawing/2014/main" id="{EFB100C4-EE85-ACFD-728A-3BB6C3A6BD3A}"/>
              </a:ext>
            </a:extLst>
          </p:cNvPr>
          <p:cNvSpPr txBox="1">
            <a:spLocks/>
          </p:cNvSpPr>
          <p:nvPr/>
        </p:nvSpPr>
        <p:spPr>
          <a:xfrm>
            <a:off x="1231638" y="4945859"/>
            <a:ext cx="9588762" cy="118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동일 제조 공정</a:t>
            </a:r>
            <a:r>
              <a:rPr lang="en-US" altLang="ko-KR" dirty="0"/>
              <a:t>,</a:t>
            </a:r>
            <a:r>
              <a:rPr lang="ko-KR" altLang="en-US" dirty="0"/>
              <a:t> 동일 형태의 배터리들 또한 내부적인 리튬 이온 상태의 변화로 인해 가변적인 배터리 상태변화 패턴을 보이며 예측 정확도와 성능이 높지 않아 실 산업에서 적용하기 어려운 한계가 존재 함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본 연구에서는 </a:t>
            </a:r>
            <a:r>
              <a:rPr lang="en-US" altLang="ko-KR" b="1" dirty="0">
                <a:solidFill>
                  <a:srgbClr val="C00000"/>
                </a:solidFill>
              </a:rPr>
              <a:t>“</a:t>
            </a:r>
            <a:r>
              <a:rPr lang="ko-KR" altLang="en-US" b="1" dirty="0">
                <a:solidFill>
                  <a:srgbClr val="C00000"/>
                </a:solidFill>
              </a:rPr>
              <a:t>셀 별 예측 일반성이 높은 </a:t>
            </a:r>
            <a:r>
              <a:rPr lang="en-US" altLang="ko-KR" b="1" dirty="0">
                <a:solidFill>
                  <a:srgbClr val="C00000"/>
                </a:solidFill>
              </a:rPr>
              <a:t>SOH </a:t>
            </a:r>
            <a:r>
              <a:rPr lang="ko-KR" altLang="en-US" b="1" dirty="0">
                <a:solidFill>
                  <a:srgbClr val="C00000"/>
                </a:solidFill>
              </a:rPr>
              <a:t>예측 모델</a:t>
            </a:r>
            <a:r>
              <a:rPr lang="en-US" altLang="ko-KR" b="1" dirty="0">
                <a:solidFill>
                  <a:srgbClr val="C00000"/>
                </a:solidFill>
              </a:rPr>
              <a:t>”</a:t>
            </a:r>
            <a:r>
              <a:rPr lang="ko-KR" altLang="en-US" b="1" dirty="0">
                <a:solidFill>
                  <a:srgbClr val="C00000"/>
                </a:solidFill>
              </a:rPr>
              <a:t>을 제안</a:t>
            </a:r>
            <a:r>
              <a:rPr lang="ko-KR" altLang="en-US" dirty="0"/>
              <a:t>함으로써 배터리 산업에서 </a:t>
            </a:r>
            <a:r>
              <a:rPr lang="ko-KR" altLang="en-US" b="1" dirty="0"/>
              <a:t>사용가능한 인공지능 예측 연구</a:t>
            </a:r>
            <a:r>
              <a:rPr lang="ko-KR" altLang="en-US" dirty="0"/>
              <a:t>를 수행함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500FC-B8A6-ADA2-C68E-4C0A270586A1}"/>
              </a:ext>
            </a:extLst>
          </p:cNvPr>
          <p:cNvSpPr txBox="1"/>
          <p:nvPr/>
        </p:nvSpPr>
        <p:spPr>
          <a:xfrm>
            <a:off x="4587417" y="4509968"/>
            <a:ext cx="29777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2. </a:t>
            </a:r>
            <a:r>
              <a:rPr lang="ko-KR" altLang="en-US" sz="1200" spc="-4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단일셀과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 </a:t>
            </a:r>
            <a:r>
              <a:rPr lang="ko-KR" altLang="en-US" sz="1200" spc="-4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다중셀에서의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 예측 성능 비교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111F78D-8F2D-5FB3-3CCD-8A1094E8AB3D}"/>
              </a:ext>
            </a:extLst>
          </p:cNvPr>
          <p:cNvGrpSpPr/>
          <p:nvPr/>
        </p:nvGrpSpPr>
        <p:grpSpPr>
          <a:xfrm>
            <a:off x="647015" y="1924713"/>
            <a:ext cx="10858542" cy="2481067"/>
            <a:chOff x="647015" y="3290500"/>
            <a:chExt cx="10858542" cy="248106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F646115-DF8A-0B8B-9A19-0D01972AF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145" t="5076" r="9295"/>
            <a:stretch/>
          </p:blipFill>
          <p:spPr>
            <a:xfrm>
              <a:off x="6165983" y="3510873"/>
              <a:ext cx="5339574" cy="22536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1DA6BD9-F70C-60B7-45E0-1ED02304C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22" t="4615" r="9329"/>
            <a:stretch/>
          </p:blipFill>
          <p:spPr>
            <a:xfrm>
              <a:off x="647015" y="3517967"/>
              <a:ext cx="5379004" cy="22536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11DC6C-B1A7-69C0-F7A9-8450E224F0F4}"/>
                </a:ext>
              </a:extLst>
            </p:cNvPr>
            <p:cNvSpPr txBox="1"/>
            <p:nvPr/>
          </p:nvSpPr>
          <p:spPr>
            <a:xfrm>
              <a:off x="2308561" y="3290500"/>
              <a:ext cx="20559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/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Equal Cell SOH</a:t>
              </a:r>
              <a:r>
                <a: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ECFE51-D2F8-A658-5E94-158B47AD8342}"/>
                </a:ext>
              </a:extLst>
            </p:cNvPr>
            <p:cNvSpPr txBox="1"/>
            <p:nvPr/>
          </p:nvSpPr>
          <p:spPr>
            <a:xfrm>
              <a:off x="7807814" y="3290500"/>
              <a:ext cx="20559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/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Varied Cell SOH</a:t>
              </a:r>
              <a:r>
                <a: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</a:t>
              </a:r>
              <a:endPara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797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사각형: 둥근 모서리 110">
            <a:extLst>
              <a:ext uri="{FF2B5EF4-FFF2-40B4-BE49-F238E27FC236}">
                <a16:creationId xmlns:a16="http://schemas.microsoft.com/office/drawing/2014/main" id="{F39D4FFE-663A-0ADE-DE55-B1D93DF012B3}"/>
              </a:ext>
            </a:extLst>
          </p:cNvPr>
          <p:cNvSpPr/>
          <p:nvPr/>
        </p:nvSpPr>
        <p:spPr>
          <a:xfrm>
            <a:off x="2102077" y="5099309"/>
            <a:ext cx="627119" cy="91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449CB659-CB4F-B8D1-BD1C-B1A8D3049A5D}"/>
              </a:ext>
            </a:extLst>
          </p:cNvPr>
          <p:cNvSpPr/>
          <p:nvPr/>
        </p:nvSpPr>
        <p:spPr>
          <a:xfrm>
            <a:off x="2107352" y="2861312"/>
            <a:ext cx="627119" cy="236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사각형: 둥근 모서리 108">
            <a:extLst>
              <a:ext uri="{FF2B5EF4-FFF2-40B4-BE49-F238E27FC236}">
                <a16:creationId xmlns:a16="http://schemas.microsoft.com/office/drawing/2014/main" id="{29AC22EB-C8AB-7DA3-BCF0-2765E509EAF4}"/>
              </a:ext>
            </a:extLst>
          </p:cNvPr>
          <p:cNvSpPr/>
          <p:nvPr/>
        </p:nvSpPr>
        <p:spPr>
          <a:xfrm>
            <a:off x="1492635" y="5091578"/>
            <a:ext cx="627119" cy="91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79561647-8A42-30D4-438B-11034E1CDEAC}"/>
              </a:ext>
            </a:extLst>
          </p:cNvPr>
          <p:cNvSpPr/>
          <p:nvPr/>
        </p:nvSpPr>
        <p:spPr>
          <a:xfrm>
            <a:off x="1497910" y="2853581"/>
            <a:ext cx="627119" cy="236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사각형: 둥근 모서리 106">
            <a:extLst>
              <a:ext uri="{FF2B5EF4-FFF2-40B4-BE49-F238E27FC236}">
                <a16:creationId xmlns:a16="http://schemas.microsoft.com/office/drawing/2014/main" id="{7B8D4F04-4993-7B6C-62B0-08FC97975E6C}"/>
              </a:ext>
            </a:extLst>
          </p:cNvPr>
          <p:cNvSpPr/>
          <p:nvPr/>
        </p:nvSpPr>
        <p:spPr>
          <a:xfrm>
            <a:off x="852639" y="5091579"/>
            <a:ext cx="627119" cy="91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10E7B6F1-8387-80E9-0BCF-48B45A7C756F}"/>
              </a:ext>
            </a:extLst>
          </p:cNvPr>
          <p:cNvSpPr/>
          <p:nvPr/>
        </p:nvSpPr>
        <p:spPr>
          <a:xfrm>
            <a:off x="857914" y="2853582"/>
            <a:ext cx="627119" cy="236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사각형: 둥근 모서리 105">
            <a:extLst>
              <a:ext uri="{FF2B5EF4-FFF2-40B4-BE49-F238E27FC236}">
                <a16:creationId xmlns:a16="http://schemas.microsoft.com/office/drawing/2014/main" id="{28BCDFC6-6CD2-0577-BD6C-671EDA4FC345}"/>
              </a:ext>
            </a:extLst>
          </p:cNvPr>
          <p:cNvSpPr/>
          <p:nvPr/>
        </p:nvSpPr>
        <p:spPr>
          <a:xfrm>
            <a:off x="232293" y="5091579"/>
            <a:ext cx="627119" cy="913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사각형: 둥근 모서리 104">
            <a:extLst>
              <a:ext uri="{FF2B5EF4-FFF2-40B4-BE49-F238E27FC236}">
                <a16:creationId xmlns:a16="http://schemas.microsoft.com/office/drawing/2014/main" id="{503B07C0-B97B-9821-DF98-B1D42009BF39}"/>
              </a:ext>
            </a:extLst>
          </p:cNvPr>
          <p:cNvSpPr/>
          <p:nvPr/>
        </p:nvSpPr>
        <p:spPr>
          <a:xfrm>
            <a:off x="237568" y="2853582"/>
            <a:ext cx="627119" cy="236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4E7E9F6C-7A75-3284-1ECE-BCE715F60D46}"/>
              </a:ext>
            </a:extLst>
          </p:cNvPr>
          <p:cNvSpPr/>
          <p:nvPr/>
        </p:nvSpPr>
        <p:spPr>
          <a:xfrm>
            <a:off x="117628" y="2481725"/>
            <a:ext cx="2919296" cy="3930401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20F976A3-1879-598C-D88E-C4126E0314F5}"/>
              </a:ext>
            </a:extLst>
          </p:cNvPr>
          <p:cNvSpPr/>
          <p:nvPr/>
        </p:nvSpPr>
        <p:spPr>
          <a:xfrm>
            <a:off x="2071900" y="2821929"/>
            <a:ext cx="627119" cy="3145613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5A97AB2-5409-AC75-BE5F-21B5AFF22CBE}"/>
              </a:ext>
            </a:extLst>
          </p:cNvPr>
          <p:cNvGrpSpPr/>
          <p:nvPr/>
        </p:nvGrpSpPr>
        <p:grpSpPr>
          <a:xfrm>
            <a:off x="6154013" y="2903777"/>
            <a:ext cx="720000" cy="769592"/>
            <a:chOff x="2324188" y="2922100"/>
            <a:chExt cx="720000" cy="769592"/>
          </a:xfrm>
        </p:grpSpPr>
        <p:pic>
          <p:nvPicPr>
            <p:cNvPr id="4" name="그래픽 3" descr="배터리 단색으로 채워진">
              <a:extLst>
                <a:ext uri="{FF2B5EF4-FFF2-40B4-BE49-F238E27FC236}">
                  <a16:creationId xmlns:a16="http://schemas.microsoft.com/office/drawing/2014/main" id="{E62D1BD4-66A7-70B4-C9ED-C7AE4896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4188" y="2922100"/>
              <a:ext cx="720000" cy="72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64860A-B354-4D6C-1359-3FED15BE9B6A}"/>
                </a:ext>
              </a:extLst>
            </p:cNvPr>
            <p:cNvSpPr txBox="1"/>
            <p:nvPr/>
          </p:nvSpPr>
          <p:spPr>
            <a:xfrm>
              <a:off x="2432728" y="3355574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1F21989-4147-C20C-161E-F50FE97AD420}"/>
              </a:ext>
            </a:extLst>
          </p:cNvPr>
          <p:cNvGrpSpPr/>
          <p:nvPr/>
        </p:nvGrpSpPr>
        <p:grpSpPr>
          <a:xfrm>
            <a:off x="10940654" y="3540960"/>
            <a:ext cx="720000" cy="773831"/>
            <a:chOff x="7024788" y="3561129"/>
            <a:chExt cx="720000" cy="773831"/>
          </a:xfrm>
        </p:grpSpPr>
        <p:pic>
          <p:nvPicPr>
            <p:cNvPr id="19" name="그래픽 18" descr="배터리 단색으로 채워진">
              <a:extLst>
                <a:ext uri="{FF2B5EF4-FFF2-40B4-BE49-F238E27FC236}">
                  <a16:creationId xmlns:a16="http://schemas.microsoft.com/office/drawing/2014/main" id="{8F7DC7FB-CFB0-0E0E-BC48-F721B5BF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24788" y="3561129"/>
              <a:ext cx="720000" cy="720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3C7A03-B9C5-42F8-5141-33B20430A07D}"/>
                </a:ext>
              </a:extLst>
            </p:cNvPr>
            <p:cNvSpPr txBox="1"/>
            <p:nvPr/>
          </p:nvSpPr>
          <p:spPr>
            <a:xfrm>
              <a:off x="7144147" y="3998842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B55D95A-A0F4-0E46-FB71-9252038B1B92}"/>
              </a:ext>
            </a:extLst>
          </p:cNvPr>
          <p:cNvGrpSpPr/>
          <p:nvPr/>
        </p:nvGrpSpPr>
        <p:grpSpPr>
          <a:xfrm>
            <a:off x="10951233" y="4171637"/>
            <a:ext cx="720000" cy="811434"/>
            <a:chOff x="7035367" y="4141669"/>
            <a:chExt cx="720000" cy="811434"/>
          </a:xfrm>
        </p:grpSpPr>
        <p:pic>
          <p:nvPicPr>
            <p:cNvPr id="31" name="그래픽 30" descr="배터리 단색으로 채워진">
              <a:extLst>
                <a:ext uri="{FF2B5EF4-FFF2-40B4-BE49-F238E27FC236}">
                  <a16:creationId xmlns:a16="http://schemas.microsoft.com/office/drawing/2014/main" id="{8A706AFD-9A42-C7BF-0608-D76A74400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5367" y="4141669"/>
              <a:ext cx="720000" cy="7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C099A7-F27E-7FD6-80E1-CE6534C0D2CF}"/>
                </a:ext>
              </a:extLst>
            </p:cNvPr>
            <p:cNvSpPr txBox="1"/>
            <p:nvPr/>
          </p:nvSpPr>
          <p:spPr>
            <a:xfrm>
              <a:off x="7120187" y="4616985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8DB00FA8-F766-8FE7-106F-7D9A2D2B7FAB}"/>
              </a:ext>
            </a:extLst>
          </p:cNvPr>
          <p:cNvGrpSpPr/>
          <p:nvPr/>
        </p:nvGrpSpPr>
        <p:grpSpPr>
          <a:xfrm>
            <a:off x="5434896" y="2906332"/>
            <a:ext cx="720000" cy="763076"/>
            <a:chOff x="6878600" y="2885623"/>
            <a:chExt cx="720000" cy="763076"/>
          </a:xfrm>
        </p:grpSpPr>
        <p:pic>
          <p:nvPicPr>
            <p:cNvPr id="49" name="그래픽 48" descr="배터리 단색으로 채워진">
              <a:extLst>
                <a:ext uri="{FF2B5EF4-FFF2-40B4-BE49-F238E27FC236}">
                  <a16:creationId xmlns:a16="http://schemas.microsoft.com/office/drawing/2014/main" id="{5433F1E9-6CE2-0CB7-3B0B-ABAF0DD27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A44396-6838-5FED-1F7B-DC49CF69A02B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1B5A09D-255E-F76C-B271-C094E5FB43E4}"/>
              </a:ext>
            </a:extLst>
          </p:cNvPr>
          <p:cNvGrpSpPr/>
          <p:nvPr/>
        </p:nvGrpSpPr>
        <p:grpSpPr>
          <a:xfrm>
            <a:off x="10951233" y="4826604"/>
            <a:ext cx="720000" cy="790254"/>
            <a:chOff x="7035367" y="4735978"/>
            <a:chExt cx="720000" cy="790254"/>
          </a:xfrm>
        </p:grpSpPr>
        <p:pic>
          <p:nvPicPr>
            <p:cNvPr id="52" name="그래픽 51" descr="배터리 단색으로 채워진">
              <a:extLst>
                <a:ext uri="{FF2B5EF4-FFF2-40B4-BE49-F238E27FC236}">
                  <a16:creationId xmlns:a16="http://schemas.microsoft.com/office/drawing/2014/main" id="{FD8561E2-EB27-727F-E1CE-45D83578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5367" y="4735978"/>
              <a:ext cx="720000" cy="7200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B208B9-A793-5F0A-106C-41DED58AA9A2}"/>
                </a:ext>
              </a:extLst>
            </p:cNvPr>
            <p:cNvSpPr txBox="1"/>
            <p:nvPr/>
          </p:nvSpPr>
          <p:spPr>
            <a:xfrm>
              <a:off x="7137288" y="5190114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E8DE967-4A84-80F2-3892-76551CC1F67F}"/>
              </a:ext>
            </a:extLst>
          </p:cNvPr>
          <p:cNvSpPr txBox="1"/>
          <p:nvPr/>
        </p:nvSpPr>
        <p:spPr>
          <a:xfrm>
            <a:off x="3109246" y="2443890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Train1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2594E0-8498-05FF-CA02-94196BC1043F}"/>
              </a:ext>
            </a:extLst>
          </p:cNvPr>
          <p:cNvSpPr txBox="1"/>
          <p:nvPr/>
        </p:nvSpPr>
        <p:spPr>
          <a:xfrm>
            <a:off x="3373750" y="2088237"/>
            <a:ext cx="1957783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Equal Cell Predict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9C1BEE-877F-08EB-2478-2F83AE49297F}"/>
              </a:ext>
            </a:extLst>
          </p:cNvPr>
          <p:cNvSpPr txBox="1"/>
          <p:nvPr/>
        </p:nvSpPr>
        <p:spPr>
          <a:xfrm>
            <a:off x="3718698" y="2443890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Train2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14EDA1-DDB8-18A7-E917-9E0A87B91F47}"/>
              </a:ext>
            </a:extLst>
          </p:cNvPr>
          <p:cNvSpPr txBox="1"/>
          <p:nvPr/>
        </p:nvSpPr>
        <p:spPr>
          <a:xfrm>
            <a:off x="4346224" y="2450302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Train3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477535-6221-7842-242B-BC9148F9A1CB}"/>
              </a:ext>
            </a:extLst>
          </p:cNvPr>
          <p:cNvSpPr txBox="1"/>
          <p:nvPr/>
        </p:nvSpPr>
        <p:spPr>
          <a:xfrm>
            <a:off x="4962501" y="2450302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Train4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9A3490E0-E95E-20DF-3C12-194183859534}"/>
              </a:ext>
            </a:extLst>
          </p:cNvPr>
          <p:cNvSpPr/>
          <p:nvPr/>
        </p:nvSpPr>
        <p:spPr>
          <a:xfrm>
            <a:off x="10926011" y="3010534"/>
            <a:ext cx="723004" cy="62760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AA73F3-EA6F-E3A0-392D-675021185D6D}"/>
              </a:ext>
            </a:extLst>
          </p:cNvPr>
          <p:cNvSpPr txBox="1"/>
          <p:nvPr/>
        </p:nvSpPr>
        <p:spPr>
          <a:xfrm>
            <a:off x="10370809" y="3093330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Test1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2B09ACD-C753-BBCC-B6F9-1E9A35CFC46C}"/>
              </a:ext>
            </a:extLst>
          </p:cNvPr>
          <p:cNvSpPr txBox="1"/>
          <p:nvPr/>
        </p:nvSpPr>
        <p:spPr>
          <a:xfrm>
            <a:off x="10370282" y="3726053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Test2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0DE3BC-DFE4-C6E8-2773-1955FDD45B9F}"/>
              </a:ext>
            </a:extLst>
          </p:cNvPr>
          <p:cNvSpPr txBox="1"/>
          <p:nvPr/>
        </p:nvSpPr>
        <p:spPr>
          <a:xfrm>
            <a:off x="10400304" y="4352915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Test3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BFDC998-DFAD-8A0A-CCFD-068F58A26F9C}"/>
              </a:ext>
            </a:extLst>
          </p:cNvPr>
          <p:cNvSpPr txBox="1"/>
          <p:nvPr/>
        </p:nvSpPr>
        <p:spPr>
          <a:xfrm>
            <a:off x="10391129" y="5013174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Test4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3" name="사각형: 둥근 모서리 102">
            <a:extLst>
              <a:ext uri="{FF2B5EF4-FFF2-40B4-BE49-F238E27FC236}">
                <a16:creationId xmlns:a16="http://schemas.microsoft.com/office/drawing/2014/main" id="{471AEAD7-D19F-CABB-9707-9CF070583990}"/>
              </a:ext>
            </a:extLst>
          </p:cNvPr>
          <p:cNvSpPr/>
          <p:nvPr/>
        </p:nvSpPr>
        <p:spPr>
          <a:xfrm>
            <a:off x="10391129" y="2899816"/>
            <a:ext cx="1486595" cy="2774956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6D27225-4568-F0CF-ACF6-5608831DD37F}"/>
              </a:ext>
            </a:extLst>
          </p:cNvPr>
          <p:cNvSpPr txBox="1"/>
          <p:nvPr/>
        </p:nvSpPr>
        <p:spPr>
          <a:xfrm>
            <a:off x="3087443" y="5905756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Test1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FC31DB9-C002-EADE-0E8C-EC0F14678CB7}"/>
              </a:ext>
            </a:extLst>
          </p:cNvPr>
          <p:cNvSpPr txBox="1"/>
          <p:nvPr/>
        </p:nvSpPr>
        <p:spPr>
          <a:xfrm>
            <a:off x="3696895" y="5905756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Test2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0DC16D6-4C2F-D28B-F6E5-E4952883BACE}"/>
              </a:ext>
            </a:extLst>
          </p:cNvPr>
          <p:cNvSpPr txBox="1"/>
          <p:nvPr/>
        </p:nvSpPr>
        <p:spPr>
          <a:xfrm>
            <a:off x="4324421" y="5912168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Test3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444448F-7E54-C520-E505-8C512DE1F5E2}"/>
              </a:ext>
            </a:extLst>
          </p:cNvPr>
          <p:cNvSpPr txBox="1"/>
          <p:nvPr/>
        </p:nvSpPr>
        <p:spPr>
          <a:xfrm>
            <a:off x="4940698" y="5912168"/>
            <a:ext cx="627119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err="1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Test4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28BE5BF-7C62-353E-F853-37F185AFF8D4}"/>
              </a:ext>
            </a:extLst>
          </p:cNvPr>
          <p:cNvSpPr txBox="1"/>
          <p:nvPr/>
        </p:nvSpPr>
        <p:spPr>
          <a:xfrm>
            <a:off x="10382906" y="2475627"/>
            <a:ext cx="1503040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Varied Cell Predict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3" name="사각형: 둥근 모서리 122">
            <a:extLst>
              <a:ext uri="{FF2B5EF4-FFF2-40B4-BE49-F238E27FC236}">
                <a16:creationId xmlns:a16="http://schemas.microsoft.com/office/drawing/2014/main" id="{157A9D75-CA50-4B20-48D9-43D3F897FCAD}"/>
              </a:ext>
            </a:extLst>
          </p:cNvPr>
          <p:cNvSpPr/>
          <p:nvPr/>
        </p:nvSpPr>
        <p:spPr>
          <a:xfrm>
            <a:off x="8144222" y="3690164"/>
            <a:ext cx="1334759" cy="140914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spc="-150" dirty="0">
                <a:solidFill>
                  <a:schemeClr val="bg1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Predict Model</a:t>
            </a:r>
            <a:endParaRPr lang="ko-KR" altLang="en-US" sz="1800" spc="-150" dirty="0">
              <a:solidFill>
                <a:schemeClr val="bg1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25" name="연결선: 꺾임 124">
            <a:extLst>
              <a:ext uri="{FF2B5EF4-FFF2-40B4-BE49-F238E27FC236}">
                <a16:creationId xmlns:a16="http://schemas.microsoft.com/office/drawing/2014/main" id="{BB9E1F25-6A76-2817-A379-32E61F3AEC7E}"/>
              </a:ext>
            </a:extLst>
          </p:cNvPr>
          <p:cNvCxnSpPr>
            <a:cxnSpLocks/>
            <a:endCxn id="123" idx="0"/>
          </p:cNvCxnSpPr>
          <p:nvPr/>
        </p:nvCxnSpPr>
        <p:spPr>
          <a:xfrm>
            <a:off x="7817078" y="3243547"/>
            <a:ext cx="994524" cy="446617"/>
          </a:xfrm>
          <a:prstGeom prst="bentConnector2">
            <a:avLst/>
          </a:prstGeom>
          <a:ln w="28575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연결선: 꺾임 127">
            <a:extLst>
              <a:ext uri="{FF2B5EF4-FFF2-40B4-BE49-F238E27FC236}">
                <a16:creationId xmlns:a16="http://schemas.microsoft.com/office/drawing/2014/main" id="{BDF37B46-607A-15E4-DDAD-C732267811FB}"/>
              </a:ext>
            </a:extLst>
          </p:cNvPr>
          <p:cNvCxnSpPr>
            <a:endCxn id="123" idx="2"/>
          </p:cNvCxnSpPr>
          <p:nvPr/>
        </p:nvCxnSpPr>
        <p:spPr>
          <a:xfrm flipV="1">
            <a:off x="7815460" y="5099309"/>
            <a:ext cx="996142" cy="448877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연결선: 꺾임 129">
            <a:extLst>
              <a:ext uri="{FF2B5EF4-FFF2-40B4-BE49-F238E27FC236}">
                <a16:creationId xmlns:a16="http://schemas.microsoft.com/office/drawing/2014/main" id="{826E6139-B55E-7AB8-0FD7-5830A34074BA}"/>
              </a:ext>
            </a:extLst>
          </p:cNvPr>
          <p:cNvCxnSpPr>
            <a:cxnSpLocks/>
            <a:stCxn id="99" idx="1"/>
            <a:endCxn id="123" idx="2"/>
          </p:cNvCxnSpPr>
          <p:nvPr/>
        </p:nvCxnSpPr>
        <p:spPr>
          <a:xfrm rot="10800000" flipV="1">
            <a:off x="8811603" y="3302041"/>
            <a:ext cx="1559207" cy="1797268"/>
          </a:xfrm>
          <a:prstGeom prst="bentConnector4">
            <a:avLst>
              <a:gd name="adj1" fmla="val 28599"/>
              <a:gd name="adj2" fmla="val 112719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1BF3AB5B-5C0E-F3A4-BBC6-F16D88FE572E}"/>
              </a:ext>
            </a:extLst>
          </p:cNvPr>
          <p:cNvSpPr/>
          <p:nvPr/>
        </p:nvSpPr>
        <p:spPr>
          <a:xfrm>
            <a:off x="8543390" y="3109591"/>
            <a:ext cx="548640" cy="271694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Train</a:t>
            </a:r>
            <a:endParaRPr lang="ko-KR" altLang="en-US" sz="1100" b="1" dirty="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BA26C29C-D055-D6C9-E5F8-0221179A9CF1}"/>
              </a:ext>
            </a:extLst>
          </p:cNvPr>
          <p:cNvSpPr/>
          <p:nvPr/>
        </p:nvSpPr>
        <p:spPr>
          <a:xfrm>
            <a:off x="8535770" y="5416966"/>
            <a:ext cx="548640" cy="2716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Test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CF9A1B3B-D9CD-7434-B1BC-A48F59E02366}"/>
              </a:ext>
            </a:extLst>
          </p:cNvPr>
          <p:cNvSpPr/>
          <p:nvPr/>
        </p:nvSpPr>
        <p:spPr>
          <a:xfrm>
            <a:off x="10933974" y="3654908"/>
            <a:ext cx="723004" cy="62760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EA7C998E-15FB-4A09-A870-1431C2CE4B60}"/>
              </a:ext>
            </a:extLst>
          </p:cNvPr>
          <p:cNvSpPr/>
          <p:nvPr/>
        </p:nvSpPr>
        <p:spPr>
          <a:xfrm>
            <a:off x="10942221" y="4299813"/>
            <a:ext cx="723004" cy="62760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EA48C075-BEF4-C74A-5F1B-84A7A46CCFBF}"/>
              </a:ext>
            </a:extLst>
          </p:cNvPr>
          <p:cNvSpPr/>
          <p:nvPr/>
        </p:nvSpPr>
        <p:spPr>
          <a:xfrm>
            <a:off x="10933660" y="4947161"/>
            <a:ext cx="723004" cy="62760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연결선: 꺾임 61">
            <a:extLst>
              <a:ext uri="{FF2B5EF4-FFF2-40B4-BE49-F238E27FC236}">
                <a16:creationId xmlns:a16="http://schemas.microsoft.com/office/drawing/2014/main" id="{4251FD01-51AA-F46B-2292-8BBDB208F666}"/>
              </a:ext>
            </a:extLst>
          </p:cNvPr>
          <p:cNvCxnSpPr>
            <a:cxnSpLocks/>
            <a:stCxn id="100" idx="1"/>
            <a:endCxn id="123" idx="2"/>
          </p:cNvCxnSpPr>
          <p:nvPr/>
        </p:nvCxnSpPr>
        <p:spPr>
          <a:xfrm rot="10800000" flipV="1">
            <a:off x="8811602" y="3934763"/>
            <a:ext cx="1558680" cy="1164545"/>
          </a:xfrm>
          <a:prstGeom prst="bentConnector4">
            <a:avLst>
              <a:gd name="adj1" fmla="val 28592"/>
              <a:gd name="adj2" fmla="val 11963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64">
            <a:extLst>
              <a:ext uri="{FF2B5EF4-FFF2-40B4-BE49-F238E27FC236}">
                <a16:creationId xmlns:a16="http://schemas.microsoft.com/office/drawing/2014/main" id="{913EA95D-CB3E-D9B8-75C8-4395B7373BA2}"/>
              </a:ext>
            </a:extLst>
          </p:cNvPr>
          <p:cNvCxnSpPr>
            <a:cxnSpLocks/>
            <a:stCxn id="101" idx="1"/>
            <a:endCxn id="123" idx="2"/>
          </p:cNvCxnSpPr>
          <p:nvPr/>
        </p:nvCxnSpPr>
        <p:spPr>
          <a:xfrm rot="10800000" flipV="1">
            <a:off x="8811602" y="4561625"/>
            <a:ext cx="1588702" cy="537683"/>
          </a:xfrm>
          <a:prstGeom prst="bentConnector4">
            <a:avLst>
              <a:gd name="adj1" fmla="val 28996"/>
              <a:gd name="adj2" fmla="val 14251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D9C24BA1-F966-2516-1B04-2F1E3AD56CB9}"/>
              </a:ext>
            </a:extLst>
          </p:cNvPr>
          <p:cNvGrpSpPr/>
          <p:nvPr/>
        </p:nvGrpSpPr>
        <p:grpSpPr>
          <a:xfrm>
            <a:off x="4719578" y="2906332"/>
            <a:ext cx="720000" cy="763076"/>
            <a:chOff x="6878600" y="2885623"/>
            <a:chExt cx="720000" cy="763076"/>
          </a:xfrm>
        </p:grpSpPr>
        <p:pic>
          <p:nvPicPr>
            <p:cNvPr id="78" name="그래픽 77" descr="배터리 단색으로 채워진">
              <a:extLst>
                <a:ext uri="{FF2B5EF4-FFF2-40B4-BE49-F238E27FC236}">
                  <a16:creationId xmlns:a16="http://schemas.microsoft.com/office/drawing/2014/main" id="{F2741FBF-CAD4-626A-7EDB-DE0C85996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55A1F95-CC2A-20FD-C0AD-94D8E6B1B272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C7DD721F-90E2-4B02-6D6C-BE288B9B7132}"/>
              </a:ext>
            </a:extLst>
          </p:cNvPr>
          <p:cNvGrpSpPr/>
          <p:nvPr/>
        </p:nvGrpSpPr>
        <p:grpSpPr>
          <a:xfrm>
            <a:off x="4005738" y="2915857"/>
            <a:ext cx="720000" cy="763076"/>
            <a:chOff x="6878600" y="2885623"/>
            <a:chExt cx="720000" cy="763076"/>
          </a:xfrm>
        </p:grpSpPr>
        <p:pic>
          <p:nvPicPr>
            <p:cNvPr id="82" name="그래픽 81" descr="배터리 단색으로 채워진">
              <a:extLst>
                <a:ext uri="{FF2B5EF4-FFF2-40B4-BE49-F238E27FC236}">
                  <a16:creationId xmlns:a16="http://schemas.microsoft.com/office/drawing/2014/main" id="{29300B40-893C-38E1-C57B-2AC8C861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71545C3-C0CE-526F-52E3-98D396A3C313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232CF981-657F-0FC6-C9FD-F7FC2F1FF481}"/>
              </a:ext>
            </a:extLst>
          </p:cNvPr>
          <p:cNvGrpSpPr/>
          <p:nvPr/>
        </p:nvGrpSpPr>
        <p:grpSpPr>
          <a:xfrm>
            <a:off x="6153724" y="3531751"/>
            <a:ext cx="720000" cy="763076"/>
            <a:chOff x="6878600" y="2885623"/>
            <a:chExt cx="720000" cy="763076"/>
          </a:xfrm>
        </p:grpSpPr>
        <p:pic>
          <p:nvPicPr>
            <p:cNvPr id="113" name="그래픽 112" descr="배터리 단색으로 채워진">
              <a:extLst>
                <a:ext uri="{FF2B5EF4-FFF2-40B4-BE49-F238E27FC236}">
                  <a16:creationId xmlns:a16="http://schemas.microsoft.com/office/drawing/2014/main" id="{5C0016E1-58C2-810C-6599-86FFDE855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3DF0B82-EE14-0356-6749-FF750C93811F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DF738A43-6380-D977-C1BF-954991FD4338}"/>
              </a:ext>
            </a:extLst>
          </p:cNvPr>
          <p:cNvGrpSpPr/>
          <p:nvPr/>
        </p:nvGrpSpPr>
        <p:grpSpPr>
          <a:xfrm>
            <a:off x="4728999" y="3531751"/>
            <a:ext cx="720000" cy="763076"/>
            <a:chOff x="6878600" y="2885623"/>
            <a:chExt cx="720000" cy="763076"/>
          </a:xfrm>
        </p:grpSpPr>
        <p:pic>
          <p:nvPicPr>
            <p:cNvPr id="116" name="그래픽 115" descr="배터리 단색으로 채워진">
              <a:extLst>
                <a:ext uri="{FF2B5EF4-FFF2-40B4-BE49-F238E27FC236}">
                  <a16:creationId xmlns:a16="http://schemas.microsoft.com/office/drawing/2014/main" id="{6DEB68DD-90CC-17F9-D8B9-EA0BEA032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D067E7A-999E-6738-D95D-B31779EBB822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9C18BC0C-A7A9-5734-0253-1941C65DA72C}"/>
              </a:ext>
            </a:extLst>
          </p:cNvPr>
          <p:cNvGrpSpPr/>
          <p:nvPr/>
        </p:nvGrpSpPr>
        <p:grpSpPr>
          <a:xfrm>
            <a:off x="4015159" y="3541276"/>
            <a:ext cx="720000" cy="763076"/>
            <a:chOff x="6878600" y="2885623"/>
            <a:chExt cx="720000" cy="763076"/>
          </a:xfrm>
        </p:grpSpPr>
        <p:pic>
          <p:nvPicPr>
            <p:cNvPr id="126" name="그래픽 125" descr="배터리 단색으로 채워진">
              <a:extLst>
                <a:ext uri="{FF2B5EF4-FFF2-40B4-BE49-F238E27FC236}">
                  <a16:creationId xmlns:a16="http://schemas.microsoft.com/office/drawing/2014/main" id="{5BAB80B5-31E2-8911-711A-018132760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5C2CC80-361F-A474-1ED7-F9CBC9DD1704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92477E6C-41DF-3CC5-BCE2-064B4AEBF755}"/>
              </a:ext>
            </a:extLst>
          </p:cNvPr>
          <p:cNvGrpSpPr/>
          <p:nvPr/>
        </p:nvGrpSpPr>
        <p:grpSpPr>
          <a:xfrm>
            <a:off x="5439867" y="3531751"/>
            <a:ext cx="720000" cy="769592"/>
            <a:chOff x="2324188" y="2922100"/>
            <a:chExt cx="720000" cy="769592"/>
          </a:xfrm>
        </p:grpSpPr>
        <p:pic>
          <p:nvPicPr>
            <p:cNvPr id="131" name="그래픽 130" descr="배터리 단색으로 채워진">
              <a:extLst>
                <a:ext uri="{FF2B5EF4-FFF2-40B4-BE49-F238E27FC236}">
                  <a16:creationId xmlns:a16="http://schemas.microsoft.com/office/drawing/2014/main" id="{11657453-8A8B-AC27-C9C4-616DD9CEA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4188" y="2922100"/>
              <a:ext cx="720000" cy="720000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D17196C-331F-EE49-4166-D5DBC474AA3A}"/>
                </a:ext>
              </a:extLst>
            </p:cNvPr>
            <p:cNvSpPr txBox="1"/>
            <p:nvPr/>
          </p:nvSpPr>
          <p:spPr>
            <a:xfrm>
              <a:off x="2432728" y="3355574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93787693-E24C-DE5D-E655-4E6B31AF8F5F}"/>
              </a:ext>
            </a:extLst>
          </p:cNvPr>
          <p:cNvGrpSpPr/>
          <p:nvPr/>
        </p:nvGrpSpPr>
        <p:grpSpPr>
          <a:xfrm>
            <a:off x="5445621" y="4156551"/>
            <a:ext cx="720000" cy="763076"/>
            <a:chOff x="6878600" y="2885623"/>
            <a:chExt cx="720000" cy="763076"/>
          </a:xfrm>
        </p:grpSpPr>
        <p:pic>
          <p:nvPicPr>
            <p:cNvPr id="136" name="그래픽 135" descr="배터리 단색으로 채워진">
              <a:extLst>
                <a:ext uri="{FF2B5EF4-FFF2-40B4-BE49-F238E27FC236}">
                  <a16:creationId xmlns:a16="http://schemas.microsoft.com/office/drawing/2014/main" id="{199C4969-24C2-5131-2EBC-F5040D962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E315DA-6080-C503-DBF3-8E008E5F7ED3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F7479304-D219-115A-DD96-03B124B8CF02}"/>
              </a:ext>
            </a:extLst>
          </p:cNvPr>
          <p:cNvGrpSpPr/>
          <p:nvPr/>
        </p:nvGrpSpPr>
        <p:grpSpPr>
          <a:xfrm>
            <a:off x="4030870" y="4166076"/>
            <a:ext cx="720000" cy="763076"/>
            <a:chOff x="6878600" y="2885623"/>
            <a:chExt cx="720000" cy="763076"/>
          </a:xfrm>
        </p:grpSpPr>
        <p:pic>
          <p:nvPicPr>
            <p:cNvPr id="139" name="그래픽 138" descr="배터리 단색으로 채워진">
              <a:extLst>
                <a:ext uri="{FF2B5EF4-FFF2-40B4-BE49-F238E27FC236}">
                  <a16:creationId xmlns:a16="http://schemas.microsoft.com/office/drawing/2014/main" id="{9E8F07C5-C8E2-692C-963E-94393B14A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3643963-AD5D-1BBE-609F-AA84ADC7C383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75F614D3-99E3-D889-C595-6037747AC020}"/>
              </a:ext>
            </a:extLst>
          </p:cNvPr>
          <p:cNvGrpSpPr/>
          <p:nvPr/>
        </p:nvGrpSpPr>
        <p:grpSpPr>
          <a:xfrm>
            <a:off x="6153662" y="4155553"/>
            <a:ext cx="720000" cy="763076"/>
            <a:chOff x="6878600" y="2885623"/>
            <a:chExt cx="720000" cy="763076"/>
          </a:xfrm>
        </p:grpSpPr>
        <p:pic>
          <p:nvPicPr>
            <p:cNvPr id="142" name="그래픽 141" descr="배터리 단색으로 채워진">
              <a:extLst>
                <a:ext uri="{FF2B5EF4-FFF2-40B4-BE49-F238E27FC236}">
                  <a16:creationId xmlns:a16="http://schemas.microsoft.com/office/drawing/2014/main" id="{57DD4B6D-7379-9268-F9A3-B560BE13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45AAEA1-5CC8-4A63-7C23-A5B98208B170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4518C251-D249-4D84-CBC6-D5EFCFF24884}"/>
              </a:ext>
            </a:extLst>
          </p:cNvPr>
          <p:cNvGrpSpPr/>
          <p:nvPr/>
        </p:nvGrpSpPr>
        <p:grpSpPr>
          <a:xfrm>
            <a:off x="4749025" y="4156256"/>
            <a:ext cx="720000" cy="769592"/>
            <a:chOff x="2324188" y="2922100"/>
            <a:chExt cx="720000" cy="769592"/>
          </a:xfrm>
        </p:grpSpPr>
        <p:pic>
          <p:nvPicPr>
            <p:cNvPr id="145" name="그래픽 144" descr="배터리 단색으로 채워진">
              <a:extLst>
                <a:ext uri="{FF2B5EF4-FFF2-40B4-BE49-F238E27FC236}">
                  <a16:creationId xmlns:a16="http://schemas.microsoft.com/office/drawing/2014/main" id="{27A7F73D-3A24-8A9E-1E1C-89F1AF40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4188" y="2922100"/>
              <a:ext cx="720000" cy="720000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D4F7E82-B136-13B5-158C-F38D44F03C15}"/>
                </a:ext>
              </a:extLst>
            </p:cNvPr>
            <p:cNvSpPr txBox="1"/>
            <p:nvPr/>
          </p:nvSpPr>
          <p:spPr>
            <a:xfrm>
              <a:off x="2432728" y="3355574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908148F6-C5F5-D4B6-E586-4A709B5CC13F}"/>
              </a:ext>
            </a:extLst>
          </p:cNvPr>
          <p:cNvGrpSpPr/>
          <p:nvPr/>
        </p:nvGrpSpPr>
        <p:grpSpPr>
          <a:xfrm>
            <a:off x="6159867" y="4759586"/>
            <a:ext cx="720000" cy="763076"/>
            <a:chOff x="6878600" y="2885623"/>
            <a:chExt cx="720000" cy="763076"/>
          </a:xfrm>
        </p:grpSpPr>
        <p:pic>
          <p:nvPicPr>
            <p:cNvPr id="148" name="그래픽 147" descr="배터리 단색으로 채워진">
              <a:extLst>
                <a:ext uri="{FF2B5EF4-FFF2-40B4-BE49-F238E27FC236}">
                  <a16:creationId xmlns:a16="http://schemas.microsoft.com/office/drawing/2014/main" id="{97DF4C0D-68A0-1684-E9E1-532FB76F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F7FEC68-038B-51A4-1F8C-B6AA08447EFD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:a16="http://schemas.microsoft.com/office/drawing/2014/main" id="{3139D0A5-D771-C95C-04C4-578F376D7E99}"/>
              </a:ext>
            </a:extLst>
          </p:cNvPr>
          <p:cNvGrpSpPr/>
          <p:nvPr/>
        </p:nvGrpSpPr>
        <p:grpSpPr>
          <a:xfrm>
            <a:off x="5444549" y="4759586"/>
            <a:ext cx="720000" cy="763076"/>
            <a:chOff x="6878600" y="2885623"/>
            <a:chExt cx="720000" cy="763076"/>
          </a:xfrm>
        </p:grpSpPr>
        <p:pic>
          <p:nvPicPr>
            <p:cNvPr id="151" name="그래픽 150" descr="배터리 단색으로 채워진">
              <a:extLst>
                <a:ext uri="{FF2B5EF4-FFF2-40B4-BE49-F238E27FC236}">
                  <a16:creationId xmlns:a16="http://schemas.microsoft.com/office/drawing/2014/main" id="{E1094AA6-AFD0-DE97-B204-735EFA219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90034C4-A51E-6A79-2BCA-F59711F190E8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5AB3AA4A-9DC5-8DF8-4B60-D932AEE2E455}"/>
              </a:ext>
            </a:extLst>
          </p:cNvPr>
          <p:cNvGrpSpPr/>
          <p:nvPr/>
        </p:nvGrpSpPr>
        <p:grpSpPr>
          <a:xfrm>
            <a:off x="4730709" y="4769111"/>
            <a:ext cx="720000" cy="763076"/>
            <a:chOff x="6878600" y="2885623"/>
            <a:chExt cx="720000" cy="763076"/>
          </a:xfrm>
        </p:grpSpPr>
        <p:pic>
          <p:nvPicPr>
            <p:cNvPr id="154" name="그래픽 153" descr="배터리 단색으로 채워진">
              <a:extLst>
                <a:ext uri="{FF2B5EF4-FFF2-40B4-BE49-F238E27FC236}">
                  <a16:creationId xmlns:a16="http://schemas.microsoft.com/office/drawing/2014/main" id="{6E0C5348-F615-2A63-09C0-0D599FC69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EA6F2B2-6A25-6BAE-37FC-FF6D800FF8AA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6D2A7E71-E2F6-0B0C-B4DE-7E52CFC2C0A9}"/>
              </a:ext>
            </a:extLst>
          </p:cNvPr>
          <p:cNvGrpSpPr/>
          <p:nvPr/>
        </p:nvGrpSpPr>
        <p:grpSpPr>
          <a:xfrm>
            <a:off x="4901425" y="4308656"/>
            <a:ext cx="720000" cy="769592"/>
            <a:chOff x="2324188" y="2922100"/>
            <a:chExt cx="720000" cy="769592"/>
          </a:xfrm>
        </p:grpSpPr>
        <p:pic>
          <p:nvPicPr>
            <p:cNvPr id="157" name="그래픽 156" descr="배터리 단색으로 채워진">
              <a:extLst>
                <a:ext uri="{FF2B5EF4-FFF2-40B4-BE49-F238E27FC236}">
                  <a16:creationId xmlns:a16="http://schemas.microsoft.com/office/drawing/2014/main" id="{3D599DA7-3D75-AECB-D3D4-5B49316C2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4188" y="2922100"/>
              <a:ext cx="720000" cy="720000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8A50CAE-2993-07EC-168B-164D541C64F7}"/>
                </a:ext>
              </a:extLst>
            </p:cNvPr>
            <p:cNvSpPr txBox="1"/>
            <p:nvPr/>
          </p:nvSpPr>
          <p:spPr>
            <a:xfrm>
              <a:off x="2432728" y="3355574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754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직사각형 262">
            <a:extLst>
              <a:ext uri="{FF2B5EF4-FFF2-40B4-BE49-F238E27FC236}">
                <a16:creationId xmlns:a16="http://schemas.microsoft.com/office/drawing/2014/main" id="{471552AC-35DD-BF96-8281-33C31BB0398C}"/>
              </a:ext>
            </a:extLst>
          </p:cNvPr>
          <p:cNvSpPr/>
          <p:nvPr/>
        </p:nvSpPr>
        <p:spPr>
          <a:xfrm>
            <a:off x="1982293" y="3137673"/>
            <a:ext cx="2976202" cy="2595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5" name="직사각형 264">
            <a:extLst>
              <a:ext uri="{FF2B5EF4-FFF2-40B4-BE49-F238E27FC236}">
                <a16:creationId xmlns:a16="http://schemas.microsoft.com/office/drawing/2014/main" id="{9EB73CA5-114A-D920-CC31-E42C91C9433F}"/>
              </a:ext>
            </a:extLst>
          </p:cNvPr>
          <p:cNvSpPr/>
          <p:nvPr/>
        </p:nvSpPr>
        <p:spPr>
          <a:xfrm>
            <a:off x="4211986" y="3762635"/>
            <a:ext cx="740013" cy="1954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466D59F2-9DB6-98E0-C65A-DAD8E74600A5}"/>
              </a:ext>
            </a:extLst>
          </p:cNvPr>
          <p:cNvSpPr/>
          <p:nvPr/>
        </p:nvSpPr>
        <p:spPr>
          <a:xfrm>
            <a:off x="3471445" y="4373307"/>
            <a:ext cx="746574" cy="134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66DB389A-CDEF-C858-53A1-6B43C5D9E1AF}"/>
              </a:ext>
            </a:extLst>
          </p:cNvPr>
          <p:cNvSpPr/>
          <p:nvPr/>
        </p:nvSpPr>
        <p:spPr>
          <a:xfrm>
            <a:off x="2743172" y="5013222"/>
            <a:ext cx="750701" cy="704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id="{3B706C46-59E4-150E-8A1F-C47FA065B06C}"/>
              </a:ext>
            </a:extLst>
          </p:cNvPr>
          <p:cNvSpPr/>
          <p:nvPr/>
        </p:nvSpPr>
        <p:spPr>
          <a:xfrm>
            <a:off x="2743172" y="3146031"/>
            <a:ext cx="728273" cy="1233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647CA645-D2CE-566F-6F43-00C033A2E645}"/>
              </a:ext>
            </a:extLst>
          </p:cNvPr>
          <p:cNvSpPr/>
          <p:nvPr/>
        </p:nvSpPr>
        <p:spPr>
          <a:xfrm>
            <a:off x="3449397" y="3154663"/>
            <a:ext cx="762590" cy="614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4" name="직사각형 263">
            <a:extLst>
              <a:ext uri="{FF2B5EF4-FFF2-40B4-BE49-F238E27FC236}">
                <a16:creationId xmlns:a16="http://schemas.microsoft.com/office/drawing/2014/main" id="{503329F4-17AC-4532-D682-61252E91F2F0}"/>
              </a:ext>
            </a:extLst>
          </p:cNvPr>
          <p:cNvSpPr/>
          <p:nvPr/>
        </p:nvSpPr>
        <p:spPr>
          <a:xfrm>
            <a:off x="1974549" y="3119130"/>
            <a:ext cx="768623" cy="1901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2594E0-8498-05FF-CA02-94196BC1043F}"/>
              </a:ext>
            </a:extLst>
          </p:cNvPr>
          <p:cNvSpPr txBox="1"/>
          <p:nvPr/>
        </p:nvSpPr>
        <p:spPr>
          <a:xfrm>
            <a:off x="2491502" y="2701708"/>
            <a:ext cx="1957783" cy="4174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rPr>
              <a:t>Cell Fold Data</a:t>
            </a:r>
            <a:endParaRPr lang="ko-KR" altLang="en-US" sz="1600" spc="-150" dirty="0">
              <a:solidFill>
                <a:srgbClr val="181818"/>
              </a:solidFill>
              <a:latin typeface="Times New Roman" panose="02020603050405020304" pitchFamily="18" charset="0"/>
              <a:ea typeface="Noto Sans KR Medium" panose="020B0600000000000000" pitchFamily="34" charset="-127"/>
              <a:cs typeface="Times New Roman" panose="02020603050405020304" pitchFamily="18" charset="0"/>
            </a:endParaRPr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4E7E9F6C-7A75-3284-1ECE-BCE715F60D46}"/>
              </a:ext>
            </a:extLst>
          </p:cNvPr>
          <p:cNvSpPr/>
          <p:nvPr/>
        </p:nvSpPr>
        <p:spPr>
          <a:xfrm>
            <a:off x="1984402" y="3137673"/>
            <a:ext cx="2971984" cy="259533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C7DD721F-90E2-4B02-6D6C-BE288B9B7132}"/>
              </a:ext>
            </a:extLst>
          </p:cNvPr>
          <p:cNvGrpSpPr/>
          <p:nvPr/>
        </p:nvGrpSpPr>
        <p:grpSpPr>
          <a:xfrm>
            <a:off x="2010597" y="3056468"/>
            <a:ext cx="720000" cy="763076"/>
            <a:chOff x="6878600" y="2885623"/>
            <a:chExt cx="720000" cy="763076"/>
          </a:xfrm>
        </p:grpSpPr>
        <p:pic>
          <p:nvPicPr>
            <p:cNvPr id="82" name="그래픽 81" descr="배터리 단색으로 채워진">
              <a:extLst>
                <a:ext uri="{FF2B5EF4-FFF2-40B4-BE49-F238E27FC236}">
                  <a16:creationId xmlns:a16="http://schemas.microsoft.com/office/drawing/2014/main" id="{29300B40-893C-38E1-C57B-2AC8C861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71545C3-C0CE-526F-52E3-98D396A3C313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A3B6A2B-8992-F66A-6DF4-1E0649B29F74}"/>
              </a:ext>
            </a:extLst>
          </p:cNvPr>
          <p:cNvGrpSpPr/>
          <p:nvPr/>
        </p:nvGrpSpPr>
        <p:grpSpPr>
          <a:xfrm>
            <a:off x="2753332" y="3056468"/>
            <a:ext cx="720000" cy="763076"/>
            <a:chOff x="6878600" y="2885623"/>
            <a:chExt cx="720000" cy="763076"/>
          </a:xfrm>
        </p:grpSpPr>
        <p:pic>
          <p:nvPicPr>
            <p:cNvPr id="5" name="그래픽 4" descr="배터리 단색으로 채워진">
              <a:extLst>
                <a:ext uri="{FF2B5EF4-FFF2-40B4-BE49-F238E27FC236}">
                  <a16:creationId xmlns:a16="http://schemas.microsoft.com/office/drawing/2014/main" id="{814709A6-13B3-49A8-2CC1-9D31F46A1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EAF3CD-61B4-A728-8EE3-DBC7E9CECD83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EA3D7A5-C261-1A49-FE4B-B009C3D0B9CF}"/>
              </a:ext>
            </a:extLst>
          </p:cNvPr>
          <p:cNvGrpSpPr/>
          <p:nvPr/>
        </p:nvGrpSpPr>
        <p:grpSpPr>
          <a:xfrm>
            <a:off x="3496067" y="3056468"/>
            <a:ext cx="720000" cy="763076"/>
            <a:chOff x="6878600" y="2885623"/>
            <a:chExt cx="720000" cy="763076"/>
          </a:xfrm>
        </p:grpSpPr>
        <p:pic>
          <p:nvPicPr>
            <p:cNvPr id="9" name="그래픽 8" descr="배터리 단색으로 채워진">
              <a:extLst>
                <a:ext uri="{FF2B5EF4-FFF2-40B4-BE49-F238E27FC236}">
                  <a16:creationId xmlns:a16="http://schemas.microsoft.com/office/drawing/2014/main" id="{A62EF49F-1C60-D7D4-32FC-BE0B72EF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321D47-90FC-644C-7C2C-30AFEA9C0D8D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F79D4FC-A6AB-3CBE-8D48-9BA997F2E9C2}"/>
              </a:ext>
            </a:extLst>
          </p:cNvPr>
          <p:cNvGrpSpPr/>
          <p:nvPr/>
        </p:nvGrpSpPr>
        <p:grpSpPr>
          <a:xfrm>
            <a:off x="4236386" y="3056468"/>
            <a:ext cx="720000" cy="763076"/>
            <a:chOff x="6878600" y="2885623"/>
            <a:chExt cx="720000" cy="763076"/>
          </a:xfrm>
        </p:grpSpPr>
        <p:pic>
          <p:nvPicPr>
            <p:cNvPr id="12" name="그래픽 11" descr="배터리 단색으로 채워진">
              <a:extLst>
                <a:ext uri="{FF2B5EF4-FFF2-40B4-BE49-F238E27FC236}">
                  <a16:creationId xmlns:a16="http://schemas.microsoft.com/office/drawing/2014/main" id="{DF139E57-EE4F-D4EB-905E-459CD5AA7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E7A1FD-A86B-0677-2402-781726010FAA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53A36CD-4E4F-C4C3-C35D-D9281FED1FCB}"/>
              </a:ext>
            </a:extLst>
          </p:cNvPr>
          <p:cNvGrpSpPr/>
          <p:nvPr/>
        </p:nvGrpSpPr>
        <p:grpSpPr>
          <a:xfrm>
            <a:off x="2010597" y="3653307"/>
            <a:ext cx="720000" cy="763076"/>
            <a:chOff x="6878600" y="2885623"/>
            <a:chExt cx="720000" cy="763076"/>
          </a:xfrm>
        </p:grpSpPr>
        <p:pic>
          <p:nvPicPr>
            <p:cNvPr id="15" name="그래픽 14" descr="배터리 단색으로 채워진">
              <a:extLst>
                <a:ext uri="{FF2B5EF4-FFF2-40B4-BE49-F238E27FC236}">
                  <a16:creationId xmlns:a16="http://schemas.microsoft.com/office/drawing/2014/main" id="{5E660EC0-07FD-EB0D-F1AF-478B1DA8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180982-3CB0-0BC5-27D9-4221086459E1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6EC9F2E-5EC2-CFEF-91A6-14E0230F0F7B}"/>
              </a:ext>
            </a:extLst>
          </p:cNvPr>
          <p:cNvGrpSpPr/>
          <p:nvPr/>
        </p:nvGrpSpPr>
        <p:grpSpPr>
          <a:xfrm>
            <a:off x="2753332" y="3653307"/>
            <a:ext cx="720000" cy="763076"/>
            <a:chOff x="6878600" y="2885623"/>
            <a:chExt cx="720000" cy="763076"/>
          </a:xfrm>
        </p:grpSpPr>
        <p:pic>
          <p:nvPicPr>
            <p:cNvPr id="18" name="그래픽 17" descr="배터리 단색으로 채워진">
              <a:extLst>
                <a:ext uri="{FF2B5EF4-FFF2-40B4-BE49-F238E27FC236}">
                  <a16:creationId xmlns:a16="http://schemas.microsoft.com/office/drawing/2014/main" id="{914DA141-8DB0-3858-BAEE-11E8965E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DFBDF-02F2-C974-462B-4A5706668812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D0FFE73-77AC-1D20-4E3A-FCC31AAD701A}"/>
              </a:ext>
            </a:extLst>
          </p:cNvPr>
          <p:cNvGrpSpPr/>
          <p:nvPr/>
        </p:nvGrpSpPr>
        <p:grpSpPr>
          <a:xfrm>
            <a:off x="3496067" y="3653307"/>
            <a:ext cx="720000" cy="763076"/>
            <a:chOff x="6878600" y="2885623"/>
            <a:chExt cx="720000" cy="763076"/>
          </a:xfrm>
        </p:grpSpPr>
        <p:pic>
          <p:nvPicPr>
            <p:cNvPr id="23" name="그래픽 22" descr="배터리 단색으로 채워진">
              <a:extLst>
                <a:ext uri="{FF2B5EF4-FFF2-40B4-BE49-F238E27FC236}">
                  <a16:creationId xmlns:a16="http://schemas.microsoft.com/office/drawing/2014/main" id="{0E1D0C63-E817-7081-CF4C-BB799E1D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BF7E94-6AA2-9D5C-2078-DC0DF511E3B3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CE0A7FA-9C1E-5473-FFEE-2EA3AF49DA22}"/>
              </a:ext>
            </a:extLst>
          </p:cNvPr>
          <p:cNvGrpSpPr/>
          <p:nvPr/>
        </p:nvGrpSpPr>
        <p:grpSpPr>
          <a:xfrm>
            <a:off x="4236386" y="3653307"/>
            <a:ext cx="720000" cy="763076"/>
            <a:chOff x="6878600" y="2885623"/>
            <a:chExt cx="720000" cy="763076"/>
          </a:xfrm>
        </p:grpSpPr>
        <p:pic>
          <p:nvPicPr>
            <p:cNvPr id="26" name="그래픽 25" descr="배터리 단색으로 채워진">
              <a:extLst>
                <a:ext uri="{FF2B5EF4-FFF2-40B4-BE49-F238E27FC236}">
                  <a16:creationId xmlns:a16="http://schemas.microsoft.com/office/drawing/2014/main" id="{B2260D2F-ECFB-774C-125B-EA5B5004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C8407E-C4C2-5B61-B281-BBD0B8B4DBBB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D2DF5C6-D41B-64B3-DB51-0E70DD0B9ADA}"/>
              </a:ext>
            </a:extLst>
          </p:cNvPr>
          <p:cNvGrpSpPr/>
          <p:nvPr/>
        </p:nvGrpSpPr>
        <p:grpSpPr>
          <a:xfrm>
            <a:off x="2010597" y="4300596"/>
            <a:ext cx="720000" cy="763076"/>
            <a:chOff x="6878600" y="2885623"/>
            <a:chExt cx="720000" cy="763076"/>
          </a:xfrm>
        </p:grpSpPr>
        <p:pic>
          <p:nvPicPr>
            <p:cNvPr id="29" name="그래픽 28" descr="배터리 단색으로 채워진">
              <a:extLst>
                <a:ext uri="{FF2B5EF4-FFF2-40B4-BE49-F238E27FC236}">
                  <a16:creationId xmlns:a16="http://schemas.microsoft.com/office/drawing/2014/main" id="{ABD051CE-5E69-03BE-5583-A48E2F76C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B8E0BC-9F29-4DA4-0104-98A9BBFAB7CF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BA07CF2-3CFA-3C84-0226-E1FD6849BAA3}"/>
              </a:ext>
            </a:extLst>
          </p:cNvPr>
          <p:cNvGrpSpPr/>
          <p:nvPr/>
        </p:nvGrpSpPr>
        <p:grpSpPr>
          <a:xfrm>
            <a:off x="2753332" y="4300596"/>
            <a:ext cx="720000" cy="763076"/>
            <a:chOff x="6878600" y="2885623"/>
            <a:chExt cx="720000" cy="763076"/>
          </a:xfrm>
        </p:grpSpPr>
        <p:pic>
          <p:nvPicPr>
            <p:cNvPr id="34" name="그래픽 33" descr="배터리 단색으로 채워진">
              <a:extLst>
                <a:ext uri="{FF2B5EF4-FFF2-40B4-BE49-F238E27FC236}">
                  <a16:creationId xmlns:a16="http://schemas.microsoft.com/office/drawing/2014/main" id="{EB77AC66-EBB9-7841-BEE1-A4C7C99B1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21D668-9159-EFCD-610B-31FB6F12D38D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CD0C5A9-E21B-65B8-6FAD-3B47560C8929}"/>
              </a:ext>
            </a:extLst>
          </p:cNvPr>
          <p:cNvGrpSpPr/>
          <p:nvPr/>
        </p:nvGrpSpPr>
        <p:grpSpPr>
          <a:xfrm>
            <a:off x="3496067" y="4300596"/>
            <a:ext cx="720000" cy="763076"/>
            <a:chOff x="6878600" y="2885623"/>
            <a:chExt cx="720000" cy="763076"/>
          </a:xfrm>
        </p:grpSpPr>
        <p:pic>
          <p:nvPicPr>
            <p:cNvPr id="37" name="그래픽 36" descr="배터리 단색으로 채워진">
              <a:extLst>
                <a:ext uri="{FF2B5EF4-FFF2-40B4-BE49-F238E27FC236}">
                  <a16:creationId xmlns:a16="http://schemas.microsoft.com/office/drawing/2014/main" id="{A3D7BA16-5ABE-2B76-3A59-167E5D9BA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006DB5-F117-B394-89A0-AF03148D6382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EB78A46-459B-748E-78D7-28404FCE15FC}"/>
              </a:ext>
            </a:extLst>
          </p:cNvPr>
          <p:cNvGrpSpPr/>
          <p:nvPr/>
        </p:nvGrpSpPr>
        <p:grpSpPr>
          <a:xfrm>
            <a:off x="4236386" y="4300596"/>
            <a:ext cx="720000" cy="763076"/>
            <a:chOff x="6878600" y="2885623"/>
            <a:chExt cx="720000" cy="763076"/>
          </a:xfrm>
        </p:grpSpPr>
        <p:pic>
          <p:nvPicPr>
            <p:cNvPr id="47" name="그래픽 46" descr="배터리 단색으로 채워진">
              <a:extLst>
                <a:ext uri="{FF2B5EF4-FFF2-40B4-BE49-F238E27FC236}">
                  <a16:creationId xmlns:a16="http://schemas.microsoft.com/office/drawing/2014/main" id="{C0E5B03C-EC99-FA59-3753-5CEF7451B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DEA6BCF-3D95-4C99-B074-814376171DB1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46B9AAB-997C-7B0A-6D44-7AE59E85CE77}"/>
              </a:ext>
            </a:extLst>
          </p:cNvPr>
          <p:cNvGrpSpPr/>
          <p:nvPr/>
        </p:nvGrpSpPr>
        <p:grpSpPr>
          <a:xfrm>
            <a:off x="2010597" y="4938909"/>
            <a:ext cx="720000" cy="763076"/>
            <a:chOff x="6878600" y="2885623"/>
            <a:chExt cx="720000" cy="763076"/>
          </a:xfrm>
        </p:grpSpPr>
        <p:pic>
          <p:nvPicPr>
            <p:cNvPr id="55" name="그래픽 54" descr="배터리 단색으로 채워진">
              <a:extLst>
                <a:ext uri="{FF2B5EF4-FFF2-40B4-BE49-F238E27FC236}">
                  <a16:creationId xmlns:a16="http://schemas.microsoft.com/office/drawing/2014/main" id="{8C4532A7-B24E-08D3-9AAB-644840A6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1D9E3BA-C817-42DC-6146-FFCACD3DB305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B0005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49E1B2F5-2C5D-8302-6060-88717778C53C}"/>
              </a:ext>
            </a:extLst>
          </p:cNvPr>
          <p:cNvGrpSpPr/>
          <p:nvPr/>
        </p:nvGrpSpPr>
        <p:grpSpPr>
          <a:xfrm>
            <a:off x="2753332" y="4938909"/>
            <a:ext cx="720000" cy="763076"/>
            <a:chOff x="6878600" y="2885623"/>
            <a:chExt cx="720000" cy="763076"/>
          </a:xfrm>
        </p:grpSpPr>
        <p:pic>
          <p:nvPicPr>
            <p:cNvPr id="58" name="그래픽 57" descr="배터리 단색으로 채워진">
              <a:extLst>
                <a:ext uri="{FF2B5EF4-FFF2-40B4-BE49-F238E27FC236}">
                  <a16:creationId xmlns:a16="http://schemas.microsoft.com/office/drawing/2014/main" id="{2F41A2F7-F4BE-673B-84AA-D9FCD949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52306A-F5F5-399F-F2DA-902D9E6A8079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B0006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551123D-4337-609C-2E0C-349A4D15E234}"/>
              </a:ext>
            </a:extLst>
          </p:cNvPr>
          <p:cNvGrpSpPr/>
          <p:nvPr/>
        </p:nvGrpSpPr>
        <p:grpSpPr>
          <a:xfrm>
            <a:off x="3496067" y="4938909"/>
            <a:ext cx="720000" cy="763076"/>
            <a:chOff x="6878600" y="2885623"/>
            <a:chExt cx="720000" cy="763076"/>
          </a:xfrm>
        </p:grpSpPr>
        <p:pic>
          <p:nvPicPr>
            <p:cNvPr id="61" name="그래픽 60" descr="배터리 단색으로 채워진">
              <a:extLst>
                <a:ext uri="{FF2B5EF4-FFF2-40B4-BE49-F238E27FC236}">
                  <a16:creationId xmlns:a16="http://schemas.microsoft.com/office/drawing/2014/main" id="{3D0B5365-505E-B13D-1595-077476BE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B97CED-9771-15EB-4314-CA952707241B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B0007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4EBABD89-FA5D-AA83-AACE-D57518294418}"/>
              </a:ext>
            </a:extLst>
          </p:cNvPr>
          <p:cNvGrpSpPr/>
          <p:nvPr/>
        </p:nvGrpSpPr>
        <p:grpSpPr>
          <a:xfrm>
            <a:off x="4236386" y="4938909"/>
            <a:ext cx="720000" cy="763076"/>
            <a:chOff x="6878600" y="2885623"/>
            <a:chExt cx="720000" cy="763076"/>
          </a:xfrm>
        </p:grpSpPr>
        <p:pic>
          <p:nvPicPr>
            <p:cNvPr id="66" name="그래픽 65" descr="배터리 단색으로 채워진">
              <a:extLst>
                <a:ext uri="{FF2B5EF4-FFF2-40B4-BE49-F238E27FC236}">
                  <a16:creationId xmlns:a16="http://schemas.microsoft.com/office/drawing/2014/main" id="{766BD54E-3AE4-847B-9254-7A1D53294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78600" y="2885623"/>
              <a:ext cx="720000" cy="7200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09F7FFC-25B7-D990-EBC8-E209676F5247}"/>
                </a:ext>
              </a:extLst>
            </p:cNvPr>
            <p:cNvSpPr txBox="1"/>
            <p:nvPr/>
          </p:nvSpPr>
          <p:spPr>
            <a:xfrm>
              <a:off x="6968440" y="3312581"/>
              <a:ext cx="502920" cy="33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200" spc="-150" dirty="0" err="1">
                  <a:solidFill>
                    <a:srgbClr val="181818"/>
                  </a:solidFill>
                  <a:latin typeface="Times New Roman" panose="02020603050405020304" pitchFamily="18" charset="0"/>
                  <a:ea typeface="Noto Sans KR Medium" panose="020B0600000000000000" pitchFamily="34" charset="-127"/>
                  <a:cs typeface="Times New Roman" panose="02020603050405020304" pitchFamily="18" charset="0"/>
                </a:rPr>
                <a:t>B0018</a:t>
              </a:r>
              <a:endParaRPr lang="ko-KR" altLang="en-US" sz="1200" spc="-150" dirty="0">
                <a:solidFill>
                  <a:srgbClr val="181818"/>
                </a:solidFill>
                <a:latin typeface="Times New Roman" panose="02020603050405020304" pitchFamily="18" charset="0"/>
                <a:ea typeface="Noto Sans KR Medium" panose="020B0600000000000000" pitchFamily="34" charset="-127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5" name="직선 화살표 연결선 224">
            <a:extLst>
              <a:ext uri="{FF2B5EF4-FFF2-40B4-BE49-F238E27FC236}">
                <a16:creationId xmlns:a16="http://schemas.microsoft.com/office/drawing/2014/main" id="{DA0F3F3C-13C7-54B2-01E5-FC36B8CF58C1}"/>
              </a:ext>
            </a:extLst>
          </p:cNvPr>
          <p:cNvCxnSpPr>
            <a:cxnSpLocks/>
            <a:stCxn id="12" idx="3"/>
            <a:endCxn id="242" idx="1"/>
          </p:cNvCxnSpPr>
          <p:nvPr/>
        </p:nvCxnSpPr>
        <p:spPr>
          <a:xfrm>
            <a:off x="4956386" y="3416468"/>
            <a:ext cx="445540" cy="414"/>
          </a:xfrm>
          <a:prstGeom prst="straightConnector1">
            <a:avLst/>
          </a:prstGeom>
          <a:ln w="3810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10E96411-504A-415F-15A2-4181BB7EB480}"/>
                  </a:ext>
                </a:extLst>
              </p:cNvPr>
              <p:cNvSpPr txBox="1"/>
              <p:nvPr/>
            </p:nvSpPr>
            <p:spPr>
              <a:xfrm>
                <a:off x="5401926" y="3830400"/>
                <a:ext cx="483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𝑠𝑜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10E96411-504A-415F-15A2-4181BB7EB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926" y="3830400"/>
                <a:ext cx="483040" cy="369332"/>
              </a:xfrm>
              <a:prstGeom prst="rect">
                <a:avLst/>
              </a:prstGeom>
              <a:blipFill>
                <a:blip r:embed="rId7"/>
                <a:stretch>
                  <a:fillRect r="-265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8207DFE6-2E7D-0A88-C1FE-1B3ADF84761F}"/>
                  </a:ext>
                </a:extLst>
              </p:cNvPr>
              <p:cNvSpPr txBox="1"/>
              <p:nvPr/>
            </p:nvSpPr>
            <p:spPr>
              <a:xfrm>
                <a:off x="5401926" y="3232216"/>
                <a:ext cx="483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𝑠𝑜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8207DFE6-2E7D-0A88-C1FE-1B3ADF84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926" y="3232216"/>
                <a:ext cx="483040" cy="369332"/>
              </a:xfrm>
              <a:prstGeom prst="rect">
                <a:avLst/>
              </a:prstGeom>
              <a:blipFill>
                <a:blip r:embed="rId8"/>
                <a:stretch>
                  <a:fillRect r="-253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1F165BA2-6093-F4E4-2949-82592ECF8365}"/>
                  </a:ext>
                </a:extLst>
              </p:cNvPr>
              <p:cNvSpPr txBox="1"/>
              <p:nvPr/>
            </p:nvSpPr>
            <p:spPr>
              <a:xfrm>
                <a:off x="5401926" y="4475930"/>
                <a:ext cx="483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𝑠𝑜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1F165BA2-6093-F4E4-2949-82592ECF8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926" y="4475930"/>
                <a:ext cx="483040" cy="369332"/>
              </a:xfrm>
              <a:prstGeom prst="rect">
                <a:avLst/>
              </a:prstGeom>
              <a:blipFill>
                <a:blip r:embed="rId9"/>
                <a:stretch>
                  <a:fillRect r="-265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4021C5BF-CED2-71FF-10DC-8CA0BE09324E}"/>
                  </a:ext>
                </a:extLst>
              </p:cNvPr>
              <p:cNvSpPr txBox="1"/>
              <p:nvPr/>
            </p:nvSpPr>
            <p:spPr>
              <a:xfrm>
                <a:off x="5401926" y="5114243"/>
                <a:ext cx="483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𝑠𝑜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4021C5BF-CED2-71FF-10DC-8CA0BE093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926" y="5114243"/>
                <a:ext cx="483040" cy="369332"/>
              </a:xfrm>
              <a:prstGeom prst="rect">
                <a:avLst/>
              </a:prstGeom>
              <a:blipFill>
                <a:blip r:embed="rId10"/>
                <a:stretch>
                  <a:fillRect r="-265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7" name="직선 화살표 연결선 246">
            <a:extLst>
              <a:ext uri="{FF2B5EF4-FFF2-40B4-BE49-F238E27FC236}">
                <a16:creationId xmlns:a16="http://schemas.microsoft.com/office/drawing/2014/main" id="{1EAA4E74-8B95-E9EB-E041-55D3363B7F11}"/>
              </a:ext>
            </a:extLst>
          </p:cNvPr>
          <p:cNvCxnSpPr>
            <a:cxnSpLocks/>
            <a:stCxn id="26" idx="3"/>
            <a:endCxn id="238" idx="1"/>
          </p:cNvCxnSpPr>
          <p:nvPr/>
        </p:nvCxnSpPr>
        <p:spPr>
          <a:xfrm>
            <a:off x="4956386" y="4013307"/>
            <a:ext cx="445540" cy="1759"/>
          </a:xfrm>
          <a:prstGeom prst="straightConnector1">
            <a:avLst/>
          </a:prstGeom>
          <a:ln w="3810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직선 화살표 연결선 249">
            <a:extLst>
              <a:ext uri="{FF2B5EF4-FFF2-40B4-BE49-F238E27FC236}">
                <a16:creationId xmlns:a16="http://schemas.microsoft.com/office/drawing/2014/main" id="{BF0A9C84-BEE2-17DF-8410-226528D7203E}"/>
              </a:ext>
            </a:extLst>
          </p:cNvPr>
          <p:cNvCxnSpPr>
            <a:cxnSpLocks/>
            <a:stCxn id="47" idx="3"/>
            <a:endCxn id="244" idx="1"/>
          </p:cNvCxnSpPr>
          <p:nvPr/>
        </p:nvCxnSpPr>
        <p:spPr>
          <a:xfrm>
            <a:off x="4956386" y="4660596"/>
            <a:ext cx="445540" cy="0"/>
          </a:xfrm>
          <a:prstGeom prst="straightConnector1">
            <a:avLst/>
          </a:prstGeom>
          <a:ln w="3810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직선 화살표 연결선 252">
            <a:extLst>
              <a:ext uri="{FF2B5EF4-FFF2-40B4-BE49-F238E27FC236}">
                <a16:creationId xmlns:a16="http://schemas.microsoft.com/office/drawing/2014/main" id="{E71579EA-7CF2-2B73-746A-9C3EEDD79582}"/>
              </a:ext>
            </a:extLst>
          </p:cNvPr>
          <p:cNvCxnSpPr>
            <a:cxnSpLocks/>
            <a:stCxn id="66" idx="3"/>
            <a:endCxn id="245" idx="1"/>
          </p:cNvCxnSpPr>
          <p:nvPr/>
        </p:nvCxnSpPr>
        <p:spPr>
          <a:xfrm>
            <a:off x="4956386" y="5298909"/>
            <a:ext cx="445540" cy="0"/>
          </a:xfrm>
          <a:prstGeom prst="straightConnector1">
            <a:avLst/>
          </a:prstGeom>
          <a:ln w="38100">
            <a:solidFill>
              <a:srgbClr val="1818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오른쪽 중괄호 255">
            <a:extLst>
              <a:ext uri="{FF2B5EF4-FFF2-40B4-BE49-F238E27FC236}">
                <a16:creationId xmlns:a16="http://schemas.microsoft.com/office/drawing/2014/main" id="{7F3240D1-63A5-7CDB-074D-826793E14A37}"/>
              </a:ext>
            </a:extLst>
          </p:cNvPr>
          <p:cNvSpPr/>
          <p:nvPr/>
        </p:nvSpPr>
        <p:spPr>
          <a:xfrm>
            <a:off x="6095496" y="3429908"/>
            <a:ext cx="380774" cy="187541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B3113EB3-E3A6-02CD-F534-EFD819E058FE}"/>
                  </a:ext>
                </a:extLst>
              </p:cNvPr>
              <p:cNvSpPr txBox="1"/>
              <p:nvPr/>
            </p:nvSpPr>
            <p:spPr>
              <a:xfrm>
                <a:off x="6390967" y="3931982"/>
                <a:ext cx="2662729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8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8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18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8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ko-KR" sz="18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Noto Sans KR Medium" panose="020B0600000000000000" pitchFamily="34" charset="-127"/>
                              <a:cs typeface="Times New Roman" panose="02020603050405020304" pitchFamily="18" charset="0"/>
                            </a:rPr>
                            <m:t>𝑅𝑀𝑆𝐸</m:t>
                          </m:r>
                          <m:d>
                            <m:dPr>
                              <m:ctrlPr>
                                <a:rPr lang="en-US" altLang="ko-KR" sz="18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  <a:cs typeface="Times New Roman" panose="02020603050405020304" pitchFamily="18" charset="0"/>
                                </a:rPr>
                                <m:t>𝑠𝑜</m:t>
                              </m:r>
                              <m:sSub>
                                <m:sSubPr>
                                  <m:ctrlPr>
                                    <a:rPr lang="en-US" altLang="ko-KR" sz="1800" b="0" i="1" spc="-150" smtClean="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pc="-150" smtClean="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sz="1800" b="0" i="1" spc="-150" smtClean="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8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Noto Sans KR Medium" panose="020B0600000000000000" pitchFamily="34" charset="-127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ko-KR" sz="1800" b="0" i="1" spc="-150" smtClean="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800" b="0" i="1" spc="-150" smtClean="0">
                                      <a:solidFill>
                                        <a:srgbClr val="181818"/>
                                      </a:solidFill>
                                      <a:latin typeface="Cambria Math" panose="02040503050406030204" pitchFamily="18" charset="0"/>
                                      <a:ea typeface="Noto Sans KR Medium" panose="020B0600000000000000" pitchFamily="34" charset="-127"/>
                                      <a:cs typeface="Times New Roman" panose="02020603050405020304" pitchFamily="18" charset="0"/>
                                    </a:rPr>
                                    <m:t>𝑠𝑜</m:t>
                                  </m:r>
                                  <m:sSub>
                                    <m:sSubPr>
                                      <m:ctrlPr>
                                        <a:rPr lang="en-US" altLang="ko-KR" sz="1800" b="0" i="1" spc="-150" smtClean="0">
                                          <a:solidFill>
                                            <a:srgbClr val="181818"/>
                                          </a:solidFill>
                                          <a:latin typeface="Cambria Math" panose="02040503050406030204" pitchFamily="18" charset="0"/>
                                          <a:ea typeface="Noto Sans KR Medium" panose="020B0600000000000000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pc="-150" smtClean="0">
                                          <a:solidFill>
                                            <a:srgbClr val="181818"/>
                                          </a:solidFill>
                                          <a:latin typeface="Cambria Math" panose="02040503050406030204" pitchFamily="18" charset="0"/>
                                          <a:ea typeface="Noto Sans KR Medium" panose="020B0600000000000000" pitchFamily="34" charset="-127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pc="-150" smtClean="0">
                                          <a:solidFill>
                                            <a:srgbClr val="181818"/>
                                          </a:solidFill>
                                          <a:latin typeface="Cambria Math" panose="02040503050406030204" pitchFamily="18" charset="0"/>
                                          <a:ea typeface="Noto Sans KR Medium" panose="020B0600000000000000" pitchFamily="34" charset="-127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B3113EB3-E3A6-02CD-F534-EFD819E05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67" y="3931982"/>
                <a:ext cx="2662729" cy="8712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01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1B354CA-9042-F7E6-AC5A-49350B968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9824"/>
            <a:ext cx="5183908" cy="424732"/>
          </a:xfrm>
        </p:spPr>
        <p:txBody>
          <a:bodyPr/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8472047-1853-5AE4-3F2A-CDCC7AE657A9}"/>
              </a:ext>
            </a:extLst>
          </p:cNvPr>
          <p:cNvGrpSpPr/>
          <p:nvPr/>
        </p:nvGrpSpPr>
        <p:grpSpPr>
          <a:xfrm>
            <a:off x="1064550" y="1156511"/>
            <a:ext cx="6853323" cy="519566"/>
            <a:chOff x="1206557" y="1512440"/>
            <a:chExt cx="6853323" cy="5195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8733B7-5CA2-FC61-1099-223BB2C689CC}"/>
                </a:ext>
              </a:extLst>
            </p:cNvPr>
            <p:cNvSpPr txBox="1"/>
            <p:nvPr/>
          </p:nvSpPr>
          <p:spPr>
            <a:xfrm>
              <a:off x="1473257" y="1512440"/>
              <a:ext cx="658662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rgbClr val="0B1749"/>
                  </a:solidFill>
                </a:rPr>
                <a:t>Temp</a:t>
              </a:r>
              <a:r>
                <a:rPr lang="ko-KR" altLang="en-US" dirty="0">
                  <a:solidFill>
                    <a:srgbClr val="0B1749"/>
                  </a:solidFill>
                </a:rPr>
                <a:t>를 입력한 </a:t>
              </a:r>
              <a:r>
                <a:rPr lang="en-US" altLang="ko-KR" dirty="0">
                  <a:solidFill>
                    <a:srgbClr val="0B1749"/>
                  </a:solidFill>
                </a:rPr>
                <a:t>SOH</a:t>
              </a:r>
              <a:r>
                <a:rPr lang="ko-KR" altLang="en-US" dirty="0">
                  <a:solidFill>
                    <a:srgbClr val="0B1749"/>
                  </a:solidFill>
                </a:rPr>
                <a:t>예측 셀 별 일반성 평가</a:t>
              </a:r>
            </a:p>
          </p:txBody>
        </p:sp>
        <p:sp>
          <p:nvSpPr>
            <p:cNvPr id="7" name="평행 사변형 6">
              <a:extLst>
                <a:ext uri="{FF2B5EF4-FFF2-40B4-BE49-F238E27FC236}">
                  <a16:creationId xmlns:a16="http://schemas.microsoft.com/office/drawing/2014/main" id="{C005143E-102F-718A-84AF-70208FA04680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A8DC5E3-4155-41D4-1A7E-2902E41EA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99742"/>
              </p:ext>
            </p:extLst>
          </p:nvPr>
        </p:nvGraphicFramePr>
        <p:xfrm>
          <a:off x="1183230" y="3126930"/>
          <a:ext cx="9825540" cy="2367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893431436"/>
                    </a:ext>
                  </a:extLst>
                </a:gridCol>
                <a:gridCol w="1583508">
                  <a:extLst>
                    <a:ext uri="{9D8B030D-6E8A-4147-A177-3AD203B41FA5}">
                      <a16:colId xmlns:a16="http://schemas.microsoft.com/office/drawing/2014/main" val="3066125454"/>
                    </a:ext>
                  </a:extLst>
                </a:gridCol>
                <a:gridCol w="1583508">
                  <a:extLst>
                    <a:ext uri="{9D8B030D-6E8A-4147-A177-3AD203B41FA5}">
                      <a16:colId xmlns:a16="http://schemas.microsoft.com/office/drawing/2014/main" val="1906516274"/>
                    </a:ext>
                  </a:extLst>
                </a:gridCol>
                <a:gridCol w="1583508">
                  <a:extLst>
                    <a:ext uri="{9D8B030D-6E8A-4147-A177-3AD203B41FA5}">
                      <a16:colId xmlns:a16="http://schemas.microsoft.com/office/drawing/2014/main" val="2662991379"/>
                    </a:ext>
                  </a:extLst>
                </a:gridCol>
                <a:gridCol w="1583508">
                  <a:extLst>
                    <a:ext uri="{9D8B030D-6E8A-4147-A177-3AD203B41FA5}">
                      <a16:colId xmlns:a16="http://schemas.microsoft.com/office/drawing/2014/main" val="3562578913"/>
                    </a:ext>
                  </a:extLst>
                </a:gridCol>
                <a:gridCol w="1583508">
                  <a:extLst>
                    <a:ext uri="{9D8B030D-6E8A-4147-A177-3AD203B41FA5}">
                      <a16:colId xmlns:a16="http://schemas.microsoft.com/office/drawing/2014/main" val="248604794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V, Temp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99342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RMSE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481583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 [2]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0.0620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(±0.0139)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0.0535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(±0.0128)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0.0442</a:t>
                      </a:r>
                    </a:p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(±0.0150)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0.0370</a:t>
                      </a:r>
                    </a:p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(±0.0140)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13109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Transformer-CNN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0.0491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(±0.0062)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0.0358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(±0.0087)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0.0445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(±0.0085)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0.0331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(±0.0089)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034622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Ours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0.0857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(±0.0221)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0.0492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(±0.0027)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0.0401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(±0.0154)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0.0335</a:t>
                      </a:r>
                    </a:p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(±0.0152)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506356"/>
                  </a:ext>
                </a:extLst>
              </a:tr>
            </a:tbl>
          </a:graphicData>
        </a:graphic>
      </p:graphicFrame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DDDA08BF-2CDB-AC15-1D44-9434596D1281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err="1"/>
              <a:t>ddss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1152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17110C6-D75E-4598-B6AD-FC08292514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연구의 필요성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231C2AC-CAC1-40E1-817A-18F62C1C0734}"/>
              </a:ext>
            </a:extLst>
          </p:cNvPr>
          <p:cNvGrpSpPr/>
          <p:nvPr/>
        </p:nvGrpSpPr>
        <p:grpSpPr>
          <a:xfrm>
            <a:off x="1064550" y="1143912"/>
            <a:ext cx="2451043" cy="544765"/>
            <a:chOff x="1206557" y="1499841"/>
            <a:chExt cx="2451043" cy="5447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67846E-79B7-4B49-9E85-9A98F0B7ACED}"/>
                </a:ext>
              </a:extLst>
            </p:cNvPr>
            <p:cNvSpPr txBox="1"/>
            <p:nvPr/>
          </p:nvSpPr>
          <p:spPr>
            <a:xfrm>
              <a:off x="1473257" y="1499841"/>
              <a:ext cx="2184343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연구의 필요성</a:t>
              </a:r>
            </a:p>
          </p:txBody>
        </p:sp>
        <p:sp>
          <p:nvSpPr>
            <p:cNvPr id="45" name="평행 사변형 44">
              <a:extLst>
                <a:ext uri="{FF2B5EF4-FFF2-40B4-BE49-F238E27FC236}">
                  <a16:creationId xmlns:a16="http://schemas.microsoft.com/office/drawing/2014/main" id="{95709575-DC14-45FC-8086-0FD285107EA1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C5D7A2B0-6186-449F-BE11-A562D9732D23}"/>
              </a:ext>
            </a:extLst>
          </p:cNvPr>
          <p:cNvGrpSpPr/>
          <p:nvPr/>
        </p:nvGrpSpPr>
        <p:grpSpPr>
          <a:xfrm>
            <a:off x="2538746" y="2025128"/>
            <a:ext cx="7114507" cy="1172635"/>
            <a:chOff x="2739177" y="4365366"/>
            <a:chExt cx="7114507" cy="1172635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FCF2EE6C-FA68-4402-91D1-0FA108F615DD}"/>
                </a:ext>
              </a:extLst>
            </p:cNvPr>
            <p:cNvSpPr/>
            <p:nvPr/>
          </p:nvSpPr>
          <p:spPr>
            <a:xfrm>
              <a:off x="2739177" y="4399787"/>
              <a:ext cx="7114507" cy="108165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9F5748C5-901C-4F1B-99E1-7E3EDF983BC9}"/>
                </a:ext>
              </a:extLst>
            </p:cNvPr>
            <p:cNvSpPr/>
            <p:nvPr/>
          </p:nvSpPr>
          <p:spPr>
            <a:xfrm>
              <a:off x="2739177" y="4403199"/>
              <a:ext cx="7114507" cy="360000"/>
            </a:xfrm>
            <a:prstGeom prst="rect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1B19C75-EB77-4EDD-8346-9C0A4F9E2800}"/>
                </a:ext>
              </a:extLst>
            </p:cNvPr>
            <p:cNvSpPr txBox="1"/>
            <p:nvPr/>
          </p:nvSpPr>
          <p:spPr>
            <a:xfrm>
              <a:off x="2820139" y="4365366"/>
              <a:ext cx="3886203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01 </a:t>
              </a:r>
              <a:r>
                <a:rPr lang="ko-KR" altLang="en-US" dirty="0">
                  <a:solidFill>
                    <a:schemeClr val="bg1"/>
                  </a:solidFill>
                </a:rPr>
                <a:t>텍스트를 입력하세요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788513-3AB6-4924-A1EB-988042CF7282}"/>
                </a:ext>
              </a:extLst>
            </p:cNvPr>
            <p:cNvSpPr txBox="1"/>
            <p:nvPr/>
          </p:nvSpPr>
          <p:spPr>
            <a:xfrm>
              <a:off x="2853513" y="4823959"/>
              <a:ext cx="6885836" cy="71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ko-KR" altLang="en-US" dirty="0"/>
                <a:t>텍스트를 입력하세요 텍스트를 입력하세요 텍스트를 입력하세요 텍스트를 입력하세요 텍스트를 입력하세요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283D642D-A078-4CF9-AE1E-D1DEF76385C5}"/>
              </a:ext>
            </a:extLst>
          </p:cNvPr>
          <p:cNvGrpSpPr/>
          <p:nvPr/>
        </p:nvGrpSpPr>
        <p:grpSpPr>
          <a:xfrm>
            <a:off x="2538746" y="3357810"/>
            <a:ext cx="7114507" cy="1172635"/>
            <a:chOff x="2739177" y="4365366"/>
            <a:chExt cx="7114507" cy="1172635"/>
          </a:xfrm>
        </p:grpSpPr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DAF00E46-9D02-4EDB-A2DB-9BD89DACD024}"/>
                </a:ext>
              </a:extLst>
            </p:cNvPr>
            <p:cNvSpPr/>
            <p:nvPr/>
          </p:nvSpPr>
          <p:spPr>
            <a:xfrm>
              <a:off x="2739177" y="4399787"/>
              <a:ext cx="7114507" cy="108165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8014C857-4A32-4ECD-A49B-CA33EFBBB86A}"/>
                </a:ext>
              </a:extLst>
            </p:cNvPr>
            <p:cNvSpPr/>
            <p:nvPr/>
          </p:nvSpPr>
          <p:spPr>
            <a:xfrm>
              <a:off x="2739177" y="4403199"/>
              <a:ext cx="7114507" cy="360000"/>
            </a:xfrm>
            <a:prstGeom prst="rect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E108E9E-DC91-4161-AEDA-5CE3023D1C64}"/>
                </a:ext>
              </a:extLst>
            </p:cNvPr>
            <p:cNvSpPr txBox="1"/>
            <p:nvPr/>
          </p:nvSpPr>
          <p:spPr>
            <a:xfrm>
              <a:off x="2820139" y="4365366"/>
              <a:ext cx="3886203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02 </a:t>
              </a:r>
              <a:r>
                <a:rPr lang="ko-KR" altLang="en-US" dirty="0">
                  <a:solidFill>
                    <a:schemeClr val="bg1"/>
                  </a:solidFill>
                </a:rPr>
                <a:t>텍스트를 입력하세요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F5AD3CA-83AD-4D3E-9E12-26F1A6879FBF}"/>
                </a:ext>
              </a:extLst>
            </p:cNvPr>
            <p:cNvSpPr txBox="1"/>
            <p:nvPr/>
          </p:nvSpPr>
          <p:spPr>
            <a:xfrm>
              <a:off x="2853513" y="4823959"/>
              <a:ext cx="6885836" cy="71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ko-KR" altLang="en-US" dirty="0"/>
                <a:t>텍스트를 입력하세요 텍스트를 입력하세요 텍스트를 입력하세요 텍스트를 입력하세요 텍스트를 입력하세요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177805B5-D68B-4941-BCA9-04ECE830D107}"/>
              </a:ext>
            </a:extLst>
          </p:cNvPr>
          <p:cNvGrpSpPr/>
          <p:nvPr/>
        </p:nvGrpSpPr>
        <p:grpSpPr>
          <a:xfrm>
            <a:off x="2538746" y="4690492"/>
            <a:ext cx="7114507" cy="1172635"/>
            <a:chOff x="2739177" y="4365366"/>
            <a:chExt cx="7114507" cy="1172635"/>
          </a:xfrm>
        </p:grpSpPr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D59E1FF4-6466-4635-81A8-66028254919D}"/>
                </a:ext>
              </a:extLst>
            </p:cNvPr>
            <p:cNvSpPr/>
            <p:nvPr/>
          </p:nvSpPr>
          <p:spPr>
            <a:xfrm>
              <a:off x="2739177" y="4399787"/>
              <a:ext cx="7114507" cy="1081656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6CD04621-93FE-47BE-A8C5-BEE792D2B1E2}"/>
                </a:ext>
              </a:extLst>
            </p:cNvPr>
            <p:cNvSpPr/>
            <p:nvPr/>
          </p:nvSpPr>
          <p:spPr>
            <a:xfrm>
              <a:off x="2739177" y="4403199"/>
              <a:ext cx="7114507" cy="360000"/>
            </a:xfrm>
            <a:prstGeom prst="rect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A786730-C24C-4768-AC7E-2A87D98C0630}"/>
                </a:ext>
              </a:extLst>
            </p:cNvPr>
            <p:cNvSpPr txBox="1"/>
            <p:nvPr/>
          </p:nvSpPr>
          <p:spPr>
            <a:xfrm>
              <a:off x="2820139" y="4365366"/>
              <a:ext cx="3886203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</a:rPr>
                <a:t>03 </a:t>
              </a:r>
              <a:r>
                <a:rPr lang="ko-KR" altLang="en-US" dirty="0">
                  <a:solidFill>
                    <a:schemeClr val="bg1"/>
                  </a:solidFill>
                </a:rPr>
                <a:t>텍스트를 입력하세요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B25890C-97E8-4F10-8206-95C37675506A}"/>
                </a:ext>
              </a:extLst>
            </p:cNvPr>
            <p:cNvSpPr txBox="1"/>
            <p:nvPr/>
          </p:nvSpPr>
          <p:spPr>
            <a:xfrm>
              <a:off x="2853513" y="4823959"/>
              <a:ext cx="6885836" cy="71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140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defRPr>
              </a:lvl1pPr>
            </a:lstStyle>
            <a:p>
              <a:r>
                <a:rPr lang="ko-KR" altLang="en-US" dirty="0"/>
                <a:t>텍스트를 입력하세요 텍스트를 입력하세요 텍스트를 입력하세요 텍스트를 입력하세요 텍스트를 입력하세요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B71FEF1-1CC5-4A11-8571-C28C4C37F9BF}"/>
              </a:ext>
            </a:extLst>
          </p:cNvPr>
          <p:cNvSpPr txBox="1"/>
          <p:nvPr/>
        </p:nvSpPr>
        <p:spPr>
          <a:xfrm>
            <a:off x="62358" y="7122517"/>
            <a:ext cx="4722126" cy="459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기준선 안에  본문 내용을 넣어주세요</a:t>
            </a:r>
            <a:r>
              <a:rPr lang="en-US" altLang="ko-KR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200" spc="-150" dirty="0">
              <a:solidFill>
                <a:srgbClr val="18181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F9CFB4D-4466-4A4F-8B81-68255F141506}"/>
              </a:ext>
            </a:extLst>
          </p:cNvPr>
          <p:cNvSpPr txBox="1"/>
          <p:nvPr/>
        </p:nvSpPr>
        <p:spPr>
          <a:xfrm>
            <a:off x="7410787" y="-969932"/>
            <a:ext cx="4722126" cy="87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오른쪽 상단의 논문주제는 슬라이드마스터에서  변경</a:t>
            </a:r>
            <a:r>
              <a:rPr lang="en-US" altLang="ko-KR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 가능합니다</a:t>
            </a:r>
            <a:r>
              <a:rPr lang="en-US" altLang="ko-KR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spc="-150" dirty="0">
              <a:solidFill>
                <a:srgbClr val="18181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2CF5276-C93D-4CCE-B4BE-B78AFBC01C18}"/>
              </a:ext>
            </a:extLst>
          </p:cNvPr>
          <p:cNvGrpSpPr/>
          <p:nvPr/>
        </p:nvGrpSpPr>
        <p:grpSpPr>
          <a:xfrm>
            <a:off x="12132913" y="1132150"/>
            <a:ext cx="5396508" cy="1276845"/>
            <a:chOff x="6547842" y="1330079"/>
            <a:chExt cx="5396508" cy="12768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385CB-8BB2-4305-87AB-CC97175964B6}"/>
                </a:ext>
              </a:extLst>
            </p:cNvPr>
            <p:cNvSpPr txBox="1"/>
            <p:nvPr/>
          </p:nvSpPr>
          <p:spPr>
            <a:xfrm>
              <a:off x="6547843" y="2062159"/>
              <a:ext cx="5396507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400" dirty="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대주제</a:t>
              </a:r>
              <a:r>
                <a:rPr lang="en-US" altLang="ko-KR" sz="2400" dirty="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: KoPubWorld</a:t>
              </a:r>
              <a:r>
                <a:rPr lang="ko-KR" altLang="en-US" sz="2400" dirty="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돋움체 </a:t>
              </a:r>
              <a:r>
                <a:rPr lang="en-US" altLang="ko-KR" sz="2400" dirty="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Bold 24pt</a:t>
              </a:r>
              <a:endParaRPr lang="ko-KR" altLang="en-US" sz="2400" dirty="0">
                <a:solidFill>
                  <a:srgbClr val="18181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C70CA3-2D6F-460A-B3B4-0F8CB7B2B99C}"/>
                </a:ext>
              </a:extLst>
            </p:cNvPr>
            <p:cNvSpPr txBox="1"/>
            <p:nvPr/>
          </p:nvSpPr>
          <p:spPr>
            <a:xfrm>
              <a:off x="6547842" y="1661127"/>
              <a:ext cx="4941149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dirty="0"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강조</a:t>
              </a:r>
              <a:r>
                <a:rPr lang="en-US" altLang="ko-KR" dirty="0"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: KoPubWorld</a:t>
              </a:r>
              <a:r>
                <a:rPr lang="ko-KR" altLang="en-US" dirty="0"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돋움체</a:t>
              </a:r>
              <a:r>
                <a:rPr lang="en-US" altLang="ko-KR" dirty="0"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 Medium 18pt</a:t>
              </a:r>
              <a:endParaRPr lang="ko-KR" altLang="en-US" sz="2000" dirty="0"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E82361-5384-48D0-8994-8936B553D797}"/>
                </a:ext>
              </a:extLst>
            </p:cNvPr>
            <p:cNvSpPr txBox="1"/>
            <p:nvPr/>
          </p:nvSpPr>
          <p:spPr>
            <a:xfrm>
              <a:off x="6547844" y="1330079"/>
              <a:ext cx="4235295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400" dirty="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본문</a:t>
              </a:r>
              <a:r>
                <a:rPr lang="en-US" altLang="ko-KR" sz="1400" dirty="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 KoPubWorld</a:t>
              </a:r>
              <a:r>
                <a:rPr lang="ko-KR" altLang="en-US" sz="1400" dirty="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돋움체 </a:t>
              </a:r>
              <a:r>
                <a:rPr lang="en-US" altLang="ko-KR" sz="1400" dirty="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Light 14pt</a:t>
              </a:r>
              <a:endParaRPr lang="ko-KR" altLang="en-US" sz="1600" dirty="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334FB79-82BD-496B-BC6E-8B392DDADF05}"/>
              </a:ext>
            </a:extLst>
          </p:cNvPr>
          <p:cNvSpPr txBox="1"/>
          <p:nvPr/>
        </p:nvSpPr>
        <p:spPr>
          <a:xfrm>
            <a:off x="12229166" y="2672297"/>
            <a:ext cx="4722126" cy="869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폰트는 오른쪽 샘플을 서식복사해서 사용하면 작업이 빠릅니다</a:t>
            </a:r>
            <a:r>
              <a:rPr lang="en-US" altLang="ko-KR" spc="-150" dirty="0">
                <a:solidFill>
                  <a:srgbClr val="18181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spc="-150" dirty="0">
              <a:solidFill>
                <a:srgbClr val="18181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150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C68B8D5-98D1-4085-99B2-1FE80C662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ko-KR" altLang="en-US" dirty="0"/>
              <a:t>연구목적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7BBE23-05DD-4AEA-A778-DE86C883C261}"/>
              </a:ext>
            </a:extLst>
          </p:cNvPr>
          <p:cNvGrpSpPr/>
          <p:nvPr/>
        </p:nvGrpSpPr>
        <p:grpSpPr>
          <a:xfrm>
            <a:off x="1064550" y="1143912"/>
            <a:ext cx="2451043" cy="544765"/>
            <a:chOff x="1206557" y="1499841"/>
            <a:chExt cx="2451043" cy="544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CAC4C6-7427-4939-886F-78677AEB4E12}"/>
                </a:ext>
              </a:extLst>
            </p:cNvPr>
            <p:cNvSpPr txBox="1"/>
            <p:nvPr/>
          </p:nvSpPr>
          <p:spPr>
            <a:xfrm>
              <a:off x="1473257" y="1499841"/>
              <a:ext cx="2184343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연구목적</a:t>
              </a:r>
            </a:p>
          </p:txBody>
        </p:sp>
        <p:sp>
          <p:nvSpPr>
            <p:cNvPr id="5" name="평행 사변형 4">
              <a:extLst>
                <a:ext uri="{FF2B5EF4-FFF2-40B4-BE49-F238E27FC236}">
                  <a16:creationId xmlns:a16="http://schemas.microsoft.com/office/drawing/2014/main" id="{9313C8F8-9B7F-4BAD-A08E-0F28E83AE7BA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FA0071D-A018-472B-B21C-7C658CF396A4}"/>
              </a:ext>
            </a:extLst>
          </p:cNvPr>
          <p:cNvGrpSpPr/>
          <p:nvPr/>
        </p:nvGrpSpPr>
        <p:grpSpPr>
          <a:xfrm>
            <a:off x="6130856" y="1143912"/>
            <a:ext cx="2451043" cy="544765"/>
            <a:chOff x="1206557" y="1499841"/>
            <a:chExt cx="2451043" cy="5447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235FC-9455-44D4-89AE-D065E86F4F88}"/>
                </a:ext>
              </a:extLst>
            </p:cNvPr>
            <p:cNvSpPr txBox="1"/>
            <p:nvPr/>
          </p:nvSpPr>
          <p:spPr>
            <a:xfrm>
              <a:off x="1473257" y="1499841"/>
              <a:ext cx="2184343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연구목적</a:t>
              </a:r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3CA3B715-864A-4F1F-8C80-B07A577E80E9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EEAA94B-7F54-46F8-BB1A-795F1CE59E77}"/>
              </a:ext>
            </a:extLst>
          </p:cNvPr>
          <p:cNvSpPr/>
          <p:nvPr/>
        </p:nvSpPr>
        <p:spPr>
          <a:xfrm>
            <a:off x="1331250" y="1977662"/>
            <a:ext cx="4441753" cy="395911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69AC11C-2B51-4008-AFAE-F66640834FF0}"/>
              </a:ext>
            </a:extLst>
          </p:cNvPr>
          <p:cNvSpPr/>
          <p:nvPr/>
        </p:nvSpPr>
        <p:spPr>
          <a:xfrm>
            <a:off x="6519674" y="1977662"/>
            <a:ext cx="4441753" cy="395911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87A80-8E8B-42A7-8B6B-AC4691B5E8A8}"/>
              </a:ext>
            </a:extLst>
          </p:cNvPr>
          <p:cNvSpPr txBox="1"/>
          <p:nvPr/>
        </p:nvSpPr>
        <p:spPr>
          <a:xfrm>
            <a:off x="1331250" y="2093416"/>
            <a:ext cx="1756686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</a:lstStyle>
          <a:p>
            <a:r>
              <a:rPr lang="ko-KR" altLang="en-US" i="1"/>
              <a:t>본문을 입력하세요</a:t>
            </a:r>
            <a:endParaRPr lang="ko-KR" alt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A6A975-6D94-4BD4-AD40-E013DFAF9433}"/>
              </a:ext>
            </a:extLst>
          </p:cNvPr>
          <p:cNvSpPr txBox="1"/>
          <p:nvPr/>
        </p:nvSpPr>
        <p:spPr>
          <a:xfrm>
            <a:off x="6611384" y="2093416"/>
            <a:ext cx="1756686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</a:lstStyle>
          <a:p>
            <a:r>
              <a:rPr lang="ko-KR" altLang="en-US" i="1"/>
              <a:t>본문을 입력하세요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3178842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4DF021B-9DB6-44DD-BC26-D06175141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ko-KR" altLang="en-US" dirty="0"/>
              <a:t>연구대상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65985D-AC41-437A-8216-D493E2A151A3}"/>
              </a:ext>
            </a:extLst>
          </p:cNvPr>
          <p:cNvGrpSpPr/>
          <p:nvPr/>
        </p:nvGrpSpPr>
        <p:grpSpPr>
          <a:xfrm>
            <a:off x="1064550" y="1143912"/>
            <a:ext cx="2451043" cy="544765"/>
            <a:chOff x="1206557" y="1499841"/>
            <a:chExt cx="2451043" cy="5447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F8271F-17FB-43F5-976B-B634ED661229}"/>
                </a:ext>
              </a:extLst>
            </p:cNvPr>
            <p:cNvSpPr txBox="1"/>
            <p:nvPr/>
          </p:nvSpPr>
          <p:spPr>
            <a:xfrm>
              <a:off x="1473257" y="1499841"/>
              <a:ext cx="2184343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연구대상</a:t>
              </a:r>
            </a:p>
          </p:txBody>
        </p:sp>
        <p:sp>
          <p:nvSpPr>
            <p:cNvPr id="5" name="평행 사변형 4">
              <a:extLst>
                <a:ext uri="{FF2B5EF4-FFF2-40B4-BE49-F238E27FC236}">
                  <a16:creationId xmlns:a16="http://schemas.microsoft.com/office/drawing/2014/main" id="{7904A614-47AF-44D9-AD84-31B26638244D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EF9189D-E344-45F2-892E-4654F2DFB31F}"/>
              </a:ext>
            </a:extLst>
          </p:cNvPr>
          <p:cNvGrpSpPr/>
          <p:nvPr/>
        </p:nvGrpSpPr>
        <p:grpSpPr>
          <a:xfrm>
            <a:off x="1064550" y="3292090"/>
            <a:ext cx="2451043" cy="544765"/>
            <a:chOff x="1206557" y="1499841"/>
            <a:chExt cx="2451043" cy="5447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6221C5-77EA-4288-9A15-F26563E30A51}"/>
                </a:ext>
              </a:extLst>
            </p:cNvPr>
            <p:cNvSpPr txBox="1"/>
            <p:nvPr/>
          </p:nvSpPr>
          <p:spPr>
            <a:xfrm>
              <a:off x="1473257" y="1499841"/>
              <a:ext cx="2184343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연구대상</a:t>
              </a:r>
            </a:p>
          </p:txBody>
        </p: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5C92F275-D932-4AF7-9031-8A5272758DBF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C57F7A20-574D-4F38-B476-EF4EFB23B1E2}"/>
              </a:ext>
            </a:extLst>
          </p:cNvPr>
          <p:cNvSpPr/>
          <p:nvPr/>
        </p:nvSpPr>
        <p:spPr>
          <a:xfrm>
            <a:off x="1331250" y="1733266"/>
            <a:ext cx="9529500" cy="146031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2390111-7BF4-4B90-AF46-5B4139E68D5B}"/>
              </a:ext>
            </a:extLst>
          </p:cNvPr>
          <p:cNvSpPr/>
          <p:nvPr/>
        </p:nvSpPr>
        <p:spPr>
          <a:xfrm>
            <a:off x="1331250" y="3990944"/>
            <a:ext cx="9529500" cy="146031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B9B47-8591-4B6C-A5EE-ABC4E1C8DEB7}"/>
              </a:ext>
            </a:extLst>
          </p:cNvPr>
          <p:cNvSpPr txBox="1"/>
          <p:nvPr/>
        </p:nvSpPr>
        <p:spPr>
          <a:xfrm>
            <a:off x="1463986" y="1830682"/>
            <a:ext cx="1756686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</a:lstStyle>
          <a:p>
            <a:r>
              <a:rPr lang="ko-KR" altLang="en-US" i="1"/>
              <a:t>본문을 입력하세요</a:t>
            </a:r>
            <a:endParaRPr lang="ko-KR" alt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2A67A-7F9A-4937-817A-C07F99B8D817}"/>
              </a:ext>
            </a:extLst>
          </p:cNvPr>
          <p:cNvSpPr txBox="1"/>
          <p:nvPr/>
        </p:nvSpPr>
        <p:spPr>
          <a:xfrm>
            <a:off x="1463986" y="4009543"/>
            <a:ext cx="1756686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</a:lstStyle>
          <a:p>
            <a:r>
              <a:rPr lang="ko-KR" altLang="en-US" i="1"/>
              <a:t>본문을 입력하세요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2096800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ko-KR" altLang="en-US" dirty="0"/>
              <a:t>연구개요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41323"/>
            <a:ext cx="2451043" cy="544765"/>
            <a:chOff x="1206557" y="1499841"/>
            <a:chExt cx="2451043" cy="544765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499841"/>
              <a:ext cx="2184343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연구개요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99" name="텍스트 개체 틀 6">
            <a:extLst>
              <a:ext uri="{FF2B5EF4-FFF2-40B4-BE49-F238E27FC236}">
                <a16:creationId xmlns:a16="http://schemas.microsoft.com/office/drawing/2014/main" id="{2079EAF8-D199-493C-BF06-D4C784BCB01E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4447268" cy="427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세계보건기구</a:t>
            </a:r>
            <a:r>
              <a:rPr lang="en-US" altLang="ko-KR" dirty="0"/>
              <a:t>(WHO)</a:t>
            </a:r>
            <a:r>
              <a:rPr lang="ko-KR" altLang="en-US" dirty="0"/>
              <a:t>의 팬데믹 선언 이후</a:t>
            </a:r>
            <a:r>
              <a:rPr lang="en-US" altLang="ko-KR" dirty="0"/>
              <a:t>, </a:t>
            </a:r>
            <a:r>
              <a:rPr lang="ko-KR" altLang="en-US" dirty="0"/>
              <a:t> 일상에서 익숙하게 했던 생활과 규칙은 깨어지고</a:t>
            </a:r>
            <a:r>
              <a:rPr lang="en-US" altLang="ko-KR" dirty="0"/>
              <a:t>, </a:t>
            </a:r>
            <a:r>
              <a:rPr lang="ko-KR" altLang="en-US" dirty="0"/>
              <a:t>불편하고 예외적인 상황이 어느덧 우리 삶의 규칙이 되어가고 있다</a:t>
            </a:r>
            <a:r>
              <a:rPr lang="en-US" altLang="ko-KR" dirty="0"/>
              <a:t>. </a:t>
            </a:r>
            <a:r>
              <a:rPr lang="ko-KR" altLang="en-US" dirty="0"/>
              <a:t>언제 끝날지 모르는 코로나 상황에서 미래에 대한 의혹과 익숙한 세계가 붕괴할 것만 같은 불안만이 가득하다</a:t>
            </a:r>
            <a:r>
              <a:rPr lang="en-US" altLang="ko-KR" dirty="0"/>
              <a:t>. </a:t>
            </a:r>
            <a:r>
              <a:rPr lang="ko-KR" altLang="en-US" dirty="0"/>
              <a:t>지극히 평범했던 일상을 덮친 코로나바이러스는 통용되었던 많은 관행과 틀을 깨고 익숙한 문화와 체제를 위협하면서 이전과는 다른 삶의 패턴과 규칙을 전세계 사람들에게 강요하고 있다</a:t>
            </a:r>
            <a:r>
              <a:rPr lang="en-US" altLang="ko-KR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코로나</a:t>
            </a:r>
            <a:r>
              <a:rPr lang="en-US" altLang="ko-KR" dirty="0"/>
              <a:t>19 </a:t>
            </a:r>
            <a:r>
              <a:rPr lang="ko-KR" altLang="en-US" dirty="0"/>
              <a:t>사태 이후 대한민국 사회는 </a:t>
            </a:r>
            <a:r>
              <a:rPr lang="en-US" altLang="ko-KR" dirty="0"/>
              <a:t>‘</a:t>
            </a:r>
            <a:r>
              <a:rPr lang="ko-KR" altLang="en-US" dirty="0"/>
              <a:t>사회적 거리두기</a:t>
            </a:r>
            <a:r>
              <a:rPr lang="en-US" altLang="ko-KR" dirty="0"/>
              <a:t>’</a:t>
            </a:r>
            <a:r>
              <a:rPr lang="ko-KR" altLang="en-US" dirty="0"/>
              <a:t>를 강조하면서 여러가지 사회적인 규칙을 변화시켰다</a:t>
            </a:r>
            <a:r>
              <a:rPr lang="en-US" altLang="ko-KR" dirty="0"/>
              <a:t>. </a:t>
            </a:r>
            <a:r>
              <a:rPr lang="ko-KR" altLang="en-US" dirty="0"/>
              <a:t>예를 들면</a:t>
            </a:r>
            <a:r>
              <a:rPr lang="en-US" altLang="ko-KR" dirty="0"/>
              <a:t>, </a:t>
            </a:r>
            <a:r>
              <a:rPr lang="ko-KR" altLang="en-US" dirty="0"/>
              <a:t>대면 관계의 단절</a:t>
            </a:r>
            <a:r>
              <a:rPr lang="en-US" altLang="ko-KR" dirty="0"/>
              <a:t>, </a:t>
            </a:r>
            <a:r>
              <a:rPr lang="ko-KR" altLang="en-US" dirty="0"/>
              <a:t>개인주의와 자기중심적 문화 현상이 첨예화되는 비대면</a:t>
            </a:r>
            <a:r>
              <a:rPr lang="en-US" altLang="ko-KR" dirty="0"/>
              <a:t>(untact) </a:t>
            </a:r>
            <a:r>
              <a:rPr lang="ko-KR" altLang="en-US" dirty="0"/>
              <a:t>사회로 빠르게 진입해 들어가는 양상을 두드러지게 보인다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dirty="0"/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C5E20C8-09C8-4234-9D6C-47C56E91D0B2}"/>
              </a:ext>
            </a:extLst>
          </p:cNvPr>
          <p:cNvGrpSpPr/>
          <p:nvPr/>
        </p:nvGrpSpPr>
        <p:grpSpPr>
          <a:xfrm>
            <a:off x="6858618" y="1615702"/>
            <a:ext cx="3627283" cy="4180176"/>
            <a:chOff x="1524373" y="1551268"/>
            <a:chExt cx="3627283" cy="4180176"/>
          </a:xfrm>
        </p:grpSpPr>
        <p:sp>
          <p:nvSpPr>
            <p:cNvPr id="104" name="타원 103">
              <a:extLst>
                <a:ext uri="{FF2B5EF4-FFF2-40B4-BE49-F238E27FC236}">
                  <a16:creationId xmlns:a16="http://schemas.microsoft.com/office/drawing/2014/main" id="{3B07FC99-C105-4065-A1D1-7953B087DC8E}"/>
                </a:ext>
              </a:extLst>
            </p:cNvPr>
            <p:cNvSpPr/>
            <p:nvPr/>
          </p:nvSpPr>
          <p:spPr>
            <a:xfrm>
              <a:off x="1720055" y="2336496"/>
              <a:ext cx="3044992" cy="3044992"/>
            </a:xfrm>
            <a:prstGeom prst="ellips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Noto Sans CJK KR Light" panose="020B0300000000000000" pitchFamily="34" charset="-127"/>
              </a:endParaRPr>
            </a:p>
          </p:txBody>
        </p:sp>
        <p:sp>
          <p:nvSpPr>
            <p:cNvPr id="105" name="타원 104">
              <a:extLst>
                <a:ext uri="{FF2B5EF4-FFF2-40B4-BE49-F238E27FC236}">
                  <a16:creationId xmlns:a16="http://schemas.microsoft.com/office/drawing/2014/main" id="{E1536D42-ACA1-47D6-A7A3-D7629375B48A}"/>
                </a:ext>
              </a:extLst>
            </p:cNvPr>
            <p:cNvSpPr/>
            <p:nvPr/>
          </p:nvSpPr>
          <p:spPr>
            <a:xfrm>
              <a:off x="1524373" y="2362334"/>
              <a:ext cx="1809010" cy="1809010"/>
            </a:xfrm>
            <a:prstGeom prst="ellipse">
              <a:avLst/>
            </a:prstGeom>
            <a:noFill/>
            <a:ln w="38100">
              <a:solidFill>
                <a:srgbClr val="0B17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40404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수요</a:t>
              </a:r>
            </a:p>
          </p:txBody>
        </p:sp>
        <p:sp>
          <p:nvSpPr>
            <p:cNvPr id="106" name="타원 105">
              <a:extLst>
                <a:ext uri="{FF2B5EF4-FFF2-40B4-BE49-F238E27FC236}">
                  <a16:creationId xmlns:a16="http://schemas.microsoft.com/office/drawing/2014/main" id="{186ABEF8-1C1C-42A4-9205-0ED1B78B446D}"/>
                </a:ext>
              </a:extLst>
            </p:cNvPr>
            <p:cNvSpPr/>
            <p:nvPr/>
          </p:nvSpPr>
          <p:spPr>
            <a:xfrm>
              <a:off x="3342646" y="2362334"/>
              <a:ext cx="1809010" cy="1809010"/>
            </a:xfrm>
            <a:prstGeom prst="ellipse">
              <a:avLst/>
            </a:prstGeom>
            <a:noFill/>
            <a:ln w="38100">
              <a:solidFill>
                <a:srgbClr val="0B17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40404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마케팅</a:t>
              </a:r>
            </a:p>
          </p:txBody>
        </p:sp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176C3EC9-C93E-4BF6-8CB4-2C9B0DFCCE6F}"/>
                </a:ext>
              </a:extLst>
            </p:cNvPr>
            <p:cNvSpPr/>
            <p:nvPr/>
          </p:nvSpPr>
          <p:spPr>
            <a:xfrm>
              <a:off x="2413039" y="3922434"/>
              <a:ext cx="1809010" cy="1809010"/>
            </a:xfrm>
            <a:prstGeom prst="ellipse">
              <a:avLst/>
            </a:prstGeom>
            <a:noFill/>
            <a:ln w="38100">
              <a:solidFill>
                <a:srgbClr val="0B17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rgbClr val="40404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공급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4A89044-E7B6-4EB1-88D2-73356AA4411E}"/>
                </a:ext>
              </a:extLst>
            </p:cNvPr>
            <p:cNvSpPr txBox="1"/>
            <p:nvPr/>
          </p:nvSpPr>
          <p:spPr>
            <a:xfrm>
              <a:off x="1911050" y="1551268"/>
              <a:ext cx="2731101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pPr algn="ctr"/>
              <a:r>
                <a:rPr lang="ko-KR" altLang="en-US" dirty="0">
                  <a:solidFill>
                    <a:srgbClr val="0B1749"/>
                  </a:solidFill>
                </a:rPr>
                <a:t>매출 전략의 </a:t>
              </a:r>
              <a:r>
                <a:rPr lang="en-US" altLang="ko-KR" dirty="0">
                  <a:solidFill>
                    <a:srgbClr val="0B1749"/>
                  </a:solidFill>
                </a:rPr>
                <a:t>3</a:t>
              </a:r>
              <a:r>
                <a:rPr lang="ko-KR" altLang="en-US" dirty="0">
                  <a:solidFill>
                    <a:srgbClr val="0B1749"/>
                  </a:solidFill>
                </a:rPr>
                <a:t>가지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668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5E68D36-A736-48AF-AB30-8A4C61966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ko-KR" altLang="en-US" dirty="0"/>
              <a:t>용어 정의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1954304-92BF-4264-B487-3B0798FB6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35" y="1864091"/>
            <a:ext cx="4124747" cy="39741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33148A-3A79-484C-81A2-BC696DF49574}"/>
              </a:ext>
            </a:extLst>
          </p:cNvPr>
          <p:cNvSpPr txBox="1"/>
          <p:nvPr/>
        </p:nvSpPr>
        <p:spPr>
          <a:xfrm>
            <a:off x="1321507" y="3353870"/>
            <a:ext cx="4807872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o-KR" altLang="en-US" dirty="0"/>
              <a:t>현재소득보다는 남은 평생소득을 고려해 현재의 소비를 결정한다는 가설이다</a:t>
            </a:r>
            <a:r>
              <a:rPr lang="en-US" altLang="ko-KR" dirty="0"/>
              <a:t>. </a:t>
            </a:r>
            <a:r>
              <a:rPr lang="ko-KR" altLang="en-US" dirty="0"/>
              <a:t>일반적으로 사람들은 상대적으로 소득이 높은 중년기에</a:t>
            </a:r>
            <a:r>
              <a:rPr lang="en-US" altLang="ko-KR" dirty="0"/>
              <a:t>, </a:t>
            </a:r>
            <a:r>
              <a:rPr lang="ko-KR" altLang="en-US" dirty="0"/>
              <a:t>노년기를 대비하기 위해 양의 저축을 한다는 것이 핵심이다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2E3C3-74BD-4A31-9D0D-47E5067649BE}"/>
              </a:ext>
            </a:extLst>
          </p:cNvPr>
          <p:cNvSpPr txBox="1"/>
          <p:nvPr/>
        </p:nvSpPr>
        <p:spPr>
          <a:xfrm>
            <a:off x="1321507" y="2313321"/>
            <a:ext cx="3983126" cy="10248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2400">
                <a:solidFill>
                  <a:srgbClr val="18181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o-KR" altLang="en-US" dirty="0"/>
              <a:t>생애주기가설</a:t>
            </a:r>
            <a:endParaRPr lang="en-US" altLang="ko-KR" dirty="0"/>
          </a:p>
          <a:p>
            <a:r>
              <a:rPr lang="en-US" altLang="ko-KR" dirty="0"/>
              <a:t>(life</a:t>
            </a:r>
            <a:r>
              <a:rPr lang="ko-KR" altLang="en-US" dirty="0"/>
              <a:t> </a:t>
            </a:r>
            <a:r>
              <a:rPr lang="en-US" altLang="ko-KR" dirty="0"/>
              <a:t>cycle</a:t>
            </a:r>
            <a:r>
              <a:rPr lang="ko-KR" altLang="en-US" dirty="0"/>
              <a:t> </a:t>
            </a:r>
            <a:r>
              <a:rPr lang="en-US" altLang="ko-KR" dirty="0" err="1"/>
              <a:t>hyphothesis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802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90AAF282-1C79-47D6-ADA1-1BCAAF562D74}"/>
              </a:ext>
            </a:extLst>
          </p:cNvPr>
          <p:cNvSpPr/>
          <p:nvPr/>
        </p:nvSpPr>
        <p:spPr>
          <a:xfrm>
            <a:off x="1980123" y="4797734"/>
            <a:ext cx="8214045" cy="108165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F16FF59-C60E-46CA-A315-E88C49E7D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ko-KR" altLang="en-US" dirty="0"/>
              <a:t>연구가설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8C8CD70D-D2A3-447A-9728-45C66EF66AA2}"/>
              </a:ext>
            </a:extLst>
          </p:cNvPr>
          <p:cNvSpPr txBox="1">
            <a:spLocks/>
          </p:cNvSpPr>
          <p:nvPr/>
        </p:nvSpPr>
        <p:spPr>
          <a:xfrm>
            <a:off x="2157074" y="4927531"/>
            <a:ext cx="7876673" cy="91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세계보건기구</a:t>
            </a:r>
            <a:r>
              <a:rPr lang="en-US" altLang="ko-KR" dirty="0"/>
              <a:t>(WHO)</a:t>
            </a:r>
            <a:r>
              <a:rPr lang="ko-KR" altLang="en-US" dirty="0"/>
              <a:t>의 팬데믹 선언 이후</a:t>
            </a:r>
            <a:r>
              <a:rPr lang="en-US" altLang="ko-KR" dirty="0"/>
              <a:t>, </a:t>
            </a:r>
            <a:r>
              <a:rPr lang="ko-KR" altLang="en-US" dirty="0"/>
              <a:t> 일상에서 익숙하게 했던 생활과 규칙은 깨어지고</a:t>
            </a:r>
            <a:r>
              <a:rPr lang="en-US" altLang="ko-KR" dirty="0"/>
              <a:t>, </a:t>
            </a:r>
            <a:r>
              <a:rPr lang="ko-KR" altLang="en-US" dirty="0"/>
              <a:t>불편하고 예외적인 상황이 어느덧 우리 삶의 규칙이 되어가고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65AD247-225F-41FD-B008-980C717F3279}"/>
              </a:ext>
            </a:extLst>
          </p:cNvPr>
          <p:cNvGrpSpPr/>
          <p:nvPr/>
        </p:nvGrpSpPr>
        <p:grpSpPr>
          <a:xfrm>
            <a:off x="1690767" y="1785302"/>
            <a:ext cx="4702083" cy="431657"/>
            <a:chOff x="1690767" y="1785302"/>
            <a:chExt cx="4702083" cy="431657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97A43DE-AB56-4290-9591-3057DFFCDA1D}"/>
                </a:ext>
              </a:extLst>
            </p:cNvPr>
            <p:cNvSpPr/>
            <p:nvPr/>
          </p:nvSpPr>
          <p:spPr>
            <a:xfrm rot="5400000">
              <a:off x="2040395" y="1548946"/>
              <a:ext cx="338555" cy="904368"/>
            </a:xfrm>
            <a:custGeom>
              <a:avLst/>
              <a:gdLst>
                <a:gd name="connsiteX0" fmla="*/ 0 w 338555"/>
                <a:gd name="connsiteY0" fmla="*/ 847941 h 904368"/>
                <a:gd name="connsiteX1" fmla="*/ 0 w 338555"/>
                <a:gd name="connsiteY1" fmla="*/ 142649 h 904368"/>
                <a:gd name="connsiteX2" fmla="*/ 56427 w 338555"/>
                <a:gd name="connsiteY2" fmla="*/ 86222 h 904368"/>
                <a:gd name="connsiteX3" fmla="*/ 117595 w 338555"/>
                <a:gd name="connsiteY3" fmla="*/ 86222 h 904368"/>
                <a:gd name="connsiteX4" fmla="*/ 169278 w 338555"/>
                <a:gd name="connsiteY4" fmla="*/ 0 h 904368"/>
                <a:gd name="connsiteX5" fmla="*/ 220961 w 338555"/>
                <a:gd name="connsiteY5" fmla="*/ 86222 h 904368"/>
                <a:gd name="connsiteX6" fmla="*/ 282128 w 338555"/>
                <a:gd name="connsiteY6" fmla="*/ 86222 h 904368"/>
                <a:gd name="connsiteX7" fmla="*/ 338555 w 338555"/>
                <a:gd name="connsiteY7" fmla="*/ 142649 h 904368"/>
                <a:gd name="connsiteX8" fmla="*/ 338555 w 338555"/>
                <a:gd name="connsiteY8" fmla="*/ 847941 h 904368"/>
                <a:gd name="connsiteX9" fmla="*/ 282128 w 338555"/>
                <a:gd name="connsiteY9" fmla="*/ 904368 h 904368"/>
                <a:gd name="connsiteX10" fmla="*/ 56427 w 338555"/>
                <a:gd name="connsiteY10" fmla="*/ 904368 h 904368"/>
                <a:gd name="connsiteX11" fmla="*/ 0 w 338555"/>
                <a:gd name="connsiteY11" fmla="*/ 847941 h 9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555" h="904368">
                  <a:moveTo>
                    <a:pt x="0" y="847941"/>
                  </a:moveTo>
                  <a:lnTo>
                    <a:pt x="0" y="142649"/>
                  </a:lnTo>
                  <a:cubicBezTo>
                    <a:pt x="0" y="111485"/>
                    <a:pt x="25263" y="86222"/>
                    <a:pt x="56427" y="86222"/>
                  </a:cubicBezTo>
                  <a:lnTo>
                    <a:pt x="117595" y="86222"/>
                  </a:lnTo>
                  <a:lnTo>
                    <a:pt x="169278" y="0"/>
                  </a:lnTo>
                  <a:lnTo>
                    <a:pt x="220961" y="86222"/>
                  </a:lnTo>
                  <a:lnTo>
                    <a:pt x="282128" y="86222"/>
                  </a:lnTo>
                  <a:cubicBezTo>
                    <a:pt x="313292" y="86222"/>
                    <a:pt x="338555" y="111485"/>
                    <a:pt x="338555" y="142649"/>
                  </a:cubicBezTo>
                  <a:lnTo>
                    <a:pt x="338555" y="847941"/>
                  </a:lnTo>
                  <a:cubicBezTo>
                    <a:pt x="338555" y="879105"/>
                    <a:pt x="313292" y="904368"/>
                    <a:pt x="282128" y="904368"/>
                  </a:cubicBezTo>
                  <a:lnTo>
                    <a:pt x="56427" y="904368"/>
                  </a:lnTo>
                  <a:cubicBezTo>
                    <a:pt x="25263" y="904368"/>
                    <a:pt x="0" y="879105"/>
                    <a:pt x="0" y="847941"/>
                  </a:cubicBez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A96F93-3230-4B85-A862-E4BA29F952D8}"/>
                </a:ext>
              </a:extLst>
            </p:cNvPr>
            <p:cNvSpPr txBox="1"/>
            <p:nvPr/>
          </p:nvSpPr>
          <p:spPr>
            <a:xfrm>
              <a:off x="1690767" y="1785302"/>
              <a:ext cx="1037811" cy="431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가설</a:t>
              </a:r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텍스트 개체 틀 6">
              <a:extLst>
                <a:ext uri="{FF2B5EF4-FFF2-40B4-BE49-F238E27FC236}">
                  <a16:creationId xmlns:a16="http://schemas.microsoft.com/office/drawing/2014/main" id="{F69E74E8-1979-4833-B08F-60E472188A25}"/>
                </a:ext>
              </a:extLst>
            </p:cNvPr>
            <p:cNvSpPr txBox="1">
              <a:spLocks/>
            </p:cNvSpPr>
            <p:nvPr/>
          </p:nvSpPr>
          <p:spPr>
            <a:xfrm>
              <a:off x="2768191" y="1785302"/>
              <a:ext cx="3624659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코로나</a:t>
              </a:r>
              <a:r>
                <a:rPr lang="en-US" altLang="ko-KR" dirty="0"/>
                <a:t>19 </a:t>
              </a:r>
              <a:r>
                <a:rPr lang="ko-KR" altLang="en-US" dirty="0"/>
                <a:t>백신의 부작용 주요사례는</a:t>
              </a:r>
              <a:r>
                <a:rPr lang="en-US" altLang="ko-KR" dirty="0"/>
                <a:t>?</a:t>
              </a:r>
            </a:p>
          </p:txBody>
        </p:sp>
      </p:grpSp>
      <p:pic>
        <p:nvPicPr>
          <p:cNvPr id="50" name="그림 49">
            <a:extLst>
              <a:ext uri="{FF2B5EF4-FFF2-40B4-BE49-F238E27FC236}">
                <a16:creationId xmlns:a16="http://schemas.microsoft.com/office/drawing/2014/main" id="{9269F307-1F5E-4EF8-B3A6-8F5BA315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66" y="1606824"/>
            <a:ext cx="2611856" cy="2516523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70608EAD-C5AB-4663-AC3E-9243AC5884EE}"/>
              </a:ext>
            </a:extLst>
          </p:cNvPr>
          <p:cNvGrpSpPr/>
          <p:nvPr/>
        </p:nvGrpSpPr>
        <p:grpSpPr>
          <a:xfrm>
            <a:off x="1690767" y="2346756"/>
            <a:ext cx="4702083" cy="431657"/>
            <a:chOff x="1690767" y="1785302"/>
            <a:chExt cx="4702083" cy="431657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D6C9FA4A-DEA5-4A18-BA83-7E8590353A0B}"/>
                </a:ext>
              </a:extLst>
            </p:cNvPr>
            <p:cNvSpPr/>
            <p:nvPr/>
          </p:nvSpPr>
          <p:spPr>
            <a:xfrm rot="5400000">
              <a:off x="2040395" y="1548946"/>
              <a:ext cx="338555" cy="904368"/>
            </a:xfrm>
            <a:custGeom>
              <a:avLst/>
              <a:gdLst>
                <a:gd name="connsiteX0" fmla="*/ 0 w 338555"/>
                <a:gd name="connsiteY0" fmla="*/ 847941 h 904368"/>
                <a:gd name="connsiteX1" fmla="*/ 0 w 338555"/>
                <a:gd name="connsiteY1" fmla="*/ 142649 h 904368"/>
                <a:gd name="connsiteX2" fmla="*/ 56427 w 338555"/>
                <a:gd name="connsiteY2" fmla="*/ 86222 h 904368"/>
                <a:gd name="connsiteX3" fmla="*/ 117595 w 338555"/>
                <a:gd name="connsiteY3" fmla="*/ 86222 h 904368"/>
                <a:gd name="connsiteX4" fmla="*/ 169278 w 338555"/>
                <a:gd name="connsiteY4" fmla="*/ 0 h 904368"/>
                <a:gd name="connsiteX5" fmla="*/ 220961 w 338555"/>
                <a:gd name="connsiteY5" fmla="*/ 86222 h 904368"/>
                <a:gd name="connsiteX6" fmla="*/ 282128 w 338555"/>
                <a:gd name="connsiteY6" fmla="*/ 86222 h 904368"/>
                <a:gd name="connsiteX7" fmla="*/ 338555 w 338555"/>
                <a:gd name="connsiteY7" fmla="*/ 142649 h 904368"/>
                <a:gd name="connsiteX8" fmla="*/ 338555 w 338555"/>
                <a:gd name="connsiteY8" fmla="*/ 847941 h 904368"/>
                <a:gd name="connsiteX9" fmla="*/ 282128 w 338555"/>
                <a:gd name="connsiteY9" fmla="*/ 904368 h 904368"/>
                <a:gd name="connsiteX10" fmla="*/ 56427 w 338555"/>
                <a:gd name="connsiteY10" fmla="*/ 904368 h 904368"/>
                <a:gd name="connsiteX11" fmla="*/ 0 w 338555"/>
                <a:gd name="connsiteY11" fmla="*/ 847941 h 9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555" h="904368">
                  <a:moveTo>
                    <a:pt x="0" y="847941"/>
                  </a:moveTo>
                  <a:lnTo>
                    <a:pt x="0" y="142649"/>
                  </a:lnTo>
                  <a:cubicBezTo>
                    <a:pt x="0" y="111485"/>
                    <a:pt x="25263" y="86222"/>
                    <a:pt x="56427" y="86222"/>
                  </a:cubicBezTo>
                  <a:lnTo>
                    <a:pt x="117595" y="86222"/>
                  </a:lnTo>
                  <a:lnTo>
                    <a:pt x="169278" y="0"/>
                  </a:lnTo>
                  <a:lnTo>
                    <a:pt x="220961" y="86222"/>
                  </a:lnTo>
                  <a:lnTo>
                    <a:pt x="282128" y="86222"/>
                  </a:lnTo>
                  <a:cubicBezTo>
                    <a:pt x="313292" y="86222"/>
                    <a:pt x="338555" y="111485"/>
                    <a:pt x="338555" y="142649"/>
                  </a:cubicBezTo>
                  <a:lnTo>
                    <a:pt x="338555" y="847941"/>
                  </a:lnTo>
                  <a:cubicBezTo>
                    <a:pt x="338555" y="879105"/>
                    <a:pt x="313292" y="904368"/>
                    <a:pt x="282128" y="904368"/>
                  </a:cubicBezTo>
                  <a:lnTo>
                    <a:pt x="56427" y="904368"/>
                  </a:lnTo>
                  <a:cubicBezTo>
                    <a:pt x="25263" y="904368"/>
                    <a:pt x="0" y="879105"/>
                    <a:pt x="0" y="847941"/>
                  </a:cubicBez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8FDC66-F5FC-41C8-8317-26A689132D31}"/>
                </a:ext>
              </a:extLst>
            </p:cNvPr>
            <p:cNvSpPr txBox="1"/>
            <p:nvPr/>
          </p:nvSpPr>
          <p:spPr>
            <a:xfrm>
              <a:off x="1690767" y="1785302"/>
              <a:ext cx="1037811" cy="431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가설</a:t>
              </a:r>
              <a:r>
                <a:rPr lang="en-US" altLang="ko-KR" dirty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텍스트 개체 틀 6">
              <a:extLst>
                <a:ext uri="{FF2B5EF4-FFF2-40B4-BE49-F238E27FC236}">
                  <a16:creationId xmlns:a16="http://schemas.microsoft.com/office/drawing/2014/main" id="{4FA17330-4737-47BE-80CA-67A00B2BB093}"/>
                </a:ext>
              </a:extLst>
            </p:cNvPr>
            <p:cNvSpPr txBox="1">
              <a:spLocks/>
            </p:cNvSpPr>
            <p:nvPr/>
          </p:nvSpPr>
          <p:spPr>
            <a:xfrm>
              <a:off x="2768191" y="1785302"/>
              <a:ext cx="3624659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코로나</a:t>
              </a:r>
              <a:r>
                <a:rPr lang="en-US" altLang="ko-KR" dirty="0"/>
                <a:t>19 </a:t>
              </a:r>
              <a:r>
                <a:rPr lang="ko-KR" altLang="en-US" dirty="0"/>
                <a:t>백신의 부작용 주요사례는</a:t>
              </a:r>
              <a:r>
                <a:rPr lang="en-US" altLang="ko-KR" dirty="0"/>
                <a:t>?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3CEC67F-A7C2-4B4C-8E71-D0B0B3E30194}"/>
              </a:ext>
            </a:extLst>
          </p:cNvPr>
          <p:cNvGrpSpPr/>
          <p:nvPr/>
        </p:nvGrpSpPr>
        <p:grpSpPr>
          <a:xfrm>
            <a:off x="1690767" y="2908210"/>
            <a:ext cx="4702083" cy="431657"/>
            <a:chOff x="1690767" y="1785302"/>
            <a:chExt cx="4702083" cy="431657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233B21A-2567-40F1-BB65-490745125C1C}"/>
                </a:ext>
              </a:extLst>
            </p:cNvPr>
            <p:cNvSpPr/>
            <p:nvPr/>
          </p:nvSpPr>
          <p:spPr>
            <a:xfrm rot="5400000">
              <a:off x="2040395" y="1548946"/>
              <a:ext cx="338555" cy="904368"/>
            </a:xfrm>
            <a:custGeom>
              <a:avLst/>
              <a:gdLst>
                <a:gd name="connsiteX0" fmla="*/ 0 w 338555"/>
                <a:gd name="connsiteY0" fmla="*/ 847941 h 904368"/>
                <a:gd name="connsiteX1" fmla="*/ 0 w 338555"/>
                <a:gd name="connsiteY1" fmla="*/ 142649 h 904368"/>
                <a:gd name="connsiteX2" fmla="*/ 56427 w 338555"/>
                <a:gd name="connsiteY2" fmla="*/ 86222 h 904368"/>
                <a:gd name="connsiteX3" fmla="*/ 117595 w 338555"/>
                <a:gd name="connsiteY3" fmla="*/ 86222 h 904368"/>
                <a:gd name="connsiteX4" fmla="*/ 169278 w 338555"/>
                <a:gd name="connsiteY4" fmla="*/ 0 h 904368"/>
                <a:gd name="connsiteX5" fmla="*/ 220961 w 338555"/>
                <a:gd name="connsiteY5" fmla="*/ 86222 h 904368"/>
                <a:gd name="connsiteX6" fmla="*/ 282128 w 338555"/>
                <a:gd name="connsiteY6" fmla="*/ 86222 h 904368"/>
                <a:gd name="connsiteX7" fmla="*/ 338555 w 338555"/>
                <a:gd name="connsiteY7" fmla="*/ 142649 h 904368"/>
                <a:gd name="connsiteX8" fmla="*/ 338555 w 338555"/>
                <a:gd name="connsiteY8" fmla="*/ 847941 h 904368"/>
                <a:gd name="connsiteX9" fmla="*/ 282128 w 338555"/>
                <a:gd name="connsiteY9" fmla="*/ 904368 h 904368"/>
                <a:gd name="connsiteX10" fmla="*/ 56427 w 338555"/>
                <a:gd name="connsiteY10" fmla="*/ 904368 h 904368"/>
                <a:gd name="connsiteX11" fmla="*/ 0 w 338555"/>
                <a:gd name="connsiteY11" fmla="*/ 847941 h 9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555" h="904368">
                  <a:moveTo>
                    <a:pt x="0" y="847941"/>
                  </a:moveTo>
                  <a:lnTo>
                    <a:pt x="0" y="142649"/>
                  </a:lnTo>
                  <a:cubicBezTo>
                    <a:pt x="0" y="111485"/>
                    <a:pt x="25263" y="86222"/>
                    <a:pt x="56427" y="86222"/>
                  </a:cubicBezTo>
                  <a:lnTo>
                    <a:pt x="117595" y="86222"/>
                  </a:lnTo>
                  <a:lnTo>
                    <a:pt x="169278" y="0"/>
                  </a:lnTo>
                  <a:lnTo>
                    <a:pt x="220961" y="86222"/>
                  </a:lnTo>
                  <a:lnTo>
                    <a:pt x="282128" y="86222"/>
                  </a:lnTo>
                  <a:cubicBezTo>
                    <a:pt x="313292" y="86222"/>
                    <a:pt x="338555" y="111485"/>
                    <a:pt x="338555" y="142649"/>
                  </a:cubicBezTo>
                  <a:lnTo>
                    <a:pt x="338555" y="847941"/>
                  </a:lnTo>
                  <a:cubicBezTo>
                    <a:pt x="338555" y="879105"/>
                    <a:pt x="313292" y="904368"/>
                    <a:pt x="282128" y="904368"/>
                  </a:cubicBezTo>
                  <a:lnTo>
                    <a:pt x="56427" y="904368"/>
                  </a:lnTo>
                  <a:cubicBezTo>
                    <a:pt x="25263" y="904368"/>
                    <a:pt x="0" y="879105"/>
                    <a:pt x="0" y="847941"/>
                  </a:cubicBez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FF5B1F-247D-4B54-B2BE-63A33ACC04DF}"/>
                </a:ext>
              </a:extLst>
            </p:cNvPr>
            <p:cNvSpPr txBox="1"/>
            <p:nvPr/>
          </p:nvSpPr>
          <p:spPr>
            <a:xfrm>
              <a:off x="1690767" y="1785302"/>
              <a:ext cx="1037811" cy="431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가설</a:t>
              </a:r>
              <a:r>
                <a:rPr lang="en-US" altLang="ko-KR" dirty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텍스트 개체 틀 6">
              <a:extLst>
                <a:ext uri="{FF2B5EF4-FFF2-40B4-BE49-F238E27FC236}">
                  <a16:creationId xmlns:a16="http://schemas.microsoft.com/office/drawing/2014/main" id="{3A596747-66B6-4A0E-9B78-8E5D4A63A216}"/>
                </a:ext>
              </a:extLst>
            </p:cNvPr>
            <p:cNvSpPr txBox="1">
              <a:spLocks/>
            </p:cNvSpPr>
            <p:nvPr/>
          </p:nvSpPr>
          <p:spPr>
            <a:xfrm>
              <a:off x="2768191" y="1785302"/>
              <a:ext cx="3624659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코로나</a:t>
              </a:r>
              <a:r>
                <a:rPr lang="en-US" altLang="ko-KR" dirty="0"/>
                <a:t>19 </a:t>
              </a:r>
              <a:r>
                <a:rPr lang="ko-KR" altLang="en-US" dirty="0"/>
                <a:t>백신의 부작용 주요사례는</a:t>
              </a:r>
              <a:r>
                <a:rPr lang="en-US" altLang="ko-KR" dirty="0"/>
                <a:t>?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74B137A-A24A-4685-9853-8BFD60724ADC}"/>
              </a:ext>
            </a:extLst>
          </p:cNvPr>
          <p:cNvGrpSpPr/>
          <p:nvPr/>
        </p:nvGrpSpPr>
        <p:grpSpPr>
          <a:xfrm>
            <a:off x="1690767" y="3469664"/>
            <a:ext cx="4702083" cy="431657"/>
            <a:chOff x="1690767" y="1785302"/>
            <a:chExt cx="4702083" cy="431657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250DD761-1295-4753-8FAF-551D90E538D0}"/>
                </a:ext>
              </a:extLst>
            </p:cNvPr>
            <p:cNvSpPr/>
            <p:nvPr/>
          </p:nvSpPr>
          <p:spPr>
            <a:xfrm rot="5400000">
              <a:off x="2040395" y="1548946"/>
              <a:ext cx="338555" cy="904368"/>
            </a:xfrm>
            <a:custGeom>
              <a:avLst/>
              <a:gdLst>
                <a:gd name="connsiteX0" fmla="*/ 0 w 338555"/>
                <a:gd name="connsiteY0" fmla="*/ 847941 h 904368"/>
                <a:gd name="connsiteX1" fmla="*/ 0 w 338555"/>
                <a:gd name="connsiteY1" fmla="*/ 142649 h 904368"/>
                <a:gd name="connsiteX2" fmla="*/ 56427 w 338555"/>
                <a:gd name="connsiteY2" fmla="*/ 86222 h 904368"/>
                <a:gd name="connsiteX3" fmla="*/ 117595 w 338555"/>
                <a:gd name="connsiteY3" fmla="*/ 86222 h 904368"/>
                <a:gd name="connsiteX4" fmla="*/ 169278 w 338555"/>
                <a:gd name="connsiteY4" fmla="*/ 0 h 904368"/>
                <a:gd name="connsiteX5" fmla="*/ 220961 w 338555"/>
                <a:gd name="connsiteY5" fmla="*/ 86222 h 904368"/>
                <a:gd name="connsiteX6" fmla="*/ 282128 w 338555"/>
                <a:gd name="connsiteY6" fmla="*/ 86222 h 904368"/>
                <a:gd name="connsiteX7" fmla="*/ 338555 w 338555"/>
                <a:gd name="connsiteY7" fmla="*/ 142649 h 904368"/>
                <a:gd name="connsiteX8" fmla="*/ 338555 w 338555"/>
                <a:gd name="connsiteY8" fmla="*/ 847941 h 904368"/>
                <a:gd name="connsiteX9" fmla="*/ 282128 w 338555"/>
                <a:gd name="connsiteY9" fmla="*/ 904368 h 904368"/>
                <a:gd name="connsiteX10" fmla="*/ 56427 w 338555"/>
                <a:gd name="connsiteY10" fmla="*/ 904368 h 904368"/>
                <a:gd name="connsiteX11" fmla="*/ 0 w 338555"/>
                <a:gd name="connsiteY11" fmla="*/ 847941 h 9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555" h="904368">
                  <a:moveTo>
                    <a:pt x="0" y="847941"/>
                  </a:moveTo>
                  <a:lnTo>
                    <a:pt x="0" y="142649"/>
                  </a:lnTo>
                  <a:cubicBezTo>
                    <a:pt x="0" y="111485"/>
                    <a:pt x="25263" y="86222"/>
                    <a:pt x="56427" y="86222"/>
                  </a:cubicBezTo>
                  <a:lnTo>
                    <a:pt x="117595" y="86222"/>
                  </a:lnTo>
                  <a:lnTo>
                    <a:pt x="169278" y="0"/>
                  </a:lnTo>
                  <a:lnTo>
                    <a:pt x="220961" y="86222"/>
                  </a:lnTo>
                  <a:lnTo>
                    <a:pt x="282128" y="86222"/>
                  </a:lnTo>
                  <a:cubicBezTo>
                    <a:pt x="313292" y="86222"/>
                    <a:pt x="338555" y="111485"/>
                    <a:pt x="338555" y="142649"/>
                  </a:cubicBezTo>
                  <a:lnTo>
                    <a:pt x="338555" y="847941"/>
                  </a:lnTo>
                  <a:cubicBezTo>
                    <a:pt x="338555" y="879105"/>
                    <a:pt x="313292" y="904368"/>
                    <a:pt x="282128" y="904368"/>
                  </a:cubicBezTo>
                  <a:lnTo>
                    <a:pt x="56427" y="904368"/>
                  </a:lnTo>
                  <a:cubicBezTo>
                    <a:pt x="25263" y="904368"/>
                    <a:pt x="0" y="879105"/>
                    <a:pt x="0" y="847941"/>
                  </a:cubicBez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5C660F-47D9-46DF-88FC-55F6357A08E1}"/>
                </a:ext>
              </a:extLst>
            </p:cNvPr>
            <p:cNvSpPr txBox="1"/>
            <p:nvPr/>
          </p:nvSpPr>
          <p:spPr>
            <a:xfrm>
              <a:off x="1690767" y="1785302"/>
              <a:ext cx="1037811" cy="431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가설</a:t>
              </a:r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텍스트 개체 틀 6">
              <a:extLst>
                <a:ext uri="{FF2B5EF4-FFF2-40B4-BE49-F238E27FC236}">
                  <a16:creationId xmlns:a16="http://schemas.microsoft.com/office/drawing/2014/main" id="{FA2131C7-99EA-4685-BCA0-BAF314ED54F4}"/>
                </a:ext>
              </a:extLst>
            </p:cNvPr>
            <p:cNvSpPr txBox="1">
              <a:spLocks/>
            </p:cNvSpPr>
            <p:nvPr/>
          </p:nvSpPr>
          <p:spPr>
            <a:xfrm>
              <a:off x="2768191" y="1785302"/>
              <a:ext cx="3624659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코로나</a:t>
              </a:r>
              <a:r>
                <a:rPr lang="en-US" altLang="ko-KR" dirty="0"/>
                <a:t>19 </a:t>
              </a:r>
              <a:r>
                <a:rPr lang="ko-KR" altLang="en-US" dirty="0"/>
                <a:t>백신의 부작용 주요사례는</a:t>
              </a:r>
              <a:r>
                <a:rPr lang="en-US" altLang="ko-KR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862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E6722E2-FE85-41EE-BBB3-66265C546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ko-KR" altLang="en-US" dirty="0"/>
              <a:t>연구분석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7E4DAAC-AC75-4FA3-B2EA-52F7F0018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016"/>
              </p:ext>
            </p:extLst>
          </p:nvPr>
        </p:nvGraphicFramePr>
        <p:xfrm>
          <a:off x="1300237" y="2794775"/>
          <a:ext cx="4719470" cy="226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3894">
                  <a:extLst>
                    <a:ext uri="{9D8B030D-6E8A-4147-A177-3AD203B41FA5}">
                      <a16:colId xmlns:a16="http://schemas.microsoft.com/office/drawing/2014/main" val="3772175963"/>
                    </a:ext>
                  </a:extLst>
                </a:gridCol>
                <a:gridCol w="943894">
                  <a:extLst>
                    <a:ext uri="{9D8B030D-6E8A-4147-A177-3AD203B41FA5}">
                      <a16:colId xmlns:a16="http://schemas.microsoft.com/office/drawing/2014/main" val="3544995040"/>
                    </a:ext>
                  </a:extLst>
                </a:gridCol>
                <a:gridCol w="943894">
                  <a:extLst>
                    <a:ext uri="{9D8B030D-6E8A-4147-A177-3AD203B41FA5}">
                      <a16:colId xmlns:a16="http://schemas.microsoft.com/office/drawing/2014/main" val="22639781"/>
                    </a:ext>
                  </a:extLst>
                </a:gridCol>
                <a:gridCol w="943894">
                  <a:extLst>
                    <a:ext uri="{9D8B030D-6E8A-4147-A177-3AD203B41FA5}">
                      <a16:colId xmlns:a16="http://schemas.microsoft.com/office/drawing/2014/main" val="1661070242"/>
                    </a:ext>
                  </a:extLst>
                </a:gridCol>
                <a:gridCol w="943894">
                  <a:extLst>
                    <a:ext uri="{9D8B030D-6E8A-4147-A177-3AD203B41FA5}">
                      <a16:colId xmlns:a16="http://schemas.microsoft.com/office/drawing/2014/main" val="1018941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chemeClr val="bg1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17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사전실험설계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17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순수실험설계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17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유사실험설계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174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chemeClr val="bg1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사무실험설계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17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6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실험방식</a:t>
                      </a:r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1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7448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실험방식</a:t>
                      </a:r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2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16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실험방식</a:t>
                      </a:r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3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367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실험방식</a:t>
                      </a:r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4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403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실험방식</a:t>
                      </a:r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5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404040"/>
                          </a:solidFill>
                          <a:latin typeface="KoPubWorld돋움체 Light" panose="00000300000000000000" pitchFamily="2" charset="-127"/>
                          <a:ea typeface="KoPubWorld돋움체 Light" panose="00000300000000000000" pitchFamily="2" charset="-127"/>
                          <a:cs typeface="KoPubWorld돋움체 Light" panose="00000300000000000000" pitchFamily="2" charset="-127"/>
                        </a:rPr>
                        <a:t>O</a:t>
                      </a:r>
                      <a:endParaRPr lang="ko-KR" altLang="en-US" sz="1050" dirty="0">
                        <a:solidFill>
                          <a:srgbClr val="404040"/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1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4757157"/>
                  </a:ext>
                </a:extLst>
              </a:tr>
            </a:tbl>
          </a:graphicData>
        </a:graphic>
      </p:graphicFrame>
      <p:sp>
        <p:nvSpPr>
          <p:cNvPr id="9" name="텍스트 개체 틀 6">
            <a:extLst>
              <a:ext uri="{FF2B5EF4-FFF2-40B4-BE49-F238E27FC236}">
                <a16:creationId xmlns:a16="http://schemas.microsoft.com/office/drawing/2014/main" id="{2D84ED20-941D-4FF5-878C-8C1C62FBD17B}"/>
              </a:ext>
            </a:extLst>
          </p:cNvPr>
          <p:cNvSpPr txBox="1">
            <a:spLocks/>
          </p:cNvSpPr>
          <p:nvPr/>
        </p:nvSpPr>
        <p:spPr>
          <a:xfrm>
            <a:off x="6434847" y="2452928"/>
            <a:ext cx="4447268" cy="3157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세계보건기구</a:t>
            </a:r>
            <a:r>
              <a:rPr lang="en-US" altLang="ko-KR" dirty="0"/>
              <a:t>(WHO)</a:t>
            </a:r>
            <a:r>
              <a:rPr lang="ko-KR" altLang="en-US" dirty="0"/>
              <a:t>의 팬데믹 선언 이후</a:t>
            </a:r>
            <a:r>
              <a:rPr lang="en-US" altLang="ko-KR" dirty="0"/>
              <a:t>, </a:t>
            </a:r>
            <a:r>
              <a:rPr lang="ko-KR" altLang="en-US" dirty="0"/>
              <a:t> 일상에서 익숙하게 했던 생활과 규칙은 깨어지고</a:t>
            </a:r>
            <a:r>
              <a:rPr lang="en-US" altLang="ko-KR" dirty="0"/>
              <a:t>, </a:t>
            </a:r>
            <a:r>
              <a:rPr lang="ko-KR" altLang="en-US" dirty="0"/>
              <a:t>불편하고 예외적인 상황이 어느덧 우리 삶의 규칙이 되어가고 있다</a:t>
            </a:r>
            <a:r>
              <a:rPr lang="en-US" altLang="ko-KR" dirty="0"/>
              <a:t>. </a:t>
            </a:r>
            <a:r>
              <a:rPr lang="ko-KR" altLang="en-US" dirty="0"/>
              <a:t>언제 끝날지 모르는 코로나 상황에서 미래에 대한 의혹과 익숙한 세계가 붕괴할 것만 같은 불안만이 가득하다</a:t>
            </a:r>
            <a:r>
              <a:rPr lang="en-US" altLang="ko-KR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코로나</a:t>
            </a:r>
            <a:r>
              <a:rPr lang="en-US" altLang="ko-KR" dirty="0"/>
              <a:t>19 </a:t>
            </a:r>
            <a:r>
              <a:rPr lang="ko-KR" altLang="en-US" dirty="0"/>
              <a:t>사태 이후 대한민국 사회는 </a:t>
            </a:r>
            <a:r>
              <a:rPr lang="en-US" altLang="ko-KR" dirty="0"/>
              <a:t>‘</a:t>
            </a:r>
            <a:r>
              <a:rPr lang="ko-KR" altLang="en-US" dirty="0"/>
              <a:t>사회적 거리두기</a:t>
            </a:r>
            <a:r>
              <a:rPr lang="en-US" altLang="ko-KR" dirty="0"/>
              <a:t>’</a:t>
            </a:r>
            <a:r>
              <a:rPr lang="ko-KR" altLang="en-US" dirty="0"/>
              <a:t>를 강조하면서 여러가지 사회적인 규칙을 변화시켰다</a:t>
            </a:r>
            <a:r>
              <a:rPr lang="en-US" altLang="ko-KR" dirty="0"/>
              <a:t>. </a:t>
            </a:r>
            <a:r>
              <a:rPr lang="ko-KR" altLang="en-US" dirty="0"/>
              <a:t>예를 들면</a:t>
            </a:r>
            <a:r>
              <a:rPr lang="en-US" altLang="ko-KR" dirty="0"/>
              <a:t>, </a:t>
            </a:r>
            <a:r>
              <a:rPr lang="ko-KR" altLang="en-US" dirty="0"/>
              <a:t>대면 관계의 단절</a:t>
            </a:r>
            <a:r>
              <a:rPr lang="en-US" altLang="ko-KR" dirty="0"/>
              <a:t>, </a:t>
            </a:r>
            <a:r>
              <a:rPr lang="ko-KR" altLang="en-US" dirty="0"/>
              <a:t>개인주의와 자기중심적 문화 현상이 첨예화되는 비대면</a:t>
            </a:r>
            <a:r>
              <a:rPr lang="en-US" altLang="ko-KR" dirty="0"/>
              <a:t>(untact) </a:t>
            </a:r>
            <a:r>
              <a:rPr lang="ko-KR" altLang="en-US" dirty="0"/>
              <a:t>사회로 빠르게 진입해 들어가는 양상을 두드러지게 보인다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235B6B3-BCA2-440D-8291-6678329C845A}"/>
              </a:ext>
            </a:extLst>
          </p:cNvPr>
          <p:cNvSpPr/>
          <p:nvPr/>
        </p:nvSpPr>
        <p:spPr>
          <a:xfrm>
            <a:off x="2569596" y="1376692"/>
            <a:ext cx="7052807" cy="502417"/>
          </a:xfrm>
          <a:prstGeom prst="rect">
            <a:avLst/>
          </a:prstGeom>
          <a:gradFill flip="none" rotWithShape="1">
            <a:gsLst>
              <a:gs pos="75000">
                <a:srgbClr val="0B1749">
                  <a:alpha val="85000"/>
                </a:srgbClr>
              </a:gs>
              <a:gs pos="50000">
                <a:srgbClr val="0B1749"/>
              </a:gs>
              <a:gs pos="24000">
                <a:srgbClr val="0B1749">
                  <a:alpha val="85000"/>
                </a:srgbClr>
              </a:gs>
              <a:gs pos="1000">
                <a:srgbClr val="0B1749">
                  <a:alpha val="0"/>
                </a:srgbClr>
              </a:gs>
              <a:gs pos="100000">
                <a:srgbClr val="0B1749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405666-901B-410D-A421-A74A21BA108F}"/>
              </a:ext>
            </a:extLst>
          </p:cNvPr>
          <p:cNvSpPr txBox="1"/>
          <p:nvPr/>
        </p:nvSpPr>
        <p:spPr>
          <a:xfrm>
            <a:off x="4114287" y="1355518"/>
            <a:ext cx="3816626" cy="544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2400">
                <a:solidFill>
                  <a:srgbClr val="18181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</a:rPr>
              <a:t>영화를 활용한 상담 사례분석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ED94A86-8A8F-4788-99CC-2EB62CD1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559" y="2257549"/>
            <a:ext cx="318699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dirty="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표 </a:t>
            </a:r>
            <a:r>
              <a:rPr lang="en-US" altLang="ko-KR" sz="1400" dirty="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5. </a:t>
            </a:r>
            <a:r>
              <a:rPr lang="ko-KR" altLang="en-US" sz="1400" dirty="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국내 실험 설계 항목 조사</a:t>
            </a:r>
            <a:endParaRPr lang="en-US" altLang="ko-KR" sz="1400" dirty="0">
              <a:solidFill>
                <a:srgbClr val="181818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8C491-EBD4-4E22-B734-1CE8A56B5426}"/>
              </a:ext>
            </a:extLst>
          </p:cNvPr>
          <p:cNvSpPr txBox="1"/>
          <p:nvPr/>
        </p:nvSpPr>
        <p:spPr>
          <a:xfrm>
            <a:off x="4612069" y="2481240"/>
            <a:ext cx="1333812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</a:lstStyle>
          <a:p>
            <a:pPr algn="r"/>
            <a:r>
              <a:rPr lang="ko-KR" altLang="en-US" sz="1200" dirty="0"/>
              <a:t>단위 </a:t>
            </a:r>
            <a:r>
              <a:rPr lang="en-US" altLang="ko-KR" sz="1200" dirty="0"/>
              <a:t>: </a:t>
            </a:r>
            <a:r>
              <a:rPr lang="ko-KR" altLang="en-US" sz="1200" dirty="0"/>
              <a:t>만원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E8DF7-17CB-431A-9FA2-784E469F709D}"/>
              </a:ext>
            </a:extLst>
          </p:cNvPr>
          <p:cNvSpPr txBox="1"/>
          <p:nvPr/>
        </p:nvSpPr>
        <p:spPr>
          <a:xfrm>
            <a:off x="3387115" y="5039935"/>
            <a:ext cx="2558766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</a:lstStyle>
          <a:p>
            <a:pPr algn="r"/>
            <a:r>
              <a:rPr lang="ko-KR" altLang="en-US" sz="1200" dirty="0"/>
              <a:t>자료 </a:t>
            </a:r>
            <a:r>
              <a:rPr lang="en-US" altLang="ko-KR" sz="1200" dirty="0"/>
              <a:t>: </a:t>
            </a:r>
            <a:r>
              <a:rPr lang="ko-KR" altLang="en-US" sz="1200" dirty="0"/>
              <a:t>모바일 트렌드</a:t>
            </a:r>
          </a:p>
        </p:txBody>
      </p:sp>
    </p:spTree>
    <p:extLst>
      <p:ext uri="{BB962C8B-B14F-4D97-AF65-F5344CB8AC3E}">
        <p14:creationId xmlns:p14="http://schemas.microsoft.com/office/powerpoint/2010/main" val="113391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3709469" cy="519566"/>
            <a:chOff x="1206557" y="1512440"/>
            <a:chExt cx="3709469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3442769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용어설명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DE192EB4-EB80-7AA1-59E5-10B49BF02E46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/>
              <a:t>SOC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현재 상태의 배터리가 완전히 충전되었을 때와 비교하여 현재의 전하량을 나타냄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b="1" dirty="0"/>
              <a:t>SOH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현재 상태의 배터리가 기존 배터리의 최대용량 상태와 비교하여 현재 배터리의 최대 전하량을 나타냄</a:t>
            </a:r>
            <a:endParaRPr lang="en-US" altLang="ko-KR" dirty="0"/>
          </a:p>
        </p:txBody>
      </p:sp>
      <p:pic>
        <p:nvPicPr>
          <p:cNvPr id="7" name="Google Shape;317;p6">
            <a:extLst>
              <a:ext uri="{FF2B5EF4-FFF2-40B4-BE49-F238E27FC236}">
                <a16:creationId xmlns:a16="http://schemas.microsoft.com/office/drawing/2014/main" id="{C4D27684-E126-951C-EA5F-630C1B44057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300" y="2855004"/>
            <a:ext cx="7591664" cy="32728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4C8ABB-D0A6-4470-5FEE-0A54FFBC7527}"/>
                  </a:ext>
                </a:extLst>
              </p:cNvPr>
              <p:cNvSpPr txBox="1"/>
              <p:nvPr/>
            </p:nvSpPr>
            <p:spPr>
              <a:xfrm>
                <a:off x="9037645" y="3802392"/>
                <a:ext cx="2134752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𝑆𝑂𝐶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𝑃𝑟𝑒𝑠𝑒𝑛𝑡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𝑀𝑎𝑥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4C8ABB-D0A6-4470-5FEE-0A54FFBC7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45" y="3802392"/>
                <a:ext cx="2134752" cy="756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6AF2A-B90D-029F-1441-5A0E3248820E}"/>
                  </a:ext>
                </a:extLst>
              </p:cNvPr>
              <p:cNvSpPr txBox="1"/>
              <p:nvPr/>
            </p:nvSpPr>
            <p:spPr>
              <a:xfrm>
                <a:off x="9037645" y="4763027"/>
                <a:ext cx="2019720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𝑆𝑂𝐻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𝑀𝑎𝑥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𝐼𝑛𝑖𝑡𝑖𝑎𝑙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F6AF2A-B90D-029F-1441-5A0E32488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45" y="4763027"/>
                <a:ext cx="2019720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53CE757-D269-D8C8-4199-2E76EA729846}"/>
              </a:ext>
            </a:extLst>
          </p:cNvPr>
          <p:cNvSpPr txBox="1"/>
          <p:nvPr/>
        </p:nvSpPr>
        <p:spPr>
          <a:xfrm>
            <a:off x="3831361" y="6196223"/>
            <a:ext cx="18751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3. SOC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와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SOH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선정 기준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AF939-70BC-1DC9-0A5D-F633ADB73DD8}"/>
              </a:ext>
            </a:extLst>
          </p:cNvPr>
          <p:cNvSpPr txBox="1"/>
          <p:nvPr/>
        </p:nvSpPr>
        <p:spPr>
          <a:xfrm>
            <a:off x="9074931" y="5726414"/>
            <a:ext cx="206017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Equation 1. SOC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와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SOH </a:t>
            </a:r>
            <a:r>
              <a:rPr lang="ko-KR" altLang="en-US" sz="1200" spc="-4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산술식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890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EF98729-3A46-40EA-A8CF-2B235CD896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ko-KR" altLang="en-US" dirty="0"/>
              <a:t>결론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49E5B07-30F3-47D0-A1B1-3A28D230F8A7}"/>
              </a:ext>
            </a:extLst>
          </p:cNvPr>
          <p:cNvGrpSpPr/>
          <p:nvPr/>
        </p:nvGrpSpPr>
        <p:grpSpPr>
          <a:xfrm>
            <a:off x="2126762" y="1525358"/>
            <a:ext cx="7947298" cy="795472"/>
            <a:chOff x="2456375" y="1961295"/>
            <a:chExt cx="7947298" cy="795472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1F66A02-86FA-439B-B365-740CF807717A}"/>
                </a:ext>
              </a:extLst>
            </p:cNvPr>
            <p:cNvSpPr/>
            <p:nvPr/>
          </p:nvSpPr>
          <p:spPr>
            <a:xfrm>
              <a:off x="2531146" y="1961295"/>
              <a:ext cx="7872527" cy="74579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텍스트 개체 틀 6">
              <a:extLst>
                <a:ext uri="{FF2B5EF4-FFF2-40B4-BE49-F238E27FC236}">
                  <a16:creationId xmlns:a16="http://schemas.microsoft.com/office/drawing/2014/main" id="{F94C000F-68A6-48C4-A431-AC77BEBAC0E1}"/>
                </a:ext>
              </a:extLst>
            </p:cNvPr>
            <p:cNvSpPr txBox="1">
              <a:spLocks/>
            </p:cNvSpPr>
            <p:nvPr/>
          </p:nvSpPr>
          <p:spPr>
            <a:xfrm>
              <a:off x="3357831" y="2149094"/>
              <a:ext cx="7045842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세계보건기구</a:t>
              </a:r>
              <a:r>
                <a:rPr lang="en-US" altLang="ko-KR" dirty="0"/>
                <a:t>(WHO)</a:t>
              </a:r>
              <a:r>
                <a:rPr lang="ko-KR" altLang="en-US" dirty="0"/>
                <a:t>의 팬데믹 선언 이후</a:t>
              </a:r>
              <a:r>
                <a:rPr lang="en-US" altLang="ko-KR" dirty="0"/>
                <a:t>, </a:t>
              </a:r>
              <a:r>
                <a:rPr lang="ko-KR" altLang="en-US" dirty="0"/>
                <a:t> 일상에서 익숙하게 했던 생활</a:t>
              </a:r>
              <a:endParaRPr lang="en-US" altLang="ko-KR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47EE8B-EC54-47D2-87B5-E2CD041F99E8}"/>
                </a:ext>
              </a:extLst>
            </p:cNvPr>
            <p:cNvSpPr txBox="1"/>
            <p:nvPr/>
          </p:nvSpPr>
          <p:spPr>
            <a:xfrm>
              <a:off x="2456375" y="2048881"/>
              <a:ext cx="1078009" cy="707886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4000" spc="0" dirty="0">
                  <a:solidFill>
                    <a:srgbClr val="0B174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000" spc="0" dirty="0">
                <a:solidFill>
                  <a:srgbClr val="0B174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02CA0F54-51E0-49AE-B8C6-D355F394DD84}"/>
              </a:ext>
            </a:extLst>
          </p:cNvPr>
          <p:cNvGrpSpPr/>
          <p:nvPr/>
        </p:nvGrpSpPr>
        <p:grpSpPr>
          <a:xfrm>
            <a:off x="1679431" y="4817918"/>
            <a:ext cx="1258952" cy="938853"/>
            <a:chOff x="-2427327" y="7927703"/>
            <a:chExt cx="1258952" cy="938853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F73166A-54A1-4DC2-B09C-2ECC7C66C608}"/>
                </a:ext>
              </a:extLst>
            </p:cNvPr>
            <p:cNvSpPr/>
            <p:nvPr/>
          </p:nvSpPr>
          <p:spPr>
            <a:xfrm rot="7952304">
              <a:off x="-2244223" y="7790709"/>
              <a:ext cx="938853" cy="1212842"/>
            </a:xfrm>
            <a:custGeom>
              <a:avLst/>
              <a:gdLst>
                <a:gd name="connsiteX0" fmla="*/ 123543 w 938853"/>
                <a:gd name="connsiteY0" fmla="*/ 1060786 h 1212842"/>
                <a:gd name="connsiteX1" fmla="*/ 152056 w 938853"/>
                <a:gd name="connsiteY1" fmla="*/ 397533 h 1212842"/>
                <a:gd name="connsiteX2" fmla="*/ 311630 w 938853"/>
                <a:gd name="connsiteY2" fmla="*/ 301179 h 1212842"/>
                <a:gd name="connsiteX3" fmla="*/ 395924 w 938853"/>
                <a:gd name="connsiteY3" fmla="*/ 280090 h 1212842"/>
                <a:gd name="connsiteX4" fmla="*/ 460269 w 938853"/>
                <a:gd name="connsiteY4" fmla="*/ 0 h 1212842"/>
                <a:gd name="connsiteX5" fmla="*/ 524429 w 938853"/>
                <a:gd name="connsiteY5" fmla="*/ 279282 h 1212842"/>
                <a:gd name="connsiteX6" fmla="*/ 578793 w 938853"/>
                <a:gd name="connsiteY6" fmla="*/ 286861 h 1212842"/>
                <a:gd name="connsiteX7" fmla="*/ 815309 w 938853"/>
                <a:gd name="connsiteY7" fmla="*/ 426046 h 1212842"/>
                <a:gd name="connsiteX8" fmla="*/ 786797 w 938853"/>
                <a:gd name="connsiteY8" fmla="*/ 1089299 h 1212842"/>
                <a:gd name="connsiteX9" fmla="*/ 123543 w 938853"/>
                <a:gd name="connsiteY9" fmla="*/ 1060786 h 12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8853" h="1212842">
                  <a:moveTo>
                    <a:pt x="123543" y="1060786"/>
                  </a:moveTo>
                  <a:cubicBezTo>
                    <a:pt x="-51736" y="869760"/>
                    <a:pt x="-38970" y="572812"/>
                    <a:pt x="152056" y="397533"/>
                  </a:cubicBezTo>
                  <a:cubicBezTo>
                    <a:pt x="199813" y="353713"/>
                    <a:pt x="254189" y="321646"/>
                    <a:pt x="311630" y="301179"/>
                  </a:cubicBezTo>
                  <a:lnTo>
                    <a:pt x="395924" y="280090"/>
                  </a:lnTo>
                  <a:lnTo>
                    <a:pt x="460269" y="0"/>
                  </a:lnTo>
                  <a:lnTo>
                    <a:pt x="524429" y="279282"/>
                  </a:lnTo>
                  <a:lnTo>
                    <a:pt x="578793" y="286861"/>
                  </a:lnTo>
                  <a:cubicBezTo>
                    <a:pt x="666741" y="307844"/>
                    <a:pt x="749580" y="354411"/>
                    <a:pt x="815309" y="426046"/>
                  </a:cubicBezTo>
                  <a:cubicBezTo>
                    <a:pt x="990588" y="617072"/>
                    <a:pt x="977823" y="914020"/>
                    <a:pt x="786797" y="1089299"/>
                  </a:cubicBezTo>
                  <a:cubicBezTo>
                    <a:pt x="595770" y="1264578"/>
                    <a:pt x="298822" y="1251812"/>
                    <a:pt x="123543" y="1060786"/>
                  </a:cubicBez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7169C8-858E-4839-A365-0A4C488AFD1C}"/>
                </a:ext>
              </a:extLst>
            </p:cNvPr>
            <p:cNvSpPr txBox="1"/>
            <p:nvPr/>
          </p:nvSpPr>
          <p:spPr>
            <a:xfrm>
              <a:off x="-2427327" y="8124453"/>
              <a:ext cx="1073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결론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999302F-2EBD-4067-9AA7-3A6587C5D294}"/>
              </a:ext>
            </a:extLst>
          </p:cNvPr>
          <p:cNvGrpSpPr/>
          <p:nvPr/>
        </p:nvGrpSpPr>
        <p:grpSpPr>
          <a:xfrm>
            <a:off x="3003254" y="5148526"/>
            <a:ext cx="6185492" cy="1220503"/>
            <a:chOff x="2995380" y="5148526"/>
            <a:chExt cx="6185492" cy="12205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F1500B-4ED5-4DDF-8025-004E1C809496}"/>
                </a:ext>
              </a:extLst>
            </p:cNvPr>
            <p:cNvSpPr txBox="1"/>
            <p:nvPr/>
          </p:nvSpPr>
          <p:spPr>
            <a:xfrm>
              <a:off x="3668661" y="5242817"/>
              <a:ext cx="4854678" cy="79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ko-KR" altLang="en-US" dirty="0"/>
                <a:t>인스타그램</a:t>
              </a:r>
              <a:r>
                <a:rPr lang="en-US" altLang="ko-KR" dirty="0"/>
                <a:t>, </a:t>
              </a:r>
              <a:r>
                <a:rPr lang="ko-KR" altLang="en-US" dirty="0"/>
                <a:t>페이스북</a:t>
              </a:r>
              <a:r>
                <a:rPr lang="en-US" altLang="ko-KR" dirty="0"/>
                <a:t>, </a:t>
              </a:r>
              <a:r>
                <a:rPr lang="ko-KR" altLang="en-US" dirty="0"/>
                <a:t>유튜브 등을 통해 매일 쏟아지는 사진과 영상</a:t>
              </a:r>
              <a:r>
                <a:rPr lang="en-US" altLang="ko-KR" dirty="0"/>
                <a:t>, </a:t>
              </a:r>
              <a:r>
                <a:rPr lang="ko-KR" altLang="en-US" dirty="0"/>
                <a:t>콘텐츠 등을 소비자들은</a:t>
              </a:r>
            </a:p>
          </p:txBody>
        </p:sp>
        <p:sp>
          <p:nvSpPr>
            <p:cNvPr id="31" name="왼쪽 대괄호 30">
              <a:extLst>
                <a:ext uri="{FF2B5EF4-FFF2-40B4-BE49-F238E27FC236}">
                  <a16:creationId xmlns:a16="http://schemas.microsoft.com/office/drawing/2014/main" id="{5629F89C-2680-4661-BA82-AE596666EDBB}"/>
                </a:ext>
              </a:extLst>
            </p:cNvPr>
            <p:cNvSpPr/>
            <p:nvPr/>
          </p:nvSpPr>
          <p:spPr>
            <a:xfrm>
              <a:off x="3322478" y="5148526"/>
              <a:ext cx="339398" cy="956362"/>
            </a:xfrm>
            <a:prstGeom prst="leftBracket">
              <a:avLst>
                <a:gd name="adj" fmla="val 0"/>
              </a:avLst>
            </a:prstGeom>
            <a:ln w="76200">
              <a:solidFill>
                <a:srgbClr val="0B1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왼쪽 대괄호 31">
              <a:extLst>
                <a:ext uri="{FF2B5EF4-FFF2-40B4-BE49-F238E27FC236}">
                  <a16:creationId xmlns:a16="http://schemas.microsoft.com/office/drawing/2014/main" id="{1BC95508-8199-40A5-A8B7-F401579B034D}"/>
                </a:ext>
              </a:extLst>
            </p:cNvPr>
            <p:cNvSpPr/>
            <p:nvPr/>
          </p:nvSpPr>
          <p:spPr>
            <a:xfrm flipH="1">
              <a:off x="8617426" y="5148526"/>
              <a:ext cx="339398" cy="956362"/>
            </a:xfrm>
            <a:prstGeom prst="leftBracket">
              <a:avLst>
                <a:gd name="adj" fmla="val 0"/>
              </a:avLst>
            </a:prstGeom>
            <a:ln w="76200">
              <a:solidFill>
                <a:srgbClr val="0B1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6E0DA403-FAC7-4541-93D6-F209173B67B3}"/>
                </a:ext>
              </a:extLst>
            </p:cNvPr>
            <p:cNvSpPr/>
            <p:nvPr/>
          </p:nvSpPr>
          <p:spPr>
            <a:xfrm>
              <a:off x="2995380" y="5586648"/>
              <a:ext cx="6185492" cy="78238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360AE">
                    <a:alpha val="8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3D878AE-68AC-44A5-859E-0007A5D55DCE}"/>
              </a:ext>
            </a:extLst>
          </p:cNvPr>
          <p:cNvGrpSpPr/>
          <p:nvPr/>
        </p:nvGrpSpPr>
        <p:grpSpPr>
          <a:xfrm>
            <a:off x="2126762" y="2517064"/>
            <a:ext cx="7947298" cy="795472"/>
            <a:chOff x="2456375" y="1961295"/>
            <a:chExt cx="7947298" cy="795472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5FCF77B-EA23-433E-9C93-6FF33812F76F}"/>
                </a:ext>
              </a:extLst>
            </p:cNvPr>
            <p:cNvSpPr/>
            <p:nvPr/>
          </p:nvSpPr>
          <p:spPr>
            <a:xfrm>
              <a:off x="2531146" y="1961295"/>
              <a:ext cx="7872527" cy="74579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텍스트 개체 틀 6">
              <a:extLst>
                <a:ext uri="{FF2B5EF4-FFF2-40B4-BE49-F238E27FC236}">
                  <a16:creationId xmlns:a16="http://schemas.microsoft.com/office/drawing/2014/main" id="{26789F3D-CBA7-4FB3-A6C6-010C6837F2EB}"/>
                </a:ext>
              </a:extLst>
            </p:cNvPr>
            <p:cNvSpPr txBox="1">
              <a:spLocks/>
            </p:cNvSpPr>
            <p:nvPr/>
          </p:nvSpPr>
          <p:spPr>
            <a:xfrm>
              <a:off x="3357831" y="2149094"/>
              <a:ext cx="7045842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세계보건기구</a:t>
              </a:r>
              <a:r>
                <a:rPr lang="en-US" altLang="ko-KR" dirty="0"/>
                <a:t>(WHO)</a:t>
              </a:r>
              <a:r>
                <a:rPr lang="ko-KR" altLang="en-US" dirty="0"/>
                <a:t>의 팬데믹 선언 이후</a:t>
              </a:r>
              <a:r>
                <a:rPr lang="en-US" altLang="ko-KR" dirty="0"/>
                <a:t>, </a:t>
              </a:r>
              <a:r>
                <a:rPr lang="ko-KR" altLang="en-US" dirty="0"/>
                <a:t> 일상에서 익숙하게 했던 생활</a:t>
              </a:r>
              <a:endParaRPr lang="en-US" altLang="ko-KR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DA4A549-8CED-4806-A70E-63DDE0901946}"/>
                </a:ext>
              </a:extLst>
            </p:cNvPr>
            <p:cNvSpPr txBox="1"/>
            <p:nvPr/>
          </p:nvSpPr>
          <p:spPr>
            <a:xfrm>
              <a:off x="2456375" y="2048881"/>
              <a:ext cx="1078009" cy="707886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4000" spc="0" dirty="0">
                  <a:solidFill>
                    <a:srgbClr val="0B174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000" spc="0" dirty="0">
                <a:solidFill>
                  <a:srgbClr val="0B174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5BE8F27-9863-48F7-928E-4025BB8C7987}"/>
              </a:ext>
            </a:extLst>
          </p:cNvPr>
          <p:cNvGrpSpPr/>
          <p:nvPr/>
        </p:nvGrpSpPr>
        <p:grpSpPr>
          <a:xfrm>
            <a:off x="2126762" y="3508770"/>
            <a:ext cx="7947298" cy="795472"/>
            <a:chOff x="2456375" y="1961295"/>
            <a:chExt cx="7947298" cy="795472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365E2BBA-5124-4587-BE18-8833BFB23FB2}"/>
                </a:ext>
              </a:extLst>
            </p:cNvPr>
            <p:cNvSpPr/>
            <p:nvPr/>
          </p:nvSpPr>
          <p:spPr>
            <a:xfrm>
              <a:off x="2531146" y="1961295"/>
              <a:ext cx="7872527" cy="74579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텍스트 개체 틀 6">
              <a:extLst>
                <a:ext uri="{FF2B5EF4-FFF2-40B4-BE49-F238E27FC236}">
                  <a16:creationId xmlns:a16="http://schemas.microsoft.com/office/drawing/2014/main" id="{74956A1A-06BE-4CEA-950B-118814E0AF58}"/>
                </a:ext>
              </a:extLst>
            </p:cNvPr>
            <p:cNvSpPr txBox="1">
              <a:spLocks/>
            </p:cNvSpPr>
            <p:nvPr/>
          </p:nvSpPr>
          <p:spPr>
            <a:xfrm>
              <a:off x="3357831" y="2149094"/>
              <a:ext cx="7045842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세계보건기구</a:t>
              </a:r>
              <a:r>
                <a:rPr lang="en-US" altLang="ko-KR" dirty="0"/>
                <a:t>(WHO)</a:t>
              </a:r>
              <a:r>
                <a:rPr lang="ko-KR" altLang="en-US" dirty="0"/>
                <a:t>의 팬데믹 선언 이후</a:t>
              </a:r>
              <a:r>
                <a:rPr lang="en-US" altLang="ko-KR" dirty="0"/>
                <a:t>, </a:t>
              </a:r>
              <a:r>
                <a:rPr lang="ko-KR" altLang="en-US" dirty="0"/>
                <a:t> 일상에서 익숙하게 했던 생활</a:t>
              </a:r>
              <a:endParaRPr lang="en-US" altLang="ko-KR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A1B3E5-2C06-4E27-B0D7-5BEBF3121C98}"/>
                </a:ext>
              </a:extLst>
            </p:cNvPr>
            <p:cNvSpPr txBox="1"/>
            <p:nvPr/>
          </p:nvSpPr>
          <p:spPr>
            <a:xfrm>
              <a:off x="2456375" y="2048881"/>
              <a:ext cx="1078009" cy="707886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4000" spc="0" dirty="0">
                  <a:solidFill>
                    <a:srgbClr val="0B174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000" spc="0" dirty="0">
                <a:solidFill>
                  <a:srgbClr val="0B174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4" name="화살표: 아래쪽 2">
            <a:extLst>
              <a:ext uri="{FF2B5EF4-FFF2-40B4-BE49-F238E27FC236}">
                <a16:creationId xmlns:a16="http://schemas.microsoft.com/office/drawing/2014/main" id="{860B96D0-2A00-4512-B5BB-8124463D07F7}"/>
              </a:ext>
            </a:extLst>
          </p:cNvPr>
          <p:cNvSpPr/>
          <p:nvPr/>
        </p:nvSpPr>
        <p:spPr>
          <a:xfrm>
            <a:off x="4703480" y="4268878"/>
            <a:ext cx="2796431" cy="745790"/>
          </a:xfrm>
          <a:custGeom>
            <a:avLst/>
            <a:gdLst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5613039 w 5623517"/>
              <a:gd name="connsiteY3" fmla="*/ 4762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0664" h="2864444">
                <a:moveTo>
                  <a:pt x="37147" y="1429841"/>
                </a:moveTo>
                <a:lnTo>
                  <a:pt x="1009650" y="1429841"/>
                </a:lnTo>
                <a:cubicBezTo>
                  <a:pt x="830262" y="772253"/>
                  <a:pt x="412750" y="362314"/>
                  <a:pt x="0" y="1"/>
                </a:cubicBezTo>
                <a:lnTo>
                  <a:pt x="5650186" y="0"/>
                </a:lnTo>
                <a:cubicBezTo>
                  <a:pt x="5177111" y="428989"/>
                  <a:pt x="4885011" y="829402"/>
                  <a:pt x="4688161" y="1429841"/>
                </a:cubicBezTo>
                <a:lnTo>
                  <a:pt x="5660664" y="1429841"/>
                </a:lnTo>
                <a:cubicBezTo>
                  <a:pt x="5180611" y="1593717"/>
                  <a:pt x="4443384" y="1690918"/>
                  <a:pt x="2848906" y="2864444"/>
                </a:cubicBezTo>
                <a:cubicBezTo>
                  <a:pt x="1302053" y="1743305"/>
                  <a:pt x="469575" y="1507993"/>
                  <a:pt x="37147" y="1429841"/>
                </a:cubicBezTo>
                <a:close/>
              </a:path>
            </a:pathLst>
          </a:custGeom>
          <a:gradFill flip="none" rotWithShape="1">
            <a:gsLst>
              <a:gs pos="44263">
                <a:srgbClr val="E7E7E7">
                  <a:alpha val="24000"/>
                </a:srgbClr>
              </a:gs>
              <a:gs pos="1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123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67925D2-48A0-48AD-8557-FBA7CEE970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ko-KR" altLang="en-US" dirty="0"/>
              <a:t>결론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43F9547-DB58-4718-9136-770E20C7B65D}"/>
              </a:ext>
            </a:extLst>
          </p:cNvPr>
          <p:cNvGrpSpPr/>
          <p:nvPr/>
        </p:nvGrpSpPr>
        <p:grpSpPr>
          <a:xfrm>
            <a:off x="1858468" y="1445080"/>
            <a:ext cx="1258952" cy="938853"/>
            <a:chOff x="-2427327" y="7927703"/>
            <a:chExt cx="1258952" cy="93885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ABA2AD3-BCEB-4400-94DB-CC8924A764CE}"/>
                </a:ext>
              </a:extLst>
            </p:cNvPr>
            <p:cNvSpPr/>
            <p:nvPr/>
          </p:nvSpPr>
          <p:spPr>
            <a:xfrm rot="7952304">
              <a:off x="-2244223" y="7790709"/>
              <a:ext cx="938853" cy="1212842"/>
            </a:xfrm>
            <a:custGeom>
              <a:avLst/>
              <a:gdLst>
                <a:gd name="connsiteX0" fmla="*/ 123543 w 938853"/>
                <a:gd name="connsiteY0" fmla="*/ 1060786 h 1212842"/>
                <a:gd name="connsiteX1" fmla="*/ 152056 w 938853"/>
                <a:gd name="connsiteY1" fmla="*/ 397533 h 1212842"/>
                <a:gd name="connsiteX2" fmla="*/ 311630 w 938853"/>
                <a:gd name="connsiteY2" fmla="*/ 301179 h 1212842"/>
                <a:gd name="connsiteX3" fmla="*/ 395924 w 938853"/>
                <a:gd name="connsiteY3" fmla="*/ 280090 h 1212842"/>
                <a:gd name="connsiteX4" fmla="*/ 460269 w 938853"/>
                <a:gd name="connsiteY4" fmla="*/ 0 h 1212842"/>
                <a:gd name="connsiteX5" fmla="*/ 524429 w 938853"/>
                <a:gd name="connsiteY5" fmla="*/ 279282 h 1212842"/>
                <a:gd name="connsiteX6" fmla="*/ 578793 w 938853"/>
                <a:gd name="connsiteY6" fmla="*/ 286861 h 1212842"/>
                <a:gd name="connsiteX7" fmla="*/ 815309 w 938853"/>
                <a:gd name="connsiteY7" fmla="*/ 426046 h 1212842"/>
                <a:gd name="connsiteX8" fmla="*/ 786797 w 938853"/>
                <a:gd name="connsiteY8" fmla="*/ 1089299 h 1212842"/>
                <a:gd name="connsiteX9" fmla="*/ 123543 w 938853"/>
                <a:gd name="connsiteY9" fmla="*/ 1060786 h 12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8853" h="1212842">
                  <a:moveTo>
                    <a:pt x="123543" y="1060786"/>
                  </a:moveTo>
                  <a:cubicBezTo>
                    <a:pt x="-51736" y="869760"/>
                    <a:pt x="-38970" y="572812"/>
                    <a:pt x="152056" y="397533"/>
                  </a:cubicBezTo>
                  <a:cubicBezTo>
                    <a:pt x="199813" y="353713"/>
                    <a:pt x="254189" y="321646"/>
                    <a:pt x="311630" y="301179"/>
                  </a:cubicBezTo>
                  <a:lnTo>
                    <a:pt x="395924" y="280090"/>
                  </a:lnTo>
                  <a:lnTo>
                    <a:pt x="460269" y="0"/>
                  </a:lnTo>
                  <a:lnTo>
                    <a:pt x="524429" y="279282"/>
                  </a:lnTo>
                  <a:lnTo>
                    <a:pt x="578793" y="286861"/>
                  </a:lnTo>
                  <a:cubicBezTo>
                    <a:pt x="666741" y="307844"/>
                    <a:pt x="749580" y="354411"/>
                    <a:pt x="815309" y="426046"/>
                  </a:cubicBezTo>
                  <a:cubicBezTo>
                    <a:pt x="990588" y="617072"/>
                    <a:pt x="977823" y="914020"/>
                    <a:pt x="786797" y="1089299"/>
                  </a:cubicBezTo>
                  <a:cubicBezTo>
                    <a:pt x="595770" y="1264578"/>
                    <a:pt x="298822" y="1251812"/>
                    <a:pt x="123543" y="1060786"/>
                  </a:cubicBez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B77F9D-1FD3-42A6-B50F-4E4911C694A9}"/>
                </a:ext>
              </a:extLst>
            </p:cNvPr>
            <p:cNvSpPr txBox="1"/>
            <p:nvPr/>
          </p:nvSpPr>
          <p:spPr>
            <a:xfrm>
              <a:off x="-2427327" y="8124453"/>
              <a:ext cx="1073426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ko-KR" altLang="en-US" sz="1800" spc="0">
                  <a:solidFill>
                    <a:schemeClr val="bg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결론</a:t>
              </a:r>
              <a:endParaRPr lang="ko-KR" altLang="en-US" sz="1800" spc="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92717F-396F-49F2-90DA-FB3FFE4232E2}"/>
              </a:ext>
            </a:extLst>
          </p:cNvPr>
          <p:cNvSpPr txBox="1"/>
          <p:nvPr/>
        </p:nvSpPr>
        <p:spPr>
          <a:xfrm>
            <a:off x="4187686" y="1684577"/>
            <a:ext cx="3816626" cy="40011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2000" spc="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영화를 활용한 집단상담 결론</a:t>
            </a:r>
          </a:p>
        </p:txBody>
      </p:sp>
      <p:sp>
        <p:nvSpPr>
          <p:cNvPr id="8" name="텍스트 개체 틀 6">
            <a:extLst>
              <a:ext uri="{FF2B5EF4-FFF2-40B4-BE49-F238E27FC236}">
                <a16:creationId xmlns:a16="http://schemas.microsoft.com/office/drawing/2014/main" id="{F41A1793-731A-4016-B780-19BD172355A8}"/>
              </a:ext>
            </a:extLst>
          </p:cNvPr>
          <p:cNvSpPr txBox="1">
            <a:spLocks/>
          </p:cNvSpPr>
          <p:nvPr/>
        </p:nvSpPr>
        <p:spPr>
          <a:xfrm>
            <a:off x="2787443" y="2427200"/>
            <a:ext cx="6834960" cy="331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ea"/>
              <a:buAutoNum type="circleNumDbPlain"/>
            </a:pPr>
            <a:r>
              <a:rPr lang="ko-KR" altLang="en-US" dirty="0"/>
              <a:t>세계보건기구</a:t>
            </a:r>
            <a:r>
              <a:rPr lang="en-US" altLang="ko-KR" dirty="0"/>
              <a:t>(WHO)</a:t>
            </a:r>
            <a:r>
              <a:rPr lang="ko-KR" altLang="en-US" dirty="0"/>
              <a:t>의 팬데믹 선언 이후</a:t>
            </a:r>
            <a:r>
              <a:rPr lang="en-US" altLang="ko-KR" dirty="0"/>
              <a:t>, </a:t>
            </a:r>
            <a:r>
              <a:rPr lang="ko-KR" altLang="en-US" dirty="0"/>
              <a:t> 일상에서 익숙하게 했던 생활과 규칙은 깨어지고</a:t>
            </a:r>
            <a:r>
              <a:rPr lang="en-US" altLang="ko-KR" dirty="0"/>
              <a:t>, </a:t>
            </a:r>
            <a:r>
              <a:rPr lang="ko-KR" altLang="en-US" dirty="0"/>
              <a:t>불편하고 예외적인 상황이 어느덧 우리 삶의 규칙이 되어가고 있다</a:t>
            </a:r>
            <a:r>
              <a:rPr lang="en-US" altLang="ko-KR" dirty="0"/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/>
              <a:t>세계보건기구</a:t>
            </a:r>
            <a:r>
              <a:rPr lang="en-US" altLang="ko-KR" dirty="0"/>
              <a:t>(WHO)</a:t>
            </a:r>
            <a:r>
              <a:rPr lang="ko-KR" altLang="en-US" dirty="0"/>
              <a:t>의 팬데믹 선언 이후</a:t>
            </a:r>
            <a:r>
              <a:rPr lang="en-US" altLang="ko-KR" dirty="0"/>
              <a:t>, </a:t>
            </a:r>
            <a:r>
              <a:rPr lang="ko-KR" altLang="en-US" dirty="0"/>
              <a:t> 일상에서 익숙하게 했던 생활과 규칙은 깨어지고</a:t>
            </a:r>
            <a:r>
              <a:rPr lang="en-US" altLang="ko-KR" dirty="0"/>
              <a:t>, </a:t>
            </a:r>
            <a:r>
              <a:rPr lang="ko-KR" altLang="en-US" dirty="0"/>
              <a:t>불편하고 예외적인 상황이 어느덧 우리 삶의 규칙이 되어가고 있다</a:t>
            </a:r>
            <a:r>
              <a:rPr lang="en-US" altLang="ko-KR" dirty="0"/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/>
              <a:t>세계보건기구</a:t>
            </a:r>
            <a:r>
              <a:rPr lang="en-US" altLang="ko-KR" dirty="0"/>
              <a:t>(WHO)</a:t>
            </a:r>
            <a:r>
              <a:rPr lang="ko-KR" altLang="en-US" dirty="0"/>
              <a:t>의 팬데믹 선언 이후</a:t>
            </a:r>
            <a:r>
              <a:rPr lang="en-US" altLang="ko-KR" dirty="0"/>
              <a:t>, </a:t>
            </a:r>
            <a:r>
              <a:rPr lang="ko-KR" altLang="en-US" dirty="0"/>
              <a:t> 일상에서 익숙하게 했던 생활과 규칙은 깨어지고</a:t>
            </a:r>
            <a:r>
              <a:rPr lang="en-US" altLang="ko-KR" dirty="0"/>
              <a:t>, </a:t>
            </a:r>
            <a:r>
              <a:rPr lang="ko-KR" altLang="en-US" dirty="0"/>
              <a:t>불편하고 예외적인 상황이 어느덧 우리 삶의 규칙이 되어가고 있다</a:t>
            </a:r>
            <a:r>
              <a:rPr lang="en-US" altLang="ko-KR" dirty="0"/>
              <a:t>.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6F58648-DD4F-465C-91AE-DA2F15480D19}"/>
              </a:ext>
            </a:extLst>
          </p:cNvPr>
          <p:cNvGrpSpPr/>
          <p:nvPr/>
        </p:nvGrpSpPr>
        <p:grpSpPr>
          <a:xfrm>
            <a:off x="2569596" y="1573884"/>
            <a:ext cx="7052807" cy="544765"/>
            <a:chOff x="2569596" y="1355518"/>
            <a:chExt cx="7052807" cy="544765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3D12010-5839-48F6-95B2-52D85FC3EF74}"/>
                </a:ext>
              </a:extLst>
            </p:cNvPr>
            <p:cNvSpPr/>
            <p:nvPr/>
          </p:nvSpPr>
          <p:spPr>
            <a:xfrm>
              <a:off x="2569596" y="1376692"/>
              <a:ext cx="7052807" cy="502417"/>
            </a:xfrm>
            <a:prstGeom prst="rect">
              <a:avLst/>
            </a:prstGeom>
            <a:gradFill flip="none" rotWithShape="1">
              <a:gsLst>
                <a:gs pos="75000">
                  <a:srgbClr val="0B1749">
                    <a:alpha val="85000"/>
                  </a:srgbClr>
                </a:gs>
                <a:gs pos="50000">
                  <a:srgbClr val="0B1749"/>
                </a:gs>
                <a:gs pos="24000">
                  <a:srgbClr val="0B1749">
                    <a:alpha val="85000"/>
                  </a:srgbClr>
                </a:gs>
                <a:gs pos="1000">
                  <a:srgbClr val="0B1749">
                    <a:alpha val="0"/>
                  </a:srgbClr>
                </a:gs>
                <a:gs pos="100000">
                  <a:srgbClr val="0B1749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37BF14-BEC6-4460-B1C7-C042A5A35A57}"/>
                </a:ext>
              </a:extLst>
            </p:cNvPr>
            <p:cNvSpPr txBox="1"/>
            <p:nvPr/>
          </p:nvSpPr>
          <p:spPr>
            <a:xfrm>
              <a:off x="4114287" y="1355518"/>
              <a:ext cx="3816626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chemeClr val="bg1"/>
                  </a:solidFill>
                </a:rPr>
                <a:t>영화를 활용한 상담 사례분석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382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04779F7-F0C0-42D3-96E9-60A117311082}"/>
              </a:ext>
            </a:extLst>
          </p:cNvPr>
          <p:cNvSpPr txBox="1"/>
          <p:nvPr/>
        </p:nvSpPr>
        <p:spPr>
          <a:xfrm>
            <a:off x="836446" y="21810"/>
            <a:ext cx="3251463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30000"/>
              </a:lnSpc>
              <a:defRPr sz="2400">
                <a:solidFill>
                  <a:srgbClr val="354463"/>
                </a:solidFill>
                <a:latin typeface="Spoqa Han Sans Neo Bold" panose="020B0800000000000000" pitchFamily="34" charset="0"/>
                <a:ea typeface="Spoqa Han Sans Neo Bold" panose="020B0800000000000000" pitchFamily="34" charset="0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소스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4345C8A-3DB3-4B9D-89CF-0209B9D3BF5A}"/>
              </a:ext>
            </a:extLst>
          </p:cNvPr>
          <p:cNvSpPr/>
          <p:nvPr/>
        </p:nvSpPr>
        <p:spPr>
          <a:xfrm>
            <a:off x="0" y="0"/>
            <a:ext cx="367095" cy="6858000"/>
          </a:xfrm>
          <a:prstGeom prst="rect">
            <a:avLst/>
          </a:prstGeom>
          <a:solidFill>
            <a:srgbClr val="0B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명조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E66481-E65B-4174-9033-E643CBE50B6B}"/>
              </a:ext>
            </a:extLst>
          </p:cNvPr>
          <p:cNvSpPr txBox="1"/>
          <p:nvPr/>
        </p:nvSpPr>
        <p:spPr>
          <a:xfrm>
            <a:off x="6561445" y="575664"/>
            <a:ext cx="4056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FONT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DEB933-03AA-4579-A539-7465DA517B18}"/>
              </a:ext>
            </a:extLst>
          </p:cNvPr>
          <p:cNvSpPr txBox="1"/>
          <p:nvPr/>
        </p:nvSpPr>
        <p:spPr>
          <a:xfrm>
            <a:off x="6603002" y="2819011"/>
            <a:ext cx="4381465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ko-KR" sz="1800" dirty="0">
                <a:solidFill>
                  <a:srgbClr val="354463"/>
                </a:solidFill>
                <a:latin typeface="Spoqa Han Sans Neo Light" panose="020B0300000000000000" pitchFamily="34" charset="0"/>
                <a:ea typeface="Spoqa Han Sans Neo Light" panose="020B0300000000000000" pitchFamily="34" charset="0"/>
              </a:rPr>
              <a:t>DOWNLOAD :</a:t>
            </a:r>
            <a:r>
              <a:rPr lang="en-US" altLang="ko-KR" sz="1800" dirty="0">
                <a:solidFill>
                  <a:srgbClr val="354463"/>
                </a:solidFill>
                <a:latin typeface="Spoqa Han Sans Neo Light" panose="020B0300000000000000" pitchFamily="34" charset="0"/>
                <a:ea typeface="Spoqa Han Sans Neo Light" panose="020B0300000000000000" pitchFamily="34" charset="0"/>
                <a:hlinkClick r:id="rId3"/>
              </a:rPr>
              <a:t>KoPubWorld</a:t>
            </a:r>
            <a:r>
              <a:rPr lang="ko-KR" altLang="en-US" dirty="0">
                <a:solidFill>
                  <a:srgbClr val="354463"/>
                </a:solidFill>
                <a:latin typeface="Spoqa Han Sans Neo Light" panose="020B0300000000000000" pitchFamily="34" charset="0"/>
                <a:ea typeface="Spoqa Han Sans Neo Light" panose="020B0300000000000000" pitchFamily="34" charset="0"/>
              </a:rPr>
              <a:t>돋움체 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EA97B16-C19A-4EE4-BF55-7A9E6DAB99EB}"/>
              </a:ext>
            </a:extLst>
          </p:cNvPr>
          <p:cNvGrpSpPr/>
          <p:nvPr/>
        </p:nvGrpSpPr>
        <p:grpSpPr>
          <a:xfrm>
            <a:off x="6547842" y="1002530"/>
            <a:ext cx="5396508" cy="1276845"/>
            <a:chOff x="6547842" y="1330079"/>
            <a:chExt cx="5396508" cy="127684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420A13-DAB0-414C-B4DC-DD61901C060A}"/>
                </a:ext>
              </a:extLst>
            </p:cNvPr>
            <p:cNvSpPr txBox="1"/>
            <p:nvPr/>
          </p:nvSpPr>
          <p:spPr>
            <a:xfrm>
              <a:off x="6547843" y="2062159"/>
              <a:ext cx="5396507" cy="5447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2400" dirty="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대주제</a:t>
              </a:r>
              <a:r>
                <a:rPr lang="en-US" altLang="ko-KR" sz="2400" dirty="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: KoPubWorld</a:t>
              </a:r>
              <a:r>
                <a:rPr lang="ko-KR" altLang="en-US" sz="2400" dirty="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돋움체 </a:t>
              </a:r>
              <a:r>
                <a:rPr lang="en-US" altLang="ko-KR" sz="2400" dirty="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Bold 24pt</a:t>
              </a:r>
              <a:endParaRPr lang="ko-KR" altLang="en-US" sz="2400" dirty="0">
                <a:solidFill>
                  <a:srgbClr val="181818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7C178A-8B7F-40EF-BB5F-E4C805A6766A}"/>
                </a:ext>
              </a:extLst>
            </p:cNvPr>
            <p:cNvSpPr txBox="1"/>
            <p:nvPr/>
          </p:nvSpPr>
          <p:spPr>
            <a:xfrm>
              <a:off x="6547842" y="1661127"/>
              <a:ext cx="4941149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dirty="0"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강조</a:t>
              </a:r>
              <a:r>
                <a:rPr lang="en-US" altLang="ko-KR" dirty="0"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: KoPubWorld</a:t>
              </a:r>
              <a:r>
                <a:rPr lang="ko-KR" altLang="en-US" dirty="0"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돋움체</a:t>
              </a:r>
              <a:r>
                <a:rPr lang="en-US" altLang="ko-KR" dirty="0"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 Medium 18pt</a:t>
              </a:r>
              <a:endParaRPr lang="ko-KR" altLang="en-US" sz="2000" dirty="0">
                <a:solidFill>
                  <a:srgbClr val="181818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E76E21-16B1-461D-AF59-9A6B2BE13C12}"/>
                </a:ext>
              </a:extLst>
            </p:cNvPr>
            <p:cNvSpPr txBox="1"/>
            <p:nvPr/>
          </p:nvSpPr>
          <p:spPr>
            <a:xfrm>
              <a:off x="6547844" y="1330079"/>
              <a:ext cx="4235295" cy="35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400" dirty="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본문</a:t>
              </a:r>
              <a:r>
                <a:rPr lang="en-US" altLang="ko-KR" sz="1400" dirty="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 KoPubWorld</a:t>
              </a:r>
              <a:r>
                <a:rPr lang="ko-KR" altLang="en-US" sz="1400" dirty="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돋움체 </a:t>
              </a:r>
              <a:r>
                <a:rPr lang="en-US" altLang="ko-KR" sz="1400" dirty="0">
                  <a:solidFill>
                    <a:srgbClr val="181818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Light 14pt</a:t>
              </a:r>
              <a:endParaRPr lang="ko-KR" altLang="en-US" sz="1600" dirty="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56316E1-8C25-40E3-BFF4-1176A9B7672F}"/>
              </a:ext>
            </a:extLst>
          </p:cNvPr>
          <p:cNvGrpSpPr/>
          <p:nvPr/>
        </p:nvGrpSpPr>
        <p:grpSpPr>
          <a:xfrm>
            <a:off x="884032" y="760330"/>
            <a:ext cx="3203877" cy="7441535"/>
            <a:chOff x="884032" y="760330"/>
            <a:chExt cx="3203877" cy="744153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A60792-E15E-4071-B953-9CD7D2EDFE4E}"/>
                </a:ext>
              </a:extLst>
            </p:cNvPr>
            <p:cNvSpPr txBox="1"/>
            <p:nvPr/>
          </p:nvSpPr>
          <p:spPr>
            <a:xfrm>
              <a:off x="969878" y="760330"/>
              <a:ext cx="50456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200" spc="-4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poqa Han Sans Neo Bold" panose="020B0800000000000000" pitchFamily="34" charset="-127"/>
                  <a:ea typeface="Spoqa Han Sans Neo Bold" panose="020B0800000000000000" pitchFamily="34" charset="-127"/>
                </a:rPr>
                <a:t>COLOR</a:t>
              </a: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2D61A4D8-1534-4314-9B76-0FCED8E1DED8}"/>
                </a:ext>
              </a:extLst>
            </p:cNvPr>
            <p:cNvSpPr/>
            <p:nvPr/>
          </p:nvSpPr>
          <p:spPr>
            <a:xfrm>
              <a:off x="969878" y="1053506"/>
              <a:ext cx="723332" cy="723332"/>
            </a:xfrm>
            <a:prstGeom prst="rect">
              <a:avLst/>
            </a:prstGeom>
            <a:solidFill>
              <a:srgbClr val="0B1749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F3A60CA3-5422-40A3-8262-04DE74D0D250}"/>
                </a:ext>
              </a:extLst>
            </p:cNvPr>
            <p:cNvSpPr/>
            <p:nvPr/>
          </p:nvSpPr>
          <p:spPr>
            <a:xfrm>
              <a:off x="1878529" y="1053506"/>
              <a:ext cx="723332" cy="723332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6B30A1A-A202-49EB-937E-F7E460964477}"/>
                </a:ext>
              </a:extLst>
            </p:cNvPr>
            <p:cNvSpPr txBox="1"/>
            <p:nvPr/>
          </p:nvSpPr>
          <p:spPr>
            <a:xfrm>
              <a:off x="937964" y="3793156"/>
              <a:ext cx="6710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200" spc="-4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poqa Han Sans Neo Bold" panose="020B0800000000000000" pitchFamily="34" charset="-127"/>
                  <a:ea typeface="Spoqa Han Sans Neo Bold" panose="020B0800000000000000" pitchFamily="34" charset="-127"/>
                </a:rPr>
                <a:t>DIAGRAM</a:t>
              </a:r>
            </a:p>
          </p:txBody>
        </p:sp>
        <p:pic>
          <p:nvPicPr>
            <p:cNvPr id="65" name="그래픽 64">
              <a:extLst>
                <a:ext uri="{FF2B5EF4-FFF2-40B4-BE49-F238E27FC236}">
                  <a16:creationId xmlns:a16="http://schemas.microsoft.com/office/drawing/2014/main" id="{70F9CC3B-3143-4053-9C93-2F5948BB6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4620" y="4286224"/>
              <a:ext cx="383242" cy="383242"/>
            </a:xfrm>
            <a:prstGeom prst="rect">
              <a:avLst/>
            </a:prstGeom>
          </p:spPr>
        </p:pic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504D52C1-4152-4DB5-A29F-60E815D63B1F}"/>
                </a:ext>
              </a:extLst>
            </p:cNvPr>
            <p:cNvGrpSpPr/>
            <p:nvPr/>
          </p:nvGrpSpPr>
          <p:grpSpPr>
            <a:xfrm>
              <a:off x="1109604" y="4377697"/>
              <a:ext cx="397085" cy="200297"/>
              <a:chOff x="4813660" y="1933302"/>
              <a:chExt cx="415837" cy="306978"/>
            </a:xfrm>
            <a:solidFill>
              <a:srgbClr val="0B1749"/>
            </a:solidFill>
          </p:grpSpPr>
          <p:sp>
            <p:nvSpPr>
              <p:cNvPr id="86" name="화살표: 갈매기형 수장 85">
                <a:extLst>
                  <a:ext uri="{FF2B5EF4-FFF2-40B4-BE49-F238E27FC236}">
                    <a16:creationId xmlns:a16="http://schemas.microsoft.com/office/drawing/2014/main" id="{616DA42D-3E4B-49BB-BE14-841C5274B211}"/>
                  </a:ext>
                </a:extLst>
              </p:cNvPr>
              <p:cNvSpPr/>
              <p:nvPr/>
            </p:nvSpPr>
            <p:spPr>
              <a:xfrm>
                <a:off x="4813660" y="1933303"/>
                <a:ext cx="243843" cy="306977"/>
              </a:xfrm>
              <a:prstGeom prst="chevron">
                <a:avLst>
                  <a:gd name="adj" fmla="val 6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3876"/>
                  </a:solidFill>
                  <a:ea typeface="나눔명조" panose="02020603020101020101" pitchFamily="18" charset="-127"/>
                </a:endParaRPr>
              </a:p>
            </p:txBody>
          </p:sp>
          <p:sp>
            <p:nvSpPr>
              <p:cNvPr id="87" name="화살표: 갈매기형 수장 86">
                <a:extLst>
                  <a:ext uri="{FF2B5EF4-FFF2-40B4-BE49-F238E27FC236}">
                    <a16:creationId xmlns:a16="http://schemas.microsoft.com/office/drawing/2014/main" id="{6F455830-2E8D-4E20-AB33-32931A011C59}"/>
                  </a:ext>
                </a:extLst>
              </p:cNvPr>
              <p:cNvSpPr/>
              <p:nvPr/>
            </p:nvSpPr>
            <p:spPr>
              <a:xfrm>
                <a:off x="4985654" y="1933302"/>
                <a:ext cx="243843" cy="306977"/>
              </a:xfrm>
              <a:prstGeom prst="chevron">
                <a:avLst>
                  <a:gd name="adj" fmla="val 633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3876"/>
                  </a:solidFill>
                  <a:ea typeface="나눔명조" panose="02020603020101020101" pitchFamily="18" charset="-127"/>
                </a:endParaRPr>
              </a:p>
            </p:txBody>
          </p:sp>
        </p:grp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6B9F4A6B-8962-4AEC-B4EC-4FF0372A8ECF}"/>
                </a:ext>
              </a:extLst>
            </p:cNvPr>
            <p:cNvSpPr/>
            <p:nvPr/>
          </p:nvSpPr>
          <p:spPr>
            <a:xfrm>
              <a:off x="1868458" y="4297845"/>
              <a:ext cx="72000" cy="360000"/>
            </a:xfrm>
            <a:prstGeom prst="rect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3876"/>
                </a:solidFill>
                <a:ea typeface="나눔명조" panose="02020603020101020101" pitchFamily="18" charset="-127"/>
              </a:endParaRPr>
            </a:p>
          </p:txBody>
        </p:sp>
        <p:sp>
          <p:nvSpPr>
            <p:cNvPr id="68" name="화살표: 갈매기형 수장 67">
              <a:extLst>
                <a:ext uri="{FF2B5EF4-FFF2-40B4-BE49-F238E27FC236}">
                  <a16:creationId xmlns:a16="http://schemas.microsoft.com/office/drawing/2014/main" id="{F276957B-9BB3-4DE9-829D-30AB07CFB881}"/>
                </a:ext>
              </a:extLst>
            </p:cNvPr>
            <p:cNvSpPr/>
            <p:nvPr/>
          </p:nvSpPr>
          <p:spPr>
            <a:xfrm>
              <a:off x="3414545" y="4333845"/>
              <a:ext cx="232847" cy="288000"/>
            </a:xfrm>
            <a:prstGeom prst="chevron">
              <a:avLst>
                <a:gd name="adj" fmla="val 63392"/>
              </a:avLst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3876"/>
                </a:solidFill>
                <a:ea typeface="나눔명조" panose="02020603020101020101" pitchFamily="18" charset="-127"/>
              </a:endParaRPr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295B292B-6EF1-4FED-8734-96975084A4EB}"/>
                </a:ext>
              </a:extLst>
            </p:cNvPr>
            <p:cNvSpPr/>
            <p:nvPr/>
          </p:nvSpPr>
          <p:spPr>
            <a:xfrm>
              <a:off x="3979625" y="4423703"/>
              <a:ext cx="108284" cy="108284"/>
            </a:xfrm>
            <a:prstGeom prst="ellipse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003876"/>
                </a:solidFill>
                <a:ea typeface="나눔명조" panose="02020603020101020101" pitchFamily="18" charset="-127"/>
              </a:endParaRPr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EAF6CF95-F4F8-4BA4-B374-1EBC42ABAC51}"/>
                </a:ext>
              </a:extLst>
            </p:cNvPr>
            <p:cNvSpPr/>
            <p:nvPr/>
          </p:nvSpPr>
          <p:spPr>
            <a:xfrm>
              <a:off x="1102265" y="4832792"/>
              <a:ext cx="288000" cy="288000"/>
            </a:xfrm>
            <a:prstGeom prst="ellipse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ea typeface="나눔명조" panose="02020603020101020101" pitchFamily="18" charset="-127"/>
                </a:rPr>
                <a:t>1</a:t>
              </a:r>
              <a:endParaRPr lang="ko-KR" altLang="en-US" dirty="0">
                <a:solidFill>
                  <a:schemeClr val="bg1"/>
                </a:solidFill>
                <a:ea typeface="나눔명조" panose="02020603020101020101" pitchFamily="18" charset="-127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9EEF3F4D-F9B3-4D2E-9C75-900D2A045843}"/>
                </a:ext>
              </a:extLst>
            </p:cNvPr>
            <p:cNvSpPr/>
            <p:nvPr/>
          </p:nvSpPr>
          <p:spPr>
            <a:xfrm>
              <a:off x="1760458" y="4832792"/>
              <a:ext cx="288000" cy="288000"/>
            </a:xfrm>
            <a:prstGeom prst="ellipse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ea typeface="나눔명조" panose="02020603020101020101" pitchFamily="18" charset="-127"/>
                </a:rPr>
                <a:t>2</a:t>
              </a:r>
              <a:endParaRPr lang="ko-KR" altLang="en-US" dirty="0">
                <a:solidFill>
                  <a:schemeClr val="bg1"/>
                </a:solidFill>
                <a:ea typeface="나눔명조" panose="02020603020101020101" pitchFamily="18" charset="-127"/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05DBB879-CAC3-457F-8C9D-9AC2E19D51E0}"/>
                </a:ext>
              </a:extLst>
            </p:cNvPr>
            <p:cNvSpPr/>
            <p:nvPr/>
          </p:nvSpPr>
          <p:spPr>
            <a:xfrm>
              <a:off x="2393672" y="4832792"/>
              <a:ext cx="288000" cy="288000"/>
            </a:xfrm>
            <a:prstGeom prst="ellipse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ea typeface="나눔명조" panose="02020603020101020101" pitchFamily="18" charset="-127"/>
                </a:rPr>
                <a:t>3</a:t>
              </a:r>
              <a:endParaRPr lang="ko-KR" altLang="en-US" dirty="0">
                <a:solidFill>
                  <a:schemeClr val="bg1"/>
                </a:solidFill>
                <a:ea typeface="나눔명조" panose="02020603020101020101" pitchFamily="18" charset="-12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ACA4F36-9B57-4A4B-A4F1-176141D66B26}"/>
                </a:ext>
              </a:extLst>
            </p:cNvPr>
            <p:cNvSpPr txBox="1"/>
            <p:nvPr/>
          </p:nvSpPr>
          <p:spPr>
            <a:xfrm>
              <a:off x="1021192" y="2236017"/>
              <a:ext cx="93455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200" spc="-4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poqa Han Sans Neo Bold" panose="020B0800000000000000" pitchFamily="34" charset="-127"/>
                  <a:ea typeface="Spoqa Han Sans Neo Bold" panose="020B0800000000000000" pitchFamily="34" charset="-127"/>
                </a:rPr>
                <a:t>FONT COLOR</a:t>
              </a:r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35876951-2785-4AA1-BF95-D9D9E02F6804}"/>
                </a:ext>
              </a:extLst>
            </p:cNvPr>
            <p:cNvSpPr/>
            <p:nvPr/>
          </p:nvSpPr>
          <p:spPr>
            <a:xfrm>
              <a:off x="971838" y="2542380"/>
              <a:ext cx="723332" cy="723332"/>
            </a:xfrm>
            <a:prstGeom prst="rect">
              <a:avLst/>
            </a:prstGeom>
            <a:solidFill>
              <a:srgbClr val="18181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C492BF66-EA31-4224-8E20-D0A203E79510}"/>
                </a:ext>
              </a:extLst>
            </p:cNvPr>
            <p:cNvSpPr/>
            <p:nvPr/>
          </p:nvSpPr>
          <p:spPr>
            <a:xfrm>
              <a:off x="1877923" y="2549283"/>
              <a:ext cx="723332" cy="723332"/>
            </a:xfrm>
            <a:prstGeom prst="rect">
              <a:avLst/>
            </a:prstGeom>
            <a:solidFill>
              <a:srgbClr val="0B1749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46DEDDCB-5063-44B1-8397-7EDD90FB7704}"/>
                </a:ext>
              </a:extLst>
            </p:cNvPr>
            <p:cNvSpPr/>
            <p:nvPr/>
          </p:nvSpPr>
          <p:spPr>
            <a:xfrm>
              <a:off x="2784008" y="2549924"/>
              <a:ext cx="723332" cy="723332"/>
            </a:xfrm>
            <a:prstGeom prst="rect">
              <a:avLst/>
            </a:prstGeom>
            <a:solidFill>
              <a:srgbClr val="5BA1B4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4AF2903F-E351-4069-8EB6-D4879A5EF1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726" y="5721065"/>
              <a:ext cx="2537787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F6D92DBA-47EC-4CDA-AEFE-E9A5F9151D1B}"/>
                </a:ext>
              </a:extLst>
            </p:cNvPr>
            <p:cNvCxnSpPr>
              <a:cxnSpLocks/>
            </p:cNvCxnSpPr>
            <p:nvPr/>
          </p:nvCxnSpPr>
          <p:spPr>
            <a:xfrm>
              <a:off x="1102265" y="5983796"/>
              <a:ext cx="2537787" cy="0"/>
            </a:xfrm>
            <a:prstGeom prst="line">
              <a:avLst/>
            </a:prstGeom>
            <a:ln>
              <a:solidFill>
                <a:srgbClr val="40404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9D19BCC8-2886-4D6B-848F-608D2A41D8D3}"/>
                </a:ext>
              </a:extLst>
            </p:cNvPr>
            <p:cNvGrpSpPr/>
            <p:nvPr/>
          </p:nvGrpSpPr>
          <p:grpSpPr>
            <a:xfrm>
              <a:off x="884032" y="6511116"/>
              <a:ext cx="1258952" cy="938853"/>
              <a:chOff x="-2427327" y="7927703"/>
              <a:chExt cx="1258952" cy="938853"/>
            </a:xfrm>
          </p:grpSpPr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357878B7-A535-473C-9165-D78760572D95}"/>
                  </a:ext>
                </a:extLst>
              </p:cNvPr>
              <p:cNvSpPr/>
              <p:nvPr/>
            </p:nvSpPr>
            <p:spPr>
              <a:xfrm rot="7952304">
                <a:off x="-2244223" y="7790709"/>
                <a:ext cx="938853" cy="1212842"/>
              </a:xfrm>
              <a:custGeom>
                <a:avLst/>
                <a:gdLst>
                  <a:gd name="connsiteX0" fmla="*/ 123543 w 938853"/>
                  <a:gd name="connsiteY0" fmla="*/ 1060786 h 1212842"/>
                  <a:gd name="connsiteX1" fmla="*/ 152056 w 938853"/>
                  <a:gd name="connsiteY1" fmla="*/ 397533 h 1212842"/>
                  <a:gd name="connsiteX2" fmla="*/ 311630 w 938853"/>
                  <a:gd name="connsiteY2" fmla="*/ 301179 h 1212842"/>
                  <a:gd name="connsiteX3" fmla="*/ 395924 w 938853"/>
                  <a:gd name="connsiteY3" fmla="*/ 280090 h 1212842"/>
                  <a:gd name="connsiteX4" fmla="*/ 460269 w 938853"/>
                  <a:gd name="connsiteY4" fmla="*/ 0 h 1212842"/>
                  <a:gd name="connsiteX5" fmla="*/ 524429 w 938853"/>
                  <a:gd name="connsiteY5" fmla="*/ 279282 h 1212842"/>
                  <a:gd name="connsiteX6" fmla="*/ 578793 w 938853"/>
                  <a:gd name="connsiteY6" fmla="*/ 286861 h 1212842"/>
                  <a:gd name="connsiteX7" fmla="*/ 815309 w 938853"/>
                  <a:gd name="connsiteY7" fmla="*/ 426046 h 1212842"/>
                  <a:gd name="connsiteX8" fmla="*/ 786797 w 938853"/>
                  <a:gd name="connsiteY8" fmla="*/ 1089299 h 1212842"/>
                  <a:gd name="connsiteX9" fmla="*/ 123543 w 938853"/>
                  <a:gd name="connsiteY9" fmla="*/ 1060786 h 121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8853" h="1212842">
                    <a:moveTo>
                      <a:pt x="123543" y="1060786"/>
                    </a:moveTo>
                    <a:cubicBezTo>
                      <a:pt x="-51736" y="869760"/>
                      <a:pt x="-38970" y="572812"/>
                      <a:pt x="152056" y="397533"/>
                    </a:cubicBezTo>
                    <a:cubicBezTo>
                      <a:pt x="199813" y="353713"/>
                      <a:pt x="254189" y="321646"/>
                      <a:pt x="311630" y="301179"/>
                    </a:cubicBezTo>
                    <a:lnTo>
                      <a:pt x="395924" y="280090"/>
                    </a:lnTo>
                    <a:lnTo>
                      <a:pt x="460269" y="0"/>
                    </a:lnTo>
                    <a:lnTo>
                      <a:pt x="524429" y="279282"/>
                    </a:lnTo>
                    <a:lnTo>
                      <a:pt x="578793" y="286861"/>
                    </a:lnTo>
                    <a:cubicBezTo>
                      <a:pt x="666741" y="307844"/>
                      <a:pt x="749580" y="354411"/>
                      <a:pt x="815309" y="426046"/>
                    </a:cubicBezTo>
                    <a:cubicBezTo>
                      <a:pt x="990588" y="617072"/>
                      <a:pt x="977823" y="914020"/>
                      <a:pt x="786797" y="1089299"/>
                    </a:cubicBezTo>
                    <a:cubicBezTo>
                      <a:pt x="595770" y="1264578"/>
                      <a:pt x="298822" y="1251812"/>
                      <a:pt x="123543" y="1060786"/>
                    </a:cubicBezTo>
                    <a:close/>
                  </a:path>
                </a:pathLst>
              </a:custGeom>
              <a:solidFill>
                <a:srgbClr val="0B17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E896154-E4D7-40A7-8185-5FBF46AB9AFC}"/>
                  </a:ext>
                </a:extLst>
              </p:cNvPr>
              <p:cNvSpPr txBox="1"/>
              <p:nvPr/>
            </p:nvSpPr>
            <p:spPr>
              <a:xfrm>
                <a:off x="-2427327" y="8124453"/>
                <a:ext cx="1073426" cy="369332"/>
              </a:xfrm>
              <a:prstGeom prst="rect">
                <a:avLst/>
              </a:prstGeom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ko-KR" altLang="en-US" sz="1800" spc="0">
                    <a:solidFill>
                      <a:schemeClr val="bg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결론</a:t>
                </a:r>
                <a:endParaRPr lang="ko-KR" altLang="en-US" sz="1800" spc="0" dirty="0">
                  <a:solidFill>
                    <a:schemeClr val="bg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43299ED3-AED2-4545-BB64-D2AC4882DDDC}"/>
                </a:ext>
              </a:extLst>
            </p:cNvPr>
            <p:cNvSpPr/>
            <p:nvPr/>
          </p:nvSpPr>
          <p:spPr>
            <a:xfrm rot="5400000">
              <a:off x="2598584" y="6425464"/>
              <a:ext cx="338555" cy="904368"/>
            </a:xfrm>
            <a:custGeom>
              <a:avLst/>
              <a:gdLst>
                <a:gd name="connsiteX0" fmla="*/ 0 w 338555"/>
                <a:gd name="connsiteY0" fmla="*/ 847941 h 904368"/>
                <a:gd name="connsiteX1" fmla="*/ 0 w 338555"/>
                <a:gd name="connsiteY1" fmla="*/ 142649 h 904368"/>
                <a:gd name="connsiteX2" fmla="*/ 56427 w 338555"/>
                <a:gd name="connsiteY2" fmla="*/ 86222 h 904368"/>
                <a:gd name="connsiteX3" fmla="*/ 117595 w 338555"/>
                <a:gd name="connsiteY3" fmla="*/ 86222 h 904368"/>
                <a:gd name="connsiteX4" fmla="*/ 169278 w 338555"/>
                <a:gd name="connsiteY4" fmla="*/ 0 h 904368"/>
                <a:gd name="connsiteX5" fmla="*/ 220961 w 338555"/>
                <a:gd name="connsiteY5" fmla="*/ 86222 h 904368"/>
                <a:gd name="connsiteX6" fmla="*/ 282128 w 338555"/>
                <a:gd name="connsiteY6" fmla="*/ 86222 h 904368"/>
                <a:gd name="connsiteX7" fmla="*/ 338555 w 338555"/>
                <a:gd name="connsiteY7" fmla="*/ 142649 h 904368"/>
                <a:gd name="connsiteX8" fmla="*/ 338555 w 338555"/>
                <a:gd name="connsiteY8" fmla="*/ 847941 h 904368"/>
                <a:gd name="connsiteX9" fmla="*/ 282128 w 338555"/>
                <a:gd name="connsiteY9" fmla="*/ 904368 h 904368"/>
                <a:gd name="connsiteX10" fmla="*/ 56427 w 338555"/>
                <a:gd name="connsiteY10" fmla="*/ 904368 h 904368"/>
                <a:gd name="connsiteX11" fmla="*/ 0 w 338555"/>
                <a:gd name="connsiteY11" fmla="*/ 847941 h 90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555" h="904368">
                  <a:moveTo>
                    <a:pt x="0" y="847941"/>
                  </a:moveTo>
                  <a:lnTo>
                    <a:pt x="0" y="142649"/>
                  </a:lnTo>
                  <a:cubicBezTo>
                    <a:pt x="0" y="111485"/>
                    <a:pt x="25263" y="86222"/>
                    <a:pt x="56427" y="86222"/>
                  </a:cubicBezTo>
                  <a:lnTo>
                    <a:pt x="117595" y="86222"/>
                  </a:lnTo>
                  <a:lnTo>
                    <a:pt x="169278" y="0"/>
                  </a:lnTo>
                  <a:lnTo>
                    <a:pt x="220961" y="86222"/>
                  </a:lnTo>
                  <a:lnTo>
                    <a:pt x="282128" y="86222"/>
                  </a:lnTo>
                  <a:cubicBezTo>
                    <a:pt x="313292" y="86222"/>
                    <a:pt x="338555" y="111485"/>
                    <a:pt x="338555" y="142649"/>
                  </a:cubicBezTo>
                  <a:lnTo>
                    <a:pt x="338555" y="847941"/>
                  </a:lnTo>
                  <a:cubicBezTo>
                    <a:pt x="338555" y="879105"/>
                    <a:pt x="313292" y="904368"/>
                    <a:pt x="282128" y="904368"/>
                  </a:cubicBezTo>
                  <a:lnTo>
                    <a:pt x="56427" y="904368"/>
                  </a:lnTo>
                  <a:cubicBezTo>
                    <a:pt x="25263" y="904368"/>
                    <a:pt x="0" y="879105"/>
                    <a:pt x="0" y="847941"/>
                  </a:cubicBezTo>
                  <a:close/>
                </a:path>
              </a:pathLst>
            </a:cu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8A601D-3D5C-4F0B-AD49-C41F960156F3}"/>
                </a:ext>
              </a:extLst>
            </p:cNvPr>
            <p:cNvSpPr txBox="1"/>
            <p:nvPr/>
          </p:nvSpPr>
          <p:spPr>
            <a:xfrm>
              <a:off x="2265102" y="6661820"/>
              <a:ext cx="1037811" cy="4316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</a:lstStyle>
            <a:p>
              <a:pPr algn="ctr"/>
              <a:r>
                <a:rPr lang="ko-KR" altLang="en-US" dirty="0">
                  <a:solidFill>
                    <a:schemeClr val="bg1"/>
                  </a:solidFill>
                </a:rPr>
                <a:t>가설</a:t>
              </a:r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E2CB8789-9655-48E9-AF45-DA314527C380}"/>
                </a:ext>
              </a:extLst>
            </p:cNvPr>
            <p:cNvGrpSpPr/>
            <p:nvPr/>
          </p:nvGrpSpPr>
          <p:grpSpPr>
            <a:xfrm>
              <a:off x="1075239" y="7657100"/>
              <a:ext cx="2451043" cy="544765"/>
              <a:chOff x="1206557" y="1499841"/>
              <a:chExt cx="2451043" cy="544765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96BC030-51A2-4E7D-BB23-24A35847B3D5}"/>
                  </a:ext>
                </a:extLst>
              </p:cNvPr>
              <p:cNvSpPr txBox="1"/>
              <p:nvPr/>
            </p:nvSpPr>
            <p:spPr>
              <a:xfrm>
                <a:off x="1473257" y="1499841"/>
                <a:ext cx="2184343" cy="5447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>
                  <a:lnSpc>
                    <a:spcPct val="130000"/>
                  </a:lnSpc>
                  <a:defRPr sz="2400">
                    <a:solidFill>
                      <a:srgbClr val="181818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</a:lstStyle>
              <a:p>
                <a:r>
                  <a:rPr lang="ko-KR" altLang="en-US" dirty="0">
                    <a:solidFill>
                      <a:srgbClr val="0B1749"/>
                    </a:solidFill>
                  </a:rPr>
                  <a:t>연구개요</a:t>
                </a:r>
              </a:p>
            </p:txBody>
          </p:sp>
          <p:sp>
            <p:nvSpPr>
              <p:cNvPr id="96" name="평행 사변형 95">
                <a:extLst>
                  <a:ext uri="{FF2B5EF4-FFF2-40B4-BE49-F238E27FC236}">
                    <a16:creationId xmlns:a16="http://schemas.microsoft.com/office/drawing/2014/main" id="{5CDC2A62-AEB4-437C-B225-0EC863C95933}"/>
                  </a:ext>
                </a:extLst>
              </p:cNvPr>
              <p:cNvSpPr/>
              <p:nvPr/>
            </p:nvSpPr>
            <p:spPr>
              <a:xfrm>
                <a:off x="1206557" y="1735479"/>
                <a:ext cx="219075" cy="135342"/>
              </a:xfrm>
              <a:prstGeom prst="parallelogram">
                <a:avLst/>
              </a:prstGeom>
              <a:solidFill>
                <a:srgbClr val="0B17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나눔명조" panose="02020603020101020101" pitchFamily="18" charset="-127"/>
                </a:endParaRPr>
              </a:p>
            </p:txBody>
          </p:sp>
        </p:grpSp>
      </p:grpSp>
      <p:pic>
        <p:nvPicPr>
          <p:cNvPr id="41" name="그래픽 40">
            <a:extLst>
              <a:ext uri="{FF2B5EF4-FFF2-40B4-BE49-F238E27FC236}">
                <a16:creationId xmlns:a16="http://schemas.microsoft.com/office/drawing/2014/main" id="{68A6F7C6-076E-42EE-AA77-E468871930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06" y="3667570"/>
            <a:ext cx="723900" cy="723900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9372E94A-8CE8-4325-AC78-D9788FE97C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605119" y="3667570"/>
            <a:ext cx="723900" cy="723900"/>
          </a:xfrm>
          <a:prstGeom prst="rect">
            <a:avLst/>
          </a:prstGeom>
        </p:spPr>
      </p:pic>
      <p:sp>
        <p:nvSpPr>
          <p:cNvPr id="43" name="화살표: 아래쪽 2">
            <a:extLst>
              <a:ext uri="{FF2B5EF4-FFF2-40B4-BE49-F238E27FC236}">
                <a16:creationId xmlns:a16="http://schemas.microsoft.com/office/drawing/2014/main" id="{C6C0C47A-95FB-4D8C-8AEA-59DCDDAEE115}"/>
              </a:ext>
            </a:extLst>
          </p:cNvPr>
          <p:cNvSpPr/>
          <p:nvPr/>
        </p:nvSpPr>
        <p:spPr>
          <a:xfrm>
            <a:off x="6547842" y="4976792"/>
            <a:ext cx="1863544" cy="943002"/>
          </a:xfrm>
          <a:custGeom>
            <a:avLst/>
            <a:gdLst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5613039 w 5623517"/>
              <a:gd name="connsiteY3" fmla="*/ 4762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0664" h="2864444">
                <a:moveTo>
                  <a:pt x="37147" y="1429841"/>
                </a:moveTo>
                <a:lnTo>
                  <a:pt x="1009650" y="1429841"/>
                </a:lnTo>
                <a:cubicBezTo>
                  <a:pt x="830262" y="772253"/>
                  <a:pt x="412750" y="362314"/>
                  <a:pt x="0" y="1"/>
                </a:cubicBezTo>
                <a:lnTo>
                  <a:pt x="5650186" y="0"/>
                </a:lnTo>
                <a:cubicBezTo>
                  <a:pt x="5177111" y="428989"/>
                  <a:pt x="4885011" y="829402"/>
                  <a:pt x="4688161" y="1429841"/>
                </a:cubicBezTo>
                <a:lnTo>
                  <a:pt x="5660664" y="1429841"/>
                </a:lnTo>
                <a:cubicBezTo>
                  <a:pt x="5180611" y="1593717"/>
                  <a:pt x="4443384" y="1690918"/>
                  <a:pt x="2848906" y="2864444"/>
                </a:cubicBezTo>
                <a:cubicBezTo>
                  <a:pt x="1302053" y="1743305"/>
                  <a:pt x="469575" y="1507993"/>
                  <a:pt x="37147" y="1429841"/>
                </a:cubicBezTo>
                <a:close/>
              </a:path>
            </a:pathLst>
          </a:custGeom>
          <a:gradFill flip="none" rotWithShape="1">
            <a:gsLst>
              <a:gs pos="44263">
                <a:srgbClr val="E7E7E7">
                  <a:alpha val="24000"/>
                </a:srgbClr>
              </a:gs>
              <a:gs pos="1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A010931-9541-4203-B95E-5383BF8FAA64}"/>
              </a:ext>
            </a:extLst>
          </p:cNvPr>
          <p:cNvGrpSpPr/>
          <p:nvPr/>
        </p:nvGrpSpPr>
        <p:grpSpPr>
          <a:xfrm>
            <a:off x="9185137" y="3667570"/>
            <a:ext cx="3598660" cy="1227653"/>
            <a:chOff x="6392085" y="1311002"/>
            <a:chExt cx="4800005" cy="1637482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D6D646A-7289-4A5B-847E-0CC1461C9F39}"/>
                </a:ext>
              </a:extLst>
            </p:cNvPr>
            <p:cNvSpPr/>
            <p:nvPr/>
          </p:nvSpPr>
          <p:spPr>
            <a:xfrm>
              <a:off x="10628106" y="1311002"/>
              <a:ext cx="563984" cy="627013"/>
            </a:xfrm>
            <a:custGeom>
              <a:avLst/>
              <a:gdLst/>
              <a:ahLst/>
              <a:cxnLst/>
              <a:rect l="l" t="t" r="r" b="b"/>
              <a:pathLst>
                <a:path w="563984" h="627013">
                  <a:moveTo>
                    <a:pt x="0" y="0"/>
                  </a:moveTo>
                  <a:lnTo>
                    <a:pt x="249659" y="0"/>
                  </a:lnTo>
                  <a:lnTo>
                    <a:pt x="249659" y="33561"/>
                  </a:lnTo>
                  <a:cubicBezTo>
                    <a:pt x="229468" y="33561"/>
                    <a:pt x="213916" y="34243"/>
                    <a:pt x="203002" y="35607"/>
                  </a:cubicBezTo>
                  <a:cubicBezTo>
                    <a:pt x="192087" y="36971"/>
                    <a:pt x="184584" y="40246"/>
                    <a:pt x="180491" y="45430"/>
                  </a:cubicBezTo>
                  <a:cubicBezTo>
                    <a:pt x="176398" y="50614"/>
                    <a:pt x="175444" y="58663"/>
                    <a:pt x="177626" y="69577"/>
                  </a:cubicBezTo>
                  <a:cubicBezTo>
                    <a:pt x="179809" y="80491"/>
                    <a:pt x="183902" y="95225"/>
                    <a:pt x="189904" y="113779"/>
                  </a:cubicBezTo>
                  <a:lnTo>
                    <a:pt x="298772" y="455117"/>
                  </a:lnTo>
                  <a:lnTo>
                    <a:pt x="400273" y="120328"/>
                  </a:lnTo>
                  <a:cubicBezTo>
                    <a:pt x="406822" y="99045"/>
                    <a:pt x="411596" y="82538"/>
                    <a:pt x="414598" y="70805"/>
                  </a:cubicBezTo>
                  <a:cubicBezTo>
                    <a:pt x="417599" y="59072"/>
                    <a:pt x="417462" y="50478"/>
                    <a:pt x="414188" y="45021"/>
                  </a:cubicBezTo>
                  <a:cubicBezTo>
                    <a:pt x="410914" y="39564"/>
                    <a:pt x="404093" y="36289"/>
                    <a:pt x="393724" y="35198"/>
                  </a:cubicBezTo>
                  <a:cubicBezTo>
                    <a:pt x="383356" y="34107"/>
                    <a:pt x="368622" y="33561"/>
                    <a:pt x="349522" y="33561"/>
                  </a:cubicBezTo>
                  <a:lnTo>
                    <a:pt x="349522" y="0"/>
                  </a:lnTo>
                  <a:lnTo>
                    <a:pt x="563984" y="0"/>
                  </a:lnTo>
                  <a:lnTo>
                    <a:pt x="563984" y="32742"/>
                  </a:lnTo>
                  <a:cubicBezTo>
                    <a:pt x="547612" y="32742"/>
                    <a:pt x="534652" y="33424"/>
                    <a:pt x="525102" y="34789"/>
                  </a:cubicBezTo>
                  <a:cubicBezTo>
                    <a:pt x="515553" y="36153"/>
                    <a:pt x="507640" y="39564"/>
                    <a:pt x="501364" y="45021"/>
                  </a:cubicBezTo>
                  <a:cubicBezTo>
                    <a:pt x="495089" y="50478"/>
                    <a:pt x="489768" y="58663"/>
                    <a:pt x="485402" y="69577"/>
                  </a:cubicBezTo>
                  <a:cubicBezTo>
                    <a:pt x="481037" y="80491"/>
                    <a:pt x="476126" y="95225"/>
                    <a:pt x="470668" y="113779"/>
                  </a:cubicBezTo>
                  <a:lnTo>
                    <a:pt x="310232" y="627013"/>
                  </a:lnTo>
                  <a:lnTo>
                    <a:pt x="270123" y="627013"/>
                  </a:lnTo>
                  <a:lnTo>
                    <a:pt x="103138" y="117053"/>
                  </a:lnTo>
                  <a:cubicBezTo>
                    <a:pt x="97135" y="99045"/>
                    <a:pt x="91678" y="84720"/>
                    <a:pt x="86766" y="74079"/>
                  </a:cubicBezTo>
                  <a:cubicBezTo>
                    <a:pt x="81855" y="63438"/>
                    <a:pt x="75989" y="55116"/>
                    <a:pt x="69168" y="49113"/>
                  </a:cubicBezTo>
                  <a:cubicBezTo>
                    <a:pt x="62346" y="43111"/>
                    <a:pt x="53478" y="39018"/>
                    <a:pt x="42564" y="36835"/>
                  </a:cubicBezTo>
                  <a:cubicBezTo>
                    <a:pt x="31650" y="34652"/>
                    <a:pt x="17462" y="33288"/>
                    <a:pt x="0" y="327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5683FCFA-5552-4EE8-9A99-1DDDED58C309}"/>
                </a:ext>
              </a:extLst>
            </p:cNvPr>
            <p:cNvSpPr/>
            <p:nvPr/>
          </p:nvSpPr>
          <p:spPr>
            <a:xfrm>
              <a:off x="6593450" y="1311821"/>
              <a:ext cx="273397" cy="612279"/>
            </a:xfrm>
            <a:custGeom>
              <a:avLst/>
              <a:gdLst/>
              <a:ahLst/>
              <a:cxnLst/>
              <a:rect l="l" t="t" r="r" b="b"/>
              <a:pathLst>
                <a:path w="273397" h="612279">
                  <a:moveTo>
                    <a:pt x="0" y="0"/>
                  </a:moveTo>
                  <a:lnTo>
                    <a:pt x="273397" y="0"/>
                  </a:lnTo>
                  <a:lnTo>
                    <a:pt x="273397" y="32742"/>
                  </a:lnTo>
                  <a:cubicBezTo>
                    <a:pt x="253206" y="33833"/>
                    <a:pt x="236971" y="35061"/>
                    <a:pt x="224693" y="36425"/>
                  </a:cubicBezTo>
                  <a:cubicBezTo>
                    <a:pt x="212415" y="37790"/>
                    <a:pt x="203001" y="40791"/>
                    <a:pt x="196453" y="45429"/>
                  </a:cubicBezTo>
                  <a:cubicBezTo>
                    <a:pt x="189905" y="50068"/>
                    <a:pt x="185539" y="56889"/>
                    <a:pt x="183356" y="65893"/>
                  </a:cubicBezTo>
                  <a:cubicBezTo>
                    <a:pt x="181173" y="74897"/>
                    <a:pt x="180082" y="87585"/>
                    <a:pt x="180082" y="103956"/>
                  </a:cubicBezTo>
                  <a:lnTo>
                    <a:pt x="180082" y="502592"/>
                  </a:lnTo>
                  <a:cubicBezTo>
                    <a:pt x="180082" y="520055"/>
                    <a:pt x="181037" y="533697"/>
                    <a:pt x="182947" y="543520"/>
                  </a:cubicBezTo>
                  <a:cubicBezTo>
                    <a:pt x="184857" y="553343"/>
                    <a:pt x="189086" y="560710"/>
                    <a:pt x="195634" y="565621"/>
                  </a:cubicBezTo>
                  <a:cubicBezTo>
                    <a:pt x="202183" y="570532"/>
                    <a:pt x="211596" y="573806"/>
                    <a:pt x="223875" y="575444"/>
                  </a:cubicBezTo>
                  <a:cubicBezTo>
                    <a:pt x="236153" y="577081"/>
                    <a:pt x="252660" y="578445"/>
                    <a:pt x="273397" y="579536"/>
                  </a:cubicBezTo>
                  <a:lnTo>
                    <a:pt x="273397" y="612279"/>
                  </a:lnTo>
                  <a:lnTo>
                    <a:pt x="0" y="612279"/>
                  </a:lnTo>
                  <a:lnTo>
                    <a:pt x="0" y="582811"/>
                  </a:lnTo>
                  <a:cubicBezTo>
                    <a:pt x="20737" y="580082"/>
                    <a:pt x="37244" y="577490"/>
                    <a:pt x="49522" y="575034"/>
                  </a:cubicBezTo>
                  <a:cubicBezTo>
                    <a:pt x="61801" y="572579"/>
                    <a:pt x="71214" y="568759"/>
                    <a:pt x="77763" y="563575"/>
                  </a:cubicBezTo>
                  <a:cubicBezTo>
                    <a:pt x="84311" y="558390"/>
                    <a:pt x="88540" y="551023"/>
                    <a:pt x="90450" y="541474"/>
                  </a:cubicBezTo>
                  <a:cubicBezTo>
                    <a:pt x="92360" y="531924"/>
                    <a:pt x="93315" y="518963"/>
                    <a:pt x="93315" y="502592"/>
                  </a:cubicBezTo>
                  <a:lnTo>
                    <a:pt x="93315" y="103956"/>
                  </a:lnTo>
                  <a:cubicBezTo>
                    <a:pt x="93315" y="87585"/>
                    <a:pt x="92224" y="74897"/>
                    <a:pt x="90041" y="65893"/>
                  </a:cubicBezTo>
                  <a:cubicBezTo>
                    <a:pt x="87858" y="56889"/>
                    <a:pt x="83492" y="50068"/>
                    <a:pt x="76944" y="45429"/>
                  </a:cubicBezTo>
                  <a:cubicBezTo>
                    <a:pt x="70396" y="40791"/>
                    <a:pt x="60982" y="37790"/>
                    <a:pt x="48704" y="36425"/>
                  </a:cubicBezTo>
                  <a:cubicBezTo>
                    <a:pt x="36426" y="35061"/>
                    <a:pt x="20191" y="33833"/>
                    <a:pt x="0" y="327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03F399E-55ED-4C71-8A48-E8F064EF3883}"/>
                </a:ext>
              </a:extLst>
            </p:cNvPr>
            <p:cNvSpPr/>
            <p:nvPr/>
          </p:nvSpPr>
          <p:spPr>
            <a:xfrm>
              <a:off x="7569167" y="1311821"/>
              <a:ext cx="422374" cy="612279"/>
            </a:xfrm>
            <a:custGeom>
              <a:avLst/>
              <a:gdLst/>
              <a:ahLst/>
              <a:cxnLst/>
              <a:rect l="l" t="t" r="r" b="b"/>
              <a:pathLst>
                <a:path w="422374" h="612279">
                  <a:moveTo>
                    <a:pt x="0" y="0"/>
                  </a:moveTo>
                  <a:lnTo>
                    <a:pt x="422374" y="0"/>
                  </a:lnTo>
                  <a:lnTo>
                    <a:pt x="422374" y="32742"/>
                  </a:lnTo>
                  <a:cubicBezTo>
                    <a:pt x="402183" y="33833"/>
                    <a:pt x="385949" y="35061"/>
                    <a:pt x="373670" y="36425"/>
                  </a:cubicBezTo>
                  <a:cubicBezTo>
                    <a:pt x="361392" y="37790"/>
                    <a:pt x="351979" y="40791"/>
                    <a:pt x="345430" y="45429"/>
                  </a:cubicBezTo>
                  <a:cubicBezTo>
                    <a:pt x="338882" y="50068"/>
                    <a:pt x="334516" y="56889"/>
                    <a:pt x="332333" y="65893"/>
                  </a:cubicBezTo>
                  <a:cubicBezTo>
                    <a:pt x="330151" y="74897"/>
                    <a:pt x="329059" y="87585"/>
                    <a:pt x="329059" y="103956"/>
                  </a:cubicBezTo>
                  <a:lnTo>
                    <a:pt x="329059" y="502592"/>
                  </a:lnTo>
                  <a:cubicBezTo>
                    <a:pt x="329059" y="520055"/>
                    <a:pt x="330014" y="533697"/>
                    <a:pt x="331924" y="543520"/>
                  </a:cubicBezTo>
                  <a:cubicBezTo>
                    <a:pt x="333834" y="553343"/>
                    <a:pt x="338063" y="560710"/>
                    <a:pt x="344612" y="565621"/>
                  </a:cubicBezTo>
                  <a:cubicBezTo>
                    <a:pt x="351160" y="570532"/>
                    <a:pt x="360574" y="573806"/>
                    <a:pt x="372852" y="575444"/>
                  </a:cubicBezTo>
                  <a:cubicBezTo>
                    <a:pt x="385130" y="577081"/>
                    <a:pt x="401638" y="578445"/>
                    <a:pt x="422374" y="579536"/>
                  </a:cubicBezTo>
                  <a:lnTo>
                    <a:pt x="422374" y="612279"/>
                  </a:lnTo>
                  <a:lnTo>
                    <a:pt x="0" y="612279"/>
                  </a:lnTo>
                  <a:lnTo>
                    <a:pt x="0" y="582811"/>
                  </a:lnTo>
                  <a:cubicBezTo>
                    <a:pt x="20737" y="580082"/>
                    <a:pt x="37244" y="577490"/>
                    <a:pt x="49523" y="575034"/>
                  </a:cubicBezTo>
                  <a:cubicBezTo>
                    <a:pt x="61801" y="572579"/>
                    <a:pt x="71214" y="568759"/>
                    <a:pt x="77763" y="563575"/>
                  </a:cubicBezTo>
                  <a:cubicBezTo>
                    <a:pt x="84311" y="558390"/>
                    <a:pt x="88540" y="551023"/>
                    <a:pt x="90450" y="541474"/>
                  </a:cubicBezTo>
                  <a:cubicBezTo>
                    <a:pt x="92360" y="531924"/>
                    <a:pt x="93315" y="518963"/>
                    <a:pt x="93315" y="502592"/>
                  </a:cubicBezTo>
                  <a:lnTo>
                    <a:pt x="93315" y="103956"/>
                  </a:lnTo>
                  <a:cubicBezTo>
                    <a:pt x="93315" y="87585"/>
                    <a:pt x="92224" y="74897"/>
                    <a:pt x="90041" y="65893"/>
                  </a:cubicBezTo>
                  <a:cubicBezTo>
                    <a:pt x="87858" y="56889"/>
                    <a:pt x="83493" y="50068"/>
                    <a:pt x="76944" y="45429"/>
                  </a:cubicBezTo>
                  <a:cubicBezTo>
                    <a:pt x="70396" y="40791"/>
                    <a:pt x="60983" y="37790"/>
                    <a:pt x="48704" y="36425"/>
                  </a:cubicBezTo>
                  <a:cubicBezTo>
                    <a:pt x="36426" y="35061"/>
                    <a:pt x="20191" y="33833"/>
                    <a:pt x="0" y="32742"/>
                  </a:cubicBezTo>
                  <a:lnTo>
                    <a:pt x="0" y="0"/>
                  </a:lnTo>
                  <a:close/>
                  <a:moveTo>
                    <a:pt x="211187" y="36016"/>
                  </a:moveTo>
                  <a:cubicBezTo>
                    <a:pt x="203547" y="36562"/>
                    <a:pt x="197681" y="38062"/>
                    <a:pt x="193588" y="40518"/>
                  </a:cubicBezTo>
                  <a:cubicBezTo>
                    <a:pt x="189496" y="42974"/>
                    <a:pt x="186494" y="46794"/>
                    <a:pt x="184584" y="51978"/>
                  </a:cubicBezTo>
                  <a:cubicBezTo>
                    <a:pt x="182674" y="57162"/>
                    <a:pt x="181446" y="63847"/>
                    <a:pt x="180901" y="72032"/>
                  </a:cubicBezTo>
                  <a:cubicBezTo>
                    <a:pt x="180355" y="80218"/>
                    <a:pt x="180082" y="90586"/>
                    <a:pt x="180082" y="103138"/>
                  </a:cubicBezTo>
                  <a:lnTo>
                    <a:pt x="180082" y="503411"/>
                  </a:lnTo>
                  <a:cubicBezTo>
                    <a:pt x="180082" y="517599"/>
                    <a:pt x="180355" y="529332"/>
                    <a:pt x="180901" y="538609"/>
                  </a:cubicBezTo>
                  <a:cubicBezTo>
                    <a:pt x="181446" y="547886"/>
                    <a:pt x="182674" y="555253"/>
                    <a:pt x="184584" y="560710"/>
                  </a:cubicBezTo>
                  <a:cubicBezTo>
                    <a:pt x="186494" y="566167"/>
                    <a:pt x="189496" y="570123"/>
                    <a:pt x="193588" y="572579"/>
                  </a:cubicBezTo>
                  <a:cubicBezTo>
                    <a:pt x="197681" y="575034"/>
                    <a:pt x="203275" y="576808"/>
                    <a:pt x="210369" y="577899"/>
                  </a:cubicBezTo>
                  <a:cubicBezTo>
                    <a:pt x="217463" y="576808"/>
                    <a:pt x="223193" y="575034"/>
                    <a:pt x="227558" y="572579"/>
                  </a:cubicBezTo>
                  <a:cubicBezTo>
                    <a:pt x="231924" y="570123"/>
                    <a:pt x="235198" y="566030"/>
                    <a:pt x="237381" y="560300"/>
                  </a:cubicBezTo>
                  <a:cubicBezTo>
                    <a:pt x="239564" y="554570"/>
                    <a:pt x="240928" y="547203"/>
                    <a:pt x="241474" y="538199"/>
                  </a:cubicBezTo>
                  <a:cubicBezTo>
                    <a:pt x="242019" y="529195"/>
                    <a:pt x="242292" y="517599"/>
                    <a:pt x="242292" y="503411"/>
                  </a:cubicBezTo>
                  <a:lnTo>
                    <a:pt x="242292" y="103138"/>
                  </a:lnTo>
                  <a:cubicBezTo>
                    <a:pt x="242292" y="90586"/>
                    <a:pt x="242019" y="80218"/>
                    <a:pt x="241474" y="72032"/>
                  </a:cubicBezTo>
                  <a:cubicBezTo>
                    <a:pt x="240928" y="63847"/>
                    <a:pt x="239564" y="57162"/>
                    <a:pt x="237381" y="51978"/>
                  </a:cubicBezTo>
                  <a:cubicBezTo>
                    <a:pt x="235198" y="46794"/>
                    <a:pt x="232060" y="42974"/>
                    <a:pt x="227968" y="40518"/>
                  </a:cubicBezTo>
                  <a:cubicBezTo>
                    <a:pt x="223875" y="38062"/>
                    <a:pt x="218281" y="36562"/>
                    <a:pt x="211187" y="360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CF090F20-D5C2-4217-8158-D1641221B5FD}"/>
                </a:ext>
              </a:extLst>
            </p:cNvPr>
            <p:cNvSpPr/>
            <p:nvPr/>
          </p:nvSpPr>
          <p:spPr>
            <a:xfrm>
              <a:off x="8556344" y="1311821"/>
              <a:ext cx="564802" cy="612279"/>
            </a:xfrm>
            <a:custGeom>
              <a:avLst/>
              <a:gdLst/>
              <a:ahLst/>
              <a:cxnLst/>
              <a:rect l="l" t="t" r="r" b="b"/>
              <a:pathLst>
                <a:path w="564802" h="612279">
                  <a:moveTo>
                    <a:pt x="0" y="0"/>
                  </a:moveTo>
                  <a:lnTo>
                    <a:pt x="564802" y="0"/>
                  </a:lnTo>
                  <a:lnTo>
                    <a:pt x="564802" y="32742"/>
                  </a:lnTo>
                  <a:cubicBezTo>
                    <a:pt x="544611" y="33833"/>
                    <a:pt x="528377" y="35061"/>
                    <a:pt x="516098" y="36425"/>
                  </a:cubicBezTo>
                  <a:cubicBezTo>
                    <a:pt x="503820" y="37790"/>
                    <a:pt x="494407" y="40791"/>
                    <a:pt x="487858" y="45429"/>
                  </a:cubicBezTo>
                  <a:cubicBezTo>
                    <a:pt x="481310" y="50068"/>
                    <a:pt x="476944" y="56889"/>
                    <a:pt x="474762" y="65893"/>
                  </a:cubicBezTo>
                  <a:cubicBezTo>
                    <a:pt x="472578" y="74897"/>
                    <a:pt x="471487" y="87585"/>
                    <a:pt x="471487" y="103956"/>
                  </a:cubicBezTo>
                  <a:lnTo>
                    <a:pt x="471487" y="502592"/>
                  </a:lnTo>
                  <a:cubicBezTo>
                    <a:pt x="471487" y="520055"/>
                    <a:pt x="472442" y="533697"/>
                    <a:pt x="474352" y="543520"/>
                  </a:cubicBezTo>
                  <a:cubicBezTo>
                    <a:pt x="476262" y="553343"/>
                    <a:pt x="480492" y="560710"/>
                    <a:pt x="487040" y="565621"/>
                  </a:cubicBezTo>
                  <a:cubicBezTo>
                    <a:pt x="493588" y="570532"/>
                    <a:pt x="503002" y="573806"/>
                    <a:pt x="515280" y="575444"/>
                  </a:cubicBezTo>
                  <a:cubicBezTo>
                    <a:pt x="527558" y="577081"/>
                    <a:pt x="544066" y="578445"/>
                    <a:pt x="564802" y="579536"/>
                  </a:cubicBezTo>
                  <a:lnTo>
                    <a:pt x="564802" y="612279"/>
                  </a:lnTo>
                  <a:lnTo>
                    <a:pt x="0" y="612279"/>
                  </a:lnTo>
                  <a:lnTo>
                    <a:pt x="0" y="582811"/>
                  </a:lnTo>
                  <a:cubicBezTo>
                    <a:pt x="20191" y="580082"/>
                    <a:pt x="36426" y="577490"/>
                    <a:pt x="48704" y="575034"/>
                  </a:cubicBezTo>
                  <a:cubicBezTo>
                    <a:pt x="60982" y="572579"/>
                    <a:pt x="70123" y="568759"/>
                    <a:pt x="76126" y="563575"/>
                  </a:cubicBezTo>
                  <a:cubicBezTo>
                    <a:pt x="82128" y="558390"/>
                    <a:pt x="86085" y="551023"/>
                    <a:pt x="87994" y="541474"/>
                  </a:cubicBezTo>
                  <a:cubicBezTo>
                    <a:pt x="89904" y="531924"/>
                    <a:pt x="90860" y="518963"/>
                    <a:pt x="90860" y="502592"/>
                  </a:cubicBezTo>
                  <a:lnTo>
                    <a:pt x="90860" y="103956"/>
                  </a:lnTo>
                  <a:cubicBezTo>
                    <a:pt x="90860" y="87585"/>
                    <a:pt x="89904" y="74897"/>
                    <a:pt x="87994" y="65893"/>
                  </a:cubicBezTo>
                  <a:cubicBezTo>
                    <a:pt x="86085" y="56889"/>
                    <a:pt x="81856" y="50068"/>
                    <a:pt x="75307" y="45429"/>
                  </a:cubicBezTo>
                  <a:cubicBezTo>
                    <a:pt x="68758" y="40791"/>
                    <a:pt x="59482" y="37790"/>
                    <a:pt x="47476" y="36425"/>
                  </a:cubicBezTo>
                  <a:cubicBezTo>
                    <a:pt x="35470" y="35061"/>
                    <a:pt x="19645" y="33833"/>
                    <a:pt x="0" y="32742"/>
                  </a:cubicBezTo>
                  <a:lnTo>
                    <a:pt x="0" y="0"/>
                  </a:lnTo>
                  <a:close/>
                  <a:moveTo>
                    <a:pt x="208731" y="35197"/>
                  </a:moveTo>
                  <a:cubicBezTo>
                    <a:pt x="201092" y="36289"/>
                    <a:pt x="195088" y="37926"/>
                    <a:pt x="190723" y="40109"/>
                  </a:cubicBezTo>
                  <a:cubicBezTo>
                    <a:pt x="186358" y="42292"/>
                    <a:pt x="183220" y="45975"/>
                    <a:pt x="181310" y="51159"/>
                  </a:cubicBezTo>
                  <a:cubicBezTo>
                    <a:pt x="179400" y="56343"/>
                    <a:pt x="178172" y="63165"/>
                    <a:pt x="177626" y="71623"/>
                  </a:cubicBezTo>
                  <a:cubicBezTo>
                    <a:pt x="177080" y="80082"/>
                    <a:pt x="176808" y="90586"/>
                    <a:pt x="176808" y="103138"/>
                  </a:cubicBezTo>
                  <a:lnTo>
                    <a:pt x="176808" y="503411"/>
                  </a:lnTo>
                  <a:cubicBezTo>
                    <a:pt x="176808" y="517599"/>
                    <a:pt x="177080" y="529332"/>
                    <a:pt x="177626" y="538609"/>
                  </a:cubicBezTo>
                  <a:cubicBezTo>
                    <a:pt x="178172" y="547886"/>
                    <a:pt x="179400" y="555253"/>
                    <a:pt x="181310" y="560710"/>
                  </a:cubicBezTo>
                  <a:cubicBezTo>
                    <a:pt x="183220" y="566167"/>
                    <a:pt x="186221" y="570123"/>
                    <a:pt x="190314" y="572579"/>
                  </a:cubicBezTo>
                  <a:cubicBezTo>
                    <a:pt x="194406" y="575034"/>
                    <a:pt x="200273" y="576808"/>
                    <a:pt x="207913" y="577899"/>
                  </a:cubicBezTo>
                  <a:cubicBezTo>
                    <a:pt x="215007" y="576808"/>
                    <a:pt x="220600" y="575034"/>
                    <a:pt x="224693" y="572579"/>
                  </a:cubicBezTo>
                  <a:cubicBezTo>
                    <a:pt x="228786" y="570123"/>
                    <a:pt x="231924" y="566030"/>
                    <a:pt x="234106" y="560300"/>
                  </a:cubicBezTo>
                  <a:cubicBezTo>
                    <a:pt x="236290" y="554570"/>
                    <a:pt x="237790" y="547203"/>
                    <a:pt x="238608" y="538199"/>
                  </a:cubicBezTo>
                  <a:cubicBezTo>
                    <a:pt x="239427" y="529195"/>
                    <a:pt x="239836" y="517599"/>
                    <a:pt x="239836" y="503411"/>
                  </a:cubicBezTo>
                  <a:lnTo>
                    <a:pt x="239836" y="103138"/>
                  </a:lnTo>
                  <a:cubicBezTo>
                    <a:pt x="239836" y="78035"/>
                    <a:pt x="238062" y="60845"/>
                    <a:pt x="234516" y="51569"/>
                  </a:cubicBezTo>
                  <a:cubicBezTo>
                    <a:pt x="230969" y="42292"/>
                    <a:pt x="222374" y="36835"/>
                    <a:pt x="208731" y="35197"/>
                  </a:cubicBezTo>
                  <a:close/>
                  <a:moveTo>
                    <a:pt x="353616" y="35197"/>
                  </a:moveTo>
                  <a:cubicBezTo>
                    <a:pt x="347067" y="36289"/>
                    <a:pt x="341883" y="38062"/>
                    <a:pt x="338063" y="40518"/>
                  </a:cubicBezTo>
                  <a:cubicBezTo>
                    <a:pt x="334243" y="42974"/>
                    <a:pt x="331378" y="46657"/>
                    <a:pt x="329468" y="51569"/>
                  </a:cubicBezTo>
                  <a:cubicBezTo>
                    <a:pt x="327558" y="56480"/>
                    <a:pt x="326330" y="63165"/>
                    <a:pt x="325784" y="71623"/>
                  </a:cubicBezTo>
                  <a:cubicBezTo>
                    <a:pt x="325239" y="80082"/>
                    <a:pt x="324966" y="90586"/>
                    <a:pt x="324966" y="103138"/>
                  </a:cubicBezTo>
                  <a:lnTo>
                    <a:pt x="324966" y="503411"/>
                  </a:lnTo>
                  <a:cubicBezTo>
                    <a:pt x="324966" y="517599"/>
                    <a:pt x="325239" y="529195"/>
                    <a:pt x="325784" y="538199"/>
                  </a:cubicBezTo>
                  <a:cubicBezTo>
                    <a:pt x="326330" y="547203"/>
                    <a:pt x="327694" y="554570"/>
                    <a:pt x="329877" y="560300"/>
                  </a:cubicBezTo>
                  <a:cubicBezTo>
                    <a:pt x="332060" y="566030"/>
                    <a:pt x="335198" y="570123"/>
                    <a:pt x="339291" y="572579"/>
                  </a:cubicBezTo>
                  <a:cubicBezTo>
                    <a:pt x="343384" y="575034"/>
                    <a:pt x="349250" y="576808"/>
                    <a:pt x="356890" y="577899"/>
                  </a:cubicBezTo>
                  <a:cubicBezTo>
                    <a:pt x="370532" y="575716"/>
                    <a:pt x="378854" y="569577"/>
                    <a:pt x="381856" y="559482"/>
                  </a:cubicBezTo>
                  <a:cubicBezTo>
                    <a:pt x="384857" y="549386"/>
                    <a:pt x="386358" y="530696"/>
                    <a:pt x="386358" y="503411"/>
                  </a:cubicBezTo>
                  <a:lnTo>
                    <a:pt x="386358" y="103138"/>
                  </a:lnTo>
                  <a:cubicBezTo>
                    <a:pt x="386358" y="90041"/>
                    <a:pt x="386085" y="79399"/>
                    <a:pt x="385539" y="71214"/>
                  </a:cubicBezTo>
                  <a:cubicBezTo>
                    <a:pt x="384993" y="63028"/>
                    <a:pt x="383629" y="56343"/>
                    <a:pt x="381446" y="51159"/>
                  </a:cubicBezTo>
                  <a:cubicBezTo>
                    <a:pt x="379263" y="45975"/>
                    <a:pt x="375989" y="42292"/>
                    <a:pt x="371624" y="40109"/>
                  </a:cubicBezTo>
                  <a:cubicBezTo>
                    <a:pt x="367258" y="37926"/>
                    <a:pt x="361255" y="36289"/>
                    <a:pt x="353616" y="351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9473748-EE05-4980-9E1D-9243D97106A1}"/>
                </a:ext>
              </a:extLst>
            </p:cNvPr>
            <p:cNvSpPr/>
            <p:nvPr/>
          </p:nvSpPr>
          <p:spPr>
            <a:xfrm>
              <a:off x="9556618" y="1311821"/>
              <a:ext cx="671214" cy="627013"/>
            </a:xfrm>
            <a:custGeom>
              <a:avLst/>
              <a:gdLst/>
              <a:ahLst/>
              <a:cxnLst/>
              <a:rect l="l" t="t" r="r" b="b"/>
              <a:pathLst>
                <a:path w="671214" h="627013">
                  <a:moveTo>
                    <a:pt x="0" y="0"/>
                  </a:moveTo>
                  <a:lnTo>
                    <a:pt x="413370" y="0"/>
                  </a:lnTo>
                  <a:lnTo>
                    <a:pt x="413370" y="33560"/>
                  </a:lnTo>
                  <a:cubicBezTo>
                    <a:pt x="390996" y="33560"/>
                    <a:pt x="373806" y="34106"/>
                    <a:pt x="361801" y="35197"/>
                  </a:cubicBezTo>
                  <a:cubicBezTo>
                    <a:pt x="349796" y="36289"/>
                    <a:pt x="341473" y="39427"/>
                    <a:pt x="336835" y="44611"/>
                  </a:cubicBezTo>
                  <a:cubicBezTo>
                    <a:pt x="332196" y="49795"/>
                    <a:pt x="330560" y="57708"/>
                    <a:pt x="331924" y="68349"/>
                  </a:cubicBezTo>
                  <a:cubicBezTo>
                    <a:pt x="333288" y="78990"/>
                    <a:pt x="336426" y="94133"/>
                    <a:pt x="341337" y="113779"/>
                  </a:cubicBezTo>
                  <a:lnTo>
                    <a:pt x="427285" y="422374"/>
                  </a:lnTo>
                  <a:lnTo>
                    <a:pt x="505048" y="119509"/>
                  </a:lnTo>
                  <a:cubicBezTo>
                    <a:pt x="509414" y="99318"/>
                    <a:pt x="512278" y="83492"/>
                    <a:pt x="513643" y="72032"/>
                  </a:cubicBezTo>
                  <a:cubicBezTo>
                    <a:pt x="515007" y="60573"/>
                    <a:pt x="514052" y="51978"/>
                    <a:pt x="510778" y="46248"/>
                  </a:cubicBezTo>
                  <a:cubicBezTo>
                    <a:pt x="507504" y="40518"/>
                    <a:pt x="501501" y="36971"/>
                    <a:pt x="492770" y="35607"/>
                  </a:cubicBezTo>
                  <a:cubicBezTo>
                    <a:pt x="484038" y="34242"/>
                    <a:pt x="471487" y="33560"/>
                    <a:pt x="455116" y="33560"/>
                  </a:cubicBezTo>
                  <a:lnTo>
                    <a:pt x="455116" y="0"/>
                  </a:lnTo>
                  <a:lnTo>
                    <a:pt x="671214" y="0"/>
                  </a:lnTo>
                  <a:lnTo>
                    <a:pt x="671214" y="32742"/>
                  </a:lnTo>
                  <a:cubicBezTo>
                    <a:pt x="653206" y="33833"/>
                    <a:pt x="639018" y="35061"/>
                    <a:pt x="628650" y="36425"/>
                  </a:cubicBezTo>
                  <a:cubicBezTo>
                    <a:pt x="618282" y="37790"/>
                    <a:pt x="610096" y="40927"/>
                    <a:pt x="604093" y="45839"/>
                  </a:cubicBezTo>
                  <a:cubicBezTo>
                    <a:pt x="598090" y="50750"/>
                    <a:pt x="593316" y="58390"/>
                    <a:pt x="589768" y="68758"/>
                  </a:cubicBezTo>
                  <a:cubicBezTo>
                    <a:pt x="586221" y="79127"/>
                    <a:pt x="581992" y="93588"/>
                    <a:pt x="577081" y="112142"/>
                  </a:cubicBezTo>
                  <a:lnTo>
                    <a:pt x="442838" y="627013"/>
                  </a:lnTo>
                  <a:lnTo>
                    <a:pt x="401910" y="627013"/>
                  </a:lnTo>
                  <a:lnTo>
                    <a:pt x="257844" y="117871"/>
                  </a:lnTo>
                  <a:cubicBezTo>
                    <a:pt x="253479" y="102592"/>
                    <a:pt x="249659" y="89904"/>
                    <a:pt x="246384" y="79809"/>
                  </a:cubicBezTo>
                  <a:cubicBezTo>
                    <a:pt x="243110" y="69713"/>
                    <a:pt x="239700" y="61528"/>
                    <a:pt x="236153" y="55252"/>
                  </a:cubicBezTo>
                  <a:cubicBezTo>
                    <a:pt x="232606" y="48976"/>
                    <a:pt x="228240" y="44338"/>
                    <a:pt x="223056" y="41337"/>
                  </a:cubicBezTo>
                  <a:cubicBezTo>
                    <a:pt x="217872" y="38335"/>
                    <a:pt x="211732" y="36289"/>
                    <a:pt x="204638" y="35197"/>
                  </a:cubicBezTo>
                  <a:cubicBezTo>
                    <a:pt x="192087" y="36835"/>
                    <a:pt x="184584" y="42292"/>
                    <a:pt x="182128" y="51569"/>
                  </a:cubicBezTo>
                  <a:cubicBezTo>
                    <a:pt x="179672" y="60845"/>
                    <a:pt x="178444" y="78035"/>
                    <a:pt x="178444" y="103138"/>
                  </a:cubicBezTo>
                  <a:lnTo>
                    <a:pt x="178444" y="502592"/>
                  </a:lnTo>
                  <a:cubicBezTo>
                    <a:pt x="178444" y="520055"/>
                    <a:pt x="179400" y="533697"/>
                    <a:pt x="181310" y="543520"/>
                  </a:cubicBezTo>
                  <a:cubicBezTo>
                    <a:pt x="183220" y="553343"/>
                    <a:pt x="187449" y="560710"/>
                    <a:pt x="193997" y="565621"/>
                  </a:cubicBezTo>
                  <a:cubicBezTo>
                    <a:pt x="200546" y="570532"/>
                    <a:pt x="210095" y="573806"/>
                    <a:pt x="222646" y="575444"/>
                  </a:cubicBezTo>
                  <a:cubicBezTo>
                    <a:pt x="235198" y="577081"/>
                    <a:pt x="251842" y="578445"/>
                    <a:pt x="272578" y="579536"/>
                  </a:cubicBezTo>
                  <a:lnTo>
                    <a:pt x="272578" y="612279"/>
                  </a:lnTo>
                  <a:lnTo>
                    <a:pt x="0" y="612279"/>
                  </a:lnTo>
                  <a:lnTo>
                    <a:pt x="0" y="582811"/>
                  </a:lnTo>
                  <a:cubicBezTo>
                    <a:pt x="20736" y="580082"/>
                    <a:pt x="37244" y="577490"/>
                    <a:pt x="49522" y="575034"/>
                  </a:cubicBezTo>
                  <a:cubicBezTo>
                    <a:pt x="61800" y="572579"/>
                    <a:pt x="71077" y="568759"/>
                    <a:pt x="77353" y="563575"/>
                  </a:cubicBezTo>
                  <a:cubicBezTo>
                    <a:pt x="83629" y="558390"/>
                    <a:pt x="87722" y="551023"/>
                    <a:pt x="89632" y="541474"/>
                  </a:cubicBezTo>
                  <a:cubicBezTo>
                    <a:pt x="91541" y="531924"/>
                    <a:pt x="92496" y="518963"/>
                    <a:pt x="92496" y="502592"/>
                  </a:cubicBezTo>
                  <a:lnTo>
                    <a:pt x="92496" y="103956"/>
                  </a:lnTo>
                  <a:cubicBezTo>
                    <a:pt x="92496" y="87585"/>
                    <a:pt x="91541" y="74897"/>
                    <a:pt x="89632" y="65893"/>
                  </a:cubicBezTo>
                  <a:cubicBezTo>
                    <a:pt x="87722" y="56889"/>
                    <a:pt x="83492" y="50068"/>
                    <a:pt x="76944" y="45429"/>
                  </a:cubicBezTo>
                  <a:cubicBezTo>
                    <a:pt x="70395" y="40791"/>
                    <a:pt x="60982" y="37790"/>
                    <a:pt x="48704" y="36425"/>
                  </a:cubicBezTo>
                  <a:cubicBezTo>
                    <a:pt x="36425" y="35061"/>
                    <a:pt x="20191" y="33833"/>
                    <a:pt x="0" y="327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5A0913EA-1555-4056-BF8A-CD02C5DE4D32}"/>
                </a:ext>
              </a:extLst>
            </p:cNvPr>
            <p:cNvSpPr/>
            <p:nvPr/>
          </p:nvSpPr>
          <p:spPr>
            <a:xfrm>
              <a:off x="6392085" y="2321471"/>
              <a:ext cx="671215" cy="627013"/>
            </a:xfrm>
            <a:custGeom>
              <a:avLst/>
              <a:gdLst/>
              <a:ahLst/>
              <a:cxnLst/>
              <a:rect l="l" t="t" r="r" b="b"/>
              <a:pathLst>
                <a:path w="671215" h="627013">
                  <a:moveTo>
                    <a:pt x="0" y="0"/>
                  </a:moveTo>
                  <a:lnTo>
                    <a:pt x="249660" y="0"/>
                  </a:lnTo>
                  <a:lnTo>
                    <a:pt x="249660" y="33560"/>
                  </a:lnTo>
                  <a:cubicBezTo>
                    <a:pt x="227286" y="33560"/>
                    <a:pt x="210096" y="34106"/>
                    <a:pt x="198091" y="35198"/>
                  </a:cubicBezTo>
                  <a:cubicBezTo>
                    <a:pt x="186085" y="36289"/>
                    <a:pt x="177900" y="39427"/>
                    <a:pt x="173534" y="44611"/>
                  </a:cubicBezTo>
                  <a:cubicBezTo>
                    <a:pt x="169168" y="49795"/>
                    <a:pt x="167668" y="57708"/>
                    <a:pt x="169032" y="68349"/>
                  </a:cubicBezTo>
                  <a:cubicBezTo>
                    <a:pt x="170396" y="78990"/>
                    <a:pt x="173534" y="94134"/>
                    <a:pt x="178445" y="113779"/>
                  </a:cubicBezTo>
                  <a:lnTo>
                    <a:pt x="263575" y="422374"/>
                  </a:lnTo>
                  <a:lnTo>
                    <a:pt x="340519" y="119509"/>
                  </a:lnTo>
                  <a:cubicBezTo>
                    <a:pt x="345431" y="99318"/>
                    <a:pt x="348705" y="83492"/>
                    <a:pt x="350342" y="72033"/>
                  </a:cubicBezTo>
                  <a:cubicBezTo>
                    <a:pt x="351979" y="60573"/>
                    <a:pt x="351160" y="51978"/>
                    <a:pt x="347886" y="46248"/>
                  </a:cubicBezTo>
                  <a:cubicBezTo>
                    <a:pt x="344612" y="40518"/>
                    <a:pt x="338609" y="36971"/>
                    <a:pt x="329878" y="35607"/>
                  </a:cubicBezTo>
                  <a:cubicBezTo>
                    <a:pt x="321147" y="34243"/>
                    <a:pt x="308596" y="33560"/>
                    <a:pt x="292224" y="33560"/>
                  </a:cubicBezTo>
                  <a:lnTo>
                    <a:pt x="292224" y="0"/>
                  </a:lnTo>
                  <a:lnTo>
                    <a:pt x="671215" y="0"/>
                  </a:lnTo>
                  <a:lnTo>
                    <a:pt x="671215" y="32742"/>
                  </a:lnTo>
                  <a:cubicBezTo>
                    <a:pt x="651024" y="33833"/>
                    <a:pt x="634790" y="35061"/>
                    <a:pt x="622511" y="36425"/>
                  </a:cubicBezTo>
                  <a:cubicBezTo>
                    <a:pt x="610233" y="37790"/>
                    <a:pt x="600683" y="40791"/>
                    <a:pt x="593862" y="45430"/>
                  </a:cubicBezTo>
                  <a:cubicBezTo>
                    <a:pt x="587041" y="50068"/>
                    <a:pt x="582539" y="56889"/>
                    <a:pt x="580356" y="65893"/>
                  </a:cubicBezTo>
                  <a:cubicBezTo>
                    <a:pt x="578173" y="74898"/>
                    <a:pt x="577081" y="87585"/>
                    <a:pt x="577081" y="103956"/>
                  </a:cubicBezTo>
                  <a:lnTo>
                    <a:pt x="577081" y="502592"/>
                  </a:lnTo>
                  <a:cubicBezTo>
                    <a:pt x="577081" y="520055"/>
                    <a:pt x="578037" y="533697"/>
                    <a:pt x="579946" y="543520"/>
                  </a:cubicBezTo>
                  <a:cubicBezTo>
                    <a:pt x="581856" y="553343"/>
                    <a:pt x="586086" y="560710"/>
                    <a:pt x="592634" y="565621"/>
                  </a:cubicBezTo>
                  <a:cubicBezTo>
                    <a:pt x="599182" y="570532"/>
                    <a:pt x="608732" y="573807"/>
                    <a:pt x="621283" y="575444"/>
                  </a:cubicBezTo>
                  <a:cubicBezTo>
                    <a:pt x="633835" y="577081"/>
                    <a:pt x="650479" y="578445"/>
                    <a:pt x="671215" y="579536"/>
                  </a:cubicBezTo>
                  <a:lnTo>
                    <a:pt x="671215" y="612279"/>
                  </a:lnTo>
                  <a:lnTo>
                    <a:pt x="397818" y="612279"/>
                  </a:lnTo>
                  <a:lnTo>
                    <a:pt x="397818" y="582811"/>
                  </a:lnTo>
                  <a:cubicBezTo>
                    <a:pt x="418555" y="580082"/>
                    <a:pt x="435062" y="577490"/>
                    <a:pt x="447341" y="575034"/>
                  </a:cubicBezTo>
                  <a:cubicBezTo>
                    <a:pt x="459619" y="572579"/>
                    <a:pt x="469032" y="568759"/>
                    <a:pt x="475581" y="563575"/>
                  </a:cubicBezTo>
                  <a:cubicBezTo>
                    <a:pt x="482129" y="558390"/>
                    <a:pt x="486358" y="551023"/>
                    <a:pt x="488268" y="541474"/>
                  </a:cubicBezTo>
                  <a:cubicBezTo>
                    <a:pt x="490178" y="531924"/>
                    <a:pt x="491133" y="518963"/>
                    <a:pt x="491133" y="502592"/>
                  </a:cubicBezTo>
                  <a:lnTo>
                    <a:pt x="491133" y="103138"/>
                  </a:lnTo>
                  <a:cubicBezTo>
                    <a:pt x="491133" y="90041"/>
                    <a:pt x="490860" y="79400"/>
                    <a:pt x="490315" y="71214"/>
                  </a:cubicBezTo>
                  <a:cubicBezTo>
                    <a:pt x="489769" y="63028"/>
                    <a:pt x="488541" y="56344"/>
                    <a:pt x="486631" y="51159"/>
                  </a:cubicBezTo>
                  <a:cubicBezTo>
                    <a:pt x="484721" y="45975"/>
                    <a:pt x="481583" y="42292"/>
                    <a:pt x="477218" y="40109"/>
                  </a:cubicBezTo>
                  <a:cubicBezTo>
                    <a:pt x="472852" y="37926"/>
                    <a:pt x="467122" y="36289"/>
                    <a:pt x="460028" y="35198"/>
                  </a:cubicBezTo>
                  <a:cubicBezTo>
                    <a:pt x="453480" y="36289"/>
                    <a:pt x="448159" y="38335"/>
                    <a:pt x="444066" y="41337"/>
                  </a:cubicBezTo>
                  <a:cubicBezTo>
                    <a:pt x="439974" y="44338"/>
                    <a:pt x="436290" y="48704"/>
                    <a:pt x="433016" y="54434"/>
                  </a:cubicBezTo>
                  <a:cubicBezTo>
                    <a:pt x="429742" y="60164"/>
                    <a:pt x="426604" y="67803"/>
                    <a:pt x="423602" y="77353"/>
                  </a:cubicBezTo>
                  <a:cubicBezTo>
                    <a:pt x="420601" y="86903"/>
                    <a:pt x="417190" y="98499"/>
                    <a:pt x="413371" y="112142"/>
                  </a:cubicBezTo>
                  <a:lnTo>
                    <a:pt x="279128" y="627013"/>
                  </a:lnTo>
                  <a:lnTo>
                    <a:pt x="237381" y="627013"/>
                  </a:lnTo>
                  <a:lnTo>
                    <a:pt x="94134" y="117872"/>
                  </a:lnTo>
                  <a:cubicBezTo>
                    <a:pt x="88677" y="98226"/>
                    <a:pt x="83902" y="82810"/>
                    <a:pt x="79810" y="71623"/>
                  </a:cubicBezTo>
                  <a:cubicBezTo>
                    <a:pt x="75717" y="60436"/>
                    <a:pt x="70669" y="51978"/>
                    <a:pt x="64666" y="46248"/>
                  </a:cubicBezTo>
                  <a:cubicBezTo>
                    <a:pt x="58664" y="40518"/>
                    <a:pt x="50614" y="36835"/>
                    <a:pt x="40519" y="35198"/>
                  </a:cubicBezTo>
                  <a:cubicBezTo>
                    <a:pt x="30423" y="33560"/>
                    <a:pt x="16917" y="32742"/>
                    <a:pt x="0" y="327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679C40E4-4B5D-48A4-8412-DF09E0E4445C}"/>
                </a:ext>
              </a:extLst>
            </p:cNvPr>
            <p:cNvSpPr/>
            <p:nvPr/>
          </p:nvSpPr>
          <p:spPr>
            <a:xfrm>
              <a:off x="7375988" y="2321471"/>
              <a:ext cx="797273" cy="627013"/>
            </a:xfrm>
            <a:custGeom>
              <a:avLst/>
              <a:gdLst/>
              <a:ahLst/>
              <a:cxnLst/>
              <a:rect l="l" t="t" r="r" b="b"/>
              <a:pathLst>
                <a:path w="797273" h="627013">
                  <a:moveTo>
                    <a:pt x="0" y="0"/>
                  </a:moveTo>
                  <a:lnTo>
                    <a:pt x="248841" y="0"/>
                  </a:lnTo>
                  <a:lnTo>
                    <a:pt x="248841" y="33560"/>
                  </a:lnTo>
                  <a:cubicBezTo>
                    <a:pt x="226467" y="33560"/>
                    <a:pt x="209141" y="34106"/>
                    <a:pt x="196863" y="35198"/>
                  </a:cubicBezTo>
                  <a:cubicBezTo>
                    <a:pt x="184584" y="36289"/>
                    <a:pt x="176126" y="39427"/>
                    <a:pt x="171487" y="44611"/>
                  </a:cubicBezTo>
                  <a:cubicBezTo>
                    <a:pt x="166849" y="49795"/>
                    <a:pt x="165348" y="57708"/>
                    <a:pt x="166985" y="68349"/>
                  </a:cubicBezTo>
                  <a:cubicBezTo>
                    <a:pt x="168622" y="78990"/>
                    <a:pt x="171897" y="94134"/>
                    <a:pt x="176808" y="113779"/>
                  </a:cubicBezTo>
                  <a:lnTo>
                    <a:pt x="254571" y="416644"/>
                  </a:lnTo>
                  <a:lnTo>
                    <a:pt x="323329" y="119509"/>
                  </a:lnTo>
                  <a:cubicBezTo>
                    <a:pt x="327695" y="99318"/>
                    <a:pt x="330696" y="83492"/>
                    <a:pt x="332333" y="72033"/>
                  </a:cubicBezTo>
                  <a:cubicBezTo>
                    <a:pt x="333970" y="60573"/>
                    <a:pt x="333288" y="51978"/>
                    <a:pt x="330287" y="46248"/>
                  </a:cubicBezTo>
                  <a:cubicBezTo>
                    <a:pt x="327286" y="40518"/>
                    <a:pt x="321419" y="36971"/>
                    <a:pt x="312688" y="35607"/>
                  </a:cubicBezTo>
                  <a:cubicBezTo>
                    <a:pt x="303957" y="34243"/>
                    <a:pt x="291406" y="33560"/>
                    <a:pt x="275035" y="33560"/>
                  </a:cubicBezTo>
                  <a:lnTo>
                    <a:pt x="275035" y="0"/>
                  </a:lnTo>
                  <a:lnTo>
                    <a:pt x="797273" y="0"/>
                  </a:lnTo>
                  <a:lnTo>
                    <a:pt x="797273" y="32742"/>
                  </a:lnTo>
                  <a:cubicBezTo>
                    <a:pt x="777081" y="33833"/>
                    <a:pt x="760983" y="35061"/>
                    <a:pt x="748978" y="36425"/>
                  </a:cubicBezTo>
                  <a:cubicBezTo>
                    <a:pt x="736972" y="37790"/>
                    <a:pt x="727695" y="40791"/>
                    <a:pt x="721147" y="45430"/>
                  </a:cubicBezTo>
                  <a:cubicBezTo>
                    <a:pt x="714599" y="50068"/>
                    <a:pt x="710369" y="56889"/>
                    <a:pt x="708459" y="65893"/>
                  </a:cubicBezTo>
                  <a:cubicBezTo>
                    <a:pt x="706549" y="74898"/>
                    <a:pt x="705594" y="87585"/>
                    <a:pt x="705594" y="103956"/>
                  </a:cubicBezTo>
                  <a:lnTo>
                    <a:pt x="705594" y="502592"/>
                  </a:lnTo>
                  <a:cubicBezTo>
                    <a:pt x="705594" y="520055"/>
                    <a:pt x="706413" y="533697"/>
                    <a:pt x="708050" y="543520"/>
                  </a:cubicBezTo>
                  <a:cubicBezTo>
                    <a:pt x="709687" y="553343"/>
                    <a:pt x="713643" y="560710"/>
                    <a:pt x="719919" y="565621"/>
                  </a:cubicBezTo>
                  <a:cubicBezTo>
                    <a:pt x="726195" y="570532"/>
                    <a:pt x="735472" y="573807"/>
                    <a:pt x="747750" y="575444"/>
                  </a:cubicBezTo>
                  <a:cubicBezTo>
                    <a:pt x="760028" y="577081"/>
                    <a:pt x="776536" y="578445"/>
                    <a:pt x="797273" y="579536"/>
                  </a:cubicBezTo>
                  <a:lnTo>
                    <a:pt x="797273" y="612279"/>
                  </a:lnTo>
                  <a:lnTo>
                    <a:pt x="381447" y="612279"/>
                  </a:lnTo>
                  <a:lnTo>
                    <a:pt x="381447" y="582811"/>
                  </a:lnTo>
                  <a:cubicBezTo>
                    <a:pt x="401638" y="580082"/>
                    <a:pt x="417736" y="577490"/>
                    <a:pt x="429742" y="575034"/>
                  </a:cubicBezTo>
                  <a:cubicBezTo>
                    <a:pt x="441747" y="572579"/>
                    <a:pt x="450887" y="568759"/>
                    <a:pt x="457163" y="563575"/>
                  </a:cubicBezTo>
                  <a:cubicBezTo>
                    <a:pt x="463439" y="558390"/>
                    <a:pt x="467531" y="551023"/>
                    <a:pt x="469441" y="541474"/>
                  </a:cubicBezTo>
                  <a:cubicBezTo>
                    <a:pt x="471351" y="531924"/>
                    <a:pt x="472306" y="518963"/>
                    <a:pt x="472306" y="502592"/>
                  </a:cubicBezTo>
                  <a:lnTo>
                    <a:pt x="472306" y="103138"/>
                  </a:lnTo>
                  <a:cubicBezTo>
                    <a:pt x="472306" y="90041"/>
                    <a:pt x="472033" y="79400"/>
                    <a:pt x="471488" y="71214"/>
                  </a:cubicBezTo>
                  <a:cubicBezTo>
                    <a:pt x="470942" y="63028"/>
                    <a:pt x="469714" y="56344"/>
                    <a:pt x="467804" y="51159"/>
                  </a:cubicBezTo>
                  <a:cubicBezTo>
                    <a:pt x="465894" y="45975"/>
                    <a:pt x="462893" y="42292"/>
                    <a:pt x="458800" y="40109"/>
                  </a:cubicBezTo>
                  <a:cubicBezTo>
                    <a:pt x="454707" y="37926"/>
                    <a:pt x="449387" y="36289"/>
                    <a:pt x="442838" y="35198"/>
                  </a:cubicBezTo>
                  <a:cubicBezTo>
                    <a:pt x="436290" y="36289"/>
                    <a:pt x="430969" y="38335"/>
                    <a:pt x="426876" y="41337"/>
                  </a:cubicBezTo>
                  <a:cubicBezTo>
                    <a:pt x="422784" y="44338"/>
                    <a:pt x="418964" y="48704"/>
                    <a:pt x="415417" y="54434"/>
                  </a:cubicBezTo>
                  <a:cubicBezTo>
                    <a:pt x="411869" y="60164"/>
                    <a:pt x="408595" y="67803"/>
                    <a:pt x="405594" y="77353"/>
                  </a:cubicBezTo>
                  <a:cubicBezTo>
                    <a:pt x="402593" y="86903"/>
                    <a:pt x="399182" y="98499"/>
                    <a:pt x="395362" y="112142"/>
                  </a:cubicBezTo>
                  <a:lnTo>
                    <a:pt x="270123" y="627013"/>
                  </a:lnTo>
                  <a:lnTo>
                    <a:pt x="228377" y="627013"/>
                  </a:lnTo>
                  <a:lnTo>
                    <a:pt x="93315" y="117872"/>
                  </a:lnTo>
                  <a:cubicBezTo>
                    <a:pt x="87858" y="98772"/>
                    <a:pt x="83083" y="83492"/>
                    <a:pt x="78991" y="72033"/>
                  </a:cubicBezTo>
                  <a:cubicBezTo>
                    <a:pt x="74898" y="60573"/>
                    <a:pt x="69714" y="51978"/>
                    <a:pt x="63438" y="46248"/>
                  </a:cubicBezTo>
                  <a:cubicBezTo>
                    <a:pt x="57163" y="40518"/>
                    <a:pt x="49113" y="36835"/>
                    <a:pt x="39291" y="35198"/>
                  </a:cubicBezTo>
                  <a:cubicBezTo>
                    <a:pt x="29468" y="33560"/>
                    <a:pt x="16371" y="32742"/>
                    <a:pt x="0" y="32742"/>
                  </a:cubicBezTo>
                  <a:lnTo>
                    <a:pt x="0" y="0"/>
                  </a:lnTo>
                  <a:close/>
                  <a:moveTo>
                    <a:pt x="589360" y="35198"/>
                  </a:moveTo>
                  <a:cubicBezTo>
                    <a:pt x="581720" y="36289"/>
                    <a:pt x="575853" y="37926"/>
                    <a:pt x="571761" y="40109"/>
                  </a:cubicBezTo>
                  <a:cubicBezTo>
                    <a:pt x="567668" y="42292"/>
                    <a:pt x="564666" y="45975"/>
                    <a:pt x="562756" y="51159"/>
                  </a:cubicBezTo>
                  <a:cubicBezTo>
                    <a:pt x="560847" y="56344"/>
                    <a:pt x="559619" y="63165"/>
                    <a:pt x="559073" y="71623"/>
                  </a:cubicBezTo>
                  <a:cubicBezTo>
                    <a:pt x="558527" y="80082"/>
                    <a:pt x="558254" y="90587"/>
                    <a:pt x="558254" y="103138"/>
                  </a:cubicBezTo>
                  <a:lnTo>
                    <a:pt x="558254" y="503411"/>
                  </a:lnTo>
                  <a:cubicBezTo>
                    <a:pt x="558254" y="517599"/>
                    <a:pt x="558527" y="529332"/>
                    <a:pt x="559073" y="538609"/>
                  </a:cubicBezTo>
                  <a:cubicBezTo>
                    <a:pt x="559619" y="547886"/>
                    <a:pt x="560847" y="555253"/>
                    <a:pt x="562756" y="560710"/>
                  </a:cubicBezTo>
                  <a:cubicBezTo>
                    <a:pt x="564666" y="566167"/>
                    <a:pt x="567668" y="570123"/>
                    <a:pt x="571761" y="572579"/>
                  </a:cubicBezTo>
                  <a:cubicBezTo>
                    <a:pt x="575853" y="575034"/>
                    <a:pt x="581720" y="576808"/>
                    <a:pt x="589360" y="577899"/>
                  </a:cubicBezTo>
                  <a:cubicBezTo>
                    <a:pt x="596454" y="577354"/>
                    <a:pt x="602047" y="575717"/>
                    <a:pt x="606140" y="572988"/>
                  </a:cubicBezTo>
                  <a:cubicBezTo>
                    <a:pt x="610233" y="570259"/>
                    <a:pt x="613370" y="566167"/>
                    <a:pt x="615553" y="560710"/>
                  </a:cubicBezTo>
                  <a:cubicBezTo>
                    <a:pt x="617736" y="555253"/>
                    <a:pt x="619100" y="547886"/>
                    <a:pt x="619646" y="538609"/>
                  </a:cubicBezTo>
                  <a:cubicBezTo>
                    <a:pt x="620192" y="529332"/>
                    <a:pt x="620465" y="517599"/>
                    <a:pt x="620465" y="503411"/>
                  </a:cubicBezTo>
                  <a:lnTo>
                    <a:pt x="620465" y="103138"/>
                  </a:lnTo>
                  <a:cubicBezTo>
                    <a:pt x="620465" y="78035"/>
                    <a:pt x="618828" y="60846"/>
                    <a:pt x="615553" y="51569"/>
                  </a:cubicBezTo>
                  <a:cubicBezTo>
                    <a:pt x="612279" y="42292"/>
                    <a:pt x="603548" y="36835"/>
                    <a:pt x="589360" y="3519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76D41A5C-A818-4EFB-85AC-C54F0C380673}"/>
                </a:ext>
              </a:extLst>
            </p:cNvPr>
            <p:cNvSpPr/>
            <p:nvPr/>
          </p:nvSpPr>
          <p:spPr>
            <a:xfrm>
              <a:off x="8390996" y="2321471"/>
              <a:ext cx="866849" cy="627013"/>
            </a:xfrm>
            <a:custGeom>
              <a:avLst/>
              <a:gdLst/>
              <a:ahLst/>
              <a:cxnLst/>
              <a:rect l="l" t="t" r="r" b="b"/>
              <a:pathLst>
                <a:path w="866849" h="627013">
                  <a:moveTo>
                    <a:pt x="0" y="0"/>
                  </a:moveTo>
                  <a:lnTo>
                    <a:pt x="241474" y="0"/>
                  </a:lnTo>
                  <a:lnTo>
                    <a:pt x="241474" y="33560"/>
                  </a:lnTo>
                  <a:cubicBezTo>
                    <a:pt x="219645" y="33560"/>
                    <a:pt x="202865" y="34106"/>
                    <a:pt x="191132" y="35198"/>
                  </a:cubicBezTo>
                  <a:cubicBezTo>
                    <a:pt x="179400" y="36289"/>
                    <a:pt x="171351" y="39427"/>
                    <a:pt x="166985" y="44611"/>
                  </a:cubicBezTo>
                  <a:cubicBezTo>
                    <a:pt x="162619" y="49795"/>
                    <a:pt x="161255" y="57844"/>
                    <a:pt x="162892" y="68758"/>
                  </a:cubicBezTo>
                  <a:cubicBezTo>
                    <a:pt x="164530" y="79672"/>
                    <a:pt x="167804" y="94679"/>
                    <a:pt x="172715" y="113779"/>
                  </a:cubicBezTo>
                  <a:lnTo>
                    <a:pt x="245566" y="415826"/>
                  </a:lnTo>
                  <a:lnTo>
                    <a:pt x="311869" y="119509"/>
                  </a:lnTo>
                  <a:cubicBezTo>
                    <a:pt x="315689" y="99318"/>
                    <a:pt x="318418" y="83492"/>
                    <a:pt x="320055" y="72033"/>
                  </a:cubicBezTo>
                  <a:cubicBezTo>
                    <a:pt x="321692" y="60573"/>
                    <a:pt x="321010" y="51978"/>
                    <a:pt x="318008" y="46248"/>
                  </a:cubicBezTo>
                  <a:cubicBezTo>
                    <a:pt x="315007" y="40518"/>
                    <a:pt x="309277" y="36971"/>
                    <a:pt x="300818" y="35607"/>
                  </a:cubicBezTo>
                  <a:cubicBezTo>
                    <a:pt x="292360" y="34243"/>
                    <a:pt x="280491" y="33560"/>
                    <a:pt x="265212" y="33560"/>
                  </a:cubicBezTo>
                  <a:lnTo>
                    <a:pt x="265212" y="0"/>
                  </a:lnTo>
                  <a:lnTo>
                    <a:pt x="866849" y="0"/>
                  </a:lnTo>
                  <a:lnTo>
                    <a:pt x="866849" y="32742"/>
                  </a:lnTo>
                  <a:cubicBezTo>
                    <a:pt x="848295" y="33833"/>
                    <a:pt x="833425" y="35061"/>
                    <a:pt x="822238" y="36425"/>
                  </a:cubicBezTo>
                  <a:cubicBezTo>
                    <a:pt x="811051" y="37790"/>
                    <a:pt x="802593" y="40655"/>
                    <a:pt x="796863" y="45020"/>
                  </a:cubicBezTo>
                  <a:cubicBezTo>
                    <a:pt x="791133" y="49386"/>
                    <a:pt x="787313" y="56207"/>
                    <a:pt x="785403" y="65484"/>
                  </a:cubicBezTo>
                  <a:cubicBezTo>
                    <a:pt x="783493" y="74761"/>
                    <a:pt x="782538" y="87585"/>
                    <a:pt x="782538" y="103956"/>
                  </a:cubicBezTo>
                  <a:lnTo>
                    <a:pt x="782538" y="502592"/>
                  </a:lnTo>
                  <a:cubicBezTo>
                    <a:pt x="782538" y="520055"/>
                    <a:pt x="783356" y="533697"/>
                    <a:pt x="784994" y="543520"/>
                  </a:cubicBezTo>
                  <a:cubicBezTo>
                    <a:pt x="786631" y="553343"/>
                    <a:pt x="790314" y="560710"/>
                    <a:pt x="796044" y="565621"/>
                  </a:cubicBezTo>
                  <a:cubicBezTo>
                    <a:pt x="801774" y="570532"/>
                    <a:pt x="810232" y="573807"/>
                    <a:pt x="821420" y="575444"/>
                  </a:cubicBezTo>
                  <a:cubicBezTo>
                    <a:pt x="832606" y="577081"/>
                    <a:pt x="847750" y="578718"/>
                    <a:pt x="866849" y="580355"/>
                  </a:cubicBezTo>
                  <a:lnTo>
                    <a:pt x="866849" y="612279"/>
                  </a:lnTo>
                  <a:lnTo>
                    <a:pt x="353616" y="612279"/>
                  </a:lnTo>
                  <a:lnTo>
                    <a:pt x="353616" y="582811"/>
                  </a:lnTo>
                  <a:cubicBezTo>
                    <a:pt x="372170" y="580082"/>
                    <a:pt x="386904" y="577490"/>
                    <a:pt x="397817" y="575034"/>
                  </a:cubicBezTo>
                  <a:cubicBezTo>
                    <a:pt x="408731" y="572579"/>
                    <a:pt x="417054" y="568759"/>
                    <a:pt x="422783" y="563575"/>
                  </a:cubicBezTo>
                  <a:cubicBezTo>
                    <a:pt x="428513" y="558390"/>
                    <a:pt x="432197" y="551023"/>
                    <a:pt x="433834" y="541474"/>
                  </a:cubicBezTo>
                  <a:cubicBezTo>
                    <a:pt x="435471" y="531924"/>
                    <a:pt x="436290" y="518963"/>
                    <a:pt x="436290" y="502592"/>
                  </a:cubicBezTo>
                  <a:lnTo>
                    <a:pt x="436290" y="103138"/>
                  </a:lnTo>
                  <a:cubicBezTo>
                    <a:pt x="436290" y="80218"/>
                    <a:pt x="435608" y="64120"/>
                    <a:pt x="434243" y="54843"/>
                  </a:cubicBezTo>
                  <a:cubicBezTo>
                    <a:pt x="432878" y="45566"/>
                    <a:pt x="428650" y="39836"/>
                    <a:pt x="421556" y="37653"/>
                  </a:cubicBezTo>
                  <a:cubicBezTo>
                    <a:pt x="411733" y="40382"/>
                    <a:pt x="404502" y="47067"/>
                    <a:pt x="399864" y="57708"/>
                  </a:cubicBezTo>
                  <a:cubicBezTo>
                    <a:pt x="395225" y="68349"/>
                    <a:pt x="389632" y="86494"/>
                    <a:pt x="383083" y="112142"/>
                  </a:cubicBezTo>
                  <a:lnTo>
                    <a:pt x="261119" y="627013"/>
                  </a:lnTo>
                  <a:lnTo>
                    <a:pt x="220191" y="627013"/>
                  </a:lnTo>
                  <a:lnTo>
                    <a:pt x="87585" y="117872"/>
                  </a:lnTo>
                  <a:cubicBezTo>
                    <a:pt x="82674" y="98772"/>
                    <a:pt x="78308" y="83492"/>
                    <a:pt x="74488" y="72033"/>
                  </a:cubicBezTo>
                  <a:cubicBezTo>
                    <a:pt x="70668" y="60573"/>
                    <a:pt x="65894" y="51978"/>
                    <a:pt x="60164" y="46248"/>
                  </a:cubicBezTo>
                  <a:cubicBezTo>
                    <a:pt x="54434" y="40518"/>
                    <a:pt x="46930" y="36835"/>
                    <a:pt x="37654" y="35198"/>
                  </a:cubicBezTo>
                  <a:cubicBezTo>
                    <a:pt x="28376" y="33560"/>
                    <a:pt x="15825" y="32742"/>
                    <a:pt x="0" y="32742"/>
                  </a:cubicBezTo>
                  <a:lnTo>
                    <a:pt x="0" y="0"/>
                  </a:lnTo>
                  <a:close/>
                  <a:moveTo>
                    <a:pt x="674489" y="35198"/>
                  </a:moveTo>
                  <a:cubicBezTo>
                    <a:pt x="663029" y="37380"/>
                    <a:pt x="656208" y="42974"/>
                    <a:pt x="654025" y="51978"/>
                  </a:cubicBezTo>
                  <a:cubicBezTo>
                    <a:pt x="651842" y="60982"/>
                    <a:pt x="650751" y="78035"/>
                    <a:pt x="650751" y="103138"/>
                  </a:cubicBezTo>
                  <a:lnTo>
                    <a:pt x="650751" y="503411"/>
                  </a:lnTo>
                  <a:cubicBezTo>
                    <a:pt x="650751" y="517599"/>
                    <a:pt x="651024" y="529195"/>
                    <a:pt x="651569" y="538199"/>
                  </a:cubicBezTo>
                  <a:cubicBezTo>
                    <a:pt x="652115" y="547204"/>
                    <a:pt x="653206" y="554434"/>
                    <a:pt x="654844" y="559891"/>
                  </a:cubicBezTo>
                  <a:cubicBezTo>
                    <a:pt x="656481" y="565348"/>
                    <a:pt x="658936" y="569441"/>
                    <a:pt x="662210" y="572169"/>
                  </a:cubicBezTo>
                  <a:cubicBezTo>
                    <a:pt x="665485" y="574898"/>
                    <a:pt x="670124" y="576808"/>
                    <a:pt x="676126" y="577899"/>
                  </a:cubicBezTo>
                  <a:cubicBezTo>
                    <a:pt x="688132" y="575717"/>
                    <a:pt x="695635" y="569714"/>
                    <a:pt x="698636" y="559891"/>
                  </a:cubicBezTo>
                  <a:cubicBezTo>
                    <a:pt x="701638" y="550069"/>
                    <a:pt x="703138" y="531242"/>
                    <a:pt x="703138" y="503411"/>
                  </a:cubicBezTo>
                  <a:lnTo>
                    <a:pt x="703138" y="103138"/>
                  </a:lnTo>
                  <a:cubicBezTo>
                    <a:pt x="703138" y="78035"/>
                    <a:pt x="701638" y="60846"/>
                    <a:pt x="698636" y="51569"/>
                  </a:cubicBezTo>
                  <a:cubicBezTo>
                    <a:pt x="695635" y="42292"/>
                    <a:pt x="687586" y="36835"/>
                    <a:pt x="674489" y="35198"/>
                  </a:cubicBezTo>
                  <a:close/>
                  <a:moveTo>
                    <a:pt x="542702" y="36016"/>
                  </a:moveTo>
                  <a:cubicBezTo>
                    <a:pt x="531242" y="37653"/>
                    <a:pt x="524148" y="42974"/>
                    <a:pt x="521419" y="51978"/>
                  </a:cubicBezTo>
                  <a:cubicBezTo>
                    <a:pt x="518691" y="60982"/>
                    <a:pt x="517326" y="78035"/>
                    <a:pt x="517326" y="103138"/>
                  </a:cubicBezTo>
                  <a:lnTo>
                    <a:pt x="517326" y="503411"/>
                  </a:lnTo>
                  <a:cubicBezTo>
                    <a:pt x="517326" y="517599"/>
                    <a:pt x="517463" y="529195"/>
                    <a:pt x="517736" y="538199"/>
                  </a:cubicBezTo>
                  <a:cubicBezTo>
                    <a:pt x="518008" y="547204"/>
                    <a:pt x="518964" y="554571"/>
                    <a:pt x="520600" y="560300"/>
                  </a:cubicBezTo>
                  <a:cubicBezTo>
                    <a:pt x="522238" y="566030"/>
                    <a:pt x="524693" y="570123"/>
                    <a:pt x="527968" y="572579"/>
                  </a:cubicBezTo>
                  <a:cubicBezTo>
                    <a:pt x="531242" y="575034"/>
                    <a:pt x="535880" y="576808"/>
                    <a:pt x="541883" y="577899"/>
                  </a:cubicBezTo>
                  <a:cubicBezTo>
                    <a:pt x="548432" y="576808"/>
                    <a:pt x="553479" y="575034"/>
                    <a:pt x="557026" y="572579"/>
                  </a:cubicBezTo>
                  <a:cubicBezTo>
                    <a:pt x="560573" y="570123"/>
                    <a:pt x="563302" y="566030"/>
                    <a:pt x="565212" y="560300"/>
                  </a:cubicBezTo>
                  <a:cubicBezTo>
                    <a:pt x="567122" y="554571"/>
                    <a:pt x="568350" y="547204"/>
                    <a:pt x="568895" y="538199"/>
                  </a:cubicBezTo>
                  <a:cubicBezTo>
                    <a:pt x="569441" y="529195"/>
                    <a:pt x="569714" y="517599"/>
                    <a:pt x="569714" y="503411"/>
                  </a:cubicBezTo>
                  <a:lnTo>
                    <a:pt x="569714" y="103138"/>
                  </a:lnTo>
                  <a:cubicBezTo>
                    <a:pt x="569714" y="90587"/>
                    <a:pt x="569441" y="80218"/>
                    <a:pt x="568895" y="72033"/>
                  </a:cubicBezTo>
                  <a:cubicBezTo>
                    <a:pt x="568350" y="63847"/>
                    <a:pt x="567122" y="57162"/>
                    <a:pt x="565212" y="51978"/>
                  </a:cubicBezTo>
                  <a:cubicBezTo>
                    <a:pt x="563302" y="46794"/>
                    <a:pt x="560573" y="43110"/>
                    <a:pt x="557026" y="40927"/>
                  </a:cubicBezTo>
                  <a:cubicBezTo>
                    <a:pt x="553479" y="38745"/>
                    <a:pt x="548704" y="37108"/>
                    <a:pt x="542702" y="360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4E4F152-02D0-40CD-BD83-243C42AC81B3}"/>
                </a:ext>
              </a:extLst>
            </p:cNvPr>
            <p:cNvSpPr/>
            <p:nvPr/>
          </p:nvSpPr>
          <p:spPr>
            <a:xfrm>
              <a:off x="9547614" y="2321471"/>
              <a:ext cx="681856" cy="612279"/>
            </a:xfrm>
            <a:custGeom>
              <a:avLst/>
              <a:gdLst/>
              <a:ahLst/>
              <a:cxnLst/>
              <a:rect l="l" t="t" r="r" b="b"/>
              <a:pathLst>
                <a:path w="681856" h="612279">
                  <a:moveTo>
                    <a:pt x="0" y="0"/>
                  </a:moveTo>
                  <a:lnTo>
                    <a:pt x="418281" y="0"/>
                  </a:lnTo>
                  <a:lnTo>
                    <a:pt x="418281" y="32742"/>
                  </a:lnTo>
                  <a:cubicBezTo>
                    <a:pt x="404092" y="32742"/>
                    <a:pt x="392633" y="33288"/>
                    <a:pt x="383902" y="34379"/>
                  </a:cubicBezTo>
                  <a:cubicBezTo>
                    <a:pt x="375170" y="35470"/>
                    <a:pt x="368758" y="37380"/>
                    <a:pt x="364666" y="40109"/>
                  </a:cubicBezTo>
                  <a:cubicBezTo>
                    <a:pt x="360573" y="42837"/>
                    <a:pt x="358663" y="46930"/>
                    <a:pt x="358936" y="52387"/>
                  </a:cubicBezTo>
                  <a:cubicBezTo>
                    <a:pt x="359209" y="57844"/>
                    <a:pt x="361528" y="64938"/>
                    <a:pt x="365894" y="73670"/>
                  </a:cubicBezTo>
                  <a:lnTo>
                    <a:pt x="427285" y="207094"/>
                  </a:lnTo>
                  <a:lnTo>
                    <a:pt x="489495" y="76944"/>
                  </a:lnTo>
                  <a:cubicBezTo>
                    <a:pt x="493861" y="66575"/>
                    <a:pt x="496453" y="58390"/>
                    <a:pt x="497272" y="52387"/>
                  </a:cubicBezTo>
                  <a:cubicBezTo>
                    <a:pt x="498090" y="46385"/>
                    <a:pt x="496453" y="41883"/>
                    <a:pt x="492360" y="38881"/>
                  </a:cubicBezTo>
                  <a:cubicBezTo>
                    <a:pt x="488268" y="35880"/>
                    <a:pt x="481583" y="33970"/>
                    <a:pt x="472306" y="33151"/>
                  </a:cubicBezTo>
                  <a:cubicBezTo>
                    <a:pt x="463028" y="32333"/>
                    <a:pt x="451023" y="31923"/>
                    <a:pt x="436289" y="31923"/>
                  </a:cubicBezTo>
                  <a:lnTo>
                    <a:pt x="436289" y="0"/>
                  </a:lnTo>
                  <a:lnTo>
                    <a:pt x="649932" y="0"/>
                  </a:lnTo>
                  <a:lnTo>
                    <a:pt x="649932" y="31923"/>
                  </a:lnTo>
                  <a:cubicBezTo>
                    <a:pt x="635198" y="31923"/>
                    <a:pt x="623056" y="32742"/>
                    <a:pt x="613506" y="34379"/>
                  </a:cubicBezTo>
                  <a:cubicBezTo>
                    <a:pt x="603956" y="36016"/>
                    <a:pt x="596317" y="38472"/>
                    <a:pt x="590587" y="41746"/>
                  </a:cubicBezTo>
                  <a:cubicBezTo>
                    <a:pt x="584857" y="45020"/>
                    <a:pt x="580218" y="49113"/>
                    <a:pt x="576671" y="54024"/>
                  </a:cubicBezTo>
                  <a:cubicBezTo>
                    <a:pt x="573124" y="58936"/>
                    <a:pt x="569714" y="64666"/>
                    <a:pt x="566440" y="71214"/>
                  </a:cubicBezTo>
                  <a:lnTo>
                    <a:pt x="461664" y="283220"/>
                  </a:lnTo>
                  <a:lnTo>
                    <a:pt x="577080" y="530423"/>
                  </a:lnTo>
                  <a:cubicBezTo>
                    <a:pt x="581446" y="540246"/>
                    <a:pt x="586085" y="548295"/>
                    <a:pt x="590996" y="554571"/>
                  </a:cubicBezTo>
                  <a:cubicBezTo>
                    <a:pt x="595907" y="560846"/>
                    <a:pt x="602183" y="565894"/>
                    <a:pt x="609823" y="569714"/>
                  </a:cubicBezTo>
                  <a:cubicBezTo>
                    <a:pt x="617463" y="573534"/>
                    <a:pt x="627012" y="576126"/>
                    <a:pt x="638472" y="577490"/>
                  </a:cubicBezTo>
                  <a:cubicBezTo>
                    <a:pt x="649932" y="578854"/>
                    <a:pt x="664393" y="579536"/>
                    <a:pt x="681856" y="579536"/>
                  </a:cubicBezTo>
                  <a:lnTo>
                    <a:pt x="681856" y="612279"/>
                  </a:lnTo>
                  <a:lnTo>
                    <a:pt x="433834" y="612279"/>
                  </a:lnTo>
                  <a:lnTo>
                    <a:pt x="433834" y="581174"/>
                  </a:lnTo>
                  <a:cubicBezTo>
                    <a:pt x="450204" y="581174"/>
                    <a:pt x="463165" y="580901"/>
                    <a:pt x="472715" y="580355"/>
                  </a:cubicBezTo>
                  <a:cubicBezTo>
                    <a:pt x="482264" y="579809"/>
                    <a:pt x="489222" y="578309"/>
                    <a:pt x="493588" y="575853"/>
                  </a:cubicBezTo>
                  <a:cubicBezTo>
                    <a:pt x="497954" y="573397"/>
                    <a:pt x="500000" y="569714"/>
                    <a:pt x="499727" y="564802"/>
                  </a:cubicBezTo>
                  <a:cubicBezTo>
                    <a:pt x="499454" y="559891"/>
                    <a:pt x="497681" y="553343"/>
                    <a:pt x="494406" y="545157"/>
                  </a:cubicBezTo>
                  <a:lnTo>
                    <a:pt x="417462" y="374898"/>
                  </a:lnTo>
                  <a:lnTo>
                    <a:pt x="335607" y="542702"/>
                  </a:lnTo>
                  <a:cubicBezTo>
                    <a:pt x="331241" y="551433"/>
                    <a:pt x="328649" y="558390"/>
                    <a:pt x="327831" y="563575"/>
                  </a:cubicBezTo>
                  <a:cubicBezTo>
                    <a:pt x="327012" y="568759"/>
                    <a:pt x="328513" y="572579"/>
                    <a:pt x="332333" y="575034"/>
                  </a:cubicBezTo>
                  <a:cubicBezTo>
                    <a:pt x="336152" y="577490"/>
                    <a:pt x="342838" y="578991"/>
                    <a:pt x="352387" y="579536"/>
                  </a:cubicBezTo>
                  <a:cubicBezTo>
                    <a:pt x="361937" y="580082"/>
                    <a:pt x="375170" y="580355"/>
                    <a:pt x="392087" y="580355"/>
                  </a:cubicBezTo>
                  <a:lnTo>
                    <a:pt x="392087" y="612279"/>
                  </a:lnTo>
                  <a:lnTo>
                    <a:pt x="0" y="612279"/>
                  </a:lnTo>
                  <a:lnTo>
                    <a:pt x="0" y="582811"/>
                  </a:lnTo>
                  <a:cubicBezTo>
                    <a:pt x="20736" y="580082"/>
                    <a:pt x="37244" y="577490"/>
                    <a:pt x="49522" y="575034"/>
                  </a:cubicBezTo>
                  <a:cubicBezTo>
                    <a:pt x="61800" y="572579"/>
                    <a:pt x="71214" y="568759"/>
                    <a:pt x="77762" y="563575"/>
                  </a:cubicBezTo>
                  <a:cubicBezTo>
                    <a:pt x="84311" y="558390"/>
                    <a:pt x="88540" y="551023"/>
                    <a:pt x="90450" y="541474"/>
                  </a:cubicBezTo>
                  <a:cubicBezTo>
                    <a:pt x="92360" y="531924"/>
                    <a:pt x="93315" y="518963"/>
                    <a:pt x="93315" y="502592"/>
                  </a:cubicBezTo>
                  <a:lnTo>
                    <a:pt x="93315" y="103956"/>
                  </a:lnTo>
                  <a:cubicBezTo>
                    <a:pt x="93315" y="87585"/>
                    <a:pt x="92224" y="74898"/>
                    <a:pt x="90040" y="65893"/>
                  </a:cubicBezTo>
                  <a:cubicBezTo>
                    <a:pt x="87858" y="56889"/>
                    <a:pt x="83492" y="50068"/>
                    <a:pt x="76944" y="45430"/>
                  </a:cubicBezTo>
                  <a:cubicBezTo>
                    <a:pt x="70395" y="40791"/>
                    <a:pt x="60982" y="37790"/>
                    <a:pt x="48704" y="36425"/>
                  </a:cubicBezTo>
                  <a:cubicBezTo>
                    <a:pt x="36425" y="35061"/>
                    <a:pt x="20191" y="33833"/>
                    <a:pt x="0" y="32742"/>
                  </a:cubicBezTo>
                  <a:lnTo>
                    <a:pt x="0" y="0"/>
                  </a:lnTo>
                  <a:close/>
                  <a:moveTo>
                    <a:pt x="235743" y="33560"/>
                  </a:moveTo>
                  <a:cubicBezTo>
                    <a:pt x="222101" y="34106"/>
                    <a:pt x="211460" y="35198"/>
                    <a:pt x="203820" y="36835"/>
                  </a:cubicBezTo>
                  <a:cubicBezTo>
                    <a:pt x="196180" y="38472"/>
                    <a:pt x="190586" y="41746"/>
                    <a:pt x="187039" y="46657"/>
                  </a:cubicBezTo>
                  <a:cubicBezTo>
                    <a:pt x="183492" y="51569"/>
                    <a:pt x="181310" y="58526"/>
                    <a:pt x="180491" y="67531"/>
                  </a:cubicBezTo>
                  <a:cubicBezTo>
                    <a:pt x="179672" y="76535"/>
                    <a:pt x="179263" y="88404"/>
                    <a:pt x="179263" y="103138"/>
                  </a:cubicBezTo>
                  <a:lnTo>
                    <a:pt x="179263" y="503411"/>
                  </a:lnTo>
                  <a:cubicBezTo>
                    <a:pt x="179263" y="518145"/>
                    <a:pt x="179672" y="530287"/>
                    <a:pt x="180491" y="539837"/>
                  </a:cubicBezTo>
                  <a:cubicBezTo>
                    <a:pt x="181310" y="549386"/>
                    <a:pt x="183356" y="556890"/>
                    <a:pt x="186630" y="562347"/>
                  </a:cubicBezTo>
                  <a:cubicBezTo>
                    <a:pt x="189904" y="567804"/>
                    <a:pt x="194542" y="571760"/>
                    <a:pt x="200546" y="574216"/>
                  </a:cubicBezTo>
                  <a:cubicBezTo>
                    <a:pt x="206548" y="576672"/>
                    <a:pt x="214734" y="578172"/>
                    <a:pt x="225102" y="578718"/>
                  </a:cubicBezTo>
                  <a:cubicBezTo>
                    <a:pt x="234379" y="576535"/>
                    <a:pt x="241882" y="572579"/>
                    <a:pt x="247612" y="566849"/>
                  </a:cubicBezTo>
                  <a:cubicBezTo>
                    <a:pt x="253342" y="561119"/>
                    <a:pt x="259482" y="551433"/>
                    <a:pt x="266030" y="537790"/>
                  </a:cubicBezTo>
                  <a:lnTo>
                    <a:pt x="382264" y="299591"/>
                  </a:lnTo>
                  <a:lnTo>
                    <a:pt x="282401" y="81037"/>
                  </a:lnTo>
                  <a:cubicBezTo>
                    <a:pt x="275852" y="66303"/>
                    <a:pt x="269577" y="55116"/>
                    <a:pt x="263574" y="47476"/>
                  </a:cubicBezTo>
                  <a:cubicBezTo>
                    <a:pt x="257571" y="39836"/>
                    <a:pt x="248294" y="35198"/>
                    <a:pt x="235743" y="335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DB9E5FAF-BEBF-484E-8930-6D98A8D45CE0}"/>
                </a:ext>
              </a:extLst>
            </p:cNvPr>
            <p:cNvSpPr/>
            <p:nvPr/>
          </p:nvSpPr>
          <p:spPr>
            <a:xfrm>
              <a:off x="10649388" y="2321471"/>
              <a:ext cx="541883" cy="612279"/>
            </a:xfrm>
            <a:custGeom>
              <a:avLst/>
              <a:gdLst/>
              <a:ahLst/>
              <a:cxnLst/>
              <a:rect l="l" t="t" r="r" b="b"/>
              <a:pathLst>
                <a:path w="541883" h="612279">
                  <a:moveTo>
                    <a:pt x="6548" y="0"/>
                  </a:moveTo>
                  <a:lnTo>
                    <a:pt x="239018" y="0"/>
                  </a:lnTo>
                  <a:lnTo>
                    <a:pt x="239018" y="32742"/>
                  </a:lnTo>
                  <a:cubicBezTo>
                    <a:pt x="222102" y="33833"/>
                    <a:pt x="208868" y="35198"/>
                    <a:pt x="199318" y="36835"/>
                  </a:cubicBezTo>
                  <a:cubicBezTo>
                    <a:pt x="189768" y="38472"/>
                    <a:pt x="183492" y="41746"/>
                    <a:pt x="180492" y="46657"/>
                  </a:cubicBezTo>
                  <a:cubicBezTo>
                    <a:pt x="177490" y="51569"/>
                    <a:pt x="177490" y="58390"/>
                    <a:pt x="180492" y="67121"/>
                  </a:cubicBezTo>
                  <a:cubicBezTo>
                    <a:pt x="183492" y="75853"/>
                    <a:pt x="189359" y="87585"/>
                    <a:pt x="198090" y="102319"/>
                  </a:cubicBezTo>
                  <a:lnTo>
                    <a:pt x="274216" y="233288"/>
                  </a:lnTo>
                  <a:lnTo>
                    <a:pt x="352797" y="109686"/>
                  </a:lnTo>
                  <a:cubicBezTo>
                    <a:pt x="362074" y="94952"/>
                    <a:pt x="369032" y="82674"/>
                    <a:pt x="373670" y="72851"/>
                  </a:cubicBezTo>
                  <a:cubicBezTo>
                    <a:pt x="378308" y="63028"/>
                    <a:pt x="379946" y="55252"/>
                    <a:pt x="378582" y="49522"/>
                  </a:cubicBezTo>
                  <a:cubicBezTo>
                    <a:pt x="377218" y="43792"/>
                    <a:pt x="372579" y="39563"/>
                    <a:pt x="364666" y="36835"/>
                  </a:cubicBezTo>
                  <a:cubicBezTo>
                    <a:pt x="356754" y="34106"/>
                    <a:pt x="344884" y="32742"/>
                    <a:pt x="329059" y="32742"/>
                  </a:cubicBezTo>
                  <a:lnTo>
                    <a:pt x="329059" y="0"/>
                  </a:lnTo>
                  <a:lnTo>
                    <a:pt x="535334" y="0"/>
                  </a:lnTo>
                  <a:lnTo>
                    <a:pt x="535334" y="32742"/>
                  </a:lnTo>
                  <a:cubicBezTo>
                    <a:pt x="506412" y="33288"/>
                    <a:pt x="483630" y="40518"/>
                    <a:pt x="466986" y="54434"/>
                  </a:cubicBezTo>
                  <a:cubicBezTo>
                    <a:pt x="450342" y="68349"/>
                    <a:pt x="435744" y="85948"/>
                    <a:pt x="423193" y="107230"/>
                  </a:cubicBezTo>
                  <a:lnTo>
                    <a:pt x="306958" y="288950"/>
                  </a:lnTo>
                  <a:lnTo>
                    <a:pt x="445294" y="522238"/>
                  </a:lnTo>
                  <a:cubicBezTo>
                    <a:pt x="451842" y="533697"/>
                    <a:pt x="458118" y="542838"/>
                    <a:pt x="464120" y="549659"/>
                  </a:cubicBezTo>
                  <a:cubicBezTo>
                    <a:pt x="470124" y="556480"/>
                    <a:pt x="476808" y="561938"/>
                    <a:pt x="484175" y="566030"/>
                  </a:cubicBezTo>
                  <a:cubicBezTo>
                    <a:pt x="491542" y="570123"/>
                    <a:pt x="499728" y="573124"/>
                    <a:pt x="508732" y="575034"/>
                  </a:cubicBezTo>
                  <a:cubicBezTo>
                    <a:pt x="517736" y="576944"/>
                    <a:pt x="528786" y="578718"/>
                    <a:pt x="541883" y="580355"/>
                  </a:cubicBezTo>
                  <a:lnTo>
                    <a:pt x="541883" y="612279"/>
                  </a:lnTo>
                  <a:lnTo>
                    <a:pt x="315144" y="612279"/>
                  </a:lnTo>
                  <a:lnTo>
                    <a:pt x="314325" y="579536"/>
                  </a:lnTo>
                  <a:cubicBezTo>
                    <a:pt x="329604" y="577899"/>
                    <a:pt x="341474" y="575989"/>
                    <a:pt x="349932" y="573807"/>
                  </a:cubicBezTo>
                  <a:cubicBezTo>
                    <a:pt x="358391" y="571624"/>
                    <a:pt x="363848" y="568213"/>
                    <a:pt x="366304" y="563575"/>
                  </a:cubicBezTo>
                  <a:cubicBezTo>
                    <a:pt x="368759" y="558936"/>
                    <a:pt x="368622" y="552524"/>
                    <a:pt x="365894" y="544339"/>
                  </a:cubicBezTo>
                  <a:cubicBezTo>
                    <a:pt x="363166" y="536153"/>
                    <a:pt x="358254" y="525239"/>
                    <a:pt x="351160" y="511596"/>
                  </a:cubicBezTo>
                  <a:lnTo>
                    <a:pt x="262756" y="360164"/>
                  </a:lnTo>
                  <a:lnTo>
                    <a:pt x="177626" y="496044"/>
                  </a:lnTo>
                  <a:cubicBezTo>
                    <a:pt x="166712" y="513506"/>
                    <a:pt x="158527" y="527422"/>
                    <a:pt x="153070" y="537790"/>
                  </a:cubicBezTo>
                  <a:cubicBezTo>
                    <a:pt x="147613" y="548158"/>
                    <a:pt x="145703" y="556344"/>
                    <a:pt x="147340" y="562347"/>
                  </a:cubicBezTo>
                  <a:cubicBezTo>
                    <a:pt x="148977" y="568350"/>
                    <a:pt x="154162" y="572579"/>
                    <a:pt x="162892" y="575034"/>
                  </a:cubicBezTo>
                  <a:cubicBezTo>
                    <a:pt x="171624" y="577490"/>
                    <a:pt x="184448" y="579536"/>
                    <a:pt x="201364" y="581174"/>
                  </a:cubicBezTo>
                  <a:lnTo>
                    <a:pt x="201364" y="612279"/>
                  </a:lnTo>
                  <a:lnTo>
                    <a:pt x="0" y="612279"/>
                  </a:lnTo>
                  <a:lnTo>
                    <a:pt x="0" y="581174"/>
                  </a:lnTo>
                  <a:cubicBezTo>
                    <a:pt x="13642" y="579536"/>
                    <a:pt x="25376" y="576808"/>
                    <a:pt x="35198" y="572988"/>
                  </a:cubicBezTo>
                  <a:cubicBezTo>
                    <a:pt x="45020" y="569168"/>
                    <a:pt x="54025" y="563984"/>
                    <a:pt x="62210" y="557435"/>
                  </a:cubicBezTo>
                  <a:cubicBezTo>
                    <a:pt x="70396" y="550887"/>
                    <a:pt x="78172" y="542429"/>
                    <a:pt x="85539" y="532060"/>
                  </a:cubicBezTo>
                  <a:cubicBezTo>
                    <a:pt x="92906" y="521692"/>
                    <a:pt x="100956" y="509141"/>
                    <a:pt x="109686" y="494407"/>
                  </a:cubicBezTo>
                  <a:lnTo>
                    <a:pt x="230014" y="303684"/>
                  </a:lnTo>
                  <a:lnTo>
                    <a:pt x="119509" y="112960"/>
                  </a:lnTo>
                  <a:cubicBezTo>
                    <a:pt x="111869" y="99318"/>
                    <a:pt x="104639" y="87585"/>
                    <a:pt x="97818" y="77762"/>
                  </a:cubicBezTo>
                  <a:cubicBezTo>
                    <a:pt x="90996" y="67940"/>
                    <a:pt x="83492" y="59754"/>
                    <a:pt x="75307" y="53206"/>
                  </a:cubicBezTo>
                  <a:cubicBezTo>
                    <a:pt x="67122" y="46657"/>
                    <a:pt x="57708" y="41746"/>
                    <a:pt x="47067" y="38472"/>
                  </a:cubicBezTo>
                  <a:cubicBezTo>
                    <a:pt x="36426" y="35198"/>
                    <a:pt x="22920" y="33288"/>
                    <a:pt x="6548" y="32742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3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5623329" cy="519566"/>
            <a:chOff x="1206557" y="1512440"/>
            <a:chExt cx="5623329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5356629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배터리 상태 예측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D3A58A3B-7A5B-0BAE-922B-05254E18D4A2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67004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err="1"/>
              <a:t>RNN</a:t>
            </a:r>
            <a:r>
              <a:rPr lang="ko-KR" altLang="en-US" dirty="0"/>
              <a:t> 기반의 시계열 예측 모델인 </a:t>
            </a:r>
            <a:r>
              <a:rPr lang="en-US" altLang="ko-KR" dirty="0"/>
              <a:t>LSTM, GRU, Bi-LSTM</a:t>
            </a:r>
            <a:r>
              <a:rPr lang="ko-KR" altLang="en-US" dirty="0"/>
              <a:t>등을 통한 단일 예측 모델 연구가 진행중임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이 모델들은 입력 데이터의 관계와 특성을 고려하지 않아 </a:t>
            </a:r>
            <a:r>
              <a:rPr lang="en-US" altLang="ko-KR" dirty="0"/>
              <a:t>SOH </a:t>
            </a:r>
            <a:r>
              <a:rPr lang="ko-KR" altLang="en-US" dirty="0"/>
              <a:t>예측 정확도의 한계를 보임</a:t>
            </a:r>
            <a:endParaRPr lang="en-US" altLang="ko-KR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296CAEA-7A1D-CBAF-A36E-8615DBF8A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55034"/>
              </p:ext>
            </p:extLst>
          </p:nvPr>
        </p:nvGraphicFramePr>
        <p:xfrm>
          <a:off x="3048000" y="3217946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654995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34476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46840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Data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82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 [1]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V, Temp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SOH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104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 [2]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V, Temp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SOH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6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CNN-LSTM [3]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V, Temp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SOH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7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Ours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SOC, SOH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00539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556C5EE0-9E53-C11E-908F-4E78912AC348}"/>
              </a:ext>
            </a:extLst>
          </p:cNvPr>
          <p:cNvSpPr txBox="1">
            <a:spLocks/>
          </p:cNvSpPr>
          <p:nvPr/>
        </p:nvSpPr>
        <p:spPr>
          <a:xfrm>
            <a:off x="1174087" y="5794220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본 연구에서는 배터리의 </a:t>
            </a:r>
            <a:r>
              <a:rPr lang="ko-KR" altLang="en-US" b="1" dirty="0"/>
              <a:t>전압과 온도의 특성을 효과적으로 반영 할 수 있는 모델을 제안</a:t>
            </a:r>
            <a:r>
              <a:rPr lang="ko-KR" altLang="en-US" dirty="0"/>
              <a:t>하여 고성능의 </a:t>
            </a:r>
            <a:r>
              <a:rPr lang="en-US" altLang="ko-KR" dirty="0"/>
              <a:t>SOH </a:t>
            </a:r>
            <a:r>
              <a:rPr lang="ko-KR" altLang="en-US" dirty="0"/>
              <a:t>예측 정확도를 보이고자 함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448FA-9272-EA62-1225-78DD96927522}"/>
              </a:ext>
            </a:extLst>
          </p:cNvPr>
          <p:cNvSpPr txBox="1"/>
          <p:nvPr/>
        </p:nvSpPr>
        <p:spPr>
          <a:xfrm>
            <a:off x="5082389" y="5214019"/>
            <a:ext cx="20272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Table 1.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기존의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SOH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 예측 모델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72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5623329" cy="519566"/>
            <a:chOff x="1206557" y="1512440"/>
            <a:chExt cx="5623329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5356629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셀 상태 예측의 일반성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AF6280D2-4BBB-BC38-555A-3FBC158ADAD4}"/>
              </a:ext>
            </a:extLst>
          </p:cNvPr>
          <p:cNvSpPr txBox="1">
            <a:spLocks/>
          </p:cNvSpPr>
          <p:nvPr/>
        </p:nvSpPr>
        <p:spPr>
          <a:xfrm>
            <a:off x="1231638" y="1920689"/>
            <a:ext cx="9588762" cy="90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기존 연구는 단일 셀의 데이터를 무작위로 분할하여 테스트하고 있으며 다중 셀에서의 예측 성능은 검증되지 않음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학습된 셀과 다른 셀에서의 테스트한 결과를 보인 실험에서는 고정되어 있는 데이터셋에서 평가하여 데이터에 따른 테스트 일반성을 검증하지 않음</a:t>
            </a:r>
            <a:endParaRPr lang="en-US" altLang="ko-KR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7FBB0FF-4717-B9C0-5C75-6EE3B2FD2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54744"/>
              </p:ext>
            </p:extLst>
          </p:nvPr>
        </p:nvGraphicFramePr>
        <p:xfrm>
          <a:off x="3048000" y="3217946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654995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34476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46840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r>
                        <a:rPr lang="ko-KR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Time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82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 [1]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104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Bi-LSTM [2]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Equal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6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CNN-LSTM [3]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Varied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7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Ours</a:t>
                      </a:r>
                      <a:endParaRPr lang="ko-KR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Varied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005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1A1985-F4AE-5898-5975-7F903A93CE69}"/>
              </a:ext>
            </a:extLst>
          </p:cNvPr>
          <p:cNvSpPr txBox="1"/>
          <p:nvPr/>
        </p:nvSpPr>
        <p:spPr>
          <a:xfrm>
            <a:off x="5082389" y="5214019"/>
            <a:ext cx="20272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Table 2.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기존의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SOH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 예측 모델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sp>
        <p:nvSpPr>
          <p:cNvPr id="6" name="텍스트 개체 틀 6">
            <a:extLst>
              <a:ext uri="{FF2B5EF4-FFF2-40B4-BE49-F238E27FC236}">
                <a16:creationId xmlns:a16="http://schemas.microsoft.com/office/drawing/2014/main" id="{7D99776F-9C9B-ED70-30FC-AEBF28F56A21}"/>
              </a:ext>
            </a:extLst>
          </p:cNvPr>
          <p:cNvSpPr txBox="1">
            <a:spLocks/>
          </p:cNvSpPr>
          <p:nvPr/>
        </p:nvSpPr>
        <p:spPr>
          <a:xfrm>
            <a:off x="1174087" y="5794220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본 연구에서는 다른 셀에서의 테스트 결과와 셀에 따른 </a:t>
            </a:r>
            <a:r>
              <a:rPr lang="ko-KR" altLang="en-US" b="1" dirty="0"/>
              <a:t>예측 일반성 성능을 검증하기 위한 실험 방법을 제안</a:t>
            </a:r>
            <a:r>
              <a:rPr lang="ko-KR" altLang="en-US" dirty="0"/>
              <a:t>하였으며 </a:t>
            </a:r>
            <a:r>
              <a:rPr lang="ko-KR" altLang="en-US" b="1" dirty="0"/>
              <a:t>실제 사업에 적용할 수 있는 모델을 개발하고 평가</a:t>
            </a:r>
            <a:r>
              <a:rPr lang="ko-KR" altLang="en-US" dirty="0"/>
              <a:t>하였음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5263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F79A2F7-8A5A-2561-984E-E4C5F673E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9824"/>
            <a:ext cx="5183908" cy="424732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C719528-5DFF-8F5C-A530-03DE72587D78}"/>
              </a:ext>
            </a:extLst>
          </p:cNvPr>
          <p:cNvGrpSpPr/>
          <p:nvPr/>
        </p:nvGrpSpPr>
        <p:grpSpPr>
          <a:xfrm>
            <a:off x="3003254" y="5190513"/>
            <a:ext cx="6185492" cy="1220503"/>
            <a:chOff x="2995380" y="5148526"/>
            <a:chExt cx="6185492" cy="12205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30FF7D-E0A4-96AC-29D8-9AF2E100FE48}"/>
                </a:ext>
              </a:extLst>
            </p:cNvPr>
            <p:cNvSpPr txBox="1"/>
            <p:nvPr/>
          </p:nvSpPr>
          <p:spPr>
            <a:xfrm>
              <a:off x="3668661" y="5242817"/>
              <a:ext cx="4854678" cy="77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ko-KR" altLang="en-US" dirty="0"/>
                <a:t>다중 셀의 배터리 상태 패턴 파악을 통한</a:t>
              </a:r>
              <a:endParaRPr lang="en-US" altLang="ko-KR" dirty="0"/>
            </a:p>
            <a:p>
              <a:pPr algn="ctr"/>
              <a:r>
                <a:rPr lang="ko-KR" altLang="en-US" dirty="0"/>
                <a:t>셀 별 일반성이 강화된 </a:t>
              </a:r>
              <a:r>
                <a:rPr lang="en-US" altLang="ko-KR" dirty="0"/>
                <a:t>SOH </a:t>
              </a:r>
              <a:r>
                <a:rPr lang="ko-KR" altLang="en-US" dirty="0"/>
                <a:t>예측 모델 제안</a:t>
              </a:r>
            </a:p>
          </p:txBody>
        </p:sp>
        <p:sp>
          <p:nvSpPr>
            <p:cNvPr id="12" name="왼쪽 대괄호 11">
              <a:extLst>
                <a:ext uri="{FF2B5EF4-FFF2-40B4-BE49-F238E27FC236}">
                  <a16:creationId xmlns:a16="http://schemas.microsoft.com/office/drawing/2014/main" id="{C0A760D5-13B2-EAD0-3BDA-73326B8396E2}"/>
                </a:ext>
              </a:extLst>
            </p:cNvPr>
            <p:cNvSpPr/>
            <p:nvPr/>
          </p:nvSpPr>
          <p:spPr>
            <a:xfrm>
              <a:off x="3322478" y="5148526"/>
              <a:ext cx="339398" cy="956362"/>
            </a:xfrm>
            <a:prstGeom prst="leftBracket">
              <a:avLst>
                <a:gd name="adj" fmla="val 0"/>
              </a:avLst>
            </a:prstGeom>
            <a:ln w="76200">
              <a:solidFill>
                <a:srgbClr val="0B1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왼쪽 대괄호 12">
              <a:extLst>
                <a:ext uri="{FF2B5EF4-FFF2-40B4-BE49-F238E27FC236}">
                  <a16:creationId xmlns:a16="http://schemas.microsoft.com/office/drawing/2014/main" id="{72C80CE0-3FDA-5309-50D0-88CEB298B28E}"/>
                </a:ext>
              </a:extLst>
            </p:cNvPr>
            <p:cNvSpPr/>
            <p:nvPr/>
          </p:nvSpPr>
          <p:spPr>
            <a:xfrm flipH="1">
              <a:off x="8617426" y="5148526"/>
              <a:ext cx="339398" cy="956362"/>
            </a:xfrm>
            <a:prstGeom prst="leftBracket">
              <a:avLst>
                <a:gd name="adj" fmla="val 0"/>
              </a:avLst>
            </a:prstGeom>
            <a:ln w="76200">
              <a:solidFill>
                <a:srgbClr val="0B1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5A98585-0C83-5A66-3ACD-CAB3C44BE6B5}"/>
                </a:ext>
              </a:extLst>
            </p:cNvPr>
            <p:cNvSpPr/>
            <p:nvPr/>
          </p:nvSpPr>
          <p:spPr>
            <a:xfrm>
              <a:off x="2995380" y="5586648"/>
              <a:ext cx="6185492" cy="78238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0360AE">
                    <a:alpha val="8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D9479E3-D7C4-D96A-FCCD-00AE0D0262D8}"/>
              </a:ext>
            </a:extLst>
          </p:cNvPr>
          <p:cNvGrpSpPr/>
          <p:nvPr/>
        </p:nvGrpSpPr>
        <p:grpSpPr>
          <a:xfrm>
            <a:off x="2126762" y="2559051"/>
            <a:ext cx="7947298" cy="795472"/>
            <a:chOff x="2456375" y="1961295"/>
            <a:chExt cx="7947298" cy="795472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AB0AD78-752C-6E90-3306-8E98774082E7}"/>
                </a:ext>
              </a:extLst>
            </p:cNvPr>
            <p:cNvSpPr/>
            <p:nvPr/>
          </p:nvSpPr>
          <p:spPr>
            <a:xfrm>
              <a:off x="2531146" y="1961295"/>
              <a:ext cx="7872527" cy="74579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텍스트 개체 틀 6">
              <a:extLst>
                <a:ext uri="{FF2B5EF4-FFF2-40B4-BE49-F238E27FC236}">
                  <a16:creationId xmlns:a16="http://schemas.microsoft.com/office/drawing/2014/main" id="{A9418F1C-545F-D4D2-DC56-8ACC69833619}"/>
                </a:ext>
              </a:extLst>
            </p:cNvPr>
            <p:cNvSpPr txBox="1">
              <a:spLocks/>
            </p:cNvSpPr>
            <p:nvPr/>
          </p:nvSpPr>
          <p:spPr>
            <a:xfrm>
              <a:off x="3357831" y="1974381"/>
              <a:ext cx="7045842" cy="77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배터리 상태정보를 효과적으로 반영하여 기존 예측 기법보다 향상된 </a:t>
              </a:r>
              <a:r>
                <a:rPr lang="en-US" altLang="ko-KR" dirty="0"/>
                <a:t>2-Stage </a:t>
              </a:r>
              <a:r>
                <a:rPr lang="ko-KR" altLang="en-US" dirty="0"/>
                <a:t>기반의 고성능 </a:t>
              </a:r>
              <a:r>
                <a:rPr lang="en-US" altLang="ko-KR" dirty="0"/>
                <a:t>SOH </a:t>
              </a:r>
              <a:r>
                <a:rPr lang="ko-KR" altLang="en-US" dirty="0"/>
                <a:t>예측 모델 제안</a:t>
              </a:r>
              <a:endParaRPr lang="en-US" altLang="ko-KR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6BACB4-A104-CE72-34C5-5AF00EA72ED9}"/>
                </a:ext>
              </a:extLst>
            </p:cNvPr>
            <p:cNvSpPr txBox="1"/>
            <p:nvPr/>
          </p:nvSpPr>
          <p:spPr>
            <a:xfrm>
              <a:off x="2456375" y="2048881"/>
              <a:ext cx="1078009" cy="707886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4000" spc="0" dirty="0">
                  <a:solidFill>
                    <a:srgbClr val="0B174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000" spc="0" dirty="0">
                <a:solidFill>
                  <a:srgbClr val="0B174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422A74E-A2D0-A84B-8667-73D69DC27012}"/>
              </a:ext>
            </a:extLst>
          </p:cNvPr>
          <p:cNvGrpSpPr/>
          <p:nvPr/>
        </p:nvGrpSpPr>
        <p:grpSpPr>
          <a:xfrm>
            <a:off x="2126762" y="3546902"/>
            <a:ext cx="7947298" cy="799327"/>
            <a:chOff x="2456375" y="1957440"/>
            <a:chExt cx="7947298" cy="799327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33C90D2-30BA-C370-FF8C-D1CE2E7D6E4C}"/>
                </a:ext>
              </a:extLst>
            </p:cNvPr>
            <p:cNvSpPr/>
            <p:nvPr/>
          </p:nvSpPr>
          <p:spPr>
            <a:xfrm>
              <a:off x="2531146" y="1961295"/>
              <a:ext cx="7872527" cy="74579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텍스트 개체 틀 6">
              <a:extLst>
                <a:ext uri="{FF2B5EF4-FFF2-40B4-BE49-F238E27FC236}">
                  <a16:creationId xmlns:a16="http://schemas.microsoft.com/office/drawing/2014/main" id="{1B9F6433-6D21-923E-2D14-C61DCDC6E5D3}"/>
                </a:ext>
              </a:extLst>
            </p:cNvPr>
            <p:cNvSpPr txBox="1">
              <a:spLocks/>
            </p:cNvSpPr>
            <p:nvPr/>
          </p:nvSpPr>
          <p:spPr>
            <a:xfrm>
              <a:off x="3357831" y="1957440"/>
              <a:ext cx="7045842" cy="77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>
                  <a:solidFill>
                    <a:srgbClr val="181818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셀 별 일반성 평가 방법을 제안하고 기존 예측 모델에 비해 높은</a:t>
              </a:r>
              <a:endParaRPr lang="en-US" altLang="ko-KR" dirty="0"/>
            </a:p>
            <a:p>
              <a:r>
                <a:rPr lang="ko-KR" altLang="en-US" dirty="0"/>
                <a:t>일반성으로 실 산업에 적용가능한 인공지능 기술 개발</a:t>
              </a:r>
              <a:endParaRPr lang="en-US" altLang="ko-KR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7A5D6F-07F5-36E1-ABB7-9A1C27F691EF}"/>
                </a:ext>
              </a:extLst>
            </p:cNvPr>
            <p:cNvSpPr txBox="1"/>
            <p:nvPr/>
          </p:nvSpPr>
          <p:spPr>
            <a:xfrm>
              <a:off x="2456375" y="2048881"/>
              <a:ext cx="1078009" cy="707886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4000" spc="0" dirty="0">
                  <a:solidFill>
                    <a:srgbClr val="0B1749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000" spc="0" dirty="0">
                <a:solidFill>
                  <a:srgbClr val="0B1749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23" name="화살표: 아래쪽 2">
            <a:extLst>
              <a:ext uri="{FF2B5EF4-FFF2-40B4-BE49-F238E27FC236}">
                <a16:creationId xmlns:a16="http://schemas.microsoft.com/office/drawing/2014/main" id="{E9DA184C-1C0F-12CC-6F75-BE90F757D9D3}"/>
              </a:ext>
            </a:extLst>
          </p:cNvPr>
          <p:cNvSpPr/>
          <p:nvPr/>
        </p:nvSpPr>
        <p:spPr>
          <a:xfrm>
            <a:off x="4703480" y="4310865"/>
            <a:ext cx="2796431" cy="745790"/>
          </a:xfrm>
          <a:custGeom>
            <a:avLst/>
            <a:gdLst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4651014 w 5623517"/>
              <a:gd name="connsiteY3" fmla="*/ 0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0 w 5623517"/>
              <a:gd name="connsiteY0" fmla="*/ 1434603 h 2869206"/>
              <a:gd name="connsiteX1" fmla="*/ 972503 w 5623517"/>
              <a:gd name="connsiteY1" fmla="*/ 1434603 h 2869206"/>
              <a:gd name="connsiteX2" fmla="*/ 972503 w 5623517"/>
              <a:gd name="connsiteY2" fmla="*/ 0 h 2869206"/>
              <a:gd name="connsiteX3" fmla="*/ 5613039 w 5623517"/>
              <a:gd name="connsiteY3" fmla="*/ 4762 h 2869206"/>
              <a:gd name="connsiteX4" fmla="*/ 4651014 w 5623517"/>
              <a:gd name="connsiteY4" fmla="*/ 1434603 h 2869206"/>
              <a:gd name="connsiteX5" fmla="*/ 5623517 w 5623517"/>
              <a:gd name="connsiteY5" fmla="*/ 1434603 h 2869206"/>
              <a:gd name="connsiteX6" fmla="*/ 2811759 w 5623517"/>
              <a:gd name="connsiteY6" fmla="*/ 2869206 h 2869206"/>
              <a:gd name="connsiteX7" fmla="*/ 0 w 5623517"/>
              <a:gd name="connsiteY7" fmla="*/ 1434603 h 2869206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  <a:gd name="connsiteX0" fmla="*/ 37147 w 5660664"/>
              <a:gd name="connsiteY0" fmla="*/ 1429841 h 2864444"/>
              <a:gd name="connsiteX1" fmla="*/ 1009650 w 5660664"/>
              <a:gd name="connsiteY1" fmla="*/ 1429841 h 2864444"/>
              <a:gd name="connsiteX2" fmla="*/ 0 w 5660664"/>
              <a:gd name="connsiteY2" fmla="*/ 1 h 2864444"/>
              <a:gd name="connsiteX3" fmla="*/ 5650186 w 5660664"/>
              <a:gd name="connsiteY3" fmla="*/ 0 h 2864444"/>
              <a:gd name="connsiteX4" fmla="*/ 4688161 w 5660664"/>
              <a:gd name="connsiteY4" fmla="*/ 1429841 h 2864444"/>
              <a:gd name="connsiteX5" fmla="*/ 5660664 w 5660664"/>
              <a:gd name="connsiteY5" fmla="*/ 1429841 h 2864444"/>
              <a:gd name="connsiteX6" fmla="*/ 2848906 w 5660664"/>
              <a:gd name="connsiteY6" fmla="*/ 2864444 h 2864444"/>
              <a:gd name="connsiteX7" fmla="*/ 37147 w 5660664"/>
              <a:gd name="connsiteY7" fmla="*/ 1429841 h 286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0664" h="2864444">
                <a:moveTo>
                  <a:pt x="37147" y="1429841"/>
                </a:moveTo>
                <a:lnTo>
                  <a:pt x="1009650" y="1429841"/>
                </a:lnTo>
                <a:cubicBezTo>
                  <a:pt x="830262" y="772253"/>
                  <a:pt x="412750" y="362314"/>
                  <a:pt x="0" y="1"/>
                </a:cubicBezTo>
                <a:lnTo>
                  <a:pt x="5650186" y="0"/>
                </a:lnTo>
                <a:cubicBezTo>
                  <a:pt x="5177111" y="428989"/>
                  <a:pt x="4885011" y="829402"/>
                  <a:pt x="4688161" y="1429841"/>
                </a:cubicBezTo>
                <a:lnTo>
                  <a:pt x="5660664" y="1429841"/>
                </a:lnTo>
                <a:cubicBezTo>
                  <a:pt x="5180611" y="1593717"/>
                  <a:pt x="4443384" y="1690918"/>
                  <a:pt x="2848906" y="2864444"/>
                </a:cubicBezTo>
                <a:cubicBezTo>
                  <a:pt x="1302053" y="1743305"/>
                  <a:pt x="469575" y="1507993"/>
                  <a:pt x="37147" y="1429841"/>
                </a:cubicBezTo>
                <a:close/>
              </a:path>
            </a:pathLst>
          </a:custGeom>
          <a:gradFill flip="none" rotWithShape="1">
            <a:gsLst>
              <a:gs pos="44263">
                <a:srgbClr val="E7E7E7">
                  <a:alpha val="24000"/>
                </a:srgbClr>
              </a:gs>
              <a:gs pos="1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텍스트 개체 틀 6">
            <a:extLst>
              <a:ext uri="{FF2B5EF4-FFF2-40B4-BE49-F238E27FC236}">
                <a16:creationId xmlns:a16="http://schemas.microsoft.com/office/drawing/2014/main" id="{96F9CBCA-29B7-AAA4-4801-15A26CCB7F20}"/>
              </a:ext>
            </a:extLst>
          </p:cNvPr>
          <p:cNvSpPr txBox="1">
            <a:spLocks/>
          </p:cNvSpPr>
          <p:nvPr/>
        </p:nvSpPr>
        <p:spPr>
          <a:xfrm>
            <a:off x="1231638" y="1913026"/>
            <a:ext cx="9588762" cy="341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본 연구는 </a:t>
            </a:r>
            <a:r>
              <a:rPr lang="en-US" altLang="ko-KR" b="1" dirty="0"/>
              <a:t>2-Stage </a:t>
            </a:r>
            <a:r>
              <a:rPr lang="ko-KR" altLang="en-US" b="1" dirty="0"/>
              <a:t>기반의 셀 별 일반성이 강화된 배터리 </a:t>
            </a:r>
            <a:r>
              <a:rPr lang="en-US" altLang="ko-KR" b="1" dirty="0"/>
              <a:t>SOH </a:t>
            </a:r>
            <a:r>
              <a:rPr lang="ko-KR" altLang="en-US" b="1" dirty="0"/>
              <a:t>예측 모델을 제안함</a:t>
            </a:r>
            <a:endParaRPr lang="en-US" altLang="ko-KR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80065E-6AA0-D6E3-BC90-F1DD9746CB7F}"/>
              </a:ext>
            </a:extLst>
          </p:cNvPr>
          <p:cNvGrpSpPr/>
          <p:nvPr/>
        </p:nvGrpSpPr>
        <p:grpSpPr>
          <a:xfrm>
            <a:off x="1064550" y="1153922"/>
            <a:ext cx="5623329" cy="519566"/>
            <a:chOff x="1206557" y="1512440"/>
            <a:chExt cx="5623329" cy="5195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C607AB-20A3-9604-E11D-58DC82B3DA3A}"/>
                </a:ext>
              </a:extLst>
            </p:cNvPr>
            <p:cNvSpPr txBox="1"/>
            <p:nvPr/>
          </p:nvSpPr>
          <p:spPr>
            <a:xfrm>
              <a:off x="1473257" y="1512440"/>
              <a:ext cx="5356629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연구 의의</a:t>
              </a:r>
            </a:p>
          </p:txBody>
        </p:sp>
        <p:sp>
          <p:nvSpPr>
            <p:cNvPr id="27" name="평행 사변형 26">
              <a:extLst>
                <a:ext uri="{FF2B5EF4-FFF2-40B4-BE49-F238E27FC236}">
                  <a16:creationId xmlns:a16="http://schemas.microsoft.com/office/drawing/2014/main" id="{4752139D-D7D1-50A9-C1A7-703EC09B12B4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65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2" name="텍스트 개체 틀 6">
            <a:extLst>
              <a:ext uri="{FF2B5EF4-FFF2-40B4-BE49-F238E27FC236}">
                <a16:creationId xmlns:a16="http://schemas.microsoft.com/office/drawing/2014/main" id="{CD1FB162-B039-BB63-82E3-FC6ECEA89B98}"/>
              </a:ext>
            </a:extLst>
          </p:cNvPr>
          <p:cNvSpPr txBox="1">
            <a:spLocks/>
          </p:cNvSpPr>
          <p:nvPr/>
        </p:nvSpPr>
        <p:spPr>
          <a:xfrm>
            <a:off x="1231638" y="1913026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3</a:t>
            </a:r>
            <a:r>
              <a:rPr lang="ko-KR" altLang="en-US" dirty="0"/>
              <a:t>개의 학습 배터리 셀과 </a:t>
            </a:r>
            <a:r>
              <a:rPr lang="en-US" altLang="ko-KR" dirty="0"/>
              <a:t>1</a:t>
            </a:r>
            <a:r>
              <a:rPr lang="ko-KR" altLang="en-US" dirty="0"/>
              <a:t>개의 테스트 배터리 셀 조합을 생성하여 실험을 진행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각 조합에 따른 학습 성능과 테스트 성능의 평균과 표준편차를 통해 모델의 일반성을 평가함 </a:t>
            </a:r>
            <a:endParaRPr lang="en-US" altLang="ko-KR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DDFAC5FB-93F4-FCA9-5D0F-E59541EF8BE4}"/>
              </a:ext>
            </a:extLst>
          </p:cNvPr>
          <p:cNvSpPr txBox="1"/>
          <p:nvPr/>
        </p:nvSpPr>
        <p:spPr>
          <a:xfrm>
            <a:off x="4532751" y="5966172"/>
            <a:ext cx="31758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4.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배터리 상태 예측의 일반성 평가방법 제안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EDEE6BAD-F7E7-AAD7-23F8-4502A2754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64" y="2726289"/>
            <a:ext cx="707806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5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B16B33E-B759-4DEE-AA6C-1E8C48A7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429" y="305208"/>
            <a:ext cx="5183908" cy="43396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BAD3C7E5-1C4C-47C3-8A4B-6F3D59540B1E}"/>
              </a:ext>
            </a:extLst>
          </p:cNvPr>
          <p:cNvGrpSpPr/>
          <p:nvPr/>
        </p:nvGrpSpPr>
        <p:grpSpPr>
          <a:xfrm>
            <a:off x="1064550" y="1153922"/>
            <a:ext cx="4889683" cy="519566"/>
            <a:chOff x="1206557" y="1512440"/>
            <a:chExt cx="4889683" cy="51956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DED7D-C3D5-4A02-BB98-FA71F73B641F}"/>
                </a:ext>
              </a:extLst>
            </p:cNvPr>
            <p:cNvSpPr txBox="1"/>
            <p:nvPr/>
          </p:nvSpPr>
          <p:spPr>
            <a:xfrm>
              <a:off x="1473257" y="1512440"/>
              <a:ext cx="4622983" cy="5195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30000"/>
                </a:lnSpc>
                <a:defRPr sz="2400">
                  <a:solidFill>
                    <a:srgbClr val="181818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rgbClr val="0B1749"/>
                  </a:solidFill>
                </a:rPr>
                <a:t>제안 방법</a:t>
              </a:r>
            </a:p>
          </p:txBody>
        </p:sp>
        <p:sp>
          <p:nvSpPr>
            <p:cNvPr id="98" name="평행 사변형 97">
              <a:extLst>
                <a:ext uri="{FF2B5EF4-FFF2-40B4-BE49-F238E27FC236}">
                  <a16:creationId xmlns:a16="http://schemas.microsoft.com/office/drawing/2014/main" id="{9757F26B-20D1-405F-AF00-E6D3D1A12CC7}"/>
                </a:ext>
              </a:extLst>
            </p:cNvPr>
            <p:cNvSpPr/>
            <p:nvPr/>
          </p:nvSpPr>
          <p:spPr>
            <a:xfrm>
              <a:off x="1206557" y="1735479"/>
              <a:ext cx="219075" cy="135342"/>
            </a:xfrm>
            <a:prstGeom prst="parallelogram">
              <a:avLst/>
            </a:prstGeom>
            <a:solidFill>
              <a:srgbClr val="0B1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나눔명조" panose="02020603020101020101" pitchFamily="18" charset="-127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C4D1292-ACA1-D203-19D0-3D5DECF7FAEF}"/>
              </a:ext>
            </a:extLst>
          </p:cNvPr>
          <p:cNvSpPr txBox="1"/>
          <p:nvPr/>
        </p:nvSpPr>
        <p:spPr>
          <a:xfrm>
            <a:off x="5911456" y="7759356"/>
            <a:ext cx="2662728" cy="66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2800" b="1" dirty="0">
                <a:solidFill>
                  <a:schemeClr val="tx1"/>
                </a:solidFill>
              </a:rPr>
              <a:t>Section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</a:rPr>
              <a:t>1</a:t>
            </a:r>
            <a:endParaRPr kumimoji="0" lang="ko-KR" alt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2" name="텍스트 개체 틀 6">
            <a:extLst>
              <a:ext uri="{FF2B5EF4-FFF2-40B4-BE49-F238E27FC236}">
                <a16:creationId xmlns:a16="http://schemas.microsoft.com/office/drawing/2014/main" id="{CD1FB162-B039-BB63-82E3-FC6ECEA89B98}"/>
              </a:ext>
            </a:extLst>
          </p:cNvPr>
          <p:cNvSpPr txBox="1">
            <a:spLocks/>
          </p:cNvSpPr>
          <p:nvPr/>
        </p:nvSpPr>
        <p:spPr>
          <a:xfrm>
            <a:off x="1231638" y="1913026"/>
            <a:ext cx="9588762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30000"/>
              </a:lnSpc>
              <a:defRPr sz="1400">
                <a:solidFill>
                  <a:srgbClr val="181818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일정량의 전류로 방전시키는 </a:t>
            </a:r>
            <a:r>
              <a:rPr lang="en-US" altLang="ko-KR" dirty="0"/>
              <a:t>Aging </a:t>
            </a:r>
            <a:r>
              <a:rPr lang="ko-KR" altLang="en-US" dirty="0"/>
              <a:t>데이터는 선형적인 감소량을 보임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/>
              <a:t>예측된 </a:t>
            </a:r>
            <a:r>
              <a:rPr lang="en-US" altLang="ko-KR" dirty="0"/>
              <a:t>SOC</a:t>
            </a:r>
            <a:r>
              <a:rPr lang="ko-KR" altLang="en-US" dirty="0"/>
              <a:t>의 감소량을 통해 </a:t>
            </a:r>
            <a:r>
              <a:rPr lang="en-US" altLang="ko-KR" dirty="0"/>
              <a:t>SOH</a:t>
            </a:r>
            <a:r>
              <a:rPr lang="ko-KR" altLang="en-US" dirty="0"/>
              <a:t>를 예측하는 </a:t>
            </a:r>
            <a:r>
              <a:rPr lang="en-US" altLang="ko-KR" dirty="0"/>
              <a:t>2-Stage </a:t>
            </a:r>
            <a:r>
              <a:rPr lang="ko-KR" altLang="en-US" dirty="0"/>
              <a:t>기법을 제안함</a:t>
            </a:r>
            <a:endParaRPr lang="en-US" altLang="ko-KR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DDFAC5FB-93F4-FCA9-5D0F-E59541EF8BE4}"/>
              </a:ext>
            </a:extLst>
          </p:cNvPr>
          <p:cNvSpPr txBox="1"/>
          <p:nvPr/>
        </p:nvSpPr>
        <p:spPr>
          <a:xfrm>
            <a:off x="3025114" y="6054225"/>
            <a:ext cx="18245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Fig 5. SOC 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감소량의 선형성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B04685C-7228-AD63-4A2F-9E925CBA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57" b="2044"/>
          <a:stretch>
            <a:fillRect/>
          </a:stretch>
        </p:blipFill>
        <p:spPr>
          <a:xfrm>
            <a:off x="1064550" y="2935394"/>
            <a:ext cx="5696295" cy="3055351"/>
          </a:xfrm>
          <a:prstGeom prst="rect">
            <a:avLst/>
          </a:prstGeom>
          <a:noFill/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741BE0-7F5C-4F3C-2634-0F5B0795284A}"/>
                  </a:ext>
                </a:extLst>
              </p:cNvPr>
              <p:cNvSpPr txBox="1"/>
              <p:nvPr/>
            </p:nvSpPr>
            <p:spPr>
              <a:xfrm>
                <a:off x="7023745" y="3796577"/>
                <a:ext cx="3834448" cy="973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000" b="0" i="0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SOH</m:t>
                      </m:r>
                      <m:r>
                        <a:rPr lang="en-US" altLang="ko-KR" sz="2000" b="0" i="0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Noto Sans KR Medium" panose="020B0600000000000000" pitchFamily="34" charset="-127"/>
                        </a:rPr>
                        <m:t> </m:t>
                      </m:r>
                      <m:r>
                        <a:rPr lang="en-US" altLang="ko-KR" sz="2000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∆</m:t>
                      </m:r>
                      <m:r>
                        <a:rPr lang="en-US" altLang="ko-KR" sz="2000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𝑆𝑂𝐶</m:t>
                      </m:r>
                      <m:r>
                        <a:rPr lang="en-US" altLang="ko-KR" sz="2000" b="0" i="1" spc="-150" smtClean="0">
                          <a:solidFill>
                            <a:srgbClr val="1818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sz="20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𝑀𝑎𝑥</m:t>
                              </m:r>
                            </m:sub>
                          </m:sSub>
                          <m:r>
                            <a:rPr lang="en-US" altLang="ko-KR" sz="20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</m:t>
                              </m:r>
                              <m: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altLang="ko-KR" sz="20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2000" b="0" i="1" spc="-150" smtClean="0">
                                  <a:solidFill>
                                    <a:srgbClr val="1818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𝑀𝑎𝑥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20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ko-KR" sz="2000" b="0" i="1" spc="-150" smtClean="0">
                              <a:solidFill>
                                <a:srgbClr val="1818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</m:oMath>
                  </m:oMathPara>
                </a14:m>
                <a:endParaRPr lang="ko-KR" altLang="en-US" sz="2000" spc="-150" dirty="0">
                  <a:solidFill>
                    <a:srgbClr val="181818"/>
                  </a:solidFill>
                  <a:latin typeface="Noto Sans KR Medium" panose="020B0600000000000000" pitchFamily="34" charset="-127"/>
                  <a:ea typeface="Noto Sans KR Medium" panose="020B0600000000000000" pitchFamily="34" charset="-127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741BE0-7F5C-4F3C-2634-0F5B0795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45" y="3796577"/>
                <a:ext cx="3834448" cy="973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6FC2EF-BF04-6E5E-0607-E0CDECEF2E92}"/>
              </a:ext>
            </a:extLst>
          </p:cNvPr>
          <p:cNvSpPr txBox="1"/>
          <p:nvPr/>
        </p:nvSpPr>
        <p:spPr>
          <a:xfrm>
            <a:off x="7836500" y="4902954"/>
            <a:ext cx="22089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Equation 2. SOH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와 </a:t>
            </a:r>
            <a:r>
              <a:rPr lang="en-US" altLang="ko-KR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SOC</a:t>
            </a:r>
            <a:r>
              <a:rPr lang="ko-KR" altLang="en-US" sz="1200" spc="-4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poqa Han Sans Neo Bold" panose="020B0800000000000000" pitchFamily="34" charset="-127"/>
                <a:ea typeface="Spoqa Han Sans Neo Bold" panose="020B0800000000000000" pitchFamily="34" charset="-127"/>
              </a:rPr>
              <a:t>의 관계식</a:t>
            </a:r>
            <a:endParaRPr lang="en-US" altLang="ko-KR" sz="1200" spc="-4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Spoqa Han Sans Neo Bold" panose="020B0800000000000000" pitchFamily="34" charset="-127"/>
              <a:ea typeface="Spoqa Han Sans Neo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370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0">
      <a:majorFont>
        <a:latin typeface="Poppins Medium"/>
        <a:ea typeface="Noto Sans KR Medium"/>
        <a:cs typeface=""/>
      </a:majorFont>
      <a:minorFont>
        <a:latin typeface="Poppins Light"/>
        <a:ea typeface="Noto Sans KR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181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8181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-150" dirty="0">
            <a:solidFill>
              <a:srgbClr val="181818"/>
            </a:solidFill>
            <a:latin typeface="Noto Sans KR Medium" panose="020B0600000000000000" pitchFamily="34" charset="-127"/>
            <a:ea typeface="Noto Sans KR Medium" panose="020B0600000000000000" pitchFamily="34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13563</TotalTime>
  <Words>2326</Words>
  <Application>Microsoft Office PowerPoint</Application>
  <PresentationFormat>와이드스크린</PresentationFormat>
  <Paragraphs>616</Paragraphs>
  <Slides>42</Slides>
  <Notes>2</Notes>
  <HiddenSlides>20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7" baseType="lpstr">
      <vt:lpstr>KoPubWorld돋움체 Bold</vt:lpstr>
      <vt:lpstr>KoPubWorld돋움체 Light</vt:lpstr>
      <vt:lpstr>KoPubWorld돋움체 Medium</vt:lpstr>
      <vt:lpstr>Noto Sans CJK KR Bold</vt:lpstr>
      <vt:lpstr>Noto Sans KR Medium</vt:lpstr>
      <vt:lpstr>Spoqa Han Sans Neo Bold</vt:lpstr>
      <vt:lpstr>Spoqa Han Sans Neo Light</vt:lpstr>
      <vt:lpstr>맑은 고딕</vt:lpstr>
      <vt:lpstr>Arial</vt:lpstr>
      <vt:lpstr>Cambria Math</vt:lpstr>
      <vt:lpstr>Lato Regular</vt:lpstr>
      <vt:lpstr>Poppins Light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changsun.h</dc:creator>
  <cp:lastModifiedBy>우찬 추</cp:lastModifiedBy>
  <cp:revision>800</cp:revision>
  <dcterms:created xsi:type="dcterms:W3CDTF">2021-06-08T04:56:55Z</dcterms:created>
  <dcterms:modified xsi:type="dcterms:W3CDTF">2023-11-15T06:46:59Z</dcterms:modified>
</cp:coreProperties>
</file>