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4" r:id="rId2"/>
    <p:sldId id="313" r:id="rId3"/>
    <p:sldId id="317" r:id="rId4"/>
    <p:sldId id="318" r:id="rId5"/>
    <p:sldId id="319" r:id="rId6"/>
    <p:sldId id="326" r:id="rId7"/>
    <p:sldId id="257" r:id="rId8"/>
    <p:sldId id="322" r:id="rId9"/>
    <p:sldId id="324" r:id="rId10"/>
    <p:sldId id="325" r:id="rId11"/>
    <p:sldId id="269" r:id="rId12"/>
    <p:sldId id="274" r:id="rId13"/>
    <p:sldId id="271" r:id="rId14"/>
    <p:sldId id="268" r:id="rId15"/>
    <p:sldId id="321" r:id="rId16"/>
    <p:sldId id="323" r:id="rId17"/>
    <p:sldId id="327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CDEA"/>
    <a:srgbClr val="9DC3E6"/>
    <a:srgbClr val="D9D9D9"/>
    <a:srgbClr val="477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7039" autoAdjust="0"/>
  </p:normalViewPr>
  <p:slideViewPr>
    <p:cSldViewPr snapToGrid="0">
      <p:cViewPr varScale="1">
        <p:scale>
          <a:sx n="110" d="100"/>
          <a:sy n="110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Number of layer</a:t>
            </a:r>
            <a:endParaRPr lang="ko-KR" sz="1400"/>
          </a:p>
        </c:rich>
      </c:tx>
      <c:layout>
        <c:manualLayout>
          <c:xMode val="edge"/>
          <c:yMode val="edge"/>
          <c:x val="0.52735618208628254"/>
          <c:y val="1.4627359381550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2523328956357247"/>
          <c:y val="0.15165507995521954"/>
          <c:w val="0.70586818554056685"/>
          <c:h val="0.681715672964814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1D CNN</c:v>
                </c:pt>
              </c:strCache>
            </c:strRef>
          </c:tx>
          <c:spPr>
            <a:ln w="28575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65000"/>
                </a:schemeClr>
              </a:solidFill>
              <a:ln w="9525">
                <a:solidFill>
                  <a:schemeClr val="accent5">
                    <a:shade val="65000"/>
                  </a:scheme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2870988476953106E-2"/>
                  <c:y val="3.867473820481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1E-4F0A-A806-40EEBDCBE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Sheet1!$B$2:$B$4</c:f>
              <c:numCache>
                <c:formatCode>0.00%</c:formatCode>
                <c:ptCount val="3"/>
                <c:pt idx="0">
                  <c:v>0.94940000000000002</c:v>
                </c:pt>
                <c:pt idx="1">
                  <c:v>0.95509999999999995</c:v>
                </c:pt>
                <c:pt idx="2">
                  <c:v>0.88759999999999994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1E-4F0A-A806-40EEBDCBEE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LSTM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3554506195755413E-3"/>
                  <c:y val="6.4360381278817441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1E-4F0A-A806-40EEBDCBE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Sheet1!$C$2:$C$4</c:f>
              <c:numCache>
                <c:formatCode>0.00%</c:formatCode>
                <c:ptCount val="3"/>
                <c:pt idx="0">
                  <c:v>0.68820000000000003</c:v>
                </c:pt>
                <c:pt idx="1">
                  <c:v>0.81459999999999999</c:v>
                </c:pt>
                <c:pt idx="2">
                  <c:v>0.90169999999999995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1E-4F0A-A806-40EEBDCBEE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BiLSTM</c:v>
                </c:pt>
              </c:strCache>
            </c:strRef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65000"/>
                </a:schemeClr>
              </a:solidFill>
              <a:ln w="9525">
                <a:solidFill>
                  <a:schemeClr val="accent5">
                    <a:tint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870988476952988E-2"/>
                  <c:y val="3.574926632850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1E-4F0A-A806-40EEBDCBEE8E}"/>
                </c:ext>
              </c:extLst>
            </c:dLbl>
            <c:dLbl>
              <c:idx val="1"/>
              <c:layout>
                <c:manualLayout>
                  <c:x val="-3.5977887198782192E-2"/>
                  <c:y val="3.2823794452199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1E-4F0A-A806-40EEBDCBEE8E}"/>
                </c:ext>
              </c:extLst>
            </c:dLbl>
            <c:dLbl>
              <c:idx val="2"/>
              <c:layout>
                <c:manualLayout>
                  <c:x val="-2.9764089755123898E-2"/>
                  <c:y val="-2.5685643074002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1E-4F0A-A806-40EEBDCBE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Sheet1!$D$2:$D$4</c:f>
              <c:numCache>
                <c:formatCode>0.00%</c:formatCode>
                <c:ptCount val="3"/>
                <c:pt idx="0">
                  <c:v>0.89610000000000001</c:v>
                </c:pt>
                <c:pt idx="1">
                  <c:v>0.92700000000000005</c:v>
                </c:pt>
                <c:pt idx="2">
                  <c:v>0.91569999999999996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B1E-4F0A-A806-40EEBDCBE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800991"/>
        <c:axId val="435786015"/>
      </c:lineChart>
      <c:catAx>
        <c:axId val="435800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depth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35786015"/>
        <c:crosses val="autoZero"/>
        <c:auto val="1"/>
        <c:lblAlgn val="ctr"/>
        <c:lblOffset val="100"/>
        <c:noMultiLvlLbl val="0"/>
      </c:catAx>
      <c:valAx>
        <c:axId val="435786015"/>
        <c:scaling>
          <c:orientation val="minMax"/>
          <c:max val="1"/>
          <c:min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Auccuracy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3580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94061909238195"/>
          <c:y val="0.62272032028158242"/>
          <c:w val="0.11699039368932604"/>
          <c:h val="0.19102525119898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dirty="0"/>
              <a:t>Hyperparameter</a:t>
            </a:r>
            <a:endParaRPr lang="ko-KR" altLang="en-US" sz="1400" dirty="0"/>
          </a:p>
        </c:rich>
      </c:tx>
      <c:layout>
        <c:manualLayout>
          <c:xMode val="edge"/>
          <c:yMode val="edge"/>
          <c:x val="0.57459653520014875"/>
          <c:y val="2.863178398558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34496505544170564"/>
          <c:y val="0.15615102743424986"/>
          <c:w val="0.63795842506375189"/>
          <c:h val="0.697178620399758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1D CNN</c:v>
                </c:pt>
              </c:strCache>
            </c:strRef>
          </c:tx>
          <c:spPr>
            <a:ln w="28575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65000"/>
                </a:schemeClr>
              </a:solidFill>
              <a:ln w="9525">
                <a:solidFill>
                  <a:schemeClr val="accent5">
                    <a:shade val="65000"/>
                  </a:scheme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9264169880090857E-2"/>
                  <c:y val="3.4410198571772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53-41FE-9210-E4B830E27608}"/>
                </c:ext>
              </c:extLst>
            </c:dLbl>
            <c:dLbl>
              <c:idx val="3"/>
              <c:layout>
                <c:manualLayout>
                  <c:x val="-2.7943584596693254E-2"/>
                  <c:y val="-2.8059148305877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53-41FE-9210-E4B830E276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 formatCode="@">
                  <c:v>4096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0.93540000000000001</c:v>
                </c:pt>
                <c:pt idx="1">
                  <c:v>0.93820000000000003</c:v>
                </c:pt>
                <c:pt idx="2">
                  <c:v>0.92420000000000002</c:v>
                </c:pt>
                <c:pt idx="3">
                  <c:v>0.95509999999999995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53-41FE-9210-E4B830E276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LSTM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584755163488457E-2"/>
                  <c:y val="2.9204419665301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53-41FE-9210-E4B830E27608}"/>
                </c:ext>
              </c:extLst>
            </c:dLbl>
            <c:dLbl>
              <c:idx val="1"/>
              <c:layout>
                <c:manualLayout>
                  <c:x val="-3.190534044688606E-2"/>
                  <c:y val="-2.8059148305877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53-41FE-9210-E4B830E27608}"/>
                </c:ext>
              </c:extLst>
            </c:dLbl>
            <c:dLbl>
              <c:idx val="2"/>
              <c:layout>
                <c:manualLayout>
                  <c:x val="-2.9264169880090857E-2"/>
                  <c:y val="-3.0662037759113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53-41FE-9210-E4B830E276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 formatCode="@">
                  <c:v>4096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0.87080000000000002</c:v>
                </c:pt>
                <c:pt idx="1">
                  <c:v>0.89610000000000001</c:v>
                </c:pt>
                <c:pt idx="2">
                  <c:v>0.92700000000000005</c:v>
                </c:pt>
                <c:pt idx="3">
                  <c:v>0.90169999999999995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953-41FE-9210-E4B830E276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BiLSTM</c:v>
                </c:pt>
              </c:strCache>
            </c:strRef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65000"/>
                </a:schemeClr>
              </a:solidFill>
              <a:ln w="9525">
                <a:solidFill>
                  <a:schemeClr val="accent5">
                    <a:tint val="6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3981828746500448E-2"/>
                  <c:y val="2.920441966530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53-41FE-9210-E4B830E27608}"/>
                </c:ext>
              </c:extLst>
            </c:dLbl>
            <c:dLbl>
              <c:idx val="2"/>
              <c:layout>
                <c:manualLayout>
                  <c:x val="-2.9059531152710819E-2"/>
                  <c:y val="3.291999312181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53-41FE-9210-E4B830E27608}"/>
                </c:ext>
              </c:extLst>
            </c:dLbl>
            <c:dLbl>
              <c:idx val="3"/>
              <c:layout>
                <c:manualLayout>
                  <c:x val="-3.0584755163488651E-2"/>
                  <c:y val="-3.0662037759113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53-41FE-9210-E4B830E276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 formatCode="@">
                  <c:v>4096</c:v>
                </c:pt>
              </c:numCache>
            </c:numRef>
          </c:cat>
          <c:val>
            <c:numRef>
              <c:f>Sheet1!$D$2:$D$5</c:f>
              <c:numCache>
                <c:formatCode>0.00%</c:formatCode>
                <c:ptCount val="4"/>
                <c:pt idx="0">
                  <c:v>0.88200000000000001</c:v>
                </c:pt>
                <c:pt idx="1">
                  <c:v>0.92700000000000005</c:v>
                </c:pt>
                <c:pt idx="2">
                  <c:v>0.90639999999999998</c:v>
                </c:pt>
                <c:pt idx="3">
                  <c:v>0.93130000000000002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953-41FE-9210-E4B830E27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2644912"/>
        <c:axId val="2022645744"/>
      </c:lineChart>
      <c:catAx>
        <c:axId val="2022644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dirty="0"/>
                  <a:t>Filter size</a:t>
                </a:r>
                <a:endParaRPr lang="ko-KR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22645744"/>
        <c:crosses val="autoZero"/>
        <c:auto val="1"/>
        <c:lblAlgn val="ctr"/>
        <c:lblOffset val="100"/>
        <c:noMultiLvlLbl val="0"/>
      </c:catAx>
      <c:valAx>
        <c:axId val="20226457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dirty="0" err="1"/>
                  <a:t>Auccuracy</a:t>
                </a:r>
                <a:endParaRPr lang="ko-KR" altLang="en-US" dirty="0"/>
              </a:p>
            </c:rich>
          </c:tx>
          <c:layout>
            <c:manualLayout>
              <c:xMode val="edge"/>
              <c:yMode val="edge"/>
              <c:x val="0.22846125402778511"/>
              <c:y val="0.39441952798341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2264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735366770033739"/>
          <c:y val="0.66740695737077738"/>
          <c:w val="0.12199732645743185"/>
          <c:h val="0.16996150797888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BA81A-281A-4A70-A6D4-55FC3D28FD3D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F4219-5D6F-4560-A992-9CE21ADD47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F4219-5D6F-4560-A992-9CE21ADD475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94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DF452-D499-FED3-9DC9-D95489821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C5D3DE-2E6D-B420-0556-2F8AE74C0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1E1E7A-0205-C31B-D650-E95ABF7E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97FC-EC72-494F-BE86-1B2147404421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D9CFD1-136C-D77B-75FD-F6C3136C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F4E2FD-DB98-FD75-AFE6-D580EB0F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3" y="6356350"/>
            <a:ext cx="2743200" cy="365125"/>
          </a:xfrm>
        </p:spPr>
        <p:txBody>
          <a:bodyPr/>
          <a:lstStyle/>
          <a:p>
            <a:fld id="{A037741F-453E-489D-9283-A181F0A7AF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44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51D30F3-9632-6AFF-1D96-7EEB0367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4514CF-2A92-E1F5-8143-71C69B19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100748-6FDF-50A9-9CE5-7D2382073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97FC-EC72-494F-BE86-1B2147404421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4A14A1-E523-FB7B-0124-C79766B9E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F13663-60DC-1142-11EF-22D16D250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741F-453E-489D-9283-A181F0A7AF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05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93694" y="3556448"/>
            <a:ext cx="2004613" cy="83134"/>
            <a:chOff x="7633699" y="5985972"/>
            <a:chExt cx="3006919" cy="12470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3699" y="5985972"/>
              <a:ext cx="3006919" cy="124701"/>
            </a:xfrm>
            <a:prstGeom prst="rect">
              <a:avLst/>
            </a:prstGeom>
          </p:spPr>
        </p:pic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729F6664-A637-D64C-63C1-E45AADE3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000E7-3B69-F797-3322-56EB980035C9}"/>
              </a:ext>
            </a:extLst>
          </p:cNvPr>
          <p:cNvSpPr txBox="1"/>
          <p:nvPr/>
        </p:nvSpPr>
        <p:spPr>
          <a:xfrm>
            <a:off x="11127738" y="6380976"/>
            <a:ext cx="694421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221014</a:t>
            </a:r>
            <a:endParaRPr lang="ko-KR" altLang="en-US" sz="12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24FCEA7-9DEC-E4E1-C29D-214B6F8608AA}"/>
              </a:ext>
            </a:extLst>
          </p:cNvPr>
          <p:cNvSpPr/>
          <p:nvPr/>
        </p:nvSpPr>
        <p:spPr>
          <a:xfrm>
            <a:off x="5334436" y="2524526"/>
            <a:ext cx="17638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5400" b="1" kern="0" dirty="0"/>
              <a:t>ECG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4A891-72A4-D611-0E3F-DBBCDDA8081C}"/>
              </a:ext>
            </a:extLst>
          </p:cNvPr>
          <p:cNvSpPr txBox="1"/>
          <p:nvPr/>
        </p:nvSpPr>
        <p:spPr>
          <a:xfrm>
            <a:off x="5043468" y="3821326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연구진행 현황</a:t>
            </a:r>
            <a:r>
              <a:rPr lang="en-US" altLang="ko-KR" sz="140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발표자료</a:t>
            </a:r>
            <a:endParaRPr lang="en-US" altLang="ko-KR" sz="1400" i="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10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4BF8E-1240-F4B2-A67B-B8853E09A6F6}"/>
              </a:ext>
            </a:extLst>
          </p:cNvPr>
          <p:cNvSpPr txBox="1"/>
          <p:nvPr/>
        </p:nvSpPr>
        <p:spPr>
          <a:xfrm>
            <a:off x="167424" y="6323468"/>
            <a:ext cx="107666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Kiranyaz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Serkan, </a:t>
            </a:r>
            <a:r>
              <a:rPr lang="en-US" altLang="ko-KR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Turker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Ince, and </a:t>
            </a:r>
            <a:r>
              <a:rPr lang="en-US" altLang="ko-KR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Moncef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Gabbouj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. "Real-time patient-specific ECG classification by 1-D convolutional neural networks." </a:t>
            </a:r>
            <a:r>
              <a:rPr lang="en-US" altLang="ko-KR" sz="1100" b="0" i="1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IEEE Transactions on Biomedical Engineering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63.3 (2015): 664-675.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F71A5-B46C-3C26-D23E-0435B28EC178}"/>
              </a:ext>
            </a:extLst>
          </p:cNvPr>
          <p:cNvSpPr txBox="1"/>
          <p:nvPr/>
        </p:nvSpPr>
        <p:spPr>
          <a:xfrm>
            <a:off x="574614" y="1195321"/>
            <a:ext cx="10523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1D CNN </a:t>
            </a:r>
            <a:r>
              <a:rPr lang="ko-KR" altLang="en-US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기반환자별 심전도 </a:t>
            </a:r>
            <a:r>
              <a:rPr lang="en-US" altLang="ko-KR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(ECG) </a:t>
            </a:r>
            <a:r>
              <a:rPr lang="ko-KR" altLang="en-US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분류 모니터링 시스템</a:t>
            </a:r>
            <a:endParaRPr lang="en-US" altLang="ko-KR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3E3ABD-EDBA-D0B9-6D95-A4DBA2937FC9}"/>
              </a:ext>
            </a:extLst>
          </p:cNvPr>
          <p:cNvSpPr txBox="1"/>
          <p:nvPr/>
        </p:nvSpPr>
        <p:spPr>
          <a:xfrm>
            <a:off x="10715846" y="672100"/>
            <a:ext cx="10696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Paper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Review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9525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1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Real-Time Patient-Specific ECG Classification by 1-D Convolutional Neural Networks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6BF06EF-D87D-6906-F80A-F4E90306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45" y="3429000"/>
            <a:ext cx="7902830" cy="2569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369337-35FF-ACB3-819F-86B2574B143A}"/>
              </a:ext>
            </a:extLst>
          </p:cNvPr>
          <p:cNvSpPr txBox="1"/>
          <p:nvPr/>
        </p:nvSpPr>
        <p:spPr>
          <a:xfrm>
            <a:off x="1117879" y="1826263"/>
            <a:ext cx="10447773" cy="1285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SVEB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검출의 경우 민감도 및 양성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예측률이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VEB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검출보다 비교적 낮지만 높은 특이성 성능이 달성</a:t>
            </a:r>
            <a:endParaRPr lang="en-US" altLang="ko-KR" b="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불가피한 분류오류의 원인을 최소화하기 위하여 무작위가 아닌 대표비트를 최대한 많이 포함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해야 한다는 한계점을 나타냄</a:t>
            </a:r>
            <a:endParaRPr lang="en-US" altLang="ko-KR" b="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223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11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076C6-4FA4-3FC4-F88B-96F24E90D34A}"/>
              </a:ext>
            </a:extLst>
          </p:cNvPr>
          <p:cNvSpPr txBox="1"/>
          <p:nvPr/>
        </p:nvSpPr>
        <p:spPr>
          <a:xfrm>
            <a:off x="10645532" y="672100"/>
            <a:ext cx="1043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Paper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B1B3F-CFB2-E7A3-55AD-0F4AF58EDEA2}"/>
              </a:ext>
            </a:extLst>
          </p:cNvPr>
          <p:cNvSpPr txBox="1"/>
          <p:nvPr/>
        </p:nvSpPr>
        <p:spPr>
          <a:xfrm>
            <a:off x="445304" y="524225"/>
            <a:ext cx="102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Identification For Personal Authentication Using LSTM-Based Deep Recurrent Neural Networks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61FD723-AA96-6F3C-AEF9-560985E71ABC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E4BF8E-1240-F4B2-A67B-B8853E09A6F6}"/>
              </a:ext>
            </a:extLst>
          </p:cNvPr>
          <p:cNvSpPr txBox="1"/>
          <p:nvPr/>
        </p:nvSpPr>
        <p:spPr>
          <a:xfrm>
            <a:off x="146103" y="6459865"/>
            <a:ext cx="107666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Kim, </a:t>
            </a:r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Beom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-Hun, and Jae-Young </a:t>
            </a:r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Pyun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. "ECG identification for personal authentication using LSTM-based deep recurrent neural networks." </a:t>
            </a:r>
            <a:r>
              <a:rPr lang="en-US" altLang="ko-KR" sz="1100" b="0" i="1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Sensors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20.11 (2020): 3069.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F71A5-B46C-3C26-D23E-0435B28EC178}"/>
              </a:ext>
            </a:extLst>
          </p:cNvPr>
          <p:cNvSpPr txBox="1"/>
          <p:nvPr/>
        </p:nvSpPr>
        <p:spPr>
          <a:xfrm>
            <a:off x="574614" y="1195321"/>
            <a:ext cx="9517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LSTM </a:t>
            </a:r>
            <a:r>
              <a:rPr lang="ko-KR" altLang="en-US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기반의 </a:t>
            </a:r>
            <a:r>
              <a:rPr lang="en-US" altLang="ko-KR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</a:t>
            </a:r>
            <a:r>
              <a:rPr lang="ko-KR" altLang="en-US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신호를 이용한 사용자 식별 시스템 제안</a:t>
            </a:r>
            <a:endParaRPr lang="en-US" altLang="ko-KR" b="1" i="0" dirty="0">
              <a:solidFill>
                <a:srgbClr val="1A1A1A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FFF71E-F09B-B70A-4F37-61424B4DA128}"/>
              </a:ext>
            </a:extLst>
          </p:cNvPr>
          <p:cNvSpPr txBox="1"/>
          <p:nvPr/>
        </p:nvSpPr>
        <p:spPr>
          <a:xfrm>
            <a:off x="787360" y="2014811"/>
            <a:ext cx="8714087" cy="336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최근 지문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얼굴 인식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음성 인식 및 심전도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(ECG)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와 같은 생체 인식 시스템에서 다양한 기본 방법을 포함하는 여러 연구가 수행</a:t>
            </a:r>
            <a:endParaRPr lang="en-US" altLang="ko-KR" sz="1600" b="0" i="0" dirty="0">
              <a:solidFill>
                <a:srgbClr val="222222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b="0" i="0" dirty="0">
              <a:solidFill>
                <a:srgbClr val="222222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지문 및 얼굴 인식 시스템은 지문 위조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빛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머리카락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유리 등의 환경적 장애물과 같은 많은 단점</a:t>
            </a:r>
            <a:r>
              <a:rPr lang="en-US" altLang="ko-KR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존재</a:t>
            </a:r>
            <a:endParaRPr lang="en-US" altLang="ko-KR" sz="1600" dirty="0">
              <a:solidFill>
                <a:srgbClr val="222222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음성 인식 시스템은  일반적으로 조명을 끄거나 켜거나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전화를 걸거나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TV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채널을 변경하는 것과 같은 간단한 작업을 수행하는데 사용</a:t>
            </a:r>
            <a:endParaRPr lang="en-US" altLang="ko-KR" sz="1600" b="0" i="0" dirty="0">
              <a:solidFill>
                <a:srgbClr val="222222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위조 또는 위장 식별 문제를 해결하기 위해 이 백서에 나와 있는 것처럼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와 같은  다양한 접근 방식을 고려</a:t>
            </a:r>
            <a:r>
              <a:rPr lang="ko-KR" altLang="en-US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해야함</a:t>
            </a:r>
            <a:endParaRPr lang="en-US" altLang="ko-KR" sz="1600" dirty="0">
              <a:solidFill>
                <a:srgbClr val="222222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AE6DC50-AB91-DDDF-7D9E-EC9D7C2FE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865" y="1047703"/>
            <a:ext cx="1814669" cy="26514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003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12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076C6-4FA4-3FC4-F88B-96F24E90D34A}"/>
              </a:ext>
            </a:extLst>
          </p:cNvPr>
          <p:cNvSpPr txBox="1"/>
          <p:nvPr/>
        </p:nvSpPr>
        <p:spPr>
          <a:xfrm>
            <a:off x="10645532" y="672100"/>
            <a:ext cx="1043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Paper Review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61FD723-AA96-6F3C-AEF9-560985E71ABC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E4BF8E-1240-F4B2-A67B-B8853E09A6F6}"/>
              </a:ext>
            </a:extLst>
          </p:cNvPr>
          <p:cNvSpPr txBox="1"/>
          <p:nvPr/>
        </p:nvSpPr>
        <p:spPr>
          <a:xfrm>
            <a:off x="146103" y="6459865"/>
            <a:ext cx="107666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Kim, </a:t>
            </a:r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Beom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-Hun, and Jae-Young </a:t>
            </a:r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Pyun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. "ECG identification for personal authentication using LSTM-based deep recurrent neural networks." </a:t>
            </a:r>
            <a:r>
              <a:rPr lang="en-US" altLang="ko-KR" sz="1100" b="0" i="1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Sensors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20.11 (2020): 3069.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FFF71E-F09B-B70A-4F37-61424B4DA128}"/>
              </a:ext>
            </a:extLst>
          </p:cNvPr>
          <p:cNvSpPr txBox="1"/>
          <p:nvPr/>
        </p:nvSpPr>
        <p:spPr>
          <a:xfrm>
            <a:off x="770734" y="1823726"/>
            <a:ext cx="10766611" cy="11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특징 추출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 주기로 분할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피크 감지를 사용한 분할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짧은 길이의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신호 그룹화를 포함한 </a:t>
            </a:r>
            <a:r>
              <a:rPr lang="ko-KR" altLang="en-US" sz="1600" b="0" i="0" dirty="0" err="1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전처</a:t>
            </a:r>
            <a:r>
              <a:rPr lang="ko-KR" altLang="en-US" sz="1600" dirty="0" err="1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리</a:t>
            </a:r>
            <a:endParaRPr lang="en-US" altLang="ko-KR" sz="1600" dirty="0">
              <a:solidFill>
                <a:srgbClr val="222222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MIT-BIH Normal Sinus Rhythm(NSRDB) MIT-BIH Arrhythmia (MITDB)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데이터 사용</a:t>
            </a:r>
            <a:endParaRPr lang="en-US" altLang="ko-KR" sz="1600" b="0" i="0" dirty="0">
              <a:solidFill>
                <a:srgbClr val="222222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기록을 신호 구성 요소 중 </a:t>
            </a:r>
            <a:r>
              <a:rPr lang="en-US" altLang="ko-KR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주기로 분할하여 사용</a:t>
            </a:r>
            <a:endParaRPr lang="en-US" altLang="ko-KR" sz="1600" dirty="0">
              <a:solidFill>
                <a:srgbClr val="222222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1026" name="Picture 2" descr="센서 20 03069 g001 550">
            <a:extLst>
              <a:ext uri="{FF2B5EF4-FFF2-40B4-BE49-F238E27FC236}">
                <a16:creationId xmlns:a16="http://schemas.microsoft.com/office/drawing/2014/main" id="{E58F2275-0A68-2A30-91C0-82BB25C4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40" y="3221679"/>
            <a:ext cx="6481937" cy="298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센서 20 03069 g004 550">
            <a:extLst>
              <a:ext uri="{FF2B5EF4-FFF2-40B4-BE49-F238E27FC236}">
                <a16:creationId xmlns:a16="http://schemas.microsoft.com/office/drawing/2014/main" id="{898C58C7-CDA5-DC19-6EFF-A7C8E1D8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428" y="3164346"/>
            <a:ext cx="1961631" cy="31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4AB74C-05D2-A1BB-346F-ABDF841FAFD7}"/>
              </a:ext>
            </a:extLst>
          </p:cNvPr>
          <p:cNvSpPr txBox="1"/>
          <p:nvPr/>
        </p:nvSpPr>
        <p:spPr>
          <a:xfrm>
            <a:off x="445304" y="524225"/>
            <a:ext cx="102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Identification For Personal Authentication Using LSTM-Based Deep Recurrent Neural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859B9-0E23-9A60-9D21-5A6CDCA7D3A9}"/>
              </a:ext>
            </a:extLst>
          </p:cNvPr>
          <p:cNvSpPr txBox="1"/>
          <p:nvPr/>
        </p:nvSpPr>
        <p:spPr>
          <a:xfrm>
            <a:off x="574614" y="1195321"/>
            <a:ext cx="9517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LSTM </a:t>
            </a:r>
            <a:r>
              <a:rPr lang="ko-KR" altLang="en-US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기반의 </a:t>
            </a:r>
            <a:r>
              <a:rPr lang="en-US" altLang="ko-KR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</a:t>
            </a:r>
            <a:r>
              <a:rPr lang="ko-KR" altLang="en-US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신호를 이용한 사용자 식별 시스템 제안</a:t>
            </a:r>
            <a:endParaRPr lang="en-US" altLang="ko-KR" b="1" i="0" dirty="0">
              <a:solidFill>
                <a:srgbClr val="1A1A1A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931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13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61FD723-AA96-6F3C-AEF9-560985E71ABC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FFF71E-F09B-B70A-4F37-61424B4DA128}"/>
              </a:ext>
            </a:extLst>
          </p:cNvPr>
          <p:cNvSpPr txBox="1"/>
          <p:nvPr/>
        </p:nvSpPr>
        <p:spPr>
          <a:xfrm>
            <a:off x="701313" y="2134337"/>
            <a:ext cx="7577715" cy="3738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분류를 위한 새로운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LSTM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기반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DRNN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아키텍처 사용</a:t>
            </a:r>
            <a:endParaRPr lang="en-US" altLang="ko-KR" sz="1600" b="0" i="0" dirty="0">
              <a:solidFill>
                <a:srgbClr val="222222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입력 시퀀스 길이에 따른 식별 정확도 영향을 평가함</a:t>
            </a:r>
            <a:endParaRPr lang="en-US" altLang="ko-KR" sz="1600" b="0" i="0" dirty="0">
              <a:solidFill>
                <a:srgbClr val="222222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제안된 모델은 최신 방법에 비해 시퀀스가 ​​더 짧을 때 더 나은 성능을 보</a:t>
            </a:r>
            <a:r>
              <a:rPr lang="ko-KR" altLang="en-US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임</a:t>
            </a:r>
            <a:endParaRPr lang="en-US" altLang="ko-KR" sz="1600" dirty="0">
              <a:solidFill>
                <a:srgbClr val="222222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빠른 결과가 필요한 실시간 개인 </a:t>
            </a:r>
            <a:r>
              <a:rPr lang="en-US" altLang="ko-KR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</a:t>
            </a:r>
            <a:r>
              <a:rPr lang="ko-KR" altLang="en-US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식별 시스템에 유용</a:t>
            </a:r>
            <a:endParaRPr lang="en-US" altLang="ko-KR" sz="1600" dirty="0">
              <a:solidFill>
                <a:srgbClr val="222222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제안된 </a:t>
            </a:r>
            <a:r>
              <a:rPr lang="en-US" altLang="ko-KR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LSTM </a:t>
            </a:r>
            <a:r>
              <a:rPr lang="ko-KR" altLang="en-US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기반 모델이 기존의 </a:t>
            </a:r>
            <a:r>
              <a:rPr lang="en-US" altLang="ko-KR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RNN </a:t>
            </a:r>
            <a:r>
              <a:rPr lang="ko-KR" altLang="en-US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모델 보다 더 나은 성능을 보임</a:t>
            </a:r>
            <a:endParaRPr lang="en-US" altLang="ko-KR" sz="1600" dirty="0">
              <a:solidFill>
                <a:srgbClr val="222222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b="0" i="0" dirty="0">
              <a:solidFill>
                <a:srgbClr val="222222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Depth, Number of hidden layer, data length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조정하며 실험</a:t>
            </a:r>
            <a:endParaRPr lang="en-US" altLang="ko-KR" sz="1600" b="0" i="0" dirty="0">
              <a:solidFill>
                <a:srgbClr val="222222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NSRDB</a:t>
            </a:r>
            <a:r>
              <a:rPr lang="ko-KR" altLang="en-US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정밀도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100%, </a:t>
            </a:r>
            <a:r>
              <a:rPr lang="ko-KR" altLang="en-US" sz="1600" b="0" i="0" dirty="0" err="1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재현율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100%,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정확도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100%, F1-score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MITDB</a:t>
            </a:r>
            <a:r>
              <a:rPr lang="ko-KR" altLang="en-US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600" dirty="0">
                <a:solidFill>
                  <a:srgbClr val="222222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정밀도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99.8%, </a:t>
            </a:r>
            <a:r>
              <a:rPr lang="ko-KR" altLang="en-US" sz="1600" b="0" i="0" dirty="0" err="1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재현율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99.8% 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정확도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99.8%, F1-score 0.99</a:t>
            </a:r>
            <a:endParaRPr lang="ko-KR" altLang="en-US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DB836-60FA-EA11-2633-BB16C3B380B8}"/>
              </a:ext>
            </a:extLst>
          </p:cNvPr>
          <p:cNvSpPr txBox="1"/>
          <p:nvPr/>
        </p:nvSpPr>
        <p:spPr>
          <a:xfrm>
            <a:off x="10645532" y="672100"/>
            <a:ext cx="1043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Paper Review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304B69-3FD1-BADE-1FCC-C745E5E43342}"/>
              </a:ext>
            </a:extLst>
          </p:cNvPr>
          <p:cNvSpPr txBox="1"/>
          <p:nvPr/>
        </p:nvSpPr>
        <p:spPr>
          <a:xfrm>
            <a:off x="146103" y="6459865"/>
            <a:ext cx="107666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Kim, </a:t>
            </a:r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Beom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-Hun, and Jae-Young </a:t>
            </a:r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Pyun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. "ECG identification for personal authentication using LSTM-based deep recurrent neural networks." </a:t>
            </a:r>
            <a:r>
              <a:rPr lang="en-US" altLang="ko-KR" sz="1100" b="0" i="1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Sensors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20.11 (2020): 3069.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48899B7-BE1C-C7FE-B424-28143BAA7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726" y="1945167"/>
            <a:ext cx="3569048" cy="23377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36C052-F16A-160D-912E-A76D475B0E2B}"/>
              </a:ext>
            </a:extLst>
          </p:cNvPr>
          <p:cNvSpPr txBox="1"/>
          <p:nvPr/>
        </p:nvSpPr>
        <p:spPr>
          <a:xfrm>
            <a:off x="445304" y="524225"/>
            <a:ext cx="102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Identification For Personal Authentication Using LSTM-Based Deep Recurrent Neural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426F8-81EF-50FE-6457-679E19B73EA0}"/>
              </a:ext>
            </a:extLst>
          </p:cNvPr>
          <p:cNvSpPr txBox="1"/>
          <p:nvPr/>
        </p:nvSpPr>
        <p:spPr>
          <a:xfrm>
            <a:off x="574614" y="1195321"/>
            <a:ext cx="9517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LSTM </a:t>
            </a:r>
            <a:r>
              <a:rPr lang="ko-KR" altLang="en-US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기반의 </a:t>
            </a:r>
            <a:r>
              <a:rPr lang="en-US" altLang="ko-KR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</a:t>
            </a:r>
            <a:r>
              <a:rPr lang="ko-KR" altLang="en-US" b="1" i="0" dirty="0">
                <a:solidFill>
                  <a:srgbClr val="1A1A1A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신호를 이용한 사용자 식별 시스템 제안</a:t>
            </a:r>
            <a:endParaRPr lang="en-US" altLang="ko-KR" b="1" i="0" dirty="0">
              <a:solidFill>
                <a:srgbClr val="1A1A1A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352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14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4BF8E-1240-F4B2-A67B-B8853E09A6F6}"/>
              </a:ext>
            </a:extLst>
          </p:cNvPr>
          <p:cNvSpPr txBox="1"/>
          <p:nvPr/>
        </p:nvSpPr>
        <p:spPr>
          <a:xfrm>
            <a:off x="71717" y="6538912"/>
            <a:ext cx="107666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Ismail Fawaz, Hassan, et al. "</a:t>
            </a:r>
            <a:r>
              <a:rPr lang="en-US" altLang="ko-KR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en-US" altLang="ko-KR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Finding </a:t>
            </a:r>
            <a:r>
              <a:rPr lang="en-US" altLang="ko-KR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alexnet</a:t>
            </a:r>
            <a:r>
              <a:rPr lang="en-US" altLang="ko-KR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for time series classification." </a:t>
            </a:r>
            <a:r>
              <a:rPr lang="en-US" altLang="ko-KR" sz="1100" b="0" i="1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Data Mining and Knowledge Discovery</a:t>
            </a:r>
            <a:r>
              <a:rPr lang="en-US" altLang="ko-KR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34.6 (2020): 1936-1962.</a:t>
            </a:r>
            <a:endParaRPr lang="ko-KR" altLang="en-US" sz="1100" dirty="0">
              <a:solidFill>
                <a:schemeClr val="bg1">
                  <a:lumMod val="65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F71A5-B46C-3C26-D23E-0435B28EC178}"/>
              </a:ext>
            </a:extLst>
          </p:cNvPr>
          <p:cNvSpPr txBox="1"/>
          <p:nvPr/>
        </p:nvSpPr>
        <p:spPr>
          <a:xfrm>
            <a:off x="574614" y="1195321"/>
            <a:ext cx="10523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b="1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시계열 데이터를 처리하기 위한 메타알고리즘 제안</a:t>
            </a:r>
            <a:endParaRPr lang="en-US" altLang="ko-KR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FFF71E-F09B-B70A-4F37-61424B4DA128}"/>
              </a:ext>
            </a:extLst>
          </p:cNvPr>
          <p:cNvSpPr txBox="1"/>
          <p:nvPr/>
        </p:nvSpPr>
        <p:spPr>
          <a:xfrm>
            <a:off x="770735" y="1823726"/>
            <a:ext cx="8117928" cy="1152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다양한 길이의 필터가 포함되어 있어 </a:t>
            </a:r>
            <a:r>
              <a:rPr lang="ko-KR" altLang="en-US" sz="16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장∙단기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시계열에서 관련 기능 자동 추출 가능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TSC 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벤치마크인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UCR 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아카이브에서 가장 높은 성능 달성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이미지 인식 작업을 위한 </a:t>
            </a:r>
            <a:r>
              <a:rPr lang="en-US" altLang="ko-KR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 </a:t>
            </a:r>
            <a:r>
              <a:rPr lang="ko-KR" altLang="en-US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변형 모델보다 </a:t>
            </a:r>
            <a:r>
              <a:rPr lang="en-US" altLang="ko-KR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10</a:t>
            </a:r>
            <a:r>
              <a:rPr lang="ko-KR" altLang="en-US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배 더 긴 필터를 탐색</a:t>
            </a:r>
            <a:r>
              <a:rPr lang="en-US" altLang="ko-KR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가능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3E3ABD-EDBA-D0B9-6D95-A4DBA2937FC9}"/>
              </a:ext>
            </a:extLst>
          </p:cNvPr>
          <p:cNvSpPr txBox="1"/>
          <p:nvPr/>
        </p:nvSpPr>
        <p:spPr>
          <a:xfrm>
            <a:off x="10715846" y="672100"/>
            <a:ext cx="10696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Paper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Review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6917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en-US" altLang="ko-KR" sz="20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an accurate and scalable time series classifier</a:t>
            </a:r>
            <a:endParaRPr lang="ko-KR" altLang="en-US" sz="20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C3C694A3-90D1-21EC-D870-E2C646CF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417" y="1159461"/>
            <a:ext cx="1735824" cy="264189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3E78115-DA88-1EED-629E-50F4AEABC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50" y="3555326"/>
            <a:ext cx="6161307" cy="24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15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4BF8E-1240-F4B2-A67B-B8853E09A6F6}"/>
              </a:ext>
            </a:extLst>
          </p:cNvPr>
          <p:cNvSpPr txBox="1"/>
          <p:nvPr/>
        </p:nvSpPr>
        <p:spPr>
          <a:xfrm>
            <a:off x="71717" y="6538912"/>
            <a:ext cx="107666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Ismail Fawaz, Hassan, et al. "</a:t>
            </a:r>
            <a:r>
              <a:rPr lang="en-US" altLang="ko-KR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en-US" altLang="ko-KR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Finding </a:t>
            </a:r>
            <a:r>
              <a:rPr lang="en-US" altLang="ko-KR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alexnet</a:t>
            </a:r>
            <a:r>
              <a:rPr lang="en-US" altLang="ko-KR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for time series classification." </a:t>
            </a:r>
            <a:r>
              <a:rPr lang="en-US" altLang="ko-KR" sz="1100" b="0" i="1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Data Mining and Knowledge Discovery</a:t>
            </a:r>
            <a:r>
              <a:rPr lang="en-US" altLang="ko-KR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34.6 (2020): 1936-1962.</a:t>
            </a:r>
            <a:endParaRPr lang="ko-KR" altLang="en-US" sz="1100" dirty="0">
              <a:solidFill>
                <a:schemeClr val="bg1">
                  <a:lumMod val="65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FFF71E-F09B-B70A-4F37-61424B4DA128}"/>
              </a:ext>
            </a:extLst>
          </p:cNvPr>
          <p:cNvSpPr txBox="1"/>
          <p:nvPr/>
        </p:nvSpPr>
        <p:spPr>
          <a:xfrm>
            <a:off x="770735" y="1109619"/>
            <a:ext cx="9861995" cy="4569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Model</a:t>
            </a:r>
            <a:r>
              <a:rPr lang="ko-KR" altLang="en-US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b="1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Atchitecture</a:t>
            </a:r>
            <a:endParaRPr lang="en-US" altLang="ko-KR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Number of individual classifier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Classfier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의 개수에 따른 개선 정도가 크지 않지만 훈련시간을 최소화하기 위해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5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개의 분류기를 사용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Batch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size </a:t>
            </a:r>
            <a:r>
              <a:rPr lang="en-US" altLang="ko-KR" sz="1600" dirty="0">
                <a:solidFill>
                  <a:srgbClr val="00B05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(Batch size : 64)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Batch size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에 따라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Training time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에 영향을 줌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정확도측면에서 큰 차이가 없어서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Batch size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64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로 설정</a:t>
            </a:r>
            <a:endParaRPr lang="en-US" altLang="ko-KR" sz="1600" dirty="0">
              <a:solidFill>
                <a:srgbClr val="00B05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Bottleneck </a:t>
            </a:r>
            <a:r>
              <a:rPr lang="en-US" altLang="ko-KR" sz="1600" dirty="0">
                <a:solidFill>
                  <a:srgbClr val="00B05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(Bottleneck size : 32)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Bottleneck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 사용했을 와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Bottleneck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 사용하지 않았을 때와 큰 차이가 없음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Bottleneck 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 시 학습 매개변수가 거의 절반으로 줄어서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Bottleneck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 사용함</a:t>
            </a:r>
            <a:endParaRPr lang="en-US" altLang="ko-KR" sz="1600" dirty="0">
              <a:solidFill>
                <a:srgbClr val="00B05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 startAt="4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Residual connection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정확도는 개선 정도가 크지 않지만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수렴 속도의 개선을 위해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residual block 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3E3ABD-EDBA-D0B9-6D95-A4DBA2937FC9}"/>
              </a:ext>
            </a:extLst>
          </p:cNvPr>
          <p:cNvSpPr txBox="1"/>
          <p:nvPr/>
        </p:nvSpPr>
        <p:spPr>
          <a:xfrm>
            <a:off x="10715846" y="672100"/>
            <a:ext cx="10696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Paper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Review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6917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en-US" altLang="ko-KR" sz="20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an accurate and scalable time series classifier</a:t>
            </a:r>
            <a:endParaRPr lang="ko-KR" altLang="en-US" sz="20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085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16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4BF8E-1240-F4B2-A67B-B8853E09A6F6}"/>
              </a:ext>
            </a:extLst>
          </p:cNvPr>
          <p:cNvSpPr txBox="1"/>
          <p:nvPr/>
        </p:nvSpPr>
        <p:spPr>
          <a:xfrm>
            <a:off x="71717" y="6538912"/>
            <a:ext cx="107666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Ismail Fawaz, Hassan, et al. "</a:t>
            </a:r>
            <a:r>
              <a:rPr lang="en-US" altLang="ko-KR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en-US" altLang="ko-KR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Finding </a:t>
            </a:r>
            <a:r>
              <a:rPr lang="en-US" altLang="ko-KR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alexnet</a:t>
            </a:r>
            <a:r>
              <a:rPr lang="en-US" altLang="ko-KR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for time series classification." </a:t>
            </a:r>
            <a:r>
              <a:rPr lang="en-US" altLang="ko-KR" sz="1100" b="0" i="1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Data Mining and Knowledge Discovery</a:t>
            </a:r>
            <a:r>
              <a:rPr lang="en-US" altLang="ko-KR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34.6 (2020): 1936-1962.</a:t>
            </a:r>
            <a:endParaRPr lang="ko-KR" altLang="en-US" sz="1100" dirty="0">
              <a:solidFill>
                <a:schemeClr val="bg1">
                  <a:lumMod val="65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FFF71E-F09B-B70A-4F37-61424B4DA128}"/>
              </a:ext>
            </a:extLst>
          </p:cNvPr>
          <p:cNvSpPr txBox="1"/>
          <p:nvPr/>
        </p:nvSpPr>
        <p:spPr>
          <a:xfrm>
            <a:off x="770735" y="1428896"/>
            <a:ext cx="11086689" cy="3738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 startAt="5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Depth </a:t>
            </a:r>
            <a:r>
              <a:rPr lang="en-US" altLang="ko-KR" sz="1600" dirty="0">
                <a:solidFill>
                  <a:srgbClr val="00B05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(Depth : 6)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depth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 깊어질 수록 </a:t>
            </a:r>
            <a:r>
              <a:rPr lang="ko-KR" altLang="en-US" sz="16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과적합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발생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성능 감소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하지만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너무 얕은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depth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또한 정확도 크게 감소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레이어를 추가하여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RF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확장한다고 성능이 향상되진 않는다고 판단</a:t>
            </a:r>
            <a:endParaRPr lang="en-US" altLang="ko-KR" sz="1600" dirty="0">
              <a:solidFill>
                <a:srgbClr val="00B05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 startAt="5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Filter length </a:t>
            </a:r>
            <a:r>
              <a:rPr lang="en-US" altLang="ko-KR" sz="1600" dirty="0">
                <a:solidFill>
                  <a:srgbClr val="00B05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(Number of filter : 32)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TS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의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길이가 길수록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Filter length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 길어야 정확도 향상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Filter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length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 길수록 네트워크의 매개변수 수가 증가하여 작은 데이터 세트를 </a:t>
            </a:r>
            <a:r>
              <a:rPr lang="ko-KR" altLang="en-US" sz="16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과적합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될 가능성이 있음</a:t>
            </a:r>
            <a:endParaRPr lang="en-US" altLang="ko-KR" sz="1600" dirty="0">
              <a:solidFill>
                <a:srgbClr val="00B05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 startAt="5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Number of filter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필터 수를 늘리면 정확도가 크게 감소하지만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필터 수를 적게 사용한다고 해서 정확도가 크게 증가하지는 않음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필터 수 증가에 따라 모델 복잡성이 증가하고 과적합의 위험이 증가하여 제안한 모델에서는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개의 필터를 사용함</a:t>
            </a:r>
            <a:endParaRPr lang="en-US" altLang="ko-KR" sz="1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3E3ABD-EDBA-D0B9-6D95-A4DBA2937FC9}"/>
              </a:ext>
            </a:extLst>
          </p:cNvPr>
          <p:cNvSpPr txBox="1"/>
          <p:nvPr/>
        </p:nvSpPr>
        <p:spPr>
          <a:xfrm>
            <a:off x="10715846" y="672100"/>
            <a:ext cx="10696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Paper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Review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6917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InceptionTime</a:t>
            </a:r>
            <a:r>
              <a:rPr lang="en-US" altLang="ko-KR" sz="20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an accurate and scalable time series classifier</a:t>
            </a:r>
            <a:endParaRPr lang="ko-KR" altLang="en-US" sz="20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0E9D5-0603-3E30-3CBF-07D0244EAB79}"/>
              </a:ext>
            </a:extLst>
          </p:cNvPr>
          <p:cNvSpPr txBox="1"/>
          <p:nvPr/>
        </p:nvSpPr>
        <p:spPr>
          <a:xfrm>
            <a:off x="770735" y="5662094"/>
            <a:ext cx="10286148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8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다양한 </a:t>
            </a:r>
            <a:r>
              <a:rPr lang="ko-KR" altLang="en-US" sz="1800" b="1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하이퍼파라미터</a:t>
            </a:r>
            <a:r>
              <a:rPr lang="ko-KR" altLang="en-US" sz="18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조정에 따른 모델 정확도 비교 진행하여 제안 모델의 높은 성능 입증</a:t>
            </a:r>
            <a:endParaRPr lang="en-US" altLang="ko-KR" sz="18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25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DCACF-BF33-9928-C0AC-0FFE892610F3}"/>
              </a:ext>
            </a:extLst>
          </p:cNvPr>
          <p:cNvSpPr txBox="1"/>
          <p:nvPr/>
        </p:nvSpPr>
        <p:spPr>
          <a:xfrm>
            <a:off x="1259123" y="1710227"/>
            <a:ext cx="8929906" cy="443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b="1" dirty="0"/>
              <a:t>사용자 식별 정확도 결과</a:t>
            </a:r>
            <a:endParaRPr lang="en-US" altLang="ko-KR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lvl="1">
              <a:lnSpc>
                <a:spcPct val="200000"/>
              </a:lnSpc>
            </a:pPr>
            <a:r>
              <a:rPr lang="en-US" altLang="ko-KR" dirty="0"/>
              <a:t>1. </a:t>
            </a:r>
            <a:r>
              <a:rPr lang="ko-KR" altLang="en-US" dirty="0"/>
              <a:t>레이어 개수에 따른 정확도 </a:t>
            </a:r>
            <a:r>
              <a:rPr lang="en-US" altLang="ko-KR" sz="1600" dirty="0">
                <a:solidFill>
                  <a:srgbClr val="FF0000"/>
                </a:solidFill>
              </a:rPr>
              <a:t>(data length</a:t>
            </a:r>
            <a:r>
              <a:rPr lang="ko-KR" altLang="en-US" sz="1600" dirty="0">
                <a:solidFill>
                  <a:srgbClr val="FF0000"/>
                </a:solidFill>
              </a:rPr>
              <a:t>에 따른 정확도 추가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  <a:endParaRPr lang="ko-KR" altLang="en-US" sz="1600" dirty="0">
              <a:solidFill>
                <a:srgbClr val="FF0000"/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altLang="ko-KR" dirty="0"/>
              <a:t>2. </a:t>
            </a:r>
            <a:r>
              <a:rPr lang="ko-KR" altLang="en-US" dirty="0" err="1"/>
              <a:t>하이퍼파라미터</a:t>
            </a:r>
            <a:r>
              <a:rPr lang="ko-KR" altLang="en-US" dirty="0"/>
              <a:t> 조정에 따른 정확도 </a:t>
            </a:r>
            <a:r>
              <a:rPr lang="en-US" altLang="ko-KR" sz="1600" dirty="0">
                <a:solidFill>
                  <a:srgbClr val="FF0000"/>
                </a:solidFill>
              </a:rPr>
              <a:t>(data length</a:t>
            </a:r>
            <a:r>
              <a:rPr lang="ko-KR" altLang="en-US" sz="1600" dirty="0">
                <a:solidFill>
                  <a:srgbClr val="FF0000"/>
                </a:solidFill>
              </a:rPr>
              <a:t>에 따른 정확도 추가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  <a:endParaRPr lang="ko-KR" altLang="en-US" sz="1600" dirty="0"/>
          </a:p>
          <a:p>
            <a:pPr lvl="1">
              <a:lnSpc>
                <a:spcPct val="200000"/>
              </a:lnSpc>
            </a:pPr>
            <a:r>
              <a:rPr lang="en-US" altLang="ko-KR" dirty="0"/>
              <a:t>3. </a:t>
            </a:r>
            <a:r>
              <a:rPr lang="ko-KR" altLang="en-US" dirty="0"/>
              <a:t>심전도 신호 길이에 따른 정확도</a:t>
            </a:r>
          </a:p>
          <a:p>
            <a:pPr lvl="1">
              <a:lnSpc>
                <a:spcPct val="200000"/>
              </a:lnSpc>
            </a:pPr>
            <a:r>
              <a:rPr lang="en-US" altLang="ko-KR" dirty="0"/>
              <a:t>4. </a:t>
            </a:r>
            <a:r>
              <a:rPr lang="ko-KR" altLang="en-US" dirty="0"/>
              <a:t>오버랩 정도에 따른 정확도</a:t>
            </a:r>
          </a:p>
          <a:p>
            <a:pPr lvl="1">
              <a:lnSpc>
                <a:spcPct val="200000"/>
              </a:lnSpc>
            </a:pPr>
            <a:r>
              <a:rPr lang="en-US" altLang="ko-KR" dirty="0"/>
              <a:t>	4-1. </a:t>
            </a:r>
            <a:r>
              <a:rPr lang="ko-KR" altLang="en-US" dirty="0"/>
              <a:t>오버랩 적용시 데이터 증대에 따른 정확도</a:t>
            </a:r>
            <a:endParaRPr lang="en-US" altLang="ko-KR" dirty="0"/>
          </a:p>
          <a:p>
            <a:pPr lvl="1">
              <a:lnSpc>
                <a:spcPct val="200000"/>
              </a:lnSpc>
            </a:pPr>
            <a:r>
              <a:rPr lang="en-US" altLang="ko-KR" dirty="0"/>
              <a:t>5. </a:t>
            </a:r>
            <a:r>
              <a:rPr lang="ko-KR" altLang="en-US" dirty="0"/>
              <a:t>학습 속도</a:t>
            </a: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8B1AE77D-1EFD-6D99-DBA9-FD215D74DB63}"/>
              </a:ext>
            </a:extLst>
          </p:cNvPr>
          <p:cNvGrpSpPr/>
          <p:nvPr/>
        </p:nvGrpSpPr>
        <p:grpSpPr>
          <a:xfrm>
            <a:off x="746076" y="1131830"/>
            <a:ext cx="1707413" cy="45719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A524B008-A7E4-6D92-0CAC-493798CAE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B4DFE13-4B88-FB3E-A10F-5DB35EAE04A7}"/>
              </a:ext>
            </a:extLst>
          </p:cNvPr>
          <p:cNvSpPr txBox="1"/>
          <p:nvPr/>
        </p:nvSpPr>
        <p:spPr>
          <a:xfrm>
            <a:off x="727788" y="624445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연구진행 결과</a:t>
            </a:r>
          </a:p>
        </p:txBody>
      </p:sp>
    </p:spTree>
    <p:extLst>
      <p:ext uri="{BB962C8B-B14F-4D97-AF65-F5344CB8AC3E}">
        <p14:creationId xmlns:p14="http://schemas.microsoft.com/office/powerpoint/2010/main" val="165952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DCACF-BF33-9928-C0AC-0FFE892610F3}"/>
              </a:ext>
            </a:extLst>
          </p:cNvPr>
          <p:cNvSpPr txBox="1"/>
          <p:nvPr/>
        </p:nvSpPr>
        <p:spPr>
          <a:xfrm>
            <a:off x="1259123" y="1710227"/>
            <a:ext cx="7250162" cy="443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b="1" dirty="0"/>
              <a:t>사용자 식별 정확도 결과</a:t>
            </a:r>
            <a:endParaRPr lang="en-US" altLang="ko-KR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lvl="1">
              <a:lnSpc>
                <a:spcPct val="200000"/>
              </a:lnSpc>
            </a:pPr>
            <a:r>
              <a:rPr lang="en-US" altLang="ko-KR" dirty="0"/>
              <a:t>1. </a:t>
            </a:r>
            <a:r>
              <a:rPr lang="ko-KR" altLang="en-US" dirty="0"/>
              <a:t>레이어 개수에 따른 정확도</a:t>
            </a:r>
          </a:p>
          <a:p>
            <a:pPr lvl="1">
              <a:lnSpc>
                <a:spcPct val="200000"/>
              </a:lnSpc>
            </a:pPr>
            <a:r>
              <a:rPr lang="en-US" altLang="ko-KR" dirty="0"/>
              <a:t>2. </a:t>
            </a:r>
            <a:r>
              <a:rPr lang="ko-KR" altLang="en-US" dirty="0" err="1"/>
              <a:t>하이퍼파라미터</a:t>
            </a:r>
            <a:r>
              <a:rPr lang="ko-KR" altLang="en-US" dirty="0"/>
              <a:t> 조정에 따른 정확도</a:t>
            </a:r>
          </a:p>
          <a:p>
            <a:pPr lvl="1">
              <a:lnSpc>
                <a:spcPct val="200000"/>
              </a:lnSpc>
            </a:pPr>
            <a:r>
              <a:rPr lang="en-US" altLang="ko-KR" dirty="0"/>
              <a:t>3. </a:t>
            </a:r>
            <a:r>
              <a:rPr lang="ko-KR" altLang="en-US" dirty="0"/>
              <a:t>심전도 신호 길이에 따른 정확도</a:t>
            </a:r>
          </a:p>
          <a:p>
            <a:pPr lvl="1">
              <a:lnSpc>
                <a:spcPct val="200000"/>
              </a:lnSpc>
            </a:pPr>
            <a:r>
              <a:rPr lang="en-US" altLang="ko-KR" dirty="0"/>
              <a:t>4. </a:t>
            </a:r>
            <a:r>
              <a:rPr lang="ko-KR" altLang="en-US" dirty="0"/>
              <a:t>오버랩 정도에 따른 정확도</a:t>
            </a:r>
          </a:p>
          <a:p>
            <a:pPr lvl="1">
              <a:lnSpc>
                <a:spcPct val="200000"/>
              </a:lnSpc>
            </a:pPr>
            <a:r>
              <a:rPr lang="en-US" altLang="ko-KR" dirty="0"/>
              <a:t>	4-1. </a:t>
            </a:r>
            <a:r>
              <a:rPr lang="ko-KR" altLang="en-US" dirty="0"/>
              <a:t>오버랩 적용시 데이터 증대에 따른 정확도</a:t>
            </a:r>
            <a:endParaRPr lang="en-US" altLang="ko-KR" dirty="0"/>
          </a:p>
          <a:p>
            <a:pPr lvl="1">
              <a:lnSpc>
                <a:spcPct val="200000"/>
              </a:lnSpc>
            </a:pPr>
            <a:r>
              <a:rPr lang="en-US" altLang="ko-KR" dirty="0"/>
              <a:t>5. </a:t>
            </a:r>
            <a:r>
              <a:rPr lang="ko-KR" altLang="en-US" dirty="0"/>
              <a:t>학습 속도</a:t>
            </a:r>
          </a:p>
        </p:txBody>
      </p: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8B1AE77D-1EFD-6D99-DBA9-FD215D74DB63}"/>
              </a:ext>
            </a:extLst>
          </p:cNvPr>
          <p:cNvGrpSpPr/>
          <p:nvPr/>
        </p:nvGrpSpPr>
        <p:grpSpPr>
          <a:xfrm>
            <a:off x="746076" y="1131830"/>
            <a:ext cx="1707413" cy="45719"/>
            <a:chOff x="1248279" y="2918150"/>
            <a:chExt cx="512444" cy="913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A524B008-A7E4-6D92-0CAC-493798CAE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279" y="2918150"/>
              <a:ext cx="512444" cy="913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B4DFE13-4B88-FB3E-A10F-5DB35EAE04A7}"/>
              </a:ext>
            </a:extLst>
          </p:cNvPr>
          <p:cNvSpPr txBox="1"/>
          <p:nvPr/>
        </p:nvSpPr>
        <p:spPr>
          <a:xfrm>
            <a:off x="727788" y="624445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연구진행 결과</a:t>
            </a:r>
          </a:p>
        </p:txBody>
      </p:sp>
    </p:spTree>
    <p:extLst>
      <p:ext uri="{BB962C8B-B14F-4D97-AF65-F5344CB8AC3E}">
        <p14:creationId xmlns:p14="http://schemas.microsoft.com/office/powerpoint/2010/main" val="383289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DCACF-BF33-9928-C0AC-0FFE892610F3}"/>
              </a:ext>
            </a:extLst>
          </p:cNvPr>
          <p:cNvSpPr txBox="1"/>
          <p:nvPr/>
        </p:nvSpPr>
        <p:spPr>
          <a:xfrm>
            <a:off x="649523" y="1450251"/>
            <a:ext cx="7250162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altLang="ko-KR" dirty="0"/>
              <a:t>1. </a:t>
            </a:r>
            <a:r>
              <a:rPr lang="ko-KR" altLang="en-US" dirty="0"/>
              <a:t>레이어 개수에 따른 정확도</a:t>
            </a:r>
          </a:p>
        </p:txBody>
      </p:sp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EF3CDBD4-7303-2CE5-DB7A-F23FABB8A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351674"/>
              </p:ext>
            </p:extLst>
          </p:nvPr>
        </p:nvGraphicFramePr>
        <p:xfrm>
          <a:off x="-674969" y="2269065"/>
          <a:ext cx="8175355" cy="43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C25D5026-D4C6-EEAC-136B-6D31F4A2F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060609"/>
              </p:ext>
            </p:extLst>
          </p:nvPr>
        </p:nvGraphicFramePr>
        <p:xfrm>
          <a:off x="7436883" y="4849584"/>
          <a:ext cx="4515569" cy="9772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4561">
                  <a:extLst>
                    <a:ext uri="{9D8B030D-6E8A-4147-A177-3AD203B41FA5}">
                      <a16:colId xmlns:a16="http://schemas.microsoft.com/office/drawing/2014/main" val="4098147071"/>
                    </a:ext>
                  </a:extLst>
                </a:gridCol>
                <a:gridCol w="1150336">
                  <a:extLst>
                    <a:ext uri="{9D8B030D-6E8A-4147-A177-3AD203B41FA5}">
                      <a16:colId xmlns:a16="http://schemas.microsoft.com/office/drawing/2014/main" val="3700613670"/>
                    </a:ext>
                  </a:extLst>
                </a:gridCol>
                <a:gridCol w="1150336">
                  <a:extLst>
                    <a:ext uri="{9D8B030D-6E8A-4147-A177-3AD203B41FA5}">
                      <a16:colId xmlns:a16="http://schemas.microsoft.com/office/drawing/2014/main" val="806657556"/>
                    </a:ext>
                  </a:extLst>
                </a:gridCol>
                <a:gridCol w="1150336">
                  <a:extLst>
                    <a:ext uri="{9D8B030D-6E8A-4147-A177-3AD203B41FA5}">
                      <a16:colId xmlns:a16="http://schemas.microsoft.com/office/drawing/2014/main" val="519984594"/>
                    </a:ext>
                  </a:extLst>
                </a:gridCol>
              </a:tblGrid>
              <a:tr h="1954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00" dirty="0">
                          <a:effectLst/>
                          <a:latin typeface="맑은 고딕" panose="020B0503020000020004" pitchFamily="50" charset="-127"/>
                          <a:ea typeface="+mn-ea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ko-KR" sz="1200" kern="100" dirty="0"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200" kern="100" dirty="0">
                          <a:effectLst/>
                        </a:rPr>
                        <a:t>depth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478884"/>
                  </a:ext>
                </a:extLst>
              </a:tr>
              <a:tr h="195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2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2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2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74588"/>
                  </a:ext>
                </a:extLst>
              </a:tr>
              <a:tr h="1954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1D CNN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94.94%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68.82%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89.61%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0064094"/>
                  </a:ext>
                </a:extLst>
              </a:tr>
              <a:tr h="1954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LSTM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effectLst/>
                        </a:rPr>
                        <a:t>95.51%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81.46%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effectLst/>
                        </a:rPr>
                        <a:t>92.70%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878742"/>
                  </a:ext>
                </a:extLst>
              </a:tr>
              <a:tr h="1954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BiLSTM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88.76%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dirty="0">
                          <a:effectLst/>
                        </a:rPr>
                        <a:t>90.17%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91.57%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65747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4C00E3B-ABD4-209C-1C47-9854DD57603F}"/>
              </a:ext>
            </a:extLst>
          </p:cNvPr>
          <p:cNvSpPr txBox="1"/>
          <p:nvPr/>
        </p:nvSpPr>
        <p:spPr>
          <a:xfrm>
            <a:off x="454039" y="463080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연구진행 결과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7E084E3-13F7-3C84-3B92-BBBE7FF9D46C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84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DCACF-BF33-9928-C0AC-0FFE892610F3}"/>
              </a:ext>
            </a:extLst>
          </p:cNvPr>
          <p:cNvSpPr txBox="1"/>
          <p:nvPr/>
        </p:nvSpPr>
        <p:spPr>
          <a:xfrm>
            <a:off x="649523" y="1450251"/>
            <a:ext cx="7250162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altLang="ko-KR" dirty="0"/>
              <a:t>2. </a:t>
            </a:r>
            <a:r>
              <a:rPr lang="ko-KR" altLang="en-US" dirty="0" err="1"/>
              <a:t>하이퍼파라미터</a:t>
            </a:r>
            <a:r>
              <a:rPr lang="ko-KR" altLang="en-US" dirty="0"/>
              <a:t> 조정에 따른 정확도</a:t>
            </a:r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EF16AF78-9DBB-6A9B-7E30-32B2E5B5E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681678"/>
              </p:ext>
            </p:extLst>
          </p:nvPr>
        </p:nvGraphicFramePr>
        <p:xfrm>
          <a:off x="-1859674" y="2281119"/>
          <a:ext cx="9013509" cy="435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5E08A610-CADF-98CE-A98C-33AB3A3FD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49877"/>
              </p:ext>
            </p:extLst>
          </p:nvPr>
        </p:nvGraphicFramePr>
        <p:xfrm>
          <a:off x="7252448" y="4959207"/>
          <a:ext cx="4772875" cy="10405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3523">
                  <a:extLst>
                    <a:ext uri="{9D8B030D-6E8A-4147-A177-3AD203B41FA5}">
                      <a16:colId xmlns:a16="http://schemas.microsoft.com/office/drawing/2014/main" val="4098147071"/>
                    </a:ext>
                  </a:extLst>
                </a:gridCol>
                <a:gridCol w="972338">
                  <a:extLst>
                    <a:ext uri="{9D8B030D-6E8A-4147-A177-3AD203B41FA5}">
                      <a16:colId xmlns:a16="http://schemas.microsoft.com/office/drawing/2014/main" val="3047829148"/>
                    </a:ext>
                  </a:extLst>
                </a:gridCol>
                <a:gridCol w="972338">
                  <a:extLst>
                    <a:ext uri="{9D8B030D-6E8A-4147-A177-3AD203B41FA5}">
                      <a16:colId xmlns:a16="http://schemas.microsoft.com/office/drawing/2014/main" val="3700613670"/>
                    </a:ext>
                  </a:extLst>
                </a:gridCol>
                <a:gridCol w="972338">
                  <a:extLst>
                    <a:ext uri="{9D8B030D-6E8A-4147-A177-3AD203B41FA5}">
                      <a16:colId xmlns:a16="http://schemas.microsoft.com/office/drawing/2014/main" val="806657556"/>
                    </a:ext>
                  </a:extLst>
                </a:gridCol>
                <a:gridCol w="972338">
                  <a:extLst>
                    <a:ext uri="{9D8B030D-6E8A-4147-A177-3AD203B41FA5}">
                      <a16:colId xmlns:a16="http://schemas.microsoft.com/office/drawing/2014/main" val="519984594"/>
                    </a:ext>
                  </a:extLst>
                </a:gridCol>
              </a:tblGrid>
              <a:tr h="1954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ko-KR" sz="12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Filter size</a:t>
                      </a:r>
                      <a:endParaRPr lang="ko-KR" altLang="en-US" sz="12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altLang="en-US" sz="1200" kern="100" dirty="0">
                          <a:effectLst/>
                        </a:rPr>
                        <a:t>비</a:t>
                      </a:r>
                      <a:r>
                        <a:rPr lang="en-US" altLang="ko-KR" sz="1200" kern="100" dirty="0">
                          <a:effectLst/>
                        </a:rPr>
                        <a:t> </a:t>
                      </a:r>
                      <a:r>
                        <a:rPr lang="ko-KR" altLang="en-US" sz="1200" kern="100" dirty="0">
                          <a:effectLst/>
                        </a:rPr>
                        <a:t>기준점 기반 </a:t>
                      </a:r>
                      <a:r>
                        <a:rPr lang="ko-KR" sz="1200" kern="100" dirty="0">
                          <a:effectLst/>
                        </a:rPr>
                        <a:t>분할 데이터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478884"/>
                  </a:ext>
                </a:extLst>
              </a:tr>
              <a:tr h="1954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512</a:t>
                      </a:r>
                      <a:endParaRPr lang="ko-KR" sz="12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1024</a:t>
                      </a:r>
                      <a:endParaRPr lang="ko-KR" sz="12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2048</a:t>
                      </a:r>
                      <a:endParaRPr lang="ko-KR" sz="12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2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4096</a:t>
                      </a:r>
                      <a:endParaRPr lang="ko-KR" sz="12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74588"/>
                  </a:ext>
                </a:extLst>
              </a:tr>
              <a:tr h="1954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1D CNN</a:t>
                      </a:r>
                      <a:endParaRPr lang="ko-KR" sz="12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93.54%</a:t>
                      </a:r>
                      <a:endParaRPr lang="ko-KR" sz="14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93.82%</a:t>
                      </a:r>
                      <a:endParaRPr lang="en-US" altLang="ko-K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92.42%</a:t>
                      </a:r>
                      <a:endParaRPr lang="en-US" altLang="ko-K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95.51%</a:t>
                      </a:r>
                      <a:endParaRPr lang="en-US" altLang="ko-KR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0064094"/>
                  </a:ext>
                </a:extLst>
              </a:tr>
              <a:tr h="1954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LSTM</a:t>
                      </a:r>
                      <a:endParaRPr lang="ko-KR" sz="12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87.08%</a:t>
                      </a:r>
                      <a:endParaRPr lang="en-US" altLang="ko-K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89.61%</a:t>
                      </a:r>
                      <a:endParaRPr lang="en-US" altLang="ko-K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92.70%</a:t>
                      </a:r>
                      <a:endParaRPr lang="en-US" altLang="ko-KR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90.17%</a:t>
                      </a:r>
                      <a:endParaRPr lang="en-US" altLang="ko-K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878742"/>
                  </a:ext>
                </a:extLst>
              </a:tr>
              <a:tr h="1954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BiLSTM</a:t>
                      </a:r>
                      <a:endParaRPr lang="ko-KR" sz="12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88.20%</a:t>
                      </a:r>
                      <a:endParaRPr lang="en-US" altLang="ko-K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92.70%</a:t>
                      </a:r>
                      <a:endParaRPr lang="en-US" altLang="ko-K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90.64%</a:t>
                      </a:r>
                      <a:endParaRPr lang="en-US" altLang="ko-K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93.13%</a:t>
                      </a:r>
                      <a:endParaRPr lang="en-US" altLang="ko-KR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657471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3857143-B792-ED2C-2947-3036F28AAA29}"/>
              </a:ext>
            </a:extLst>
          </p:cNvPr>
          <p:cNvSpPr txBox="1"/>
          <p:nvPr/>
        </p:nvSpPr>
        <p:spPr>
          <a:xfrm>
            <a:off x="454039" y="463080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연구진행 결과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BFF3A4D-77EE-809B-BB0B-0C5DAA2AF6FF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71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DCACF-BF33-9928-C0AC-0FFE892610F3}"/>
              </a:ext>
            </a:extLst>
          </p:cNvPr>
          <p:cNvSpPr txBox="1"/>
          <p:nvPr/>
        </p:nvSpPr>
        <p:spPr>
          <a:xfrm>
            <a:off x="649523" y="1450251"/>
            <a:ext cx="7250162" cy="332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altLang="ko-KR" dirty="0"/>
              <a:t>3. </a:t>
            </a:r>
            <a:r>
              <a:rPr lang="ko-KR" altLang="en-US" dirty="0"/>
              <a:t>심전도 신호 길이에 따른 정확도</a:t>
            </a:r>
            <a:endParaRPr lang="en-US" altLang="ko-KR" dirty="0"/>
          </a:p>
          <a:p>
            <a:pPr lvl="1">
              <a:lnSpc>
                <a:spcPct val="200000"/>
              </a:lnSpc>
            </a:pPr>
            <a:endParaRPr lang="en-US" altLang="ko-KR" dirty="0"/>
          </a:p>
          <a:p>
            <a:pPr lvl="1">
              <a:lnSpc>
                <a:spcPct val="200000"/>
              </a:lnSpc>
            </a:pPr>
            <a:endParaRPr lang="en-US" altLang="ko-KR" dirty="0"/>
          </a:p>
          <a:p>
            <a:pPr lvl="1">
              <a:lnSpc>
                <a:spcPct val="200000"/>
              </a:lnSpc>
            </a:pPr>
            <a:endParaRPr lang="ko-KR" altLang="en-US" dirty="0"/>
          </a:p>
          <a:p>
            <a:pPr lvl="1">
              <a:lnSpc>
                <a:spcPct val="200000"/>
              </a:lnSpc>
            </a:pPr>
            <a:r>
              <a:rPr lang="en-US" altLang="ko-KR" dirty="0"/>
              <a:t>4. </a:t>
            </a:r>
            <a:r>
              <a:rPr lang="ko-KR" altLang="en-US" dirty="0"/>
              <a:t>오버랩 정도에 따른 정확도</a:t>
            </a:r>
          </a:p>
          <a:p>
            <a:pPr lvl="1">
              <a:lnSpc>
                <a:spcPct val="200000"/>
              </a:lnSpc>
            </a:pPr>
            <a:r>
              <a:rPr lang="en-US" altLang="ko-KR" dirty="0"/>
              <a:t>	4-1. </a:t>
            </a:r>
            <a:r>
              <a:rPr lang="ko-KR" altLang="en-US" dirty="0"/>
              <a:t>오버랩 적용시 데이터 증대에 따른 정확도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4AD9656-37D8-1FC7-4D0B-C4273CF66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502948"/>
              </p:ext>
            </p:extLst>
          </p:nvPr>
        </p:nvGraphicFramePr>
        <p:xfrm>
          <a:off x="1161050" y="2263345"/>
          <a:ext cx="10263717" cy="1165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32446">
                  <a:extLst>
                    <a:ext uri="{9D8B030D-6E8A-4147-A177-3AD203B41FA5}">
                      <a16:colId xmlns:a16="http://schemas.microsoft.com/office/drawing/2014/main" val="1784472495"/>
                    </a:ext>
                  </a:extLst>
                </a:gridCol>
                <a:gridCol w="1631696">
                  <a:extLst>
                    <a:ext uri="{9D8B030D-6E8A-4147-A177-3AD203B41FA5}">
                      <a16:colId xmlns:a16="http://schemas.microsoft.com/office/drawing/2014/main" val="1924577754"/>
                    </a:ext>
                  </a:extLst>
                </a:gridCol>
                <a:gridCol w="1508130">
                  <a:extLst>
                    <a:ext uri="{9D8B030D-6E8A-4147-A177-3AD203B41FA5}">
                      <a16:colId xmlns:a16="http://schemas.microsoft.com/office/drawing/2014/main" val="2998041044"/>
                    </a:ext>
                  </a:extLst>
                </a:gridCol>
                <a:gridCol w="1508130">
                  <a:extLst>
                    <a:ext uri="{9D8B030D-6E8A-4147-A177-3AD203B41FA5}">
                      <a16:colId xmlns:a16="http://schemas.microsoft.com/office/drawing/2014/main" val="37864440"/>
                    </a:ext>
                  </a:extLst>
                </a:gridCol>
                <a:gridCol w="1508130">
                  <a:extLst>
                    <a:ext uri="{9D8B030D-6E8A-4147-A177-3AD203B41FA5}">
                      <a16:colId xmlns:a16="http://schemas.microsoft.com/office/drawing/2014/main" val="2699757488"/>
                    </a:ext>
                  </a:extLst>
                </a:gridCol>
                <a:gridCol w="2175185">
                  <a:extLst>
                    <a:ext uri="{9D8B030D-6E8A-4147-A177-3AD203B41FA5}">
                      <a16:colId xmlns:a16="http://schemas.microsoft.com/office/drawing/2014/main" val="67376810"/>
                    </a:ext>
                  </a:extLst>
                </a:gridCol>
              </a:tblGrid>
              <a:tr h="233131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4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Model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altLang="en-US" sz="1400" kern="100" dirty="0">
                          <a:effectLst/>
                        </a:rPr>
                        <a:t>비 분할 데이터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altLang="en-US" sz="1400" kern="100" dirty="0">
                          <a:effectLst/>
                        </a:rPr>
                        <a:t>비</a:t>
                      </a:r>
                      <a:r>
                        <a:rPr lang="en-US" altLang="ko-KR" sz="1400" kern="100" dirty="0">
                          <a:effectLst/>
                        </a:rPr>
                        <a:t> </a:t>
                      </a:r>
                      <a:r>
                        <a:rPr lang="ko-KR" altLang="en-US" sz="1400" kern="100" dirty="0">
                          <a:effectLst/>
                        </a:rPr>
                        <a:t>기준점 기반 </a:t>
                      </a:r>
                      <a:r>
                        <a:rPr lang="ko-KR" sz="1400" kern="100" dirty="0">
                          <a:effectLst/>
                        </a:rPr>
                        <a:t>분할 데이터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altLang="en-US" sz="14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기준점 기반 분할 데이터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1153508"/>
                  </a:ext>
                </a:extLst>
              </a:tr>
              <a:tr h="2331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10</a:t>
                      </a:r>
                      <a:r>
                        <a:rPr lang="ko-KR" sz="1400" kern="100" dirty="0">
                          <a:effectLst/>
                        </a:rPr>
                        <a:t>초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ko-KR" sz="1400" kern="100" dirty="0">
                          <a:effectLst/>
                        </a:rPr>
                        <a:t>초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r>
                        <a:rPr lang="ko-KR" sz="1400" kern="100" dirty="0">
                          <a:effectLst/>
                        </a:rPr>
                        <a:t>초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</a:t>
                      </a:r>
                      <a:r>
                        <a:rPr lang="ko-KR" sz="1400" kern="100" dirty="0">
                          <a:effectLst/>
                        </a:rPr>
                        <a:t>초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</a:t>
                      </a:r>
                      <a:r>
                        <a:rPr lang="ko-KR" sz="1400" kern="100" dirty="0">
                          <a:effectLst/>
                        </a:rPr>
                        <a:t>초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958746"/>
                  </a:ext>
                </a:extLst>
              </a:tr>
              <a:tr h="23313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1D CNN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90.37%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95.51%</a:t>
                      </a:r>
                      <a:endParaRPr lang="ko-KR" sz="14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95.09%</a:t>
                      </a:r>
                      <a:endParaRPr lang="ko-KR" sz="14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91.50%</a:t>
                      </a:r>
                      <a:endParaRPr lang="ko-KR" sz="14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70.03%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1009211"/>
                  </a:ext>
                </a:extLst>
              </a:tr>
              <a:tr h="23313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LSTM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89.04%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90.17%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92.01%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75.14%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76.47%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59732490"/>
                  </a:ext>
                </a:extLst>
              </a:tr>
              <a:tr h="23313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BiLSTM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92.46%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92.70%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93.13%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80.28%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70.31%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14576146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CE33107-BF49-4F9E-2455-E5DDCF799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86176"/>
              </p:ext>
            </p:extLst>
          </p:nvPr>
        </p:nvGraphicFramePr>
        <p:xfrm>
          <a:off x="2311177" y="4915227"/>
          <a:ext cx="7569646" cy="11656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76078">
                  <a:extLst>
                    <a:ext uri="{9D8B030D-6E8A-4147-A177-3AD203B41FA5}">
                      <a16:colId xmlns:a16="http://schemas.microsoft.com/office/drawing/2014/main" val="1801199041"/>
                    </a:ext>
                  </a:extLst>
                </a:gridCol>
                <a:gridCol w="1076078">
                  <a:extLst>
                    <a:ext uri="{9D8B030D-6E8A-4147-A177-3AD203B41FA5}">
                      <a16:colId xmlns:a16="http://schemas.microsoft.com/office/drawing/2014/main" val="669368098"/>
                    </a:ext>
                  </a:extLst>
                </a:gridCol>
                <a:gridCol w="836574">
                  <a:extLst>
                    <a:ext uri="{9D8B030D-6E8A-4147-A177-3AD203B41FA5}">
                      <a16:colId xmlns:a16="http://schemas.microsoft.com/office/drawing/2014/main" val="3097881492"/>
                    </a:ext>
                  </a:extLst>
                </a:gridCol>
                <a:gridCol w="915846">
                  <a:extLst>
                    <a:ext uri="{9D8B030D-6E8A-4147-A177-3AD203B41FA5}">
                      <a16:colId xmlns:a16="http://schemas.microsoft.com/office/drawing/2014/main" val="321990415"/>
                    </a:ext>
                  </a:extLst>
                </a:gridCol>
                <a:gridCol w="915846">
                  <a:extLst>
                    <a:ext uri="{9D8B030D-6E8A-4147-A177-3AD203B41FA5}">
                      <a16:colId xmlns:a16="http://schemas.microsoft.com/office/drawing/2014/main" val="2385501972"/>
                    </a:ext>
                  </a:extLst>
                </a:gridCol>
                <a:gridCol w="915846">
                  <a:extLst>
                    <a:ext uri="{9D8B030D-6E8A-4147-A177-3AD203B41FA5}">
                      <a16:colId xmlns:a16="http://schemas.microsoft.com/office/drawing/2014/main" val="3565364597"/>
                    </a:ext>
                  </a:extLst>
                </a:gridCol>
                <a:gridCol w="916689">
                  <a:extLst>
                    <a:ext uri="{9D8B030D-6E8A-4147-A177-3AD203B41FA5}">
                      <a16:colId xmlns:a16="http://schemas.microsoft.com/office/drawing/2014/main" val="2582273336"/>
                    </a:ext>
                  </a:extLst>
                </a:gridCol>
                <a:gridCol w="916689">
                  <a:extLst>
                    <a:ext uri="{9D8B030D-6E8A-4147-A177-3AD203B41FA5}">
                      <a16:colId xmlns:a16="http://schemas.microsoft.com/office/drawing/2014/main" val="1817205588"/>
                    </a:ext>
                  </a:extLst>
                </a:gridCol>
              </a:tblGrid>
              <a:tr h="20034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4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2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Non-Overlap</a:t>
                      </a:r>
                      <a:endParaRPr lang="ko-KR" altLang="en-US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Overlap</a:t>
                      </a:r>
                      <a:r>
                        <a:rPr lang="ko-KR" alt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>
                          <a:effectLst/>
                        </a:rPr>
                        <a:t>10%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100" kern="100" dirty="0">
                          <a:effectLst/>
                        </a:rPr>
                        <a:t>Overlap </a:t>
                      </a:r>
                      <a:r>
                        <a:rPr lang="en-US" sz="1100" kern="100" dirty="0">
                          <a:effectLst/>
                        </a:rPr>
                        <a:t>30%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100" kern="100" dirty="0">
                          <a:effectLst/>
                        </a:rPr>
                        <a:t>Overlap </a:t>
                      </a:r>
                      <a:r>
                        <a:rPr lang="en-US" sz="1100" kern="100" dirty="0">
                          <a:effectLst/>
                        </a:rPr>
                        <a:t>50%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034894"/>
                  </a:ext>
                </a:extLst>
              </a:tr>
              <a:tr h="200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360</a:t>
                      </a:r>
                      <a:r>
                        <a:rPr lang="ko-KR" sz="1100" kern="100" dirty="0">
                          <a:effectLst/>
                        </a:rPr>
                        <a:t>개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420</a:t>
                      </a:r>
                      <a:r>
                        <a:rPr lang="ko-KR" sz="1100" kern="100" dirty="0">
                          <a:effectLst/>
                        </a:rPr>
                        <a:t>개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360</a:t>
                      </a:r>
                      <a:r>
                        <a:rPr lang="ko-KR" sz="1100" kern="100" dirty="0">
                          <a:effectLst/>
                        </a:rPr>
                        <a:t>개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540</a:t>
                      </a:r>
                      <a:r>
                        <a:rPr lang="ko-KR" sz="1100" kern="100" dirty="0">
                          <a:effectLst/>
                        </a:rPr>
                        <a:t>개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360</a:t>
                      </a:r>
                      <a:r>
                        <a:rPr lang="ko-KR" sz="1100" kern="100" dirty="0">
                          <a:effectLst/>
                        </a:rPr>
                        <a:t>개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780</a:t>
                      </a:r>
                      <a:r>
                        <a:rPr lang="ko-KR" sz="1100" kern="100" dirty="0">
                          <a:effectLst/>
                        </a:rPr>
                        <a:t>개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944543"/>
                  </a:ext>
                </a:extLst>
              </a:tr>
              <a:tr h="25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1D CNN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95.51%</a:t>
                      </a:r>
                      <a:endParaRPr lang="ko-KR" sz="14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84.27%</a:t>
                      </a:r>
                      <a:endParaRPr lang="ko-KR" sz="14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89.61%</a:t>
                      </a:r>
                      <a:endParaRPr lang="ko-KR" sz="14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82.87%</a:t>
                      </a:r>
                      <a:endParaRPr lang="ko-KR" sz="14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89.04%</a:t>
                      </a:r>
                      <a:endParaRPr lang="ko-KR" sz="14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79.21%</a:t>
                      </a:r>
                      <a:endParaRPr lang="ko-KR" sz="14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88.48%</a:t>
                      </a:r>
                      <a:endParaRPr lang="ko-KR" sz="14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27056158"/>
                  </a:ext>
                </a:extLst>
              </a:tr>
              <a:tr h="25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LSTM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90.17%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67.13%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76.40%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63.48%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</a:rPr>
                        <a:t>75.56%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</a:rPr>
                        <a:t>58.43%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70.51%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1757787"/>
                  </a:ext>
                </a:extLst>
              </a:tr>
              <a:tr h="254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BiLSTM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92.70%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82.87%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83.99%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71.63%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83.71%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68.82%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72.19%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504671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F9E319-EF54-4B00-4B2A-9E04A9F41F0F}"/>
              </a:ext>
            </a:extLst>
          </p:cNvPr>
          <p:cNvSpPr txBox="1"/>
          <p:nvPr/>
        </p:nvSpPr>
        <p:spPr>
          <a:xfrm>
            <a:off x="454039" y="463080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연구진행 결과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7082DE97-8139-56F2-5740-FFF7BB5ADFEC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2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DCACF-BF33-9928-C0AC-0FFE892610F3}"/>
              </a:ext>
            </a:extLst>
          </p:cNvPr>
          <p:cNvSpPr txBox="1"/>
          <p:nvPr/>
        </p:nvSpPr>
        <p:spPr>
          <a:xfrm>
            <a:off x="599281" y="1123434"/>
            <a:ext cx="7250162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altLang="ko-KR" dirty="0"/>
              <a:t>5. </a:t>
            </a:r>
            <a:r>
              <a:rPr lang="ko-KR" altLang="en-US" dirty="0"/>
              <a:t>학습속도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95042-FE69-A2C6-73EB-2FFF9C5CADDA}"/>
              </a:ext>
            </a:extLst>
          </p:cNvPr>
          <p:cNvSpPr txBox="1"/>
          <p:nvPr/>
        </p:nvSpPr>
        <p:spPr>
          <a:xfrm>
            <a:off x="1015605" y="3319573"/>
            <a:ext cx="10159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non-overlap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을 적용한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초 길이의 심전도 신호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=&gt;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1D CNN architecture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에 </a:t>
            </a:r>
            <a:r>
              <a:rPr lang="en-US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4096 filter size, 3 depth</a:t>
            </a:r>
            <a:r>
              <a:rPr lang="ko-KR" altLang="ko-KR" sz="1600" b="1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 구조</a:t>
            </a:r>
            <a:endParaRPr lang="ko-KR" alt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9E319-EF54-4B00-4B2A-9E04A9F41F0F}"/>
              </a:ext>
            </a:extLst>
          </p:cNvPr>
          <p:cNvSpPr txBox="1"/>
          <p:nvPr/>
        </p:nvSpPr>
        <p:spPr>
          <a:xfrm>
            <a:off x="454039" y="463080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연구진행 결과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7082DE97-8139-56F2-5740-FFF7BB5ADFEC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FAB3204-B28A-8EE3-90D2-4514B3D5F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825525"/>
              </p:ext>
            </p:extLst>
          </p:nvPr>
        </p:nvGraphicFramePr>
        <p:xfrm>
          <a:off x="2594369" y="1886841"/>
          <a:ext cx="6749268" cy="11101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9379">
                  <a:extLst>
                    <a:ext uri="{9D8B030D-6E8A-4147-A177-3AD203B41FA5}">
                      <a16:colId xmlns:a16="http://schemas.microsoft.com/office/drawing/2014/main" val="4098147071"/>
                    </a:ext>
                  </a:extLst>
                </a:gridCol>
                <a:gridCol w="1449751">
                  <a:extLst>
                    <a:ext uri="{9D8B030D-6E8A-4147-A177-3AD203B41FA5}">
                      <a16:colId xmlns:a16="http://schemas.microsoft.com/office/drawing/2014/main" val="3047829148"/>
                    </a:ext>
                  </a:extLst>
                </a:gridCol>
                <a:gridCol w="1350046">
                  <a:extLst>
                    <a:ext uri="{9D8B030D-6E8A-4147-A177-3AD203B41FA5}">
                      <a16:colId xmlns:a16="http://schemas.microsoft.com/office/drawing/2014/main" val="3700613670"/>
                    </a:ext>
                  </a:extLst>
                </a:gridCol>
                <a:gridCol w="1350046">
                  <a:extLst>
                    <a:ext uri="{9D8B030D-6E8A-4147-A177-3AD203B41FA5}">
                      <a16:colId xmlns:a16="http://schemas.microsoft.com/office/drawing/2014/main" val="806657556"/>
                    </a:ext>
                  </a:extLst>
                </a:gridCol>
                <a:gridCol w="1350046">
                  <a:extLst>
                    <a:ext uri="{9D8B030D-6E8A-4147-A177-3AD203B41FA5}">
                      <a16:colId xmlns:a16="http://schemas.microsoft.com/office/drawing/2014/main" val="519984594"/>
                    </a:ext>
                  </a:extLst>
                </a:gridCol>
              </a:tblGrid>
              <a:tr h="2125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00" dirty="0">
                          <a:effectLst/>
                          <a:latin typeface="맑은 고딕" panose="020B0503020000020004" pitchFamily="50" charset="-127"/>
                          <a:ea typeface="+mn-ea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ko-KR" sz="1200" kern="100" dirty="0"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altLang="en-US" sz="1200" kern="100" dirty="0">
                          <a:effectLst/>
                        </a:rPr>
                        <a:t>비</a:t>
                      </a:r>
                      <a:r>
                        <a:rPr lang="en-US" altLang="ko-KR" sz="1200" kern="100" dirty="0">
                          <a:effectLst/>
                        </a:rPr>
                        <a:t> </a:t>
                      </a:r>
                      <a:r>
                        <a:rPr lang="ko-KR" altLang="en-US" sz="1200" kern="100" dirty="0">
                          <a:effectLst/>
                        </a:rPr>
                        <a:t>분할 데이터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altLang="en-US" sz="1200" kern="100" dirty="0">
                          <a:effectLst/>
                        </a:rPr>
                        <a:t>비</a:t>
                      </a:r>
                      <a:r>
                        <a:rPr lang="en-US" altLang="ko-KR" sz="1200" kern="100" dirty="0">
                          <a:effectLst/>
                        </a:rPr>
                        <a:t> </a:t>
                      </a:r>
                      <a:r>
                        <a:rPr lang="ko-KR" altLang="en-US" sz="1200" kern="100" dirty="0">
                          <a:effectLst/>
                        </a:rPr>
                        <a:t>기준점 기반 </a:t>
                      </a:r>
                      <a:r>
                        <a:rPr lang="ko-KR" sz="1200" kern="100" dirty="0">
                          <a:effectLst/>
                        </a:rPr>
                        <a:t>분할 데이터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478884"/>
                  </a:ext>
                </a:extLst>
              </a:tr>
              <a:tr h="2125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r>
                        <a:rPr lang="ko-KR" sz="1200" kern="100" dirty="0">
                          <a:effectLst/>
                        </a:rPr>
                        <a:t>초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r>
                        <a:rPr lang="ko-KR" sz="1200" kern="100" dirty="0">
                          <a:effectLst/>
                        </a:rPr>
                        <a:t>초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r>
                        <a:rPr lang="ko-KR" sz="1200" kern="100" dirty="0">
                          <a:effectLst/>
                        </a:rPr>
                        <a:t>초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</a:t>
                      </a:r>
                      <a:r>
                        <a:rPr lang="ko-KR" sz="1200" kern="100" dirty="0">
                          <a:effectLst/>
                        </a:rPr>
                        <a:t>초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74588"/>
                  </a:ext>
                </a:extLst>
              </a:tr>
              <a:tr h="22838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1D CNN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45ms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20~30ms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30ms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35ms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0064094"/>
                  </a:ext>
                </a:extLst>
              </a:tr>
              <a:tr h="22838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LSTM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</a:rPr>
                        <a:t>200ms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</a:rPr>
                        <a:t>80ms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</a:rPr>
                        <a:t>100ms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250ms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878742"/>
                  </a:ext>
                </a:extLst>
              </a:tr>
              <a:tr h="22838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BiLSTM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380ms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</a:rPr>
                        <a:t>90ms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effectLst/>
                        </a:rPr>
                        <a:t>130ms</a:t>
                      </a:r>
                      <a:endParaRPr lang="ko-KR" sz="14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450ms</a:t>
                      </a: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6574718"/>
                  </a:ext>
                </a:extLst>
              </a:tr>
            </a:tbl>
          </a:graphicData>
        </a:graphic>
      </p:graphicFrame>
      <p:pic>
        <p:nvPicPr>
          <p:cNvPr id="46" name="그림 45">
            <a:extLst>
              <a:ext uri="{FF2B5EF4-FFF2-40B4-BE49-F238E27FC236}">
                <a16:creationId xmlns:a16="http://schemas.microsoft.com/office/drawing/2014/main" id="{B5542DAA-D177-4085-C751-70C90F961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705" y="3980663"/>
            <a:ext cx="8013264" cy="2567875"/>
          </a:xfrm>
          <a:prstGeom prst="rect">
            <a:avLst/>
          </a:prstGeom>
        </p:spPr>
      </p:pic>
      <p:sp>
        <p:nvSpPr>
          <p:cNvPr id="47" name="직사각형 46">
            <a:extLst>
              <a:ext uri="{FF2B5EF4-FFF2-40B4-BE49-F238E27FC236}">
                <a16:creationId xmlns:a16="http://schemas.microsoft.com/office/drawing/2014/main" id="{88DD67E6-B95A-B899-7541-FB7EE1F820C0}"/>
              </a:ext>
            </a:extLst>
          </p:cNvPr>
          <p:cNvSpPr/>
          <p:nvPr/>
        </p:nvSpPr>
        <p:spPr>
          <a:xfrm>
            <a:off x="5245981" y="4103622"/>
            <a:ext cx="3798277" cy="2321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31274F-1AD3-6851-EEF0-59E9B1E0119A}"/>
              </a:ext>
            </a:extLst>
          </p:cNvPr>
          <p:cNvSpPr txBox="1"/>
          <p:nvPr/>
        </p:nvSpPr>
        <p:spPr>
          <a:xfrm>
            <a:off x="8282511" y="3820768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3depth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620F4AC-A9AE-C1DA-56B3-35DBDD74C050}"/>
              </a:ext>
            </a:extLst>
          </p:cNvPr>
          <p:cNvSpPr txBox="1"/>
          <p:nvPr/>
        </p:nvSpPr>
        <p:spPr>
          <a:xfrm>
            <a:off x="1015605" y="5110710"/>
            <a:ext cx="168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1second split data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EDB9DD59-F90C-D9E2-84A7-D916BCB750F3}"/>
              </a:ext>
            </a:extLst>
          </p:cNvPr>
          <p:cNvCxnSpPr>
            <a:cxnSpLocks/>
          </p:cNvCxnSpPr>
          <p:nvPr/>
        </p:nvCxnSpPr>
        <p:spPr>
          <a:xfrm>
            <a:off x="7064733" y="6035117"/>
            <a:ext cx="1979525" cy="513421"/>
          </a:xfrm>
          <a:prstGeom prst="bentConnector3">
            <a:avLst>
              <a:gd name="adj1" fmla="val -25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E3E1AB1-1676-F762-1948-38ABC4E40CD1}"/>
              </a:ext>
            </a:extLst>
          </p:cNvPr>
          <p:cNvSpPr txBox="1"/>
          <p:nvPr/>
        </p:nvSpPr>
        <p:spPr>
          <a:xfrm>
            <a:off x="9074403" y="6377550"/>
            <a:ext cx="1377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4096 filter size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775B4E5F-C357-8533-F499-E2F9C7550873}"/>
              </a:ext>
            </a:extLst>
          </p:cNvPr>
          <p:cNvCxnSpPr>
            <a:cxnSpLocks/>
            <a:endCxn id="49" idx="2"/>
          </p:cNvCxnSpPr>
          <p:nvPr/>
        </p:nvCxnSpPr>
        <p:spPr>
          <a:xfrm rot="10800000">
            <a:off x="1856542" y="5418488"/>
            <a:ext cx="892083" cy="17450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5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93694" y="3556448"/>
            <a:ext cx="2004613" cy="83134"/>
            <a:chOff x="7633699" y="5985972"/>
            <a:chExt cx="3006919" cy="12470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3699" y="5985972"/>
              <a:ext cx="3006919" cy="124701"/>
            </a:xfrm>
            <a:prstGeom prst="rect">
              <a:avLst/>
            </a:prstGeom>
          </p:spPr>
        </p:pic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824FCEA7-9DEC-E4E1-C29D-214B6F8608AA}"/>
              </a:ext>
            </a:extLst>
          </p:cNvPr>
          <p:cNvSpPr/>
          <p:nvPr/>
        </p:nvSpPr>
        <p:spPr>
          <a:xfrm>
            <a:off x="5195047" y="3031430"/>
            <a:ext cx="19408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000" b="1" kern="0" dirty="0"/>
              <a:t>Paper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B0810-FB09-9636-20FB-6A5BADD525E6}"/>
              </a:ext>
            </a:extLst>
          </p:cNvPr>
          <p:cNvSpPr txBox="1"/>
          <p:nvPr/>
        </p:nvSpPr>
        <p:spPr>
          <a:xfrm>
            <a:off x="11162812" y="6392582"/>
            <a:ext cx="184731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8310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8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4BF8E-1240-F4B2-A67B-B8853E09A6F6}"/>
              </a:ext>
            </a:extLst>
          </p:cNvPr>
          <p:cNvSpPr txBox="1"/>
          <p:nvPr/>
        </p:nvSpPr>
        <p:spPr>
          <a:xfrm>
            <a:off x="167424" y="6323468"/>
            <a:ext cx="107666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Kiranyaz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Serkan, </a:t>
            </a:r>
            <a:r>
              <a:rPr lang="en-US" altLang="ko-KR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Turker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Ince, and </a:t>
            </a:r>
            <a:r>
              <a:rPr lang="en-US" altLang="ko-KR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Moncef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Gabbouj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. "Real-time patient-specific ECG classification by 1-D convolutional neural networks." </a:t>
            </a:r>
            <a:r>
              <a:rPr lang="en-US" altLang="ko-KR" sz="1100" b="0" i="1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IEEE Transactions on Biomedical Engineering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63.3 (2015): 664-675.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F71A5-B46C-3C26-D23E-0435B28EC178}"/>
              </a:ext>
            </a:extLst>
          </p:cNvPr>
          <p:cNvSpPr txBox="1"/>
          <p:nvPr/>
        </p:nvSpPr>
        <p:spPr>
          <a:xfrm>
            <a:off x="574614" y="1195321"/>
            <a:ext cx="10523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1D CNN </a:t>
            </a:r>
            <a:r>
              <a:rPr lang="ko-KR" altLang="en-US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기반 </a:t>
            </a:r>
            <a:r>
              <a:rPr lang="ko-KR" altLang="en-US" b="1" dirty="0" err="1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환자별</a:t>
            </a:r>
            <a:r>
              <a:rPr lang="ko-KR" altLang="en-US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심전도 </a:t>
            </a:r>
            <a:r>
              <a:rPr lang="en-US" altLang="ko-KR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(ECG) </a:t>
            </a:r>
            <a:r>
              <a:rPr lang="ko-KR" altLang="en-US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분류 모니터링 시스템</a:t>
            </a:r>
            <a:endParaRPr lang="en-US" altLang="ko-KR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FFF71E-F09B-B70A-4F37-61424B4DA128}"/>
              </a:ext>
            </a:extLst>
          </p:cNvPr>
          <p:cNvSpPr txBox="1"/>
          <p:nvPr/>
        </p:nvSpPr>
        <p:spPr>
          <a:xfrm>
            <a:off x="690348" y="1681313"/>
            <a:ext cx="9106795" cy="4609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경량 웨어러블 장치에서 실시간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모니터링 및 조기 경보 시스템에 적용 가능한 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1D CNN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모델기반 심전도 모니터링 시스템 제안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b="0" u="none" strike="noStrike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주파수 분석</a:t>
            </a:r>
            <a:r>
              <a:rPr lang="en-US" altLang="ko-KR" b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b="0" dirty="0" err="1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웨이블릿</a:t>
            </a:r>
            <a:r>
              <a:rPr lang="ko-KR" altLang="en-US" b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변환 및 필터 뱅크 </a:t>
            </a:r>
            <a:r>
              <a:rPr lang="en-US" altLang="ko-KR" b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b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통계적 및 휴리스틱 접근과 같은 신호 처리 기술을 기반으로 하는 </a:t>
            </a:r>
            <a:r>
              <a:rPr lang="en-US" altLang="ko-KR" b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</a:t>
            </a:r>
            <a:r>
              <a:rPr lang="ko-KR" altLang="en-US" b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분류 방법의 한계점 파악</a:t>
            </a:r>
            <a:endParaRPr lang="en-US" altLang="ko-KR" b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b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적응형 </a:t>
            </a:r>
            <a:r>
              <a:rPr lang="en-US" altLang="ko-KR" b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1D CNN(Convolutional Neural Network)</a:t>
            </a:r>
            <a:r>
              <a:rPr lang="ko-KR" altLang="en-US" b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 기반으로 하는 새로운 </a:t>
            </a:r>
            <a:r>
              <a:rPr lang="en-US" altLang="ko-KR" b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</a:t>
            </a:r>
            <a:r>
              <a:rPr lang="ko-KR" altLang="en-US" b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분류 접근 방식을 제안</a:t>
            </a:r>
            <a:endParaRPr lang="en-US" altLang="ko-KR" b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b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MIT/BIH </a:t>
            </a:r>
            <a:r>
              <a:rPr lang="ko-KR" altLang="en-US" b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부정맥 데이터베이스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b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피크를 기반으로 양쪽의 동일한 수의 샘플이 입력됨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altLang="ko-KR" b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FFT(</a:t>
            </a:r>
            <a:r>
              <a:rPr lang="ko-KR" altLang="en-US" b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크기와 위상 모두</a:t>
            </a:r>
            <a:r>
              <a:rPr lang="en-US" altLang="ko-KR" b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  <a:r>
              <a:rPr lang="ko-KR" altLang="en-US" b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도 주파수 영역에서 확장된 원시 데이터 표현으로 간주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3E3ABD-EDBA-D0B9-6D95-A4DBA2937FC9}"/>
              </a:ext>
            </a:extLst>
          </p:cNvPr>
          <p:cNvSpPr txBox="1"/>
          <p:nvPr/>
        </p:nvSpPr>
        <p:spPr>
          <a:xfrm>
            <a:off x="10715846" y="672100"/>
            <a:ext cx="10696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Paper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Review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9525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1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Real-Time Patient-Specific ECG Classification by 1-D Convolutional Neural Networks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8B80B8-BC4D-0984-3830-C44D504C0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649" y="1072210"/>
            <a:ext cx="1751584" cy="23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3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9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4BF8E-1240-F4B2-A67B-B8853E09A6F6}"/>
              </a:ext>
            </a:extLst>
          </p:cNvPr>
          <p:cNvSpPr txBox="1"/>
          <p:nvPr/>
        </p:nvSpPr>
        <p:spPr>
          <a:xfrm>
            <a:off x="167424" y="6323468"/>
            <a:ext cx="107666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Kiranyaz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Serkan, </a:t>
            </a:r>
            <a:r>
              <a:rPr lang="en-US" altLang="ko-KR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Turker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Ince, and </a:t>
            </a:r>
            <a:r>
              <a:rPr lang="en-US" altLang="ko-KR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Moncef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Gabbouj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. "Real-time patient-specific ECG classification by 1-D convolutional neural networks." </a:t>
            </a:r>
            <a:r>
              <a:rPr lang="en-US" altLang="ko-KR" sz="1100" b="0" i="1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IEEE Transactions on Biomedical Engineering</a:t>
            </a:r>
            <a:r>
              <a:rPr lang="en-US" altLang="ko-KR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63.3 (2015): 664-675.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F71A5-B46C-3C26-D23E-0435B28EC178}"/>
              </a:ext>
            </a:extLst>
          </p:cNvPr>
          <p:cNvSpPr txBox="1"/>
          <p:nvPr/>
        </p:nvSpPr>
        <p:spPr>
          <a:xfrm>
            <a:off x="574614" y="1195321"/>
            <a:ext cx="10523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1D CNN </a:t>
            </a:r>
            <a:r>
              <a:rPr lang="ko-KR" altLang="en-US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기반환자별 심전도 </a:t>
            </a:r>
            <a:r>
              <a:rPr lang="en-US" altLang="ko-KR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(ECG) </a:t>
            </a:r>
            <a:r>
              <a:rPr lang="ko-KR" altLang="en-US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분류 모니터링 시스템</a:t>
            </a:r>
            <a:endParaRPr lang="en-US" altLang="ko-KR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3E3ABD-EDBA-D0B9-6D95-A4DBA2937FC9}"/>
              </a:ext>
            </a:extLst>
          </p:cNvPr>
          <p:cNvSpPr txBox="1"/>
          <p:nvPr/>
        </p:nvSpPr>
        <p:spPr>
          <a:xfrm>
            <a:off x="10715846" y="672100"/>
            <a:ext cx="10696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Paper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Review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9525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1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Real-Time Patient-Specific ECG Classification by 1-D Convolutional Neural Networks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DA2437D-B618-417D-4F1D-359E625E1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" y="1564653"/>
            <a:ext cx="6072496" cy="4304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A1D0C1-2A7D-009D-B8C7-1FDDFA635145}"/>
              </a:ext>
            </a:extLst>
          </p:cNvPr>
          <p:cNvSpPr txBox="1"/>
          <p:nvPr/>
        </p:nvSpPr>
        <p:spPr>
          <a:xfrm>
            <a:off x="6647110" y="1704602"/>
            <a:ext cx="5268806" cy="4609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실측 레이블이 있는 환자</a:t>
            </a:r>
            <a:r>
              <a:rPr lang="en-US" altLang="ko-KR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(202)</a:t>
            </a: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의 </a:t>
            </a:r>
            <a:r>
              <a:rPr lang="en-US" altLang="ko-KR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 </a:t>
            </a: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기록</a:t>
            </a:r>
            <a:endParaRPr lang="en-US" altLang="ko-KR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SVEB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긍정 분류에서 </a:t>
            </a: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성능 저하가 </a:t>
            </a:r>
            <a:r>
              <a:rPr lang="en-US" altLang="ko-KR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(~8%) </a:t>
            </a: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나타나는 것을 관찰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SVEB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및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VEB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분류에서는 기본 성능 수준과 유사</a:t>
            </a:r>
            <a:endParaRPr lang="en-US" altLang="ko-KR" b="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제안된 접근 방식의 주요 한계는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박동과 같은 중요한 이상 박동의 특성화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endParaRPr lang="en-US" altLang="ko-KR" b="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14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VEB: </a:t>
            </a:r>
            <a:r>
              <a:rPr lang="ko-KR" altLang="en-US" sz="14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심실부정맥</a:t>
            </a:r>
            <a:r>
              <a:rPr lang="en-US" altLang="ko-KR" sz="14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</a:t>
            </a:r>
            <a:r>
              <a:rPr lang="ko-KR" altLang="en-US" sz="14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넓은 </a:t>
            </a:r>
            <a:r>
              <a:rPr lang="en-US" altLang="ko-KR" sz="14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QRS </a:t>
            </a:r>
            <a:r>
              <a:rPr lang="ko-KR" altLang="en-US" sz="14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파형 발견</a:t>
            </a:r>
            <a:r>
              <a:rPr lang="en-US" altLang="ko-KR" sz="14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sz="14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SVEB: 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심실상부정맥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예상보다 빠른 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파 발견</a:t>
            </a:r>
            <a:r>
              <a:rPr lang="en-US" altLang="ko-KR" sz="14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516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1509</Words>
  <Application>Microsoft Office PowerPoint</Application>
  <PresentationFormat>와이드스크린</PresentationFormat>
  <Paragraphs>279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Malgun Gothic Semilight</vt:lpstr>
      <vt:lpstr>맑은 고딕</vt:lpstr>
      <vt:lpstr>Arial</vt:lpstr>
      <vt:lpstr>Symbol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김예진</dc:creator>
  <cp:lastModifiedBy>김예진</cp:lastModifiedBy>
  <cp:revision>51</cp:revision>
  <dcterms:created xsi:type="dcterms:W3CDTF">2022-10-09T03:46:26Z</dcterms:created>
  <dcterms:modified xsi:type="dcterms:W3CDTF">2022-10-27T05:36:25Z</dcterms:modified>
</cp:coreProperties>
</file>