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4" r:id="rId2"/>
    <p:sldId id="344" r:id="rId3"/>
    <p:sldId id="341" r:id="rId4"/>
    <p:sldId id="342" r:id="rId5"/>
    <p:sldId id="350" r:id="rId6"/>
    <p:sldId id="349" r:id="rId7"/>
    <p:sldId id="346" r:id="rId8"/>
    <p:sldId id="351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테마 스타일 2 - 강조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50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1775A-0B6D-4E9A-8283-ADA8BE5F3E57}" type="datetimeFigureOut">
              <a:rPr lang="ko-KR" altLang="en-US" smtClean="0"/>
              <a:t>2023-05-10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0596F-9DEA-435F-A247-020CA2F825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874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4DF452-D499-FED3-9DC9-D95489821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BC5D3DE-2E6D-B420-0556-2F8AE74C0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A1E1E7A-0205-C31B-D650-E95ABF7E6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97FC-EC72-494F-BE86-1B2147404421}" type="datetimeFigureOut">
              <a:rPr lang="ko-KR" altLang="en-US" smtClean="0"/>
              <a:t>2023-05-10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6D9CFD1-136C-D77B-75FD-F6C3136C9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F4E2FD-DB98-FD75-AFE6-D580EB0F7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4033" y="6356350"/>
            <a:ext cx="2743200" cy="365125"/>
          </a:xfrm>
        </p:spPr>
        <p:txBody>
          <a:bodyPr/>
          <a:lstStyle/>
          <a:p>
            <a:fld id="{A037741F-453E-489D-9283-A181F0A7AF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644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51D30F3-9632-6AFF-1D96-7EEB0367E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4514CF-2A92-E1F5-8143-71C69B198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B100748-6FDF-50A9-9CE5-7D2382073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097FC-EC72-494F-BE86-1B2147404421}" type="datetimeFigureOut">
              <a:rPr lang="ko-KR" altLang="en-US" smtClean="0"/>
              <a:t>2023-05-10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64A14A1-E523-FB7B-0124-C79766B9EF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F13663-60DC-1142-11EF-22D16D2505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7741F-453E-489D-9283-A181F0A7AF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905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5093694" y="3556448"/>
            <a:ext cx="2004613" cy="83134"/>
            <a:chOff x="7633699" y="5985972"/>
            <a:chExt cx="3006919" cy="124701"/>
          </a:xfrm>
        </p:grpSpPr>
        <p:pic>
          <p:nvPicPr>
            <p:cNvPr id="5" name="Object 4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33699" y="5985972"/>
              <a:ext cx="3006919" cy="124701"/>
            </a:xfrm>
            <a:prstGeom prst="rect">
              <a:avLst/>
            </a:prstGeom>
          </p:spPr>
        </p:pic>
      </p:grp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729F6664-A637-D64C-63C1-E45AADE35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1000E7-3B69-F797-3322-56EB980035C9}"/>
              </a:ext>
            </a:extLst>
          </p:cNvPr>
          <p:cNvSpPr txBox="1"/>
          <p:nvPr/>
        </p:nvSpPr>
        <p:spPr>
          <a:xfrm>
            <a:off x="11127738" y="6380976"/>
            <a:ext cx="694421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230510</a:t>
            </a:r>
            <a:endParaRPr lang="ko-KR" altLang="en-US" sz="1200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824FCEA7-9DEC-E4E1-C29D-214B6F8608AA}"/>
              </a:ext>
            </a:extLst>
          </p:cNvPr>
          <p:cNvSpPr/>
          <p:nvPr/>
        </p:nvSpPr>
        <p:spPr>
          <a:xfrm>
            <a:off x="3189361" y="2623682"/>
            <a:ext cx="58923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latinLnBrk="0">
              <a:defRPr/>
            </a:pPr>
            <a:r>
              <a:rPr lang="en-US" altLang="ko-KR" sz="5400" dirty="0">
                <a:solidFill>
                  <a:srgbClr val="212529"/>
                </a:solidFill>
                <a:latin typeface="Montserrat" panose="00000500000000000000" pitchFamily="2" charset="0"/>
              </a:rPr>
              <a:t>IIP </a:t>
            </a:r>
            <a:r>
              <a:rPr lang="en-US" altLang="ko-KR" sz="5400" i="0" dirty="0">
                <a:solidFill>
                  <a:srgbClr val="212529"/>
                </a:solidFill>
                <a:effectLst/>
                <a:latin typeface="Montserrat" panose="00000500000000000000" pitchFamily="2" charset="0"/>
              </a:rPr>
              <a:t>Lab Seminar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14A891-72A4-D611-0E3F-DBBCDDA8081C}"/>
              </a:ext>
            </a:extLst>
          </p:cNvPr>
          <p:cNvSpPr txBox="1"/>
          <p:nvPr/>
        </p:nvSpPr>
        <p:spPr>
          <a:xfrm>
            <a:off x="5172780" y="3748174"/>
            <a:ext cx="19255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i="0">
                <a:solidFill>
                  <a:srgbClr val="333333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정기 세미나 발표자료</a:t>
            </a:r>
            <a:endParaRPr lang="en-US" altLang="ko-KR" sz="1400" i="0" dirty="0">
              <a:solidFill>
                <a:srgbClr val="333333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2</a:t>
            </a:fld>
            <a:endParaRPr lang="en-US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984CA12-F3B7-92D9-52BC-8B39A4C98E33}"/>
              </a:ext>
            </a:extLst>
          </p:cNvPr>
          <p:cNvCxnSpPr>
            <a:cxnSpLocks/>
          </p:cNvCxnSpPr>
          <p:nvPr/>
        </p:nvCxnSpPr>
        <p:spPr>
          <a:xfrm>
            <a:off x="3426505" y="3497448"/>
            <a:ext cx="470804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0C78C48-D9A7-3BD1-9C43-1BDD51977356}"/>
              </a:ext>
            </a:extLst>
          </p:cNvPr>
          <p:cNvSpPr txBox="1"/>
          <p:nvPr/>
        </p:nvSpPr>
        <p:spPr>
          <a:xfrm>
            <a:off x="3208371" y="2960442"/>
            <a:ext cx="514430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2000" dirty="0">
                <a:solidFill>
                  <a:srgbClr val="333333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Disease diagnosis using respiration data</a:t>
            </a:r>
            <a:endParaRPr lang="en-US" altLang="ko-KR" sz="2000" i="0" dirty="0">
              <a:solidFill>
                <a:srgbClr val="333333"/>
              </a:solidFill>
              <a:effectLst/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23838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3</a:t>
            </a:fld>
            <a:endParaRPr lang="en-US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984CA12-F3B7-92D9-52BC-8B39A4C98E33}"/>
              </a:ext>
            </a:extLst>
          </p:cNvPr>
          <p:cNvCxnSpPr/>
          <p:nvPr/>
        </p:nvCxnSpPr>
        <p:spPr>
          <a:xfrm>
            <a:off x="445074" y="933710"/>
            <a:ext cx="1130046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5A61CB1-682D-61FB-A904-E7BD11087F98}"/>
              </a:ext>
            </a:extLst>
          </p:cNvPr>
          <p:cNvSpPr txBox="1"/>
          <p:nvPr/>
        </p:nvSpPr>
        <p:spPr>
          <a:xfrm>
            <a:off x="445074" y="497481"/>
            <a:ext cx="46666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333333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Disease diagnosis using respiration data</a:t>
            </a:r>
            <a:endParaRPr lang="en-US" altLang="ko-KR" sz="2000" b="1" i="0" dirty="0">
              <a:solidFill>
                <a:srgbClr val="333333"/>
              </a:solidFill>
              <a:effectLst/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25A5A9-60FB-99EF-1E7B-FAFB24DDDE38}"/>
              </a:ext>
            </a:extLst>
          </p:cNvPr>
          <p:cNvSpPr txBox="1"/>
          <p:nvPr/>
        </p:nvSpPr>
        <p:spPr>
          <a:xfrm>
            <a:off x="574614" y="1208840"/>
            <a:ext cx="11378990" cy="4990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212529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ICBHI Challenge database </a:t>
            </a:r>
          </a:p>
          <a:p>
            <a:pPr marL="285750" indent="-285750" algn="l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altLang="ko-KR" b="1" dirty="0">
              <a:solidFill>
                <a:srgbClr val="212529"/>
              </a:solidFill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  <a:sym typeface="Wingdings" panose="05000000000000000000" pitchFamily="2" charset="2"/>
            </a:endParaRPr>
          </a:p>
          <a:p>
            <a:pPr marL="342900" indent="-342900" algn="l">
              <a:lnSpc>
                <a:spcPct val="200000"/>
              </a:lnSpc>
              <a:buFont typeface="+mj-ea"/>
              <a:buAutoNum type="circleNumDbPlain"/>
            </a:pPr>
            <a:r>
              <a:rPr lang="en-US" altLang="ko-KR" dirty="0">
                <a:solidFill>
                  <a:srgbClr val="212529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Pathological data classification task</a:t>
            </a:r>
          </a:p>
          <a:p>
            <a:pPr marL="742950" lvl="1" indent="-285750">
              <a:lnSpc>
                <a:spcPct val="200000"/>
              </a:lnSpc>
              <a:buFont typeface="Symbol" panose="05050102010706020507" pitchFamily="18" charset="2"/>
              <a:buChar char="Þ"/>
            </a:pPr>
            <a:r>
              <a:rPr lang="en-US" altLang="ko-KR" dirty="0">
                <a:solidFill>
                  <a:srgbClr val="212529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Learning by converting to one-dimensional value (tensor value)</a:t>
            </a:r>
          </a:p>
          <a:p>
            <a:pPr marL="742950" lvl="1" indent="-285750">
              <a:lnSpc>
                <a:spcPct val="200000"/>
              </a:lnSpc>
              <a:buFont typeface="Symbol" panose="05050102010706020507" pitchFamily="18" charset="2"/>
              <a:buChar char="Þ"/>
            </a:pPr>
            <a:r>
              <a:rPr lang="en-US" altLang="ko-KR" dirty="0">
                <a:solidFill>
                  <a:srgbClr val="212529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Learning by converting to 2-dimensional images (spectrogram, Mel-spectrogram, etc.) </a:t>
            </a:r>
          </a:p>
          <a:p>
            <a:pPr marL="285750" indent="-285750" algn="l">
              <a:lnSpc>
                <a:spcPct val="200000"/>
              </a:lnSpc>
              <a:buFont typeface="Symbol" panose="05050102010706020507" pitchFamily="18" charset="2"/>
              <a:buChar char="Þ"/>
            </a:pPr>
            <a:endParaRPr lang="en-US" altLang="ko-KR" dirty="0">
              <a:solidFill>
                <a:srgbClr val="212529"/>
              </a:solidFill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  <a:sym typeface="Wingdings" panose="05000000000000000000" pitchFamily="2" charset="2"/>
            </a:endParaRPr>
          </a:p>
          <a:p>
            <a:pPr marL="342900" indent="-342900">
              <a:lnSpc>
                <a:spcPct val="200000"/>
              </a:lnSpc>
              <a:buFont typeface="+mj-ea"/>
              <a:buAutoNum type="circleNumDbPlain" startAt="2"/>
            </a:pPr>
            <a:r>
              <a:rPr lang="en-US" altLang="ko-KR" dirty="0">
                <a:solidFill>
                  <a:srgbClr val="212529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Disease multi-classification task</a:t>
            </a:r>
          </a:p>
          <a:p>
            <a:pPr marL="742950" lvl="1" indent="-285750">
              <a:lnSpc>
                <a:spcPct val="200000"/>
              </a:lnSpc>
              <a:buFont typeface="Symbol" panose="05050102010706020507" pitchFamily="18" charset="2"/>
              <a:buChar char="Þ"/>
            </a:pPr>
            <a:r>
              <a:rPr lang="en-US" altLang="ko-KR" dirty="0">
                <a:solidFill>
                  <a:srgbClr val="212529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Learning by converting to one-dimensional value (tensor value)</a:t>
            </a:r>
          </a:p>
          <a:p>
            <a:pPr marL="742950" lvl="1" indent="-285750">
              <a:lnSpc>
                <a:spcPct val="200000"/>
              </a:lnSpc>
              <a:buFont typeface="Symbol" panose="05050102010706020507" pitchFamily="18" charset="2"/>
              <a:buChar char="Þ"/>
            </a:pPr>
            <a:r>
              <a:rPr lang="en-US" altLang="ko-KR" dirty="0">
                <a:solidFill>
                  <a:srgbClr val="212529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Learning by converting to 2-dimensional images (spectrogram, Mel-spectrogram, etc.) </a:t>
            </a:r>
          </a:p>
        </p:txBody>
      </p:sp>
    </p:spTree>
    <p:extLst>
      <p:ext uri="{BB962C8B-B14F-4D97-AF65-F5344CB8AC3E}">
        <p14:creationId xmlns:p14="http://schemas.microsoft.com/office/powerpoint/2010/main" val="4241443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6732D9ED-29CB-222B-48E5-3C7108C83C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7612"/>
          <a:stretch/>
        </p:blipFill>
        <p:spPr>
          <a:xfrm>
            <a:off x="7850816" y="4825581"/>
            <a:ext cx="3238145" cy="1572141"/>
          </a:xfrm>
          <a:prstGeom prst="rect">
            <a:avLst/>
          </a:prstGeom>
        </p:spPr>
      </p:pic>
      <p:pic>
        <p:nvPicPr>
          <p:cNvPr id="32" name="그림 31">
            <a:extLst>
              <a:ext uri="{FF2B5EF4-FFF2-40B4-BE49-F238E27FC236}">
                <a16:creationId xmlns:a16="http://schemas.microsoft.com/office/drawing/2014/main" id="{061C32AD-3A63-102B-1810-3693F1A77B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7432"/>
          <a:stretch/>
        </p:blipFill>
        <p:spPr>
          <a:xfrm>
            <a:off x="7868415" y="1337943"/>
            <a:ext cx="3238144" cy="1568723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C6D40730-17BB-C7F7-C12B-552B6036579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7643"/>
          <a:stretch/>
        </p:blipFill>
        <p:spPr>
          <a:xfrm>
            <a:off x="4404436" y="4824991"/>
            <a:ext cx="3238144" cy="1572731"/>
          </a:xfrm>
          <a:prstGeom prst="rect">
            <a:avLst/>
          </a:prstGeom>
        </p:spPr>
      </p:pic>
      <p:pic>
        <p:nvPicPr>
          <p:cNvPr id="29" name="그림 28">
            <a:extLst>
              <a:ext uri="{FF2B5EF4-FFF2-40B4-BE49-F238E27FC236}">
                <a16:creationId xmlns:a16="http://schemas.microsoft.com/office/drawing/2014/main" id="{604ECCE4-FBA8-3CB5-EBA4-E2386752445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7790"/>
          <a:stretch/>
        </p:blipFill>
        <p:spPr>
          <a:xfrm>
            <a:off x="4391429" y="3091922"/>
            <a:ext cx="3238144" cy="1575560"/>
          </a:xfrm>
          <a:prstGeom prst="rect">
            <a:avLst/>
          </a:prstGeom>
        </p:spPr>
      </p:pic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4033" y="6356349"/>
            <a:ext cx="2743200" cy="365125"/>
          </a:xfrm>
        </p:spPr>
        <p:txBody>
          <a:bodyPr/>
          <a:lstStyle/>
          <a:p>
            <a:fld id="{B1393E5F-521B-4CAD-9D3A-AE923D912DCE}" type="slidenum">
              <a:rPr lang="en-US" smtClean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4</a:t>
            </a:fld>
            <a:endParaRPr lang="en-US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984CA12-F3B7-92D9-52BC-8B39A4C98E33}"/>
              </a:ext>
            </a:extLst>
          </p:cNvPr>
          <p:cNvCxnSpPr/>
          <p:nvPr/>
        </p:nvCxnSpPr>
        <p:spPr>
          <a:xfrm>
            <a:off x="445074" y="933710"/>
            <a:ext cx="1130046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E718C79B-A01D-05E8-2E66-D4193FA5F5FB}"/>
              </a:ext>
            </a:extLst>
          </p:cNvPr>
          <p:cNvSpPr txBox="1"/>
          <p:nvPr/>
        </p:nvSpPr>
        <p:spPr>
          <a:xfrm>
            <a:off x="5315501" y="6277586"/>
            <a:ext cx="17849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URTI(</a:t>
            </a:r>
            <a:r>
              <a:rPr lang="ko-KR" altLang="en-US" sz="1200" dirty="0"/>
              <a:t>상부 호흡기 감염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F87BA0BD-7D1C-41C0-C646-3E61DE19824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17643"/>
          <a:stretch/>
        </p:blipFill>
        <p:spPr>
          <a:xfrm>
            <a:off x="873723" y="3119125"/>
            <a:ext cx="3238144" cy="157273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7C6F8D6-4FF0-321B-00B7-BE1976DB7EB3}"/>
              </a:ext>
            </a:extLst>
          </p:cNvPr>
          <p:cNvSpPr txBox="1"/>
          <p:nvPr/>
        </p:nvSpPr>
        <p:spPr>
          <a:xfrm>
            <a:off x="2042481" y="4540407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schemeClr val="accent6">
                    <a:lumMod val="75000"/>
                  </a:schemeClr>
                </a:solidFill>
              </a:rPr>
              <a:t>Healthy(</a:t>
            </a:r>
            <a:r>
              <a:rPr lang="ko-KR" altLang="en-US" sz="1200" b="1" dirty="0">
                <a:solidFill>
                  <a:schemeClr val="accent6">
                    <a:lumMod val="75000"/>
                  </a:schemeClr>
                </a:solidFill>
              </a:rPr>
              <a:t>정상</a:t>
            </a:r>
            <a:r>
              <a:rPr lang="en-US" altLang="ko-KR" sz="1200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ko-KR" altLang="en-US" sz="1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F52C84B-53E9-5F8F-D648-9A6758138DF3}"/>
              </a:ext>
            </a:extLst>
          </p:cNvPr>
          <p:cNvSpPr txBox="1"/>
          <p:nvPr/>
        </p:nvSpPr>
        <p:spPr>
          <a:xfrm>
            <a:off x="9118384" y="6277586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Asthma(</a:t>
            </a:r>
            <a:r>
              <a:rPr lang="ko-KR" altLang="en-US" sz="1200" dirty="0"/>
              <a:t>천식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  <p:pic>
        <p:nvPicPr>
          <p:cNvPr id="24" name="그림 23">
            <a:extLst>
              <a:ext uri="{FF2B5EF4-FFF2-40B4-BE49-F238E27FC236}">
                <a16:creationId xmlns:a16="http://schemas.microsoft.com/office/drawing/2014/main" id="{576F024B-4A07-B2EB-89C5-3960EE64C82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17733"/>
          <a:stretch/>
        </p:blipFill>
        <p:spPr>
          <a:xfrm>
            <a:off x="4391429" y="1354646"/>
            <a:ext cx="3238144" cy="1574451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00A7C44-6D8E-0187-3D4B-EB1E035A068C}"/>
              </a:ext>
            </a:extLst>
          </p:cNvPr>
          <p:cNvSpPr txBox="1"/>
          <p:nvPr/>
        </p:nvSpPr>
        <p:spPr>
          <a:xfrm>
            <a:off x="5058085" y="2877951"/>
            <a:ext cx="20307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COPD(</a:t>
            </a:r>
            <a:r>
              <a:rPr lang="ko-KR" altLang="en-US" sz="1200" dirty="0"/>
              <a:t>만성 폐쇄성 폐질환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DF29781-13BD-12B9-2FC1-7250FE0D4CA0}"/>
              </a:ext>
            </a:extLst>
          </p:cNvPr>
          <p:cNvSpPr txBox="1"/>
          <p:nvPr/>
        </p:nvSpPr>
        <p:spPr>
          <a:xfrm>
            <a:off x="5080307" y="4573328"/>
            <a:ext cx="2240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Bronchiectasis(</a:t>
            </a:r>
            <a:r>
              <a:rPr lang="ko-KR" altLang="en-US" sz="1200" dirty="0"/>
              <a:t>기관지확장증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905DC0E-A74B-8A5D-BD83-EDBCDFE84098}"/>
              </a:ext>
            </a:extLst>
          </p:cNvPr>
          <p:cNvSpPr txBox="1"/>
          <p:nvPr/>
        </p:nvSpPr>
        <p:spPr>
          <a:xfrm>
            <a:off x="8901588" y="2827225"/>
            <a:ext cx="1425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Pneumonia (</a:t>
            </a:r>
            <a:r>
              <a:rPr lang="ko-KR" altLang="en-US" sz="1200" dirty="0"/>
              <a:t>폐렴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  <p:pic>
        <p:nvPicPr>
          <p:cNvPr id="35" name="그림 34">
            <a:extLst>
              <a:ext uri="{FF2B5EF4-FFF2-40B4-BE49-F238E27FC236}">
                <a16:creationId xmlns:a16="http://schemas.microsoft.com/office/drawing/2014/main" id="{0AAF7EC2-FEB4-A2A3-A5AB-7550BD3567D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r="17682"/>
          <a:stretch/>
        </p:blipFill>
        <p:spPr>
          <a:xfrm>
            <a:off x="7868415" y="3095341"/>
            <a:ext cx="3235369" cy="1572141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232E6F37-EA03-6172-8D73-A7A80EC1BE57}"/>
              </a:ext>
            </a:extLst>
          </p:cNvPr>
          <p:cNvSpPr txBox="1"/>
          <p:nvPr/>
        </p:nvSpPr>
        <p:spPr>
          <a:xfrm>
            <a:off x="8707561" y="4573328"/>
            <a:ext cx="19554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Bronchiolitis (</a:t>
            </a:r>
            <a:r>
              <a:rPr lang="ko-KR" altLang="en-US" sz="1200" dirty="0"/>
              <a:t>세기관지염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  <p:pic>
        <p:nvPicPr>
          <p:cNvPr id="51" name="그림 50">
            <a:extLst>
              <a:ext uri="{FF2B5EF4-FFF2-40B4-BE49-F238E27FC236}">
                <a16:creationId xmlns:a16="http://schemas.microsoft.com/office/drawing/2014/main" id="{820BEB6D-8136-C35B-636E-A7C09388349E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r="17565"/>
          <a:stretch/>
        </p:blipFill>
        <p:spPr>
          <a:xfrm>
            <a:off x="875327" y="4818731"/>
            <a:ext cx="3232929" cy="1568723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86F0D449-6BD9-9672-EF67-6483D23A9F04}"/>
              </a:ext>
            </a:extLst>
          </p:cNvPr>
          <p:cNvSpPr txBox="1"/>
          <p:nvPr/>
        </p:nvSpPr>
        <p:spPr>
          <a:xfrm>
            <a:off x="1750435" y="6277586"/>
            <a:ext cx="1751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LRTI(</a:t>
            </a:r>
            <a:r>
              <a:rPr lang="ko-KR" altLang="en-US" sz="1200" dirty="0"/>
              <a:t>하부 호흡기 감염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5A1923F6-425A-7EA6-ED97-74C1C890847D}"/>
              </a:ext>
            </a:extLst>
          </p:cNvPr>
          <p:cNvSpPr/>
          <p:nvPr/>
        </p:nvSpPr>
        <p:spPr>
          <a:xfrm>
            <a:off x="882269" y="4808489"/>
            <a:ext cx="6941362" cy="1785371"/>
          </a:xfrm>
          <a:prstGeom prst="rect">
            <a:avLst/>
          </a:prstGeom>
          <a:solidFill>
            <a:schemeClr val="bg1">
              <a:lumMod val="65000"/>
              <a:alpha val="21176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6448B1-50CB-5675-A1AD-C544F7D8A3D3}"/>
              </a:ext>
            </a:extLst>
          </p:cNvPr>
          <p:cNvSpPr txBox="1"/>
          <p:nvPr/>
        </p:nvSpPr>
        <p:spPr>
          <a:xfrm>
            <a:off x="445074" y="497481"/>
            <a:ext cx="46666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333333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Disease diagnosis using respiration data</a:t>
            </a:r>
            <a:endParaRPr lang="en-US" altLang="ko-KR" sz="2000" b="1" i="0" dirty="0">
              <a:solidFill>
                <a:srgbClr val="333333"/>
              </a:solidFill>
              <a:effectLst/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graphicFrame>
        <p:nvGraphicFramePr>
          <p:cNvPr id="7" name="표 7">
            <a:extLst>
              <a:ext uri="{FF2B5EF4-FFF2-40B4-BE49-F238E27FC236}">
                <a16:creationId xmlns:a16="http://schemas.microsoft.com/office/drawing/2014/main" id="{83B487CB-B783-C23D-498E-9D907D0AE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358847"/>
              </p:ext>
            </p:extLst>
          </p:nvPr>
        </p:nvGraphicFramePr>
        <p:xfrm>
          <a:off x="1179822" y="1191804"/>
          <a:ext cx="2889418" cy="195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2746">
                  <a:extLst>
                    <a:ext uri="{9D8B030D-6E8A-4147-A177-3AD203B41FA5}">
                      <a16:colId xmlns:a16="http://schemas.microsoft.com/office/drawing/2014/main" val="57963781"/>
                    </a:ext>
                  </a:extLst>
                </a:gridCol>
                <a:gridCol w="986672">
                  <a:extLst>
                    <a:ext uri="{9D8B030D-6E8A-4147-A177-3AD203B41FA5}">
                      <a16:colId xmlns:a16="http://schemas.microsoft.com/office/drawing/2014/main" val="62686480"/>
                    </a:ext>
                  </a:extLst>
                </a:gridCol>
              </a:tblGrid>
              <a:tr h="1804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Healthy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35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692250"/>
                  </a:ext>
                </a:extLst>
              </a:tr>
              <a:tr h="1804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COPD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793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244137"/>
                  </a:ext>
                </a:extLst>
              </a:tr>
              <a:tr h="1804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Pneumonia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37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853692"/>
                  </a:ext>
                </a:extLst>
              </a:tr>
              <a:tr h="1804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Bronchiectasis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16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676511"/>
                  </a:ext>
                </a:extLst>
              </a:tr>
              <a:tr h="1804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Bronchiolitis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13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426199"/>
                  </a:ext>
                </a:extLst>
              </a:tr>
              <a:tr h="1804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Asthma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675312"/>
                  </a:ext>
                </a:extLst>
              </a:tr>
              <a:tr h="1804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LRTI, URTI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25</a:t>
                      </a:r>
                      <a:endParaRPr lang="ko-KR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712692"/>
                  </a:ext>
                </a:extLst>
              </a:tr>
              <a:tr h="1804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rgbClr val="FF0000"/>
                          </a:solidFill>
                        </a:rPr>
                        <a:t>total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rgbClr val="FF0000"/>
                          </a:solidFill>
                        </a:rPr>
                        <a:t>945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146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749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:a16="http://schemas.microsoft.com/office/drawing/2014/main" id="{CF2C7010-2499-EFF4-00BF-490943F462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546" y="1766897"/>
            <a:ext cx="6150926" cy="2460370"/>
          </a:xfrm>
          <a:prstGeom prst="rect">
            <a:avLst/>
          </a:prstGeom>
        </p:spPr>
      </p:pic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5</a:t>
            </a:fld>
            <a:endParaRPr lang="en-US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984CA12-F3B7-92D9-52BC-8B39A4C98E33}"/>
              </a:ext>
            </a:extLst>
          </p:cNvPr>
          <p:cNvCxnSpPr/>
          <p:nvPr/>
        </p:nvCxnSpPr>
        <p:spPr>
          <a:xfrm>
            <a:off x="445074" y="933710"/>
            <a:ext cx="1130046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6425A5A9-60FB-99EF-1E7B-FAFB24DDDE38}"/>
              </a:ext>
            </a:extLst>
          </p:cNvPr>
          <p:cNvSpPr txBox="1"/>
          <p:nvPr/>
        </p:nvSpPr>
        <p:spPr>
          <a:xfrm>
            <a:off x="574614" y="1208840"/>
            <a:ext cx="11378990" cy="558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212529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ICBHI Challenge database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1AB551-3A2F-CC2A-2F41-1E876F9A07F6}"/>
              </a:ext>
            </a:extLst>
          </p:cNvPr>
          <p:cNvSpPr txBox="1"/>
          <p:nvPr/>
        </p:nvSpPr>
        <p:spPr>
          <a:xfrm>
            <a:off x="7099986" y="1562919"/>
            <a:ext cx="475724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Crackles(</a:t>
            </a:r>
            <a:r>
              <a:rPr lang="ko-KR" altLang="en-US" sz="1400" b="0" i="0" dirty="0">
                <a:solidFill>
                  <a:srgbClr val="4D5156"/>
                </a:solidFill>
                <a:effectLst/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거품소리</a:t>
            </a:r>
            <a:r>
              <a:rPr lang="en-US" altLang="ko-KR" sz="1400" b="0" i="0" dirty="0">
                <a:solidFill>
                  <a:srgbClr val="4D5156"/>
                </a:solidFill>
                <a:effectLst/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/ </a:t>
            </a:r>
            <a:r>
              <a:rPr lang="ko-KR" altLang="en-US" sz="1400" b="0" i="0" dirty="0" err="1">
                <a:solidFill>
                  <a:srgbClr val="4D5156"/>
                </a:solidFill>
                <a:effectLst/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수포음</a:t>
            </a:r>
            <a:r>
              <a:rPr lang="en-US" altLang="ko-KR" sz="14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) = 1 / Wheezes(</a:t>
            </a:r>
            <a:r>
              <a:rPr lang="ko-KR" altLang="en-US" sz="1400" b="0" i="0" dirty="0" err="1">
                <a:solidFill>
                  <a:srgbClr val="040C28"/>
                </a:solidFill>
                <a:effectLst/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쌕쌕거림</a:t>
            </a:r>
            <a:r>
              <a:rPr lang="en-US" altLang="ko-KR" sz="14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) = 1</a:t>
            </a:r>
          </a:p>
          <a:p>
            <a:endParaRPr lang="en-US" altLang="ko-KR" sz="1400" dirty="0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  <a:p>
            <a:r>
              <a:rPr lang="en-US" altLang="ko-KR" sz="14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COPD(</a:t>
            </a:r>
            <a:r>
              <a:rPr lang="ko-KR" altLang="en-US" sz="1400" b="0" i="0" dirty="0">
                <a:solidFill>
                  <a:srgbClr val="333333"/>
                </a:solidFill>
                <a:effectLst/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만성 폐쇄성 폐질환</a:t>
            </a:r>
            <a:r>
              <a:rPr lang="en-US" altLang="ko-KR" sz="14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)</a:t>
            </a:r>
            <a:r>
              <a:rPr lang="ko-KR" altLang="en-US" sz="14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환자</a:t>
            </a:r>
            <a:endParaRPr lang="en-US" altLang="ko-KR" sz="1400" dirty="0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  <a:p>
            <a:endParaRPr lang="en-US" altLang="ko-KR" sz="1600" b="1" dirty="0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  <a:p>
            <a:r>
              <a:rPr lang="ko-KR" altLang="en-US" sz="1600" b="1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124_1b1_Al_sc_Litt3200</a:t>
            </a:r>
            <a:endParaRPr lang="en-US" altLang="ko-KR" sz="1600" b="1" dirty="0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  <a:p>
            <a:r>
              <a:rPr lang="en-US" altLang="ko-KR" sz="14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Patient 124</a:t>
            </a:r>
          </a:p>
          <a:p>
            <a:r>
              <a:rPr lang="en-US" altLang="ko-KR" sz="14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Index:1b1</a:t>
            </a:r>
          </a:p>
          <a:p>
            <a:r>
              <a:rPr lang="en-US" altLang="ko-KR" sz="14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Chest location: Al (left anterior)</a:t>
            </a:r>
          </a:p>
          <a:p>
            <a:r>
              <a:rPr lang="en-US" altLang="ko-KR" sz="14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Channel type: </a:t>
            </a:r>
            <a:r>
              <a:rPr lang="en-US" altLang="ko-KR" sz="1400" dirty="0" err="1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sc</a:t>
            </a:r>
            <a:r>
              <a:rPr lang="en-US" altLang="ko-KR" sz="14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 (single channel)</a:t>
            </a:r>
          </a:p>
          <a:p>
            <a:r>
              <a:rPr lang="en-US" altLang="ko-KR" sz="14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Recording equipment: Litt3200 (stethoscope)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9BF1B15-5B26-9859-475B-DE33A58FBD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7089"/>
          <a:stretch/>
        </p:blipFill>
        <p:spPr>
          <a:xfrm>
            <a:off x="6278313" y="4261105"/>
            <a:ext cx="5099793" cy="2460370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E4E86A69-6811-D2E7-A447-88A3905A05D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7089"/>
          <a:stretch/>
        </p:blipFill>
        <p:spPr>
          <a:xfrm>
            <a:off x="1017644" y="4261105"/>
            <a:ext cx="5099793" cy="2460370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7F056A65-0CFB-D80F-7769-E71113C3B333}"/>
              </a:ext>
            </a:extLst>
          </p:cNvPr>
          <p:cNvSpPr/>
          <p:nvPr/>
        </p:nvSpPr>
        <p:spPr>
          <a:xfrm>
            <a:off x="1521156" y="2008262"/>
            <a:ext cx="752030" cy="18629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ABDBDBF0-114F-BEC8-082A-EAE188FAB5C2}"/>
              </a:ext>
            </a:extLst>
          </p:cNvPr>
          <p:cNvSpPr/>
          <p:nvPr/>
        </p:nvSpPr>
        <p:spPr>
          <a:xfrm>
            <a:off x="5024217" y="2008262"/>
            <a:ext cx="915109" cy="18629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9" name="연결선: 꺾임 18">
            <a:extLst>
              <a:ext uri="{FF2B5EF4-FFF2-40B4-BE49-F238E27FC236}">
                <a16:creationId xmlns:a16="http://schemas.microsoft.com/office/drawing/2014/main" id="{5C8EAC10-DFAE-BECA-8BFA-65D38E35A936}"/>
              </a:ext>
            </a:extLst>
          </p:cNvPr>
          <p:cNvCxnSpPr>
            <a:cxnSpLocks/>
            <a:stCxn id="11" idx="2"/>
            <a:endCxn id="4" idx="0"/>
          </p:cNvCxnSpPr>
          <p:nvPr/>
        </p:nvCxnSpPr>
        <p:spPr>
          <a:xfrm rot="16200000" flipH="1">
            <a:off x="6960061" y="2392956"/>
            <a:ext cx="389860" cy="334643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연결선: 꺾임 21">
            <a:extLst>
              <a:ext uri="{FF2B5EF4-FFF2-40B4-BE49-F238E27FC236}">
                <a16:creationId xmlns:a16="http://schemas.microsoft.com/office/drawing/2014/main" id="{D03EFB4A-9988-7BF3-5872-1FCF3FAF5088}"/>
              </a:ext>
            </a:extLst>
          </p:cNvPr>
          <p:cNvCxnSpPr>
            <a:cxnSpLocks/>
            <a:stCxn id="9" idx="2"/>
            <a:endCxn id="7" idx="0"/>
          </p:cNvCxnSpPr>
          <p:nvPr/>
        </p:nvCxnSpPr>
        <p:spPr>
          <a:xfrm rot="16200000" flipH="1">
            <a:off x="2537426" y="3230990"/>
            <a:ext cx="389860" cy="167037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85FF6DA-48E9-3AED-459C-55ABDB6880D2}"/>
              </a:ext>
            </a:extLst>
          </p:cNvPr>
          <p:cNvSpPr txBox="1"/>
          <p:nvPr/>
        </p:nvSpPr>
        <p:spPr>
          <a:xfrm>
            <a:off x="445074" y="497481"/>
            <a:ext cx="46666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333333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Disease diagnosis using respiration data</a:t>
            </a:r>
            <a:endParaRPr lang="en-US" altLang="ko-KR" sz="2000" b="1" i="0" dirty="0">
              <a:solidFill>
                <a:srgbClr val="333333"/>
              </a:solidFill>
              <a:effectLst/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9279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6</a:t>
            </a:fld>
            <a:endParaRPr lang="en-US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984CA12-F3B7-92D9-52BC-8B39A4C98E33}"/>
              </a:ext>
            </a:extLst>
          </p:cNvPr>
          <p:cNvCxnSpPr/>
          <p:nvPr/>
        </p:nvCxnSpPr>
        <p:spPr>
          <a:xfrm>
            <a:off x="445074" y="933710"/>
            <a:ext cx="1130046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12FD83F6-02A3-601D-67AE-BAE64FCE5F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096714"/>
              </p:ext>
            </p:extLst>
          </p:nvPr>
        </p:nvGraphicFramePr>
        <p:xfrm>
          <a:off x="570669" y="2024220"/>
          <a:ext cx="10863603" cy="237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6310">
                  <a:extLst>
                    <a:ext uri="{9D8B030D-6E8A-4147-A177-3AD203B41FA5}">
                      <a16:colId xmlns:a16="http://schemas.microsoft.com/office/drawing/2014/main" val="708778699"/>
                    </a:ext>
                  </a:extLst>
                </a:gridCol>
                <a:gridCol w="2596310">
                  <a:extLst>
                    <a:ext uri="{9D8B030D-6E8A-4147-A177-3AD203B41FA5}">
                      <a16:colId xmlns:a16="http://schemas.microsoft.com/office/drawing/2014/main" val="1767115341"/>
                    </a:ext>
                  </a:extLst>
                </a:gridCol>
                <a:gridCol w="1832130">
                  <a:extLst>
                    <a:ext uri="{9D8B030D-6E8A-4147-A177-3AD203B41FA5}">
                      <a16:colId xmlns:a16="http://schemas.microsoft.com/office/drawing/2014/main" val="318622006"/>
                    </a:ext>
                  </a:extLst>
                </a:gridCol>
                <a:gridCol w="1796779">
                  <a:extLst>
                    <a:ext uri="{9D8B030D-6E8A-4147-A177-3AD203B41FA5}">
                      <a16:colId xmlns:a16="http://schemas.microsoft.com/office/drawing/2014/main" val="249630594"/>
                    </a:ext>
                  </a:extLst>
                </a:gridCol>
                <a:gridCol w="2042074">
                  <a:extLst>
                    <a:ext uri="{9D8B030D-6E8A-4147-A177-3AD203B41FA5}">
                      <a16:colId xmlns:a16="http://schemas.microsoft.com/office/drawing/2014/main" val="943838225"/>
                    </a:ext>
                  </a:extLst>
                </a:gridCol>
              </a:tblGrid>
              <a:tr h="258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Task</a:t>
                      </a:r>
                      <a:endParaRPr lang="ko-KR" altLang="en-US" sz="14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Model</a:t>
                      </a:r>
                      <a:endParaRPr lang="ko-KR" alt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Data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데이터 형태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Accuracy</a:t>
                      </a:r>
                      <a:endParaRPr lang="ko-KR" alt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402401"/>
                  </a:ext>
                </a:extLst>
              </a:tr>
              <a:tr h="219476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병리학적 데이터 선별</a:t>
                      </a:r>
                      <a:endParaRPr lang="en-US" altLang="ko-KR" sz="1100" dirty="0"/>
                    </a:p>
                    <a:p>
                      <a:pPr algn="ctr" latinLnBrk="1"/>
                      <a:r>
                        <a:rPr lang="en-US" altLang="ko-KR" sz="1100" dirty="0"/>
                        <a:t>(</a:t>
                      </a:r>
                      <a:r>
                        <a:rPr lang="ko-KR" altLang="en-US" sz="1100" dirty="0"/>
                        <a:t>질병의 유</a:t>
                      </a:r>
                      <a:r>
                        <a:rPr lang="en-US" altLang="ko-KR" sz="1100" dirty="0"/>
                        <a:t>/</a:t>
                      </a:r>
                      <a:r>
                        <a:rPr lang="ko-KR" altLang="en-US" sz="1100" dirty="0"/>
                        <a:t>무</a:t>
                      </a:r>
                      <a:r>
                        <a:rPr lang="en-US" altLang="ko-KR" sz="1100" dirty="0"/>
                        <a:t>)</a:t>
                      </a:r>
                      <a:endParaRPr lang="ko-KR" altLang="en-US" sz="11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VGG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Non-segmented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latinLnBrk="1"/>
                      <a:endParaRPr lang="en-US" altLang="ko-KR" sz="1100" dirty="0"/>
                    </a:p>
                    <a:p>
                      <a:pPr algn="ctr" latinLnBrk="1"/>
                      <a:endParaRPr lang="en-US" altLang="ko-KR" sz="1100" dirty="0"/>
                    </a:p>
                    <a:p>
                      <a:pPr algn="ctr" latinLnBrk="1"/>
                      <a:endParaRPr lang="en-US" altLang="ko-KR" sz="1100" dirty="0"/>
                    </a:p>
                    <a:p>
                      <a:pPr algn="ctr" latinLnBrk="1"/>
                      <a:endParaRPr lang="en-US" altLang="ko-KR" sz="1100" dirty="0"/>
                    </a:p>
                    <a:p>
                      <a:pPr algn="ctr" latinLnBrk="1"/>
                      <a:endParaRPr lang="en-US" altLang="ko-KR" sz="1100" dirty="0"/>
                    </a:p>
                    <a:p>
                      <a:pPr algn="ctr" latinLnBrk="1"/>
                      <a:endParaRPr lang="en-US" altLang="ko-KR" sz="1100" dirty="0"/>
                    </a:p>
                    <a:p>
                      <a:pPr algn="ctr" latinLnBrk="1"/>
                      <a:r>
                        <a:rPr lang="en-US" altLang="ko-KR" sz="1100" dirty="0"/>
                        <a:t>Spectrogram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97.83%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0614356"/>
                  </a:ext>
                </a:extLst>
              </a:tr>
              <a:tr h="2194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Spectrogram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98.99%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362875"/>
                  </a:ext>
                </a:extLst>
              </a:tr>
              <a:tr h="21947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Resnet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Non-segmented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Spectrogram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97.28%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0658988"/>
                  </a:ext>
                </a:extLst>
              </a:tr>
              <a:tr h="21947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Spectrogram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98.40%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0183068"/>
                  </a:ext>
                </a:extLst>
              </a:tr>
              <a:tr h="219476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질병 다중 분류</a:t>
                      </a:r>
                    </a:p>
                    <a:p>
                      <a:pPr algn="ctr" latinLnBrk="1"/>
                      <a:r>
                        <a:rPr lang="en-US" altLang="ko-KR" sz="1100" dirty="0"/>
                        <a:t>(7 class)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VGG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Non-segmented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Spectrogram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91.84%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3582255"/>
                  </a:ext>
                </a:extLst>
              </a:tr>
              <a:tr h="21947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Spectrogram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95.94%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529220"/>
                  </a:ext>
                </a:extLst>
              </a:tr>
              <a:tr h="21947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Resnet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Non-segmented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Spectrogram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90.76%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9311471"/>
                  </a:ext>
                </a:extLst>
              </a:tr>
              <a:tr h="21947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Spectrogram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96.52%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553710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94D3311-DDD8-3BC5-4CCB-767FB8896B0C}"/>
              </a:ext>
            </a:extLst>
          </p:cNvPr>
          <p:cNvSpPr txBox="1"/>
          <p:nvPr/>
        </p:nvSpPr>
        <p:spPr>
          <a:xfrm>
            <a:off x="570669" y="1199881"/>
            <a:ext cx="6097424" cy="558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212529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Two-dimensional data</a:t>
            </a:r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AFF8235A-9F4A-88FA-D8FA-B855536004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288967"/>
              </p:ext>
            </p:extLst>
          </p:nvPr>
        </p:nvGraphicFramePr>
        <p:xfrm>
          <a:off x="573264" y="4392757"/>
          <a:ext cx="10863603" cy="1036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6310">
                  <a:extLst>
                    <a:ext uri="{9D8B030D-6E8A-4147-A177-3AD203B41FA5}">
                      <a16:colId xmlns:a16="http://schemas.microsoft.com/office/drawing/2014/main" val="1611083189"/>
                    </a:ext>
                  </a:extLst>
                </a:gridCol>
                <a:gridCol w="2596310">
                  <a:extLst>
                    <a:ext uri="{9D8B030D-6E8A-4147-A177-3AD203B41FA5}">
                      <a16:colId xmlns:a16="http://schemas.microsoft.com/office/drawing/2014/main" val="1033066980"/>
                    </a:ext>
                  </a:extLst>
                </a:gridCol>
                <a:gridCol w="1829535">
                  <a:extLst>
                    <a:ext uri="{9D8B030D-6E8A-4147-A177-3AD203B41FA5}">
                      <a16:colId xmlns:a16="http://schemas.microsoft.com/office/drawing/2014/main" val="3975738811"/>
                    </a:ext>
                  </a:extLst>
                </a:gridCol>
                <a:gridCol w="1799374">
                  <a:extLst>
                    <a:ext uri="{9D8B030D-6E8A-4147-A177-3AD203B41FA5}">
                      <a16:colId xmlns:a16="http://schemas.microsoft.com/office/drawing/2014/main" val="1491896118"/>
                    </a:ext>
                  </a:extLst>
                </a:gridCol>
                <a:gridCol w="2042074">
                  <a:extLst>
                    <a:ext uri="{9D8B030D-6E8A-4147-A177-3AD203B41FA5}">
                      <a16:colId xmlns:a16="http://schemas.microsoft.com/office/drawing/2014/main" val="2398607493"/>
                    </a:ext>
                  </a:extLst>
                </a:gridCol>
              </a:tblGrid>
              <a:tr h="21947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/>
                        <a:t>호흡음 분류</a:t>
                      </a:r>
                      <a:endParaRPr lang="en-US" altLang="ko-KR" sz="1100" dirty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(3 class)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VGG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Non-segmented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latinLnBrk="1"/>
                      <a:endParaRPr lang="en-US" altLang="ko-KR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-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472562"/>
                  </a:ext>
                </a:extLst>
              </a:tr>
              <a:tr h="21947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Spectrogram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39551"/>
                  </a:ext>
                </a:extLst>
              </a:tr>
              <a:tr h="21947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Resnet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Non-segmented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Spectrogram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-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50756"/>
                  </a:ext>
                </a:extLst>
              </a:tr>
              <a:tr h="25935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Spectrogram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65508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EC7EF9C-7794-14C9-4EE8-86FE752CED83}"/>
              </a:ext>
            </a:extLst>
          </p:cNvPr>
          <p:cNvSpPr txBox="1"/>
          <p:nvPr/>
        </p:nvSpPr>
        <p:spPr>
          <a:xfrm>
            <a:off x="445074" y="497481"/>
            <a:ext cx="46666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333333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Disease diagnosis using respiration data</a:t>
            </a:r>
            <a:endParaRPr lang="en-US" altLang="ko-KR" sz="2000" b="1" i="0" dirty="0">
              <a:solidFill>
                <a:srgbClr val="333333"/>
              </a:solidFill>
              <a:effectLst/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83622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4033" y="6276424"/>
            <a:ext cx="2743200" cy="365125"/>
          </a:xfrm>
        </p:spPr>
        <p:txBody>
          <a:bodyPr/>
          <a:lstStyle/>
          <a:p>
            <a:fld id="{B1393E5F-521B-4CAD-9D3A-AE923D912DCE}" type="slidenum">
              <a:rPr lang="en-US" smtClean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7</a:t>
            </a:fld>
            <a:endParaRPr lang="en-US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984CA12-F3B7-92D9-52BC-8B39A4C98E33}"/>
              </a:ext>
            </a:extLst>
          </p:cNvPr>
          <p:cNvCxnSpPr/>
          <p:nvPr/>
        </p:nvCxnSpPr>
        <p:spPr>
          <a:xfrm>
            <a:off x="445074" y="933710"/>
            <a:ext cx="1130046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DED443AD-5F0D-A0A1-E89F-C9FB05C182F6}"/>
              </a:ext>
            </a:extLst>
          </p:cNvPr>
          <p:cNvSpPr txBox="1"/>
          <p:nvPr/>
        </p:nvSpPr>
        <p:spPr>
          <a:xfrm>
            <a:off x="570669" y="1199881"/>
            <a:ext cx="6097424" cy="558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212529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One-dimensional data</a:t>
            </a:r>
          </a:p>
        </p:txBody>
      </p:sp>
      <p:graphicFrame>
        <p:nvGraphicFramePr>
          <p:cNvPr id="7" name="표 4">
            <a:extLst>
              <a:ext uri="{FF2B5EF4-FFF2-40B4-BE49-F238E27FC236}">
                <a16:creationId xmlns:a16="http://schemas.microsoft.com/office/drawing/2014/main" id="{EB5D1CD3-D006-400F-DBCF-B805CE6A2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973063"/>
              </p:ext>
            </p:extLst>
          </p:nvPr>
        </p:nvGraphicFramePr>
        <p:xfrm>
          <a:off x="570669" y="2024220"/>
          <a:ext cx="10863603" cy="134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6310">
                  <a:extLst>
                    <a:ext uri="{9D8B030D-6E8A-4147-A177-3AD203B41FA5}">
                      <a16:colId xmlns:a16="http://schemas.microsoft.com/office/drawing/2014/main" val="708778699"/>
                    </a:ext>
                  </a:extLst>
                </a:gridCol>
                <a:gridCol w="2596310">
                  <a:extLst>
                    <a:ext uri="{9D8B030D-6E8A-4147-A177-3AD203B41FA5}">
                      <a16:colId xmlns:a16="http://schemas.microsoft.com/office/drawing/2014/main" val="1767115341"/>
                    </a:ext>
                  </a:extLst>
                </a:gridCol>
                <a:gridCol w="1854253">
                  <a:extLst>
                    <a:ext uri="{9D8B030D-6E8A-4147-A177-3AD203B41FA5}">
                      <a16:colId xmlns:a16="http://schemas.microsoft.com/office/drawing/2014/main" val="318622006"/>
                    </a:ext>
                  </a:extLst>
                </a:gridCol>
                <a:gridCol w="1774656">
                  <a:extLst>
                    <a:ext uri="{9D8B030D-6E8A-4147-A177-3AD203B41FA5}">
                      <a16:colId xmlns:a16="http://schemas.microsoft.com/office/drawing/2014/main" val="249630594"/>
                    </a:ext>
                  </a:extLst>
                </a:gridCol>
                <a:gridCol w="2042074">
                  <a:extLst>
                    <a:ext uri="{9D8B030D-6E8A-4147-A177-3AD203B41FA5}">
                      <a16:colId xmlns:a16="http://schemas.microsoft.com/office/drawing/2014/main" val="943838225"/>
                    </a:ext>
                  </a:extLst>
                </a:gridCol>
              </a:tblGrid>
              <a:tr h="258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Task</a:t>
                      </a:r>
                      <a:endParaRPr lang="ko-KR" altLang="en-US" sz="14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Model</a:t>
                      </a:r>
                      <a:endParaRPr lang="ko-KR" alt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Data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데이터 형태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Accuracy</a:t>
                      </a:r>
                      <a:endParaRPr lang="ko-KR" alt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402401"/>
                  </a:ext>
                </a:extLst>
              </a:tr>
              <a:tr h="219476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병리학적 데이터 선별</a:t>
                      </a:r>
                      <a:endParaRPr lang="en-US" altLang="ko-KR" sz="1100" dirty="0"/>
                    </a:p>
                    <a:p>
                      <a:pPr algn="ctr" latinLnBrk="1"/>
                      <a:r>
                        <a:rPr lang="en-US" altLang="ko-KR" sz="1100" dirty="0"/>
                        <a:t>(</a:t>
                      </a:r>
                      <a:r>
                        <a:rPr lang="ko-KR" altLang="en-US" sz="1100" dirty="0"/>
                        <a:t>질병의 유</a:t>
                      </a:r>
                      <a:r>
                        <a:rPr lang="en-US" altLang="ko-KR" sz="1100" dirty="0"/>
                        <a:t>/</a:t>
                      </a:r>
                      <a:r>
                        <a:rPr lang="ko-KR" altLang="en-US" sz="1100" dirty="0"/>
                        <a:t>무</a:t>
                      </a:r>
                      <a:r>
                        <a:rPr lang="en-US" altLang="ko-KR" sz="1100" dirty="0"/>
                        <a:t>)</a:t>
                      </a:r>
                      <a:endParaRPr lang="ko-KR" altLang="en-US" sz="11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TCN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Non-segmented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latinLnBrk="1"/>
                      <a:endParaRPr lang="en-US" altLang="ko-KR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97.28%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0614356"/>
                  </a:ext>
                </a:extLst>
              </a:tr>
              <a:tr h="2194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95.65%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95.64%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362875"/>
                  </a:ext>
                </a:extLst>
              </a:tr>
              <a:tr h="21947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err="1"/>
                        <a:t>Wavenet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Non-segmented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Split to fit the shortest data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95.65%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0658988"/>
                  </a:ext>
                </a:extLst>
              </a:tr>
              <a:tr h="2194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95.65%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94.57%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1489486"/>
                  </a:ext>
                </a:extLst>
              </a:tr>
            </a:tbl>
          </a:graphicData>
        </a:graphic>
      </p:graphicFrame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E7AEA218-280E-9AA0-34EC-D52A5A8D4C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689256"/>
              </p:ext>
            </p:extLst>
          </p:nvPr>
        </p:nvGraphicFramePr>
        <p:xfrm>
          <a:off x="570668" y="3365340"/>
          <a:ext cx="10863603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6310">
                  <a:extLst>
                    <a:ext uri="{9D8B030D-6E8A-4147-A177-3AD203B41FA5}">
                      <a16:colId xmlns:a16="http://schemas.microsoft.com/office/drawing/2014/main" val="3626640722"/>
                    </a:ext>
                  </a:extLst>
                </a:gridCol>
                <a:gridCol w="2596310">
                  <a:extLst>
                    <a:ext uri="{9D8B030D-6E8A-4147-A177-3AD203B41FA5}">
                      <a16:colId xmlns:a16="http://schemas.microsoft.com/office/drawing/2014/main" val="3227620502"/>
                    </a:ext>
                  </a:extLst>
                </a:gridCol>
                <a:gridCol w="1854253">
                  <a:extLst>
                    <a:ext uri="{9D8B030D-6E8A-4147-A177-3AD203B41FA5}">
                      <a16:colId xmlns:a16="http://schemas.microsoft.com/office/drawing/2014/main" val="1520673196"/>
                    </a:ext>
                  </a:extLst>
                </a:gridCol>
                <a:gridCol w="1774656">
                  <a:extLst>
                    <a:ext uri="{9D8B030D-6E8A-4147-A177-3AD203B41FA5}">
                      <a16:colId xmlns:a16="http://schemas.microsoft.com/office/drawing/2014/main" val="1272171832"/>
                    </a:ext>
                  </a:extLst>
                </a:gridCol>
                <a:gridCol w="2042074">
                  <a:extLst>
                    <a:ext uri="{9D8B030D-6E8A-4147-A177-3AD203B41FA5}">
                      <a16:colId xmlns:a16="http://schemas.microsoft.com/office/drawing/2014/main" val="2040058741"/>
                    </a:ext>
                  </a:extLst>
                </a:gridCol>
              </a:tblGrid>
              <a:tr h="219476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질병 다중 분류</a:t>
                      </a:r>
                    </a:p>
                    <a:p>
                      <a:pPr algn="ctr" latinLnBrk="1"/>
                      <a:r>
                        <a:rPr lang="en-US" altLang="ko-KR" sz="1100" dirty="0"/>
                        <a:t>(7 class)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TCN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Non-segmented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Signal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-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2330685"/>
                  </a:ext>
                </a:extLst>
              </a:tr>
              <a:tr h="21947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95.65%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2514070"/>
                  </a:ext>
                </a:extLst>
              </a:tr>
              <a:tr h="21947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err="1"/>
                        <a:t>Wavenet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Non-segmented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Split to fit the shortest data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87.03%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538587"/>
                  </a:ext>
                </a:extLst>
              </a:tr>
              <a:tr h="2194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95.65%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82.57%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089058"/>
                  </a:ext>
                </a:extLst>
              </a:tr>
            </a:tbl>
          </a:graphicData>
        </a:graphic>
      </p:graphicFrame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6BB12C6A-C2F5-EDFF-5021-2DDB7D2FA6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492424"/>
              </p:ext>
            </p:extLst>
          </p:nvPr>
        </p:nvGraphicFramePr>
        <p:xfrm>
          <a:off x="570668" y="4401660"/>
          <a:ext cx="10863603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6310">
                  <a:extLst>
                    <a:ext uri="{9D8B030D-6E8A-4147-A177-3AD203B41FA5}">
                      <a16:colId xmlns:a16="http://schemas.microsoft.com/office/drawing/2014/main" val="1611083189"/>
                    </a:ext>
                  </a:extLst>
                </a:gridCol>
                <a:gridCol w="2596310">
                  <a:extLst>
                    <a:ext uri="{9D8B030D-6E8A-4147-A177-3AD203B41FA5}">
                      <a16:colId xmlns:a16="http://schemas.microsoft.com/office/drawing/2014/main" val="1033066980"/>
                    </a:ext>
                  </a:extLst>
                </a:gridCol>
                <a:gridCol w="1851658">
                  <a:extLst>
                    <a:ext uri="{9D8B030D-6E8A-4147-A177-3AD203B41FA5}">
                      <a16:colId xmlns:a16="http://schemas.microsoft.com/office/drawing/2014/main" val="3975738811"/>
                    </a:ext>
                  </a:extLst>
                </a:gridCol>
                <a:gridCol w="1777251">
                  <a:extLst>
                    <a:ext uri="{9D8B030D-6E8A-4147-A177-3AD203B41FA5}">
                      <a16:colId xmlns:a16="http://schemas.microsoft.com/office/drawing/2014/main" val="1491896118"/>
                    </a:ext>
                  </a:extLst>
                </a:gridCol>
                <a:gridCol w="2042074">
                  <a:extLst>
                    <a:ext uri="{9D8B030D-6E8A-4147-A177-3AD203B41FA5}">
                      <a16:colId xmlns:a16="http://schemas.microsoft.com/office/drawing/2014/main" val="2398607493"/>
                    </a:ext>
                  </a:extLst>
                </a:gridCol>
              </a:tblGrid>
              <a:tr h="21947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/>
                        <a:t>호흡음 분류</a:t>
                      </a:r>
                      <a:endParaRPr lang="en-US" altLang="ko-KR" sz="1100" dirty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(3 class)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TCN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Non-segmented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latinLnBrk="1"/>
                      <a:endParaRPr lang="en-US" altLang="ko-KR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-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472562"/>
                  </a:ext>
                </a:extLst>
              </a:tr>
              <a:tr h="21947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95.65%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39551"/>
                  </a:ext>
                </a:extLst>
              </a:tr>
              <a:tr h="21947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err="1"/>
                        <a:t>Wavenet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Non-segmented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Split to fit the shortest data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-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50756"/>
                  </a:ext>
                </a:extLst>
              </a:tr>
              <a:tr h="2194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Segmented</a:t>
                      </a:r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95.65%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79945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D96AA69-9F97-AE1B-C08F-8C9321655C00}"/>
              </a:ext>
            </a:extLst>
          </p:cNvPr>
          <p:cNvSpPr txBox="1"/>
          <p:nvPr/>
        </p:nvSpPr>
        <p:spPr>
          <a:xfrm>
            <a:off x="445074" y="497481"/>
            <a:ext cx="46666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333333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Disease diagnosis using respiration data</a:t>
            </a:r>
            <a:endParaRPr lang="en-US" altLang="ko-KR" sz="2000" b="1" i="0" dirty="0">
              <a:solidFill>
                <a:srgbClr val="333333"/>
              </a:solidFill>
              <a:effectLst/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2404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4033" y="6276424"/>
            <a:ext cx="2743200" cy="365125"/>
          </a:xfrm>
        </p:spPr>
        <p:txBody>
          <a:bodyPr/>
          <a:lstStyle/>
          <a:p>
            <a:fld id="{B1393E5F-521B-4CAD-9D3A-AE923D912DCE}" type="slidenum">
              <a:rPr lang="en-US" smtClean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8</a:t>
            </a:fld>
            <a:endParaRPr lang="en-US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984CA12-F3B7-92D9-52BC-8B39A4C98E33}"/>
              </a:ext>
            </a:extLst>
          </p:cNvPr>
          <p:cNvCxnSpPr/>
          <p:nvPr/>
        </p:nvCxnSpPr>
        <p:spPr>
          <a:xfrm>
            <a:off x="445074" y="933710"/>
            <a:ext cx="1130046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DED443AD-5F0D-A0A1-E89F-C9FB05C182F6}"/>
              </a:ext>
            </a:extLst>
          </p:cNvPr>
          <p:cNvSpPr txBox="1"/>
          <p:nvPr/>
        </p:nvSpPr>
        <p:spPr>
          <a:xfrm>
            <a:off x="570668" y="1199881"/>
            <a:ext cx="7489249" cy="2774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212529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Experiment result</a:t>
            </a:r>
          </a:p>
          <a:p>
            <a:pPr marL="285750" indent="-285750" algn="l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altLang="ko-KR" dirty="0">
              <a:solidFill>
                <a:srgbClr val="212529"/>
              </a:solidFill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  <a:sym typeface="Wingdings" panose="05000000000000000000" pitchFamily="2" charset="2"/>
            </a:endParaRPr>
          </a:p>
          <a:p>
            <a:pPr marL="742950" lvl="1" indent="-285750">
              <a:lnSpc>
                <a:spcPct val="200000"/>
              </a:lnSpc>
              <a:buFontTx/>
              <a:buChar char="-"/>
            </a:pPr>
            <a:r>
              <a:rPr lang="en-US" altLang="ko-KR" dirty="0">
                <a:solidFill>
                  <a:srgbClr val="212529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2D spectrogram performs better compared to 1D data</a:t>
            </a:r>
          </a:p>
          <a:p>
            <a:pPr marL="742950" lvl="1" indent="-285750">
              <a:lnSpc>
                <a:spcPct val="200000"/>
              </a:lnSpc>
              <a:buFontTx/>
              <a:buChar char="-"/>
            </a:pPr>
            <a:r>
              <a:rPr lang="en-US" altLang="ko-KR" dirty="0">
                <a:solidFill>
                  <a:srgbClr val="212529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Performance improved over previous studies</a:t>
            </a:r>
          </a:p>
          <a:p>
            <a:pPr marL="742950" lvl="1" indent="-285750">
              <a:lnSpc>
                <a:spcPct val="200000"/>
              </a:lnSpc>
              <a:buFontTx/>
              <a:buChar char="-"/>
            </a:pPr>
            <a:r>
              <a:rPr lang="en-US" altLang="ko-KR" dirty="0">
                <a:solidFill>
                  <a:srgbClr val="212529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Additional comparison data</a:t>
            </a:r>
            <a:r>
              <a:rPr lang="ko-KR" altLang="en-US" dirty="0">
                <a:solidFill>
                  <a:srgbClr val="212529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 </a:t>
            </a:r>
            <a:r>
              <a:rPr lang="en-US" altLang="ko-KR" dirty="0">
                <a:solidFill>
                  <a:srgbClr val="212529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types are being selected.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96AA69-9F97-AE1B-C08F-8C9321655C00}"/>
              </a:ext>
            </a:extLst>
          </p:cNvPr>
          <p:cNvSpPr txBox="1"/>
          <p:nvPr/>
        </p:nvSpPr>
        <p:spPr>
          <a:xfrm>
            <a:off x="445074" y="497481"/>
            <a:ext cx="46666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333333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Disease diagnosis using respiration data</a:t>
            </a:r>
            <a:endParaRPr lang="en-US" altLang="ko-KR" sz="2000" b="1" i="0" dirty="0">
              <a:solidFill>
                <a:srgbClr val="333333"/>
              </a:solidFill>
              <a:effectLst/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70474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7823</TotalTime>
  <Words>377</Words>
  <Application>Microsoft Office PowerPoint</Application>
  <PresentationFormat>와이드스크린</PresentationFormat>
  <Paragraphs>157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Malgun Gothic Semilight</vt:lpstr>
      <vt:lpstr>맑은 고딕</vt:lpstr>
      <vt:lpstr>Arial</vt:lpstr>
      <vt:lpstr>Montserrat</vt:lpstr>
      <vt:lpstr>Symbol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김예진</dc:creator>
  <cp:lastModifiedBy>김예진</cp:lastModifiedBy>
  <cp:revision>139</cp:revision>
  <dcterms:created xsi:type="dcterms:W3CDTF">2023-01-09T07:07:56Z</dcterms:created>
  <dcterms:modified xsi:type="dcterms:W3CDTF">2023-05-10T04:15:49Z</dcterms:modified>
</cp:coreProperties>
</file>