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4" r:id="rId2"/>
    <p:sldId id="361" r:id="rId3"/>
    <p:sldId id="360" r:id="rId4"/>
    <p:sldId id="344" r:id="rId5"/>
    <p:sldId id="355" r:id="rId6"/>
    <p:sldId id="341" r:id="rId7"/>
    <p:sldId id="354" r:id="rId8"/>
    <p:sldId id="353" r:id="rId9"/>
    <p:sldId id="356" r:id="rId10"/>
    <p:sldId id="352" r:id="rId11"/>
    <p:sldId id="349" r:id="rId12"/>
    <p:sldId id="357" r:id="rId13"/>
    <p:sldId id="358" r:id="rId14"/>
    <p:sldId id="359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테마 스타일 2 - 강조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4" autoAdjust="0"/>
    <p:restoredTop sz="95124" autoAdjust="0"/>
  </p:normalViewPr>
  <p:slideViewPr>
    <p:cSldViewPr snapToGrid="0">
      <p:cViewPr varScale="1">
        <p:scale>
          <a:sx n="151" d="100"/>
          <a:sy n="151" d="100"/>
        </p:scale>
        <p:origin x="336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1775A-0B6D-4E9A-8283-ADA8BE5F3E57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0596F-9DEA-435F-A247-020CA2F825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874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TCN </a:t>
            </a:r>
            <a:r>
              <a:rPr lang="ko-KR" altLang="en-US" dirty="0"/>
              <a:t>모델 속도 </a:t>
            </a:r>
            <a:r>
              <a:rPr lang="en-US" altLang="ko-KR" dirty="0"/>
              <a:t>1s</a:t>
            </a:r>
          </a:p>
          <a:p>
            <a:r>
              <a:rPr lang="en-US" altLang="ko-KR" dirty="0" err="1"/>
              <a:t>Wavenet</a:t>
            </a:r>
            <a:r>
              <a:rPr lang="en-US" altLang="ko-KR" dirty="0"/>
              <a:t> 10ms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Bilstm</a:t>
            </a:r>
            <a:r>
              <a:rPr lang="en-US" altLang="ko-KR" dirty="0"/>
              <a:t> 10ms</a:t>
            </a:r>
          </a:p>
          <a:p>
            <a:endParaRPr lang="en-US" altLang="ko-KR" dirty="0"/>
          </a:p>
          <a:p>
            <a:r>
              <a:rPr lang="en-US" altLang="ko-KR" dirty="0"/>
              <a:t>VGG</a:t>
            </a:r>
            <a:r>
              <a:rPr lang="ko-KR" altLang="en-US" dirty="0"/>
              <a:t> </a:t>
            </a:r>
            <a:r>
              <a:rPr lang="en-US" altLang="ko-KR" dirty="0"/>
              <a:t>4s</a:t>
            </a:r>
          </a:p>
          <a:p>
            <a:r>
              <a:rPr lang="en-US" altLang="ko-KR" dirty="0"/>
              <a:t>Resnet 20s</a:t>
            </a:r>
          </a:p>
          <a:p>
            <a:r>
              <a:rPr lang="en-US" altLang="ko-KR" dirty="0"/>
              <a:t>Transformer</a:t>
            </a:r>
            <a:r>
              <a:rPr lang="ko-KR" altLang="en-US" dirty="0"/>
              <a:t> </a:t>
            </a:r>
            <a:r>
              <a:rPr lang="en-US" altLang="ko-KR" dirty="0"/>
              <a:t>18s</a:t>
            </a:r>
          </a:p>
          <a:p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TCN </a:t>
            </a:r>
            <a:r>
              <a:rPr lang="ko-KR" altLang="en-US" dirty="0"/>
              <a:t>모델 속도 </a:t>
            </a:r>
            <a:r>
              <a:rPr lang="en-US" altLang="ko-KR" dirty="0"/>
              <a:t>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Wavenet</a:t>
            </a:r>
            <a:r>
              <a:rPr lang="en-US" altLang="ko-KR" dirty="0"/>
              <a:t> 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Bilstm</a:t>
            </a:r>
            <a:r>
              <a:rPr lang="en-US" altLang="ko-KR" dirty="0"/>
              <a:t> 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indent="0">
              <a:buNone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1.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Aykanat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M,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Kılıç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Ö, Kurt, B,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Saryal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S. Classification of lung sounds using convolutional neural networks.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J Image Video Process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2017;65.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3. Shi, L, Du, K, Zhang, C, Ma, H, Yan, W. Lung sound recognition algorithm based on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VGGish-BiGRU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IEEE Access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2019;7:139438–49.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9.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Yuming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Zhu, and Xu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Wenlong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"Research on Classification of Respiratory Diseases Based on Multi-features Fusion Cascade Neural Network." </a:t>
            </a:r>
            <a:r>
              <a:rPr lang="en-US" altLang="ko-KR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2021 11th International Conference on Information Technology in Medicine and Education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0596F-9DEA-435F-A247-020CA2F82509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7717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Α Respiratory Sound Database for the Development of Automated Classification</a:t>
            </a:r>
          </a:p>
          <a:p>
            <a:r>
              <a:rPr lang="ko-KR" altLang="en-US" dirty="0"/>
              <a:t>데이터셋</a:t>
            </a:r>
            <a:endParaRPr lang="en-US" altLang="ko-KR" dirty="0"/>
          </a:p>
          <a:p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1.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Aykanat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M,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Kılıç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Ö, Kurt, B,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Saryal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S. Classification of lung sounds using convolutional neural networks.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J Image Video Process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2017;65.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8. Gupta, S, Agrawal, M, Deepak, D.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Gammatonegram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 based triple classification of lung sounds using deep convolutional neural network with transfer learning. </a:t>
            </a:r>
            <a:r>
              <a:rPr lang="en-US" altLang="ko-KR" b="1" i="1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Biom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 Signal Proc and Con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2021;70:102947.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11.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Neili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Zakaria, and Kenneth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Sundaraj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"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Gammatonegram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based Pulmonary Pathologies Classification using Convolutional Neural Networks." </a:t>
            </a:r>
            <a:r>
              <a:rPr lang="en-US" altLang="ko-KR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2022 19th International Multi-Conference on Systems, Signals &amp; Devices (SSD)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IEEE, 2022.</a:t>
            </a:r>
            <a:endParaRPr lang="en-US" altLang="ko-KR" b="1" i="0" dirty="0">
              <a:solidFill>
                <a:srgbClr val="3B3D3F"/>
              </a:solidFill>
              <a:effectLst/>
              <a:latin typeface="Merriweather" panose="00000500000000000000" pitchFamily="2" charset="0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="1" i="0" dirty="0">
              <a:solidFill>
                <a:srgbClr val="3B3D3F"/>
              </a:solidFill>
              <a:effectLst/>
              <a:latin typeface="Merriweather" panose="020B0604020202020204" pitchFamily="2" charset="0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="1" i="0" dirty="0">
              <a:solidFill>
                <a:srgbClr val="3B3D3F"/>
              </a:solidFill>
              <a:effectLst/>
              <a:latin typeface="Merriweather" panose="00000500000000000000" pitchFamily="2" charset="0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0596F-9DEA-435F-A247-020CA2F82509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1520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TCN </a:t>
            </a:r>
            <a:r>
              <a:rPr lang="ko-KR" altLang="en-US" dirty="0"/>
              <a:t>모델 속도 </a:t>
            </a:r>
            <a:r>
              <a:rPr lang="en-US" altLang="ko-KR" dirty="0"/>
              <a:t>1s</a:t>
            </a:r>
          </a:p>
          <a:p>
            <a:r>
              <a:rPr lang="en-US" altLang="ko-KR" dirty="0" err="1"/>
              <a:t>Wavenet</a:t>
            </a:r>
            <a:r>
              <a:rPr lang="en-US" altLang="ko-KR" dirty="0"/>
              <a:t> 10ms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Bilstm</a:t>
            </a:r>
            <a:r>
              <a:rPr lang="en-US" altLang="ko-KR" dirty="0"/>
              <a:t> 10ms</a:t>
            </a:r>
          </a:p>
          <a:p>
            <a:endParaRPr lang="en-US" altLang="ko-KR" dirty="0"/>
          </a:p>
          <a:p>
            <a:r>
              <a:rPr lang="en-US" altLang="ko-KR" dirty="0"/>
              <a:t>VGG</a:t>
            </a:r>
            <a:r>
              <a:rPr lang="ko-KR" altLang="en-US" dirty="0"/>
              <a:t> </a:t>
            </a:r>
            <a:r>
              <a:rPr lang="en-US" altLang="ko-KR" dirty="0"/>
              <a:t>4s</a:t>
            </a:r>
          </a:p>
          <a:p>
            <a:r>
              <a:rPr lang="en-US" altLang="ko-KR" dirty="0"/>
              <a:t>Resnet 20s</a:t>
            </a:r>
          </a:p>
          <a:p>
            <a:r>
              <a:rPr lang="en-US" altLang="ko-KR" dirty="0"/>
              <a:t>Transformer</a:t>
            </a:r>
            <a:r>
              <a:rPr lang="ko-KR" altLang="en-US" dirty="0"/>
              <a:t> </a:t>
            </a:r>
            <a:r>
              <a:rPr lang="en-US" altLang="ko-KR" dirty="0"/>
              <a:t>18s</a:t>
            </a:r>
          </a:p>
          <a:p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TCN </a:t>
            </a:r>
            <a:r>
              <a:rPr lang="ko-KR" altLang="en-US" dirty="0"/>
              <a:t>모델 속도 </a:t>
            </a:r>
            <a:r>
              <a:rPr lang="en-US" altLang="ko-KR" dirty="0"/>
              <a:t>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Wavenet</a:t>
            </a:r>
            <a:r>
              <a:rPr lang="en-US" altLang="ko-KR" dirty="0"/>
              <a:t> 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Bilstm</a:t>
            </a:r>
            <a:r>
              <a:rPr lang="en-US" altLang="ko-KR" dirty="0"/>
              <a:t> 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indent="0">
              <a:buNone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1.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Aykanat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M,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Kılıç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Ö, Kurt, B,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Saryal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S. Classification of lung sounds using convolutional neural networks.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J Image Video Process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2017;65.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3. Shi, L, Du, K, Zhang, C, Ma, H, Yan, W. Lung sound recognition algorithm based on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VGGish-BiGRU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IEEE Access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2019;7:139438–49.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9.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Yuming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Zhu, and Xu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Wenlong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"Research on Classification of Respiratory Diseases Based on Multi-features Fusion Cascade Neural Network." </a:t>
            </a:r>
            <a:r>
              <a:rPr lang="en-US" altLang="ko-KR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2021 11th International Conference on Information Technology in Medicine and Education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0596F-9DEA-435F-A247-020CA2F82509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7627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TCN </a:t>
            </a:r>
            <a:r>
              <a:rPr lang="ko-KR" altLang="en-US" dirty="0"/>
              <a:t>모델 속도 </a:t>
            </a:r>
            <a:r>
              <a:rPr lang="en-US" altLang="ko-KR" dirty="0"/>
              <a:t>1s</a:t>
            </a:r>
          </a:p>
          <a:p>
            <a:r>
              <a:rPr lang="en-US" altLang="ko-KR" dirty="0" err="1"/>
              <a:t>Wavenet</a:t>
            </a:r>
            <a:r>
              <a:rPr lang="en-US" altLang="ko-KR" dirty="0"/>
              <a:t> 10ms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Bilstm</a:t>
            </a:r>
            <a:r>
              <a:rPr lang="en-US" altLang="ko-KR" dirty="0"/>
              <a:t> 10ms</a:t>
            </a:r>
          </a:p>
          <a:p>
            <a:endParaRPr lang="en-US" altLang="ko-KR" dirty="0"/>
          </a:p>
          <a:p>
            <a:r>
              <a:rPr lang="en-US" altLang="ko-KR" dirty="0"/>
              <a:t>VGG</a:t>
            </a:r>
            <a:r>
              <a:rPr lang="ko-KR" altLang="en-US" dirty="0"/>
              <a:t> </a:t>
            </a:r>
            <a:r>
              <a:rPr lang="en-US" altLang="ko-KR" dirty="0"/>
              <a:t>4s</a:t>
            </a:r>
          </a:p>
          <a:p>
            <a:r>
              <a:rPr lang="en-US" altLang="ko-KR" dirty="0"/>
              <a:t>Resnet 20s</a:t>
            </a:r>
          </a:p>
          <a:p>
            <a:r>
              <a:rPr lang="en-US" altLang="ko-KR" dirty="0"/>
              <a:t>Transformer</a:t>
            </a:r>
            <a:r>
              <a:rPr lang="ko-KR" altLang="en-US" dirty="0"/>
              <a:t> </a:t>
            </a:r>
            <a:r>
              <a:rPr lang="en-US" altLang="ko-KR" dirty="0"/>
              <a:t>18s</a:t>
            </a:r>
          </a:p>
          <a:p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TCN </a:t>
            </a:r>
            <a:r>
              <a:rPr lang="ko-KR" altLang="en-US" dirty="0"/>
              <a:t>모델 속도 </a:t>
            </a:r>
            <a:r>
              <a:rPr lang="en-US" altLang="ko-KR" dirty="0"/>
              <a:t>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Wavenet</a:t>
            </a:r>
            <a:r>
              <a:rPr lang="en-US" altLang="ko-KR" dirty="0"/>
              <a:t> 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Bilstm</a:t>
            </a:r>
            <a:r>
              <a:rPr lang="en-US" altLang="ko-KR" dirty="0"/>
              <a:t> 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indent="0">
              <a:buNone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1.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Aykanat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M,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Kılıç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Ö, Kurt, B,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Saryal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S. Classification of lung sounds using convolutional neural networks.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J Image Video Process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2017;65.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3. Shi, L, Du, K, Zhang, C, Ma, H, Yan, W. Lung sound recognition algorithm based on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VGGish-BiGRU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IEEE Access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2019;7:139438–49.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9.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Yuming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Zhu, and Xu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Wenlong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"Research on Classification of Respiratory Diseases Based on Multi-features Fusion Cascade Neural Network." </a:t>
            </a:r>
            <a:r>
              <a:rPr lang="en-US" altLang="ko-KR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2021 11th International Conference on Information Technology in Medicine and Education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0596F-9DEA-435F-A247-020CA2F82509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2169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TCN </a:t>
            </a:r>
            <a:r>
              <a:rPr lang="ko-KR" altLang="en-US" dirty="0"/>
              <a:t>모델 속도 </a:t>
            </a:r>
            <a:r>
              <a:rPr lang="en-US" altLang="ko-KR" dirty="0"/>
              <a:t>1s</a:t>
            </a:r>
          </a:p>
          <a:p>
            <a:r>
              <a:rPr lang="en-US" altLang="ko-KR" dirty="0" err="1"/>
              <a:t>Wavenet</a:t>
            </a:r>
            <a:r>
              <a:rPr lang="en-US" altLang="ko-KR" dirty="0"/>
              <a:t> 10ms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Bilstm</a:t>
            </a:r>
            <a:r>
              <a:rPr lang="en-US" altLang="ko-KR" dirty="0"/>
              <a:t> 10ms</a:t>
            </a:r>
          </a:p>
          <a:p>
            <a:endParaRPr lang="en-US" altLang="ko-KR" dirty="0"/>
          </a:p>
          <a:p>
            <a:r>
              <a:rPr lang="en-US" altLang="ko-KR" dirty="0"/>
              <a:t>VGG</a:t>
            </a:r>
            <a:r>
              <a:rPr lang="ko-KR" altLang="en-US" dirty="0"/>
              <a:t> </a:t>
            </a:r>
            <a:r>
              <a:rPr lang="en-US" altLang="ko-KR" dirty="0"/>
              <a:t>4s</a:t>
            </a:r>
          </a:p>
          <a:p>
            <a:r>
              <a:rPr lang="en-US" altLang="ko-KR" dirty="0"/>
              <a:t>Resnet 20s</a:t>
            </a:r>
          </a:p>
          <a:p>
            <a:r>
              <a:rPr lang="en-US" altLang="ko-KR" dirty="0"/>
              <a:t>Transformer</a:t>
            </a:r>
            <a:r>
              <a:rPr lang="ko-KR" altLang="en-US" dirty="0"/>
              <a:t> </a:t>
            </a:r>
            <a:r>
              <a:rPr lang="en-US" altLang="ko-KR" dirty="0"/>
              <a:t>18s</a:t>
            </a:r>
          </a:p>
          <a:p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TCN </a:t>
            </a:r>
            <a:r>
              <a:rPr lang="ko-KR" altLang="en-US" dirty="0"/>
              <a:t>모델 속도 </a:t>
            </a:r>
            <a:r>
              <a:rPr lang="en-US" altLang="ko-KR" dirty="0"/>
              <a:t>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Wavenet</a:t>
            </a:r>
            <a:r>
              <a:rPr lang="en-US" altLang="ko-KR" dirty="0"/>
              <a:t> 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Bilstm</a:t>
            </a:r>
            <a:r>
              <a:rPr lang="en-US" altLang="ko-KR" dirty="0"/>
              <a:t> 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indent="0">
              <a:buNone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1.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Aykanat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M,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Kılıç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Ö, Kurt, B,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Saryal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S. Classification of lung sounds using convolutional neural networks.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J Image Video Process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2017;65.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3. Shi, L, Du, K, Zhang, C, Ma, H, Yan, W. Lung sound recognition algorithm based on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VGGish-BiGRU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IEEE Access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2019;7:139438–49.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9.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Yuming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Zhu, and Xu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Wenlong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"Research on Classification of Respiratory Diseases Based on Multi-features Fusion Cascade Neural Network." </a:t>
            </a:r>
            <a:r>
              <a:rPr lang="en-US" altLang="ko-KR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2021 11th International Conference on Information Technology in Medicine and Education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0596F-9DEA-435F-A247-020CA2F82509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606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TCN </a:t>
            </a:r>
            <a:r>
              <a:rPr lang="ko-KR" altLang="en-US" dirty="0"/>
              <a:t>모델 속도 </a:t>
            </a:r>
            <a:r>
              <a:rPr lang="en-US" altLang="ko-KR" dirty="0"/>
              <a:t>1s</a:t>
            </a:r>
          </a:p>
          <a:p>
            <a:r>
              <a:rPr lang="en-US" altLang="ko-KR" dirty="0" err="1"/>
              <a:t>Wavenet</a:t>
            </a:r>
            <a:r>
              <a:rPr lang="en-US" altLang="ko-KR" dirty="0"/>
              <a:t> 10ms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Bilstm</a:t>
            </a:r>
            <a:r>
              <a:rPr lang="en-US" altLang="ko-KR" dirty="0"/>
              <a:t> 10ms</a:t>
            </a:r>
          </a:p>
          <a:p>
            <a:endParaRPr lang="en-US" altLang="ko-KR" dirty="0"/>
          </a:p>
          <a:p>
            <a:r>
              <a:rPr lang="en-US" altLang="ko-KR" dirty="0"/>
              <a:t>VGG</a:t>
            </a:r>
            <a:r>
              <a:rPr lang="ko-KR" altLang="en-US" dirty="0"/>
              <a:t> </a:t>
            </a:r>
            <a:r>
              <a:rPr lang="en-US" altLang="ko-KR" dirty="0"/>
              <a:t>4s</a:t>
            </a:r>
          </a:p>
          <a:p>
            <a:r>
              <a:rPr lang="en-US" altLang="ko-KR" dirty="0"/>
              <a:t>Resnet 20s</a:t>
            </a:r>
          </a:p>
          <a:p>
            <a:r>
              <a:rPr lang="en-US" altLang="ko-KR" dirty="0"/>
              <a:t>Transformer</a:t>
            </a:r>
            <a:r>
              <a:rPr lang="ko-KR" altLang="en-US" dirty="0"/>
              <a:t> </a:t>
            </a:r>
            <a:r>
              <a:rPr lang="en-US" altLang="ko-KR" dirty="0"/>
              <a:t>18s</a:t>
            </a:r>
          </a:p>
          <a:p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TCN </a:t>
            </a:r>
            <a:r>
              <a:rPr lang="ko-KR" altLang="en-US" dirty="0"/>
              <a:t>모델 속도 </a:t>
            </a:r>
            <a:r>
              <a:rPr lang="en-US" altLang="ko-KR" dirty="0"/>
              <a:t>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Wavenet</a:t>
            </a:r>
            <a:r>
              <a:rPr lang="en-US" altLang="ko-KR" dirty="0"/>
              <a:t> 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err="1"/>
              <a:t>Bilstm</a:t>
            </a:r>
            <a:r>
              <a:rPr lang="en-US" altLang="ko-KR" dirty="0"/>
              <a:t> 1s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indent="0">
              <a:buNone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1.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Aykanat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M,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Kılıç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Ö, Kurt, B,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Saryal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, S. Classification of lung sounds using convolutional neural networks.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J Image Video Process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2017;65.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3. Shi, L, Du, K, Zhang, C, Ma, H, Yan, W. Lung sound recognition algorithm based on </a:t>
            </a:r>
            <a:r>
              <a:rPr lang="en-US" altLang="ko-KR" b="1" i="0" dirty="0" err="1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VGGish-BiGRU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. </a:t>
            </a:r>
            <a:r>
              <a:rPr lang="en-US" altLang="ko-KR" b="1" i="1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IEEE Access</a:t>
            </a:r>
            <a:r>
              <a:rPr lang="en-US" altLang="ko-KR" b="1" i="0" dirty="0">
                <a:solidFill>
                  <a:srgbClr val="3B3D3F"/>
                </a:solidFill>
                <a:effectLst/>
                <a:latin typeface="Merriweather" panose="00000500000000000000" pitchFamily="2" charset="0"/>
              </a:rPr>
              <a:t> 2019;7:139438–49.</a:t>
            </a:r>
          </a:p>
          <a:p>
            <a:pPr marL="0" indent="0">
              <a:buNone/>
            </a:pP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9.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Yuming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Zhu, and Xu </a:t>
            </a:r>
            <a:r>
              <a:rPr lang="en-US" altLang="ko-KR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Wenlong</a:t>
            </a:r>
            <a:r>
              <a:rPr lang="en-US" altLang="ko-KR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"Research on Classification of Respiratory Diseases Based on Multi-features Fusion Cascade Neural Network." </a:t>
            </a:r>
            <a:r>
              <a:rPr lang="en-US" altLang="ko-KR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2021 11th International Conference on Information Technology in Medicine and Education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0596F-9DEA-435F-A247-020CA2F82509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696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DF452-D499-FED3-9DC9-D95489821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BC5D3DE-2E6D-B420-0556-2F8AE74C0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A1E1E7A-0205-C31B-D650-E95ABF7E6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D9CFD1-136C-D77B-75FD-F6C3136C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F4E2FD-DB98-FD75-AFE6-D580EB0F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4033" y="6356350"/>
            <a:ext cx="2743200" cy="365125"/>
          </a:xfrm>
        </p:spPr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644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51D30F3-9632-6AFF-1D96-7EEB0367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4514CF-2A92-E1F5-8143-71C69B198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100748-6FDF-50A9-9CE5-7D2382073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097FC-EC72-494F-BE86-1B2147404421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4A14A1-E523-FB7B-0124-C79766B9EF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F13663-60DC-1142-11EF-22D16D250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05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390/data710014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5.png"/><Relationship Id="rId18" Type="http://schemas.openxmlformats.org/officeDocument/2006/relationships/image" Target="../media/image22.png"/><Relationship Id="rId3" Type="http://schemas.openxmlformats.org/officeDocument/2006/relationships/image" Target="../media/image9.png"/><Relationship Id="rId21" Type="http://schemas.openxmlformats.org/officeDocument/2006/relationships/image" Target="../media/image25.png"/><Relationship Id="rId7" Type="http://schemas.openxmlformats.org/officeDocument/2006/relationships/image" Target="../media/image13.png"/><Relationship Id="rId12" Type="http://schemas.openxmlformats.org/officeDocument/2006/relationships/image" Target="../media/image2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8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28.png"/><Relationship Id="rId5" Type="http://schemas.openxmlformats.org/officeDocument/2006/relationships/image" Target="../media/image11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6.png"/><Relationship Id="rId19" Type="http://schemas.openxmlformats.org/officeDocument/2006/relationships/image" Target="../media/image23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5093694" y="3556448"/>
            <a:ext cx="2004613" cy="83134"/>
            <a:chOff x="7633699" y="5985972"/>
            <a:chExt cx="3006919" cy="124701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33699" y="5985972"/>
              <a:ext cx="3006919" cy="124701"/>
            </a:xfrm>
            <a:prstGeom prst="rect">
              <a:avLst/>
            </a:prstGeom>
          </p:spPr>
        </p:pic>
      </p:grp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729F6664-A637-D64C-63C1-E45AADE3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1000E7-3B69-F797-3322-56EB980035C9}"/>
              </a:ext>
            </a:extLst>
          </p:cNvPr>
          <p:cNvSpPr txBox="1"/>
          <p:nvPr/>
        </p:nvSpPr>
        <p:spPr>
          <a:xfrm>
            <a:off x="11127738" y="6380976"/>
            <a:ext cx="694421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230524</a:t>
            </a:r>
            <a:endParaRPr lang="ko-KR" altLang="en-US" sz="12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24FCEA7-9DEC-E4E1-C29D-214B6F8608AA}"/>
              </a:ext>
            </a:extLst>
          </p:cNvPr>
          <p:cNvSpPr/>
          <p:nvPr/>
        </p:nvSpPr>
        <p:spPr>
          <a:xfrm>
            <a:off x="3189361" y="2623682"/>
            <a:ext cx="58923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5400" dirty="0">
                <a:solidFill>
                  <a:srgbClr val="212529"/>
                </a:solidFill>
                <a:latin typeface="Montserrat" panose="00000500000000000000" pitchFamily="2" charset="0"/>
              </a:rPr>
              <a:t>IIP </a:t>
            </a:r>
            <a:r>
              <a:rPr lang="en-US" altLang="ko-KR" sz="5400" i="0" dirty="0">
                <a:solidFill>
                  <a:srgbClr val="212529"/>
                </a:solidFill>
                <a:effectLst/>
                <a:latin typeface="Montserrat" panose="00000500000000000000" pitchFamily="2" charset="0"/>
              </a:rPr>
              <a:t>Lab Seminar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14A891-72A4-D611-0E3F-DBBCDDA8081C}"/>
              </a:ext>
            </a:extLst>
          </p:cNvPr>
          <p:cNvSpPr txBox="1"/>
          <p:nvPr/>
        </p:nvSpPr>
        <p:spPr>
          <a:xfrm>
            <a:off x="3003551" y="3748174"/>
            <a:ext cx="6493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i="0" dirty="0">
                <a:solidFill>
                  <a:srgbClr val="333333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Multi-classification of Respiratory Diseases through Dimension Combinations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10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표 2">
                <a:extLst>
                  <a:ext uri="{FF2B5EF4-FFF2-40B4-BE49-F238E27FC236}">
                    <a16:creationId xmlns:a16="http://schemas.microsoft.com/office/drawing/2014/main" id="{8FF66100-A8F1-0110-0538-62A690E76E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3803409"/>
                  </p:ext>
                </p:extLst>
              </p:nvPr>
            </p:nvGraphicFramePr>
            <p:xfrm>
              <a:off x="641318" y="1562508"/>
              <a:ext cx="10907971" cy="45720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16161">
                      <a:extLst>
                        <a:ext uri="{9D8B030D-6E8A-4147-A177-3AD203B41FA5}">
                          <a16:colId xmlns:a16="http://schemas.microsoft.com/office/drawing/2014/main" val="866733208"/>
                        </a:ext>
                      </a:extLst>
                    </a:gridCol>
                    <a:gridCol w="539934">
                      <a:extLst>
                        <a:ext uri="{9D8B030D-6E8A-4147-A177-3AD203B41FA5}">
                          <a16:colId xmlns:a16="http://schemas.microsoft.com/office/drawing/2014/main" val="3600616954"/>
                        </a:ext>
                      </a:extLst>
                    </a:gridCol>
                    <a:gridCol w="1225194">
                      <a:extLst>
                        <a:ext uri="{9D8B030D-6E8A-4147-A177-3AD203B41FA5}">
                          <a16:colId xmlns:a16="http://schemas.microsoft.com/office/drawing/2014/main" val="3999838305"/>
                        </a:ext>
                      </a:extLst>
                    </a:gridCol>
                    <a:gridCol w="1929328">
                      <a:extLst>
                        <a:ext uri="{9D8B030D-6E8A-4147-A177-3AD203B41FA5}">
                          <a16:colId xmlns:a16="http://schemas.microsoft.com/office/drawing/2014/main" val="1460973084"/>
                        </a:ext>
                      </a:extLst>
                    </a:gridCol>
                    <a:gridCol w="1612467">
                      <a:extLst>
                        <a:ext uri="{9D8B030D-6E8A-4147-A177-3AD203B41FA5}">
                          <a16:colId xmlns:a16="http://schemas.microsoft.com/office/drawing/2014/main" val="130429453"/>
                        </a:ext>
                      </a:extLst>
                    </a:gridCol>
                    <a:gridCol w="1887391">
                      <a:extLst>
                        <a:ext uri="{9D8B030D-6E8A-4147-A177-3AD203B41FA5}">
                          <a16:colId xmlns:a16="http://schemas.microsoft.com/office/drawing/2014/main" val="1828240144"/>
                        </a:ext>
                      </a:extLst>
                    </a:gridCol>
                    <a:gridCol w="1566480">
                      <a:extLst>
                        <a:ext uri="{9D8B030D-6E8A-4147-A177-3AD203B41FA5}">
                          <a16:colId xmlns:a16="http://schemas.microsoft.com/office/drawing/2014/main" val="4224008895"/>
                        </a:ext>
                      </a:extLst>
                    </a:gridCol>
                    <a:gridCol w="1031016">
                      <a:extLst>
                        <a:ext uri="{9D8B030D-6E8A-4147-A177-3AD203B41FA5}">
                          <a16:colId xmlns:a16="http://schemas.microsoft.com/office/drawing/2014/main" val="3900643713"/>
                        </a:ext>
                      </a:extLst>
                    </a:gridCol>
                  </a:tblGrid>
                  <a:tr h="230603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Reference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Year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Task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class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Model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Data type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Accuracy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48989516"/>
                      </a:ext>
                    </a:extLst>
                  </a:tr>
                  <a:tr h="29462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Aykanat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et al. [1]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2017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Normal/abnormal classification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CNN, SVM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Self-collected lung sound data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86.00%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23603465"/>
                      </a:ext>
                    </a:extLst>
                  </a:tr>
                  <a:tr h="29462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Gupta et al. [8]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2021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Normal/abnormal classification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AlexNet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GoogLeNet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, ResNet-50,</a:t>
                          </a:r>
                          <a:r>
                            <a:rPr lang="ko-KR" altLang="en-US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Inceptionv3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Self-collected lung sound data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Gammatongram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86.00%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92524939"/>
                      </a:ext>
                    </a:extLst>
                  </a:tr>
                  <a:tr h="294627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0" i="0" dirty="0" err="1">
                              <a:solidFill>
                                <a:srgbClr val="222222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Neili</a:t>
                          </a:r>
                          <a:r>
                            <a:rPr lang="en-US" altLang="ko-KR" sz="1000" b="0" i="0" dirty="0">
                              <a:solidFill>
                                <a:srgbClr val="222222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et al. [11]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2022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Normal/abnormal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classification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(Normal, chronic, non-chronic)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ResNet-50, VGG-16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Gammatongram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67.97%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27838359"/>
                      </a:ext>
                    </a:extLst>
                  </a:tr>
                  <a:tr h="192641"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i="1" u="sng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Ours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2023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Normal/abnormal classification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</a:p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97.28%</a:t>
                          </a:r>
                          <a:endParaRPr lang="ko-KR" altLang="en-US" sz="1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85426983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95.65%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62279037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86.41%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68665429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VGG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97.83%</a:t>
                          </a:r>
                          <a:endParaRPr lang="ko-KR" altLang="en-US" sz="1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42834661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Resnet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97.20%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55610260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Transformer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97.82%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86640111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100" b="0" i="0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ko-KR" sz="110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ko-KR" sz="11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</a:p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(1D)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98.36%</a:t>
                          </a:r>
                          <a:endParaRPr lang="ko-KR" altLang="en-US" sz="11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64393019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96.20%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06431994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97.27%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034625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1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ko-KR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en-US" altLang="ko-KR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(1D)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97.28%</a:t>
                          </a:r>
                          <a:endParaRPr lang="ko-KR" altLang="en-US" sz="1100" b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0795506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96.74%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4226593"/>
                      </a:ext>
                    </a:extLst>
                  </a:tr>
                  <a:tr h="192641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96.20%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72149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표 2">
                <a:extLst>
                  <a:ext uri="{FF2B5EF4-FFF2-40B4-BE49-F238E27FC236}">
                    <a16:creationId xmlns:a16="http://schemas.microsoft.com/office/drawing/2014/main" id="{8FF66100-A8F1-0110-0538-62A690E76E1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3803409"/>
                  </p:ext>
                </p:extLst>
              </p:nvPr>
            </p:nvGraphicFramePr>
            <p:xfrm>
              <a:off x="641318" y="1562508"/>
              <a:ext cx="10907971" cy="45720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16161">
                      <a:extLst>
                        <a:ext uri="{9D8B030D-6E8A-4147-A177-3AD203B41FA5}">
                          <a16:colId xmlns:a16="http://schemas.microsoft.com/office/drawing/2014/main" val="866733208"/>
                        </a:ext>
                      </a:extLst>
                    </a:gridCol>
                    <a:gridCol w="539934">
                      <a:extLst>
                        <a:ext uri="{9D8B030D-6E8A-4147-A177-3AD203B41FA5}">
                          <a16:colId xmlns:a16="http://schemas.microsoft.com/office/drawing/2014/main" val="3600616954"/>
                        </a:ext>
                      </a:extLst>
                    </a:gridCol>
                    <a:gridCol w="1225194">
                      <a:extLst>
                        <a:ext uri="{9D8B030D-6E8A-4147-A177-3AD203B41FA5}">
                          <a16:colId xmlns:a16="http://schemas.microsoft.com/office/drawing/2014/main" val="3999838305"/>
                        </a:ext>
                      </a:extLst>
                    </a:gridCol>
                    <a:gridCol w="1929328">
                      <a:extLst>
                        <a:ext uri="{9D8B030D-6E8A-4147-A177-3AD203B41FA5}">
                          <a16:colId xmlns:a16="http://schemas.microsoft.com/office/drawing/2014/main" val="1460973084"/>
                        </a:ext>
                      </a:extLst>
                    </a:gridCol>
                    <a:gridCol w="1612467">
                      <a:extLst>
                        <a:ext uri="{9D8B030D-6E8A-4147-A177-3AD203B41FA5}">
                          <a16:colId xmlns:a16="http://schemas.microsoft.com/office/drawing/2014/main" val="130429453"/>
                        </a:ext>
                      </a:extLst>
                    </a:gridCol>
                    <a:gridCol w="1887391">
                      <a:extLst>
                        <a:ext uri="{9D8B030D-6E8A-4147-A177-3AD203B41FA5}">
                          <a16:colId xmlns:a16="http://schemas.microsoft.com/office/drawing/2014/main" val="1828240144"/>
                        </a:ext>
                      </a:extLst>
                    </a:gridCol>
                    <a:gridCol w="1566480">
                      <a:extLst>
                        <a:ext uri="{9D8B030D-6E8A-4147-A177-3AD203B41FA5}">
                          <a16:colId xmlns:a16="http://schemas.microsoft.com/office/drawing/2014/main" val="4224008895"/>
                        </a:ext>
                      </a:extLst>
                    </a:gridCol>
                    <a:gridCol w="1031016">
                      <a:extLst>
                        <a:ext uri="{9D8B030D-6E8A-4147-A177-3AD203B41FA5}">
                          <a16:colId xmlns:a16="http://schemas.microsoft.com/office/drawing/2014/main" val="3900643713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Reference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Year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Task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class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Model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Data type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Accuracy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48989516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Aykanat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et al. [1]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2017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Normal/abnormal classification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CNN, SVM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Self-collected lung sound data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86.00%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2360346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Gupta et al. [8]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2021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Normal/abnormal classification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AlexNet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, </a:t>
                          </a: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GoogLeNet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, ResNet-50,</a:t>
                          </a:r>
                          <a:r>
                            <a:rPr lang="ko-KR" altLang="en-US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Inceptionv3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Self-collected lung sound data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Gammatongram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86.00%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92524939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0" i="0" dirty="0" err="1">
                              <a:solidFill>
                                <a:srgbClr val="222222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Neili</a:t>
                          </a:r>
                          <a:r>
                            <a:rPr lang="en-US" altLang="ko-KR" sz="1000" b="0" i="0" dirty="0">
                              <a:solidFill>
                                <a:srgbClr val="222222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et al. [11]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2022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Normal/abnormal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classification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(Normal, chronic, non-chronic)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ResNet-50, VGG-16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Gammatongram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67.97%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27838359"/>
                      </a:ext>
                    </a:extLst>
                  </a:tr>
                  <a:tr h="259080"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i="1" u="sng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Ours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2023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Normal/abnormal classification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</a:p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97.28%</a:t>
                          </a:r>
                          <a:endParaRPr lang="ko-KR" altLang="en-US" sz="1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85426983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95.65%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62279037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86.41%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68665429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VGG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97.83%</a:t>
                          </a:r>
                          <a:endParaRPr lang="ko-KR" altLang="en-US" sz="1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42834661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Resnet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97.20%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55610260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Transformer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97.82%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86640111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30739" t="-392126" r="-66537" b="-106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98.36%</a:t>
                          </a:r>
                          <a:endParaRPr lang="ko-KR" altLang="en-US" sz="11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64393019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96.20%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06431994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97.27%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034625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30739" t="-488281" r="-66537" b="-5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97.28%</a:t>
                          </a:r>
                          <a:endParaRPr lang="ko-KR" altLang="en-US" sz="1100" b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0795506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96.74%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4226593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96.20%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72149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C9DF06D-EB87-F091-CDEB-17A725ECCF2D}"/>
              </a:ext>
            </a:extLst>
          </p:cNvPr>
          <p:cNvSpPr txBox="1"/>
          <p:nvPr/>
        </p:nvSpPr>
        <p:spPr>
          <a:xfrm>
            <a:off x="587314" y="1063442"/>
            <a:ext cx="113789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Normal/abnormal classification (2 class)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4C098F-DE7A-D1B9-1991-B3AEAE94BA5E}"/>
              </a:ext>
            </a:extLst>
          </p:cNvPr>
          <p:cNvSpPr txBox="1"/>
          <p:nvPr/>
        </p:nvSpPr>
        <p:spPr>
          <a:xfrm>
            <a:off x="459960" y="465695"/>
            <a:ext cx="2480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Experiment Result</a:t>
            </a:r>
          </a:p>
        </p:txBody>
      </p:sp>
    </p:spTree>
    <p:extLst>
      <p:ext uri="{BB962C8B-B14F-4D97-AF65-F5344CB8AC3E}">
        <p14:creationId xmlns:p14="http://schemas.microsoft.com/office/powerpoint/2010/main" val="78237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11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표 4">
                <a:extLst>
                  <a:ext uri="{FF2B5EF4-FFF2-40B4-BE49-F238E27FC236}">
                    <a16:creationId xmlns:a16="http://schemas.microsoft.com/office/drawing/2014/main" id="{C16BFF93-F2F0-A9B4-6B6A-882767E008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0947939"/>
                  </p:ext>
                </p:extLst>
              </p:nvPr>
            </p:nvGraphicFramePr>
            <p:xfrm>
              <a:off x="641318" y="1561729"/>
              <a:ext cx="10907971" cy="48768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16161">
                      <a:extLst>
                        <a:ext uri="{9D8B030D-6E8A-4147-A177-3AD203B41FA5}">
                          <a16:colId xmlns:a16="http://schemas.microsoft.com/office/drawing/2014/main" val="866733208"/>
                        </a:ext>
                      </a:extLst>
                    </a:gridCol>
                    <a:gridCol w="539934">
                      <a:extLst>
                        <a:ext uri="{9D8B030D-6E8A-4147-A177-3AD203B41FA5}">
                          <a16:colId xmlns:a16="http://schemas.microsoft.com/office/drawing/2014/main" val="3600616954"/>
                        </a:ext>
                      </a:extLst>
                    </a:gridCol>
                    <a:gridCol w="871300">
                      <a:extLst>
                        <a:ext uri="{9D8B030D-6E8A-4147-A177-3AD203B41FA5}">
                          <a16:colId xmlns:a16="http://schemas.microsoft.com/office/drawing/2014/main" val="3999838305"/>
                        </a:ext>
                      </a:extLst>
                    </a:gridCol>
                    <a:gridCol w="2553077">
                      <a:extLst>
                        <a:ext uri="{9D8B030D-6E8A-4147-A177-3AD203B41FA5}">
                          <a16:colId xmlns:a16="http://schemas.microsoft.com/office/drawing/2014/main" val="1460973084"/>
                        </a:ext>
                      </a:extLst>
                    </a:gridCol>
                    <a:gridCol w="1342612">
                      <a:extLst>
                        <a:ext uri="{9D8B030D-6E8A-4147-A177-3AD203B41FA5}">
                          <a16:colId xmlns:a16="http://schemas.microsoft.com/office/drawing/2014/main" val="130429453"/>
                        </a:ext>
                      </a:extLst>
                    </a:gridCol>
                    <a:gridCol w="1887391">
                      <a:extLst>
                        <a:ext uri="{9D8B030D-6E8A-4147-A177-3AD203B41FA5}">
                          <a16:colId xmlns:a16="http://schemas.microsoft.com/office/drawing/2014/main" val="1828240144"/>
                        </a:ext>
                      </a:extLst>
                    </a:gridCol>
                    <a:gridCol w="1566480">
                      <a:extLst>
                        <a:ext uri="{9D8B030D-6E8A-4147-A177-3AD203B41FA5}">
                          <a16:colId xmlns:a16="http://schemas.microsoft.com/office/drawing/2014/main" val="4224008895"/>
                        </a:ext>
                      </a:extLst>
                    </a:gridCol>
                    <a:gridCol w="1031016">
                      <a:extLst>
                        <a:ext uri="{9D8B030D-6E8A-4147-A177-3AD203B41FA5}">
                          <a16:colId xmlns:a16="http://schemas.microsoft.com/office/drawing/2014/main" val="3900643713"/>
                        </a:ext>
                      </a:extLst>
                    </a:gridCol>
                  </a:tblGrid>
                  <a:tr h="134297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Reference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Year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Task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class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Model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Data type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Accuracy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48989516"/>
                      </a:ext>
                    </a:extLst>
                  </a:tr>
                  <a:tr h="34320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Aykanat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et al. [1]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2017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solidFill>
                                <a:srgbClr val="212529"/>
                              </a:solidFill>
                              <a:latin typeface="Times New Roman" panose="02020603050405020304" pitchFamily="18" charset="0"/>
                              <a:ea typeface="Malgun Gothic Semilight" panose="020B0502040204020203" pitchFamily="50" charset="-127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disease classification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</a:p>
                        <a:p>
                          <a:pPr algn="ctr" latinLnBrk="1"/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(URTI, Healthy, COPD, Bronchiectasis, </a:t>
                          </a:r>
                          <a:r>
                            <a:rPr lang="en-US" altLang="ko-KR" sz="1000" b="0" i="0" kern="12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Pneumoina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,</a:t>
                          </a:r>
                          <a:r>
                            <a:rPr lang="ko-KR" altLang="en-US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Bronchiolitis)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SVM and CNN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Self-collected lung sound data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62.00%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23603465"/>
                      </a:ext>
                    </a:extLst>
                  </a:tr>
                  <a:tr h="193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Shi et al. [3]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2019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solidFill>
                                <a:srgbClr val="212529"/>
                              </a:solidFill>
                              <a:latin typeface="Times New Roman" panose="02020603050405020304" pitchFamily="18" charset="0"/>
                              <a:ea typeface="Malgun Gothic Semilight" panose="020B0502040204020203" pitchFamily="50" charset="-127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disease classification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(normal, pneumonia, asthma)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VGGish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 </a:t>
                          </a: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BiGRU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Self-collected lung sound data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Mel-spectrogram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87.41%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92524939"/>
                      </a:ext>
                    </a:extLst>
                  </a:tr>
                  <a:tr h="34320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0" i="0" kern="12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Yuming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et</a:t>
                          </a:r>
                          <a:r>
                            <a:rPr lang="ko-KR" altLang="en-US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al. [9]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2021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solidFill>
                                <a:srgbClr val="212529"/>
                              </a:solidFill>
                              <a:latin typeface="Times New Roman" panose="02020603050405020304" pitchFamily="18" charset="0"/>
                              <a:ea typeface="Malgun Gothic Semilight" panose="020B0502040204020203" pitchFamily="50" charset="-127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disease classification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</a:p>
                        <a:p>
                          <a:pPr algn="ctr" latinLnBrk="1"/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(URTI, Healthy, COPD, Bronchiectasis, </a:t>
                          </a:r>
                          <a:r>
                            <a:rPr lang="en-US" altLang="ko-KR" sz="1000" b="0" i="0" kern="12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Pneumoina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,</a:t>
                          </a:r>
                          <a:r>
                            <a:rPr lang="ko-KR" altLang="en-US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Bronchiolitis)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LSTM,</a:t>
                          </a:r>
                          <a:r>
                            <a:rPr lang="ko-KR" altLang="en-US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GRU, </a:t>
                          </a:r>
                          <a:r>
                            <a:rPr lang="en-US" altLang="ko-KR" sz="1000" b="0" i="0" kern="12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BiLSTM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ICBHI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MFCCs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88.30%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27838359"/>
                      </a:ext>
                    </a:extLst>
                  </a:tr>
                  <a:tr h="126836"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i="1" u="sng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Ours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2023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solidFill>
                                <a:srgbClr val="212529"/>
                              </a:solidFill>
                              <a:latin typeface="Times New Roman" panose="02020603050405020304" pitchFamily="18" charset="0"/>
                              <a:ea typeface="Malgun Gothic Semilight" panose="020B0502040204020203" pitchFamily="50" charset="-127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disease classification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(Healthy, COPD, Pneumonia, Bronchiectasis, Bronchiolitis, Asthma, URTI+LRIT)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</a:p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88.04%</a:t>
                          </a:r>
                          <a:endParaRPr lang="ko-KR" altLang="en-US" sz="1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85426983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87.03%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62279037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75.00%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68665429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VGG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92.93%</a:t>
                          </a:r>
                          <a:endParaRPr lang="ko-KR" altLang="en-US" sz="1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42834661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Resnet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90.76%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55610260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Transformer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89.13%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86640111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100" b="0" i="0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ko-KR" sz="110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altLang="ko-KR" sz="11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(1D)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92.934%</a:t>
                          </a:r>
                          <a:endParaRPr lang="ko-KR" altLang="en-US" sz="11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64393019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90.22%</a:t>
                          </a:r>
                          <a:endParaRPr lang="ko-KR" altLang="en-US" sz="11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06431994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87.50%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034625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1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ko-KR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×</m:t>
                              </m:r>
                              <m:r>
                                <a:rPr lang="en-US" altLang="ko-KR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(1D)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1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ko-KR" altLang="en-US" sz="1100" b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0795506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1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ko-KR" altLang="en-US" sz="1100" b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4226593"/>
                      </a:ext>
                    </a:extLst>
                  </a:tr>
                  <a:tr h="126836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1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72149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표 4">
                <a:extLst>
                  <a:ext uri="{FF2B5EF4-FFF2-40B4-BE49-F238E27FC236}">
                    <a16:creationId xmlns:a16="http://schemas.microsoft.com/office/drawing/2014/main" id="{C16BFF93-F2F0-A9B4-6B6A-882767E008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0947939"/>
                  </p:ext>
                </p:extLst>
              </p:nvPr>
            </p:nvGraphicFramePr>
            <p:xfrm>
              <a:off x="641318" y="1561729"/>
              <a:ext cx="10907971" cy="48768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16161">
                      <a:extLst>
                        <a:ext uri="{9D8B030D-6E8A-4147-A177-3AD203B41FA5}">
                          <a16:colId xmlns:a16="http://schemas.microsoft.com/office/drawing/2014/main" val="866733208"/>
                        </a:ext>
                      </a:extLst>
                    </a:gridCol>
                    <a:gridCol w="539934">
                      <a:extLst>
                        <a:ext uri="{9D8B030D-6E8A-4147-A177-3AD203B41FA5}">
                          <a16:colId xmlns:a16="http://schemas.microsoft.com/office/drawing/2014/main" val="3600616954"/>
                        </a:ext>
                      </a:extLst>
                    </a:gridCol>
                    <a:gridCol w="871300">
                      <a:extLst>
                        <a:ext uri="{9D8B030D-6E8A-4147-A177-3AD203B41FA5}">
                          <a16:colId xmlns:a16="http://schemas.microsoft.com/office/drawing/2014/main" val="3999838305"/>
                        </a:ext>
                      </a:extLst>
                    </a:gridCol>
                    <a:gridCol w="2553077">
                      <a:extLst>
                        <a:ext uri="{9D8B030D-6E8A-4147-A177-3AD203B41FA5}">
                          <a16:colId xmlns:a16="http://schemas.microsoft.com/office/drawing/2014/main" val="1460973084"/>
                        </a:ext>
                      </a:extLst>
                    </a:gridCol>
                    <a:gridCol w="1342612">
                      <a:extLst>
                        <a:ext uri="{9D8B030D-6E8A-4147-A177-3AD203B41FA5}">
                          <a16:colId xmlns:a16="http://schemas.microsoft.com/office/drawing/2014/main" val="130429453"/>
                        </a:ext>
                      </a:extLst>
                    </a:gridCol>
                    <a:gridCol w="1887391">
                      <a:extLst>
                        <a:ext uri="{9D8B030D-6E8A-4147-A177-3AD203B41FA5}">
                          <a16:colId xmlns:a16="http://schemas.microsoft.com/office/drawing/2014/main" val="1828240144"/>
                        </a:ext>
                      </a:extLst>
                    </a:gridCol>
                    <a:gridCol w="1566480">
                      <a:extLst>
                        <a:ext uri="{9D8B030D-6E8A-4147-A177-3AD203B41FA5}">
                          <a16:colId xmlns:a16="http://schemas.microsoft.com/office/drawing/2014/main" val="4224008895"/>
                        </a:ext>
                      </a:extLst>
                    </a:gridCol>
                    <a:gridCol w="1031016">
                      <a:extLst>
                        <a:ext uri="{9D8B030D-6E8A-4147-A177-3AD203B41FA5}">
                          <a16:colId xmlns:a16="http://schemas.microsoft.com/office/drawing/2014/main" val="3900643713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Reference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Year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Task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class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Model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Data type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Accuracy</a:t>
                          </a:r>
                          <a:endParaRPr lang="ko-KR" altLang="en-US" sz="1200" b="1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48989516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Aykanat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et al. [1]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2017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solidFill>
                                <a:srgbClr val="212529"/>
                              </a:solidFill>
                              <a:latin typeface="Times New Roman" panose="02020603050405020304" pitchFamily="18" charset="0"/>
                              <a:ea typeface="Malgun Gothic Semilight" panose="020B0502040204020203" pitchFamily="50" charset="-127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disease classification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</a:p>
                        <a:p>
                          <a:pPr algn="ctr" latinLnBrk="1"/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(URTI, Healthy, COPD, Bronchiectasis, </a:t>
                          </a:r>
                          <a:r>
                            <a:rPr lang="en-US" altLang="ko-KR" sz="1000" b="0" i="0" kern="12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Pneumoina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,</a:t>
                          </a:r>
                          <a:r>
                            <a:rPr lang="ko-KR" altLang="en-US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Bronchiolitis)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SVM and CNN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Self-collected lung sound data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62.00%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2360346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Shi et al. [3]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2019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solidFill>
                                <a:srgbClr val="212529"/>
                              </a:solidFill>
                              <a:latin typeface="Times New Roman" panose="02020603050405020304" pitchFamily="18" charset="0"/>
                              <a:ea typeface="Malgun Gothic Semilight" panose="020B0502040204020203" pitchFamily="50" charset="-127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disease classification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(normal, pneumonia, asthma)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VGGish</a:t>
                          </a: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 </a:t>
                          </a:r>
                          <a:r>
                            <a:rPr lang="en-US" altLang="ko-KR" sz="10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BiGRU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Self-collected lung sound data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Mel-spectrogram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87.41%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92524939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0" i="0" kern="12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Yuming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et</a:t>
                          </a:r>
                          <a:r>
                            <a:rPr lang="ko-KR" altLang="en-US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al. [9]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2021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solidFill>
                                <a:srgbClr val="212529"/>
                              </a:solidFill>
                              <a:latin typeface="Times New Roman" panose="02020603050405020304" pitchFamily="18" charset="0"/>
                              <a:ea typeface="Malgun Gothic Semilight" panose="020B0502040204020203" pitchFamily="50" charset="-127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disease classification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</a:p>
                        <a:p>
                          <a:pPr algn="ctr" latinLnBrk="1"/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(URTI, Healthy, COPD, Bronchiectasis, </a:t>
                          </a:r>
                          <a:r>
                            <a:rPr lang="en-US" altLang="ko-KR" sz="1000" b="0" i="0" kern="12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Pneumoina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,</a:t>
                          </a:r>
                          <a:r>
                            <a:rPr lang="ko-KR" altLang="en-US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Bronchiolitis)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LSTM,</a:t>
                          </a:r>
                          <a:r>
                            <a:rPr lang="ko-KR" altLang="en-US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GRU, </a:t>
                          </a:r>
                          <a:r>
                            <a:rPr lang="en-US" altLang="ko-KR" sz="1000" b="0" i="0" kern="12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BiLSTM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ICBHI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0" i="0" kern="12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MFCCs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88.30%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27838359"/>
                      </a:ext>
                    </a:extLst>
                  </a:tr>
                  <a:tr h="259080"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i="1" u="sng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Ours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2023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solidFill>
                                <a:srgbClr val="212529"/>
                              </a:solidFill>
                              <a:latin typeface="Times New Roman" panose="02020603050405020304" pitchFamily="18" charset="0"/>
                              <a:ea typeface="Malgun Gothic Semilight" panose="020B0502040204020203" pitchFamily="50" charset="-127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  <a:t>disease classification</a:t>
                          </a:r>
                          <a:endParaRPr lang="en-US" altLang="ko-KR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</a:t>
                          </a:r>
                        </a:p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(Healthy, COPD, Pneumonia, Bronchiectasis, Bronchiolitis, Asthma, URTI+LRIT)</a:t>
                          </a:r>
                          <a:endParaRPr lang="ko-KR" altLang="en-US" sz="1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1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</a:p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88.04%</a:t>
                          </a:r>
                          <a:endParaRPr lang="ko-KR" altLang="en-US" sz="1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85426983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87.03%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62279037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75.00%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68665429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VGG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92.93%</a:t>
                          </a:r>
                          <a:endParaRPr lang="ko-KR" altLang="en-US" sz="1100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42834661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Resnet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90.76%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55610260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Transformer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89.13%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86640111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30739" t="-431496" r="-66537" b="-1062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92.934%</a:t>
                          </a:r>
                          <a:endParaRPr lang="ko-KR" altLang="en-US" sz="11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164393019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90.22%</a:t>
                          </a:r>
                          <a:endParaRPr lang="ko-KR" altLang="en-US" sz="11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06431994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87.50%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59034625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30739" t="-527344" r="-66537" b="-5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1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ko-KR" altLang="en-US" sz="1100" b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0795506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1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ko-KR" altLang="en-US" sz="1100" b="1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34226593"/>
                      </a:ext>
                    </a:extLst>
                  </a:tr>
                  <a:tr h="25908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ko-KR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000" dirty="0"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1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72149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A2001FA1-6BFA-B707-7965-A2A4F0D24DB1}"/>
              </a:ext>
            </a:extLst>
          </p:cNvPr>
          <p:cNvSpPr txBox="1"/>
          <p:nvPr/>
        </p:nvSpPr>
        <p:spPr>
          <a:xfrm>
            <a:off x="587314" y="1063442"/>
            <a:ext cx="113789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Disease classification (7 class)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2CF2E1-994E-8BC0-94FF-108FFAFABF9C}"/>
              </a:ext>
            </a:extLst>
          </p:cNvPr>
          <p:cNvSpPr txBox="1"/>
          <p:nvPr/>
        </p:nvSpPr>
        <p:spPr>
          <a:xfrm>
            <a:off x="459960" y="465695"/>
            <a:ext cx="2480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Experiment Result</a:t>
            </a:r>
          </a:p>
        </p:txBody>
      </p:sp>
    </p:spTree>
    <p:extLst>
      <p:ext uri="{BB962C8B-B14F-4D97-AF65-F5344CB8AC3E}">
        <p14:creationId xmlns:p14="http://schemas.microsoft.com/office/powerpoint/2010/main" val="1083622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12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2001FA1-6BFA-B707-7965-A2A4F0D24DB1}"/>
              </a:ext>
            </a:extLst>
          </p:cNvPr>
          <p:cNvSpPr txBox="1"/>
          <p:nvPr/>
        </p:nvSpPr>
        <p:spPr>
          <a:xfrm>
            <a:off x="587314" y="1063442"/>
            <a:ext cx="1137899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Comparison of experiment results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Tx/>
              <a:buAutoNum type="arabicParenR"/>
            </a:pPr>
            <a:r>
              <a:rPr lang="en-US" altLang="ko-KR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Normal/abnormal classification</a:t>
            </a: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AutoNum type="arabicParenR"/>
            </a:pP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Accuracy</a:t>
            </a:r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sz="1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sz="1800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sz="1800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sz="1800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ko-KR" sz="1800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Model training rate (per epoch)</a:t>
            </a:r>
            <a:endParaRPr lang="en-US" altLang="ko-K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+mj-ea"/>
              <a:buAutoNum type="circleNumDbPlain"/>
            </a:pPr>
            <a:endParaRPr lang="en-US" altLang="ko-KR" sz="1800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2CF2E1-994E-8BC0-94FF-108FFAFABF9C}"/>
              </a:ext>
            </a:extLst>
          </p:cNvPr>
          <p:cNvSpPr txBox="1"/>
          <p:nvPr/>
        </p:nvSpPr>
        <p:spPr>
          <a:xfrm>
            <a:off x="459960" y="465695"/>
            <a:ext cx="2480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Experiment Result</a:t>
            </a: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5E8B6677-0FC2-9BA9-25EE-0598D18BE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738743"/>
              </p:ext>
            </p:extLst>
          </p:nvPr>
        </p:nvGraphicFramePr>
        <p:xfrm>
          <a:off x="814584" y="2623910"/>
          <a:ext cx="3541517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466">
                  <a:extLst>
                    <a:ext uri="{9D8B030D-6E8A-4147-A177-3AD203B41FA5}">
                      <a16:colId xmlns:a16="http://schemas.microsoft.com/office/drawing/2014/main" val="91105624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79424826"/>
                    </a:ext>
                  </a:extLst>
                </a:gridCol>
                <a:gridCol w="1106977">
                  <a:extLst>
                    <a:ext uri="{9D8B030D-6E8A-4147-A177-3AD203B41FA5}">
                      <a16:colId xmlns:a16="http://schemas.microsoft.com/office/drawing/2014/main" val="3280877034"/>
                    </a:ext>
                  </a:extLst>
                </a:gridCol>
                <a:gridCol w="626574">
                  <a:extLst>
                    <a:ext uri="{9D8B030D-6E8A-4147-A177-3AD203B41FA5}">
                      <a16:colId xmlns:a16="http://schemas.microsoft.com/office/drawing/2014/main" val="2399097068"/>
                    </a:ext>
                  </a:extLst>
                </a:gridCol>
              </a:tblGrid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TCN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ICBHI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Signal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97.28%</a:t>
                      </a:r>
                      <a:endParaRPr lang="ko-KR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22214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Wavenet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95.65%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77103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Bi-LSTM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86.41%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5660395"/>
                  </a:ext>
                </a:extLst>
              </a:tr>
            </a:tbl>
          </a:graphicData>
        </a:graphic>
      </p:graphicFrame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D7DB433D-70E6-03AC-37B3-2FF976856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987878"/>
              </p:ext>
            </p:extLst>
          </p:nvPr>
        </p:nvGraphicFramePr>
        <p:xfrm>
          <a:off x="4440434" y="2623910"/>
          <a:ext cx="3541517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466">
                  <a:extLst>
                    <a:ext uri="{9D8B030D-6E8A-4147-A177-3AD203B41FA5}">
                      <a16:colId xmlns:a16="http://schemas.microsoft.com/office/drawing/2014/main" val="91105624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79424826"/>
                    </a:ext>
                  </a:extLst>
                </a:gridCol>
                <a:gridCol w="1106977">
                  <a:extLst>
                    <a:ext uri="{9D8B030D-6E8A-4147-A177-3AD203B41FA5}">
                      <a16:colId xmlns:a16="http://schemas.microsoft.com/office/drawing/2014/main" val="3280877034"/>
                    </a:ext>
                  </a:extLst>
                </a:gridCol>
                <a:gridCol w="626574">
                  <a:extLst>
                    <a:ext uri="{9D8B030D-6E8A-4147-A177-3AD203B41FA5}">
                      <a16:colId xmlns:a16="http://schemas.microsoft.com/office/drawing/2014/main" val="2399097068"/>
                    </a:ext>
                  </a:extLst>
                </a:gridCol>
              </a:tblGrid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VGG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ICBHI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Spectrogram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97.83%</a:t>
                      </a:r>
                      <a:endParaRPr lang="ko-KR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22214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Resnet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97.20%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77103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Transformer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97.82%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566039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표 18">
                <a:extLst>
                  <a:ext uri="{FF2B5EF4-FFF2-40B4-BE49-F238E27FC236}">
                    <a16:creationId xmlns:a16="http://schemas.microsoft.com/office/drawing/2014/main" id="{69E45465-D489-B69A-ABDF-A66FCB9B40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4504722"/>
                  </p:ext>
                </p:extLst>
              </p:nvPr>
            </p:nvGraphicFramePr>
            <p:xfrm>
              <a:off x="8066284" y="2623910"/>
              <a:ext cx="3630416" cy="777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07128">
                      <a:extLst>
                        <a:ext uri="{9D8B030D-6E8A-4147-A177-3AD203B41FA5}">
                          <a16:colId xmlns:a16="http://schemas.microsoft.com/office/drawing/2014/main" val="911056240"/>
                        </a:ext>
                      </a:extLst>
                    </a:gridCol>
                    <a:gridCol w="846222">
                      <a:extLst>
                        <a:ext uri="{9D8B030D-6E8A-4147-A177-3AD203B41FA5}">
                          <a16:colId xmlns:a16="http://schemas.microsoft.com/office/drawing/2014/main" val="1979424826"/>
                        </a:ext>
                      </a:extLst>
                    </a:gridCol>
                    <a:gridCol w="1134764">
                      <a:extLst>
                        <a:ext uri="{9D8B030D-6E8A-4147-A177-3AD203B41FA5}">
                          <a16:colId xmlns:a16="http://schemas.microsoft.com/office/drawing/2014/main" val="3280877034"/>
                        </a:ext>
                      </a:extLst>
                    </a:gridCol>
                    <a:gridCol w="642302">
                      <a:extLst>
                        <a:ext uri="{9D8B030D-6E8A-4147-A177-3AD203B41FA5}">
                          <a16:colId xmlns:a16="http://schemas.microsoft.com/office/drawing/2014/main" val="2399097068"/>
                        </a:ext>
                      </a:extLst>
                    </a:gridCol>
                  </a:tblGrid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:endParaRPr lang="en-US" altLang="ko-KR" sz="1100" b="0" i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100" b="0" i="0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altLang="ko-KR" sz="110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altLang="ko-KR" sz="11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altLang="ko-KR" sz="11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98.36%</a:t>
                          </a:r>
                          <a:endParaRPr lang="ko-KR" altLang="en-US" sz="11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2221405"/>
                      </a:ext>
                    </a:extLst>
                  </a:tr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96.20%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07710305"/>
                      </a:ext>
                    </a:extLst>
                  </a:tr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97.27%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656603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표 18">
                <a:extLst>
                  <a:ext uri="{FF2B5EF4-FFF2-40B4-BE49-F238E27FC236}">
                    <a16:creationId xmlns:a16="http://schemas.microsoft.com/office/drawing/2014/main" id="{69E45465-D489-B69A-ABDF-A66FCB9B40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4504722"/>
                  </p:ext>
                </p:extLst>
              </p:nvPr>
            </p:nvGraphicFramePr>
            <p:xfrm>
              <a:off x="8066284" y="2623910"/>
              <a:ext cx="3630416" cy="777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07128">
                      <a:extLst>
                        <a:ext uri="{9D8B030D-6E8A-4147-A177-3AD203B41FA5}">
                          <a16:colId xmlns:a16="http://schemas.microsoft.com/office/drawing/2014/main" val="911056240"/>
                        </a:ext>
                      </a:extLst>
                    </a:gridCol>
                    <a:gridCol w="846222">
                      <a:extLst>
                        <a:ext uri="{9D8B030D-6E8A-4147-A177-3AD203B41FA5}">
                          <a16:colId xmlns:a16="http://schemas.microsoft.com/office/drawing/2014/main" val="1979424826"/>
                        </a:ext>
                      </a:extLst>
                    </a:gridCol>
                    <a:gridCol w="1134764">
                      <a:extLst>
                        <a:ext uri="{9D8B030D-6E8A-4147-A177-3AD203B41FA5}">
                          <a16:colId xmlns:a16="http://schemas.microsoft.com/office/drawing/2014/main" val="3280877034"/>
                        </a:ext>
                      </a:extLst>
                    </a:gridCol>
                    <a:gridCol w="642302">
                      <a:extLst>
                        <a:ext uri="{9D8B030D-6E8A-4147-A177-3AD203B41FA5}">
                          <a16:colId xmlns:a16="http://schemas.microsoft.com/office/drawing/2014/main" val="2399097068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62567" t="-781" r="-56684" b="-5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98.36%</a:t>
                          </a:r>
                          <a:endParaRPr lang="ko-KR" altLang="en-US" sz="11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222140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96.20%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0771030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97.27%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656603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7E57B57-1F2E-844E-93C6-C3A7EB618DE2}"/>
              </a:ext>
            </a:extLst>
          </p:cNvPr>
          <p:cNvSpPr txBox="1"/>
          <p:nvPr/>
        </p:nvSpPr>
        <p:spPr>
          <a:xfrm>
            <a:off x="1873250" y="3456851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 Model+1D Data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48C245-2F27-3780-93E3-207EA54F7042}"/>
              </a:ext>
            </a:extLst>
          </p:cNvPr>
          <p:cNvSpPr txBox="1"/>
          <p:nvPr/>
        </p:nvSpPr>
        <p:spPr>
          <a:xfrm>
            <a:off x="5568121" y="3456851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2D Model+2D Data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830B87-4A6F-5317-1912-1912A04F46A9}"/>
              </a:ext>
            </a:extLst>
          </p:cNvPr>
          <p:cNvSpPr txBox="1"/>
          <p:nvPr/>
        </p:nvSpPr>
        <p:spPr>
          <a:xfrm>
            <a:off x="8819342" y="3456851"/>
            <a:ext cx="2124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 Model+(1D Data+2D Data)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표 26">
            <a:extLst>
              <a:ext uri="{FF2B5EF4-FFF2-40B4-BE49-F238E27FC236}">
                <a16:creationId xmlns:a16="http://schemas.microsoft.com/office/drawing/2014/main" id="{8D9D5E02-FA50-3E52-754E-D8C01B750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558672"/>
              </p:ext>
            </p:extLst>
          </p:nvPr>
        </p:nvGraphicFramePr>
        <p:xfrm>
          <a:off x="814584" y="4612119"/>
          <a:ext cx="3541517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466">
                  <a:extLst>
                    <a:ext uri="{9D8B030D-6E8A-4147-A177-3AD203B41FA5}">
                      <a16:colId xmlns:a16="http://schemas.microsoft.com/office/drawing/2014/main" val="91105624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79424826"/>
                    </a:ext>
                  </a:extLst>
                </a:gridCol>
                <a:gridCol w="1106977">
                  <a:extLst>
                    <a:ext uri="{9D8B030D-6E8A-4147-A177-3AD203B41FA5}">
                      <a16:colId xmlns:a16="http://schemas.microsoft.com/office/drawing/2014/main" val="3280877034"/>
                    </a:ext>
                  </a:extLst>
                </a:gridCol>
                <a:gridCol w="626574">
                  <a:extLst>
                    <a:ext uri="{9D8B030D-6E8A-4147-A177-3AD203B41FA5}">
                      <a16:colId xmlns:a16="http://schemas.microsoft.com/office/drawing/2014/main" val="2399097068"/>
                    </a:ext>
                  </a:extLst>
                </a:gridCol>
              </a:tblGrid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TCN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ICBHI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Signal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1s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22214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Wavenet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10ms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77103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Bi-LSTM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10ms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5660395"/>
                  </a:ext>
                </a:extLst>
              </a:tr>
            </a:tbl>
          </a:graphicData>
        </a:graphic>
      </p:graphicFrame>
      <p:graphicFrame>
        <p:nvGraphicFramePr>
          <p:cNvPr id="28" name="표 27">
            <a:extLst>
              <a:ext uri="{FF2B5EF4-FFF2-40B4-BE49-F238E27FC236}">
                <a16:creationId xmlns:a16="http://schemas.microsoft.com/office/drawing/2014/main" id="{FFFCA630-4F1A-6A31-E4AB-151219283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96545"/>
              </p:ext>
            </p:extLst>
          </p:nvPr>
        </p:nvGraphicFramePr>
        <p:xfrm>
          <a:off x="4440434" y="4612119"/>
          <a:ext cx="3541517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466">
                  <a:extLst>
                    <a:ext uri="{9D8B030D-6E8A-4147-A177-3AD203B41FA5}">
                      <a16:colId xmlns:a16="http://schemas.microsoft.com/office/drawing/2014/main" val="91105624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79424826"/>
                    </a:ext>
                  </a:extLst>
                </a:gridCol>
                <a:gridCol w="1106977">
                  <a:extLst>
                    <a:ext uri="{9D8B030D-6E8A-4147-A177-3AD203B41FA5}">
                      <a16:colId xmlns:a16="http://schemas.microsoft.com/office/drawing/2014/main" val="3280877034"/>
                    </a:ext>
                  </a:extLst>
                </a:gridCol>
                <a:gridCol w="626574">
                  <a:extLst>
                    <a:ext uri="{9D8B030D-6E8A-4147-A177-3AD203B41FA5}">
                      <a16:colId xmlns:a16="http://schemas.microsoft.com/office/drawing/2014/main" val="2399097068"/>
                    </a:ext>
                  </a:extLst>
                </a:gridCol>
              </a:tblGrid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VGG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ICBHI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Spectrogram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4s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22214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Resnet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20s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77103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Transformer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566039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표 28">
                <a:extLst>
                  <a:ext uri="{FF2B5EF4-FFF2-40B4-BE49-F238E27FC236}">
                    <a16:creationId xmlns:a16="http://schemas.microsoft.com/office/drawing/2014/main" id="{6052F4ED-402A-6397-F07E-6C107EF985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7179723"/>
                  </p:ext>
                </p:extLst>
              </p:nvPr>
            </p:nvGraphicFramePr>
            <p:xfrm>
              <a:off x="8066284" y="4612119"/>
              <a:ext cx="3630416" cy="777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07128">
                      <a:extLst>
                        <a:ext uri="{9D8B030D-6E8A-4147-A177-3AD203B41FA5}">
                          <a16:colId xmlns:a16="http://schemas.microsoft.com/office/drawing/2014/main" val="911056240"/>
                        </a:ext>
                      </a:extLst>
                    </a:gridCol>
                    <a:gridCol w="846222">
                      <a:extLst>
                        <a:ext uri="{9D8B030D-6E8A-4147-A177-3AD203B41FA5}">
                          <a16:colId xmlns:a16="http://schemas.microsoft.com/office/drawing/2014/main" val="1979424826"/>
                        </a:ext>
                      </a:extLst>
                    </a:gridCol>
                    <a:gridCol w="1134764">
                      <a:extLst>
                        <a:ext uri="{9D8B030D-6E8A-4147-A177-3AD203B41FA5}">
                          <a16:colId xmlns:a16="http://schemas.microsoft.com/office/drawing/2014/main" val="3280877034"/>
                        </a:ext>
                      </a:extLst>
                    </a:gridCol>
                    <a:gridCol w="642302">
                      <a:extLst>
                        <a:ext uri="{9D8B030D-6E8A-4147-A177-3AD203B41FA5}">
                          <a16:colId xmlns:a16="http://schemas.microsoft.com/office/drawing/2014/main" val="2399097068"/>
                        </a:ext>
                      </a:extLst>
                    </a:gridCol>
                  </a:tblGrid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:endParaRPr lang="en-US" altLang="ko-KR" sz="1100" b="0" i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100" b="0" i="0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altLang="ko-KR" sz="110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altLang="ko-KR" sz="11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altLang="ko-KR" sz="11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1s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2221405"/>
                      </a:ext>
                    </a:extLst>
                  </a:tr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10ms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7710305"/>
                      </a:ext>
                    </a:extLst>
                  </a:tr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10ms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56603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표 28">
                <a:extLst>
                  <a:ext uri="{FF2B5EF4-FFF2-40B4-BE49-F238E27FC236}">
                    <a16:creationId xmlns:a16="http://schemas.microsoft.com/office/drawing/2014/main" id="{6052F4ED-402A-6397-F07E-6C107EF985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7179723"/>
                  </p:ext>
                </p:extLst>
              </p:nvPr>
            </p:nvGraphicFramePr>
            <p:xfrm>
              <a:off x="8066284" y="4612119"/>
              <a:ext cx="3630416" cy="777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07128">
                      <a:extLst>
                        <a:ext uri="{9D8B030D-6E8A-4147-A177-3AD203B41FA5}">
                          <a16:colId xmlns:a16="http://schemas.microsoft.com/office/drawing/2014/main" val="911056240"/>
                        </a:ext>
                      </a:extLst>
                    </a:gridCol>
                    <a:gridCol w="846222">
                      <a:extLst>
                        <a:ext uri="{9D8B030D-6E8A-4147-A177-3AD203B41FA5}">
                          <a16:colId xmlns:a16="http://schemas.microsoft.com/office/drawing/2014/main" val="1979424826"/>
                        </a:ext>
                      </a:extLst>
                    </a:gridCol>
                    <a:gridCol w="1134764">
                      <a:extLst>
                        <a:ext uri="{9D8B030D-6E8A-4147-A177-3AD203B41FA5}">
                          <a16:colId xmlns:a16="http://schemas.microsoft.com/office/drawing/2014/main" val="3280877034"/>
                        </a:ext>
                      </a:extLst>
                    </a:gridCol>
                    <a:gridCol w="642302">
                      <a:extLst>
                        <a:ext uri="{9D8B030D-6E8A-4147-A177-3AD203B41FA5}">
                          <a16:colId xmlns:a16="http://schemas.microsoft.com/office/drawing/2014/main" val="2399097068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62567" t="-775" r="-56684" b="-54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1s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222140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10ms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771030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10ms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56603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F544E3F3-7C72-5CB7-285C-F266D37AC963}"/>
              </a:ext>
            </a:extLst>
          </p:cNvPr>
          <p:cNvSpPr txBox="1"/>
          <p:nvPr/>
        </p:nvSpPr>
        <p:spPr>
          <a:xfrm>
            <a:off x="1873250" y="5487947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 Model+1D Data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C334816-53F2-3F4D-989B-B9F8EC9936BD}"/>
              </a:ext>
            </a:extLst>
          </p:cNvPr>
          <p:cNvSpPr txBox="1"/>
          <p:nvPr/>
        </p:nvSpPr>
        <p:spPr>
          <a:xfrm>
            <a:off x="5568121" y="5487947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2D Model+2D Data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3F8E1D-B351-BE9B-17D0-EAC0C40D3D39}"/>
              </a:ext>
            </a:extLst>
          </p:cNvPr>
          <p:cNvSpPr txBox="1"/>
          <p:nvPr/>
        </p:nvSpPr>
        <p:spPr>
          <a:xfrm>
            <a:off x="8819342" y="5487947"/>
            <a:ext cx="2124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 Model+(1D Data+2D Data)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16439C12-0B3C-E894-6C39-A8AC9C184E81}"/>
              </a:ext>
            </a:extLst>
          </p:cNvPr>
          <p:cNvCxnSpPr>
            <a:cxnSpLocks/>
          </p:cNvCxnSpPr>
          <p:nvPr/>
        </p:nvCxnSpPr>
        <p:spPr>
          <a:xfrm>
            <a:off x="8026402" y="2622550"/>
            <a:ext cx="0" cy="1111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385778AA-492C-4D70-0D5E-3D5F98DBD8E7}"/>
              </a:ext>
            </a:extLst>
          </p:cNvPr>
          <p:cNvCxnSpPr>
            <a:cxnSpLocks/>
          </p:cNvCxnSpPr>
          <p:nvPr/>
        </p:nvCxnSpPr>
        <p:spPr>
          <a:xfrm>
            <a:off x="4387853" y="2622550"/>
            <a:ext cx="0" cy="1111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C8AB749E-662D-5195-5C0F-D6F4A545E3CE}"/>
              </a:ext>
            </a:extLst>
          </p:cNvPr>
          <p:cNvCxnSpPr>
            <a:cxnSpLocks/>
          </p:cNvCxnSpPr>
          <p:nvPr/>
        </p:nvCxnSpPr>
        <p:spPr>
          <a:xfrm>
            <a:off x="8026402" y="4612119"/>
            <a:ext cx="0" cy="1111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EF323CAE-EC8C-006F-99E8-46941DECAE8D}"/>
              </a:ext>
            </a:extLst>
          </p:cNvPr>
          <p:cNvCxnSpPr>
            <a:cxnSpLocks/>
          </p:cNvCxnSpPr>
          <p:nvPr/>
        </p:nvCxnSpPr>
        <p:spPr>
          <a:xfrm>
            <a:off x="4387853" y="4612119"/>
            <a:ext cx="0" cy="1111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499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13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2001FA1-6BFA-B707-7965-A2A4F0D24DB1}"/>
              </a:ext>
            </a:extLst>
          </p:cNvPr>
          <p:cNvSpPr txBox="1"/>
          <p:nvPr/>
        </p:nvSpPr>
        <p:spPr>
          <a:xfrm>
            <a:off x="587314" y="1063442"/>
            <a:ext cx="1137899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Comparison of experiment results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arenR" startAt="2"/>
            </a:pPr>
            <a:r>
              <a:rPr lang="en-US" altLang="ko-KR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D</a:t>
            </a:r>
            <a:r>
              <a:rPr lang="en-US" altLang="ko-KR" sz="1800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isease classification</a:t>
            </a: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AutoNum type="arabicParenR" startAt="2"/>
            </a:pP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Accuracy</a:t>
            </a:r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sz="1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sz="1800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sz="1800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endParaRPr lang="en-US" altLang="ko-KR" sz="1800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ko-KR" sz="1800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Model training rate (per epoch)</a:t>
            </a:r>
            <a:endParaRPr lang="en-US" altLang="ko-K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+mj-ea"/>
              <a:buAutoNum type="circleNumDbPlain"/>
            </a:pPr>
            <a:endParaRPr lang="en-US" altLang="ko-KR" sz="1800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2CF2E1-994E-8BC0-94FF-108FFAFABF9C}"/>
              </a:ext>
            </a:extLst>
          </p:cNvPr>
          <p:cNvSpPr txBox="1"/>
          <p:nvPr/>
        </p:nvSpPr>
        <p:spPr>
          <a:xfrm>
            <a:off x="459960" y="465695"/>
            <a:ext cx="2480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Experiment Result</a:t>
            </a: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5E8B6677-0FC2-9BA9-25EE-0598D18BE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325801"/>
              </p:ext>
            </p:extLst>
          </p:nvPr>
        </p:nvGraphicFramePr>
        <p:xfrm>
          <a:off x="814584" y="2623910"/>
          <a:ext cx="3541517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466">
                  <a:extLst>
                    <a:ext uri="{9D8B030D-6E8A-4147-A177-3AD203B41FA5}">
                      <a16:colId xmlns:a16="http://schemas.microsoft.com/office/drawing/2014/main" val="91105624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79424826"/>
                    </a:ext>
                  </a:extLst>
                </a:gridCol>
                <a:gridCol w="1106977">
                  <a:extLst>
                    <a:ext uri="{9D8B030D-6E8A-4147-A177-3AD203B41FA5}">
                      <a16:colId xmlns:a16="http://schemas.microsoft.com/office/drawing/2014/main" val="3280877034"/>
                    </a:ext>
                  </a:extLst>
                </a:gridCol>
                <a:gridCol w="626574">
                  <a:extLst>
                    <a:ext uri="{9D8B030D-6E8A-4147-A177-3AD203B41FA5}">
                      <a16:colId xmlns:a16="http://schemas.microsoft.com/office/drawing/2014/main" val="2399097068"/>
                    </a:ext>
                  </a:extLst>
                </a:gridCol>
              </a:tblGrid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TCN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ICBHI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Signal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88.04%</a:t>
                      </a:r>
                      <a:endParaRPr lang="ko-KR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22214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Wavenet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87.03%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77103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Bi-LSTM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75.00%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5660395"/>
                  </a:ext>
                </a:extLst>
              </a:tr>
            </a:tbl>
          </a:graphicData>
        </a:graphic>
      </p:graphicFrame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D7DB433D-70E6-03AC-37B3-2FF976856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49015"/>
              </p:ext>
            </p:extLst>
          </p:nvPr>
        </p:nvGraphicFramePr>
        <p:xfrm>
          <a:off x="4440434" y="2623910"/>
          <a:ext cx="3541517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466">
                  <a:extLst>
                    <a:ext uri="{9D8B030D-6E8A-4147-A177-3AD203B41FA5}">
                      <a16:colId xmlns:a16="http://schemas.microsoft.com/office/drawing/2014/main" val="91105624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79424826"/>
                    </a:ext>
                  </a:extLst>
                </a:gridCol>
                <a:gridCol w="1106977">
                  <a:extLst>
                    <a:ext uri="{9D8B030D-6E8A-4147-A177-3AD203B41FA5}">
                      <a16:colId xmlns:a16="http://schemas.microsoft.com/office/drawing/2014/main" val="3280877034"/>
                    </a:ext>
                  </a:extLst>
                </a:gridCol>
                <a:gridCol w="626574">
                  <a:extLst>
                    <a:ext uri="{9D8B030D-6E8A-4147-A177-3AD203B41FA5}">
                      <a16:colId xmlns:a16="http://schemas.microsoft.com/office/drawing/2014/main" val="2399097068"/>
                    </a:ext>
                  </a:extLst>
                </a:gridCol>
              </a:tblGrid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VGG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ICBHI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Spectrogram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92.93%</a:t>
                      </a:r>
                      <a:endParaRPr lang="ko-KR" altLang="en-US" sz="1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22214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Resnet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90.76%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77103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Transformer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89.13%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566039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표 18">
                <a:extLst>
                  <a:ext uri="{FF2B5EF4-FFF2-40B4-BE49-F238E27FC236}">
                    <a16:creationId xmlns:a16="http://schemas.microsoft.com/office/drawing/2014/main" id="{69E45465-D489-B69A-ABDF-A66FCB9B40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5307677"/>
                  </p:ext>
                </p:extLst>
              </p:nvPr>
            </p:nvGraphicFramePr>
            <p:xfrm>
              <a:off x="8066283" y="2623910"/>
              <a:ext cx="3790949" cy="777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51662">
                      <a:extLst>
                        <a:ext uri="{9D8B030D-6E8A-4147-A177-3AD203B41FA5}">
                          <a16:colId xmlns:a16="http://schemas.microsoft.com/office/drawing/2014/main" val="911056240"/>
                        </a:ext>
                      </a:extLst>
                    </a:gridCol>
                    <a:gridCol w="883641">
                      <a:extLst>
                        <a:ext uri="{9D8B030D-6E8A-4147-A177-3AD203B41FA5}">
                          <a16:colId xmlns:a16="http://schemas.microsoft.com/office/drawing/2014/main" val="1979424826"/>
                        </a:ext>
                      </a:extLst>
                    </a:gridCol>
                    <a:gridCol w="1091864">
                      <a:extLst>
                        <a:ext uri="{9D8B030D-6E8A-4147-A177-3AD203B41FA5}">
                          <a16:colId xmlns:a16="http://schemas.microsoft.com/office/drawing/2014/main" val="3280877034"/>
                        </a:ext>
                      </a:extLst>
                    </a:gridCol>
                    <a:gridCol w="763782">
                      <a:extLst>
                        <a:ext uri="{9D8B030D-6E8A-4147-A177-3AD203B41FA5}">
                          <a16:colId xmlns:a16="http://schemas.microsoft.com/office/drawing/2014/main" val="2399097068"/>
                        </a:ext>
                      </a:extLst>
                    </a:gridCol>
                  </a:tblGrid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:endParaRPr lang="en-US" altLang="ko-KR" sz="1100" b="0" i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100" b="0" i="0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altLang="ko-KR" sz="110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altLang="ko-KR" sz="11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altLang="ko-KR" sz="11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92.934%</a:t>
                          </a:r>
                          <a:endParaRPr lang="ko-KR" altLang="en-US" sz="11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2221405"/>
                      </a:ext>
                    </a:extLst>
                  </a:tr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90.22%</a:t>
                          </a:r>
                          <a:endParaRPr lang="ko-KR" altLang="en-US" sz="11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07710305"/>
                      </a:ext>
                    </a:extLst>
                  </a:tr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87.50%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656603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표 18">
                <a:extLst>
                  <a:ext uri="{FF2B5EF4-FFF2-40B4-BE49-F238E27FC236}">
                    <a16:creationId xmlns:a16="http://schemas.microsoft.com/office/drawing/2014/main" id="{69E45465-D489-B69A-ABDF-A66FCB9B40E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5307677"/>
                  </p:ext>
                </p:extLst>
              </p:nvPr>
            </p:nvGraphicFramePr>
            <p:xfrm>
              <a:off x="8066283" y="2623910"/>
              <a:ext cx="3790949" cy="777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51662">
                      <a:extLst>
                        <a:ext uri="{9D8B030D-6E8A-4147-A177-3AD203B41FA5}">
                          <a16:colId xmlns:a16="http://schemas.microsoft.com/office/drawing/2014/main" val="911056240"/>
                        </a:ext>
                      </a:extLst>
                    </a:gridCol>
                    <a:gridCol w="883641">
                      <a:extLst>
                        <a:ext uri="{9D8B030D-6E8A-4147-A177-3AD203B41FA5}">
                          <a16:colId xmlns:a16="http://schemas.microsoft.com/office/drawing/2014/main" val="1979424826"/>
                        </a:ext>
                      </a:extLst>
                    </a:gridCol>
                    <a:gridCol w="1091864">
                      <a:extLst>
                        <a:ext uri="{9D8B030D-6E8A-4147-A177-3AD203B41FA5}">
                          <a16:colId xmlns:a16="http://schemas.microsoft.com/office/drawing/2014/main" val="3280877034"/>
                        </a:ext>
                      </a:extLst>
                    </a:gridCol>
                    <a:gridCol w="763782">
                      <a:extLst>
                        <a:ext uri="{9D8B030D-6E8A-4147-A177-3AD203B41FA5}">
                          <a16:colId xmlns:a16="http://schemas.microsoft.com/office/drawing/2014/main" val="2399097068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77654" t="-781" r="-70950" b="-5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100" b="1" dirty="0">
                              <a:solidFill>
                                <a:srgbClr val="FF00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92.934%</a:t>
                          </a:r>
                          <a:endParaRPr lang="ko-KR" altLang="en-US" sz="1100" b="1" dirty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222140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90.22%</a:t>
                          </a:r>
                          <a:endParaRPr lang="ko-KR" altLang="en-US" sz="1100" b="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0771030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b="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87.50%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1656603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7E57B57-1F2E-844E-93C6-C3A7EB618DE2}"/>
              </a:ext>
            </a:extLst>
          </p:cNvPr>
          <p:cNvSpPr txBox="1"/>
          <p:nvPr/>
        </p:nvSpPr>
        <p:spPr>
          <a:xfrm>
            <a:off x="1873250" y="3456851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 Model+1D Data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48C245-2F27-3780-93E3-207EA54F7042}"/>
              </a:ext>
            </a:extLst>
          </p:cNvPr>
          <p:cNvSpPr txBox="1"/>
          <p:nvPr/>
        </p:nvSpPr>
        <p:spPr>
          <a:xfrm>
            <a:off x="5568121" y="3456851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2D Model+2D Data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830B87-4A6F-5317-1912-1912A04F46A9}"/>
              </a:ext>
            </a:extLst>
          </p:cNvPr>
          <p:cNvSpPr txBox="1"/>
          <p:nvPr/>
        </p:nvSpPr>
        <p:spPr>
          <a:xfrm>
            <a:off x="8882842" y="3456851"/>
            <a:ext cx="2124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 Model+(1D Data+2D Data)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표 26">
            <a:extLst>
              <a:ext uri="{FF2B5EF4-FFF2-40B4-BE49-F238E27FC236}">
                <a16:creationId xmlns:a16="http://schemas.microsoft.com/office/drawing/2014/main" id="{8D9D5E02-FA50-3E52-754E-D8C01B750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656195"/>
              </p:ext>
            </p:extLst>
          </p:nvPr>
        </p:nvGraphicFramePr>
        <p:xfrm>
          <a:off x="814584" y="4609253"/>
          <a:ext cx="3541517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466">
                  <a:extLst>
                    <a:ext uri="{9D8B030D-6E8A-4147-A177-3AD203B41FA5}">
                      <a16:colId xmlns:a16="http://schemas.microsoft.com/office/drawing/2014/main" val="91105624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79424826"/>
                    </a:ext>
                  </a:extLst>
                </a:gridCol>
                <a:gridCol w="1106977">
                  <a:extLst>
                    <a:ext uri="{9D8B030D-6E8A-4147-A177-3AD203B41FA5}">
                      <a16:colId xmlns:a16="http://schemas.microsoft.com/office/drawing/2014/main" val="3280877034"/>
                    </a:ext>
                  </a:extLst>
                </a:gridCol>
                <a:gridCol w="626574">
                  <a:extLst>
                    <a:ext uri="{9D8B030D-6E8A-4147-A177-3AD203B41FA5}">
                      <a16:colId xmlns:a16="http://schemas.microsoft.com/office/drawing/2014/main" val="2399097068"/>
                    </a:ext>
                  </a:extLst>
                </a:gridCol>
              </a:tblGrid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TCN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ICBHI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Signal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1s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22214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Wavenet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10ms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77103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Bi-LSTM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10ms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5660395"/>
                  </a:ext>
                </a:extLst>
              </a:tr>
            </a:tbl>
          </a:graphicData>
        </a:graphic>
      </p:graphicFrame>
      <p:graphicFrame>
        <p:nvGraphicFramePr>
          <p:cNvPr id="28" name="표 27">
            <a:extLst>
              <a:ext uri="{FF2B5EF4-FFF2-40B4-BE49-F238E27FC236}">
                <a16:creationId xmlns:a16="http://schemas.microsoft.com/office/drawing/2014/main" id="{FFFCA630-4F1A-6A31-E4AB-151219283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308863"/>
              </p:ext>
            </p:extLst>
          </p:nvPr>
        </p:nvGraphicFramePr>
        <p:xfrm>
          <a:off x="4440434" y="4609253"/>
          <a:ext cx="3541517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2466">
                  <a:extLst>
                    <a:ext uri="{9D8B030D-6E8A-4147-A177-3AD203B41FA5}">
                      <a16:colId xmlns:a16="http://schemas.microsoft.com/office/drawing/2014/main" val="911056240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79424826"/>
                    </a:ext>
                  </a:extLst>
                </a:gridCol>
                <a:gridCol w="1106977">
                  <a:extLst>
                    <a:ext uri="{9D8B030D-6E8A-4147-A177-3AD203B41FA5}">
                      <a16:colId xmlns:a16="http://schemas.microsoft.com/office/drawing/2014/main" val="3280877034"/>
                    </a:ext>
                  </a:extLst>
                </a:gridCol>
                <a:gridCol w="626574">
                  <a:extLst>
                    <a:ext uri="{9D8B030D-6E8A-4147-A177-3AD203B41FA5}">
                      <a16:colId xmlns:a16="http://schemas.microsoft.com/office/drawing/2014/main" val="2399097068"/>
                    </a:ext>
                  </a:extLst>
                </a:gridCol>
              </a:tblGrid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VGG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ICBHI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Spectrogram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4s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22214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Resnet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20s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7710305"/>
                  </a:ext>
                </a:extLst>
              </a:tr>
              <a:tr h="1268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Transformer</a:t>
                      </a:r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566039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표 28">
                <a:extLst>
                  <a:ext uri="{FF2B5EF4-FFF2-40B4-BE49-F238E27FC236}">
                    <a16:creationId xmlns:a16="http://schemas.microsoft.com/office/drawing/2014/main" id="{6052F4ED-402A-6397-F07E-6C107EF985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696064"/>
                  </p:ext>
                </p:extLst>
              </p:nvPr>
            </p:nvGraphicFramePr>
            <p:xfrm>
              <a:off x="8066284" y="4609253"/>
              <a:ext cx="3630416" cy="777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07128">
                      <a:extLst>
                        <a:ext uri="{9D8B030D-6E8A-4147-A177-3AD203B41FA5}">
                          <a16:colId xmlns:a16="http://schemas.microsoft.com/office/drawing/2014/main" val="911056240"/>
                        </a:ext>
                      </a:extLst>
                    </a:gridCol>
                    <a:gridCol w="846222">
                      <a:extLst>
                        <a:ext uri="{9D8B030D-6E8A-4147-A177-3AD203B41FA5}">
                          <a16:colId xmlns:a16="http://schemas.microsoft.com/office/drawing/2014/main" val="1979424826"/>
                        </a:ext>
                      </a:extLst>
                    </a:gridCol>
                    <a:gridCol w="1134764">
                      <a:extLst>
                        <a:ext uri="{9D8B030D-6E8A-4147-A177-3AD203B41FA5}">
                          <a16:colId xmlns:a16="http://schemas.microsoft.com/office/drawing/2014/main" val="3280877034"/>
                        </a:ext>
                      </a:extLst>
                    </a:gridCol>
                    <a:gridCol w="642302">
                      <a:extLst>
                        <a:ext uri="{9D8B030D-6E8A-4147-A177-3AD203B41FA5}">
                          <a16:colId xmlns:a16="http://schemas.microsoft.com/office/drawing/2014/main" val="2399097068"/>
                        </a:ext>
                      </a:extLst>
                    </a:gridCol>
                  </a:tblGrid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Signal</a:t>
                          </a:r>
                          <a:endParaRPr lang="en-US" altLang="ko-KR" sz="1100" b="0" i="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sz="1100" b="0" i="0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altLang="ko-KR" sz="110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altLang="ko-KR" sz="11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US" altLang="ko-KR" sz="1100" b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Spectrogram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1s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2221405"/>
                      </a:ext>
                    </a:extLst>
                  </a:tr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10ms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7710305"/>
                      </a:ext>
                    </a:extLst>
                  </a:tr>
                  <a:tr h="12683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10ms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56603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표 28">
                <a:extLst>
                  <a:ext uri="{FF2B5EF4-FFF2-40B4-BE49-F238E27FC236}">
                    <a16:creationId xmlns:a16="http://schemas.microsoft.com/office/drawing/2014/main" id="{6052F4ED-402A-6397-F07E-6C107EF985B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696064"/>
                  </p:ext>
                </p:extLst>
              </p:nvPr>
            </p:nvGraphicFramePr>
            <p:xfrm>
              <a:off x="8066284" y="4609253"/>
              <a:ext cx="3630416" cy="777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07128">
                      <a:extLst>
                        <a:ext uri="{9D8B030D-6E8A-4147-A177-3AD203B41FA5}">
                          <a16:colId xmlns:a16="http://schemas.microsoft.com/office/drawing/2014/main" val="911056240"/>
                        </a:ext>
                      </a:extLst>
                    </a:gridCol>
                    <a:gridCol w="846222">
                      <a:extLst>
                        <a:ext uri="{9D8B030D-6E8A-4147-A177-3AD203B41FA5}">
                          <a16:colId xmlns:a16="http://schemas.microsoft.com/office/drawing/2014/main" val="1979424826"/>
                        </a:ext>
                      </a:extLst>
                    </a:gridCol>
                    <a:gridCol w="1134764">
                      <a:extLst>
                        <a:ext uri="{9D8B030D-6E8A-4147-A177-3AD203B41FA5}">
                          <a16:colId xmlns:a16="http://schemas.microsoft.com/office/drawing/2014/main" val="3280877034"/>
                        </a:ext>
                      </a:extLst>
                    </a:gridCol>
                    <a:gridCol w="642302">
                      <a:extLst>
                        <a:ext uri="{9D8B030D-6E8A-4147-A177-3AD203B41FA5}">
                          <a16:colId xmlns:a16="http://schemas.microsoft.com/office/drawing/2014/main" val="2399097068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TCN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ICBHI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62567" t="-781" r="-56684" b="-54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1s</a:t>
                          </a:r>
                          <a:endParaRPr lang="ko-KR" altLang="en-US" sz="11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222140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 err="1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Wavenet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10ms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771030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Bi-LSTM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1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10ms</a:t>
                          </a:r>
                          <a:endParaRPr lang="ko-KR" altLang="en-US" sz="11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656603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F544E3F3-7C72-5CB7-285C-F266D37AC963}"/>
              </a:ext>
            </a:extLst>
          </p:cNvPr>
          <p:cNvSpPr txBox="1"/>
          <p:nvPr/>
        </p:nvSpPr>
        <p:spPr>
          <a:xfrm>
            <a:off x="1873250" y="5485081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 Model+1D Data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C334816-53F2-3F4D-989B-B9F8EC9936BD}"/>
              </a:ext>
            </a:extLst>
          </p:cNvPr>
          <p:cNvSpPr txBox="1"/>
          <p:nvPr/>
        </p:nvSpPr>
        <p:spPr>
          <a:xfrm>
            <a:off x="5568121" y="5485081"/>
            <a:ext cx="1417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2D Model+2D Data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3F8E1D-B351-BE9B-17D0-EAC0C40D3D39}"/>
              </a:ext>
            </a:extLst>
          </p:cNvPr>
          <p:cNvSpPr txBox="1"/>
          <p:nvPr/>
        </p:nvSpPr>
        <p:spPr>
          <a:xfrm>
            <a:off x="8819342" y="5485081"/>
            <a:ext cx="2124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 Model+(1D Data+2D Data)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73558F6D-FA10-12D6-9B04-A24F65A1A97C}"/>
              </a:ext>
            </a:extLst>
          </p:cNvPr>
          <p:cNvCxnSpPr>
            <a:cxnSpLocks/>
          </p:cNvCxnSpPr>
          <p:nvPr/>
        </p:nvCxnSpPr>
        <p:spPr>
          <a:xfrm>
            <a:off x="8026402" y="2622550"/>
            <a:ext cx="0" cy="1111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299E06D-7B79-BF5A-2AF6-AFCA72672E83}"/>
              </a:ext>
            </a:extLst>
          </p:cNvPr>
          <p:cNvCxnSpPr>
            <a:cxnSpLocks/>
          </p:cNvCxnSpPr>
          <p:nvPr/>
        </p:nvCxnSpPr>
        <p:spPr>
          <a:xfrm>
            <a:off x="4387853" y="2622550"/>
            <a:ext cx="0" cy="1111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45410D04-3988-CD25-A3B0-DAD22858ED26}"/>
              </a:ext>
            </a:extLst>
          </p:cNvPr>
          <p:cNvCxnSpPr>
            <a:cxnSpLocks/>
          </p:cNvCxnSpPr>
          <p:nvPr/>
        </p:nvCxnSpPr>
        <p:spPr>
          <a:xfrm>
            <a:off x="8026402" y="4612119"/>
            <a:ext cx="0" cy="1111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0159FF1-445F-7D39-B9A5-45393159881F}"/>
              </a:ext>
            </a:extLst>
          </p:cNvPr>
          <p:cNvCxnSpPr>
            <a:cxnSpLocks/>
          </p:cNvCxnSpPr>
          <p:nvPr/>
        </p:nvCxnSpPr>
        <p:spPr>
          <a:xfrm>
            <a:off x="4387853" y="4612119"/>
            <a:ext cx="0" cy="11113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226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14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2001FA1-6BFA-B707-7965-A2A4F0D24DB1}"/>
              </a:ext>
            </a:extLst>
          </p:cNvPr>
          <p:cNvSpPr txBox="1"/>
          <p:nvPr/>
        </p:nvSpPr>
        <p:spPr>
          <a:xfrm>
            <a:off x="587314" y="1355542"/>
            <a:ext cx="1044898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Improvement of respiratory disease multi-classification accuracy by considering both 1D data features and 2D data features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sz="1800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Speeding up learning using 1D models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sz="1800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Accuracy improvement using 2D data </a:t>
            </a:r>
            <a:r>
              <a:rPr lang="en-US" altLang="ko-KR" sz="18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features</a:t>
            </a: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sz="1800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12.36% accuracy improvement over previous studies in pathological data classification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4.63% accuracy improvement over existing studies in multi-disease data classification</a:t>
            </a:r>
            <a:endParaRPr lang="en-US" altLang="ko-KR" sz="1800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2CF2E1-994E-8BC0-94FF-108FFAFABF9C}"/>
              </a:ext>
            </a:extLst>
          </p:cNvPr>
          <p:cNvSpPr txBox="1"/>
          <p:nvPr/>
        </p:nvSpPr>
        <p:spPr>
          <a:xfrm>
            <a:off x="418249" y="465695"/>
            <a:ext cx="1585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87499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2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>
            <a:cxnSpLocks/>
          </p:cNvCxnSpPr>
          <p:nvPr/>
        </p:nvCxnSpPr>
        <p:spPr>
          <a:xfrm>
            <a:off x="3426505" y="3497448"/>
            <a:ext cx="470804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0C78C48-D9A7-3BD1-9C43-1BDD51977356}"/>
              </a:ext>
            </a:extLst>
          </p:cNvPr>
          <p:cNvSpPr txBox="1"/>
          <p:nvPr/>
        </p:nvSpPr>
        <p:spPr>
          <a:xfrm>
            <a:off x="3208371" y="2960442"/>
            <a:ext cx="51443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>
                <a:solidFill>
                  <a:srgbClr val="333333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ECG user identification</a:t>
            </a:r>
            <a:endParaRPr lang="en-US" altLang="ko-KR" sz="2000" i="0" dirty="0">
              <a:solidFill>
                <a:srgbClr val="333333"/>
              </a:solidFill>
              <a:effectLst/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284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3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2001FA1-6BFA-B707-7965-A2A4F0D24DB1}"/>
              </a:ext>
            </a:extLst>
          </p:cNvPr>
          <p:cNvSpPr txBox="1"/>
          <p:nvPr/>
        </p:nvSpPr>
        <p:spPr>
          <a:xfrm>
            <a:off x="587314" y="1355542"/>
            <a:ext cx="11158220" cy="378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ko-KR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Reviewer: 1, Recommendation: Accept (minor edits)</a:t>
            </a:r>
          </a:p>
          <a:p>
            <a:pPr algn="l">
              <a:lnSpc>
                <a:spcPct val="150000"/>
              </a:lnSpc>
            </a:pPr>
            <a:r>
              <a:rPr lang="en-US" altLang="ko-KR" sz="1800" dirty="0">
                <a:effectLst/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Reviewer: 2, Recommendation: Reject (updates required before resubmission)</a:t>
            </a:r>
          </a:p>
          <a:p>
            <a:pPr algn="l">
              <a:lnSpc>
                <a:spcPct val="150000"/>
              </a:lnSpc>
            </a:pPr>
            <a:endParaRPr lang="en-US" altLang="ko-KR" sz="1800" dirty="0">
              <a:solidFill>
                <a:srgbClr val="333333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8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Related research 2-1 (arrhythmia classification task) Not related to the content of this paper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8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Need to compare recent papers using short segments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800" dirty="0">
                <a:solidFill>
                  <a:srgbClr val="FF0000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Further experiments are required with the proposed data</a:t>
            </a:r>
          </a:p>
          <a:p>
            <a:pPr algn="l">
              <a:lnSpc>
                <a:spcPct val="150000"/>
              </a:lnSpc>
            </a:pPr>
            <a:r>
              <a:rPr lang="en-US" altLang="ko-KR" sz="1800" dirty="0">
                <a:solidFill>
                  <a:srgbClr val="FF0000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     (e.g. </a:t>
            </a:r>
            <a:r>
              <a:rPr lang="en-US" altLang="ko-KR" sz="1800" dirty="0" err="1">
                <a:solidFill>
                  <a:srgbClr val="FF0000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Heartprint</a:t>
            </a:r>
            <a:r>
              <a:rPr lang="en-US" altLang="ko-KR" sz="1800" dirty="0">
                <a:solidFill>
                  <a:srgbClr val="FF0000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altLang="ko-KR" sz="1800" dirty="0">
                <a:solidFill>
                  <a:srgbClr val="FF0000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https://doi.org/10.3390/data7100141</a:t>
            </a:r>
            <a:r>
              <a:rPr lang="en-US" altLang="ko-KR" sz="1800" dirty="0">
                <a:solidFill>
                  <a:srgbClr val="FF0000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) ⇒</a:t>
            </a:r>
            <a:r>
              <a:rPr lang="en-US" altLang="ko-KR" dirty="0">
                <a:solidFill>
                  <a:srgbClr val="FF0000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 Data published in Saudi Arabia in October 2022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 startAt="4"/>
            </a:pPr>
            <a:r>
              <a:rPr lang="en-US" altLang="ko-KR" sz="18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No justification for using overlapping signals (using overlap data)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 startAt="4"/>
            </a:pPr>
            <a:r>
              <a:rPr lang="en-US" altLang="ko-KR" sz="18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Needs comparison with state-of-the-art methods using multisession data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2CF2E1-994E-8BC0-94FF-108FFAFABF9C}"/>
              </a:ext>
            </a:extLst>
          </p:cNvPr>
          <p:cNvSpPr txBox="1"/>
          <p:nvPr/>
        </p:nvSpPr>
        <p:spPr>
          <a:xfrm>
            <a:off x="382024" y="465695"/>
            <a:ext cx="2839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ECG-related research</a:t>
            </a:r>
          </a:p>
        </p:txBody>
      </p:sp>
    </p:spTree>
    <p:extLst>
      <p:ext uri="{BB962C8B-B14F-4D97-AF65-F5344CB8AC3E}">
        <p14:creationId xmlns:p14="http://schemas.microsoft.com/office/powerpoint/2010/main" val="25730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4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>
            <a:cxnSpLocks/>
          </p:cNvCxnSpPr>
          <p:nvPr/>
        </p:nvCxnSpPr>
        <p:spPr>
          <a:xfrm>
            <a:off x="3426505" y="3497448"/>
            <a:ext cx="470804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0C78C48-D9A7-3BD1-9C43-1BDD51977356}"/>
              </a:ext>
            </a:extLst>
          </p:cNvPr>
          <p:cNvSpPr txBox="1"/>
          <p:nvPr/>
        </p:nvSpPr>
        <p:spPr>
          <a:xfrm>
            <a:off x="3208371" y="2960442"/>
            <a:ext cx="51443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000" dirty="0">
                <a:solidFill>
                  <a:srgbClr val="333333"/>
                </a:solidFill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  <a:sym typeface="Wingdings" panose="05000000000000000000" pitchFamily="2" charset="2"/>
              </a:rPr>
              <a:t>Disease diagnosis using respiration data</a:t>
            </a:r>
            <a:endParaRPr lang="en-US" altLang="ko-KR" sz="2000" i="0" dirty="0">
              <a:solidFill>
                <a:srgbClr val="333333"/>
              </a:solidFill>
              <a:effectLst/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383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5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5A61CB1-682D-61FB-A904-E7BD11087F98}"/>
              </a:ext>
            </a:extLst>
          </p:cNvPr>
          <p:cNvSpPr txBox="1"/>
          <p:nvPr/>
        </p:nvSpPr>
        <p:spPr>
          <a:xfrm>
            <a:off x="435136" y="472045"/>
            <a:ext cx="1704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B21A10-59A5-C94A-BF36-DBBED84B5DAE}"/>
              </a:ext>
            </a:extLst>
          </p:cNvPr>
          <p:cNvSpPr txBox="1"/>
          <p:nvPr/>
        </p:nvSpPr>
        <p:spPr>
          <a:xfrm>
            <a:off x="574614" y="1208840"/>
            <a:ext cx="11378990" cy="44492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Research on classification of respiratory data for multiple classification of lung diseases is actively underway.</a:t>
            </a: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In previous studies, methods such as spectrogram and </a:t>
            </a:r>
            <a:r>
              <a:rPr lang="en-US" altLang="ko-KR" sz="1600" dirty="0" err="1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gammatongram</a:t>
            </a:r>
            <a:r>
              <a:rPr lang="en-US" altLang="ko-KR" sz="1600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, which are 2D image conversion methods, are used.</a:t>
            </a: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However, the performance for respiratory disease multi-class classification is still poor.</a:t>
            </a:r>
          </a:p>
          <a:p>
            <a:pPr marL="285750" indent="-285750" algn="l">
              <a:lnSpc>
                <a:spcPct val="200000"/>
              </a:lnSpc>
              <a:buFontTx/>
              <a:buChar char="-"/>
            </a:pPr>
            <a:endParaRPr lang="en-US" altLang="ko-KR" sz="16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 algn="l">
              <a:lnSpc>
                <a:spcPct val="200000"/>
              </a:lnSpc>
              <a:buFontTx/>
              <a:buChar char="-"/>
            </a:pPr>
            <a:endParaRPr lang="en-US" altLang="ko-KR" sz="16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285750" indent="-285750" algn="l">
              <a:lnSpc>
                <a:spcPct val="200000"/>
              </a:lnSpc>
              <a:buFont typeface="Symbol" panose="05050102010706020507" pitchFamily="18" charset="2"/>
              <a:buChar char="Þ"/>
            </a:pP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Conduct multi-classification study of respiratory diseases through </a:t>
            </a:r>
            <a:r>
              <a:rPr lang="en-US" altLang="ko-KR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combination of 1-dimensional and 2-dimensional features</a:t>
            </a:r>
          </a:p>
          <a:p>
            <a:pPr marL="285750" indent="-285750" algn="l">
              <a:lnSpc>
                <a:spcPct val="200000"/>
              </a:lnSpc>
              <a:buFont typeface="Symbol" panose="05050102010706020507" pitchFamily="18" charset="2"/>
              <a:buChar char="Þ"/>
            </a:pPr>
            <a:r>
              <a:rPr lang="en-US" altLang="ko-KR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Advantage of fast learning speed of 1D model + Advantage of high accuracy verification of 2D model</a:t>
            </a:r>
          </a:p>
          <a:p>
            <a:pPr marL="285750" indent="-285750" algn="l">
              <a:lnSpc>
                <a:spcPct val="200000"/>
              </a:lnSpc>
              <a:buFont typeface="Symbol" panose="05050102010706020507" pitchFamily="18" charset="2"/>
              <a:buChar char="Þ"/>
            </a:pP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Improved model learning speed and accuracy compared to using only the existing 2D converted image</a:t>
            </a:r>
          </a:p>
        </p:txBody>
      </p:sp>
    </p:spTree>
    <p:extLst>
      <p:ext uri="{BB962C8B-B14F-4D97-AF65-F5344CB8AC3E}">
        <p14:creationId xmlns:p14="http://schemas.microsoft.com/office/powerpoint/2010/main" val="227313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6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5A61CB1-682D-61FB-A904-E7BD11087F98}"/>
              </a:ext>
            </a:extLst>
          </p:cNvPr>
          <p:cNvSpPr txBox="1"/>
          <p:nvPr/>
        </p:nvSpPr>
        <p:spPr>
          <a:xfrm>
            <a:off x="449761" y="465695"/>
            <a:ext cx="1141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Method</a:t>
            </a:r>
            <a:endParaRPr lang="en-US" altLang="ko-KR" sz="2400" i="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B21A10-59A5-C94A-BF36-DBBED84B5DAE}"/>
              </a:ext>
            </a:extLst>
          </p:cNvPr>
          <p:cNvSpPr txBox="1"/>
          <p:nvPr/>
        </p:nvSpPr>
        <p:spPr>
          <a:xfrm>
            <a:off x="574614" y="1208840"/>
            <a:ext cx="11378990" cy="53902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Disease diagnosis using respiration data (ICBHI</a:t>
            </a:r>
            <a:r>
              <a:rPr lang="ko-KR" altLang="en-US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ko-KR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2017</a:t>
            </a:r>
            <a:r>
              <a:rPr lang="ko-KR" altLang="en-US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ko-KR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Challenge Dataset)</a:t>
            </a:r>
            <a:endParaRPr lang="en-US" altLang="ko-KR" i="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altLang="ko-KR" sz="1100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indent="-342900" algn="l">
              <a:lnSpc>
                <a:spcPct val="200000"/>
              </a:lnSpc>
              <a:buFont typeface="+mj-ea"/>
              <a:buAutoNum type="circleNumDbPlain"/>
            </a:pPr>
            <a:r>
              <a:rPr lang="en-US" altLang="ko-KR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Pathological data classification task (Normal/Abnormal)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en-US" altLang="ko-KR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Learning by converting to one-dimensional value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en-US" altLang="ko-KR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Learning by converting to 2-dimensional images (spectrogram)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en-US" altLang="ko-KR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Learning using a combination of 1D and 2D features</a:t>
            </a:r>
          </a:p>
          <a:p>
            <a:pPr marL="342900" indent="-342900">
              <a:lnSpc>
                <a:spcPct val="200000"/>
              </a:lnSpc>
              <a:buFont typeface="+mj-ea"/>
              <a:buAutoNum type="circleNumDbPlain" startAt="2"/>
            </a:pPr>
            <a:r>
              <a:rPr lang="en-US" altLang="ko-KR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Disease multi-classification task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en-US" altLang="ko-KR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Learning by converting to one-dimensional value 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en-US" altLang="ko-KR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Learning by converting to 2-dimensional images (spectrogram)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en-US" altLang="ko-KR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Learning using a combination of 1D and 2D features </a:t>
            </a:r>
          </a:p>
        </p:txBody>
      </p:sp>
    </p:spTree>
    <p:extLst>
      <p:ext uri="{BB962C8B-B14F-4D97-AF65-F5344CB8AC3E}">
        <p14:creationId xmlns:p14="http://schemas.microsoft.com/office/powerpoint/2010/main" val="4241443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7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BB21A10-59A5-C94A-BF36-DBBED84B5DAE}"/>
              </a:ext>
            </a:extLst>
          </p:cNvPr>
          <p:cNvSpPr txBox="1"/>
          <p:nvPr/>
        </p:nvSpPr>
        <p:spPr>
          <a:xfrm>
            <a:off x="161864" y="1227890"/>
            <a:ext cx="11378990" cy="4990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en-US" altLang="ko-KR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Learning by converting to one-dimensional value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r>
              <a:rPr lang="en-US" altLang="ko-KR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Learning by converting to 2-dimensional images (spectrogram)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arenR"/>
            </a:pPr>
            <a:endParaRPr lang="en-US" altLang="ko-KR" dirty="0">
              <a:solidFill>
                <a:srgbClr val="212529"/>
              </a:solidFill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205A3736-7269-D52D-2D06-DFFB0DB614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619"/>
          <a:stretch/>
        </p:blipFill>
        <p:spPr>
          <a:xfrm>
            <a:off x="1414721" y="4741188"/>
            <a:ext cx="3164815" cy="1536674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3B25A248-89CB-3862-1C5D-317A4DCCB1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599"/>
          <a:stretch/>
        </p:blipFill>
        <p:spPr>
          <a:xfrm>
            <a:off x="4787273" y="4741188"/>
            <a:ext cx="3164815" cy="153629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05286EFF-AAE5-F84A-5AB0-319E6508C67A}"/>
              </a:ext>
            </a:extLst>
          </p:cNvPr>
          <p:cNvPicPr>
            <a:picLocks/>
          </p:cNvPicPr>
          <p:nvPr/>
        </p:nvPicPr>
        <p:blipFill rotWithShape="1">
          <a:blip r:embed="rId4"/>
          <a:srcRect r="17790"/>
          <a:stretch/>
        </p:blipFill>
        <p:spPr>
          <a:xfrm>
            <a:off x="8044211" y="4741188"/>
            <a:ext cx="3164815" cy="153629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9499057C-A49A-9FC0-BA09-10684CED38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4721" y="1999506"/>
            <a:ext cx="3164815" cy="1429494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B0C68C62-FB7A-4093-1EC9-3C64E47A90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0607" y="1935084"/>
            <a:ext cx="3238146" cy="155833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911EFD5-4B71-1D68-8DDC-51C9AA8309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9824" y="1999506"/>
            <a:ext cx="3232929" cy="14939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53D783A-9B8F-264F-C6DE-62221FA324F6}"/>
              </a:ext>
            </a:extLst>
          </p:cNvPr>
          <p:cNvSpPr txBox="1"/>
          <p:nvPr/>
        </p:nvSpPr>
        <p:spPr>
          <a:xfrm>
            <a:off x="449761" y="465695"/>
            <a:ext cx="1141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Method</a:t>
            </a:r>
            <a:endParaRPr lang="en-US" altLang="ko-KR" sz="2400" i="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12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정육면체 164">
                <a:extLst>
                  <a:ext uri="{FF2B5EF4-FFF2-40B4-BE49-F238E27FC236}">
                    <a16:creationId xmlns:a16="http://schemas.microsoft.com/office/drawing/2014/main" id="{2EA4D2A4-7FC7-EE57-1856-343A3539D4F4}"/>
                  </a:ext>
                </a:extLst>
              </p:cNvPr>
              <p:cNvSpPr/>
              <p:nvPr/>
            </p:nvSpPr>
            <p:spPr>
              <a:xfrm>
                <a:off x="7536482" y="6098979"/>
                <a:ext cx="495757" cy="508941"/>
              </a:xfrm>
              <a:prstGeom prst="cub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5" name="정육면체 164">
                <a:extLst>
                  <a:ext uri="{FF2B5EF4-FFF2-40B4-BE49-F238E27FC236}">
                    <a16:creationId xmlns:a16="http://schemas.microsoft.com/office/drawing/2014/main" id="{2EA4D2A4-7FC7-EE57-1856-343A3539D4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482" y="6098979"/>
                <a:ext cx="495757" cy="508941"/>
              </a:xfrm>
              <a:prstGeom prst="cube">
                <a:avLst/>
              </a:prstGeom>
              <a:blipFill>
                <a:blip r:embed="rId2"/>
                <a:stretch>
                  <a:fillRect l="-357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정육면체 165">
                <a:extLst>
                  <a:ext uri="{FF2B5EF4-FFF2-40B4-BE49-F238E27FC236}">
                    <a16:creationId xmlns:a16="http://schemas.microsoft.com/office/drawing/2014/main" id="{098EE31B-2872-B13F-B005-C725300A36FA}"/>
                  </a:ext>
                </a:extLst>
              </p:cNvPr>
              <p:cNvSpPr/>
              <p:nvPr/>
            </p:nvSpPr>
            <p:spPr>
              <a:xfrm>
                <a:off x="7536482" y="5685310"/>
                <a:ext cx="495757" cy="508941"/>
              </a:xfrm>
              <a:prstGeom prst="cub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6" name="정육면체 165">
                <a:extLst>
                  <a:ext uri="{FF2B5EF4-FFF2-40B4-BE49-F238E27FC236}">
                    <a16:creationId xmlns:a16="http://schemas.microsoft.com/office/drawing/2014/main" id="{098EE31B-2872-B13F-B005-C725300A36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482" y="5685310"/>
                <a:ext cx="495757" cy="508941"/>
              </a:xfrm>
              <a:prstGeom prst="cube">
                <a:avLst/>
              </a:prstGeom>
              <a:blipFill>
                <a:blip r:embed="rId3"/>
                <a:stretch>
                  <a:fillRect l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7" name="정육면체 166">
            <a:extLst>
              <a:ext uri="{FF2B5EF4-FFF2-40B4-BE49-F238E27FC236}">
                <a16:creationId xmlns:a16="http://schemas.microsoft.com/office/drawing/2014/main" id="{573D6E26-FD7D-5691-47D9-4C5464DFF729}"/>
              </a:ext>
            </a:extLst>
          </p:cNvPr>
          <p:cNvSpPr/>
          <p:nvPr/>
        </p:nvSpPr>
        <p:spPr>
          <a:xfrm>
            <a:off x="7535759" y="5269374"/>
            <a:ext cx="495757" cy="508941"/>
          </a:xfrm>
          <a:prstGeom prst="cub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정육면체 167">
                <a:extLst>
                  <a:ext uri="{FF2B5EF4-FFF2-40B4-BE49-F238E27FC236}">
                    <a16:creationId xmlns:a16="http://schemas.microsoft.com/office/drawing/2014/main" id="{E0E75EAB-3FB3-19F0-D5CF-9D9BD000EBFE}"/>
                  </a:ext>
                </a:extLst>
              </p:cNvPr>
              <p:cNvSpPr/>
              <p:nvPr/>
            </p:nvSpPr>
            <p:spPr>
              <a:xfrm>
                <a:off x="7536399" y="4858552"/>
                <a:ext cx="495757" cy="508941"/>
              </a:xfrm>
              <a:prstGeom prst="cub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8" name="정육면체 167">
                <a:extLst>
                  <a:ext uri="{FF2B5EF4-FFF2-40B4-BE49-F238E27FC236}">
                    <a16:creationId xmlns:a16="http://schemas.microsoft.com/office/drawing/2014/main" id="{E0E75EAB-3FB3-19F0-D5CF-9D9BD000EB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399" y="4858552"/>
                <a:ext cx="495757" cy="508941"/>
              </a:xfrm>
              <a:prstGeom prst="cube">
                <a:avLst/>
              </a:prstGeom>
              <a:blipFill>
                <a:blip r:embed="rId4"/>
                <a:stretch>
                  <a:fillRect l="-357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정육면체 168">
                <a:extLst>
                  <a:ext uri="{FF2B5EF4-FFF2-40B4-BE49-F238E27FC236}">
                    <a16:creationId xmlns:a16="http://schemas.microsoft.com/office/drawing/2014/main" id="{209FDEE1-98F1-CE2A-D83B-1B373498F650}"/>
                  </a:ext>
                </a:extLst>
              </p:cNvPr>
              <p:cNvSpPr/>
              <p:nvPr/>
            </p:nvSpPr>
            <p:spPr>
              <a:xfrm>
                <a:off x="7534435" y="4444527"/>
                <a:ext cx="495757" cy="508941"/>
              </a:xfrm>
              <a:prstGeom prst="cub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9" name="정육면체 168">
                <a:extLst>
                  <a:ext uri="{FF2B5EF4-FFF2-40B4-BE49-F238E27FC236}">
                    <a16:creationId xmlns:a16="http://schemas.microsoft.com/office/drawing/2014/main" id="{209FDEE1-98F1-CE2A-D83B-1B373498F6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435" y="4444527"/>
                <a:ext cx="495757" cy="508941"/>
              </a:xfrm>
              <a:prstGeom prst="cube">
                <a:avLst/>
              </a:prstGeom>
              <a:blipFill>
                <a:blip r:embed="rId5"/>
                <a:stretch>
                  <a:fillRect l="-361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정육면체 169">
                <a:extLst>
                  <a:ext uri="{FF2B5EF4-FFF2-40B4-BE49-F238E27FC236}">
                    <a16:creationId xmlns:a16="http://schemas.microsoft.com/office/drawing/2014/main" id="{207CBA2E-D45A-FD58-37B1-78DEE60422CA}"/>
                  </a:ext>
                </a:extLst>
              </p:cNvPr>
              <p:cNvSpPr/>
              <p:nvPr/>
            </p:nvSpPr>
            <p:spPr>
              <a:xfrm>
                <a:off x="7534435" y="4031650"/>
                <a:ext cx="495757" cy="508941"/>
              </a:xfrm>
              <a:prstGeom prst="cub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0" name="정육면체 169">
                <a:extLst>
                  <a:ext uri="{FF2B5EF4-FFF2-40B4-BE49-F238E27FC236}">
                    <a16:creationId xmlns:a16="http://schemas.microsoft.com/office/drawing/2014/main" id="{207CBA2E-D45A-FD58-37B1-78DEE60422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435" y="4031650"/>
                <a:ext cx="495757" cy="508941"/>
              </a:xfrm>
              <a:prstGeom prst="cube">
                <a:avLst/>
              </a:prstGeom>
              <a:blipFill>
                <a:blip r:embed="rId6"/>
                <a:stretch>
                  <a:fillRect l="-361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1" name="TextBox 170">
            <a:extLst>
              <a:ext uri="{FF2B5EF4-FFF2-40B4-BE49-F238E27FC236}">
                <a16:creationId xmlns:a16="http://schemas.microsoft.com/office/drawing/2014/main" id="{3B5232E2-1A83-D027-297D-71BDD05FFAB6}"/>
              </a:ext>
            </a:extLst>
          </p:cNvPr>
          <p:cNvSpPr txBox="1"/>
          <p:nvPr/>
        </p:nvSpPr>
        <p:spPr>
          <a:xfrm rot="16200000">
            <a:off x="7597393" y="5564352"/>
            <a:ext cx="38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…</a:t>
            </a:r>
            <a:endParaRPr lang="ko-KR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정육면체 157">
                <a:extLst>
                  <a:ext uri="{FF2B5EF4-FFF2-40B4-BE49-F238E27FC236}">
                    <a16:creationId xmlns:a16="http://schemas.microsoft.com/office/drawing/2014/main" id="{34E5F3A7-7AD8-AABC-B772-503731B12DA8}"/>
                  </a:ext>
                </a:extLst>
              </p:cNvPr>
              <p:cNvSpPr/>
              <p:nvPr/>
            </p:nvSpPr>
            <p:spPr>
              <a:xfrm>
                <a:off x="7547639" y="3599509"/>
                <a:ext cx="495757" cy="508941"/>
              </a:xfrm>
              <a:prstGeom prst="cub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8" name="정육면체 157">
                <a:extLst>
                  <a:ext uri="{FF2B5EF4-FFF2-40B4-BE49-F238E27FC236}">
                    <a16:creationId xmlns:a16="http://schemas.microsoft.com/office/drawing/2014/main" id="{34E5F3A7-7AD8-AABC-B772-503731B12D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639" y="3599509"/>
                <a:ext cx="495757" cy="508941"/>
              </a:xfrm>
              <a:prstGeom prst="cube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정육면체 158">
                <a:extLst>
                  <a:ext uri="{FF2B5EF4-FFF2-40B4-BE49-F238E27FC236}">
                    <a16:creationId xmlns:a16="http://schemas.microsoft.com/office/drawing/2014/main" id="{C6D571D8-D034-6BE7-5696-1BAF63F5A8B9}"/>
                  </a:ext>
                </a:extLst>
              </p:cNvPr>
              <p:cNvSpPr/>
              <p:nvPr/>
            </p:nvSpPr>
            <p:spPr>
              <a:xfrm>
                <a:off x="7547639" y="3185840"/>
                <a:ext cx="495757" cy="508941"/>
              </a:xfrm>
              <a:prstGeom prst="cub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9" name="정육면체 158">
                <a:extLst>
                  <a:ext uri="{FF2B5EF4-FFF2-40B4-BE49-F238E27FC236}">
                    <a16:creationId xmlns:a16="http://schemas.microsoft.com/office/drawing/2014/main" id="{C6D571D8-D034-6BE7-5696-1BAF63F5A8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639" y="3185840"/>
                <a:ext cx="495757" cy="508941"/>
              </a:xfrm>
              <a:prstGeom prst="cube">
                <a:avLst/>
              </a:prstGeom>
              <a:blipFill>
                <a:blip r:embed="rId8"/>
                <a:stretch>
                  <a:fillRect l="-120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0" name="정육면체 159">
            <a:extLst>
              <a:ext uri="{FF2B5EF4-FFF2-40B4-BE49-F238E27FC236}">
                <a16:creationId xmlns:a16="http://schemas.microsoft.com/office/drawing/2014/main" id="{62164564-CA6A-DA83-74E6-E717347F5E3D}"/>
              </a:ext>
            </a:extLst>
          </p:cNvPr>
          <p:cNvSpPr/>
          <p:nvPr/>
        </p:nvSpPr>
        <p:spPr>
          <a:xfrm>
            <a:off x="7546916" y="2776254"/>
            <a:ext cx="495757" cy="508941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정육면체 161">
                <a:extLst>
                  <a:ext uri="{FF2B5EF4-FFF2-40B4-BE49-F238E27FC236}">
                    <a16:creationId xmlns:a16="http://schemas.microsoft.com/office/drawing/2014/main" id="{A132482F-2A65-90D2-4EA7-5C029B0A8853}"/>
                  </a:ext>
                </a:extLst>
              </p:cNvPr>
              <p:cNvSpPr/>
              <p:nvPr/>
            </p:nvSpPr>
            <p:spPr>
              <a:xfrm>
                <a:off x="7551942" y="2359624"/>
                <a:ext cx="495757" cy="508941"/>
              </a:xfrm>
              <a:prstGeom prst="cub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2" name="정육면체 161">
                <a:extLst>
                  <a:ext uri="{FF2B5EF4-FFF2-40B4-BE49-F238E27FC236}">
                    <a16:creationId xmlns:a16="http://schemas.microsoft.com/office/drawing/2014/main" id="{A132482F-2A65-90D2-4EA7-5C029B0A88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942" y="2359624"/>
                <a:ext cx="495757" cy="508941"/>
              </a:xfrm>
              <a:prstGeom prst="cube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정육면체 162">
                <a:extLst>
                  <a:ext uri="{FF2B5EF4-FFF2-40B4-BE49-F238E27FC236}">
                    <a16:creationId xmlns:a16="http://schemas.microsoft.com/office/drawing/2014/main" id="{593480B5-C47E-DE44-A088-D68146EF3D2A}"/>
                  </a:ext>
                </a:extLst>
              </p:cNvPr>
              <p:cNvSpPr/>
              <p:nvPr/>
            </p:nvSpPr>
            <p:spPr>
              <a:xfrm>
                <a:off x="7551942" y="1951407"/>
                <a:ext cx="495757" cy="508941"/>
              </a:xfrm>
              <a:prstGeom prst="cub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3" name="정육면체 162">
                <a:extLst>
                  <a:ext uri="{FF2B5EF4-FFF2-40B4-BE49-F238E27FC236}">
                    <a16:creationId xmlns:a16="http://schemas.microsoft.com/office/drawing/2014/main" id="{593480B5-C47E-DE44-A088-D68146EF3D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942" y="1951407"/>
                <a:ext cx="495757" cy="508941"/>
              </a:xfrm>
              <a:prstGeom prst="cube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정육면체 163">
                <a:extLst>
                  <a:ext uri="{FF2B5EF4-FFF2-40B4-BE49-F238E27FC236}">
                    <a16:creationId xmlns:a16="http://schemas.microsoft.com/office/drawing/2014/main" id="{958708ED-8DF7-E2CB-E0C8-D35853B7BFB8}"/>
                  </a:ext>
                </a:extLst>
              </p:cNvPr>
              <p:cNvSpPr/>
              <p:nvPr/>
            </p:nvSpPr>
            <p:spPr>
              <a:xfrm>
                <a:off x="7551942" y="1538530"/>
                <a:ext cx="495757" cy="508941"/>
              </a:xfrm>
              <a:prstGeom prst="cub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4" name="정육면체 163">
                <a:extLst>
                  <a:ext uri="{FF2B5EF4-FFF2-40B4-BE49-F238E27FC236}">
                    <a16:creationId xmlns:a16="http://schemas.microsoft.com/office/drawing/2014/main" id="{958708ED-8DF7-E2CB-E0C8-D35853B7B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942" y="1538530"/>
                <a:ext cx="495757" cy="508941"/>
              </a:xfrm>
              <a:prstGeom prst="cube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정육면체 142">
            <a:extLst>
              <a:ext uri="{FF2B5EF4-FFF2-40B4-BE49-F238E27FC236}">
                <a16:creationId xmlns:a16="http://schemas.microsoft.com/office/drawing/2014/main" id="{4A4C3F1F-420A-8F28-05CC-69F56D1BFFBC}"/>
              </a:ext>
            </a:extLst>
          </p:cNvPr>
          <p:cNvSpPr/>
          <p:nvPr/>
        </p:nvSpPr>
        <p:spPr>
          <a:xfrm>
            <a:off x="8479987" y="5211827"/>
            <a:ext cx="495757" cy="508941"/>
          </a:xfrm>
          <a:prstGeom prst="cub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44" name="정육면체 143">
            <a:extLst>
              <a:ext uri="{FF2B5EF4-FFF2-40B4-BE49-F238E27FC236}">
                <a16:creationId xmlns:a16="http://schemas.microsoft.com/office/drawing/2014/main" id="{9F1688AE-E34A-FB80-9252-AFB3205F0A53}"/>
              </a:ext>
            </a:extLst>
          </p:cNvPr>
          <p:cNvSpPr/>
          <p:nvPr/>
        </p:nvSpPr>
        <p:spPr>
          <a:xfrm>
            <a:off x="8479264" y="4791451"/>
            <a:ext cx="495757" cy="508941"/>
          </a:xfrm>
          <a:prstGeom prst="cub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45" name="정육면체 144">
            <a:extLst>
              <a:ext uri="{FF2B5EF4-FFF2-40B4-BE49-F238E27FC236}">
                <a16:creationId xmlns:a16="http://schemas.microsoft.com/office/drawing/2014/main" id="{ED14EEFA-4707-5305-C472-CC9851DBE674}"/>
              </a:ext>
            </a:extLst>
          </p:cNvPr>
          <p:cNvSpPr/>
          <p:nvPr/>
        </p:nvSpPr>
        <p:spPr>
          <a:xfrm>
            <a:off x="8479264" y="4367786"/>
            <a:ext cx="495757" cy="508941"/>
          </a:xfrm>
          <a:prstGeom prst="cub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48" name="정육면체 147">
            <a:extLst>
              <a:ext uri="{FF2B5EF4-FFF2-40B4-BE49-F238E27FC236}">
                <a16:creationId xmlns:a16="http://schemas.microsoft.com/office/drawing/2014/main" id="{22E700D8-8068-C732-E32E-37538B306A5B}"/>
              </a:ext>
            </a:extLst>
          </p:cNvPr>
          <p:cNvSpPr/>
          <p:nvPr/>
        </p:nvSpPr>
        <p:spPr>
          <a:xfrm>
            <a:off x="8632746" y="5308732"/>
            <a:ext cx="495757" cy="508941"/>
          </a:xfrm>
          <a:prstGeom prst="cube">
            <a:avLst/>
          </a:prstGeom>
          <a:solidFill>
            <a:srgbClr val="758BB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49" name="정육면체 148">
            <a:extLst>
              <a:ext uri="{FF2B5EF4-FFF2-40B4-BE49-F238E27FC236}">
                <a16:creationId xmlns:a16="http://schemas.microsoft.com/office/drawing/2014/main" id="{DF6A8601-55C2-FF1C-782F-F9E734A58814}"/>
              </a:ext>
            </a:extLst>
          </p:cNvPr>
          <p:cNvSpPr/>
          <p:nvPr/>
        </p:nvSpPr>
        <p:spPr>
          <a:xfrm>
            <a:off x="8632023" y="4888356"/>
            <a:ext cx="495757" cy="508941"/>
          </a:xfrm>
          <a:prstGeom prst="cube">
            <a:avLst/>
          </a:prstGeom>
          <a:solidFill>
            <a:srgbClr val="758BB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50" name="정육면체 149">
            <a:extLst>
              <a:ext uri="{FF2B5EF4-FFF2-40B4-BE49-F238E27FC236}">
                <a16:creationId xmlns:a16="http://schemas.microsoft.com/office/drawing/2014/main" id="{D03FDEC4-9DC9-BC51-36B0-7E6BB933D55C}"/>
              </a:ext>
            </a:extLst>
          </p:cNvPr>
          <p:cNvSpPr/>
          <p:nvPr/>
        </p:nvSpPr>
        <p:spPr>
          <a:xfrm>
            <a:off x="8632023" y="4464691"/>
            <a:ext cx="495757" cy="508941"/>
          </a:xfrm>
          <a:prstGeom prst="cube">
            <a:avLst/>
          </a:prstGeom>
          <a:solidFill>
            <a:srgbClr val="758BB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53" name="정육면체 152">
            <a:extLst>
              <a:ext uri="{FF2B5EF4-FFF2-40B4-BE49-F238E27FC236}">
                <a16:creationId xmlns:a16="http://schemas.microsoft.com/office/drawing/2014/main" id="{01326547-58A4-35CC-D5FF-57A9FA2E3D2C}"/>
              </a:ext>
            </a:extLst>
          </p:cNvPr>
          <p:cNvSpPr/>
          <p:nvPr/>
        </p:nvSpPr>
        <p:spPr>
          <a:xfrm>
            <a:off x="8769923" y="5378632"/>
            <a:ext cx="495757" cy="508941"/>
          </a:xfrm>
          <a:prstGeom prst="cube">
            <a:avLst/>
          </a:prstGeom>
          <a:solidFill>
            <a:srgbClr val="CCD2D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54" name="정육면체 153">
            <a:extLst>
              <a:ext uri="{FF2B5EF4-FFF2-40B4-BE49-F238E27FC236}">
                <a16:creationId xmlns:a16="http://schemas.microsoft.com/office/drawing/2014/main" id="{42CF209C-EB93-F235-71DC-8E2789B7F2F7}"/>
              </a:ext>
            </a:extLst>
          </p:cNvPr>
          <p:cNvSpPr/>
          <p:nvPr/>
        </p:nvSpPr>
        <p:spPr>
          <a:xfrm>
            <a:off x="8769201" y="4958257"/>
            <a:ext cx="495757" cy="508941"/>
          </a:xfrm>
          <a:prstGeom prst="cube">
            <a:avLst/>
          </a:prstGeom>
          <a:solidFill>
            <a:srgbClr val="CCD2D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55" name="정육면체 154">
            <a:extLst>
              <a:ext uri="{FF2B5EF4-FFF2-40B4-BE49-F238E27FC236}">
                <a16:creationId xmlns:a16="http://schemas.microsoft.com/office/drawing/2014/main" id="{7B4CA88F-2102-8FFE-1752-934B3B2182A3}"/>
              </a:ext>
            </a:extLst>
          </p:cNvPr>
          <p:cNvSpPr/>
          <p:nvPr/>
        </p:nvSpPr>
        <p:spPr>
          <a:xfrm>
            <a:off x="8769201" y="4534591"/>
            <a:ext cx="495757" cy="508941"/>
          </a:xfrm>
          <a:prstGeom prst="cube">
            <a:avLst/>
          </a:prstGeom>
          <a:solidFill>
            <a:srgbClr val="CCD2D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8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BB21A10-59A5-C94A-BF36-DBBED84B5DAE}"/>
              </a:ext>
            </a:extLst>
          </p:cNvPr>
          <p:cNvSpPr txBox="1"/>
          <p:nvPr/>
        </p:nvSpPr>
        <p:spPr>
          <a:xfrm>
            <a:off x="199964" y="975928"/>
            <a:ext cx="11378990" cy="558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lnSpc>
                <a:spcPct val="200000"/>
              </a:lnSpc>
              <a:buFont typeface="+mj-lt"/>
              <a:buAutoNum type="arabicParenR" startAt="3"/>
            </a:pPr>
            <a:r>
              <a:rPr lang="en-US" altLang="ko-KR" dirty="0">
                <a:solidFill>
                  <a:srgbClr val="212529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Learning using a combination of 1D and 2D features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15066E30-F111-B1C4-1B22-63D44D6BED9D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r="17619"/>
          <a:stretch/>
        </p:blipFill>
        <p:spPr>
          <a:xfrm>
            <a:off x="1172326" y="4880823"/>
            <a:ext cx="3164815" cy="1536674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786057AF-4353-26A1-A341-E77267F607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10280" y="2335363"/>
            <a:ext cx="3164815" cy="1429494"/>
          </a:xfrm>
          <a:prstGeom prst="rect">
            <a:avLst/>
          </a:prstGeom>
        </p:spPr>
      </p:pic>
      <p:sp>
        <p:nvSpPr>
          <p:cNvPr id="40" name="직사각형 39">
            <a:extLst>
              <a:ext uri="{FF2B5EF4-FFF2-40B4-BE49-F238E27FC236}">
                <a16:creationId xmlns:a16="http://schemas.microsoft.com/office/drawing/2014/main" id="{3986A485-B634-0C73-FAAC-7013E8853B6F}"/>
              </a:ext>
            </a:extLst>
          </p:cNvPr>
          <p:cNvSpPr/>
          <p:nvPr/>
        </p:nvSpPr>
        <p:spPr>
          <a:xfrm>
            <a:off x="2019300" y="5817582"/>
            <a:ext cx="165100" cy="1587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28575">
                <a:solidFill>
                  <a:srgbClr val="FF0000"/>
                </a:solidFill>
              </a:ln>
              <a:noFill/>
            </a:endParaRP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4AC5840F-2837-2DF6-3BC5-3037DF3AB9CC}"/>
              </a:ext>
            </a:extLst>
          </p:cNvPr>
          <p:cNvCxnSpPr>
            <a:cxnSpLocks/>
            <a:stCxn id="40" idx="0"/>
          </p:cNvCxnSpPr>
          <p:nvPr/>
        </p:nvCxnSpPr>
        <p:spPr>
          <a:xfrm flipV="1">
            <a:off x="2101850" y="4806950"/>
            <a:ext cx="3314700" cy="101063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AF9F025D-262C-D1A3-5CF5-C944FD9CC8B2}"/>
              </a:ext>
            </a:extLst>
          </p:cNvPr>
          <p:cNvCxnSpPr>
            <a:cxnSpLocks/>
            <a:stCxn id="40" idx="2"/>
          </p:cNvCxnSpPr>
          <p:nvPr/>
        </p:nvCxnSpPr>
        <p:spPr>
          <a:xfrm flipV="1">
            <a:off x="2101850" y="4806950"/>
            <a:ext cx="3308350" cy="1169382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9" name="표 49">
                <a:extLst>
                  <a:ext uri="{FF2B5EF4-FFF2-40B4-BE49-F238E27FC236}">
                    <a16:creationId xmlns:a16="http://schemas.microsoft.com/office/drawing/2014/main" id="{4936F5D3-0557-0CC5-E128-27FDF2508F2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5046185"/>
                  </p:ext>
                </p:extLst>
              </p:nvPr>
            </p:nvGraphicFramePr>
            <p:xfrm>
              <a:off x="5416550" y="2216916"/>
              <a:ext cx="38100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1000">
                      <a:extLst>
                        <a:ext uri="{9D8B030D-6E8A-4147-A177-3AD203B41FA5}">
                          <a16:colId xmlns:a16="http://schemas.microsoft.com/office/drawing/2014/main" val="138012810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195145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373733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/>
                            <a:t>…</a:t>
                          </a:r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664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4270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812415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9" name="표 49">
                <a:extLst>
                  <a:ext uri="{FF2B5EF4-FFF2-40B4-BE49-F238E27FC236}">
                    <a16:creationId xmlns:a16="http://schemas.microsoft.com/office/drawing/2014/main" id="{4936F5D3-0557-0CC5-E128-27FDF2508F2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5046185"/>
                  </p:ext>
                </p:extLst>
              </p:nvPr>
            </p:nvGraphicFramePr>
            <p:xfrm>
              <a:off x="5416550" y="2216916"/>
              <a:ext cx="38100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1000">
                      <a:extLst>
                        <a:ext uri="{9D8B030D-6E8A-4147-A177-3AD203B41FA5}">
                          <a16:colId xmlns:a16="http://schemas.microsoft.com/office/drawing/2014/main" val="138012810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14"/>
                          <a:stretch>
                            <a:fillRect l="-1563" t="-1639" r="-3125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95145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14"/>
                          <a:stretch>
                            <a:fillRect l="-1563" t="-101639" r="-3125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73733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/>
                            <a:t>…</a:t>
                          </a:r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664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14"/>
                          <a:stretch>
                            <a:fillRect l="-1563" t="-301639" r="-3125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4270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14"/>
                          <a:stretch>
                            <a:fillRect l="-1563" t="-401639" r="-3125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12415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3" name="표 49">
                <a:extLst>
                  <a:ext uri="{FF2B5EF4-FFF2-40B4-BE49-F238E27FC236}">
                    <a16:creationId xmlns:a16="http://schemas.microsoft.com/office/drawing/2014/main" id="{AC14D408-8530-7907-AFED-CD3FC57242D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2371982"/>
                  </p:ext>
                </p:extLst>
              </p:nvPr>
            </p:nvGraphicFramePr>
            <p:xfrm>
              <a:off x="5416550" y="4576052"/>
              <a:ext cx="38100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1000">
                      <a:extLst>
                        <a:ext uri="{9D8B030D-6E8A-4147-A177-3AD203B41FA5}">
                          <a16:colId xmlns:a16="http://schemas.microsoft.com/office/drawing/2014/main" val="138012810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0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195145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0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3373733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/>
                            <a:t>…</a:t>
                          </a:r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664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0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64270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ko-KR" sz="1000" b="0" i="0" smtClean="0"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a:rPr lang="en-US" altLang="ko-KR" sz="1000" b="0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1812415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3" name="표 49">
                <a:extLst>
                  <a:ext uri="{FF2B5EF4-FFF2-40B4-BE49-F238E27FC236}">
                    <a16:creationId xmlns:a16="http://schemas.microsoft.com/office/drawing/2014/main" id="{AC14D408-8530-7907-AFED-CD3FC57242D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2371982"/>
                  </p:ext>
                </p:extLst>
              </p:nvPr>
            </p:nvGraphicFramePr>
            <p:xfrm>
              <a:off x="5416550" y="4576052"/>
              <a:ext cx="38100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1000">
                      <a:extLst>
                        <a:ext uri="{9D8B030D-6E8A-4147-A177-3AD203B41FA5}">
                          <a16:colId xmlns:a16="http://schemas.microsoft.com/office/drawing/2014/main" val="138012810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15"/>
                          <a:stretch>
                            <a:fillRect l="-1563" t="-1639" r="-3125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95145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15"/>
                          <a:stretch>
                            <a:fillRect l="-1563" t="-101639" r="-3125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373733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dirty="0"/>
                            <a:t>…</a:t>
                          </a:r>
                          <a:endParaRPr lang="ko-KR" altLang="en-US" sz="1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664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15"/>
                          <a:stretch>
                            <a:fillRect l="-1563" t="-301639" r="-3125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64270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blipFill>
                          <a:blip r:embed="rId15"/>
                          <a:stretch>
                            <a:fillRect l="-1563" t="-401639" r="-3125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812415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7" name="십자형 56">
            <a:extLst>
              <a:ext uri="{FF2B5EF4-FFF2-40B4-BE49-F238E27FC236}">
                <a16:creationId xmlns:a16="http://schemas.microsoft.com/office/drawing/2014/main" id="{886C4B81-8642-07EA-3244-63C7281CEB52}"/>
              </a:ext>
            </a:extLst>
          </p:cNvPr>
          <p:cNvSpPr/>
          <p:nvPr/>
        </p:nvSpPr>
        <p:spPr>
          <a:xfrm>
            <a:off x="5485016" y="4197350"/>
            <a:ext cx="255384" cy="253104"/>
          </a:xfrm>
          <a:prstGeom prst="plus">
            <a:avLst>
              <a:gd name="adj" fmla="val 3690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BE4AAE6-ED97-02DB-D87C-91011E0C3DFB}"/>
              </a:ext>
            </a:extLst>
          </p:cNvPr>
          <p:cNvSpPr txBox="1"/>
          <p:nvPr/>
        </p:nvSpPr>
        <p:spPr>
          <a:xfrm>
            <a:off x="4956366" y="6459587"/>
            <a:ext cx="20447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 </a:t>
            </a:r>
            <a:r>
              <a:rPr lang="ko-KR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r>
              <a: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ko-KR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pixels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BD25E19-6252-8CDF-38DC-56BF6FDC83B0}"/>
              </a:ext>
            </a:extLst>
          </p:cNvPr>
          <p:cNvSpPr txBox="1"/>
          <p:nvPr/>
        </p:nvSpPr>
        <p:spPr>
          <a:xfrm>
            <a:off x="4847325" y="1886191"/>
            <a:ext cx="15915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1D </a:t>
            </a:r>
            <a:r>
              <a:rPr lang="ko-KR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array</a:t>
            </a:r>
            <a:r>
              <a: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ko-KR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ko-KR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endParaRPr lang="ko-KR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직선 화살표 연결선 67">
            <a:extLst>
              <a:ext uri="{FF2B5EF4-FFF2-40B4-BE49-F238E27FC236}">
                <a16:creationId xmlns:a16="http://schemas.microsoft.com/office/drawing/2014/main" id="{E408D70A-BB6A-3B7B-366D-47FC672B6AB4}"/>
              </a:ext>
            </a:extLst>
          </p:cNvPr>
          <p:cNvCxnSpPr/>
          <p:nvPr/>
        </p:nvCxnSpPr>
        <p:spPr>
          <a:xfrm>
            <a:off x="4495800" y="3050110"/>
            <a:ext cx="685800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화살표: 톱니 모양의 오른쪽 68">
            <a:extLst>
              <a:ext uri="{FF2B5EF4-FFF2-40B4-BE49-F238E27FC236}">
                <a16:creationId xmlns:a16="http://schemas.microsoft.com/office/drawing/2014/main" id="{52ADB4A3-75B8-B27B-6753-9D47EB933E94}"/>
              </a:ext>
            </a:extLst>
          </p:cNvPr>
          <p:cNvSpPr/>
          <p:nvPr/>
        </p:nvSpPr>
        <p:spPr>
          <a:xfrm>
            <a:off x="6464395" y="4028925"/>
            <a:ext cx="546100" cy="253104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A89D896-957A-16A0-165F-95DDCA46B407}"/>
              </a:ext>
            </a:extLst>
          </p:cNvPr>
          <p:cNvSpPr txBox="1"/>
          <p:nvPr/>
        </p:nvSpPr>
        <p:spPr>
          <a:xfrm>
            <a:off x="9328340" y="3894963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…</a:t>
            </a:r>
            <a:endParaRPr lang="ko-KR" altLang="en-US" b="1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294DFD2-92B9-8AB2-B475-8021AC20DE43}"/>
              </a:ext>
            </a:extLst>
          </p:cNvPr>
          <p:cNvSpPr txBox="1"/>
          <p:nvPr/>
        </p:nvSpPr>
        <p:spPr>
          <a:xfrm>
            <a:off x="9660135" y="3952333"/>
            <a:ext cx="25359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</a:t>
            </a:r>
            <a:r>
              <a:rPr lang="ko-KR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ko-KR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ko-KR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ko-KR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정육면체 125">
                <a:extLst>
                  <a:ext uri="{FF2B5EF4-FFF2-40B4-BE49-F238E27FC236}">
                    <a16:creationId xmlns:a16="http://schemas.microsoft.com/office/drawing/2014/main" id="{FAB05178-04A2-08CD-6D92-619509AE89D1}"/>
                  </a:ext>
                </a:extLst>
              </p:cNvPr>
              <p:cNvSpPr/>
              <p:nvPr/>
            </p:nvSpPr>
            <p:spPr>
              <a:xfrm>
                <a:off x="7645065" y="6161397"/>
                <a:ext cx="495757" cy="508941"/>
              </a:xfrm>
              <a:prstGeom prst="cub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6" name="정육면체 125">
                <a:extLst>
                  <a:ext uri="{FF2B5EF4-FFF2-40B4-BE49-F238E27FC236}">
                    <a16:creationId xmlns:a16="http://schemas.microsoft.com/office/drawing/2014/main" id="{FAB05178-04A2-08CD-6D92-619509AE89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065" y="6161397"/>
                <a:ext cx="495757" cy="508941"/>
              </a:xfrm>
              <a:prstGeom prst="cube">
                <a:avLst/>
              </a:prstGeom>
              <a:blipFill>
                <a:blip r:embed="rId16"/>
                <a:stretch>
                  <a:fillRect l="-361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정육면체 126">
                <a:extLst>
                  <a:ext uri="{FF2B5EF4-FFF2-40B4-BE49-F238E27FC236}">
                    <a16:creationId xmlns:a16="http://schemas.microsoft.com/office/drawing/2014/main" id="{F24A6F9E-C19B-ADC1-4B53-973E10546D1E}"/>
                  </a:ext>
                </a:extLst>
              </p:cNvPr>
              <p:cNvSpPr/>
              <p:nvPr/>
            </p:nvSpPr>
            <p:spPr>
              <a:xfrm>
                <a:off x="7645065" y="5747728"/>
                <a:ext cx="495757" cy="508941"/>
              </a:xfrm>
              <a:prstGeom prst="cub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정육면체 126">
                <a:extLst>
                  <a:ext uri="{FF2B5EF4-FFF2-40B4-BE49-F238E27FC236}">
                    <a16:creationId xmlns:a16="http://schemas.microsoft.com/office/drawing/2014/main" id="{F24A6F9E-C19B-ADC1-4B53-973E10546D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065" y="5747728"/>
                <a:ext cx="495757" cy="508941"/>
              </a:xfrm>
              <a:prstGeom prst="cube">
                <a:avLst/>
              </a:prstGeom>
              <a:blipFill>
                <a:blip r:embed="rId17"/>
                <a:stretch>
                  <a:fillRect l="-481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정육면체 127">
            <a:extLst>
              <a:ext uri="{FF2B5EF4-FFF2-40B4-BE49-F238E27FC236}">
                <a16:creationId xmlns:a16="http://schemas.microsoft.com/office/drawing/2014/main" id="{710C7688-FB7C-65D4-1EBE-34A6EAE21931}"/>
              </a:ext>
            </a:extLst>
          </p:cNvPr>
          <p:cNvSpPr/>
          <p:nvPr/>
        </p:nvSpPr>
        <p:spPr>
          <a:xfrm>
            <a:off x="7644342" y="5331792"/>
            <a:ext cx="495757" cy="508941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정육면체 128">
                <a:extLst>
                  <a:ext uri="{FF2B5EF4-FFF2-40B4-BE49-F238E27FC236}">
                    <a16:creationId xmlns:a16="http://schemas.microsoft.com/office/drawing/2014/main" id="{BD95782A-AADE-EB24-CB7F-F9B9662BEE03}"/>
                  </a:ext>
                </a:extLst>
              </p:cNvPr>
              <p:cNvSpPr/>
              <p:nvPr/>
            </p:nvSpPr>
            <p:spPr>
              <a:xfrm>
                <a:off x="7644982" y="4920970"/>
                <a:ext cx="495757" cy="508941"/>
              </a:xfrm>
              <a:prstGeom prst="cub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9" name="정육면체 128">
                <a:extLst>
                  <a:ext uri="{FF2B5EF4-FFF2-40B4-BE49-F238E27FC236}">
                    <a16:creationId xmlns:a16="http://schemas.microsoft.com/office/drawing/2014/main" id="{BD95782A-AADE-EB24-CB7F-F9B9662BEE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4982" y="4920970"/>
                <a:ext cx="495757" cy="508941"/>
              </a:xfrm>
              <a:prstGeom prst="cube">
                <a:avLst/>
              </a:prstGeom>
              <a:blipFill>
                <a:blip r:embed="rId18"/>
                <a:stretch>
                  <a:fillRect l="-361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정육면체 129">
                <a:extLst>
                  <a:ext uri="{FF2B5EF4-FFF2-40B4-BE49-F238E27FC236}">
                    <a16:creationId xmlns:a16="http://schemas.microsoft.com/office/drawing/2014/main" id="{1420C0AF-635C-E9C1-4ED0-A22D6B4CD676}"/>
                  </a:ext>
                </a:extLst>
              </p:cNvPr>
              <p:cNvSpPr/>
              <p:nvPr/>
            </p:nvSpPr>
            <p:spPr>
              <a:xfrm>
                <a:off x="7643018" y="4506945"/>
                <a:ext cx="495757" cy="508941"/>
              </a:xfrm>
              <a:prstGeom prst="cub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0" name="정육면체 129">
                <a:extLst>
                  <a:ext uri="{FF2B5EF4-FFF2-40B4-BE49-F238E27FC236}">
                    <a16:creationId xmlns:a16="http://schemas.microsoft.com/office/drawing/2014/main" id="{1420C0AF-635C-E9C1-4ED0-A22D6B4CD6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3018" y="4506945"/>
                <a:ext cx="495757" cy="508941"/>
              </a:xfrm>
              <a:prstGeom prst="cube">
                <a:avLst/>
              </a:prstGeom>
              <a:blipFill>
                <a:blip r:embed="rId19"/>
                <a:stretch>
                  <a:fillRect l="-361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정육면체 130">
                <a:extLst>
                  <a:ext uri="{FF2B5EF4-FFF2-40B4-BE49-F238E27FC236}">
                    <a16:creationId xmlns:a16="http://schemas.microsoft.com/office/drawing/2014/main" id="{D303FA67-DEB5-02FC-6A15-7B9DB6C79C15}"/>
                  </a:ext>
                </a:extLst>
              </p:cNvPr>
              <p:cNvSpPr/>
              <p:nvPr/>
            </p:nvSpPr>
            <p:spPr>
              <a:xfrm>
                <a:off x="7643018" y="4094068"/>
                <a:ext cx="495757" cy="508941"/>
              </a:xfrm>
              <a:prstGeom prst="cub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1" name="정육면체 130">
                <a:extLst>
                  <a:ext uri="{FF2B5EF4-FFF2-40B4-BE49-F238E27FC236}">
                    <a16:creationId xmlns:a16="http://schemas.microsoft.com/office/drawing/2014/main" id="{D303FA67-DEB5-02FC-6A15-7B9DB6C79C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3018" y="4094068"/>
                <a:ext cx="495757" cy="508941"/>
              </a:xfrm>
              <a:prstGeom prst="cube">
                <a:avLst/>
              </a:prstGeom>
              <a:blipFill>
                <a:blip r:embed="rId20"/>
                <a:stretch>
                  <a:fillRect l="-361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TextBox 131">
            <a:extLst>
              <a:ext uri="{FF2B5EF4-FFF2-40B4-BE49-F238E27FC236}">
                <a16:creationId xmlns:a16="http://schemas.microsoft.com/office/drawing/2014/main" id="{ABBB5111-85B4-DFDF-31B8-89B8E9E63C94}"/>
              </a:ext>
            </a:extLst>
          </p:cNvPr>
          <p:cNvSpPr txBox="1"/>
          <p:nvPr/>
        </p:nvSpPr>
        <p:spPr>
          <a:xfrm rot="16200000">
            <a:off x="7705976" y="5626770"/>
            <a:ext cx="38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…</a:t>
            </a:r>
            <a:endParaRPr lang="ko-KR" altLang="en-US" sz="2000" dirty="0"/>
          </a:p>
        </p:txBody>
      </p:sp>
      <p:sp>
        <p:nvSpPr>
          <p:cNvPr id="80" name="정육면체 79">
            <a:extLst>
              <a:ext uri="{FF2B5EF4-FFF2-40B4-BE49-F238E27FC236}">
                <a16:creationId xmlns:a16="http://schemas.microsoft.com/office/drawing/2014/main" id="{21DB4478-0181-1026-8A6D-5633AED6A365}"/>
              </a:ext>
            </a:extLst>
          </p:cNvPr>
          <p:cNvSpPr/>
          <p:nvPr/>
        </p:nvSpPr>
        <p:spPr>
          <a:xfrm>
            <a:off x="8485900" y="3939253"/>
            <a:ext cx="495757" cy="508941"/>
          </a:xfrm>
          <a:prstGeom prst="cub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81" name="정육면체 80">
            <a:extLst>
              <a:ext uri="{FF2B5EF4-FFF2-40B4-BE49-F238E27FC236}">
                <a16:creationId xmlns:a16="http://schemas.microsoft.com/office/drawing/2014/main" id="{126D1124-DF13-BDCC-DA3A-705962653E70}"/>
              </a:ext>
            </a:extLst>
          </p:cNvPr>
          <p:cNvSpPr/>
          <p:nvPr/>
        </p:nvSpPr>
        <p:spPr>
          <a:xfrm>
            <a:off x="8485178" y="3518878"/>
            <a:ext cx="495757" cy="508941"/>
          </a:xfrm>
          <a:prstGeom prst="cub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82" name="정육면체 81">
            <a:extLst>
              <a:ext uri="{FF2B5EF4-FFF2-40B4-BE49-F238E27FC236}">
                <a16:creationId xmlns:a16="http://schemas.microsoft.com/office/drawing/2014/main" id="{29C7F231-19E4-6C51-9EB8-0470D910CB3F}"/>
              </a:ext>
            </a:extLst>
          </p:cNvPr>
          <p:cNvSpPr/>
          <p:nvPr/>
        </p:nvSpPr>
        <p:spPr>
          <a:xfrm>
            <a:off x="8480710" y="3095357"/>
            <a:ext cx="495757" cy="508941"/>
          </a:xfrm>
          <a:prstGeom prst="cub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83" name="정육면체 82">
            <a:extLst>
              <a:ext uri="{FF2B5EF4-FFF2-40B4-BE49-F238E27FC236}">
                <a16:creationId xmlns:a16="http://schemas.microsoft.com/office/drawing/2014/main" id="{5BD76E3D-0DC1-7C7E-B492-796592E219EB}"/>
              </a:ext>
            </a:extLst>
          </p:cNvPr>
          <p:cNvSpPr/>
          <p:nvPr/>
        </p:nvSpPr>
        <p:spPr>
          <a:xfrm>
            <a:off x="8479987" y="2674981"/>
            <a:ext cx="495757" cy="508941"/>
          </a:xfrm>
          <a:prstGeom prst="cub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84" name="정육면체 83">
            <a:extLst>
              <a:ext uri="{FF2B5EF4-FFF2-40B4-BE49-F238E27FC236}">
                <a16:creationId xmlns:a16="http://schemas.microsoft.com/office/drawing/2014/main" id="{E32B9B5C-4011-9233-1744-A589AF3D1A36}"/>
              </a:ext>
            </a:extLst>
          </p:cNvPr>
          <p:cNvSpPr/>
          <p:nvPr/>
        </p:nvSpPr>
        <p:spPr>
          <a:xfrm>
            <a:off x="8479987" y="2251316"/>
            <a:ext cx="495757" cy="508941"/>
          </a:xfrm>
          <a:prstGeom prst="cube">
            <a:avLst/>
          </a:prstGeom>
          <a:solidFill>
            <a:srgbClr val="2E75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85" name="정육면체 84">
            <a:extLst>
              <a:ext uri="{FF2B5EF4-FFF2-40B4-BE49-F238E27FC236}">
                <a16:creationId xmlns:a16="http://schemas.microsoft.com/office/drawing/2014/main" id="{F2081669-F690-80CA-287B-1F9D2A8F6043}"/>
              </a:ext>
            </a:extLst>
          </p:cNvPr>
          <p:cNvSpPr/>
          <p:nvPr/>
        </p:nvSpPr>
        <p:spPr>
          <a:xfrm>
            <a:off x="8638659" y="4036158"/>
            <a:ext cx="495757" cy="508941"/>
          </a:xfrm>
          <a:prstGeom prst="cube">
            <a:avLst/>
          </a:prstGeom>
          <a:solidFill>
            <a:srgbClr val="758BB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86" name="정육면체 85">
            <a:extLst>
              <a:ext uri="{FF2B5EF4-FFF2-40B4-BE49-F238E27FC236}">
                <a16:creationId xmlns:a16="http://schemas.microsoft.com/office/drawing/2014/main" id="{34617662-987A-2945-B123-1ED4B378F6C4}"/>
              </a:ext>
            </a:extLst>
          </p:cNvPr>
          <p:cNvSpPr/>
          <p:nvPr/>
        </p:nvSpPr>
        <p:spPr>
          <a:xfrm>
            <a:off x="8637937" y="3615783"/>
            <a:ext cx="495757" cy="508941"/>
          </a:xfrm>
          <a:prstGeom prst="cube">
            <a:avLst/>
          </a:prstGeom>
          <a:solidFill>
            <a:srgbClr val="758BB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87" name="정육면체 86">
            <a:extLst>
              <a:ext uri="{FF2B5EF4-FFF2-40B4-BE49-F238E27FC236}">
                <a16:creationId xmlns:a16="http://schemas.microsoft.com/office/drawing/2014/main" id="{D61A719F-1E32-FFB1-71D7-EFCE8B515324}"/>
              </a:ext>
            </a:extLst>
          </p:cNvPr>
          <p:cNvSpPr/>
          <p:nvPr/>
        </p:nvSpPr>
        <p:spPr>
          <a:xfrm>
            <a:off x="8633469" y="3192262"/>
            <a:ext cx="495757" cy="508941"/>
          </a:xfrm>
          <a:prstGeom prst="cube">
            <a:avLst/>
          </a:prstGeom>
          <a:solidFill>
            <a:srgbClr val="758BB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88" name="정육면체 87">
            <a:extLst>
              <a:ext uri="{FF2B5EF4-FFF2-40B4-BE49-F238E27FC236}">
                <a16:creationId xmlns:a16="http://schemas.microsoft.com/office/drawing/2014/main" id="{C7EB299E-F136-E589-2410-7715D0AF4829}"/>
              </a:ext>
            </a:extLst>
          </p:cNvPr>
          <p:cNvSpPr/>
          <p:nvPr/>
        </p:nvSpPr>
        <p:spPr>
          <a:xfrm>
            <a:off x="8632746" y="2771886"/>
            <a:ext cx="495757" cy="508941"/>
          </a:xfrm>
          <a:prstGeom prst="cube">
            <a:avLst/>
          </a:prstGeom>
          <a:solidFill>
            <a:srgbClr val="758BB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89" name="정육면체 88">
            <a:extLst>
              <a:ext uri="{FF2B5EF4-FFF2-40B4-BE49-F238E27FC236}">
                <a16:creationId xmlns:a16="http://schemas.microsoft.com/office/drawing/2014/main" id="{10B16933-E261-365B-DEE1-3C04B14EA3C5}"/>
              </a:ext>
            </a:extLst>
          </p:cNvPr>
          <p:cNvSpPr/>
          <p:nvPr/>
        </p:nvSpPr>
        <p:spPr>
          <a:xfrm>
            <a:off x="8632746" y="2348221"/>
            <a:ext cx="495757" cy="508941"/>
          </a:xfrm>
          <a:prstGeom prst="cube">
            <a:avLst/>
          </a:prstGeom>
          <a:solidFill>
            <a:srgbClr val="758BB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90" name="정육면체 89">
            <a:extLst>
              <a:ext uri="{FF2B5EF4-FFF2-40B4-BE49-F238E27FC236}">
                <a16:creationId xmlns:a16="http://schemas.microsoft.com/office/drawing/2014/main" id="{BCA60587-F155-278D-876B-0318385FAEF1}"/>
              </a:ext>
            </a:extLst>
          </p:cNvPr>
          <p:cNvSpPr/>
          <p:nvPr/>
        </p:nvSpPr>
        <p:spPr>
          <a:xfrm>
            <a:off x="8775837" y="4106059"/>
            <a:ext cx="495757" cy="508941"/>
          </a:xfrm>
          <a:prstGeom prst="cube">
            <a:avLst/>
          </a:prstGeom>
          <a:solidFill>
            <a:srgbClr val="CCD2D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91" name="정육면체 90">
            <a:extLst>
              <a:ext uri="{FF2B5EF4-FFF2-40B4-BE49-F238E27FC236}">
                <a16:creationId xmlns:a16="http://schemas.microsoft.com/office/drawing/2014/main" id="{175227F1-2A5C-4F7B-172C-0BEBD6178D16}"/>
              </a:ext>
            </a:extLst>
          </p:cNvPr>
          <p:cNvSpPr/>
          <p:nvPr/>
        </p:nvSpPr>
        <p:spPr>
          <a:xfrm>
            <a:off x="8775114" y="3685683"/>
            <a:ext cx="495757" cy="508941"/>
          </a:xfrm>
          <a:prstGeom prst="cube">
            <a:avLst/>
          </a:prstGeom>
          <a:solidFill>
            <a:srgbClr val="CCD2D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92" name="정육면체 91">
            <a:extLst>
              <a:ext uri="{FF2B5EF4-FFF2-40B4-BE49-F238E27FC236}">
                <a16:creationId xmlns:a16="http://schemas.microsoft.com/office/drawing/2014/main" id="{387B7F00-708E-F165-DEFE-8A6C13A91D79}"/>
              </a:ext>
            </a:extLst>
          </p:cNvPr>
          <p:cNvSpPr/>
          <p:nvPr/>
        </p:nvSpPr>
        <p:spPr>
          <a:xfrm>
            <a:off x="8770646" y="3262162"/>
            <a:ext cx="495757" cy="508941"/>
          </a:xfrm>
          <a:prstGeom prst="cube">
            <a:avLst/>
          </a:prstGeom>
          <a:solidFill>
            <a:srgbClr val="CCD2D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93" name="정육면체 92">
            <a:extLst>
              <a:ext uri="{FF2B5EF4-FFF2-40B4-BE49-F238E27FC236}">
                <a16:creationId xmlns:a16="http://schemas.microsoft.com/office/drawing/2014/main" id="{88B61DFE-D235-A506-E3E8-03E073059CD6}"/>
              </a:ext>
            </a:extLst>
          </p:cNvPr>
          <p:cNvSpPr/>
          <p:nvPr/>
        </p:nvSpPr>
        <p:spPr>
          <a:xfrm>
            <a:off x="8769924" y="2841787"/>
            <a:ext cx="495757" cy="508941"/>
          </a:xfrm>
          <a:prstGeom prst="cube">
            <a:avLst/>
          </a:prstGeom>
          <a:solidFill>
            <a:srgbClr val="CCD2D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94" name="정육면체 93">
            <a:extLst>
              <a:ext uri="{FF2B5EF4-FFF2-40B4-BE49-F238E27FC236}">
                <a16:creationId xmlns:a16="http://schemas.microsoft.com/office/drawing/2014/main" id="{7C58BE9F-1165-B504-9CFD-57F8F8A9F0FE}"/>
              </a:ext>
            </a:extLst>
          </p:cNvPr>
          <p:cNvSpPr/>
          <p:nvPr/>
        </p:nvSpPr>
        <p:spPr>
          <a:xfrm>
            <a:off x="8769924" y="2418121"/>
            <a:ext cx="495757" cy="508941"/>
          </a:xfrm>
          <a:prstGeom prst="cube">
            <a:avLst/>
          </a:prstGeom>
          <a:solidFill>
            <a:srgbClr val="CCD2D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정육면체 95">
                <a:extLst>
                  <a:ext uri="{FF2B5EF4-FFF2-40B4-BE49-F238E27FC236}">
                    <a16:creationId xmlns:a16="http://schemas.microsoft.com/office/drawing/2014/main" id="{F965AAB2-27BA-B81E-E7C7-E08E789FBC14}"/>
                  </a:ext>
                </a:extLst>
              </p:cNvPr>
              <p:cNvSpPr/>
              <p:nvPr/>
            </p:nvSpPr>
            <p:spPr>
              <a:xfrm>
                <a:off x="7642515" y="3663009"/>
                <a:ext cx="495757" cy="508941"/>
              </a:xfrm>
              <a:prstGeom prst="cub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6" name="정육면체 95">
                <a:extLst>
                  <a:ext uri="{FF2B5EF4-FFF2-40B4-BE49-F238E27FC236}">
                    <a16:creationId xmlns:a16="http://schemas.microsoft.com/office/drawing/2014/main" id="{F965AAB2-27BA-B81E-E7C7-E08E789FBC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515" y="3663009"/>
                <a:ext cx="495757" cy="508941"/>
              </a:xfrm>
              <a:prstGeom prst="cube">
                <a:avLst/>
              </a:prstGeom>
              <a:blipFill>
                <a:blip r:embed="rId21"/>
                <a:stretch>
                  <a:fillRect l="-120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정육면체 96">
                <a:extLst>
                  <a:ext uri="{FF2B5EF4-FFF2-40B4-BE49-F238E27FC236}">
                    <a16:creationId xmlns:a16="http://schemas.microsoft.com/office/drawing/2014/main" id="{4BF8CB05-4B5C-4615-2F41-16C30E5ED939}"/>
                  </a:ext>
                </a:extLst>
              </p:cNvPr>
              <p:cNvSpPr/>
              <p:nvPr/>
            </p:nvSpPr>
            <p:spPr>
              <a:xfrm>
                <a:off x="7642515" y="3249340"/>
                <a:ext cx="495757" cy="508941"/>
              </a:xfrm>
              <a:prstGeom prst="cub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7" name="정육면체 96">
                <a:extLst>
                  <a:ext uri="{FF2B5EF4-FFF2-40B4-BE49-F238E27FC236}">
                    <a16:creationId xmlns:a16="http://schemas.microsoft.com/office/drawing/2014/main" id="{4BF8CB05-4B5C-4615-2F41-16C30E5ED9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515" y="3249340"/>
                <a:ext cx="495757" cy="508941"/>
              </a:xfrm>
              <a:prstGeom prst="cube">
                <a:avLst/>
              </a:prstGeom>
              <a:blipFill>
                <a:blip r:embed="rId22"/>
                <a:stretch>
                  <a:fillRect l="-24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정육면체 97">
            <a:extLst>
              <a:ext uri="{FF2B5EF4-FFF2-40B4-BE49-F238E27FC236}">
                <a16:creationId xmlns:a16="http://schemas.microsoft.com/office/drawing/2014/main" id="{DBCC45A1-3DB4-67F9-4D0F-18256C7D6A1A}"/>
              </a:ext>
            </a:extLst>
          </p:cNvPr>
          <p:cNvSpPr/>
          <p:nvPr/>
        </p:nvSpPr>
        <p:spPr>
          <a:xfrm>
            <a:off x="7641792" y="2839754"/>
            <a:ext cx="495757" cy="508941"/>
          </a:xfrm>
          <a:prstGeom prst="cub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6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CE05399-410A-841D-779A-105464432588}"/>
              </a:ext>
            </a:extLst>
          </p:cNvPr>
          <p:cNvSpPr txBox="1"/>
          <p:nvPr/>
        </p:nvSpPr>
        <p:spPr>
          <a:xfrm rot="16200000">
            <a:off x="7722476" y="3109332"/>
            <a:ext cx="38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…</a:t>
            </a:r>
            <a:endParaRPr lang="ko-KR" altLang="en-US" sz="2000" dirty="0"/>
          </a:p>
        </p:txBody>
      </p: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E4C58B4B-CFF2-871F-C851-4E919E068CA3}"/>
              </a:ext>
            </a:extLst>
          </p:cNvPr>
          <p:cNvCxnSpPr>
            <a:cxnSpLocks/>
            <a:endCxn id="94" idx="3"/>
          </p:cNvCxnSpPr>
          <p:nvPr/>
        </p:nvCxnSpPr>
        <p:spPr>
          <a:xfrm flipV="1">
            <a:off x="7821992" y="2927062"/>
            <a:ext cx="1133841" cy="44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888C46DE-92BD-663F-7428-6997CF606554}"/>
              </a:ext>
            </a:extLst>
          </p:cNvPr>
          <p:cNvCxnSpPr>
            <a:cxnSpLocks/>
            <a:stCxn id="101" idx="1"/>
            <a:endCxn id="94" idx="1"/>
          </p:cNvCxnSpPr>
          <p:nvPr/>
        </p:nvCxnSpPr>
        <p:spPr>
          <a:xfrm>
            <a:off x="7832727" y="1725969"/>
            <a:ext cx="1123106" cy="8160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정육면체 155">
                <a:extLst>
                  <a:ext uri="{FF2B5EF4-FFF2-40B4-BE49-F238E27FC236}">
                    <a16:creationId xmlns:a16="http://schemas.microsoft.com/office/drawing/2014/main" id="{9CFF1676-B208-9BE5-8BEE-83DFDDE4775E}"/>
                  </a:ext>
                </a:extLst>
              </p:cNvPr>
              <p:cNvSpPr/>
              <p:nvPr/>
            </p:nvSpPr>
            <p:spPr>
              <a:xfrm>
                <a:off x="7646818" y="2423124"/>
                <a:ext cx="495757" cy="508941"/>
              </a:xfrm>
              <a:prstGeom prst="cub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6" name="정육면체 155">
                <a:extLst>
                  <a:ext uri="{FF2B5EF4-FFF2-40B4-BE49-F238E27FC236}">
                    <a16:creationId xmlns:a16="http://schemas.microsoft.com/office/drawing/2014/main" id="{9CFF1676-B208-9BE5-8BEE-83DFDDE477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818" y="2423124"/>
                <a:ext cx="495757" cy="508941"/>
              </a:xfrm>
              <a:prstGeom prst="cube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정육면체 99">
                <a:extLst>
                  <a:ext uri="{FF2B5EF4-FFF2-40B4-BE49-F238E27FC236}">
                    <a16:creationId xmlns:a16="http://schemas.microsoft.com/office/drawing/2014/main" id="{5359B659-3303-4CB9-1E18-1651D13D76F4}"/>
                  </a:ext>
                </a:extLst>
              </p:cNvPr>
              <p:cNvSpPr/>
              <p:nvPr/>
            </p:nvSpPr>
            <p:spPr>
              <a:xfrm>
                <a:off x="7646818" y="2014907"/>
                <a:ext cx="495757" cy="508941"/>
              </a:xfrm>
              <a:prstGeom prst="cub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0" name="정육면체 99">
                <a:extLst>
                  <a:ext uri="{FF2B5EF4-FFF2-40B4-BE49-F238E27FC236}">
                    <a16:creationId xmlns:a16="http://schemas.microsoft.com/office/drawing/2014/main" id="{5359B659-3303-4CB9-1E18-1651D13D76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818" y="2014907"/>
                <a:ext cx="495757" cy="508941"/>
              </a:xfrm>
              <a:prstGeom prst="cube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정육면체 100">
                <a:extLst>
                  <a:ext uri="{FF2B5EF4-FFF2-40B4-BE49-F238E27FC236}">
                    <a16:creationId xmlns:a16="http://schemas.microsoft.com/office/drawing/2014/main" id="{BC397973-1897-A291-DD14-6386BAF53D43}"/>
                  </a:ext>
                </a:extLst>
              </p:cNvPr>
              <p:cNvSpPr/>
              <p:nvPr/>
            </p:nvSpPr>
            <p:spPr>
              <a:xfrm>
                <a:off x="7646818" y="1602030"/>
                <a:ext cx="495757" cy="508941"/>
              </a:xfrm>
              <a:prstGeom prst="cub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1" name="정육면체 100">
                <a:extLst>
                  <a:ext uri="{FF2B5EF4-FFF2-40B4-BE49-F238E27FC236}">
                    <a16:creationId xmlns:a16="http://schemas.microsoft.com/office/drawing/2014/main" id="{BC397973-1897-A291-DD14-6386BAF53D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818" y="1602030"/>
                <a:ext cx="495757" cy="508941"/>
              </a:xfrm>
              <a:prstGeom prst="cube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1" name="TextBox 160">
            <a:extLst>
              <a:ext uri="{FF2B5EF4-FFF2-40B4-BE49-F238E27FC236}">
                <a16:creationId xmlns:a16="http://schemas.microsoft.com/office/drawing/2014/main" id="{E9056C04-8D63-288A-8594-9EADC159B880}"/>
              </a:ext>
            </a:extLst>
          </p:cNvPr>
          <p:cNvSpPr txBox="1"/>
          <p:nvPr/>
        </p:nvSpPr>
        <p:spPr>
          <a:xfrm rot="16200000">
            <a:off x="7627600" y="3045832"/>
            <a:ext cx="38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…</a:t>
            </a:r>
            <a:endParaRPr lang="ko-KR" altLang="en-US" sz="200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6415D47-9899-3987-D32E-3F3C285CB3FC}"/>
              </a:ext>
            </a:extLst>
          </p:cNvPr>
          <p:cNvSpPr txBox="1"/>
          <p:nvPr/>
        </p:nvSpPr>
        <p:spPr>
          <a:xfrm>
            <a:off x="449761" y="465695"/>
            <a:ext cx="1141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Method</a:t>
            </a:r>
            <a:endParaRPr lang="en-US" altLang="ko-KR" sz="2400" i="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935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9</a:t>
            </a:fld>
            <a:endParaRPr lang="en-US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5984CA12-F3B7-92D9-52BC-8B39A4C98E33}"/>
              </a:ext>
            </a:extLst>
          </p:cNvPr>
          <p:cNvCxnSpPr/>
          <p:nvPr/>
        </p:nvCxnSpPr>
        <p:spPr>
          <a:xfrm>
            <a:off x="445074" y="933710"/>
            <a:ext cx="1130046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5A61CB1-682D-61FB-A904-E7BD11087F98}"/>
              </a:ext>
            </a:extLst>
          </p:cNvPr>
          <p:cNvSpPr txBox="1"/>
          <p:nvPr/>
        </p:nvSpPr>
        <p:spPr>
          <a:xfrm>
            <a:off x="449761" y="465695"/>
            <a:ext cx="1141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dirty="0">
                <a:solidFill>
                  <a:srgbClr val="333333"/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Method</a:t>
            </a:r>
            <a:endParaRPr lang="en-US" altLang="ko-KR" sz="2400" i="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B21A10-59A5-C94A-BF36-DBBED84B5DAE}"/>
              </a:ext>
            </a:extLst>
          </p:cNvPr>
          <p:cNvSpPr txBox="1"/>
          <p:nvPr/>
        </p:nvSpPr>
        <p:spPr>
          <a:xfrm>
            <a:off x="574614" y="1043740"/>
            <a:ext cx="11378990" cy="5495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ko-KR" sz="18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T</a:t>
            </a:r>
            <a:r>
              <a:rPr lang="ko-KR" altLang="en-US" sz="1800" dirty="0" err="1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ime</a:t>
            </a:r>
            <a:r>
              <a:rPr lang="ko-KR" altLang="en-US" sz="18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800" dirty="0" err="1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series</a:t>
            </a:r>
            <a:r>
              <a:rPr lang="ko-KR" altLang="en-US" sz="18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800" dirty="0" err="1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</a:rPr>
              <a:t>models</a:t>
            </a:r>
            <a:endParaRPr lang="en-US" altLang="ko-KR" sz="1800" dirty="0"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ko-KR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TCN(</a:t>
            </a:r>
            <a:r>
              <a:rPr lang="en-US" altLang="ko-KR" sz="1600" b="0" i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Temporal Convolutional Network</a:t>
            </a:r>
            <a:r>
              <a:rPr lang="en-US" altLang="ko-KR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742950" lvl="1" indent="-285750">
              <a:lnSpc>
                <a:spcPct val="200000"/>
              </a:lnSpc>
              <a:buFontTx/>
              <a:buChar char="-"/>
            </a:pP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It is a </a:t>
            </a:r>
            <a:r>
              <a:rPr lang="en-US" altLang="ko-KR" sz="1600" dirty="0" err="1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cnn</a:t>
            </a: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-based model proposed in 2018 and used for processing time-series data such as natural language and music.</a:t>
            </a:r>
          </a:p>
          <a:p>
            <a:pPr marL="742950" lvl="1" indent="-285750">
              <a:lnSpc>
                <a:spcPct val="200000"/>
              </a:lnSpc>
              <a:buFontTx/>
              <a:buChar char="-"/>
            </a:pP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Characteristics of parallel processing and flexible receptive field size</a:t>
            </a:r>
          </a:p>
          <a:p>
            <a:pPr marL="742950" lvl="1" indent="-285750">
              <a:lnSpc>
                <a:spcPct val="200000"/>
              </a:lnSpc>
              <a:buFontTx/>
              <a:buChar char="-"/>
            </a:pP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It shows longer effective memory and higher performance than </a:t>
            </a:r>
            <a:r>
              <a:rPr lang="en-US" altLang="ko-KR" sz="1600" dirty="0" err="1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rnn</a:t>
            </a: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-based LSTM/GRU.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ko-KR" sz="1600" dirty="0" err="1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WaveNet</a:t>
            </a:r>
            <a:endParaRPr lang="en-US" altLang="ko-KR" sz="1600" dirty="0">
              <a:latin typeface="Times New Roman" panose="02020603050405020304" pitchFamily="18" charset="0"/>
              <a:ea typeface="Malgun Gothic Semilight" panose="020B0502040204020203" pitchFamily="50" charset="-127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742950" lvl="1" indent="-285750">
              <a:lnSpc>
                <a:spcPct val="200000"/>
              </a:lnSpc>
              <a:buFontTx/>
              <a:buChar char="-"/>
            </a:pP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The model proposed in 2016 is used to process voice data.</a:t>
            </a:r>
          </a:p>
          <a:p>
            <a:pPr marL="742950" lvl="1" indent="-285750">
              <a:lnSpc>
                <a:spcPct val="200000"/>
              </a:lnSpc>
              <a:buFontTx/>
              <a:buChar char="-"/>
            </a:pP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A model used to generate voice by extracting the shape of the voice waveform and the basic structure of the voice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altLang="ko-KR" sz="1600" dirty="0" err="1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BiLSTM</a:t>
            </a: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ko-KR" sz="1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Bidirectional LSTM</a:t>
            </a: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742950" lvl="1" indent="-285750">
              <a:lnSpc>
                <a:spcPct val="200000"/>
              </a:lnSpc>
              <a:buFontTx/>
              <a:buChar char="-"/>
            </a:pP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A model that was used in previous studies and had high accuracy in multiple disease classification</a:t>
            </a:r>
          </a:p>
          <a:p>
            <a:pPr marL="742950" lvl="1" indent="-285750">
              <a:lnSpc>
                <a:spcPct val="200000"/>
              </a:lnSpc>
              <a:buFontTx/>
              <a:buChar char="-"/>
            </a:pPr>
            <a:r>
              <a:rPr lang="en-US" altLang="ko-KR" sz="1600" dirty="0">
                <a:latin typeface="Times New Roman" panose="02020603050405020304" pitchFamily="18" charset="0"/>
                <a:ea typeface="Malgun Gothic Semilight" panose="020B0502040204020203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Bidirectional LSTM model as an RNN-based model</a:t>
            </a:r>
          </a:p>
        </p:txBody>
      </p:sp>
    </p:spTree>
    <p:extLst>
      <p:ext uri="{BB962C8B-B14F-4D97-AF65-F5344CB8AC3E}">
        <p14:creationId xmlns:p14="http://schemas.microsoft.com/office/powerpoint/2010/main" val="4240880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15240</TotalTime>
  <Words>1873</Words>
  <Application>Microsoft Office PowerPoint</Application>
  <PresentationFormat>와이드스크린</PresentationFormat>
  <Paragraphs>503</Paragraphs>
  <Slides>14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4" baseType="lpstr">
      <vt:lpstr>Malgun Gothic Semilight</vt:lpstr>
      <vt:lpstr>맑은 고딕</vt:lpstr>
      <vt:lpstr>Arial</vt:lpstr>
      <vt:lpstr>Cambria Math</vt:lpstr>
      <vt:lpstr>Georgia</vt:lpstr>
      <vt:lpstr>Merriweather</vt:lpstr>
      <vt:lpstr>Montserrat</vt:lpstr>
      <vt:lpstr>Symbol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김예진</dc:creator>
  <cp:lastModifiedBy>김예진</cp:lastModifiedBy>
  <cp:revision>205</cp:revision>
  <dcterms:created xsi:type="dcterms:W3CDTF">2023-01-09T07:07:56Z</dcterms:created>
  <dcterms:modified xsi:type="dcterms:W3CDTF">2023-05-24T04:31:55Z</dcterms:modified>
</cp:coreProperties>
</file>