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344" r:id="rId3"/>
    <p:sldId id="341" r:id="rId4"/>
    <p:sldId id="354" r:id="rId5"/>
    <p:sldId id="353" r:id="rId6"/>
    <p:sldId id="356" r:id="rId7"/>
    <p:sldId id="371" r:id="rId8"/>
    <p:sldId id="373" r:id="rId9"/>
    <p:sldId id="370" r:id="rId10"/>
    <p:sldId id="369" r:id="rId11"/>
    <p:sldId id="35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D7D31"/>
    <a:srgbClr val="FFC000"/>
    <a:srgbClr val="A5A5A5"/>
    <a:srgbClr val="D9D9D9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124" autoAdjust="0"/>
  </p:normalViewPr>
  <p:slideViewPr>
    <p:cSldViewPr snapToGrid="0">
      <p:cViewPr varScale="1">
        <p:scale>
          <a:sx n="159" d="100"/>
          <a:sy n="159" d="100"/>
        </p:scale>
        <p:origin x="18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ko-KR" sz="1400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Disease classification</a:t>
            </a:r>
            <a:endParaRPr lang="en-US" altLang="ko-KR" sz="14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c:rich>
      </c:tx>
      <c:layout>
        <c:manualLayout>
          <c:xMode val="edge"/>
          <c:yMode val="edge"/>
          <c:x val="0.39798695057484013"/>
          <c:y val="2.1136945772361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Signal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503438201446537E-2"/>
                  <c:y val="2.6039564628343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E-4080-9A6D-2BD98D936A72}"/>
                </c:ext>
              </c:extLst>
            </c:dLbl>
            <c:dLbl>
              <c:idx val="1"/>
              <c:layout>
                <c:manualLayout>
                  <c:x val="-6.298598546163009E-2"/>
                  <c:y val="2.500423810664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E-4080-9A6D-2BD98D936A72}"/>
                </c:ext>
              </c:extLst>
            </c:dLbl>
            <c:dLbl>
              <c:idx val="2"/>
              <c:layout>
                <c:manualLayout>
                  <c:x val="-5.0160432888878394E-3"/>
                  <c:y val="-5.897411102018851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8E-4080-9A6D-2BD98D936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TCN</c:v>
                </c:pt>
                <c:pt idx="1">
                  <c:v>Wavenet</c:v>
                </c:pt>
                <c:pt idx="2">
                  <c:v>BiLSTM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0.88039999999999996</c:v>
                </c:pt>
                <c:pt idx="1">
                  <c:v>0.87029999999999996</c:v>
                </c:pt>
                <c:pt idx="2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8E-4080-9A6D-2BD98D936A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Signal+Spectrogram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831180055542492E-2"/>
                  <c:y val="-2.7347786951738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E-4080-9A6D-2BD98D936A72}"/>
                </c:ext>
              </c:extLst>
            </c:dLbl>
            <c:dLbl>
              <c:idx val="1"/>
              <c:layout>
                <c:manualLayout>
                  <c:x val="-7.7476541815592506E-2"/>
                  <c:y val="6.43790269401718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8E-4080-9A6D-2BD98D936A72}"/>
                </c:ext>
              </c:extLst>
            </c:dLbl>
            <c:dLbl>
              <c:idx val="2"/>
              <c:layout>
                <c:manualLayout>
                  <c:x val="-6.4209469701441597E-3"/>
                  <c:y val="4.324405607021000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8E-4080-9A6D-2BD98D936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TCN</c:v>
                </c:pt>
                <c:pt idx="1">
                  <c:v>Wavenet</c:v>
                </c:pt>
                <c:pt idx="2">
                  <c:v>BiLSTM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0.92934000000000005</c:v>
                </c:pt>
                <c:pt idx="1">
                  <c:v>0.9022</c:v>
                </c:pt>
                <c:pt idx="2">
                  <c:v>0.875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F8E-4080-9A6D-2BD98D936A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Signal+MFCC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823949000407624E-2"/>
                  <c:y val="-6.076392788433007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8E-4080-9A6D-2BD98D936A72}"/>
                </c:ext>
              </c:extLst>
            </c:dLbl>
            <c:dLbl>
              <c:idx val="1"/>
              <c:layout>
                <c:manualLayout>
                  <c:x val="1.2545025763376393E-3"/>
                  <c:y val="1.3483444666877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8E-4080-9A6D-2BD98D936A72}"/>
                </c:ext>
              </c:extLst>
            </c:dLbl>
            <c:dLbl>
              <c:idx val="2"/>
              <c:layout>
                <c:manualLayout>
                  <c:x val="-4.2046792598086927E-2"/>
                  <c:y val="-2.8790280041319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8E-4080-9A6D-2BD98D936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TCN</c:v>
                </c:pt>
                <c:pt idx="1">
                  <c:v>Wavenet</c:v>
                </c:pt>
                <c:pt idx="2">
                  <c:v>BiLSTM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0.88580000000000003</c:v>
                </c:pt>
                <c:pt idx="1">
                  <c:v>0.88039999999999996</c:v>
                </c:pt>
                <c:pt idx="2">
                  <c:v>0.88500000000000001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F8E-4080-9A6D-2BD98D936A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Signal+Gammatongram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597139594921709E-2"/>
                  <c:y val="-8.1735758247521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8E-4080-9A6D-2BD98D936A72}"/>
                </c:ext>
              </c:extLst>
            </c:dLbl>
            <c:dLbl>
              <c:idx val="1"/>
              <c:layout>
                <c:manualLayout>
                  <c:x val="-4.4405396645843455E-2"/>
                  <c:y val="-2.931043817885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8E-4080-9A6D-2BD98D936A7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8E-4080-9A6D-2BD98D936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TCN</c:v>
                </c:pt>
                <c:pt idx="1">
                  <c:v>Wavenet</c:v>
                </c:pt>
                <c:pt idx="2">
                  <c:v>BiLSTM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0.91300000000000003</c:v>
                </c:pt>
                <c:pt idx="1">
                  <c:v>0.90759999999999996</c:v>
                </c:pt>
                <c:pt idx="2">
                  <c:v>0.875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F8E-4080-9A6D-2BD98D936A7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370271"/>
        <c:axId val="29363551"/>
      </c:lineChart>
      <c:catAx>
        <c:axId val="29370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ko-KR" dirty="0"/>
                  <a:t>1D Model</a:t>
                </a:r>
                <a:endParaRPr lang="ko-KR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29363551"/>
        <c:crosses val="autoZero"/>
        <c:auto val="1"/>
        <c:lblAlgn val="ctr"/>
        <c:lblOffset val="100"/>
        <c:noMultiLvlLbl val="0"/>
      </c:catAx>
      <c:valAx>
        <c:axId val="29363551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ko-KR" dirty="0"/>
                  <a:t>Accuracy</a:t>
                </a:r>
                <a:endParaRPr lang="ko-KR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2937027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1775A-0B6D-4E9A-8283-ADA8BE5F3E57}" type="datetimeFigureOut">
              <a:rPr lang="ko-KR" altLang="en-US" smtClean="0"/>
              <a:t>2023-06-07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596F-9DEA-435F-A247-020CA2F825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87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TCN </a:t>
            </a:r>
            <a:r>
              <a:rPr lang="ko-KR" altLang="en-US" dirty="0"/>
              <a:t>모델 속도 </a:t>
            </a:r>
            <a:r>
              <a:rPr lang="en-US" altLang="ko-KR" dirty="0"/>
              <a:t>1s</a:t>
            </a:r>
          </a:p>
          <a:p>
            <a:r>
              <a:rPr lang="en-US" altLang="ko-KR" dirty="0" err="1"/>
              <a:t>Wavenet</a:t>
            </a:r>
            <a:r>
              <a:rPr lang="en-US" altLang="ko-KR" dirty="0"/>
              <a:t> 10ms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Bilstm</a:t>
            </a:r>
            <a:r>
              <a:rPr lang="en-US" altLang="ko-KR" dirty="0"/>
              <a:t> 10ms</a:t>
            </a:r>
          </a:p>
          <a:p>
            <a:endParaRPr lang="en-US" altLang="ko-KR" dirty="0"/>
          </a:p>
          <a:p>
            <a:r>
              <a:rPr lang="en-US" altLang="ko-KR" dirty="0"/>
              <a:t>VGG</a:t>
            </a:r>
            <a:r>
              <a:rPr lang="ko-KR" altLang="en-US" dirty="0"/>
              <a:t> </a:t>
            </a:r>
            <a:r>
              <a:rPr lang="en-US" altLang="ko-KR" dirty="0"/>
              <a:t>4s</a:t>
            </a:r>
          </a:p>
          <a:p>
            <a:r>
              <a:rPr lang="en-US" altLang="ko-KR" dirty="0"/>
              <a:t>Resnet 20s</a:t>
            </a:r>
          </a:p>
          <a:p>
            <a:r>
              <a:rPr lang="en-US" altLang="ko-KR" dirty="0"/>
              <a:t>Transformer</a:t>
            </a:r>
            <a:r>
              <a:rPr lang="ko-KR" altLang="en-US" dirty="0"/>
              <a:t> </a:t>
            </a:r>
            <a:r>
              <a:rPr lang="en-US" altLang="ko-KR" dirty="0"/>
              <a:t>18s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TCN </a:t>
            </a:r>
            <a:r>
              <a:rPr lang="ko-KR" altLang="en-US" dirty="0"/>
              <a:t>모델 속도 </a:t>
            </a:r>
            <a:r>
              <a:rPr lang="en-US" altLang="ko-KR" dirty="0"/>
              <a:t>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Wavenet</a:t>
            </a:r>
            <a:r>
              <a:rPr lang="en-US" altLang="ko-KR" dirty="0"/>
              <a:t> 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Bilstm</a:t>
            </a:r>
            <a:r>
              <a:rPr lang="en-US" altLang="ko-KR" dirty="0"/>
              <a:t> 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1.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Aykanat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M,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Kılıç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Ö, Kurt, B,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Saryal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S. Classification of lung sounds using convolutional neural networks. </a:t>
            </a:r>
            <a:r>
              <a:rPr lang="en-US" altLang="ko-KR" b="1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J Image Video Process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2017;65.</a:t>
            </a:r>
          </a:p>
          <a:p>
            <a:pPr marL="0" indent="0">
              <a:buNone/>
            </a:pP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3. Shi, L, Du, K, Zhang, C, Ma, H, Yan, W. Lung sound recognition algorithm based on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VGGish-BiGRU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. </a:t>
            </a:r>
            <a:r>
              <a:rPr lang="en-US" altLang="ko-KR" b="1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IEEE Access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2019;7:139438–49.</a:t>
            </a:r>
          </a:p>
          <a:p>
            <a:pPr marL="0" indent="0">
              <a:buNone/>
            </a:pP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9. </a:t>
            </a:r>
            <a:r>
              <a:rPr lang="en-US" altLang="ko-KR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Yuming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Zhu, and Xu </a:t>
            </a:r>
            <a:r>
              <a:rPr lang="en-US" altLang="ko-KR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Wenlong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"Research on Classification of Respiratory Diseases Based on Multi-features Fusion Cascade Neural Network." 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11th International Conference on Information Technology in Medicine and Education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64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TCN </a:t>
            </a:r>
            <a:r>
              <a:rPr lang="ko-KR" altLang="en-US" dirty="0"/>
              <a:t>모델 속도 </a:t>
            </a:r>
            <a:r>
              <a:rPr lang="en-US" altLang="ko-KR" dirty="0"/>
              <a:t>1s</a:t>
            </a:r>
          </a:p>
          <a:p>
            <a:r>
              <a:rPr lang="en-US" altLang="ko-KR" dirty="0" err="1"/>
              <a:t>Wavenet</a:t>
            </a:r>
            <a:r>
              <a:rPr lang="en-US" altLang="ko-KR" dirty="0"/>
              <a:t> 10ms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Bilstm</a:t>
            </a:r>
            <a:r>
              <a:rPr lang="en-US" altLang="ko-KR" dirty="0"/>
              <a:t> 10ms</a:t>
            </a:r>
          </a:p>
          <a:p>
            <a:endParaRPr lang="en-US" altLang="ko-KR" dirty="0"/>
          </a:p>
          <a:p>
            <a:r>
              <a:rPr lang="en-US" altLang="ko-KR" dirty="0"/>
              <a:t>VGG</a:t>
            </a:r>
            <a:r>
              <a:rPr lang="ko-KR" altLang="en-US" dirty="0"/>
              <a:t> </a:t>
            </a:r>
            <a:r>
              <a:rPr lang="en-US" altLang="ko-KR" dirty="0"/>
              <a:t>4s</a:t>
            </a:r>
          </a:p>
          <a:p>
            <a:r>
              <a:rPr lang="en-US" altLang="ko-KR" dirty="0"/>
              <a:t>Resnet 20s</a:t>
            </a:r>
          </a:p>
          <a:p>
            <a:r>
              <a:rPr lang="en-US" altLang="ko-KR" dirty="0"/>
              <a:t>Transformer</a:t>
            </a:r>
            <a:r>
              <a:rPr lang="ko-KR" altLang="en-US" dirty="0"/>
              <a:t> </a:t>
            </a:r>
            <a:r>
              <a:rPr lang="en-US" altLang="ko-KR" dirty="0"/>
              <a:t>18s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TCN </a:t>
            </a:r>
            <a:r>
              <a:rPr lang="ko-KR" altLang="en-US" dirty="0"/>
              <a:t>모델 속도 </a:t>
            </a:r>
            <a:r>
              <a:rPr lang="en-US" altLang="ko-KR" dirty="0"/>
              <a:t>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Wavenet</a:t>
            </a:r>
            <a:r>
              <a:rPr lang="en-US" altLang="ko-KR" dirty="0"/>
              <a:t> 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Bilstm</a:t>
            </a:r>
            <a:r>
              <a:rPr lang="en-US" altLang="ko-KR" dirty="0"/>
              <a:t> 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1.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Aykanat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M,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Kılıç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Ö, Kurt, B,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Saryal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S. Classification of lung sounds using convolutional neural networks. </a:t>
            </a:r>
            <a:r>
              <a:rPr lang="en-US" altLang="ko-KR" b="1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J Image Video Process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2017;65.</a:t>
            </a:r>
          </a:p>
          <a:p>
            <a:pPr marL="0" indent="0">
              <a:buNone/>
            </a:pP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3. Shi, L, Du, K, Zhang, C, Ma, H, Yan, W. Lung sound recognition algorithm based on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VGGish-BiGRU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. </a:t>
            </a:r>
            <a:r>
              <a:rPr lang="en-US" altLang="ko-KR" b="1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IEEE Access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2019;7:139438–49.</a:t>
            </a:r>
          </a:p>
          <a:p>
            <a:pPr marL="0" indent="0">
              <a:buNone/>
            </a:pP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9. </a:t>
            </a:r>
            <a:r>
              <a:rPr lang="en-US" altLang="ko-KR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Yuming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Zhu, and Xu </a:t>
            </a:r>
            <a:r>
              <a:rPr lang="en-US" altLang="ko-KR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Wenlong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"Research on Classification of Respiratory Diseases Based on Multi-features Fusion Cascade Neural Network." 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11th International Conference on Information Technology in Medicine and Education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5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TCN </a:t>
            </a:r>
            <a:r>
              <a:rPr lang="ko-KR" altLang="en-US" dirty="0"/>
              <a:t>모델 속도 </a:t>
            </a:r>
            <a:r>
              <a:rPr lang="en-US" altLang="ko-KR" dirty="0"/>
              <a:t>1s</a:t>
            </a:r>
          </a:p>
          <a:p>
            <a:r>
              <a:rPr lang="en-US" altLang="ko-KR" dirty="0" err="1"/>
              <a:t>Wavenet</a:t>
            </a:r>
            <a:r>
              <a:rPr lang="en-US" altLang="ko-KR" dirty="0"/>
              <a:t> 10ms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Bilstm</a:t>
            </a:r>
            <a:r>
              <a:rPr lang="en-US" altLang="ko-KR" dirty="0"/>
              <a:t> 10ms</a:t>
            </a:r>
          </a:p>
          <a:p>
            <a:endParaRPr lang="en-US" altLang="ko-KR" dirty="0"/>
          </a:p>
          <a:p>
            <a:r>
              <a:rPr lang="en-US" altLang="ko-KR" dirty="0"/>
              <a:t>VGG</a:t>
            </a:r>
            <a:r>
              <a:rPr lang="ko-KR" altLang="en-US" dirty="0"/>
              <a:t> </a:t>
            </a:r>
            <a:r>
              <a:rPr lang="en-US" altLang="ko-KR" dirty="0"/>
              <a:t>4s</a:t>
            </a:r>
          </a:p>
          <a:p>
            <a:r>
              <a:rPr lang="en-US" altLang="ko-KR" dirty="0"/>
              <a:t>Resnet 20s</a:t>
            </a:r>
          </a:p>
          <a:p>
            <a:r>
              <a:rPr lang="en-US" altLang="ko-KR" dirty="0"/>
              <a:t>Transformer</a:t>
            </a:r>
            <a:r>
              <a:rPr lang="ko-KR" altLang="en-US" dirty="0"/>
              <a:t> </a:t>
            </a:r>
            <a:r>
              <a:rPr lang="en-US" altLang="ko-KR" dirty="0"/>
              <a:t>18s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TCN </a:t>
            </a:r>
            <a:r>
              <a:rPr lang="ko-KR" altLang="en-US" dirty="0"/>
              <a:t>모델 속도 </a:t>
            </a:r>
            <a:r>
              <a:rPr lang="en-US" altLang="ko-KR" dirty="0"/>
              <a:t>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Wavenet</a:t>
            </a:r>
            <a:r>
              <a:rPr lang="en-US" altLang="ko-KR" dirty="0"/>
              <a:t> 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Bilstm</a:t>
            </a:r>
            <a:r>
              <a:rPr lang="en-US" altLang="ko-KR" dirty="0"/>
              <a:t> 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1.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Aykanat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M,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Kılıç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Ö, Kurt, B,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Saryal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S. Classification of lung sounds using convolutional neural networks. </a:t>
            </a:r>
            <a:r>
              <a:rPr lang="en-US" altLang="ko-KR" b="1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J Image Video Process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2017;65.</a:t>
            </a:r>
          </a:p>
          <a:p>
            <a:pPr marL="0" indent="0">
              <a:buNone/>
            </a:pP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3. Shi, L, Du, K, Zhang, C, Ma, H, Yan, W. Lung sound recognition algorithm based on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VGGish-BiGRU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. </a:t>
            </a:r>
            <a:r>
              <a:rPr lang="en-US" altLang="ko-KR" b="1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IEEE Access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2019;7:139438–49.</a:t>
            </a:r>
          </a:p>
          <a:p>
            <a:pPr marL="0" indent="0">
              <a:buNone/>
            </a:pP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9. </a:t>
            </a:r>
            <a:r>
              <a:rPr lang="en-US" altLang="ko-KR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Yuming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Zhu, and Xu </a:t>
            </a:r>
            <a:r>
              <a:rPr lang="en-US" altLang="ko-KR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Wenlong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"Research on Classification of Respiratory Diseases Based on Multi-features Fusion Cascade Neural Network." 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11th International Conference on Information Technology in Medicine and Education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54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TCN </a:t>
            </a:r>
            <a:r>
              <a:rPr lang="ko-KR" altLang="en-US" dirty="0"/>
              <a:t>모델 속도 </a:t>
            </a:r>
            <a:r>
              <a:rPr lang="en-US" altLang="ko-KR" dirty="0"/>
              <a:t>1s</a:t>
            </a:r>
          </a:p>
          <a:p>
            <a:r>
              <a:rPr lang="en-US" altLang="ko-KR" dirty="0" err="1"/>
              <a:t>Wavenet</a:t>
            </a:r>
            <a:r>
              <a:rPr lang="en-US" altLang="ko-KR" dirty="0"/>
              <a:t> 10ms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Bilstm</a:t>
            </a:r>
            <a:r>
              <a:rPr lang="en-US" altLang="ko-KR" dirty="0"/>
              <a:t> 10ms</a:t>
            </a:r>
          </a:p>
          <a:p>
            <a:endParaRPr lang="en-US" altLang="ko-KR" dirty="0"/>
          </a:p>
          <a:p>
            <a:r>
              <a:rPr lang="en-US" altLang="ko-KR" dirty="0"/>
              <a:t>VGG</a:t>
            </a:r>
            <a:r>
              <a:rPr lang="ko-KR" altLang="en-US" dirty="0"/>
              <a:t> </a:t>
            </a:r>
            <a:r>
              <a:rPr lang="en-US" altLang="ko-KR" dirty="0"/>
              <a:t>4s</a:t>
            </a:r>
          </a:p>
          <a:p>
            <a:r>
              <a:rPr lang="en-US" altLang="ko-KR" dirty="0"/>
              <a:t>Resnet 20s</a:t>
            </a:r>
          </a:p>
          <a:p>
            <a:r>
              <a:rPr lang="en-US" altLang="ko-KR" dirty="0"/>
              <a:t>Transformer</a:t>
            </a:r>
            <a:r>
              <a:rPr lang="ko-KR" altLang="en-US" dirty="0"/>
              <a:t> </a:t>
            </a:r>
            <a:r>
              <a:rPr lang="en-US" altLang="ko-KR" dirty="0"/>
              <a:t>18s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TCN </a:t>
            </a:r>
            <a:r>
              <a:rPr lang="ko-KR" altLang="en-US" dirty="0"/>
              <a:t>모델 속도 </a:t>
            </a:r>
            <a:r>
              <a:rPr lang="en-US" altLang="ko-KR" dirty="0"/>
              <a:t>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Wavenet</a:t>
            </a:r>
            <a:r>
              <a:rPr lang="en-US" altLang="ko-KR" dirty="0"/>
              <a:t> 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Bilstm</a:t>
            </a:r>
            <a:r>
              <a:rPr lang="en-US" altLang="ko-KR" dirty="0"/>
              <a:t> 1s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indent="0">
              <a:buNone/>
            </a:pP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1.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Aykanat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M,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Kılıç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Ö, Kurt, B,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Saryal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S. Classification of lung sounds using convolutional neural networks. </a:t>
            </a:r>
            <a:r>
              <a:rPr lang="en-US" altLang="ko-KR" b="1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J Image Video Process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2017;65.</a:t>
            </a:r>
          </a:p>
          <a:p>
            <a:pPr marL="0" indent="0">
              <a:buNone/>
            </a:pP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3. Shi, L, Du, K, Zhang, C, Ma, H, Yan, W. Lung sound recognition algorithm based on </a:t>
            </a:r>
            <a:r>
              <a:rPr lang="en-US" altLang="ko-KR" b="1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VGGish-BiGRU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. </a:t>
            </a:r>
            <a:r>
              <a:rPr lang="en-US" altLang="ko-KR" b="1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IEEE Access</a:t>
            </a:r>
            <a:r>
              <a:rPr lang="en-US" altLang="ko-KR" b="1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2019;7:139438–49.</a:t>
            </a:r>
          </a:p>
          <a:p>
            <a:pPr marL="0" indent="0">
              <a:buNone/>
            </a:pP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9. </a:t>
            </a:r>
            <a:r>
              <a:rPr lang="en-US" altLang="ko-KR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Yuming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Zhu, and Xu </a:t>
            </a:r>
            <a:r>
              <a:rPr lang="en-US" altLang="ko-KR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Wenlong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"Research on Classification of Respiratory Diseases Based on Multi-features Fusion Cascade Neural Network." </a:t>
            </a:r>
            <a:r>
              <a:rPr lang="en-US" altLang="ko-KR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11th International Conference on Information Technology in Medicine and Education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9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DF452-D499-FED3-9DC9-D95489821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C5D3DE-2E6D-B420-0556-2F8AE74C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1E1E7A-0205-C31B-D650-E95ABF7E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97FC-EC72-494F-BE86-1B2147404421}" type="datetimeFigureOut">
              <a:rPr lang="ko-KR" altLang="en-US" smtClean="0"/>
              <a:t>2023-06-07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D9CFD1-136C-D77B-75FD-F6C3136C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F4E2FD-DB98-FD75-AFE6-D580EB0F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356350"/>
            <a:ext cx="2743200" cy="365125"/>
          </a:xfrm>
        </p:spPr>
        <p:txBody>
          <a:bodyPr/>
          <a:lstStyle/>
          <a:p>
            <a:fld id="{A037741F-453E-489D-9283-A181F0A7AF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44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1D30F3-9632-6AFF-1D96-7EEB0367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4514CF-2A92-E1F5-8143-71C69B19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100748-6FDF-50A9-9CE5-7D2382073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97FC-EC72-494F-BE86-1B2147404421}" type="datetimeFigureOut">
              <a:rPr lang="ko-KR" altLang="en-US" smtClean="0"/>
              <a:t>2023-06-07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4A14A1-E523-FB7B-0124-C79766B9E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F13663-60DC-1142-11EF-22D16D25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741F-453E-489D-9283-A181F0A7AF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0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93694" y="3556448"/>
            <a:ext cx="2004613" cy="83134"/>
            <a:chOff x="7633699" y="5985972"/>
            <a:chExt cx="3006919" cy="12470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3699" y="5985972"/>
              <a:ext cx="3006919" cy="124701"/>
            </a:xfrm>
            <a:prstGeom prst="rect">
              <a:avLst/>
            </a:prstGeom>
          </p:spPr>
        </p:pic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29F6664-A637-D64C-63C1-E45AADE3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000E7-3B69-F797-3322-56EB980035C9}"/>
              </a:ext>
            </a:extLst>
          </p:cNvPr>
          <p:cNvSpPr txBox="1"/>
          <p:nvPr/>
        </p:nvSpPr>
        <p:spPr>
          <a:xfrm>
            <a:off x="11127738" y="6380976"/>
            <a:ext cx="69442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230607</a:t>
            </a:r>
            <a:endParaRPr lang="ko-KR" altLang="en-US" sz="12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24FCEA7-9DEC-E4E1-C29D-214B6F8608AA}"/>
              </a:ext>
            </a:extLst>
          </p:cNvPr>
          <p:cNvSpPr/>
          <p:nvPr/>
        </p:nvSpPr>
        <p:spPr>
          <a:xfrm>
            <a:off x="3189361" y="2623682"/>
            <a:ext cx="5892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5400" dirty="0">
                <a:solidFill>
                  <a:srgbClr val="212529"/>
                </a:solidFill>
                <a:latin typeface="Montserrat" panose="00000500000000000000" pitchFamily="2" charset="0"/>
              </a:rPr>
              <a:t>IIP </a:t>
            </a:r>
            <a:r>
              <a:rPr lang="en-US" altLang="ko-KR" sz="540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Lab Seminar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4A891-72A4-D611-0E3F-DBBCDDA8081C}"/>
              </a:ext>
            </a:extLst>
          </p:cNvPr>
          <p:cNvSpPr txBox="1"/>
          <p:nvPr/>
        </p:nvSpPr>
        <p:spPr>
          <a:xfrm>
            <a:off x="3003551" y="3748174"/>
            <a:ext cx="6493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Multi-classification of Respiratory Diseases through Dimension Combinations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2681CB-EB99-6883-9822-CEC8D1634A2F}"/>
              </a:ext>
            </a:extLst>
          </p:cNvPr>
          <p:cNvSpPr txBox="1"/>
          <p:nvPr/>
        </p:nvSpPr>
        <p:spPr>
          <a:xfrm>
            <a:off x="587314" y="1063442"/>
            <a:ext cx="113789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Comparison of experiment results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 startAt="2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Accuracy (1D Model)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AutoNum type="arabicParenR" startAt="2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ea"/>
              <a:buAutoNum type="circleNumDbPlain" startAt="2"/>
            </a:pPr>
            <a:endParaRPr lang="en-US" altLang="ko-KR" sz="18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 startAt="2"/>
            </a:pPr>
            <a:endParaRPr lang="en-US" altLang="ko-KR" sz="18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/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59960" y="465695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graphicFrame>
        <p:nvGraphicFramePr>
          <p:cNvPr id="2" name="차트 1">
            <a:extLst>
              <a:ext uri="{FF2B5EF4-FFF2-40B4-BE49-F238E27FC236}">
                <a16:creationId xmlns:a16="http://schemas.microsoft.com/office/drawing/2014/main" id="{6DD9601F-7B29-FB77-0ACD-EE821A2AB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67110"/>
              </p:ext>
            </p:extLst>
          </p:nvPr>
        </p:nvGraphicFramePr>
        <p:xfrm>
          <a:off x="1318150" y="2062106"/>
          <a:ext cx="6608994" cy="422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975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11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355542"/>
            <a:ext cx="104489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Improvement of respiratory disease multi-classification accuracy by considering both 1D data features and 2D data features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Speeding up learning using 1D models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Accuracy improvement using 2D data </a:t>
            </a: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features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/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4.63% accuracy improvement over existing studies in multi-disease data classification</a:t>
            </a: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18249" y="465695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7499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>
            <a:cxnSpLocks/>
          </p:cNvCxnSpPr>
          <p:nvPr/>
        </p:nvCxnSpPr>
        <p:spPr>
          <a:xfrm>
            <a:off x="3426505" y="3497448"/>
            <a:ext cx="4708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C78C48-D9A7-3BD1-9C43-1BDD51977356}"/>
              </a:ext>
            </a:extLst>
          </p:cNvPr>
          <p:cNvSpPr txBox="1"/>
          <p:nvPr/>
        </p:nvSpPr>
        <p:spPr>
          <a:xfrm>
            <a:off x="3208371" y="2960442"/>
            <a:ext cx="5144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Disease diagnosis using respiration data</a:t>
            </a:r>
            <a:endParaRPr lang="en-US" altLang="ko-KR" sz="200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383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9761" y="465695"/>
            <a:ext cx="114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Method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21A10-59A5-C94A-BF36-DBBED84B5DAE}"/>
              </a:ext>
            </a:extLst>
          </p:cNvPr>
          <p:cNvSpPr txBox="1"/>
          <p:nvPr/>
        </p:nvSpPr>
        <p:spPr>
          <a:xfrm>
            <a:off x="574614" y="1208840"/>
            <a:ext cx="11378990" cy="5332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Disease diagnosis using respiration data (ICBHI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2017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Challenge Dataset)</a:t>
            </a:r>
            <a:endParaRPr lang="en-US" altLang="ko-KR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1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200000"/>
              </a:lnSpc>
              <a:buFont typeface="+mj-ea"/>
              <a:buAutoNum type="circleNumDbPlain"/>
            </a:pPr>
            <a:r>
              <a:rPr lang="en-US" altLang="ko-KR" strike="sngStrike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Pathological data classification task (Normal/Abnormal)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altLang="ko-KR" strike="sngStrike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Learning by converting to one-dimensional value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altLang="ko-KR" strike="sngStrike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Learning by converting to 2-dimensional images (spectrogram, </a:t>
            </a:r>
            <a:r>
              <a:rPr lang="en-US" altLang="ko-KR" strike="sngStrike" dirty="0" err="1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gammatongram</a:t>
            </a:r>
            <a:r>
              <a:rPr lang="en-US" altLang="ko-KR" strike="sngStrike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, MFCC)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altLang="ko-KR" strike="sngStrik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Learning using a combination of 1D and 2D features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 startAt="2"/>
            </a:pP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Disease multi-classification task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Learning by converting to one-dimensional value 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Learning by converting to 2-dimensional images (spectrogram, </a:t>
            </a:r>
            <a:r>
              <a:rPr lang="en-US" altLang="ko-KR" dirty="0" err="1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gammatongram</a:t>
            </a: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, MFCC)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Learning using a combination of 1D and 2D features </a:t>
            </a:r>
          </a:p>
        </p:txBody>
      </p:sp>
    </p:spTree>
    <p:extLst>
      <p:ext uri="{BB962C8B-B14F-4D97-AF65-F5344CB8AC3E}">
        <p14:creationId xmlns:p14="http://schemas.microsoft.com/office/powerpoint/2010/main" val="424144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4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B21A10-59A5-C94A-BF36-DBBED84B5DAE}"/>
              </a:ext>
            </a:extLst>
          </p:cNvPr>
          <p:cNvSpPr txBox="1"/>
          <p:nvPr/>
        </p:nvSpPr>
        <p:spPr>
          <a:xfrm>
            <a:off x="161864" y="1016870"/>
            <a:ext cx="11378990" cy="4439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Learning by single data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200000"/>
              </a:lnSpc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200000"/>
              </a:lnSpc>
              <a:buFont typeface="+mj-lt"/>
              <a:buAutoNum type="arabicParenR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D783A-9B8F-264F-C6DE-62221FA324F6}"/>
              </a:ext>
            </a:extLst>
          </p:cNvPr>
          <p:cNvSpPr txBox="1"/>
          <p:nvPr/>
        </p:nvSpPr>
        <p:spPr>
          <a:xfrm>
            <a:off x="449761" y="465695"/>
            <a:ext cx="114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Method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1" name="그림 10" descr="스크린샷, 텍스트, 다채로움, 그래프이(가) 표시된 사진&#10;&#10;자동 생성된 설명">
            <a:extLst>
              <a:ext uri="{FF2B5EF4-FFF2-40B4-BE49-F238E27FC236}">
                <a16:creationId xmlns:a16="http://schemas.microsoft.com/office/drawing/2014/main" id="{4024934D-37C8-E7F9-E099-05009A08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15" y="2091004"/>
            <a:ext cx="8786979" cy="42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B21A10-59A5-C94A-BF36-DBBED84B5DAE}"/>
              </a:ext>
            </a:extLst>
          </p:cNvPr>
          <p:cNvSpPr txBox="1"/>
          <p:nvPr/>
        </p:nvSpPr>
        <p:spPr>
          <a:xfrm>
            <a:off x="199964" y="975928"/>
            <a:ext cx="11378990" cy="558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200000"/>
              </a:lnSpc>
              <a:buFont typeface="+mj-lt"/>
              <a:buAutoNum type="arabicParenR" startAt="2"/>
            </a:pP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Learning using a combination of 1D and 2D features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6415D47-9899-3987-D32E-3F3C285CB3FC}"/>
              </a:ext>
            </a:extLst>
          </p:cNvPr>
          <p:cNvSpPr txBox="1"/>
          <p:nvPr/>
        </p:nvSpPr>
        <p:spPr>
          <a:xfrm>
            <a:off x="449761" y="465695"/>
            <a:ext cx="114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Method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 descr="텍스트, 스크린샷, 도표, 라인이(가) 표시된 사진&#10;&#10;자동 생성된 설명">
            <a:extLst>
              <a:ext uri="{FF2B5EF4-FFF2-40B4-BE49-F238E27FC236}">
                <a16:creationId xmlns:a16="http://schemas.microsoft.com/office/drawing/2014/main" id="{E76A77F6-7D15-F1FA-E86E-5E72F1CD9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3" y="2193388"/>
            <a:ext cx="10458382" cy="28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9761" y="465695"/>
            <a:ext cx="114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Method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21A10-59A5-C94A-BF36-DBBED84B5DAE}"/>
              </a:ext>
            </a:extLst>
          </p:cNvPr>
          <p:cNvSpPr txBox="1"/>
          <p:nvPr/>
        </p:nvSpPr>
        <p:spPr>
          <a:xfrm>
            <a:off x="574614" y="1043740"/>
            <a:ext cx="11378990" cy="2541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T</a:t>
            </a:r>
            <a:r>
              <a:rPr lang="ko-KR" altLang="en-US" sz="18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ime</a:t>
            </a:r>
            <a:r>
              <a:rPr lang="ko-KR" altLang="en-US" sz="18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series</a:t>
            </a:r>
            <a:r>
              <a:rPr lang="ko-KR" altLang="en-US" sz="18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models</a:t>
            </a:r>
            <a:endParaRPr lang="en-US" altLang="ko-KR" sz="18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TCN(</a:t>
            </a:r>
            <a:r>
              <a:rPr lang="en-US" altLang="ko-KR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Temporal Convolutional Network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It is a </a:t>
            </a:r>
            <a:r>
              <a:rPr lang="en-US" altLang="ko-KR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cnn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-based model proposed in 2018 and used for processing time-series data such as natural language and music.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Characteristics of parallel processing and flexible receptive field size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It shows longer effective memory and higher performance than </a:t>
            </a:r>
            <a:r>
              <a:rPr lang="en-US" altLang="ko-KR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rnn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-based LSTM/GRU.</a:t>
            </a:r>
          </a:p>
        </p:txBody>
      </p:sp>
      <p:pic>
        <p:nvPicPr>
          <p:cNvPr id="4" name="그림 3" descr="텍스트, 도표, 라인, 평행이(가) 표시된 사진&#10;&#10;자동 생성된 설명">
            <a:extLst>
              <a:ext uri="{FF2B5EF4-FFF2-40B4-BE49-F238E27FC236}">
                <a16:creationId xmlns:a16="http://schemas.microsoft.com/office/drawing/2014/main" id="{021302B3-42B4-98A2-163F-E4873F26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19" y="3694849"/>
            <a:ext cx="8629847" cy="29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7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A61CB1-682D-61FB-A904-E7BD11087F98}"/>
              </a:ext>
            </a:extLst>
          </p:cNvPr>
          <p:cNvSpPr txBox="1"/>
          <p:nvPr/>
        </p:nvSpPr>
        <p:spPr>
          <a:xfrm>
            <a:off x="449761" y="465695"/>
            <a:ext cx="114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Method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21A10-59A5-C94A-BF36-DBBED84B5DAE}"/>
              </a:ext>
            </a:extLst>
          </p:cNvPr>
          <p:cNvSpPr txBox="1"/>
          <p:nvPr/>
        </p:nvSpPr>
        <p:spPr>
          <a:xfrm>
            <a:off x="574614" y="1043740"/>
            <a:ext cx="11378990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Process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그림 4" descr="텍스트, 스크린샷, 도표, 평행이(가) 표시된 사진&#10;&#10;자동 생성된 설명">
            <a:extLst>
              <a:ext uri="{FF2B5EF4-FFF2-40B4-BE49-F238E27FC236}">
                <a16:creationId xmlns:a16="http://schemas.microsoft.com/office/drawing/2014/main" id="{3BD74ADD-B5EF-ACF0-1792-CDC8F0615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9" y="1715718"/>
            <a:ext cx="9059594" cy="49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8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063442"/>
            <a:ext cx="113789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Comparison of experiment results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ko-KR" sz="1800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isease classification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buAutoNum type="arabicParenR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Accuracy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18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18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18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ko-KR" sz="1800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Training</a:t>
            </a:r>
            <a:r>
              <a:rPr lang="ko-KR" altLang="en-US" sz="1800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time(100 epoch)</a:t>
            </a:r>
          </a:p>
          <a:p>
            <a:pPr algn="l"/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59960" y="465695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5E8B6677-0FC2-9BA9-25EE-0598D18BE513}"/>
              </a:ext>
            </a:extLst>
          </p:cNvPr>
          <p:cNvGraphicFramePr>
            <a:graphicFrameLocks noGrp="1"/>
          </p:cNvGraphicFramePr>
          <p:nvPr/>
        </p:nvGraphicFramePr>
        <p:xfrm>
          <a:off x="423937" y="2822928"/>
          <a:ext cx="3541517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466">
                  <a:extLst>
                    <a:ext uri="{9D8B030D-6E8A-4147-A177-3AD203B41FA5}">
                      <a16:colId xmlns:a16="http://schemas.microsoft.com/office/drawing/2014/main" val="91105624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79424826"/>
                    </a:ext>
                  </a:extLst>
                </a:gridCol>
                <a:gridCol w="1106977">
                  <a:extLst>
                    <a:ext uri="{9D8B030D-6E8A-4147-A177-3AD203B41FA5}">
                      <a16:colId xmlns:a16="http://schemas.microsoft.com/office/drawing/2014/main" val="3280877034"/>
                    </a:ext>
                  </a:extLst>
                </a:gridCol>
                <a:gridCol w="626574">
                  <a:extLst>
                    <a:ext uri="{9D8B030D-6E8A-4147-A177-3AD203B41FA5}">
                      <a16:colId xmlns:a16="http://schemas.microsoft.com/office/drawing/2014/main" val="2399097068"/>
                    </a:ext>
                  </a:extLst>
                </a:gridCol>
              </a:tblGrid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ICBHI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88.04%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221405"/>
                  </a:ext>
                </a:extLst>
              </a:tr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Wavenet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87.03%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710305"/>
                  </a:ext>
                </a:extLst>
              </a:tr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5660395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D7DB433D-70E6-03AC-37B3-2FF976856094}"/>
              </a:ext>
            </a:extLst>
          </p:cNvPr>
          <p:cNvGraphicFramePr>
            <a:graphicFrameLocks noGrp="1"/>
          </p:cNvGraphicFramePr>
          <p:nvPr/>
        </p:nvGraphicFramePr>
        <p:xfrm>
          <a:off x="4044934" y="2815590"/>
          <a:ext cx="3541517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466">
                  <a:extLst>
                    <a:ext uri="{9D8B030D-6E8A-4147-A177-3AD203B41FA5}">
                      <a16:colId xmlns:a16="http://schemas.microsoft.com/office/drawing/2014/main" val="91105624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79424826"/>
                    </a:ext>
                  </a:extLst>
                </a:gridCol>
                <a:gridCol w="1106977">
                  <a:extLst>
                    <a:ext uri="{9D8B030D-6E8A-4147-A177-3AD203B41FA5}">
                      <a16:colId xmlns:a16="http://schemas.microsoft.com/office/drawing/2014/main" val="3280877034"/>
                    </a:ext>
                  </a:extLst>
                </a:gridCol>
                <a:gridCol w="626574">
                  <a:extLst>
                    <a:ext uri="{9D8B030D-6E8A-4147-A177-3AD203B41FA5}">
                      <a16:colId xmlns:a16="http://schemas.microsoft.com/office/drawing/2014/main" val="2399097068"/>
                    </a:ext>
                  </a:extLst>
                </a:gridCol>
              </a:tblGrid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VGG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ICBHI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Spectrogram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92.93%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221405"/>
                  </a:ext>
                </a:extLst>
              </a:tr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Resnet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90.76%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710305"/>
                  </a:ext>
                </a:extLst>
              </a:tr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5660395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69E45465-D489-B69A-ABDF-A66FCB9B4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15005"/>
              </p:ext>
            </p:extLst>
          </p:nvPr>
        </p:nvGraphicFramePr>
        <p:xfrm>
          <a:off x="4044934" y="4155974"/>
          <a:ext cx="3630416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128">
                  <a:extLst>
                    <a:ext uri="{9D8B030D-6E8A-4147-A177-3AD203B41FA5}">
                      <a16:colId xmlns:a16="http://schemas.microsoft.com/office/drawing/2014/main" val="911056240"/>
                    </a:ext>
                  </a:extLst>
                </a:gridCol>
                <a:gridCol w="846222">
                  <a:extLst>
                    <a:ext uri="{9D8B030D-6E8A-4147-A177-3AD203B41FA5}">
                      <a16:colId xmlns:a16="http://schemas.microsoft.com/office/drawing/2014/main" val="1979424826"/>
                    </a:ext>
                  </a:extLst>
                </a:gridCol>
                <a:gridCol w="1134764">
                  <a:extLst>
                    <a:ext uri="{9D8B030D-6E8A-4147-A177-3AD203B41FA5}">
                      <a16:colId xmlns:a16="http://schemas.microsoft.com/office/drawing/2014/main" val="3280877034"/>
                    </a:ext>
                  </a:extLst>
                </a:gridCol>
                <a:gridCol w="642302">
                  <a:extLst>
                    <a:ext uri="{9D8B030D-6E8A-4147-A177-3AD203B41FA5}">
                      <a16:colId xmlns:a16="http://schemas.microsoft.com/office/drawing/2014/main" val="2399097068"/>
                    </a:ext>
                  </a:extLst>
                </a:gridCol>
              </a:tblGrid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VGG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ICBHI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MFCC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91.85%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221405"/>
                  </a:ext>
                </a:extLst>
              </a:tr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Resnet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90.21%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710305"/>
                  </a:ext>
                </a:extLst>
              </a:tr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56603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7E57B57-1F2E-844E-93C6-C3A7EB618DE2}"/>
              </a:ext>
            </a:extLst>
          </p:cNvPr>
          <p:cNvSpPr txBox="1"/>
          <p:nvPr/>
        </p:nvSpPr>
        <p:spPr>
          <a:xfrm>
            <a:off x="1229840" y="3655869"/>
            <a:ext cx="1922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Model+1D Data(Vector)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8C245-2F27-3780-93E3-207EA54F7042}"/>
              </a:ext>
            </a:extLst>
          </p:cNvPr>
          <p:cNvSpPr txBox="1"/>
          <p:nvPr/>
        </p:nvSpPr>
        <p:spPr>
          <a:xfrm>
            <a:off x="4726985" y="3655869"/>
            <a:ext cx="2308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Model+2D Data(Spectrogram)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830B87-4A6F-5317-1912-1912A04F46A9}"/>
              </a:ext>
            </a:extLst>
          </p:cNvPr>
          <p:cNvSpPr txBox="1"/>
          <p:nvPr/>
        </p:nvSpPr>
        <p:spPr>
          <a:xfrm>
            <a:off x="4886957" y="4988915"/>
            <a:ext cx="1946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Model+2D Data(MFCC)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16439C12-0B3C-E894-6C39-A8AC9C184E81}"/>
              </a:ext>
            </a:extLst>
          </p:cNvPr>
          <p:cNvCxnSpPr>
            <a:cxnSpLocks/>
          </p:cNvCxnSpPr>
          <p:nvPr/>
        </p:nvCxnSpPr>
        <p:spPr>
          <a:xfrm>
            <a:off x="4005052" y="4154614"/>
            <a:ext cx="0" cy="11113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385778AA-492C-4D70-0D5E-3D5F98DBD8E7}"/>
              </a:ext>
            </a:extLst>
          </p:cNvPr>
          <p:cNvCxnSpPr>
            <a:cxnSpLocks/>
          </p:cNvCxnSpPr>
          <p:nvPr/>
        </p:nvCxnSpPr>
        <p:spPr>
          <a:xfrm>
            <a:off x="3997206" y="2821568"/>
            <a:ext cx="0" cy="11113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78890C8F-57CD-53BB-192D-0491EE169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68654"/>
              </p:ext>
            </p:extLst>
          </p:nvPr>
        </p:nvGraphicFramePr>
        <p:xfrm>
          <a:off x="423654" y="4157334"/>
          <a:ext cx="3541517" cy="77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466">
                  <a:extLst>
                    <a:ext uri="{9D8B030D-6E8A-4147-A177-3AD203B41FA5}">
                      <a16:colId xmlns:a16="http://schemas.microsoft.com/office/drawing/2014/main" val="91105624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79424826"/>
                    </a:ext>
                  </a:extLst>
                </a:gridCol>
                <a:gridCol w="1106977">
                  <a:extLst>
                    <a:ext uri="{9D8B030D-6E8A-4147-A177-3AD203B41FA5}">
                      <a16:colId xmlns:a16="http://schemas.microsoft.com/office/drawing/2014/main" val="3280877034"/>
                    </a:ext>
                  </a:extLst>
                </a:gridCol>
                <a:gridCol w="626574">
                  <a:extLst>
                    <a:ext uri="{9D8B030D-6E8A-4147-A177-3AD203B41FA5}">
                      <a16:colId xmlns:a16="http://schemas.microsoft.com/office/drawing/2014/main" val="2399097068"/>
                    </a:ext>
                  </a:extLst>
                </a:gridCol>
              </a:tblGrid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VGG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ICBHI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Gammatongram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91.30%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221405"/>
                  </a:ext>
                </a:extLst>
              </a:tr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Resnet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89.13%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710305"/>
                  </a:ext>
                </a:extLst>
              </a:tr>
              <a:tr h="1268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566039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BF69F2B-9A3B-1A6F-CA52-28C5060D3A5C}"/>
              </a:ext>
            </a:extLst>
          </p:cNvPr>
          <p:cNvSpPr txBox="1"/>
          <p:nvPr/>
        </p:nvSpPr>
        <p:spPr>
          <a:xfrm>
            <a:off x="929282" y="4990275"/>
            <a:ext cx="2523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Model+2D Data(</a:t>
            </a:r>
            <a:r>
              <a:rPr lang="en-US" altLang="ko-KR" sz="12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Gammatongram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표 43">
                <a:extLst>
                  <a:ext uri="{FF2B5EF4-FFF2-40B4-BE49-F238E27FC236}">
                    <a16:creationId xmlns:a16="http://schemas.microsoft.com/office/drawing/2014/main" id="{1C076A7A-7358-C924-CFDE-20B7D9DF86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610407"/>
                  </p:ext>
                </p:extLst>
              </p:nvPr>
            </p:nvGraphicFramePr>
            <p:xfrm>
              <a:off x="7995780" y="2938108"/>
              <a:ext cx="3541517" cy="777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2466">
                      <a:extLst>
                        <a:ext uri="{9D8B030D-6E8A-4147-A177-3AD203B41FA5}">
                          <a16:colId xmlns:a16="http://schemas.microsoft.com/office/drawing/2014/main" val="911056240"/>
                        </a:ext>
                      </a:extLst>
                    </a:gridCol>
                    <a:gridCol w="825500">
                      <a:extLst>
                        <a:ext uri="{9D8B030D-6E8A-4147-A177-3AD203B41FA5}">
                          <a16:colId xmlns:a16="http://schemas.microsoft.com/office/drawing/2014/main" val="1979424826"/>
                        </a:ext>
                      </a:extLst>
                    </a:gridCol>
                    <a:gridCol w="946804">
                      <a:extLst>
                        <a:ext uri="{9D8B030D-6E8A-4147-A177-3AD203B41FA5}">
                          <a16:colId xmlns:a16="http://schemas.microsoft.com/office/drawing/2014/main" val="3280877034"/>
                        </a:ext>
                      </a:extLst>
                    </a:gridCol>
                    <a:gridCol w="786747">
                      <a:extLst>
                        <a:ext uri="{9D8B030D-6E8A-4147-A177-3AD203B41FA5}">
                          <a16:colId xmlns:a16="http://schemas.microsoft.com/office/drawing/2014/main" val="2399097068"/>
                        </a:ext>
                      </a:extLst>
                    </a:gridCol>
                  </a:tblGrid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TCN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ICBHI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</a:t>
                          </a:r>
                          <a:endParaRPr lang="en-US" altLang="ko-KR" sz="1100" b="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ko-KR" sz="11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1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ko-KR" sz="11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Spectrogram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92.934%</a:t>
                          </a:r>
                          <a:endParaRPr lang="ko-KR" altLang="en-US" sz="11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2221405"/>
                      </a:ext>
                    </a:extLst>
                  </a:tr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Wavenet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90.22%</a:t>
                          </a:r>
                          <a:endParaRPr lang="ko-KR" altLang="en-US" sz="11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7710305"/>
                      </a:ext>
                    </a:extLst>
                  </a:tr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87.50%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56603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표 43">
                <a:extLst>
                  <a:ext uri="{FF2B5EF4-FFF2-40B4-BE49-F238E27FC236}">
                    <a16:creationId xmlns:a16="http://schemas.microsoft.com/office/drawing/2014/main" id="{1C076A7A-7358-C924-CFDE-20B7D9DF86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610407"/>
                  </p:ext>
                </p:extLst>
              </p:nvPr>
            </p:nvGraphicFramePr>
            <p:xfrm>
              <a:off x="7995780" y="2938108"/>
              <a:ext cx="3541517" cy="777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2466">
                      <a:extLst>
                        <a:ext uri="{9D8B030D-6E8A-4147-A177-3AD203B41FA5}">
                          <a16:colId xmlns:a16="http://schemas.microsoft.com/office/drawing/2014/main" val="911056240"/>
                        </a:ext>
                      </a:extLst>
                    </a:gridCol>
                    <a:gridCol w="825500">
                      <a:extLst>
                        <a:ext uri="{9D8B030D-6E8A-4147-A177-3AD203B41FA5}">
                          <a16:colId xmlns:a16="http://schemas.microsoft.com/office/drawing/2014/main" val="1979424826"/>
                        </a:ext>
                      </a:extLst>
                    </a:gridCol>
                    <a:gridCol w="946804">
                      <a:extLst>
                        <a:ext uri="{9D8B030D-6E8A-4147-A177-3AD203B41FA5}">
                          <a16:colId xmlns:a16="http://schemas.microsoft.com/office/drawing/2014/main" val="3280877034"/>
                        </a:ext>
                      </a:extLst>
                    </a:gridCol>
                    <a:gridCol w="786747">
                      <a:extLst>
                        <a:ext uri="{9D8B030D-6E8A-4147-A177-3AD203B41FA5}">
                          <a16:colId xmlns:a16="http://schemas.microsoft.com/office/drawing/2014/main" val="2399097068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TCN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ICBHI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0385" t="-775" r="-83333" b="-5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1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92.934%</a:t>
                          </a:r>
                          <a:endParaRPr lang="ko-KR" altLang="en-US" sz="11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222140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Wavenet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90.22%</a:t>
                          </a:r>
                          <a:endParaRPr lang="ko-KR" altLang="en-US" sz="11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771030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87.50%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56603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" name="표 44">
                <a:extLst>
                  <a:ext uri="{FF2B5EF4-FFF2-40B4-BE49-F238E27FC236}">
                    <a16:creationId xmlns:a16="http://schemas.microsoft.com/office/drawing/2014/main" id="{BDE80C42-0F3A-4F8D-1D6D-008E48189D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8747529"/>
                  </p:ext>
                </p:extLst>
              </p:nvPr>
            </p:nvGraphicFramePr>
            <p:xfrm>
              <a:off x="7995780" y="1730748"/>
              <a:ext cx="3541517" cy="777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2466">
                      <a:extLst>
                        <a:ext uri="{9D8B030D-6E8A-4147-A177-3AD203B41FA5}">
                          <a16:colId xmlns:a16="http://schemas.microsoft.com/office/drawing/2014/main" val="911056240"/>
                        </a:ext>
                      </a:extLst>
                    </a:gridCol>
                    <a:gridCol w="825500">
                      <a:extLst>
                        <a:ext uri="{9D8B030D-6E8A-4147-A177-3AD203B41FA5}">
                          <a16:colId xmlns:a16="http://schemas.microsoft.com/office/drawing/2014/main" val="1979424826"/>
                        </a:ext>
                      </a:extLst>
                    </a:gridCol>
                    <a:gridCol w="1106977">
                      <a:extLst>
                        <a:ext uri="{9D8B030D-6E8A-4147-A177-3AD203B41FA5}">
                          <a16:colId xmlns:a16="http://schemas.microsoft.com/office/drawing/2014/main" val="3280877034"/>
                        </a:ext>
                      </a:extLst>
                    </a:gridCol>
                    <a:gridCol w="626574">
                      <a:extLst>
                        <a:ext uri="{9D8B030D-6E8A-4147-A177-3AD203B41FA5}">
                          <a16:colId xmlns:a16="http://schemas.microsoft.com/office/drawing/2014/main" val="2399097068"/>
                        </a:ext>
                      </a:extLst>
                    </a:gridCol>
                  </a:tblGrid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TCN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ICBHI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</a:t>
                          </a:r>
                          <a:endParaRPr lang="en-US" altLang="ko-KR" sz="1100" b="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ko-KR" sz="11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1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ko-KR" sz="11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MFCC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88.58%</a:t>
                          </a:r>
                          <a:endParaRPr lang="ko-KR" altLang="en-US" sz="11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2221405"/>
                      </a:ext>
                    </a:extLst>
                  </a:tr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Wavenet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88.04%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7710305"/>
                      </a:ext>
                    </a:extLst>
                  </a:tr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88.50%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56603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" name="표 44">
                <a:extLst>
                  <a:ext uri="{FF2B5EF4-FFF2-40B4-BE49-F238E27FC236}">
                    <a16:creationId xmlns:a16="http://schemas.microsoft.com/office/drawing/2014/main" id="{BDE80C42-0F3A-4F8D-1D6D-008E48189D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8747529"/>
                  </p:ext>
                </p:extLst>
              </p:nvPr>
            </p:nvGraphicFramePr>
            <p:xfrm>
              <a:off x="7995780" y="1730748"/>
              <a:ext cx="3541517" cy="777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2466">
                      <a:extLst>
                        <a:ext uri="{9D8B030D-6E8A-4147-A177-3AD203B41FA5}">
                          <a16:colId xmlns:a16="http://schemas.microsoft.com/office/drawing/2014/main" val="911056240"/>
                        </a:ext>
                      </a:extLst>
                    </a:gridCol>
                    <a:gridCol w="825500">
                      <a:extLst>
                        <a:ext uri="{9D8B030D-6E8A-4147-A177-3AD203B41FA5}">
                          <a16:colId xmlns:a16="http://schemas.microsoft.com/office/drawing/2014/main" val="1979424826"/>
                        </a:ext>
                      </a:extLst>
                    </a:gridCol>
                    <a:gridCol w="1106977">
                      <a:extLst>
                        <a:ext uri="{9D8B030D-6E8A-4147-A177-3AD203B41FA5}">
                          <a16:colId xmlns:a16="http://schemas.microsoft.com/office/drawing/2014/main" val="3280877034"/>
                        </a:ext>
                      </a:extLst>
                    </a:gridCol>
                    <a:gridCol w="626574">
                      <a:extLst>
                        <a:ext uri="{9D8B030D-6E8A-4147-A177-3AD203B41FA5}">
                          <a16:colId xmlns:a16="http://schemas.microsoft.com/office/drawing/2014/main" val="2399097068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TCN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ICBHI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3187" t="-775" r="-57143" b="-5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88.58%</a:t>
                          </a:r>
                          <a:endParaRPr lang="ko-KR" altLang="en-US" sz="11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222140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Wavenet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88.04%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771030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88.50%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56603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8F50537-D408-491B-B8BE-C01060622ADD}"/>
              </a:ext>
            </a:extLst>
          </p:cNvPr>
          <p:cNvSpPr txBox="1"/>
          <p:nvPr/>
        </p:nvSpPr>
        <p:spPr>
          <a:xfrm>
            <a:off x="8677831" y="3771049"/>
            <a:ext cx="2395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Model+(1D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Data+Spectrogram</a:t>
            </a:r>
            <a:r>
              <a:rPr lang="en-US" altLang="ko-KR" sz="12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D01050-6A3B-5E55-DA71-342A569D2B16}"/>
              </a:ext>
            </a:extLst>
          </p:cNvPr>
          <p:cNvSpPr txBox="1"/>
          <p:nvPr/>
        </p:nvSpPr>
        <p:spPr>
          <a:xfrm>
            <a:off x="8837803" y="2563689"/>
            <a:ext cx="2032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Model+(1D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Data+MFCC</a:t>
            </a:r>
            <a:r>
              <a:rPr lang="en-US" altLang="ko-KR" sz="12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표 47">
                <a:extLst>
                  <a:ext uri="{FF2B5EF4-FFF2-40B4-BE49-F238E27FC236}">
                    <a16:creationId xmlns:a16="http://schemas.microsoft.com/office/drawing/2014/main" id="{2FE04CCE-F8FC-3AC6-1CA8-5F3876922C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69419"/>
                  </p:ext>
                </p:extLst>
              </p:nvPr>
            </p:nvGraphicFramePr>
            <p:xfrm>
              <a:off x="7995780" y="4155974"/>
              <a:ext cx="3541517" cy="777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2466">
                      <a:extLst>
                        <a:ext uri="{9D8B030D-6E8A-4147-A177-3AD203B41FA5}">
                          <a16:colId xmlns:a16="http://schemas.microsoft.com/office/drawing/2014/main" val="911056240"/>
                        </a:ext>
                      </a:extLst>
                    </a:gridCol>
                    <a:gridCol w="825500">
                      <a:extLst>
                        <a:ext uri="{9D8B030D-6E8A-4147-A177-3AD203B41FA5}">
                          <a16:colId xmlns:a16="http://schemas.microsoft.com/office/drawing/2014/main" val="1979424826"/>
                        </a:ext>
                      </a:extLst>
                    </a:gridCol>
                    <a:gridCol w="1106977">
                      <a:extLst>
                        <a:ext uri="{9D8B030D-6E8A-4147-A177-3AD203B41FA5}">
                          <a16:colId xmlns:a16="http://schemas.microsoft.com/office/drawing/2014/main" val="3280877034"/>
                        </a:ext>
                      </a:extLst>
                    </a:gridCol>
                    <a:gridCol w="626574">
                      <a:extLst>
                        <a:ext uri="{9D8B030D-6E8A-4147-A177-3AD203B41FA5}">
                          <a16:colId xmlns:a16="http://schemas.microsoft.com/office/drawing/2014/main" val="2399097068"/>
                        </a:ext>
                      </a:extLst>
                    </a:gridCol>
                  </a:tblGrid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TCN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ICBHI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Signal</a:t>
                          </a:r>
                          <a:endParaRPr lang="en-US" altLang="ko-KR" sz="1100" b="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ko-KR" sz="11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ko-KR" sz="11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altLang="ko-KR" sz="11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latinLnBrk="1"/>
                          <a:r>
                            <a:rPr lang="en-US" altLang="ko-KR" sz="1100" b="0" i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Gammatongram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91.30%</a:t>
                          </a:r>
                          <a:endParaRPr lang="ko-KR" altLang="en-US" sz="11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2221405"/>
                      </a:ext>
                    </a:extLst>
                  </a:tr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Wavenet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90.76%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7710305"/>
                      </a:ext>
                    </a:extLst>
                  </a:tr>
                  <a:tr h="12683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87.50%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56603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표 47">
                <a:extLst>
                  <a:ext uri="{FF2B5EF4-FFF2-40B4-BE49-F238E27FC236}">
                    <a16:creationId xmlns:a16="http://schemas.microsoft.com/office/drawing/2014/main" id="{2FE04CCE-F8FC-3AC6-1CA8-5F3876922C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69419"/>
                  </p:ext>
                </p:extLst>
              </p:nvPr>
            </p:nvGraphicFramePr>
            <p:xfrm>
              <a:off x="7995780" y="4155974"/>
              <a:ext cx="3541517" cy="777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2466">
                      <a:extLst>
                        <a:ext uri="{9D8B030D-6E8A-4147-A177-3AD203B41FA5}">
                          <a16:colId xmlns:a16="http://schemas.microsoft.com/office/drawing/2014/main" val="911056240"/>
                        </a:ext>
                      </a:extLst>
                    </a:gridCol>
                    <a:gridCol w="825500">
                      <a:extLst>
                        <a:ext uri="{9D8B030D-6E8A-4147-A177-3AD203B41FA5}">
                          <a16:colId xmlns:a16="http://schemas.microsoft.com/office/drawing/2014/main" val="1979424826"/>
                        </a:ext>
                      </a:extLst>
                    </a:gridCol>
                    <a:gridCol w="1106977">
                      <a:extLst>
                        <a:ext uri="{9D8B030D-6E8A-4147-A177-3AD203B41FA5}">
                          <a16:colId xmlns:a16="http://schemas.microsoft.com/office/drawing/2014/main" val="3280877034"/>
                        </a:ext>
                      </a:extLst>
                    </a:gridCol>
                    <a:gridCol w="626574">
                      <a:extLst>
                        <a:ext uri="{9D8B030D-6E8A-4147-A177-3AD203B41FA5}">
                          <a16:colId xmlns:a16="http://schemas.microsoft.com/office/drawing/2014/main" val="2399097068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TCN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ICBHI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3187" t="-775" r="-57143" b="-5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91.30%</a:t>
                          </a:r>
                          <a:endParaRPr lang="ko-KR" altLang="en-US" sz="11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222140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Wavenet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90.76%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771030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Bi-LSTM</a:t>
                          </a:r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87.50%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56603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80FDBA-040D-C4B7-9B2F-6696BE02515E}"/>
              </a:ext>
            </a:extLst>
          </p:cNvPr>
          <p:cNvSpPr txBox="1"/>
          <p:nvPr/>
        </p:nvSpPr>
        <p:spPr>
          <a:xfrm>
            <a:off x="8570668" y="4988915"/>
            <a:ext cx="2610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Model+(1D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Data+</a:t>
            </a:r>
            <a:r>
              <a:rPr lang="en-US" altLang="ko-KR" sz="12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Gammatongram</a:t>
            </a:r>
            <a:r>
              <a:rPr lang="en-US" altLang="ko-KR" sz="12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3FB8291C-364B-5C58-85CC-98CED5199FB9}"/>
              </a:ext>
            </a:extLst>
          </p:cNvPr>
          <p:cNvCxnSpPr>
            <a:cxnSpLocks/>
          </p:cNvCxnSpPr>
          <p:nvPr/>
        </p:nvCxnSpPr>
        <p:spPr>
          <a:xfrm>
            <a:off x="7940556" y="1713468"/>
            <a:ext cx="0" cy="32197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표 7">
            <a:extLst>
              <a:ext uri="{FF2B5EF4-FFF2-40B4-BE49-F238E27FC236}">
                <a16:creationId xmlns:a16="http://schemas.microsoft.com/office/drawing/2014/main" id="{632522CF-7980-5F0C-5746-DF112752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17179"/>
              </p:ext>
            </p:extLst>
          </p:nvPr>
        </p:nvGraphicFramePr>
        <p:xfrm>
          <a:off x="1044630" y="5972781"/>
          <a:ext cx="9774836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025">
                  <a:extLst>
                    <a:ext uri="{9D8B030D-6E8A-4147-A177-3AD203B41FA5}">
                      <a16:colId xmlns:a16="http://schemas.microsoft.com/office/drawing/2014/main" val="4004700657"/>
                    </a:ext>
                  </a:extLst>
                </a:gridCol>
                <a:gridCol w="1186786">
                  <a:extLst>
                    <a:ext uri="{9D8B030D-6E8A-4147-A177-3AD203B41FA5}">
                      <a16:colId xmlns:a16="http://schemas.microsoft.com/office/drawing/2014/main" val="1348758709"/>
                    </a:ext>
                  </a:extLst>
                </a:gridCol>
                <a:gridCol w="1396405">
                  <a:extLst>
                    <a:ext uri="{9D8B030D-6E8A-4147-A177-3AD203B41FA5}">
                      <a16:colId xmlns:a16="http://schemas.microsoft.com/office/drawing/2014/main" val="35911871"/>
                    </a:ext>
                  </a:extLst>
                </a:gridCol>
                <a:gridCol w="1396405">
                  <a:extLst>
                    <a:ext uri="{9D8B030D-6E8A-4147-A177-3AD203B41FA5}">
                      <a16:colId xmlns:a16="http://schemas.microsoft.com/office/drawing/2014/main" val="1967987723"/>
                    </a:ext>
                  </a:extLst>
                </a:gridCol>
                <a:gridCol w="1396405">
                  <a:extLst>
                    <a:ext uri="{9D8B030D-6E8A-4147-A177-3AD203B41FA5}">
                      <a16:colId xmlns:a16="http://schemas.microsoft.com/office/drawing/2014/main" val="852935960"/>
                    </a:ext>
                  </a:extLst>
                </a:gridCol>
                <a:gridCol w="1396405">
                  <a:extLst>
                    <a:ext uri="{9D8B030D-6E8A-4147-A177-3AD203B41FA5}">
                      <a16:colId xmlns:a16="http://schemas.microsoft.com/office/drawing/2014/main" val="176256563"/>
                    </a:ext>
                  </a:extLst>
                </a:gridCol>
                <a:gridCol w="1396405">
                  <a:extLst>
                    <a:ext uri="{9D8B030D-6E8A-4147-A177-3AD203B41FA5}">
                      <a16:colId xmlns:a16="http://schemas.microsoft.com/office/drawing/2014/main" val="1714872609"/>
                    </a:ext>
                  </a:extLst>
                </a:gridCol>
              </a:tblGrid>
              <a:tr h="2742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VGG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Resnet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Wavenet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BiLSTM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3369728"/>
                  </a:ext>
                </a:extLst>
              </a:tr>
              <a:tr h="2742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Speed</a:t>
                      </a:r>
                      <a:endParaRPr lang="en-US" altLang="ko-K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350.31s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260.03s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280.17s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89.35s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199.64s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99.07s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2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68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063442"/>
            <a:ext cx="113789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Comparison of experiment results</a:t>
            </a:r>
          </a:p>
          <a:p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18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18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sz="1800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/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59960" y="465695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20CE51F2-C2EA-59E1-057F-86356B618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2815"/>
              </p:ext>
            </p:extLst>
          </p:nvPr>
        </p:nvGraphicFramePr>
        <p:xfrm>
          <a:off x="1004320" y="1487059"/>
          <a:ext cx="1037995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7175">
                  <a:extLst>
                    <a:ext uri="{9D8B030D-6E8A-4147-A177-3AD203B41FA5}">
                      <a16:colId xmlns:a16="http://schemas.microsoft.com/office/drawing/2014/main" val="278050030"/>
                    </a:ext>
                  </a:extLst>
                </a:gridCol>
                <a:gridCol w="2084593">
                  <a:extLst>
                    <a:ext uri="{9D8B030D-6E8A-4147-A177-3AD203B41FA5}">
                      <a16:colId xmlns:a16="http://schemas.microsoft.com/office/drawing/2014/main" val="127542517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271052286"/>
                    </a:ext>
                  </a:extLst>
                </a:gridCol>
                <a:gridCol w="2619701">
                  <a:extLst>
                    <a:ext uri="{9D8B030D-6E8A-4147-A177-3AD203B41FA5}">
                      <a16:colId xmlns:a16="http://schemas.microsoft.com/office/drawing/2014/main" val="1971023558"/>
                    </a:ext>
                  </a:extLst>
                </a:gridCol>
                <a:gridCol w="1751129">
                  <a:extLst>
                    <a:ext uri="{9D8B030D-6E8A-4147-A177-3AD203B41FA5}">
                      <a16:colId xmlns:a16="http://schemas.microsoft.com/office/drawing/2014/main" val="427423548"/>
                    </a:ext>
                  </a:extLst>
                </a:gridCol>
              </a:tblGrid>
              <a:tr h="212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Type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Auccuracy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30455"/>
                  </a:ext>
                </a:extLst>
              </a:tr>
              <a:tr h="212528">
                <a:tc rowSpan="21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ko-KR" sz="900" dirty="0">
                          <a:solidFill>
                            <a:srgbClr val="212529"/>
                          </a:solidFill>
                          <a:latin typeface="Times New Roman" panose="02020603050405020304" pitchFamily="18" charset="0"/>
                          <a:ea typeface="Malgun Gothic Semilight" panose="020B0502040204020203" pitchFamily="50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Disease classification</a:t>
                      </a:r>
                      <a:endParaRPr lang="en-US" altLang="ko-KR" sz="9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ea typeface="Malgun Gothic Semilight" panose="020B0502040204020203" pitchFamily="50" charset="-127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1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ICBHI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88.04%</a:t>
                      </a:r>
                      <a:endParaRPr lang="ko-KR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43155698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Wavenet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87.03%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0845133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75.00%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693897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VGG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92.93%</a:t>
                      </a:r>
                      <a:endParaRPr lang="ko-KR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01704743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Resnet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90.76%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7870866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89.13%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7746900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VGG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Gammatongram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91.30%</a:t>
                      </a:r>
                      <a:endParaRPr lang="ko-KR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0482280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Resnet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89.13%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5048365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87.50%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3230230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VGG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MFCC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91.85%</a:t>
                      </a:r>
                      <a:endParaRPr lang="ko-KR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388542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Resnet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90.21%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4154644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87.52%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64064489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Signal+Spectrogram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92.934%</a:t>
                      </a:r>
                      <a:endParaRPr lang="ko-KR" altLang="en-US" sz="9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990825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Wavenet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90.22%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4385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87.50%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05905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Signal+Gammatongram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91.30%</a:t>
                      </a:r>
                      <a:endParaRPr lang="ko-KR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44344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Wavenet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90.76%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8876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87.50%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8627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Signal+MFCC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88.58%</a:t>
                      </a:r>
                      <a:endParaRPr lang="ko-KR" altLang="en-US" sz="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35041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altLang="ko-KR" sz="9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ea typeface="Malgun Gothic Semilight" panose="020B0502040204020203" pitchFamily="50" charset="-127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Wavenet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88.04%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17834"/>
                  </a:ext>
                </a:extLst>
              </a:tr>
              <a:tr h="212528">
                <a:tc vMerge="1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altLang="ko-KR" sz="9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ea typeface="Malgun Gothic Semilight" panose="020B0502040204020203" pitchFamily="50" charset="-127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</a:t>
                      </a: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88.50%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630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30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17482</TotalTime>
  <Words>1013</Words>
  <Application>Microsoft Office PowerPoint</Application>
  <PresentationFormat>와이드스크린</PresentationFormat>
  <Paragraphs>319</Paragraphs>
  <Slides>11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Malgun Gothic Semilight</vt:lpstr>
      <vt:lpstr>맑은 고딕</vt:lpstr>
      <vt:lpstr>Arial</vt:lpstr>
      <vt:lpstr>Cambria Math</vt:lpstr>
      <vt:lpstr>Merriweather</vt:lpstr>
      <vt:lpstr>Montserrat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김예진</dc:creator>
  <cp:lastModifiedBy>김예진</cp:lastModifiedBy>
  <cp:revision>241</cp:revision>
  <dcterms:created xsi:type="dcterms:W3CDTF">2023-01-09T07:07:56Z</dcterms:created>
  <dcterms:modified xsi:type="dcterms:W3CDTF">2023-06-07T03:39:28Z</dcterms:modified>
</cp:coreProperties>
</file>