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261" r:id="rId3"/>
    <p:sldId id="259" r:id="rId4"/>
    <p:sldId id="260" r:id="rId5"/>
    <p:sldId id="359" r:id="rId6"/>
    <p:sldId id="338" r:id="rId7"/>
    <p:sldId id="342" r:id="rId8"/>
    <p:sldId id="270" r:id="rId9"/>
    <p:sldId id="339" r:id="rId10"/>
    <p:sldId id="340" r:id="rId11"/>
    <p:sldId id="341" r:id="rId12"/>
    <p:sldId id="271" r:id="rId13"/>
    <p:sldId id="343" r:id="rId14"/>
    <p:sldId id="363" r:id="rId15"/>
    <p:sldId id="361" r:id="rId16"/>
    <p:sldId id="362" r:id="rId17"/>
    <p:sldId id="272" r:id="rId18"/>
    <p:sldId id="268" r:id="rId19"/>
    <p:sldId id="262" r:id="rId20"/>
    <p:sldId id="273" r:id="rId21"/>
    <p:sldId id="282" r:id="rId22"/>
    <p:sldId id="274" r:id="rId23"/>
    <p:sldId id="360" r:id="rId24"/>
    <p:sldId id="344" r:id="rId25"/>
    <p:sldId id="345" r:id="rId26"/>
    <p:sldId id="346" r:id="rId27"/>
    <p:sldId id="347" r:id="rId28"/>
    <p:sldId id="275" r:id="rId29"/>
    <p:sldId id="349" r:id="rId30"/>
    <p:sldId id="276" r:id="rId31"/>
    <p:sldId id="269" r:id="rId32"/>
    <p:sldId id="348" r:id="rId33"/>
    <p:sldId id="352" r:id="rId34"/>
    <p:sldId id="350" r:id="rId35"/>
    <p:sldId id="356" r:id="rId36"/>
    <p:sldId id="263" r:id="rId37"/>
    <p:sldId id="351" r:id="rId38"/>
    <p:sldId id="355" r:id="rId39"/>
    <p:sldId id="357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1" autoAdjust="0"/>
    <p:restoredTop sz="92157" autoAdjust="0"/>
  </p:normalViewPr>
  <p:slideViewPr>
    <p:cSldViewPr snapToGrid="0">
      <p:cViewPr varScale="1">
        <p:scale>
          <a:sx n="146" d="100"/>
          <a:sy n="146" d="100"/>
        </p:scale>
        <p:origin x="29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 dirty="0"/>
              <a:t>Hyperparameter</a:t>
            </a:r>
            <a:endParaRPr lang="ko-KR" sz="1600" dirty="0"/>
          </a:p>
        </c:rich>
      </c:tx>
      <c:layout>
        <c:manualLayout>
          <c:xMode val="edge"/>
          <c:yMode val="edge"/>
          <c:x val="0.41375911968458534"/>
          <c:y val="2.82285109071520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1D CNN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4.7954866541040017E-3"/>
                  <c:y val="7.0571277267880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14F-418D-9E07-DEC11164740D}"/>
                </c:ext>
              </c:extLst>
            </c:dLbl>
            <c:dLbl>
              <c:idx val="2"/>
              <c:layout>
                <c:manualLayout>
                  <c:x val="-1.4386459962312007E-2"/>
                  <c:y val="2.11713831803640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14F-418D-9E07-DEC11164740D}"/>
                </c:ext>
              </c:extLst>
            </c:dLbl>
            <c:dLbl>
              <c:idx val="3"/>
              <c:layout>
                <c:manualLayout>
                  <c:x val="0"/>
                  <c:y val="1.411425545357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14F-418D-9E07-DEC111647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</c:numCache>
            </c:numRef>
          </c:cat>
          <c:val>
            <c:numRef>
              <c:f>Sheet1!$B$2:$B$5</c:f>
              <c:numCache>
                <c:formatCode>0.00%</c:formatCode>
                <c:ptCount val="4"/>
                <c:pt idx="0">
                  <c:v>0.93540000000000001</c:v>
                </c:pt>
                <c:pt idx="1">
                  <c:v>0.93820000000000003</c:v>
                </c:pt>
                <c:pt idx="2">
                  <c:v>0.92420000000000002</c:v>
                </c:pt>
                <c:pt idx="3">
                  <c:v>0.95509999999999995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F-418D-9E07-DEC1116474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LSTM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79548665410395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4F-418D-9E07-DEC11164740D}"/>
                </c:ext>
              </c:extLst>
            </c:dLbl>
            <c:dLbl>
              <c:idx val="1"/>
              <c:layout>
                <c:manualLayout>
                  <c:x val="0"/>
                  <c:y val="1.0585691590182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4F-418D-9E07-DEC11164740D}"/>
                </c:ext>
              </c:extLst>
            </c:dLbl>
            <c:dLbl>
              <c:idx val="3"/>
              <c:layout>
                <c:manualLayout>
                  <c:x val="9.5909733082078282E-3"/>
                  <c:y val="1.411425545357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14F-418D-9E07-DEC111647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</c:numCache>
            </c:numRef>
          </c:cat>
          <c:val>
            <c:numRef>
              <c:f>Sheet1!$C$2:$C$5</c:f>
              <c:numCache>
                <c:formatCode>0.00%</c:formatCode>
                <c:ptCount val="4"/>
                <c:pt idx="0">
                  <c:v>0.87080000000000002</c:v>
                </c:pt>
                <c:pt idx="1">
                  <c:v>0.89610000000000001</c:v>
                </c:pt>
                <c:pt idx="2">
                  <c:v>0.92700000000000005</c:v>
                </c:pt>
                <c:pt idx="3">
                  <c:v>0.90169999999999995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4F-418D-9E07-DEC1116474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BiLSTM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4278467113251082E-2"/>
                  <c:y val="-3.528563863394011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4F-418D-9E07-DEC11164740D}"/>
                </c:ext>
              </c:extLst>
            </c:dLbl>
            <c:dLbl>
              <c:idx val="2"/>
              <c:layout>
                <c:manualLayout>
                  <c:x val="1.4386459962311918E-2"/>
                  <c:y val="2.11713831803640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14F-418D-9E07-DEC11164740D}"/>
                </c:ext>
              </c:extLst>
            </c:dLbl>
            <c:dLbl>
              <c:idx val="3"/>
              <c:layout>
                <c:manualLayout>
                  <c:x val="7.1932299811560034E-3"/>
                  <c:y val="1.058569159018200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14F-418D-9E07-DEC1116474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512</c:v>
                </c:pt>
                <c:pt idx="1">
                  <c:v>1024</c:v>
                </c:pt>
                <c:pt idx="2">
                  <c:v>2048</c:v>
                </c:pt>
                <c:pt idx="3">
                  <c:v>4096</c:v>
                </c:pt>
              </c:numCache>
            </c:numRef>
          </c:cat>
          <c:val>
            <c:numRef>
              <c:f>Sheet1!$D$2:$D$5</c:f>
              <c:numCache>
                <c:formatCode>0.00%</c:formatCode>
                <c:ptCount val="4"/>
                <c:pt idx="0">
                  <c:v>0.88200000000000001</c:v>
                </c:pt>
                <c:pt idx="1">
                  <c:v>0.92700000000000005</c:v>
                </c:pt>
                <c:pt idx="2">
                  <c:v>0.90639999999999998</c:v>
                </c:pt>
                <c:pt idx="3">
                  <c:v>0.93130000000000002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4F-418D-9E07-DEC1116474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4162480"/>
        <c:axId val="1384164976"/>
      </c:barChart>
      <c:catAx>
        <c:axId val="13841624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Filter size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84164976"/>
        <c:crosses val="autoZero"/>
        <c:auto val="1"/>
        <c:lblAlgn val="ctr"/>
        <c:lblOffset val="100"/>
        <c:noMultiLvlLbl val="0"/>
      </c:catAx>
      <c:valAx>
        <c:axId val="1384164976"/>
        <c:scaling>
          <c:orientation val="minMax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Auccurcy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13841624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01327179251327"/>
          <c:y val="0.90205984777719928"/>
          <c:w val="0.51103046889853143"/>
          <c:h val="5.101346881068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600"/>
              <a:t>Number of layer</a:t>
            </a:r>
            <a:endParaRPr lang="ko-KR" sz="1600"/>
          </a:p>
        </c:rich>
      </c:tx>
      <c:layout>
        <c:manualLayout>
          <c:xMode val="edge"/>
          <c:yMode val="edge"/>
          <c:x val="0.43078309730665459"/>
          <c:y val="2.4699947043758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1D CNN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3977433270520009E-3"/>
                  <c:y val="7.0571277267880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3BE-4321-A9E4-42ACFFA90826}"/>
                </c:ext>
              </c:extLst>
            </c:dLbl>
            <c:dLbl>
              <c:idx val="1"/>
              <c:layout>
                <c:manualLayout>
                  <c:x val="0"/>
                  <c:y val="1.058569159018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3BE-4321-A9E4-42ACFFA90826}"/>
                </c:ext>
              </c:extLst>
            </c:dLbl>
            <c:dLbl>
              <c:idx val="2"/>
              <c:layout>
                <c:manualLayout>
                  <c:x val="-1.4386459962312007E-2"/>
                  <c:y val="1.411425545357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3BE-4321-A9E4-42ACFFA90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Sheet1!$B$2:$B$4</c:f>
              <c:numCache>
                <c:formatCode>0.00%</c:formatCode>
                <c:ptCount val="3"/>
                <c:pt idx="0">
                  <c:v>0.94940000000000002</c:v>
                </c:pt>
                <c:pt idx="1">
                  <c:v>0.95509999999999995</c:v>
                </c:pt>
                <c:pt idx="2">
                  <c:v>0.88759999999999994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BE-4321-A9E4-42ACFFA908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LSTM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Sheet1!$C$2:$C$4</c:f>
              <c:numCache>
                <c:formatCode>0.00%</c:formatCode>
                <c:ptCount val="3"/>
                <c:pt idx="0">
                  <c:v>0.68820000000000003</c:v>
                </c:pt>
                <c:pt idx="1">
                  <c:v>0.81459999999999999</c:v>
                </c:pt>
                <c:pt idx="2">
                  <c:v>0.90169999999999995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BE-4321-A9E4-42ACFFA908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BiLSTM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1932299811560034E-3"/>
                  <c:y val="7.0571277267880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3BE-4321-A9E4-42ACFFA90826}"/>
                </c:ext>
              </c:extLst>
            </c:dLbl>
            <c:dLbl>
              <c:idx val="1"/>
              <c:layout>
                <c:manualLayout>
                  <c:x val="4.79548665410391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3BE-4321-A9E4-42ACFFA90826}"/>
                </c:ext>
              </c:extLst>
            </c:dLbl>
            <c:dLbl>
              <c:idx val="2"/>
              <c:layout>
                <c:manualLayout>
                  <c:x val="2.1579689943468008E-2"/>
                  <c:y val="7.05712772678802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3BE-4321-A9E4-42ACFFA908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ko-K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4</c:v>
                </c:pt>
              </c:numCache>
            </c:numRef>
          </c:cat>
          <c:val>
            <c:numRef>
              <c:f>Sheet1!$D$2:$D$4</c:f>
              <c:numCache>
                <c:formatCode>0.00%</c:formatCode>
                <c:ptCount val="3"/>
                <c:pt idx="0">
                  <c:v>0.89610000000000001</c:v>
                </c:pt>
                <c:pt idx="1">
                  <c:v>0.92700000000000005</c:v>
                </c:pt>
                <c:pt idx="2">
                  <c:v>0.91569999999999996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BE-4321-A9E4-42ACFFA908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8759248"/>
        <c:axId val="98761328"/>
      </c:barChart>
      <c:catAx>
        <c:axId val="98759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Depth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98761328"/>
        <c:crosses val="autoZero"/>
        <c:auto val="1"/>
        <c:lblAlgn val="ctr"/>
        <c:lblOffset val="100"/>
        <c:noMultiLvlLbl val="0"/>
      </c:catAx>
      <c:valAx>
        <c:axId val="98761328"/>
        <c:scaling>
          <c:orientation val="minMax"/>
          <c:max val="1"/>
          <c:min val="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Auccuracy</a:t>
                </a:r>
                <a:endParaRPr lang="ko-KR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ko-KR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ko-KR"/>
          </a:p>
        </c:txPr>
        <c:crossAx val="98759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490525987478496"/>
          <c:y val="0.90321871705863366"/>
          <c:w val="0.48465529230095944"/>
          <c:h val="5.10134688106872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33D59-6830-421C-B646-837316663858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63622-D3A5-41A4-A854-1388DB75920E}" type="par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972D-DDD8-4314-BC21-921141AC0B55}" type="sib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AF23E427-7E74-4D43-B020-B3A30DCDCDCA}" type="pres">
      <dgm:prSet presAssocID="{64F33D59-6830-421C-B646-83731666385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CA515F1-E945-4272-80A4-6526446BEB50}" type="pres">
      <dgm:prSet presAssocID="{528F972D-DDD8-4314-BC21-921141AC0B55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3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72BBC753-FE72-402A-8CB9-5C0EAAB9CE14}" type="presOf" srcId="{64F33D59-6830-421C-B646-837316663858}" destId="{AF23E427-7E74-4D43-B020-B3A30DCDCDCA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A28C2C7A-8E54-45A3-B9D5-ECDB00A5533E}" srcId="{92EDFE50-EFB4-45FF-8660-A7307EC06F98}" destId="{64F33D59-6830-421C-B646-837316663858}" srcOrd="2" destOrd="0" parTransId="{7C963622-D3A5-41A4-A854-1388DB75920E}" sibTransId="{528F972D-DDD8-4314-BC21-921141AC0B55}"/>
    <dgm:cxn modelId="{EE679E7C-43EE-4885-A29A-0BDF662E7FC4}" srcId="{92EDFE50-EFB4-45FF-8660-A7307EC06F98}" destId="{E81AA1AD-666D-4A51-812B-11A934B1904C}" srcOrd="4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6D097808-A4FC-4B2E-8359-C36498001349}" type="presParOf" srcId="{935CBF2C-775B-44EF-AEA1-8B95ED467477}" destId="{AF23E427-7E74-4D43-B020-B3A30DCDCDCA}" srcOrd="4" destOrd="0" presId="urn:microsoft.com/office/officeart/2005/8/layout/chevron1"/>
    <dgm:cxn modelId="{4B00BD34-168B-4A37-9CFA-A3D4D922E575}" type="presParOf" srcId="{935CBF2C-775B-44EF-AEA1-8B95ED467477}" destId="{ACA515F1-E945-4272-80A4-6526446BEB50}" srcOrd="5" destOrd="0" presId="urn:microsoft.com/office/officeart/2005/8/layout/chevron1"/>
    <dgm:cxn modelId="{57F14610-3C82-4EDD-B8B6-29C17644CDC3}" type="presParOf" srcId="{935CBF2C-775B-44EF-AEA1-8B95ED467477}" destId="{BB428647-9A86-402D-9D37-E66A2D22267A}" srcOrd="6" destOrd="0" presId="urn:microsoft.com/office/officeart/2005/8/layout/chevron1"/>
    <dgm:cxn modelId="{FB133DB6-3CB5-4956-9647-8EBF34769E61}" type="presParOf" srcId="{935CBF2C-775B-44EF-AEA1-8B95ED467477}" destId="{39B0A430-DF8E-4DF1-868E-7B72B5EE5ED3}" srcOrd="7" destOrd="0" presId="urn:microsoft.com/office/officeart/2005/8/layout/chevron1"/>
    <dgm:cxn modelId="{0BC724C4-3E97-4EB1-AAB8-ADEABA341F64}" type="presParOf" srcId="{935CBF2C-775B-44EF-AEA1-8B95ED467477}" destId="{C25F2CE5-88DE-4C6F-9597-96746A946A3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33D59-6830-421C-B646-837316663858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63622-D3A5-41A4-A854-1388DB75920E}" type="par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972D-DDD8-4314-BC21-921141AC0B55}" type="sib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AF23E427-7E74-4D43-B020-B3A30DCDCDCA}" type="pres">
      <dgm:prSet presAssocID="{64F33D59-6830-421C-B646-83731666385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CA515F1-E945-4272-80A4-6526446BEB50}" type="pres">
      <dgm:prSet presAssocID="{528F972D-DDD8-4314-BC21-921141AC0B55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3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72BBC753-FE72-402A-8CB9-5C0EAAB9CE14}" type="presOf" srcId="{64F33D59-6830-421C-B646-837316663858}" destId="{AF23E427-7E74-4D43-B020-B3A30DCDCDCA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A28C2C7A-8E54-45A3-B9D5-ECDB00A5533E}" srcId="{92EDFE50-EFB4-45FF-8660-A7307EC06F98}" destId="{64F33D59-6830-421C-B646-837316663858}" srcOrd="2" destOrd="0" parTransId="{7C963622-D3A5-41A4-A854-1388DB75920E}" sibTransId="{528F972D-DDD8-4314-BC21-921141AC0B55}"/>
    <dgm:cxn modelId="{EE679E7C-43EE-4885-A29A-0BDF662E7FC4}" srcId="{92EDFE50-EFB4-45FF-8660-A7307EC06F98}" destId="{E81AA1AD-666D-4A51-812B-11A934B1904C}" srcOrd="4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6D097808-A4FC-4B2E-8359-C36498001349}" type="presParOf" srcId="{935CBF2C-775B-44EF-AEA1-8B95ED467477}" destId="{AF23E427-7E74-4D43-B020-B3A30DCDCDCA}" srcOrd="4" destOrd="0" presId="urn:microsoft.com/office/officeart/2005/8/layout/chevron1"/>
    <dgm:cxn modelId="{4B00BD34-168B-4A37-9CFA-A3D4D922E575}" type="presParOf" srcId="{935CBF2C-775B-44EF-AEA1-8B95ED467477}" destId="{ACA515F1-E945-4272-80A4-6526446BEB50}" srcOrd="5" destOrd="0" presId="urn:microsoft.com/office/officeart/2005/8/layout/chevron1"/>
    <dgm:cxn modelId="{57F14610-3C82-4EDD-B8B6-29C17644CDC3}" type="presParOf" srcId="{935CBF2C-775B-44EF-AEA1-8B95ED467477}" destId="{BB428647-9A86-402D-9D37-E66A2D22267A}" srcOrd="6" destOrd="0" presId="urn:microsoft.com/office/officeart/2005/8/layout/chevron1"/>
    <dgm:cxn modelId="{FB133DB6-3CB5-4956-9647-8EBF34769E61}" type="presParOf" srcId="{935CBF2C-775B-44EF-AEA1-8B95ED467477}" destId="{39B0A430-DF8E-4DF1-868E-7B72B5EE5ED3}" srcOrd="7" destOrd="0" presId="urn:microsoft.com/office/officeart/2005/8/layout/chevron1"/>
    <dgm:cxn modelId="{0BC724C4-3E97-4EB1-AAB8-ADEABA341F64}" type="presParOf" srcId="{935CBF2C-775B-44EF-AEA1-8B95ED467477}" destId="{C25F2CE5-88DE-4C6F-9597-96746A946A3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F33D59-6830-421C-B646-837316663858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963622-D3A5-41A4-A854-1388DB75920E}" type="par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8F972D-DDD8-4314-BC21-921141AC0B55}" type="sibTrans" cxnId="{A28C2C7A-8E54-45A3-B9D5-ECDB00A5533E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AF23E427-7E74-4D43-B020-B3A30DCDCDCA}" type="pres">
      <dgm:prSet presAssocID="{64F33D59-6830-421C-B646-83731666385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CA515F1-E945-4272-80A4-6526446BEB50}" type="pres">
      <dgm:prSet presAssocID="{528F972D-DDD8-4314-BC21-921141AC0B55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3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72BBC753-FE72-402A-8CB9-5C0EAAB9CE14}" type="presOf" srcId="{64F33D59-6830-421C-B646-837316663858}" destId="{AF23E427-7E74-4D43-B020-B3A30DCDCDCA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A28C2C7A-8E54-45A3-B9D5-ECDB00A5533E}" srcId="{92EDFE50-EFB4-45FF-8660-A7307EC06F98}" destId="{64F33D59-6830-421C-B646-837316663858}" srcOrd="2" destOrd="0" parTransId="{7C963622-D3A5-41A4-A854-1388DB75920E}" sibTransId="{528F972D-DDD8-4314-BC21-921141AC0B55}"/>
    <dgm:cxn modelId="{EE679E7C-43EE-4885-A29A-0BDF662E7FC4}" srcId="{92EDFE50-EFB4-45FF-8660-A7307EC06F98}" destId="{E81AA1AD-666D-4A51-812B-11A934B1904C}" srcOrd="4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6D097808-A4FC-4B2E-8359-C36498001349}" type="presParOf" srcId="{935CBF2C-775B-44EF-AEA1-8B95ED467477}" destId="{AF23E427-7E74-4D43-B020-B3A30DCDCDCA}" srcOrd="4" destOrd="0" presId="urn:microsoft.com/office/officeart/2005/8/layout/chevron1"/>
    <dgm:cxn modelId="{4B00BD34-168B-4A37-9CFA-A3D4D922E575}" type="presParOf" srcId="{935CBF2C-775B-44EF-AEA1-8B95ED467477}" destId="{ACA515F1-E945-4272-80A4-6526446BEB50}" srcOrd="5" destOrd="0" presId="urn:microsoft.com/office/officeart/2005/8/layout/chevron1"/>
    <dgm:cxn modelId="{57F14610-3C82-4EDD-B8B6-29C17644CDC3}" type="presParOf" srcId="{935CBF2C-775B-44EF-AEA1-8B95ED467477}" destId="{BB428647-9A86-402D-9D37-E66A2D22267A}" srcOrd="6" destOrd="0" presId="urn:microsoft.com/office/officeart/2005/8/layout/chevron1"/>
    <dgm:cxn modelId="{FB133DB6-3CB5-4956-9647-8EBF34769E61}" type="presParOf" srcId="{935CBF2C-775B-44EF-AEA1-8B95ED467477}" destId="{39B0A430-DF8E-4DF1-868E-7B72B5EE5ED3}" srcOrd="7" destOrd="0" presId="urn:microsoft.com/office/officeart/2005/8/layout/chevron1"/>
    <dgm:cxn modelId="{0BC724C4-3E97-4EB1-AAB8-ADEABA341F64}" type="presParOf" srcId="{935CBF2C-775B-44EF-AEA1-8B95ED467477}" destId="{C25F2CE5-88DE-4C6F-9597-96746A946A3A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2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EE679E7C-43EE-4885-A29A-0BDF662E7FC4}" srcId="{92EDFE50-EFB4-45FF-8660-A7307EC06F98}" destId="{E81AA1AD-666D-4A51-812B-11A934B1904C}" srcOrd="3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57F14610-3C82-4EDD-B8B6-29C17644CDC3}" type="presParOf" srcId="{935CBF2C-775B-44EF-AEA1-8B95ED467477}" destId="{BB428647-9A86-402D-9D37-E66A2D22267A}" srcOrd="4" destOrd="0" presId="urn:microsoft.com/office/officeart/2005/8/layout/chevron1"/>
    <dgm:cxn modelId="{FB133DB6-3CB5-4956-9647-8EBF34769E61}" type="presParOf" srcId="{935CBF2C-775B-44EF-AEA1-8B95ED467477}" destId="{39B0A430-DF8E-4DF1-868E-7B72B5EE5ED3}" srcOrd="5" destOrd="0" presId="urn:microsoft.com/office/officeart/2005/8/layout/chevron1"/>
    <dgm:cxn modelId="{0BC724C4-3E97-4EB1-AAB8-ADEABA341F64}" type="presParOf" srcId="{935CBF2C-775B-44EF-AEA1-8B95ED467477}" destId="{C25F2CE5-88DE-4C6F-9597-96746A946A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2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EE679E7C-43EE-4885-A29A-0BDF662E7FC4}" srcId="{92EDFE50-EFB4-45FF-8660-A7307EC06F98}" destId="{E81AA1AD-666D-4A51-812B-11A934B1904C}" srcOrd="3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57F14610-3C82-4EDD-B8B6-29C17644CDC3}" type="presParOf" srcId="{935CBF2C-775B-44EF-AEA1-8B95ED467477}" destId="{BB428647-9A86-402D-9D37-E66A2D22267A}" srcOrd="4" destOrd="0" presId="urn:microsoft.com/office/officeart/2005/8/layout/chevron1"/>
    <dgm:cxn modelId="{FB133DB6-3CB5-4956-9647-8EBF34769E61}" type="presParOf" srcId="{935CBF2C-775B-44EF-AEA1-8B95ED467477}" destId="{39B0A430-DF8E-4DF1-868E-7B72B5EE5ED3}" srcOrd="5" destOrd="0" presId="urn:microsoft.com/office/officeart/2005/8/layout/chevron1"/>
    <dgm:cxn modelId="{0BC724C4-3E97-4EB1-AAB8-ADEABA341F64}" type="presParOf" srcId="{935CBF2C-775B-44EF-AEA1-8B95ED467477}" destId="{C25F2CE5-88DE-4C6F-9597-96746A946A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2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EE679E7C-43EE-4885-A29A-0BDF662E7FC4}" srcId="{92EDFE50-EFB4-45FF-8660-A7307EC06F98}" destId="{E81AA1AD-666D-4A51-812B-11A934B1904C}" srcOrd="3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57F14610-3C82-4EDD-B8B6-29C17644CDC3}" type="presParOf" srcId="{935CBF2C-775B-44EF-AEA1-8B95ED467477}" destId="{BB428647-9A86-402D-9D37-E66A2D22267A}" srcOrd="4" destOrd="0" presId="urn:microsoft.com/office/officeart/2005/8/layout/chevron1"/>
    <dgm:cxn modelId="{FB133DB6-3CB5-4956-9647-8EBF34769E61}" type="presParOf" srcId="{935CBF2C-775B-44EF-AEA1-8B95ED467477}" destId="{39B0A430-DF8E-4DF1-868E-7B72B5EE5ED3}" srcOrd="5" destOrd="0" presId="urn:microsoft.com/office/officeart/2005/8/layout/chevron1"/>
    <dgm:cxn modelId="{0BC724C4-3E97-4EB1-AAB8-ADEABA341F64}" type="presParOf" srcId="{935CBF2C-775B-44EF-AEA1-8B95ED467477}" destId="{C25F2CE5-88DE-4C6F-9597-96746A946A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EDFE50-EFB4-45FF-8660-A7307EC06F98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4653C65-5FD8-4973-A454-387B2559D0AF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DFFD64-1D91-4466-AD79-53C51F82DE96}" type="par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714594-CC50-4C91-AF5A-807D2B0619A5}" type="sibTrans" cxnId="{8CB36B7D-D71F-4376-A3F5-6C4439BA5CA6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37573-F46D-479D-8D8A-6C4AE501A172}">
      <dgm:prSet phldrT="[텍스트]" custT="1"/>
      <dgm:spPr>
        <a:solidFill>
          <a:schemeClr val="bg1">
            <a:lumMod val="85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0706F-DAB4-4866-A862-17B66CFB0DFF}" type="par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CB48CB-8A94-4646-8947-41A8A77E5F5B}" type="sibTrans" cxnId="{20FA8CE8-70E8-4AF2-8215-737CCEC3FE9C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CFEE4F-ACB4-4FBD-A1D4-1C17BF512C69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11014-08B9-4AD8-B656-8FA544A53ED9}" type="par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7FF2FE-19D9-49BE-AABD-5AF936ED83F7}" type="sibTrans" cxnId="{1E9DD407-533D-4269-A58A-E6E9A48A391B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1AA1AD-666D-4A51-812B-11A934B1904C}">
      <dgm:prSet phldrT="[텍스트]" custT="1"/>
      <dgm:spPr>
        <a:solidFill>
          <a:schemeClr val="accent1">
            <a:lumMod val="50000"/>
          </a:schemeClr>
        </a:solidFill>
      </dgm:spPr>
      <dgm:t>
        <a:bodyPr/>
        <a:lstStyle/>
        <a:p>
          <a:pPr latinLnBrk="1"/>
          <a:r>
            <a:rPr lang="en-US" altLang="ko-KR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831F27-A38A-45BA-A456-256F189D2468}" type="par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916B5-E240-4D59-9F7F-6E81BC35D2A6}" type="sibTrans" cxnId="{EE679E7C-43EE-4885-A29A-0BDF662E7FC4}">
      <dgm:prSet/>
      <dgm:spPr/>
      <dgm:t>
        <a:bodyPr/>
        <a:lstStyle/>
        <a:p>
          <a:pPr latinLnBrk="1"/>
          <a:endParaRPr lang="ko-KR" altLang="en-US" sz="1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5CBF2C-775B-44EF-AEA1-8B95ED467477}" type="pres">
      <dgm:prSet presAssocID="{92EDFE50-EFB4-45FF-8660-A7307EC06F98}" presName="Name0" presStyleCnt="0">
        <dgm:presLayoutVars>
          <dgm:dir/>
          <dgm:animLvl val="lvl"/>
          <dgm:resizeHandles val="exact"/>
        </dgm:presLayoutVars>
      </dgm:prSet>
      <dgm:spPr/>
    </dgm:pt>
    <dgm:pt modelId="{BC0A9EDA-DCE9-4663-8504-EB0CD44BA155}" type="pres">
      <dgm:prSet presAssocID="{74653C65-5FD8-4973-A454-387B2559D0AF}" presName="parTxOnly" presStyleLbl="node1" presStyleIdx="0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CDB2B508-086A-4884-8B00-53A5A8652D87}" type="pres">
      <dgm:prSet presAssocID="{2F714594-CC50-4C91-AF5A-807D2B0619A5}" presName="parTxOnlySpace" presStyleCnt="0"/>
      <dgm:spPr/>
    </dgm:pt>
    <dgm:pt modelId="{4206921B-430F-45A5-B0A5-F228E4512A5A}" type="pres">
      <dgm:prSet presAssocID="{C3837573-F46D-479D-8D8A-6C4AE501A172}" presName="parTxOnly" presStyleLbl="node1" presStyleIdx="1" presStyleCnt="4" custLinFactNeighborX="-8508" custLinFactNeighborY="-1700">
        <dgm:presLayoutVars>
          <dgm:chMax val="0"/>
          <dgm:chPref val="0"/>
          <dgm:bulletEnabled val="1"/>
        </dgm:presLayoutVars>
      </dgm:prSet>
      <dgm:spPr/>
    </dgm:pt>
    <dgm:pt modelId="{72B64F65-6F41-4264-94A0-2171C2E940F9}" type="pres">
      <dgm:prSet presAssocID="{A0CB48CB-8A94-4646-8947-41A8A77E5F5B}" presName="parTxOnlySpace" presStyleCnt="0"/>
      <dgm:spPr/>
    </dgm:pt>
    <dgm:pt modelId="{BB428647-9A86-402D-9D37-E66A2D22267A}" type="pres">
      <dgm:prSet presAssocID="{F5CFEE4F-ACB4-4FBD-A1D4-1C17BF512C6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39B0A430-DF8E-4DF1-868E-7B72B5EE5ED3}" type="pres">
      <dgm:prSet presAssocID="{307FF2FE-19D9-49BE-AABD-5AF936ED83F7}" presName="parTxOnlySpace" presStyleCnt="0"/>
      <dgm:spPr/>
    </dgm:pt>
    <dgm:pt modelId="{C25F2CE5-88DE-4C6F-9597-96746A946A3A}" type="pres">
      <dgm:prSet presAssocID="{E81AA1AD-666D-4A51-812B-11A934B1904C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1E9DD407-533D-4269-A58A-E6E9A48A391B}" srcId="{92EDFE50-EFB4-45FF-8660-A7307EC06F98}" destId="{F5CFEE4F-ACB4-4FBD-A1D4-1C17BF512C69}" srcOrd="2" destOrd="0" parTransId="{B6411014-08B9-4AD8-B656-8FA544A53ED9}" sibTransId="{307FF2FE-19D9-49BE-AABD-5AF936ED83F7}"/>
    <dgm:cxn modelId="{7BF45230-ED4D-4192-82D1-4406EC1E8555}" type="presOf" srcId="{74653C65-5FD8-4973-A454-387B2559D0AF}" destId="{BC0A9EDA-DCE9-4663-8504-EB0CD44BA155}" srcOrd="0" destOrd="0" presId="urn:microsoft.com/office/officeart/2005/8/layout/chevron1"/>
    <dgm:cxn modelId="{9DDA1977-11CD-4259-AD00-8F2BD1A31837}" type="presOf" srcId="{F5CFEE4F-ACB4-4FBD-A1D4-1C17BF512C69}" destId="{BB428647-9A86-402D-9D37-E66A2D22267A}" srcOrd="0" destOrd="0" presId="urn:microsoft.com/office/officeart/2005/8/layout/chevron1"/>
    <dgm:cxn modelId="{EE679E7C-43EE-4885-A29A-0BDF662E7FC4}" srcId="{92EDFE50-EFB4-45FF-8660-A7307EC06F98}" destId="{E81AA1AD-666D-4A51-812B-11A934B1904C}" srcOrd="3" destOrd="0" parTransId="{DD831F27-A38A-45BA-A456-256F189D2468}" sibTransId="{86A916B5-E240-4D59-9F7F-6E81BC35D2A6}"/>
    <dgm:cxn modelId="{8CB36B7D-D71F-4376-A3F5-6C4439BA5CA6}" srcId="{92EDFE50-EFB4-45FF-8660-A7307EC06F98}" destId="{74653C65-5FD8-4973-A454-387B2559D0AF}" srcOrd="0" destOrd="0" parTransId="{96DFFD64-1D91-4466-AD79-53C51F82DE96}" sibTransId="{2F714594-CC50-4C91-AF5A-807D2B0619A5}"/>
    <dgm:cxn modelId="{EA45C188-1FB1-4483-90F1-3F3417208046}" type="presOf" srcId="{E81AA1AD-666D-4A51-812B-11A934B1904C}" destId="{C25F2CE5-88DE-4C6F-9597-96746A946A3A}" srcOrd="0" destOrd="0" presId="urn:microsoft.com/office/officeart/2005/8/layout/chevron1"/>
    <dgm:cxn modelId="{C07450A6-B2C8-4644-ABB8-9F837BF5BAC3}" type="presOf" srcId="{C3837573-F46D-479D-8D8A-6C4AE501A172}" destId="{4206921B-430F-45A5-B0A5-F228E4512A5A}" srcOrd="0" destOrd="0" presId="urn:microsoft.com/office/officeart/2005/8/layout/chevron1"/>
    <dgm:cxn modelId="{43F30AB4-B319-48F8-8892-F6F5AFACAF8F}" type="presOf" srcId="{92EDFE50-EFB4-45FF-8660-A7307EC06F98}" destId="{935CBF2C-775B-44EF-AEA1-8B95ED467477}" srcOrd="0" destOrd="0" presId="urn:microsoft.com/office/officeart/2005/8/layout/chevron1"/>
    <dgm:cxn modelId="{20FA8CE8-70E8-4AF2-8215-737CCEC3FE9C}" srcId="{92EDFE50-EFB4-45FF-8660-A7307EC06F98}" destId="{C3837573-F46D-479D-8D8A-6C4AE501A172}" srcOrd="1" destOrd="0" parTransId="{F6F0706F-DAB4-4866-A862-17B66CFB0DFF}" sibTransId="{A0CB48CB-8A94-4646-8947-41A8A77E5F5B}"/>
    <dgm:cxn modelId="{639D9D20-0312-4988-93A3-6C6321DD0EA9}" type="presParOf" srcId="{935CBF2C-775B-44EF-AEA1-8B95ED467477}" destId="{BC0A9EDA-DCE9-4663-8504-EB0CD44BA155}" srcOrd="0" destOrd="0" presId="urn:microsoft.com/office/officeart/2005/8/layout/chevron1"/>
    <dgm:cxn modelId="{3BFF68EF-1959-4EE1-AEAB-7178CF3F1B41}" type="presParOf" srcId="{935CBF2C-775B-44EF-AEA1-8B95ED467477}" destId="{CDB2B508-086A-4884-8B00-53A5A8652D87}" srcOrd="1" destOrd="0" presId="urn:microsoft.com/office/officeart/2005/8/layout/chevron1"/>
    <dgm:cxn modelId="{C0D53323-6299-4FDF-BFF3-DAE29191E83B}" type="presParOf" srcId="{935CBF2C-775B-44EF-AEA1-8B95ED467477}" destId="{4206921B-430F-45A5-B0A5-F228E4512A5A}" srcOrd="2" destOrd="0" presId="urn:microsoft.com/office/officeart/2005/8/layout/chevron1"/>
    <dgm:cxn modelId="{2DEB7050-BA7F-4F27-B3AF-C4D07C30EFC1}" type="presParOf" srcId="{935CBF2C-775B-44EF-AEA1-8B95ED467477}" destId="{72B64F65-6F41-4264-94A0-2171C2E940F9}" srcOrd="3" destOrd="0" presId="urn:microsoft.com/office/officeart/2005/8/layout/chevron1"/>
    <dgm:cxn modelId="{57F14610-3C82-4EDD-B8B6-29C17644CDC3}" type="presParOf" srcId="{935CBF2C-775B-44EF-AEA1-8B95ED467477}" destId="{BB428647-9A86-402D-9D37-E66A2D22267A}" srcOrd="4" destOrd="0" presId="urn:microsoft.com/office/officeart/2005/8/layout/chevron1"/>
    <dgm:cxn modelId="{FB133DB6-3CB5-4956-9647-8EBF34769E61}" type="presParOf" srcId="{935CBF2C-775B-44EF-AEA1-8B95ED467477}" destId="{39B0A430-DF8E-4DF1-868E-7B72B5EE5ED3}" srcOrd="5" destOrd="0" presId="urn:microsoft.com/office/officeart/2005/8/layout/chevron1"/>
    <dgm:cxn modelId="{0BC724C4-3E97-4EB1-AAB8-ADEABA341F64}" type="presParOf" srcId="{935CBF2C-775B-44EF-AEA1-8B95ED467477}" destId="{C25F2CE5-88DE-4C6F-9597-96746A946A3A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2429" y="15735"/>
          <a:ext cx="2162170" cy="86486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63" y="15735"/>
        <a:ext cx="1297302" cy="864868"/>
      </dsp:txXfrm>
    </dsp:sp>
    <dsp:sp modelId="{4206921B-430F-45A5-B0A5-F228E4512A5A}">
      <dsp:nvSpPr>
        <dsp:cNvPr id="0" name=""/>
        <dsp:cNvSpPr/>
      </dsp:nvSpPr>
      <dsp:spPr>
        <a:xfrm>
          <a:off x="1948383" y="15735"/>
          <a:ext cx="2162170" cy="86486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817" y="15735"/>
        <a:ext cx="1297302" cy="864868"/>
      </dsp:txXfrm>
    </dsp:sp>
    <dsp:sp modelId="{AF23E427-7E74-4D43-B020-B3A30DCDCDCA}">
      <dsp:nvSpPr>
        <dsp:cNvPr id="0" name=""/>
        <dsp:cNvSpPr/>
      </dsp:nvSpPr>
      <dsp:spPr>
        <a:xfrm>
          <a:off x="3894336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770" y="15735"/>
        <a:ext cx="1297302" cy="864868"/>
      </dsp:txXfrm>
    </dsp:sp>
    <dsp:sp modelId="{BB428647-9A86-402D-9D37-E66A2D22267A}">
      <dsp:nvSpPr>
        <dsp:cNvPr id="0" name=""/>
        <dsp:cNvSpPr/>
      </dsp:nvSpPr>
      <dsp:spPr>
        <a:xfrm>
          <a:off x="5840290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2724" y="15735"/>
        <a:ext cx="1297302" cy="864868"/>
      </dsp:txXfrm>
    </dsp:sp>
    <dsp:sp modelId="{C25F2CE5-88DE-4C6F-9597-96746A946A3A}">
      <dsp:nvSpPr>
        <dsp:cNvPr id="0" name=""/>
        <dsp:cNvSpPr/>
      </dsp:nvSpPr>
      <dsp:spPr>
        <a:xfrm>
          <a:off x="7786243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8677" y="15735"/>
        <a:ext cx="1297302" cy="8648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2429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63" y="15735"/>
        <a:ext cx="1297302" cy="864868"/>
      </dsp:txXfrm>
    </dsp:sp>
    <dsp:sp modelId="{4206921B-430F-45A5-B0A5-F228E4512A5A}">
      <dsp:nvSpPr>
        <dsp:cNvPr id="0" name=""/>
        <dsp:cNvSpPr/>
      </dsp:nvSpPr>
      <dsp:spPr>
        <a:xfrm>
          <a:off x="1948383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817" y="15735"/>
        <a:ext cx="1297302" cy="864868"/>
      </dsp:txXfrm>
    </dsp:sp>
    <dsp:sp modelId="{AF23E427-7E74-4D43-B020-B3A30DCDCDCA}">
      <dsp:nvSpPr>
        <dsp:cNvPr id="0" name=""/>
        <dsp:cNvSpPr/>
      </dsp:nvSpPr>
      <dsp:spPr>
        <a:xfrm>
          <a:off x="3894336" y="15735"/>
          <a:ext cx="2162170" cy="86486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770" y="15735"/>
        <a:ext cx="1297302" cy="864868"/>
      </dsp:txXfrm>
    </dsp:sp>
    <dsp:sp modelId="{BB428647-9A86-402D-9D37-E66A2D22267A}">
      <dsp:nvSpPr>
        <dsp:cNvPr id="0" name=""/>
        <dsp:cNvSpPr/>
      </dsp:nvSpPr>
      <dsp:spPr>
        <a:xfrm>
          <a:off x="5840290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2724" y="15735"/>
        <a:ext cx="1297302" cy="864868"/>
      </dsp:txXfrm>
    </dsp:sp>
    <dsp:sp modelId="{C25F2CE5-88DE-4C6F-9597-96746A946A3A}">
      <dsp:nvSpPr>
        <dsp:cNvPr id="0" name=""/>
        <dsp:cNvSpPr/>
      </dsp:nvSpPr>
      <dsp:spPr>
        <a:xfrm>
          <a:off x="7786243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8677" y="15735"/>
        <a:ext cx="1297302" cy="86486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2429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Down sampling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863" y="15735"/>
        <a:ext cx="1297302" cy="864868"/>
      </dsp:txXfrm>
    </dsp:sp>
    <dsp:sp modelId="{4206921B-430F-45A5-B0A5-F228E4512A5A}">
      <dsp:nvSpPr>
        <dsp:cNvPr id="0" name=""/>
        <dsp:cNvSpPr/>
      </dsp:nvSpPr>
      <dsp:spPr>
        <a:xfrm>
          <a:off x="1948383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Bandpass filter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0817" y="15735"/>
        <a:ext cx="1297302" cy="864868"/>
      </dsp:txXfrm>
    </dsp:sp>
    <dsp:sp modelId="{AF23E427-7E74-4D43-B020-B3A30DCDCDCA}">
      <dsp:nvSpPr>
        <dsp:cNvPr id="0" name=""/>
        <dsp:cNvSpPr/>
      </dsp:nvSpPr>
      <dsp:spPr>
        <a:xfrm>
          <a:off x="3894336" y="15735"/>
          <a:ext cx="2162170" cy="864868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 split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6770" y="15735"/>
        <a:ext cx="1297302" cy="864868"/>
      </dsp:txXfrm>
    </dsp:sp>
    <dsp:sp modelId="{BB428647-9A86-402D-9D37-E66A2D22267A}">
      <dsp:nvSpPr>
        <dsp:cNvPr id="0" name=""/>
        <dsp:cNvSpPr/>
      </dsp:nvSpPr>
      <dsp:spPr>
        <a:xfrm>
          <a:off x="5840290" y="15735"/>
          <a:ext cx="2162170" cy="86486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2724" y="15735"/>
        <a:ext cx="1297302" cy="864868"/>
      </dsp:txXfrm>
    </dsp:sp>
    <dsp:sp modelId="{C25F2CE5-88DE-4C6F-9597-96746A946A3A}">
      <dsp:nvSpPr>
        <dsp:cNvPr id="0" name=""/>
        <dsp:cNvSpPr/>
      </dsp:nvSpPr>
      <dsp:spPr>
        <a:xfrm>
          <a:off x="7786243" y="15735"/>
          <a:ext cx="2162170" cy="864868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User Identification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18677" y="15735"/>
        <a:ext cx="1297302" cy="8648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0" y="0"/>
          <a:ext cx="2686922" cy="70407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039" y="0"/>
        <a:ext cx="1982845" cy="704077"/>
      </dsp:txXfrm>
    </dsp:sp>
    <dsp:sp modelId="{4206921B-430F-45A5-B0A5-F228E4512A5A}">
      <dsp:nvSpPr>
        <dsp:cNvPr id="0" name=""/>
        <dsp:cNvSpPr/>
      </dsp:nvSpPr>
      <dsp:spPr>
        <a:xfrm>
          <a:off x="239998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024" y="0"/>
        <a:ext cx="1982845" cy="704077"/>
      </dsp:txXfrm>
    </dsp:sp>
    <dsp:sp modelId="{BB428647-9A86-402D-9D37-E66A2D22267A}">
      <dsp:nvSpPr>
        <dsp:cNvPr id="0" name=""/>
        <dsp:cNvSpPr/>
      </dsp:nvSpPr>
      <dsp:spPr>
        <a:xfrm>
          <a:off x="484107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114" y="0"/>
        <a:ext cx="1982845" cy="704077"/>
      </dsp:txXfrm>
    </dsp:sp>
    <dsp:sp modelId="{C25F2CE5-88DE-4C6F-9597-96746A946A3A}">
      <dsp:nvSpPr>
        <dsp:cNvPr id="0" name=""/>
        <dsp:cNvSpPr/>
      </dsp:nvSpPr>
      <dsp:spPr>
        <a:xfrm>
          <a:off x="725930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1344" y="0"/>
        <a:ext cx="1982845" cy="7040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0" y="0"/>
          <a:ext cx="2686922" cy="704077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039" y="0"/>
        <a:ext cx="1982845" cy="704077"/>
      </dsp:txXfrm>
    </dsp:sp>
    <dsp:sp modelId="{4206921B-430F-45A5-B0A5-F228E4512A5A}">
      <dsp:nvSpPr>
        <dsp:cNvPr id="0" name=""/>
        <dsp:cNvSpPr/>
      </dsp:nvSpPr>
      <dsp:spPr>
        <a:xfrm>
          <a:off x="239998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52024" y="0"/>
        <a:ext cx="1982845" cy="704077"/>
      </dsp:txXfrm>
    </dsp:sp>
    <dsp:sp modelId="{BB428647-9A86-402D-9D37-E66A2D22267A}">
      <dsp:nvSpPr>
        <dsp:cNvPr id="0" name=""/>
        <dsp:cNvSpPr/>
      </dsp:nvSpPr>
      <dsp:spPr>
        <a:xfrm>
          <a:off x="484107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93114" y="0"/>
        <a:ext cx="1982845" cy="704077"/>
      </dsp:txXfrm>
    </dsp:sp>
    <dsp:sp modelId="{C25F2CE5-88DE-4C6F-9597-96746A946A3A}">
      <dsp:nvSpPr>
        <dsp:cNvPr id="0" name=""/>
        <dsp:cNvSpPr/>
      </dsp:nvSpPr>
      <dsp:spPr>
        <a:xfrm>
          <a:off x="7259305" y="0"/>
          <a:ext cx="2686922" cy="704077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11344" y="0"/>
        <a:ext cx="1982845" cy="7040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0" y="0"/>
          <a:ext cx="2686922" cy="642392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1196" y="0"/>
        <a:ext cx="2044530" cy="642392"/>
      </dsp:txXfrm>
    </dsp:sp>
    <dsp:sp modelId="{4206921B-430F-45A5-B0A5-F228E4512A5A}">
      <dsp:nvSpPr>
        <dsp:cNvPr id="0" name=""/>
        <dsp:cNvSpPr/>
      </dsp:nvSpPr>
      <dsp:spPr>
        <a:xfrm>
          <a:off x="2399985" y="0"/>
          <a:ext cx="2686922" cy="642392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21181" y="0"/>
        <a:ext cx="2044530" cy="642392"/>
      </dsp:txXfrm>
    </dsp:sp>
    <dsp:sp modelId="{BB428647-9A86-402D-9D37-E66A2D22267A}">
      <dsp:nvSpPr>
        <dsp:cNvPr id="0" name=""/>
        <dsp:cNvSpPr/>
      </dsp:nvSpPr>
      <dsp:spPr>
        <a:xfrm>
          <a:off x="4841075" y="0"/>
          <a:ext cx="2686922" cy="642392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2271" y="0"/>
        <a:ext cx="2044530" cy="642392"/>
      </dsp:txXfrm>
    </dsp:sp>
    <dsp:sp modelId="{C25F2CE5-88DE-4C6F-9597-96746A946A3A}">
      <dsp:nvSpPr>
        <dsp:cNvPr id="0" name=""/>
        <dsp:cNvSpPr/>
      </dsp:nvSpPr>
      <dsp:spPr>
        <a:xfrm>
          <a:off x="7259305" y="0"/>
          <a:ext cx="2686922" cy="642392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80501" y="0"/>
        <a:ext cx="2044530" cy="6423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0A9EDA-DCE9-4663-8504-EB0CD44BA155}">
      <dsp:nvSpPr>
        <dsp:cNvPr id="0" name=""/>
        <dsp:cNvSpPr/>
      </dsp:nvSpPr>
      <dsp:spPr>
        <a:xfrm>
          <a:off x="0" y="0"/>
          <a:ext cx="2686922" cy="677376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</a:t>
          </a:r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preprocessing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8688" y="0"/>
        <a:ext cx="2009546" cy="677376"/>
      </dsp:txXfrm>
    </dsp:sp>
    <dsp:sp modelId="{4206921B-430F-45A5-B0A5-F228E4512A5A}">
      <dsp:nvSpPr>
        <dsp:cNvPr id="0" name=""/>
        <dsp:cNvSpPr/>
      </dsp:nvSpPr>
      <dsp:spPr>
        <a:xfrm>
          <a:off x="2399985" y="0"/>
          <a:ext cx="2686922" cy="677376"/>
        </a:xfrm>
        <a:prstGeom prst="chevron">
          <a:avLst/>
        </a:prstGeom>
        <a:solidFill>
          <a:schemeClr val="bg1">
            <a:lumMod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Combine Data</a:t>
          </a:r>
          <a:endParaRPr lang="ko-KR" altLang="en-U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8673" y="0"/>
        <a:ext cx="2009546" cy="677376"/>
      </dsp:txXfrm>
    </dsp:sp>
    <dsp:sp modelId="{BB428647-9A86-402D-9D37-E66A2D22267A}">
      <dsp:nvSpPr>
        <dsp:cNvPr id="0" name=""/>
        <dsp:cNvSpPr/>
      </dsp:nvSpPr>
      <dsp:spPr>
        <a:xfrm>
          <a:off x="4841075" y="0"/>
          <a:ext cx="2686922" cy="677376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Model training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79763" y="0"/>
        <a:ext cx="2009546" cy="677376"/>
      </dsp:txXfrm>
    </dsp:sp>
    <dsp:sp modelId="{C25F2CE5-88DE-4C6F-9597-96746A946A3A}">
      <dsp:nvSpPr>
        <dsp:cNvPr id="0" name=""/>
        <dsp:cNvSpPr/>
      </dsp:nvSpPr>
      <dsp:spPr>
        <a:xfrm>
          <a:off x="7259305" y="0"/>
          <a:ext cx="2686922" cy="677376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6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Classification of respiratory diseases</a:t>
          </a:r>
          <a:endParaRPr lang="ko-KR" altLang="en-US" sz="16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7993" y="0"/>
        <a:ext cx="2009546" cy="677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2E80D-47AC-4F6F-B688-037D453B2768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05CAD6-1CAA-4F48-97DD-99DD556256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515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71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8175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i="0" u="none" strike="noStrike" baseline="0" dirty="0">
                <a:latin typeface="NimbusRomNo9L-Regu"/>
              </a:rPr>
              <a:t>W. Li, Z. Zhang, B. Hou, and A. Song, “Collaborative-set measurement for </a:t>
            </a:r>
            <a:r>
              <a:rPr lang="en-US" altLang="ko-KR" sz="1200" b="0" i="0" u="none" strike="noStrike" baseline="0" dirty="0" err="1">
                <a:latin typeface="NimbusRomNo9L-Regu"/>
              </a:rPr>
              <a:t>ecg</a:t>
            </a:r>
            <a:r>
              <a:rPr lang="en-US" altLang="ko-KR" sz="1200" b="0" i="0" u="none" strike="noStrike" baseline="0" dirty="0">
                <a:latin typeface="NimbusRomNo9L-Regu"/>
              </a:rPr>
              <a:t>-based human identification,” </a:t>
            </a:r>
            <a:r>
              <a:rPr lang="en-US" altLang="ko-KR" sz="1200" b="0" i="0" u="none" strike="noStrike" baseline="0" dirty="0">
                <a:latin typeface="NimbusRomNo9L-ReguItal"/>
              </a:rPr>
              <a:t>IEEE Transactions on Instrumentation and Measurement</a:t>
            </a:r>
            <a:r>
              <a:rPr lang="en-US" altLang="ko-KR" sz="1200" b="0" i="0" u="none" strike="noStrike" baseline="0" dirty="0">
                <a:latin typeface="NimbusRomNo9L-Regu"/>
              </a:rPr>
              <a:t>, vol. 70, pp. 1–8, 2021. </a:t>
            </a:r>
            <a:endParaRPr lang="ko-KR" altLang="en-US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809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01880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3051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010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63176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915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[1]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Neili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Zakaria, and Kenneth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Sundaraj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Gammatonegram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based Pulmonary Pathologies Classification using Convolutional Neural Networks." </a:t>
            </a:r>
            <a:r>
              <a:rPr lang="en-US" altLang="ko-K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 19th International Multi-Conference on Systems, Signals &amp; Devices (SSD)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2022.</a:t>
            </a:r>
            <a:endParaRPr lang="en-US" altLang="ko-KR" b="0" i="0" dirty="0">
              <a:solidFill>
                <a:srgbClr val="3B3D3F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[2] </a:t>
            </a:r>
            <a:r>
              <a:rPr lang="en-US" altLang="ko-KR" b="0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Bardou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D, Zhang, K, Ahmad, SM. Lung sounds classification using convolutional neural networks. </a:t>
            </a:r>
            <a:r>
              <a:rPr lang="en-US" altLang="ko-KR" b="0" i="1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Artif</a:t>
            </a:r>
            <a:r>
              <a:rPr lang="en-US" altLang="ko-KR" b="0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US" altLang="ko-KR" b="0" i="1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Intell</a:t>
            </a:r>
            <a:r>
              <a:rPr lang="en-US" altLang="ko-KR" b="0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 Med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2018;88:58–69.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[3] Chen, H, Yuan, X, Pei, Z, Li, M, Li, J. Triple-classification of respiratory sounds using optimized s-transform and deep residual networks.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[4] Shi, L, Du, K, Zhang, C, Ma, H, Yan, W. Lung sound recognition algorithm based on </a:t>
            </a:r>
            <a:r>
              <a:rPr lang="en-US" altLang="ko-KR" b="0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VGGish-BiGRU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. </a:t>
            </a:r>
            <a:r>
              <a:rPr lang="en-US" altLang="ko-KR" b="0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IEEE Access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2019;7:139438–49.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[5]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Yuming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Zhu, and Xu </a:t>
            </a:r>
            <a:r>
              <a:rPr lang="en-US" altLang="ko-KR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Wenlong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"Research on Classification of Respiratory Diseases Based on Multi-features Fusion Cascade Neural Network." </a:t>
            </a:r>
            <a:r>
              <a:rPr lang="en-US" altLang="ko-KR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 11th International Conference on Information Technology in Medicine and Education (ITME)</a:t>
            </a: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IEEE, 2021.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[6] </a:t>
            </a:r>
            <a:r>
              <a:rPr lang="en-US" altLang="ko-KR" b="0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Aykanat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M, </a:t>
            </a:r>
            <a:r>
              <a:rPr lang="en-US" altLang="ko-KR" b="0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Kılıç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Ö, Kurt, B, </a:t>
            </a:r>
            <a:r>
              <a:rPr lang="en-US" altLang="ko-KR" b="0" i="0" dirty="0" err="1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Saryal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, S. Classification of lung sounds using convolutional neural networks. </a:t>
            </a:r>
            <a:r>
              <a:rPr lang="en-US" altLang="ko-KR" b="0" i="1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J Image Video Process</a:t>
            </a:r>
            <a:r>
              <a:rPr lang="en-US" altLang="ko-KR" b="0" i="0" dirty="0">
                <a:solidFill>
                  <a:srgbClr val="3B3D3F"/>
                </a:solidFill>
                <a:effectLst/>
                <a:latin typeface="Merriweather" panose="00000500000000000000" pitchFamily="2" charset="0"/>
              </a:rPr>
              <a:t> 2017;65.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3B3D3F"/>
              </a:solidFill>
              <a:effectLst/>
              <a:latin typeface="Merriweather" panose="00000500000000000000" pitchFamily="2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="0" i="0" dirty="0">
              <a:solidFill>
                <a:srgbClr val="3B3D3F"/>
              </a:solidFill>
              <a:effectLst/>
              <a:latin typeface="Merriweather" panose="00000500000000000000" pitchFamily="2" charset="0"/>
            </a:endParaRPr>
          </a:p>
          <a:p>
            <a:endParaRPr lang="en-US" altLang="ko-KR" b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67239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5125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094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35916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8377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280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85944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72151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13703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85329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80060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4645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05CAD6-1CAA-4F48-97DD-99DD55625610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67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624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altLang="ko-KR" dirty="0"/>
              <a:t>[1] </a:t>
            </a:r>
            <a:r>
              <a:rPr lang="fi-FI" altLang="ko-KR" sz="1800" b="0" i="0" u="none" strike="noStrike" baseline="0" dirty="0">
                <a:latin typeface="NimbusRomNo9L-Regu"/>
              </a:rPr>
              <a:t>C.-Y. Chen, Y.-T. Lin, S.-J. Lee, W.-C. Tsai, T.-C. Huang, Y.-H. Liu, M.-</a:t>
            </a:r>
            <a:r>
              <a:rPr lang="en-US" altLang="ko-KR" sz="1800" b="0" i="0" u="none" strike="noStrike" baseline="0" dirty="0">
                <a:latin typeface="NimbusRomNo9L-Regu"/>
              </a:rPr>
              <a:t>C. Cheng, and C.-Y. Dai, “Automated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classification based on 1d deep learning network,” </a:t>
            </a:r>
            <a:r>
              <a:rPr lang="en-US" altLang="ko-KR" sz="1800" b="0" i="0" u="none" strike="noStrike" baseline="0" dirty="0">
                <a:latin typeface="NimbusRomNo9L-ReguItal"/>
              </a:rPr>
              <a:t>Methods</a:t>
            </a:r>
            <a:r>
              <a:rPr lang="en-US" altLang="ko-KR" sz="1800" b="0" i="0" u="none" strike="noStrike" baseline="0" dirty="0">
                <a:latin typeface="NimbusRomNo9L-Regu"/>
              </a:rPr>
              <a:t>, vol. 202, pp. 127–135, 2022.</a:t>
            </a:r>
          </a:p>
          <a:p>
            <a:pPr algn="l"/>
            <a:r>
              <a:rPr lang="en-US" altLang="ko-KR" sz="1800" b="0" i="0" u="none" strike="noStrike" baseline="0" dirty="0">
                <a:latin typeface="NimbusRomNo9L-Regu"/>
              </a:rPr>
              <a:t>[2] S. </a:t>
            </a:r>
            <a:r>
              <a:rPr lang="en-US" altLang="ko-KR" sz="1800" b="0" i="0" u="none" strike="noStrike" baseline="0" dirty="0" err="1">
                <a:latin typeface="NimbusRomNo9L-Regu"/>
              </a:rPr>
              <a:t>Kiranyaz</a:t>
            </a:r>
            <a:r>
              <a:rPr lang="en-US" altLang="ko-KR" sz="1800" b="0" i="0" u="none" strike="noStrike" baseline="0" dirty="0">
                <a:latin typeface="NimbusRomNo9L-Regu"/>
              </a:rPr>
              <a:t>, T. Ince, and M. </a:t>
            </a:r>
            <a:r>
              <a:rPr lang="en-US" altLang="ko-KR" sz="1800" b="0" i="0" u="none" strike="noStrike" baseline="0" dirty="0" err="1">
                <a:latin typeface="NimbusRomNo9L-Regu"/>
              </a:rPr>
              <a:t>Gabbouj</a:t>
            </a:r>
            <a:r>
              <a:rPr lang="en-US" altLang="ko-KR" sz="1800" b="0" i="0" u="none" strike="noStrike" baseline="0" dirty="0">
                <a:latin typeface="NimbusRomNo9L-Regu"/>
              </a:rPr>
              <a:t>, “Real-time patient-specific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classification by 1-d convolutional neural networks,” </a:t>
            </a:r>
            <a:r>
              <a:rPr lang="en-US" altLang="ko-KR" sz="1800" b="0" i="0" u="none" strike="noStrike" baseline="0" dirty="0">
                <a:latin typeface="NimbusRomNo9L-ReguItal"/>
              </a:rPr>
              <a:t>IEEE Transactions on Biomedical Engineering</a:t>
            </a:r>
            <a:r>
              <a:rPr lang="en-US" altLang="ko-KR" sz="1800" b="0" i="0" u="none" strike="noStrike" baseline="0" dirty="0">
                <a:latin typeface="NimbusRomNo9L-Regu"/>
              </a:rPr>
              <a:t>, vol. 63, no. 3, pp. 664–675, 2015.</a:t>
            </a:r>
          </a:p>
          <a:p>
            <a:pPr algn="l"/>
            <a:r>
              <a:rPr lang="en-US" altLang="ko-KR" sz="1800" b="0" i="0" u="none" strike="noStrike" baseline="0" dirty="0">
                <a:latin typeface="NimbusRomNo9L-Regu"/>
              </a:rPr>
              <a:t>[3] S. </a:t>
            </a:r>
            <a:r>
              <a:rPr lang="en-US" altLang="ko-KR" sz="1800" b="0" i="0" u="none" strike="noStrike" baseline="0" dirty="0" err="1">
                <a:latin typeface="NimbusRomNo9L-Regu"/>
              </a:rPr>
              <a:t>Saadatnejad</a:t>
            </a:r>
            <a:r>
              <a:rPr lang="en-US" altLang="ko-KR" sz="1800" b="0" i="0" u="none" strike="noStrike" baseline="0" dirty="0">
                <a:latin typeface="NimbusRomNo9L-Regu"/>
              </a:rPr>
              <a:t>, M. </a:t>
            </a:r>
            <a:r>
              <a:rPr lang="en-US" altLang="ko-KR" sz="1800" b="0" i="0" u="none" strike="noStrike" baseline="0" dirty="0" err="1">
                <a:latin typeface="NimbusRomNo9L-Regu"/>
              </a:rPr>
              <a:t>Oveisi</a:t>
            </a:r>
            <a:r>
              <a:rPr lang="en-US" altLang="ko-KR" sz="1800" b="0" i="0" u="none" strike="noStrike" baseline="0" dirty="0">
                <a:latin typeface="NimbusRomNo9L-Regu"/>
              </a:rPr>
              <a:t>, and M. Hashemi, “</a:t>
            </a:r>
            <a:r>
              <a:rPr lang="en-US" altLang="ko-KR" sz="1800" b="0" i="0" u="none" strike="noStrike" baseline="0" dirty="0" err="1">
                <a:latin typeface="NimbusRomNo9L-Regu"/>
              </a:rPr>
              <a:t>Lstm</a:t>
            </a:r>
            <a:r>
              <a:rPr lang="en-US" altLang="ko-KR" sz="1800" b="0" i="0" u="none" strike="noStrike" baseline="0" dirty="0">
                <a:latin typeface="NimbusRomNo9L-Regu"/>
              </a:rPr>
              <a:t>-based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classification for continuous monitoring on personal wearable devices,” </a:t>
            </a:r>
            <a:r>
              <a:rPr lang="en-US" altLang="ko-KR" sz="1800" b="0" i="0" u="none" strike="noStrike" baseline="0" dirty="0">
                <a:latin typeface="NimbusRomNo9L-ReguItal"/>
              </a:rPr>
              <a:t>IEEE journal of biomedical and health informatics</a:t>
            </a:r>
            <a:r>
              <a:rPr lang="en-US" altLang="ko-KR" sz="1800" b="0" i="0" u="none" strike="noStrike" baseline="0" dirty="0">
                <a:latin typeface="NimbusRomNo9L-Regu"/>
              </a:rPr>
              <a:t>, vol. 24, no. 2, pp. 515–523, 2019.</a:t>
            </a:r>
          </a:p>
          <a:p>
            <a:pPr algn="l"/>
            <a:r>
              <a:rPr lang="en-US" altLang="ko-KR" sz="1800" b="0" i="0" u="none" strike="noStrike" baseline="0" dirty="0">
                <a:latin typeface="NimbusRomNo9L-Regu"/>
              </a:rPr>
              <a:t>[4] B.-H. Kim and J.-Y. </a:t>
            </a:r>
            <a:r>
              <a:rPr lang="en-US" altLang="ko-KR" sz="1800" b="0" i="0" u="none" strike="noStrike" baseline="0" dirty="0" err="1">
                <a:latin typeface="NimbusRomNo9L-Regu"/>
              </a:rPr>
              <a:t>Pyun</a:t>
            </a:r>
            <a:r>
              <a:rPr lang="en-US" altLang="ko-KR" sz="1800" b="0" i="0" u="none" strike="noStrike" baseline="0" dirty="0">
                <a:latin typeface="NimbusRomNo9L-Regu"/>
              </a:rPr>
              <a:t>, “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identification for personal authentication using </a:t>
            </a:r>
            <a:r>
              <a:rPr lang="en-US" altLang="ko-KR" sz="1800" b="0" i="0" u="none" strike="noStrike" baseline="0" dirty="0" err="1">
                <a:latin typeface="NimbusRomNo9L-Regu"/>
              </a:rPr>
              <a:t>lstm</a:t>
            </a:r>
            <a:r>
              <a:rPr lang="en-US" altLang="ko-KR" sz="1800" b="0" i="0" u="none" strike="noStrike" baseline="0" dirty="0">
                <a:latin typeface="NimbusRomNo9L-Regu"/>
              </a:rPr>
              <a:t>-based deep recurrent neural networks,” </a:t>
            </a:r>
            <a:r>
              <a:rPr lang="en-US" altLang="ko-KR" sz="1800" b="0" i="0" u="none" strike="noStrike" baseline="0" dirty="0">
                <a:latin typeface="NimbusRomNo9L-ReguItal"/>
              </a:rPr>
              <a:t>Sensors</a:t>
            </a:r>
            <a:r>
              <a:rPr lang="en-US" altLang="ko-KR" sz="1800" b="0" i="0" u="none" strike="noStrike" baseline="0" dirty="0">
                <a:latin typeface="NimbusRomNo9L-Regu"/>
              </a:rPr>
              <a:t>, vol. 20, no. 11, p. 3069, 2020.</a:t>
            </a:r>
          </a:p>
          <a:p>
            <a:pPr algn="l"/>
            <a:r>
              <a:rPr lang="en-US" altLang="ko-KR" sz="1800" b="0" i="0" u="none" strike="noStrike" baseline="0" dirty="0">
                <a:latin typeface="NimbusRomNo9L-Regu"/>
              </a:rPr>
              <a:t>[5] M. A. </a:t>
            </a:r>
            <a:r>
              <a:rPr lang="en-US" altLang="ko-KR" sz="1800" b="0" i="0" u="none" strike="noStrike" baseline="0" dirty="0" err="1">
                <a:latin typeface="NimbusRomNo9L-Regu"/>
              </a:rPr>
              <a:t>Elshahed</a:t>
            </a:r>
            <a:r>
              <a:rPr lang="en-US" altLang="ko-KR" sz="1800" b="0" i="0" u="none" strike="noStrike" baseline="0" dirty="0">
                <a:latin typeface="NimbusRomNo9L-Regu"/>
              </a:rPr>
              <a:t>, “Personal identity verification based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biometric using non-fiducial features,” </a:t>
            </a:r>
            <a:r>
              <a:rPr lang="en-US" altLang="ko-KR" sz="1800" b="0" i="0" u="none" strike="noStrike" baseline="0" dirty="0">
                <a:latin typeface="NimbusRomNo9L-ReguItal"/>
              </a:rPr>
              <a:t>International Journal of Electrical and Computer </a:t>
            </a:r>
            <a:r>
              <a:rPr lang="nl-NL" altLang="ko-KR" sz="1800" b="0" i="0" u="none" strike="noStrike" baseline="0" dirty="0">
                <a:latin typeface="NimbusRomNo9L-ReguItal"/>
              </a:rPr>
              <a:t>Engineering</a:t>
            </a:r>
            <a:r>
              <a:rPr lang="nl-NL" altLang="ko-KR" sz="1800" b="0" i="0" u="none" strike="noStrike" baseline="0" dirty="0">
                <a:latin typeface="NimbusRomNo9L-Regu"/>
              </a:rPr>
              <a:t>, vol. 10, no. 3, p. 3007, 2020.</a:t>
            </a:r>
          </a:p>
          <a:p>
            <a:pPr algn="l"/>
            <a:r>
              <a:rPr lang="en-US" altLang="ko-KR" sz="1800" b="0" i="0" u="none" strike="noStrike" baseline="0" dirty="0">
                <a:latin typeface="NimbusRomNo9L-Regu"/>
              </a:rPr>
              <a:t>[6] Y. Li, Y. Pang, K. Wang, and X. Li, “Toward improving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 biometric identification using cascaded convolutional neural networks,” </a:t>
            </a:r>
            <a:r>
              <a:rPr lang="en-US" altLang="ko-KR" sz="1800" b="0" i="0" u="none" strike="noStrike" baseline="0" dirty="0">
                <a:latin typeface="NimbusRomNo9L-ReguItal"/>
              </a:rPr>
              <a:t>Neurocomputing</a:t>
            </a:r>
            <a:r>
              <a:rPr lang="en-US" altLang="ko-KR" sz="1800" b="0" i="0" u="none" strike="noStrike" baseline="0" dirty="0">
                <a:latin typeface="NimbusRomNo9L-Regu"/>
              </a:rPr>
              <a:t>, </a:t>
            </a:r>
            <a:r>
              <a:rPr lang="nl-NL" altLang="ko-KR" sz="1800" b="0" i="0" u="none" strike="noStrike" baseline="0" dirty="0">
                <a:latin typeface="NimbusRomNo9L-Regu"/>
              </a:rPr>
              <a:t>vol. 391, pp. 83–95, 2020.</a:t>
            </a:r>
          </a:p>
          <a:p>
            <a:pPr algn="l"/>
            <a:r>
              <a:rPr lang="it-IT" altLang="ko-KR" sz="1800" b="0" i="0" u="none" strike="noStrike" baseline="0" dirty="0">
                <a:latin typeface="NimbusRomNo9L-Regu"/>
              </a:rPr>
              <a:t>[7] R. Sorvillo, L. Bacco, M. Merone, A. Zompanti, M. Santonico, G. Pennazza, </a:t>
            </a:r>
            <a:r>
              <a:rPr lang="en-US" altLang="ko-KR" sz="1800" b="0" i="0" u="none" strike="noStrike" baseline="0" dirty="0">
                <a:latin typeface="NimbusRomNo9L-Regu"/>
              </a:rPr>
              <a:t>and G. </a:t>
            </a:r>
            <a:r>
              <a:rPr lang="en-US" altLang="ko-KR" sz="1800" b="0" i="0" u="none" strike="noStrike" baseline="0" dirty="0" err="1">
                <a:latin typeface="NimbusRomNo9L-Regu"/>
              </a:rPr>
              <a:t>Iannello</a:t>
            </a:r>
            <a:r>
              <a:rPr lang="en-US" altLang="ko-KR" sz="1800" b="0" i="0" u="none" strike="noStrike" baseline="0" dirty="0">
                <a:latin typeface="NimbusRomNo9L-Regu"/>
              </a:rPr>
              <a:t>, “Single beat </a:t>
            </a:r>
            <a:r>
              <a:rPr lang="en-US" altLang="ko-KR" sz="1800" b="0" i="0" u="none" strike="noStrike" baseline="0" dirty="0" err="1">
                <a:latin typeface="NimbusRomNo9L-Regu"/>
              </a:rPr>
              <a:t>ecg</a:t>
            </a:r>
            <a:r>
              <a:rPr lang="en-US" altLang="ko-KR" sz="1800" b="0" i="0" u="none" strike="noStrike" baseline="0" dirty="0">
                <a:latin typeface="NimbusRomNo9L-Regu"/>
              </a:rPr>
              <a:t>-based identification system: development and robustness test in different working conditions,” in </a:t>
            </a:r>
            <a:r>
              <a:rPr lang="en-US" altLang="ko-KR" sz="1800" b="0" i="0" u="none" strike="noStrike" baseline="0" dirty="0">
                <a:latin typeface="NimbusRomNo9L-ReguItal"/>
              </a:rPr>
              <a:t>2021 IEEE International Workshop on Metrology for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1570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9260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70505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9938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596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688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795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294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36188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1417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0596F-9DEA-435F-A247-020CA2F8250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704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4DF452-D499-FED3-9DC9-D954898217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1BC5D3DE-2E6D-B420-0556-2F8AE74C0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1E1E7A-0205-C31B-D650-E95ABF7E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97FC-EC72-494F-BE86-1B2147404421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6D9CFD1-136C-D77B-75FD-F6C3136C9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F4E2FD-DB98-FD75-AFE6-D580EB0F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4033" y="6356350"/>
            <a:ext cx="2743200" cy="365125"/>
          </a:xfrm>
        </p:spPr>
        <p:txBody>
          <a:bodyPr/>
          <a:lstStyle/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44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51D30F3-9632-6AFF-1D96-7EEB0367E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4514CF-2A92-E1F5-8143-71C69B198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B100748-6FDF-50A9-9CE5-7D23820734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97FC-EC72-494F-BE86-1B2147404421}" type="datetimeFigureOut">
              <a:rPr lang="ko-KR" altLang="en-US" smtClean="0"/>
              <a:t>2023-07-11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4A14A1-E523-FB7B-0124-C79766B9E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3F13663-60DC-1142-11EF-22D16D2505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741F-453E-489D-9283-A181F0A7AF9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905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50.png"/><Relationship Id="rId18" Type="http://schemas.openxmlformats.org/officeDocument/2006/relationships/image" Target="../media/image30.png"/><Relationship Id="rId3" Type="http://schemas.openxmlformats.org/officeDocument/2006/relationships/diagramData" Target="../diagrams/data3.xml"/><Relationship Id="rId21" Type="http://schemas.openxmlformats.org/officeDocument/2006/relationships/image" Target="../media/image33.png"/><Relationship Id="rId7" Type="http://schemas.microsoft.com/office/2007/relationships/diagramDrawing" Target="../diagrams/drawing3.xml"/><Relationship Id="rId12" Type="http://schemas.openxmlformats.org/officeDocument/2006/relationships/image" Target="../media/image240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8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30.pn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270.png"/><Relationship Id="rId10" Type="http://schemas.openxmlformats.org/officeDocument/2006/relationships/image" Target="../media/image12.png"/><Relationship Id="rId19" Type="http://schemas.openxmlformats.org/officeDocument/2006/relationships/image" Target="../media/image31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11.png"/><Relationship Id="rId14" Type="http://schemas.openxmlformats.org/officeDocument/2006/relationships/image" Target="../media/image260.png"/><Relationship Id="rId2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50" Type="http://schemas.openxmlformats.org/officeDocument/2006/relationships/image" Target="../media/image67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50.png"/><Relationship Id="rId29" Type="http://schemas.openxmlformats.org/officeDocument/2006/relationships/image" Target="../media/image63.png"/><Relationship Id="rId11" Type="http://schemas.openxmlformats.org/officeDocument/2006/relationships/image" Target="../media/image44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3" Type="http://schemas.openxmlformats.org/officeDocument/2006/relationships/image" Target="../media/image81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10" Type="http://schemas.openxmlformats.org/officeDocument/2006/relationships/image" Target="../media/image43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52" Type="http://schemas.openxmlformats.org/officeDocument/2006/relationships/image" Target="../media/image690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8" Type="http://schemas.openxmlformats.org/officeDocument/2006/relationships/image" Target="../media/image36.png"/><Relationship Id="rId51" Type="http://schemas.openxmlformats.org/officeDocument/2006/relationships/image" Target="../media/image680.png"/><Relationship Id="rId3" Type="http://schemas.openxmlformats.org/officeDocument/2006/relationships/image" Target="../media/image37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0" Type="http://schemas.openxmlformats.org/officeDocument/2006/relationships/image" Target="../media/image54.png"/><Relationship Id="rId41" Type="http://schemas.openxmlformats.org/officeDocument/2006/relationships/image" Target="../media/image75.png"/><Relationship Id="rId54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18" Type="http://schemas.openxmlformats.org/officeDocument/2006/relationships/diagramColors" Target="../diagrams/colors4.xml"/><Relationship Id="rId3" Type="http://schemas.openxmlformats.org/officeDocument/2006/relationships/image" Target="../media/image45.png"/><Relationship Id="rId7" Type="http://schemas.openxmlformats.org/officeDocument/2006/relationships/image" Target="../media/image36.png"/><Relationship Id="rId12" Type="http://schemas.openxmlformats.org/officeDocument/2006/relationships/image" Target="../media/image88.png"/><Relationship Id="rId17" Type="http://schemas.openxmlformats.org/officeDocument/2006/relationships/diagramQuickStyle" Target="../diagrams/quickStyle4.xml"/><Relationship Id="rId2" Type="http://schemas.openxmlformats.org/officeDocument/2006/relationships/notesSlide" Target="../notesSlides/notesSlide20.xml"/><Relationship Id="rId16" Type="http://schemas.openxmlformats.org/officeDocument/2006/relationships/diagramLayout" Target="../diagrams/layout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11" Type="http://schemas.openxmlformats.org/officeDocument/2006/relationships/image" Target="../media/image43.png"/><Relationship Id="rId5" Type="http://schemas.openxmlformats.org/officeDocument/2006/relationships/image" Target="../media/image84.png"/><Relationship Id="rId15" Type="http://schemas.openxmlformats.org/officeDocument/2006/relationships/diagramData" Target="../diagrams/data4.xml"/><Relationship Id="rId10" Type="http://schemas.openxmlformats.org/officeDocument/2006/relationships/image" Target="../media/image87.png"/><Relationship Id="rId19" Type="http://schemas.microsoft.com/office/2007/relationships/diagramDrawing" Target="../diagrams/drawing4.xml"/><Relationship Id="rId4" Type="http://schemas.openxmlformats.org/officeDocument/2006/relationships/image" Target="../media/image83.png"/><Relationship Id="rId9" Type="http://schemas.openxmlformats.org/officeDocument/2006/relationships/image" Target="../media/image86.png"/><Relationship Id="rId14" Type="http://schemas.openxmlformats.org/officeDocument/2006/relationships/image" Target="../media/image8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107.png"/><Relationship Id="rId3" Type="http://schemas.openxmlformats.org/officeDocument/2006/relationships/diagramData" Target="../diagrams/data6.xml"/><Relationship Id="rId21" Type="http://schemas.openxmlformats.org/officeDocument/2006/relationships/image" Target="../media/image42.png"/><Relationship Id="rId7" Type="http://schemas.microsoft.com/office/2007/relationships/diagramDrawing" Target="../diagrams/drawing6.xml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106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99.png"/><Relationship Id="rId20" Type="http://schemas.openxmlformats.org/officeDocument/2006/relationships/image" Target="../media/image36.png"/><Relationship Id="rId29" Type="http://schemas.openxmlformats.org/officeDocument/2006/relationships/image" Target="../media/image10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94.png"/><Relationship Id="rId24" Type="http://schemas.openxmlformats.org/officeDocument/2006/relationships/image" Target="../media/image105.png"/><Relationship Id="rId32" Type="http://schemas.openxmlformats.org/officeDocument/2006/relationships/image" Target="../media/image112.png"/><Relationship Id="rId5" Type="http://schemas.openxmlformats.org/officeDocument/2006/relationships/diagramQuickStyle" Target="../diagrams/quickStyle6.xml"/><Relationship Id="rId15" Type="http://schemas.openxmlformats.org/officeDocument/2006/relationships/image" Target="../media/image98.png"/><Relationship Id="rId23" Type="http://schemas.openxmlformats.org/officeDocument/2006/relationships/image" Target="../media/image104.png"/><Relationship Id="rId28" Type="http://schemas.openxmlformats.org/officeDocument/2006/relationships/image" Target="../media/image90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111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103.png"/><Relationship Id="rId27" Type="http://schemas.openxmlformats.org/officeDocument/2006/relationships/image" Target="../media/image108.png"/><Relationship Id="rId30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3" Type="http://schemas.openxmlformats.org/officeDocument/2006/relationships/diagramData" Target="../diagrams/data7.xml"/><Relationship Id="rId21" Type="http://schemas.openxmlformats.org/officeDocument/2006/relationships/image" Target="../media/image127.png"/><Relationship Id="rId7" Type="http://schemas.microsoft.com/office/2007/relationships/diagramDrawing" Target="../diagrams/drawing7.xml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0.png"/><Relationship Id="rId21" Type="http://schemas.openxmlformats.org/officeDocument/2006/relationships/image" Target="../media/image36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5093694" y="3556448"/>
            <a:ext cx="2004613" cy="83134"/>
            <a:chOff x="7633699" y="5985972"/>
            <a:chExt cx="3006919" cy="124701"/>
          </a:xfrm>
        </p:grpSpPr>
        <p:pic>
          <p:nvPicPr>
            <p:cNvPr id="5" name="Object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3699" y="5985972"/>
              <a:ext cx="3006919" cy="124701"/>
            </a:xfrm>
            <a:prstGeom prst="rect">
              <a:avLst/>
            </a:prstGeom>
          </p:spPr>
        </p:pic>
      </p:grpSp>
      <p:sp>
        <p:nvSpPr>
          <p:cNvPr id="8" name="슬라이드 번호 개체 틀 7">
            <a:extLst>
              <a:ext uri="{FF2B5EF4-FFF2-40B4-BE49-F238E27FC236}">
                <a16:creationId xmlns:a16="http://schemas.microsoft.com/office/drawing/2014/main" id="{729F6664-A637-D64C-63C1-E45AADE35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1000E7-3B69-F797-3322-56EB980035C9}"/>
              </a:ext>
            </a:extLst>
          </p:cNvPr>
          <p:cNvSpPr txBox="1"/>
          <p:nvPr/>
        </p:nvSpPr>
        <p:spPr>
          <a:xfrm>
            <a:off x="11127738" y="6380976"/>
            <a:ext cx="694421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230711</a:t>
            </a:r>
            <a:endParaRPr lang="ko-KR" altLang="en-US" sz="12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824FCEA7-9DEC-E4E1-C29D-214B6F8608AA}"/>
              </a:ext>
            </a:extLst>
          </p:cNvPr>
          <p:cNvSpPr/>
          <p:nvPr/>
        </p:nvSpPr>
        <p:spPr>
          <a:xfrm>
            <a:off x="3182637" y="2610234"/>
            <a:ext cx="58923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5400" dirty="0">
                <a:solidFill>
                  <a:srgbClr val="212529"/>
                </a:solidFill>
                <a:latin typeface="Montserrat" panose="00000500000000000000" pitchFamily="2" charset="0"/>
              </a:rPr>
              <a:t>IIP </a:t>
            </a:r>
            <a:r>
              <a:rPr lang="en-US" altLang="ko-KR" sz="5400" i="0" dirty="0">
                <a:solidFill>
                  <a:srgbClr val="212529"/>
                </a:solidFill>
                <a:effectLst/>
                <a:latin typeface="Montserrat" panose="00000500000000000000" pitchFamily="2" charset="0"/>
              </a:rPr>
              <a:t>Lab Seminar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14A891-72A4-D611-0E3F-DBBCDDA8081C}"/>
              </a:ext>
            </a:extLst>
          </p:cNvPr>
          <p:cNvSpPr txBox="1"/>
          <p:nvPr/>
        </p:nvSpPr>
        <p:spPr>
          <a:xfrm>
            <a:off x="5293536" y="3728004"/>
            <a:ext cx="1604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2023 </a:t>
            </a:r>
            <a:r>
              <a:rPr lang="ko-KR" altLang="en-US" sz="1400" i="0" dirty="0">
                <a:solidFill>
                  <a:srgbClr val="333333"/>
                </a:solidFill>
                <a:effectLst/>
                <a:latin typeface="맑은 고딕" panose="020B0503020000020004" pitchFamily="50" charset="-127"/>
                <a:ea typeface="맑은 고딕" panose="020B0503020000020004" pitchFamily="50" charset="-127"/>
              </a:rPr>
              <a:t>전체 세미나</a:t>
            </a:r>
            <a:endParaRPr lang="en-US" altLang="ko-KR" sz="1400" i="0" dirty="0">
              <a:solidFill>
                <a:srgbClr val="333333"/>
              </a:solidFill>
              <a:effectLst/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31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Data preprocessing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DDD1A838-B21A-AA02-4A77-5DFD00A46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6042378"/>
              </p:ext>
            </p:extLst>
          </p:nvPr>
        </p:nvGraphicFramePr>
        <p:xfrm>
          <a:off x="1385026" y="1764803"/>
          <a:ext cx="9950844" cy="89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그림 12">
            <a:extLst>
              <a:ext uri="{FF2B5EF4-FFF2-40B4-BE49-F238E27FC236}">
                <a16:creationId xmlns:a16="http://schemas.microsoft.com/office/drawing/2014/main" id="{7BEC1D1F-38CA-22A4-26A2-5781D82AE0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59354" y="3186813"/>
            <a:ext cx="1881514" cy="1106234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A0EB28D5-3F22-D8DA-57EB-821E2B6D1B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596" y="4748357"/>
            <a:ext cx="1995029" cy="1094036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B0B14F03-48DA-C5C0-CF4F-703C959100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854" b="9968"/>
          <a:stretch/>
        </p:blipFill>
        <p:spPr>
          <a:xfrm>
            <a:off x="8359954" y="4736004"/>
            <a:ext cx="2923600" cy="1106948"/>
          </a:xfrm>
          <a:prstGeom prst="rect">
            <a:avLst/>
          </a:prstGeom>
        </p:spPr>
      </p:pic>
      <p:sp>
        <p:nvSpPr>
          <p:cNvPr id="18" name="사각형: 둥근 모서리 17">
            <a:extLst>
              <a:ext uri="{FF2B5EF4-FFF2-40B4-BE49-F238E27FC236}">
                <a16:creationId xmlns:a16="http://schemas.microsoft.com/office/drawing/2014/main" id="{071B94D3-465C-0312-7D6B-E177629EAFDF}"/>
              </a:ext>
            </a:extLst>
          </p:cNvPr>
          <p:cNvSpPr/>
          <p:nvPr/>
        </p:nvSpPr>
        <p:spPr>
          <a:xfrm>
            <a:off x="5904490" y="5657430"/>
            <a:ext cx="2306320" cy="62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second split data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C6345495-8BED-6D3F-B5CF-A682CDAA2C34}"/>
              </a:ext>
            </a:extLst>
          </p:cNvPr>
          <p:cNvSpPr/>
          <p:nvPr/>
        </p:nvSpPr>
        <p:spPr>
          <a:xfrm>
            <a:off x="8724083" y="4184610"/>
            <a:ext cx="2306320" cy="495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second split data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CCC5A856-E5C0-A908-C027-B282E47F06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49836" y="3202204"/>
            <a:ext cx="2547233" cy="1126926"/>
          </a:xfrm>
          <a:prstGeom prst="rect">
            <a:avLst/>
          </a:prstGeom>
        </p:spPr>
      </p:pic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6099941-69DE-EAD9-7BAE-B07B20CB6A99}"/>
              </a:ext>
            </a:extLst>
          </p:cNvPr>
          <p:cNvSpPr/>
          <p:nvPr/>
        </p:nvSpPr>
        <p:spPr>
          <a:xfrm>
            <a:off x="8730029" y="5714934"/>
            <a:ext cx="2306320" cy="4956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second split data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785D866F-F91D-CCB9-4C4B-96F5A285EA2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345" b="7676"/>
          <a:stretch/>
        </p:blipFill>
        <p:spPr>
          <a:xfrm>
            <a:off x="822251" y="2988015"/>
            <a:ext cx="4057813" cy="135815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87444BA9-9425-66C3-592B-8F66D9FAE3D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3526" b="7676"/>
          <a:stretch/>
        </p:blipFill>
        <p:spPr>
          <a:xfrm>
            <a:off x="751366" y="4911925"/>
            <a:ext cx="4167575" cy="1358153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CAB4E4F4-6BFC-CEF9-5421-E651B1DC35F0}"/>
              </a:ext>
            </a:extLst>
          </p:cNvPr>
          <p:cNvSpPr/>
          <p:nvPr/>
        </p:nvSpPr>
        <p:spPr>
          <a:xfrm rot="5400000">
            <a:off x="1812216" y="4349118"/>
            <a:ext cx="2306320" cy="62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오른쪽 화살표 57">
            <a:extLst>
              <a:ext uri="{FF2B5EF4-FFF2-40B4-BE49-F238E27FC236}">
                <a16:creationId xmlns:a16="http://schemas.microsoft.com/office/drawing/2014/main" id="{7DBDCA82-ACBC-2CA2-39A9-49B00796FE15}"/>
              </a:ext>
            </a:extLst>
          </p:cNvPr>
          <p:cNvSpPr/>
          <p:nvPr/>
        </p:nvSpPr>
        <p:spPr>
          <a:xfrm>
            <a:off x="5250139" y="3434839"/>
            <a:ext cx="518740" cy="2421529"/>
          </a:xfrm>
          <a:custGeom>
            <a:avLst/>
            <a:gdLst>
              <a:gd name="connsiteX0" fmla="*/ 0 w 642280"/>
              <a:gd name="connsiteY0" fmla="*/ 99452 h 513315"/>
              <a:gd name="connsiteX1" fmla="*/ 476274 w 642280"/>
              <a:gd name="connsiteY1" fmla="*/ 99452 h 513315"/>
              <a:gd name="connsiteX2" fmla="*/ 476274 w 642280"/>
              <a:gd name="connsiteY2" fmla="*/ 0 h 513315"/>
              <a:gd name="connsiteX3" fmla="*/ 642280 w 642280"/>
              <a:gd name="connsiteY3" fmla="*/ 256658 h 513315"/>
              <a:gd name="connsiteX4" fmla="*/ 476274 w 642280"/>
              <a:gd name="connsiteY4" fmla="*/ 513315 h 513315"/>
              <a:gd name="connsiteX5" fmla="*/ 476274 w 642280"/>
              <a:gd name="connsiteY5" fmla="*/ 413863 h 513315"/>
              <a:gd name="connsiteX6" fmla="*/ 0 w 642280"/>
              <a:gd name="connsiteY6" fmla="*/ 413863 h 513315"/>
              <a:gd name="connsiteX7" fmla="*/ 0 w 642280"/>
              <a:gd name="connsiteY7" fmla="*/ 99452 h 513315"/>
              <a:gd name="connsiteX0" fmla="*/ 0 w 651905"/>
              <a:gd name="connsiteY0" fmla="*/ 0 h 981753"/>
              <a:gd name="connsiteX1" fmla="*/ 485899 w 651905"/>
              <a:gd name="connsiteY1" fmla="*/ 567890 h 981753"/>
              <a:gd name="connsiteX2" fmla="*/ 485899 w 651905"/>
              <a:gd name="connsiteY2" fmla="*/ 468438 h 981753"/>
              <a:gd name="connsiteX3" fmla="*/ 651905 w 651905"/>
              <a:gd name="connsiteY3" fmla="*/ 725096 h 981753"/>
              <a:gd name="connsiteX4" fmla="*/ 485899 w 651905"/>
              <a:gd name="connsiteY4" fmla="*/ 981753 h 981753"/>
              <a:gd name="connsiteX5" fmla="*/ 485899 w 651905"/>
              <a:gd name="connsiteY5" fmla="*/ 882301 h 981753"/>
              <a:gd name="connsiteX6" fmla="*/ 9625 w 651905"/>
              <a:gd name="connsiteY6" fmla="*/ 882301 h 981753"/>
              <a:gd name="connsiteX7" fmla="*/ 0 w 651905"/>
              <a:gd name="connsiteY7" fmla="*/ 0 h 981753"/>
              <a:gd name="connsiteX0" fmla="*/ 0 w 651905"/>
              <a:gd name="connsiteY0" fmla="*/ 0 h 1517569"/>
              <a:gd name="connsiteX1" fmla="*/ 485899 w 651905"/>
              <a:gd name="connsiteY1" fmla="*/ 567890 h 1517569"/>
              <a:gd name="connsiteX2" fmla="*/ 485899 w 651905"/>
              <a:gd name="connsiteY2" fmla="*/ 468438 h 1517569"/>
              <a:gd name="connsiteX3" fmla="*/ 651905 w 651905"/>
              <a:gd name="connsiteY3" fmla="*/ 725096 h 1517569"/>
              <a:gd name="connsiteX4" fmla="*/ 485899 w 651905"/>
              <a:gd name="connsiteY4" fmla="*/ 981753 h 1517569"/>
              <a:gd name="connsiteX5" fmla="*/ 485899 w 651905"/>
              <a:gd name="connsiteY5" fmla="*/ 882301 h 1517569"/>
              <a:gd name="connsiteX6" fmla="*/ 9625 w 651905"/>
              <a:gd name="connsiteY6" fmla="*/ 1517569 h 1517569"/>
              <a:gd name="connsiteX7" fmla="*/ 0 w 651905"/>
              <a:gd name="connsiteY7" fmla="*/ 0 h 1517569"/>
              <a:gd name="connsiteX0" fmla="*/ 0 w 651905"/>
              <a:gd name="connsiteY0" fmla="*/ 0 h 1517569"/>
              <a:gd name="connsiteX1" fmla="*/ 485899 w 651905"/>
              <a:gd name="connsiteY1" fmla="*/ 567890 h 1517569"/>
              <a:gd name="connsiteX2" fmla="*/ 485899 w 651905"/>
              <a:gd name="connsiteY2" fmla="*/ 468438 h 1517569"/>
              <a:gd name="connsiteX3" fmla="*/ 651905 w 651905"/>
              <a:gd name="connsiteY3" fmla="*/ 725096 h 1517569"/>
              <a:gd name="connsiteX4" fmla="*/ 485899 w 651905"/>
              <a:gd name="connsiteY4" fmla="*/ 981753 h 1517569"/>
              <a:gd name="connsiteX5" fmla="*/ 485899 w 651905"/>
              <a:gd name="connsiteY5" fmla="*/ 882301 h 1517569"/>
              <a:gd name="connsiteX6" fmla="*/ 9625 w 651905"/>
              <a:gd name="connsiteY6" fmla="*/ 1517569 h 1517569"/>
              <a:gd name="connsiteX7" fmla="*/ 0 w 651905"/>
              <a:gd name="connsiteY7" fmla="*/ 0 h 1517569"/>
              <a:gd name="connsiteX0" fmla="*/ 0 w 651905"/>
              <a:gd name="connsiteY0" fmla="*/ 0 h 1517569"/>
              <a:gd name="connsiteX1" fmla="*/ 485899 w 651905"/>
              <a:gd name="connsiteY1" fmla="*/ 567890 h 1517569"/>
              <a:gd name="connsiteX2" fmla="*/ 485899 w 651905"/>
              <a:gd name="connsiteY2" fmla="*/ 468438 h 1517569"/>
              <a:gd name="connsiteX3" fmla="*/ 651905 w 651905"/>
              <a:gd name="connsiteY3" fmla="*/ 725096 h 1517569"/>
              <a:gd name="connsiteX4" fmla="*/ 485899 w 651905"/>
              <a:gd name="connsiteY4" fmla="*/ 981753 h 1517569"/>
              <a:gd name="connsiteX5" fmla="*/ 485899 w 651905"/>
              <a:gd name="connsiteY5" fmla="*/ 882301 h 1517569"/>
              <a:gd name="connsiteX6" fmla="*/ 9625 w 651905"/>
              <a:gd name="connsiteY6" fmla="*/ 1517569 h 1517569"/>
              <a:gd name="connsiteX7" fmla="*/ 0 w 651905"/>
              <a:gd name="connsiteY7" fmla="*/ 0 h 1517569"/>
              <a:gd name="connsiteX0" fmla="*/ 0 w 651905"/>
              <a:gd name="connsiteY0" fmla="*/ 0 h 1517569"/>
              <a:gd name="connsiteX1" fmla="*/ 485899 w 651905"/>
              <a:gd name="connsiteY1" fmla="*/ 567890 h 1517569"/>
              <a:gd name="connsiteX2" fmla="*/ 485899 w 651905"/>
              <a:gd name="connsiteY2" fmla="*/ 468438 h 1517569"/>
              <a:gd name="connsiteX3" fmla="*/ 651905 w 651905"/>
              <a:gd name="connsiteY3" fmla="*/ 725096 h 1517569"/>
              <a:gd name="connsiteX4" fmla="*/ 485899 w 651905"/>
              <a:gd name="connsiteY4" fmla="*/ 981753 h 1517569"/>
              <a:gd name="connsiteX5" fmla="*/ 485899 w 651905"/>
              <a:gd name="connsiteY5" fmla="*/ 882301 h 1517569"/>
              <a:gd name="connsiteX6" fmla="*/ 9625 w 651905"/>
              <a:gd name="connsiteY6" fmla="*/ 1517569 h 1517569"/>
              <a:gd name="connsiteX7" fmla="*/ 0 w 651905"/>
              <a:gd name="connsiteY7" fmla="*/ 0 h 1517569"/>
              <a:gd name="connsiteX0" fmla="*/ 0 w 651905"/>
              <a:gd name="connsiteY0" fmla="*/ 0 h 1517569"/>
              <a:gd name="connsiteX1" fmla="*/ 485899 w 651905"/>
              <a:gd name="connsiteY1" fmla="*/ 567890 h 1517569"/>
              <a:gd name="connsiteX2" fmla="*/ 485899 w 651905"/>
              <a:gd name="connsiteY2" fmla="*/ 468438 h 1517569"/>
              <a:gd name="connsiteX3" fmla="*/ 651905 w 651905"/>
              <a:gd name="connsiteY3" fmla="*/ 725096 h 1517569"/>
              <a:gd name="connsiteX4" fmla="*/ 485899 w 651905"/>
              <a:gd name="connsiteY4" fmla="*/ 981753 h 1517569"/>
              <a:gd name="connsiteX5" fmla="*/ 485899 w 651905"/>
              <a:gd name="connsiteY5" fmla="*/ 882301 h 1517569"/>
              <a:gd name="connsiteX6" fmla="*/ 9625 w 651905"/>
              <a:gd name="connsiteY6" fmla="*/ 1517569 h 1517569"/>
              <a:gd name="connsiteX7" fmla="*/ 0 w 651905"/>
              <a:gd name="connsiteY7" fmla="*/ 0 h 1517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905" h="1517569">
                <a:moveTo>
                  <a:pt x="0" y="0"/>
                </a:moveTo>
                <a:cubicBezTo>
                  <a:pt x="104215" y="275925"/>
                  <a:pt x="266181" y="474846"/>
                  <a:pt x="485899" y="567890"/>
                </a:cubicBezTo>
                <a:lnTo>
                  <a:pt x="485899" y="468438"/>
                </a:lnTo>
                <a:lnTo>
                  <a:pt x="651905" y="725096"/>
                </a:lnTo>
                <a:lnTo>
                  <a:pt x="485899" y="981753"/>
                </a:lnTo>
                <a:lnTo>
                  <a:pt x="485899" y="882301"/>
                </a:lnTo>
                <a:cubicBezTo>
                  <a:pt x="240513" y="997805"/>
                  <a:pt x="81756" y="1219186"/>
                  <a:pt x="9625" y="1517569"/>
                </a:cubicBezTo>
                <a:cubicBezTo>
                  <a:pt x="6417" y="1011713"/>
                  <a:pt x="3208" y="505856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0"/>
                  <a:lumOff val="100000"/>
                </a:schemeClr>
              </a:gs>
              <a:gs pos="100000">
                <a:schemeClr val="accent3"/>
              </a:gs>
            </a:gsLst>
            <a:lin ang="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B83347B0-0AE8-BB0D-0EC0-DB16DEB6C0F3}"/>
              </a:ext>
            </a:extLst>
          </p:cNvPr>
          <p:cNvSpPr/>
          <p:nvPr/>
        </p:nvSpPr>
        <p:spPr>
          <a:xfrm>
            <a:off x="5904490" y="4117458"/>
            <a:ext cx="2306320" cy="62991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second split data</a:t>
            </a:r>
            <a:endParaRPr lang="ko-KR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486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11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557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User</a:t>
            </a:r>
            <a:r>
              <a:rPr lang="ko-KR" alt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Identification</a:t>
            </a:r>
            <a:r>
              <a:rPr lang="ko-KR" alt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System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본 연구에서는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초 단위로 분할한 데이터를 사용함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1D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CNN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모델의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Layer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를 최소화하여 모델 학습 속도 및 계산 비용 절감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DDD1A838-B21A-AA02-4A77-5DFD00A46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914632"/>
              </p:ext>
            </p:extLst>
          </p:nvPr>
        </p:nvGraphicFramePr>
        <p:xfrm>
          <a:off x="1385026" y="1764803"/>
          <a:ext cx="9950844" cy="89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D28552F5-F286-B045-6BF5-D9C592202928}"/>
              </a:ext>
            </a:extLst>
          </p:cNvPr>
          <p:cNvGrpSpPr/>
          <p:nvPr/>
        </p:nvGrpSpPr>
        <p:grpSpPr>
          <a:xfrm>
            <a:off x="1872476" y="2967715"/>
            <a:ext cx="8975943" cy="2458286"/>
            <a:chOff x="-604276" y="1900100"/>
            <a:chExt cx="12472426" cy="3636835"/>
          </a:xfrm>
        </p:grpSpPr>
        <p:cxnSp>
          <p:nvCxnSpPr>
            <p:cNvPr id="3" name="직선 화살표 연결선 2">
              <a:extLst>
                <a:ext uri="{FF2B5EF4-FFF2-40B4-BE49-F238E27FC236}">
                  <a16:creationId xmlns:a16="http://schemas.microsoft.com/office/drawing/2014/main" id="{CA1FB147-C2A4-B9AF-3BAC-6FBAC9400BA7}"/>
                </a:ext>
              </a:extLst>
            </p:cNvPr>
            <p:cNvCxnSpPr/>
            <p:nvPr/>
          </p:nvCxnSpPr>
          <p:spPr>
            <a:xfrm>
              <a:off x="9189305" y="3611614"/>
              <a:ext cx="4826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직선 화살표 연결선 6">
              <a:extLst>
                <a:ext uri="{FF2B5EF4-FFF2-40B4-BE49-F238E27FC236}">
                  <a16:creationId xmlns:a16="http://schemas.microsoft.com/office/drawing/2014/main" id="{47814244-5365-2E7B-79C4-1AEF6B729647}"/>
                </a:ext>
              </a:extLst>
            </p:cNvPr>
            <p:cNvCxnSpPr>
              <a:cxnSpLocks/>
              <a:stCxn id="96" idx="3"/>
            </p:cNvCxnSpPr>
            <p:nvPr/>
          </p:nvCxnSpPr>
          <p:spPr>
            <a:xfrm>
              <a:off x="3546012" y="3563929"/>
              <a:ext cx="4470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6BB29E8A-14CB-A162-B90E-6DC178E5169F}"/>
                </a:ext>
              </a:extLst>
            </p:cNvPr>
            <p:cNvGrpSpPr/>
            <p:nvPr/>
          </p:nvGrpSpPr>
          <p:grpSpPr>
            <a:xfrm>
              <a:off x="9711909" y="1900100"/>
              <a:ext cx="1984384" cy="3620998"/>
              <a:chOff x="9739323" y="1351601"/>
              <a:chExt cx="2293528" cy="4333523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71290250-7E6F-E734-B771-44682E453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739323" y="3066176"/>
                <a:ext cx="2293528" cy="982562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C2D5B1-6904-3FB4-38A7-172577FB9430}"/>
                  </a:ext>
                </a:extLst>
              </p:cNvPr>
              <p:cNvSpPr txBox="1"/>
              <p:nvPr/>
            </p:nvSpPr>
            <p:spPr>
              <a:xfrm>
                <a:off x="10655302" y="4022275"/>
                <a:ext cx="772916" cy="39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DAA02101-23C7-0D6D-FAD5-ADDF71BBC2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748848" y="4417166"/>
                <a:ext cx="2217683" cy="95487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C439608-97CB-1078-A808-FF2649E413F3}"/>
                  </a:ext>
                </a:extLst>
              </p:cNvPr>
              <p:cNvSpPr txBox="1"/>
              <p:nvPr/>
            </p:nvSpPr>
            <p:spPr>
              <a:xfrm>
                <a:off x="10640624" y="5292813"/>
                <a:ext cx="772916" cy="39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5" name="그림 14">
                <a:extLst>
                  <a:ext uri="{FF2B5EF4-FFF2-40B4-BE49-F238E27FC236}">
                    <a16:creationId xmlns:a16="http://schemas.microsoft.com/office/drawing/2014/main" id="{B232F3E3-8F33-C53F-2B39-79A65CA19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01608" y="1798192"/>
                <a:ext cx="2219278" cy="982561"/>
              </a:xfrm>
              <a:prstGeom prst="rect">
                <a:avLst/>
              </a:prstGeom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E33A399-790C-6677-83C5-A150EAC8F0C6}"/>
                  </a:ext>
                </a:extLst>
              </p:cNvPr>
              <p:cNvSpPr txBox="1"/>
              <p:nvPr/>
            </p:nvSpPr>
            <p:spPr>
              <a:xfrm>
                <a:off x="10655302" y="2669901"/>
                <a:ext cx="772916" cy="392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ko-KR" alt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BC23389-D881-6862-18AC-8D1352214415}"/>
                  </a:ext>
                </a:extLst>
              </p:cNvPr>
              <p:cNvSpPr txBox="1"/>
              <p:nvPr/>
            </p:nvSpPr>
            <p:spPr>
              <a:xfrm>
                <a:off x="9778926" y="1351601"/>
                <a:ext cx="2089327" cy="4413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Identification</a:t>
                </a:r>
                <a:endParaRPr lang="ko-KR" altLang="en-US" sz="1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F4156A4A-0D97-E8DA-5CA2-01065C32EE0A}"/>
                </a:ext>
              </a:extLst>
            </p:cNvPr>
            <p:cNvGrpSpPr/>
            <p:nvPr/>
          </p:nvGrpSpPr>
          <p:grpSpPr>
            <a:xfrm>
              <a:off x="3968061" y="2000864"/>
              <a:ext cx="569151" cy="3055143"/>
              <a:chOff x="4096245" y="5299376"/>
              <a:chExt cx="569151" cy="3055143"/>
            </a:xfrm>
            <a:solidFill>
              <a:srgbClr val="758BB4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정육면체 27">
                    <a:extLst>
                      <a:ext uri="{FF2B5EF4-FFF2-40B4-BE49-F238E27FC236}">
                        <a16:creationId xmlns:a16="http://schemas.microsoft.com/office/drawing/2014/main" id="{A573D150-31A8-829B-3F0A-E673494F35DB}"/>
                      </a:ext>
                    </a:extLst>
                  </p:cNvPr>
                  <p:cNvSpPr/>
                  <p:nvPr/>
                </p:nvSpPr>
                <p:spPr>
                  <a:xfrm>
                    <a:off x="4097046" y="7755407"/>
                    <a:ext cx="549504" cy="599112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정육면체 27">
                    <a:extLst>
                      <a:ext uri="{FF2B5EF4-FFF2-40B4-BE49-F238E27FC236}">
                        <a16:creationId xmlns:a16="http://schemas.microsoft.com/office/drawing/2014/main" id="{A573D150-31A8-829B-3F0A-E673494F35D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46" y="7755407"/>
                    <a:ext cx="549504" cy="599112"/>
                  </a:xfrm>
                  <a:prstGeom prst="cube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정육면체 28">
                    <a:extLst>
                      <a:ext uri="{FF2B5EF4-FFF2-40B4-BE49-F238E27FC236}">
                        <a16:creationId xmlns:a16="http://schemas.microsoft.com/office/drawing/2014/main" id="{86D0CD87-0C59-F279-54F3-4A521315E01A}"/>
                      </a:ext>
                    </a:extLst>
                  </p:cNvPr>
                  <p:cNvSpPr/>
                  <p:nvPr/>
                </p:nvSpPr>
                <p:spPr>
                  <a:xfrm>
                    <a:off x="4097046" y="7260972"/>
                    <a:ext cx="549504" cy="599112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9" name="정육면체 28">
                    <a:extLst>
                      <a:ext uri="{FF2B5EF4-FFF2-40B4-BE49-F238E27FC236}">
                        <a16:creationId xmlns:a16="http://schemas.microsoft.com/office/drawing/2014/main" id="{86D0CD87-0C59-F279-54F3-4A521315E01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46" y="7260972"/>
                    <a:ext cx="549504" cy="599112"/>
                  </a:xfrm>
                  <a:prstGeom prst="cube">
                    <a:avLst/>
                  </a:prstGeom>
                  <a:blipFill>
                    <a:blip r:embed="rId12"/>
                    <a:stretch>
                      <a:fillRect l="-274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정육면체 30">
                <a:extLst>
                  <a:ext uri="{FF2B5EF4-FFF2-40B4-BE49-F238E27FC236}">
                    <a16:creationId xmlns:a16="http://schemas.microsoft.com/office/drawing/2014/main" id="{79AA3DED-9CA3-1174-B1B4-91AF2A6C5456}"/>
                  </a:ext>
                </a:extLst>
              </p:cNvPr>
              <p:cNvSpPr/>
              <p:nvPr/>
            </p:nvSpPr>
            <p:spPr>
              <a:xfrm>
                <a:off x="4096245" y="6778817"/>
                <a:ext cx="549504" cy="599112"/>
              </a:xfrm>
              <a:prstGeom prst="cub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정육면체 31">
                    <a:extLst>
                      <a:ext uri="{FF2B5EF4-FFF2-40B4-BE49-F238E27FC236}">
                        <a16:creationId xmlns:a16="http://schemas.microsoft.com/office/drawing/2014/main" id="{DC77DA93-D8CE-0CF9-6B95-636CAAA6C0DC}"/>
                      </a:ext>
                    </a:extLst>
                  </p:cNvPr>
                  <p:cNvSpPr/>
                  <p:nvPr/>
                </p:nvSpPr>
                <p:spPr>
                  <a:xfrm>
                    <a:off x="4103993" y="6280259"/>
                    <a:ext cx="549504" cy="599112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2" name="정육면체 31">
                    <a:extLst>
                      <a:ext uri="{FF2B5EF4-FFF2-40B4-BE49-F238E27FC236}">
                        <a16:creationId xmlns:a16="http://schemas.microsoft.com/office/drawing/2014/main" id="{DC77DA93-D8CE-0CF9-6B95-636CAAA6C0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3993" y="6280259"/>
                    <a:ext cx="549504" cy="599112"/>
                  </a:xfrm>
                  <a:prstGeom prst="cube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정육면체 32">
                    <a:extLst>
                      <a:ext uri="{FF2B5EF4-FFF2-40B4-BE49-F238E27FC236}">
                        <a16:creationId xmlns:a16="http://schemas.microsoft.com/office/drawing/2014/main" id="{17A20B91-71AA-8168-825C-B481753A1541}"/>
                      </a:ext>
                    </a:extLst>
                  </p:cNvPr>
                  <p:cNvSpPr/>
                  <p:nvPr/>
                </p:nvSpPr>
                <p:spPr>
                  <a:xfrm>
                    <a:off x="4115892" y="5785404"/>
                    <a:ext cx="549504" cy="599112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3" name="정육면체 32">
                    <a:extLst>
                      <a:ext uri="{FF2B5EF4-FFF2-40B4-BE49-F238E27FC236}">
                        <a16:creationId xmlns:a16="http://schemas.microsoft.com/office/drawing/2014/main" id="{17A20B91-71AA-8168-825C-B481753A154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892" y="5785404"/>
                    <a:ext cx="549504" cy="599112"/>
                  </a:xfrm>
                  <a:prstGeom prst="cube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정육면체 33">
                    <a:extLst>
                      <a:ext uri="{FF2B5EF4-FFF2-40B4-BE49-F238E27FC236}">
                        <a16:creationId xmlns:a16="http://schemas.microsoft.com/office/drawing/2014/main" id="{25A98087-8F5D-C230-620A-D4B24DE26F81}"/>
                      </a:ext>
                    </a:extLst>
                  </p:cNvPr>
                  <p:cNvSpPr/>
                  <p:nvPr/>
                </p:nvSpPr>
                <p:spPr>
                  <a:xfrm>
                    <a:off x="4115892" y="5299376"/>
                    <a:ext cx="549504" cy="599112"/>
                  </a:xfrm>
                  <a:prstGeom prst="cube">
                    <a:avLst/>
                  </a:prstGeom>
                  <a:grp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정육면체 33">
                    <a:extLst>
                      <a:ext uri="{FF2B5EF4-FFF2-40B4-BE49-F238E27FC236}">
                        <a16:creationId xmlns:a16="http://schemas.microsoft.com/office/drawing/2014/main" id="{25A98087-8F5D-C230-620A-D4B24DE26F8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892" y="5299376"/>
                    <a:ext cx="549504" cy="599112"/>
                  </a:xfrm>
                  <a:prstGeom prst="cube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63A754D-8665-32AE-91BA-EEA0822ACB04}"/>
                </a:ext>
              </a:extLst>
            </p:cNvPr>
            <p:cNvSpPr txBox="1"/>
            <p:nvPr/>
          </p:nvSpPr>
          <p:spPr>
            <a:xfrm>
              <a:off x="4655133" y="4983761"/>
              <a:ext cx="1396330" cy="5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 Convolution</a:t>
              </a:r>
            </a:p>
            <a:p>
              <a:pPr algn="ctr"/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</a:t>
              </a:r>
              <a:endParaRPr lang="ko-KR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8E885A6-52B2-D2C2-0251-12CE424A217E}"/>
                </a:ext>
              </a:extLst>
            </p:cNvPr>
            <p:cNvSpPr txBox="1"/>
            <p:nvPr/>
          </p:nvSpPr>
          <p:spPr>
            <a:xfrm>
              <a:off x="6358410" y="4883995"/>
              <a:ext cx="1396330" cy="5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1D Convolution</a:t>
              </a:r>
            </a:p>
            <a:p>
              <a:pPr algn="ctr"/>
              <a:r>
                <a:rPr lang="en-US" altLang="ko-KR" sz="105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Layer</a:t>
              </a:r>
              <a:endParaRPr lang="ko-KR" altLang="en-US" sz="105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직선 연결선 36">
              <a:extLst>
                <a:ext uri="{FF2B5EF4-FFF2-40B4-BE49-F238E27FC236}">
                  <a16:creationId xmlns:a16="http://schemas.microsoft.com/office/drawing/2014/main" id="{A7FE6CCD-489F-F7E4-7E0D-D6ECB7A89248}"/>
                </a:ext>
              </a:extLst>
            </p:cNvPr>
            <p:cNvCxnSpPr>
              <a:cxnSpLocks/>
              <a:stCxn id="51" idx="0"/>
              <a:endCxn id="67" idx="3"/>
            </p:cNvCxnSpPr>
            <p:nvPr/>
          </p:nvCxnSpPr>
          <p:spPr>
            <a:xfrm flipV="1">
              <a:off x="5354088" y="2315010"/>
              <a:ext cx="734997" cy="1"/>
            </a:xfrm>
            <a:prstGeom prst="line">
              <a:avLst/>
            </a:prstGeom>
            <a:ln w="12700"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직선 연결선 37">
              <a:extLst>
                <a:ext uri="{FF2B5EF4-FFF2-40B4-BE49-F238E27FC236}">
                  <a16:creationId xmlns:a16="http://schemas.microsoft.com/office/drawing/2014/main" id="{ACBBE61C-06AB-CE83-0E65-CBAFD2C3E2A6}"/>
                </a:ext>
              </a:extLst>
            </p:cNvPr>
            <p:cNvCxnSpPr>
              <a:cxnSpLocks/>
              <a:stCxn id="52" idx="3"/>
              <a:endCxn id="67" idx="1"/>
            </p:cNvCxnSpPr>
            <p:nvPr/>
          </p:nvCxnSpPr>
          <p:spPr>
            <a:xfrm flipV="1">
              <a:off x="5375315" y="4901115"/>
              <a:ext cx="713770" cy="822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직선 연결선 38">
              <a:extLst>
                <a:ext uri="{FF2B5EF4-FFF2-40B4-BE49-F238E27FC236}">
                  <a16:creationId xmlns:a16="http://schemas.microsoft.com/office/drawing/2014/main" id="{FF7699EC-CF36-0CBC-19E8-367100F45575}"/>
                </a:ext>
              </a:extLst>
            </p:cNvPr>
            <p:cNvCxnSpPr>
              <a:cxnSpLocks/>
              <a:stCxn id="67" idx="3"/>
              <a:endCxn id="72" idx="0"/>
            </p:cNvCxnSpPr>
            <p:nvPr/>
          </p:nvCxnSpPr>
          <p:spPr>
            <a:xfrm>
              <a:off x="6089085" y="2315010"/>
              <a:ext cx="717991" cy="8454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직선 연결선 39">
              <a:extLst>
                <a:ext uri="{FF2B5EF4-FFF2-40B4-BE49-F238E27FC236}">
                  <a16:creationId xmlns:a16="http://schemas.microsoft.com/office/drawing/2014/main" id="{9F351E24-DDD0-81FD-5283-D878AF7BD173}"/>
                </a:ext>
              </a:extLst>
            </p:cNvPr>
            <p:cNvCxnSpPr>
              <a:cxnSpLocks/>
              <a:stCxn id="67" idx="1"/>
            </p:cNvCxnSpPr>
            <p:nvPr/>
          </p:nvCxnSpPr>
          <p:spPr>
            <a:xfrm flipV="1">
              <a:off x="6089085" y="4683847"/>
              <a:ext cx="918153" cy="21726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25F2A7DB-513E-ABAE-284E-BBC7D1C3FB85}"/>
                </a:ext>
              </a:extLst>
            </p:cNvPr>
            <p:cNvCxnSpPr>
              <a:cxnSpLocks/>
              <a:endCxn id="81" idx="0"/>
            </p:cNvCxnSpPr>
            <p:nvPr/>
          </p:nvCxnSpPr>
          <p:spPr>
            <a:xfrm>
              <a:off x="7340301" y="3608062"/>
              <a:ext cx="250184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정육면체 41">
              <a:extLst>
                <a:ext uri="{FF2B5EF4-FFF2-40B4-BE49-F238E27FC236}">
                  <a16:creationId xmlns:a16="http://schemas.microsoft.com/office/drawing/2014/main" id="{0A492798-5464-BDF5-7F7D-0592CA8738F0}"/>
                </a:ext>
              </a:extLst>
            </p:cNvPr>
            <p:cNvSpPr/>
            <p:nvPr/>
          </p:nvSpPr>
          <p:spPr>
            <a:xfrm>
              <a:off x="4847882" y="4187932"/>
              <a:ext cx="549504" cy="599112"/>
            </a:xfrm>
            <a:prstGeom prst="cub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정육면체 42">
              <a:extLst>
                <a:ext uri="{FF2B5EF4-FFF2-40B4-BE49-F238E27FC236}">
                  <a16:creationId xmlns:a16="http://schemas.microsoft.com/office/drawing/2014/main" id="{5BB37B4D-A54D-2442-1BAE-79E736C290A4}"/>
                </a:ext>
              </a:extLst>
            </p:cNvPr>
            <p:cNvSpPr/>
            <p:nvPr/>
          </p:nvSpPr>
          <p:spPr>
            <a:xfrm>
              <a:off x="4847081" y="3693077"/>
              <a:ext cx="549504" cy="599112"/>
            </a:xfrm>
            <a:prstGeom prst="cub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정육면체 43">
              <a:extLst>
                <a:ext uri="{FF2B5EF4-FFF2-40B4-BE49-F238E27FC236}">
                  <a16:creationId xmlns:a16="http://schemas.microsoft.com/office/drawing/2014/main" id="{0E63581F-D49B-69A0-F660-E58B9538BC44}"/>
                </a:ext>
              </a:extLst>
            </p:cNvPr>
            <p:cNvSpPr/>
            <p:nvPr/>
          </p:nvSpPr>
          <p:spPr>
            <a:xfrm>
              <a:off x="4842129" y="3194519"/>
              <a:ext cx="549504" cy="599112"/>
            </a:xfrm>
            <a:prstGeom prst="cub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정육면체 44">
              <a:extLst>
                <a:ext uri="{FF2B5EF4-FFF2-40B4-BE49-F238E27FC236}">
                  <a16:creationId xmlns:a16="http://schemas.microsoft.com/office/drawing/2014/main" id="{4DD2C8CC-5189-72E6-8790-5C9DD3640FFC}"/>
                </a:ext>
              </a:extLst>
            </p:cNvPr>
            <p:cNvSpPr/>
            <p:nvPr/>
          </p:nvSpPr>
          <p:spPr>
            <a:xfrm>
              <a:off x="4841328" y="2699664"/>
              <a:ext cx="549504" cy="599112"/>
            </a:xfrm>
            <a:prstGeom prst="cub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정육면체 45">
              <a:extLst>
                <a:ext uri="{FF2B5EF4-FFF2-40B4-BE49-F238E27FC236}">
                  <a16:creationId xmlns:a16="http://schemas.microsoft.com/office/drawing/2014/main" id="{ABED8DE2-12CE-FB09-5542-8F630BD6E8C4}"/>
                </a:ext>
              </a:extLst>
            </p:cNvPr>
            <p:cNvSpPr/>
            <p:nvPr/>
          </p:nvSpPr>
          <p:spPr>
            <a:xfrm>
              <a:off x="4841328" y="2200937"/>
              <a:ext cx="549504" cy="599112"/>
            </a:xfrm>
            <a:prstGeom prst="cube">
              <a:avLst/>
            </a:prstGeom>
            <a:solidFill>
              <a:srgbClr val="2E75B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정육면체 46">
              <a:extLst>
                <a:ext uri="{FF2B5EF4-FFF2-40B4-BE49-F238E27FC236}">
                  <a16:creationId xmlns:a16="http://schemas.microsoft.com/office/drawing/2014/main" id="{BE142945-A224-A2DE-0D05-CE7C4CA0F272}"/>
                </a:ext>
              </a:extLst>
            </p:cNvPr>
            <p:cNvSpPr/>
            <p:nvPr/>
          </p:nvSpPr>
          <p:spPr>
            <a:xfrm>
              <a:off x="5017202" y="4302006"/>
              <a:ext cx="549504" cy="599112"/>
            </a:xfrm>
            <a:prstGeom prst="cube">
              <a:avLst/>
            </a:prstGeom>
            <a:solidFill>
              <a:srgbClr val="758B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정육면체 47">
              <a:extLst>
                <a:ext uri="{FF2B5EF4-FFF2-40B4-BE49-F238E27FC236}">
                  <a16:creationId xmlns:a16="http://schemas.microsoft.com/office/drawing/2014/main" id="{B7B0146E-677D-94B3-D60A-E94BE319F237}"/>
                </a:ext>
              </a:extLst>
            </p:cNvPr>
            <p:cNvSpPr/>
            <p:nvPr/>
          </p:nvSpPr>
          <p:spPr>
            <a:xfrm>
              <a:off x="5016401" y="3807151"/>
              <a:ext cx="549504" cy="599112"/>
            </a:xfrm>
            <a:prstGeom prst="cube">
              <a:avLst/>
            </a:prstGeom>
            <a:solidFill>
              <a:srgbClr val="758B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정육면체 48">
              <a:extLst>
                <a:ext uri="{FF2B5EF4-FFF2-40B4-BE49-F238E27FC236}">
                  <a16:creationId xmlns:a16="http://schemas.microsoft.com/office/drawing/2014/main" id="{630B3DAF-CEFE-0D18-C823-0295125C181A}"/>
                </a:ext>
              </a:extLst>
            </p:cNvPr>
            <p:cNvSpPr/>
            <p:nvPr/>
          </p:nvSpPr>
          <p:spPr>
            <a:xfrm>
              <a:off x="5011449" y="3308593"/>
              <a:ext cx="549504" cy="599112"/>
            </a:xfrm>
            <a:prstGeom prst="cube">
              <a:avLst/>
            </a:prstGeom>
            <a:solidFill>
              <a:srgbClr val="758B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정육면체 49">
              <a:extLst>
                <a:ext uri="{FF2B5EF4-FFF2-40B4-BE49-F238E27FC236}">
                  <a16:creationId xmlns:a16="http://schemas.microsoft.com/office/drawing/2014/main" id="{2EF8AF8D-393B-282F-A4B0-56A2B50F6C68}"/>
                </a:ext>
              </a:extLst>
            </p:cNvPr>
            <p:cNvSpPr/>
            <p:nvPr/>
          </p:nvSpPr>
          <p:spPr>
            <a:xfrm>
              <a:off x="5010648" y="2813738"/>
              <a:ext cx="549504" cy="599112"/>
            </a:xfrm>
            <a:prstGeom prst="cube">
              <a:avLst/>
            </a:prstGeom>
            <a:solidFill>
              <a:srgbClr val="758B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정육면체 50">
              <a:extLst>
                <a:ext uri="{FF2B5EF4-FFF2-40B4-BE49-F238E27FC236}">
                  <a16:creationId xmlns:a16="http://schemas.microsoft.com/office/drawing/2014/main" id="{E45657E7-0AAA-E7F5-0684-2F7C3E55E710}"/>
                </a:ext>
              </a:extLst>
            </p:cNvPr>
            <p:cNvSpPr/>
            <p:nvPr/>
          </p:nvSpPr>
          <p:spPr>
            <a:xfrm>
              <a:off x="5010648" y="2315011"/>
              <a:ext cx="549504" cy="599112"/>
            </a:xfrm>
            <a:prstGeom prst="cube">
              <a:avLst/>
            </a:prstGeom>
            <a:solidFill>
              <a:srgbClr val="758BB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정육면체 51">
              <a:extLst>
                <a:ext uri="{FF2B5EF4-FFF2-40B4-BE49-F238E27FC236}">
                  <a16:creationId xmlns:a16="http://schemas.microsoft.com/office/drawing/2014/main" id="{1B836E77-4ADB-A65C-A417-E7D07513D80E}"/>
                </a:ext>
              </a:extLst>
            </p:cNvPr>
            <p:cNvSpPr/>
            <p:nvPr/>
          </p:nvSpPr>
          <p:spPr>
            <a:xfrm>
              <a:off x="5169251" y="4384291"/>
              <a:ext cx="549504" cy="599112"/>
            </a:xfrm>
            <a:prstGeom prst="cube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정육면체 52">
              <a:extLst>
                <a:ext uri="{FF2B5EF4-FFF2-40B4-BE49-F238E27FC236}">
                  <a16:creationId xmlns:a16="http://schemas.microsoft.com/office/drawing/2014/main" id="{FBA75102-AEC8-A4B9-29FA-99D74DFA3431}"/>
                </a:ext>
              </a:extLst>
            </p:cNvPr>
            <p:cNvSpPr/>
            <p:nvPr/>
          </p:nvSpPr>
          <p:spPr>
            <a:xfrm>
              <a:off x="5168450" y="3889436"/>
              <a:ext cx="549504" cy="599112"/>
            </a:xfrm>
            <a:prstGeom prst="cube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정육면체 53">
              <a:extLst>
                <a:ext uri="{FF2B5EF4-FFF2-40B4-BE49-F238E27FC236}">
                  <a16:creationId xmlns:a16="http://schemas.microsoft.com/office/drawing/2014/main" id="{6A77295A-0192-C1F8-FA8F-7FFC4AC00F49}"/>
                </a:ext>
              </a:extLst>
            </p:cNvPr>
            <p:cNvSpPr/>
            <p:nvPr/>
          </p:nvSpPr>
          <p:spPr>
            <a:xfrm>
              <a:off x="5163498" y="3390878"/>
              <a:ext cx="549504" cy="599112"/>
            </a:xfrm>
            <a:prstGeom prst="cube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정육면체 54">
              <a:extLst>
                <a:ext uri="{FF2B5EF4-FFF2-40B4-BE49-F238E27FC236}">
                  <a16:creationId xmlns:a16="http://schemas.microsoft.com/office/drawing/2014/main" id="{354BA06D-CACF-28A1-32BB-B402E66E269A}"/>
                </a:ext>
              </a:extLst>
            </p:cNvPr>
            <p:cNvSpPr/>
            <p:nvPr/>
          </p:nvSpPr>
          <p:spPr>
            <a:xfrm>
              <a:off x="5162697" y="2896023"/>
              <a:ext cx="549504" cy="599112"/>
            </a:xfrm>
            <a:prstGeom prst="cube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정육면체 55">
              <a:extLst>
                <a:ext uri="{FF2B5EF4-FFF2-40B4-BE49-F238E27FC236}">
                  <a16:creationId xmlns:a16="http://schemas.microsoft.com/office/drawing/2014/main" id="{BA78AB40-C5DE-C963-5524-948D86D818C6}"/>
                </a:ext>
              </a:extLst>
            </p:cNvPr>
            <p:cNvSpPr/>
            <p:nvPr/>
          </p:nvSpPr>
          <p:spPr>
            <a:xfrm>
              <a:off x="5162697" y="2397295"/>
              <a:ext cx="549504" cy="599112"/>
            </a:xfrm>
            <a:prstGeom prst="cube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7" name="그룹 56">
              <a:extLst>
                <a:ext uri="{FF2B5EF4-FFF2-40B4-BE49-F238E27FC236}">
                  <a16:creationId xmlns:a16="http://schemas.microsoft.com/office/drawing/2014/main" id="{E583A845-3DB8-829C-5776-DF5EB0F0890F}"/>
                </a:ext>
              </a:extLst>
            </p:cNvPr>
            <p:cNvGrpSpPr/>
            <p:nvPr/>
          </p:nvGrpSpPr>
          <p:grpSpPr>
            <a:xfrm>
              <a:off x="3998087" y="2080052"/>
              <a:ext cx="652906" cy="3055143"/>
              <a:chOff x="4012490" y="5299376"/>
              <a:chExt cx="652906" cy="305514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정육면체 57">
                    <a:extLst>
                      <a:ext uri="{FF2B5EF4-FFF2-40B4-BE49-F238E27FC236}">
                        <a16:creationId xmlns:a16="http://schemas.microsoft.com/office/drawing/2014/main" id="{C3B0D00E-7DE3-7F63-3790-24DFABB19FD5}"/>
                      </a:ext>
                    </a:extLst>
                  </p:cNvPr>
                  <p:cNvSpPr/>
                  <p:nvPr/>
                </p:nvSpPr>
                <p:spPr>
                  <a:xfrm>
                    <a:off x="4097046" y="7755407"/>
                    <a:ext cx="549504" cy="599112"/>
                  </a:xfrm>
                  <a:prstGeom prst="cube">
                    <a:avLst/>
                  </a:prstGeom>
                  <a:solidFill>
                    <a:srgbClr val="CCD2D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8" name="정육면체 57">
                    <a:extLst>
                      <a:ext uri="{FF2B5EF4-FFF2-40B4-BE49-F238E27FC236}">
                        <a16:creationId xmlns:a16="http://schemas.microsoft.com/office/drawing/2014/main" id="{C3B0D00E-7DE3-7F63-3790-24DFABB19F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46" y="7755407"/>
                    <a:ext cx="549504" cy="599112"/>
                  </a:xfrm>
                  <a:prstGeom prst="cube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정육면체 58">
                    <a:extLst>
                      <a:ext uri="{FF2B5EF4-FFF2-40B4-BE49-F238E27FC236}">
                        <a16:creationId xmlns:a16="http://schemas.microsoft.com/office/drawing/2014/main" id="{436AFC62-F160-C001-7652-CB32FE6F8FC4}"/>
                      </a:ext>
                    </a:extLst>
                  </p:cNvPr>
                  <p:cNvSpPr/>
                  <p:nvPr/>
                </p:nvSpPr>
                <p:spPr>
                  <a:xfrm>
                    <a:off x="4097046" y="7260972"/>
                    <a:ext cx="549504" cy="599112"/>
                  </a:xfrm>
                  <a:prstGeom prst="cube">
                    <a:avLst/>
                  </a:prstGeom>
                  <a:solidFill>
                    <a:srgbClr val="CCD2D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ko-KR" sz="1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9" name="정육면체 58">
                    <a:extLst>
                      <a:ext uri="{FF2B5EF4-FFF2-40B4-BE49-F238E27FC236}">
                        <a16:creationId xmlns:a16="http://schemas.microsoft.com/office/drawing/2014/main" id="{436AFC62-F160-C001-7652-CB32FE6F8FC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7046" y="7260972"/>
                    <a:ext cx="549504" cy="599112"/>
                  </a:xfrm>
                  <a:prstGeom prst="cube">
                    <a:avLst/>
                  </a:prstGeom>
                  <a:blipFill>
                    <a:blip r:embed="rId17"/>
                    <a:stretch>
                      <a:fillRect l="-277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정육면체 59">
                <a:extLst>
                  <a:ext uri="{FF2B5EF4-FFF2-40B4-BE49-F238E27FC236}">
                    <a16:creationId xmlns:a16="http://schemas.microsoft.com/office/drawing/2014/main" id="{A6E3015D-0EA6-04B2-EF2D-7688E54A1135}"/>
                  </a:ext>
                </a:extLst>
              </p:cNvPr>
              <p:cNvSpPr/>
              <p:nvPr/>
            </p:nvSpPr>
            <p:spPr>
              <a:xfrm>
                <a:off x="4096245" y="6778817"/>
                <a:ext cx="549504" cy="599112"/>
              </a:xfrm>
              <a:prstGeom prst="cube">
                <a:avLst/>
              </a:prstGeom>
              <a:solidFill>
                <a:srgbClr val="CCD2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정육면체 60">
                    <a:extLst>
                      <a:ext uri="{FF2B5EF4-FFF2-40B4-BE49-F238E27FC236}">
                        <a16:creationId xmlns:a16="http://schemas.microsoft.com/office/drawing/2014/main" id="{262FE50A-5D75-F625-7855-E8DDF9D549B9}"/>
                      </a:ext>
                    </a:extLst>
                  </p:cNvPr>
                  <p:cNvSpPr/>
                  <p:nvPr/>
                </p:nvSpPr>
                <p:spPr>
                  <a:xfrm>
                    <a:off x="4103993" y="6280259"/>
                    <a:ext cx="549504" cy="599112"/>
                  </a:xfrm>
                  <a:prstGeom prst="cube">
                    <a:avLst/>
                  </a:prstGeom>
                  <a:solidFill>
                    <a:srgbClr val="CCD2D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1" name="정육면체 60">
                    <a:extLst>
                      <a:ext uri="{FF2B5EF4-FFF2-40B4-BE49-F238E27FC236}">
                        <a16:creationId xmlns:a16="http://schemas.microsoft.com/office/drawing/2014/main" id="{262FE50A-5D75-F625-7855-E8DDF9D549B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03993" y="6280259"/>
                    <a:ext cx="549504" cy="599112"/>
                  </a:xfrm>
                  <a:prstGeom prst="cube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정육면체 61">
                    <a:extLst>
                      <a:ext uri="{FF2B5EF4-FFF2-40B4-BE49-F238E27FC236}">
                        <a16:creationId xmlns:a16="http://schemas.microsoft.com/office/drawing/2014/main" id="{54CF2008-7B82-67BF-AEE7-157DDF4A5E2E}"/>
                      </a:ext>
                    </a:extLst>
                  </p:cNvPr>
                  <p:cNvSpPr/>
                  <p:nvPr/>
                </p:nvSpPr>
                <p:spPr>
                  <a:xfrm>
                    <a:off x="4115892" y="5785404"/>
                    <a:ext cx="549504" cy="599112"/>
                  </a:xfrm>
                  <a:prstGeom prst="cube">
                    <a:avLst/>
                  </a:prstGeom>
                  <a:solidFill>
                    <a:srgbClr val="CCD2D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2" name="정육면체 61">
                    <a:extLst>
                      <a:ext uri="{FF2B5EF4-FFF2-40B4-BE49-F238E27FC236}">
                        <a16:creationId xmlns:a16="http://schemas.microsoft.com/office/drawing/2014/main" id="{54CF2008-7B82-67BF-AEE7-157DDF4A5E2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892" y="5785404"/>
                    <a:ext cx="549504" cy="599112"/>
                  </a:xfrm>
                  <a:prstGeom prst="cube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정육면체 62">
                    <a:extLst>
                      <a:ext uri="{FF2B5EF4-FFF2-40B4-BE49-F238E27FC236}">
                        <a16:creationId xmlns:a16="http://schemas.microsoft.com/office/drawing/2014/main" id="{BCD8EFED-6881-EA4D-176C-8D7E29B3B361}"/>
                      </a:ext>
                    </a:extLst>
                  </p:cNvPr>
                  <p:cNvSpPr/>
                  <p:nvPr/>
                </p:nvSpPr>
                <p:spPr>
                  <a:xfrm>
                    <a:off x="4115892" y="5299376"/>
                    <a:ext cx="549504" cy="599112"/>
                  </a:xfrm>
                  <a:prstGeom prst="cube">
                    <a:avLst/>
                  </a:prstGeom>
                  <a:solidFill>
                    <a:srgbClr val="CCD2D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12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1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sz="1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63" name="정육면체 62">
                    <a:extLst>
                      <a:ext uri="{FF2B5EF4-FFF2-40B4-BE49-F238E27FC236}">
                        <a16:creationId xmlns:a16="http://schemas.microsoft.com/office/drawing/2014/main" id="{BCD8EFED-6881-EA4D-176C-8D7E29B3B3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5892" y="5299376"/>
                    <a:ext cx="549504" cy="599112"/>
                  </a:xfrm>
                  <a:prstGeom prst="cube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7355CA-761A-0884-12B2-1C85480858BC}"/>
                  </a:ext>
                </a:extLst>
              </p:cNvPr>
              <p:cNvSpPr txBox="1"/>
              <p:nvPr/>
            </p:nvSpPr>
            <p:spPr>
              <a:xfrm rot="16200000">
                <a:off x="4205456" y="7093406"/>
                <a:ext cx="45719" cy="431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  <a:endParaRPr lang="ko-KR" altLang="en-US" sz="16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65" name="직선 연결선 64">
              <a:extLst>
                <a:ext uri="{FF2B5EF4-FFF2-40B4-BE49-F238E27FC236}">
                  <a16:creationId xmlns:a16="http://schemas.microsoft.com/office/drawing/2014/main" id="{3F730050-D1CE-1A07-F59A-3D18BD3F5671}"/>
                </a:ext>
              </a:extLst>
            </p:cNvPr>
            <p:cNvCxnSpPr>
              <a:cxnSpLocks/>
              <a:stCxn id="61" idx="3"/>
              <a:endCxn id="56" idx="3"/>
            </p:cNvCxnSpPr>
            <p:nvPr/>
          </p:nvCxnSpPr>
          <p:spPr>
            <a:xfrm flipV="1">
              <a:off x="4295654" y="2996407"/>
              <a:ext cx="1073107" cy="66364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직선 연결선 65">
              <a:extLst>
                <a:ext uri="{FF2B5EF4-FFF2-40B4-BE49-F238E27FC236}">
                  <a16:creationId xmlns:a16="http://schemas.microsoft.com/office/drawing/2014/main" id="{B339EF33-DDF5-AB56-EC5E-EB08C30C05D5}"/>
                </a:ext>
              </a:extLst>
            </p:cNvPr>
            <p:cNvCxnSpPr>
              <a:cxnSpLocks/>
              <a:endCxn id="56" idx="1"/>
            </p:cNvCxnSpPr>
            <p:nvPr/>
          </p:nvCxnSpPr>
          <p:spPr>
            <a:xfrm>
              <a:off x="4259960" y="2080052"/>
              <a:ext cx="1108801" cy="4546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D87A999D-D5D9-2A15-8B4B-E5E1B4927EF9}"/>
                </a:ext>
              </a:extLst>
            </p:cNvPr>
            <p:cNvSpPr/>
            <p:nvPr/>
          </p:nvSpPr>
          <p:spPr>
            <a:xfrm rot="16200000">
              <a:off x="4796032" y="3379231"/>
              <a:ext cx="2586105" cy="457663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 Pooling 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8" name="그룹 67">
              <a:extLst>
                <a:ext uri="{FF2B5EF4-FFF2-40B4-BE49-F238E27FC236}">
                  <a16:creationId xmlns:a16="http://schemas.microsoft.com/office/drawing/2014/main" id="{EC72B1F2-5B1B-6018-036E-DE17741F9B99}"/>
                </a:ext>
              </a:extLst>
            </p:cNvPr>
            <p:cNvGrpSpPr/>
            <p:nvPr/>
          </p:nvGrpSpPr>
          <p:grpSpPr>
            <a:xfrm>
              <a:off x="6463636" y="2399553"/>
              <a:ext cx="871674" cy="2384821"/>
              <a:chOff x="5822696" y="2309969"/>
              <a:chExt cx="871674" cy="2275493"/>
            </a:xfrm>
          </p:grpSpPr>
          <p:sp>
            <p:nvSpPr>
              <p:cNvPr id="69" name="정육면체 68">
                <a:extLst>
                  <a:ext uri="{FF2B5EF4-FFF2-40B4-BE49-F238E27FC236}">
                    <a16:creationId xmlns:a16="http://schemas.microsoft.com/office/drawing/2014/main" id="{1C3167A2-D037-26D5-7F98-542595C479F5}"/>
                  </a:ext>
                </a:extLst>
              </p:cNvPr>
              <p:cNvSpPr/>
              <p:nvPr/>
            </p:nvSpPr>
            <p:spPr>
              <a:xfrm>
                <a:off x="5828449" y="3802109"/>
                <a:ext cx="549504" cy="599112"/>
              </a:xfrm>
              <a:prstGeom prst="cub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정육면체 69">
                <a:extLst>
                  <a:ext uri="{FF2B5EF4-FFF2-40B4-BE49-F238E27FC236}">
                    <a16:creationId xmlns:a16="http://schemas.microsoft.com/office/drawing/2014/main" id="{AD484934-57DB-9515-1D89-80988F49F74E}"/>
                  </a:ext>
                </a:extLst>
              </p:cNvPr>
              <p:cNvSpPr/>
              <p:nvPr/>
            </p:nvSpPr>
            <p:spPr>
              <a:xfrm>
                <a:off x="5823497" y="3303551"/>
                <a:ext cx="549504" cy="599112"/>
              </a:xfrm>
              <a:prstGeom prst="cub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정육면체 70">
                <a:extLst>
                  <a:ext uri="{FF2B5EF4-FFF2-40B4-BE49-F238E27FC236}">
                    <a16:creationId xmlns:a16="http://schemas.microsoft.com/office/drawing/2014/main" id="{966BDA08-1A57-2CA7-7020-03013FC0E1CD}"/>
                  </a:ext>
                </a:extLst>
              </p:cNvPr>
              <p:cNvSpPr/>
              <p:nvPr/>
            </p:nvSpPr>
            <p:spPr>
              <a:xfrm>
                <a:off x="5822696" y="2808696"/>
                <a:ext cx="549504" cy="599112"/>
              </a:xfrm>
              <a:prstGeom prst="cub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정육면체 71">
                <a:extLst>
                  <a:ext uri="{FF2B5EF4-FFF2-40B4-BE49-F238E27FC236}">
                    <a16:creationId xmlns:a16="http://schemas.microsoft.com/office/drawing/2014/main" id="{832672F9-67E4-1E2D-B4E9-371684E82EAF}"/>
                  </a:ext>
                </a:extLst>
              </p:cNvPr>
              <p:cNvSpPr/>
              <p:nvPr/>
            </p:nvSpPr>
            <p:spPr>
              <a:xfrm>
                <a:off x="5822696" y="2309969"/>
                <a:ext cx="549504" cy="599112"/>
              </a:xfrm>
              <a:prstGeom prst="cube">
                <a:avLst/>
              </a:prstGeom>
              <a:solidFill>
                <a:srgbClr val="2E75B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정육면체 72">
                <a:extLst>
                  <a:ext uri="{FF2B5EF4-FFF2-40B4-BE49-F238E27FC236}">
                    <a16:creationId xmlns:a16="http://schemas.microsoft.com/office/drawing/2014/main" id="{6D4782C2-B7AE-FDD5-2CC2-310C79DA94CA}"/>
                  </a:ext>
                </a:extLst>
              </p:cNvPr>
              <p:cNvSpPr/>
              <p:nvPr/>
            </p:nvSpPr>
            <p:spPr>
              <a:xfrm>
                <a:off x="5997769" y="3916183"/>
                <a:ext cx="549504" cy="599112"/>
              </a:xfrm>
              <a:prstGeom prst="cube">
                <a:avLst/>
              </a:prstGeom>
              <a:solidFill>
                <a:srgbClr val="758BB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정육면체 73">
                <a:extLst>
                  <a:ext uri="{FF2B5EF4-FFF2-40B4-BE49-F238E27FC236}">
                    <a16:creationId xmlns:a16="http://schemas.microsoft.com/office/drawing/2014/main" id="{2622208A-1490-2D2C-A245-C939B893187A}"/>
                  </a:ext>
                </a:extLst>
              </p:cNvPr>
              <p:cNvSpPr/>
              <p:nvPr/>
            </p:nvSpPr>
            <p:spPr>
              <a:xfrm>
                <a:off x="5992817" y="3417625"/>
                <a:ext cx="549504" cy="599112"/>
              </a:xfrm>
              <a:prstGeom prst="cube">
                <a:avLst/>
              </a:prstGeom>
              <a:solidFill>
                <a:srgbClr val="758BB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정육면체 74">
                <a:extLst>
                  <a:ext uri="{FF2B5EF4-FFF2-40B4-BE49-F238E27FC236}">
                    <a16:creationId xmlns:a16="http://schemas.microsoft.com/office/drawing/2014/main" id="{C3BF27C7-BB82-8D0B-0C42-64EFB4E65EE8}"/>
                  </a:ext>
                </a:extLst>
              </p:cNvPr>
              <p:cNvSpPr/>
              <p:nvPr/>
            </p:nvSpPr>
            <p:spPr>
              <a:xfrm>
                <a:off x="5992016" y="2922770"/>
                <a:ext cx="549504" cy="599112"/>
              </a:xfrm>
              <a:prstGeom prst="cube">
                <a:avLst/>
              </a:prstGeom>
              <a:solidFill>
                <a:srgbClr val="758BB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" name="정육면체 75">
                <a:extLst>
                  <a:ext uri="{FF2B5EF4-FFF2-40B4-BE49-F238E27FC236}">
                    <a16:creationId xmlns:a16="http://schemas.microsoft.com/office/drawing/2014/main" id="{94F7C542-CC1F-6301-E704-AA310850A22E}"/>
                  </a:ext>
                </a:extLst>
              </p:cNvPr>
              <p:cNvSpPr/>
              <p:nvPr/>
            </p:nvSpPr>
            <p:spPr>
              <a:xfrm>
                <a:off x="5992016" y="2424043"/>
                <a:ext cx="549504" cy="599112"/>
              </a:xfrm>
              <a:prstGeom prst="cube">
                <a:avLst/>
              </a:prstGeom>
              <a:solidFill>
                <a:srgbClr val="758BB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7" name="정육면체 76">
                <a:extLst>
                  <a:ext uri="{FF2B5EF4-FFF2-40B4-BE49-F238E27FC236}">
                    <a16:creationId xmlns:a16="http://schemas.microsoft.com/office/drawing/2014/main" id="{E40BD48D-7D30-E4A7-617B-FE3332157761}"/>
                  </a:ext>
                </a:extLst>
              </p:cNvPr>
              <p:cNvSpPr/>
              <p:nvPr/>
            </p:nvSpPr>
            <p:spPr>
              <a:xfrm>
                <a:off x="6137118" y="3986350"/>
                <a:ext cx="549504" cy="599112"/>
              </a:xfrm>
              <a:prstGeom prst="cube">
                <a:avLst/>
              </a:prstGeom>
              <a:solidFill>
                <a:srgbClr val="CCD2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8" name="정육면체 77">
                <a:extLst>
                  <a:ext uri="{FF2B5EF4-FFF2-40B4-BE49-F238E27FC236}">
                    <a16:creationId xmlns:a16="http://schemas.microsoft.com/office/drawing/2014/main" id="{FE6E641A-7030-01AB-1DCB-9B57B3DF7BF3}"/>
                  </a:ext>
                </a:extLst>
              </p:cNvPr>
              <p:cNvSpPr/>
              <p:nvPr/>
            </p:nvSpPr>
            <p:spPr>
              <a:xfrm>
                <a:off x="6144866" y="3499910"/>
                <a:ext cx="549504" cy="599112"/>
              </a:xfrm>
              <a:prstGeom prst="cube">
                <a:avLst/>
              </a:prstGeom>
              <a:solidFill>
                <a:srgbClr val="CCD2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정육면체 78">
                <a:extLst>
                  <a:ext uri="{FF2B5EF4-FFF2-40B4-BE49-F238E27FC236}">
                    <a16:creationId xmlns:a16="http://schemas.microsoft.com/office/drawing/2014/main" id="{7CEBF566-1EBC-3B2C-5A02-7C7B825A85BF}"/>
                  </a:ext>
                </a:extLst>
              </p:cNvPr>
              <p:cNvSpPr/>
              <p:nvPr/>
            </p:nvSpPr>
            <p:spPr>
              <a:xfrm>
                <a:off x="6144065" y="3005055"/>
                <a:ext cx="549504" cy="599112"/>
              </a:xfrm>
              <a:prstGeom prst="cube">
                <a:avLst/>
              </a:prstGeom>
              <a:solidFill>
                <a:srgbClr val="CCD2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0" name="정육면체 79">
                <a:extLst>
                  <a:ext uri="{FF2B5EF4-FFF2-40B4-BE49-F238E27FC236}">
                    <a16:creationId xmlns:a16="http://schemas.microsoft.com/office/drawing/2014/main" id="{AB3857D1-15A9-8724-A79C-1179E5FE7EDA}"/>
                  </a:ext>
                </a:extLst>
              </p:cNvPr>
              <p:cNvSpPr/>
              <p:nvPr/>
            </p:nvSpPr>
            <p:spPr>
              <a:xfrm>
                <a:off x="6144065" y="2506327"/>
                <a:ext cx="549504" cy="599112"/>
              </a:xfrm>
              <a:prstGeom prst="cube">
                <a:avLst/>
              </a:prstGeom>
              <a:solidFill>
                <a:srgbClr val="CCD2D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1" name="직사각형 80">
              <a:extLst>
                <a:ext uri="{FF2B5EF4-FFF2-40B4-BE49-F238E27FC236}">
                  <a16:creationId xmlns:a16="http://schemas.microsoft.com/office/drawing/2014/main" id="{584DEA70-493D-7136-6FFE-FB85AD9EFD5A}"/>
                </a:ext>
              </a:extLst>
            </p:cNvPr>
            <p:cNvSpPr/>
            <p:nvPr/>
          </p:nvSpPr>
          <p:spPr>
            <a:xfrm rot="16200000">
              <a:off x="6526264" y="3379231"/>
              <a:ext cx="2586105" cy="457663"/>
            </a:xfrm>
            <a:prstGeom prst="rect">
              <a:avLst/>
            </a:prstGeom>
            <a:solidFill>
              <a:srgbClr val="F2F2F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Max Pooling 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직사각형 81">
              <a:extLst>
                <a:ext uri="{FF2B5EF4-FFF2-40B4-BE49-F238E27FC236}">
                  <a16:creationId xmlns:a16="http://schemas.microsoft.com/office/drawing/2014/main" id="{8EE25766-E6A5-4B24-45D0-298BE124A7D1}"/>
                </a:ext>
              </a:extLst>
            </p:cNvPr>
            <p:cNvSpPr/>
            <p:nvPr/>
          </p:nvSpPr>
          <p:spPr>
            <a:xfrm rot="16200000">
              <a:off x="6983766" y="3379231"/>
              <a:ext cx="2586105" cy="457663"/>
            </a:xfrm>
            <a:prstGeom prst="rect">
              <a:avLst/>
            </a:prstGeom>
            <a:solidFill>
              <a:srgbClr val="DBE4D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AA7EB833-1286-1107-897B-1698FE856F89}"/>
                </a:ext>
              </a:extLst>
            </p:cNvPr>
            <p:cNvSpPr/>
            <p:nvPr/>
          </p:nvSpPr>
          <p:spPr>
            <a:xfrm rot="16200000">
              <a:off x="7405527" y="3379231"/>
              <a:ext cx="2586105" cy="457663"/>
            </a:xfrm>
            <a:prstGeom prst="rect">
              <a:avLst/>
            </a:prstGeom>
            <a:solidFill>
              <a:srgbClr val="F2E9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Dropout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4" name="직사각형 83">
              <a:extLst>
                <a:ext uri="{FF2B5EF4-FFF2-40B4-BE49-F238E27FC236}">
                  <a16:creationId xmlns:a16="http://schemas.microsoft.com/office/drawing/2014/main" id="{3F01067A-E378-51D6-9AAC-D19DD1820717}"/>
                </a:ext>
              </a:extLst>
            </p:cNvPr>
            <p:cNvSpPr/>
            <p:nvPr/>
          </p:nvSpPr>
          <p:spPr>
            <a:xfrm rot="16200000">
              <a:off x="7852481" y="3379231"/>
              <a:ext cx="2586105" cy="457663"/>
            </a:xfrm>
            <a:prstGeom prst="rect">
              <a:avLst/>
            </a:prstGeom>
            <a:solidFill>
              <a:srgbClr val="CCD2D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Dense Layer</a:t>
              </a:r>
              <a:endParaRPr lang="ko-KR" alt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F5C07487-483A-7A85-5E34-FD689505186C}"/>
                </a:ext>
              </a:extLst>
            </p:cNvPr>
            <p:cNvSpPr/>
            <p:nvPr/>
          </p:nvSpPr>
          <p:spPr>
            <a:xfrm>
              <a:off x="9690211" y="3262430"/>
              <a:ext cx="2177939" cy="1142039"/>
            </a:xfrm>
            <a:prstGeom prst="rect">
              <a:avLst/>
            </a:prstGeom>
            <a:noFill/>
            <a:ln w="28575">
              <a:solidFill>
                <a:srgbClr val="0000FF">
                  <a:alpha val="9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6" name="그룹 85">
              <a:extLst>
                <a:ext uri="{FF2B5EF4-FFF2-40B4-BE49-F238E27FC236}">
                  <a16:creationId xmlns:a16="http://schemas.microsoft.com/office/drawing/2014/main" id="{22E2722A-3246-944A-D601-7C70B04535FC}"/>
                </a:ext>
              </a:extLst>
            </p:cNvPr>
            <p:cNvGrpSpPr/>
            <p:nvPr/>
          </p:nvGrpSpPr>
          <p:grpSpPr>
            <a:xfrm>
              <a:off x="-604276" y="1989438"/>
              <a:ext cx="4150288" cy="3497276"/>
              <a:chOff x="-1070642" y="1707764"/>
              <a:chExt cx="4594707" cy="4157719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FC0FB8D-5BBB-9E10-A455-ADBDD1FB550F}"/>
                  </a:ext>
                </a:extLst>
              </p:cNvPr>
              <p:cNvSpPr txBox="1"/>
              <p:nvPr/>
            </p:nvSpPr>
            <p:spPr>
              <a:xfrm>
                <a:off x="611183" y="5451414"/>
                <a:ext cx="1315059" cy="4140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1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 Signal</a:t>
                </a:r>
                <a:endParaRPr lang="ko-KR" alt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88" name="그림 87">
                <a:extLst>
                  <a:ext uri="{FF2B5EF4-FFF2-40B4-BE49-F238E27FC236}">
                    <a16:creationId xmlns:a16="http://schemas.microsoft.com/office/drawing/2014/main" id="{CFAA0747-D3A1-2A70-6A79-C224530858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756188" y="3995492"/>
                <a:ext cx="1923484" cy="12319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89" name="그림 88">
                <a:extLst>
                  <a:ext uri="{FF2B5EF4-FFF2-40B4-BE49-F238E27FC236}">
                    <a16:creationId xmlns:a16="http://schemas.microsoft.com/office/drawing/2014/main" id="{5375E511-4F91-399C-2E06-7844F09239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10157" y="3995492"/>
                <a:ext cx="1899771" cy="12319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90" name="그림 89">
                <a:extLst>
                  <a:ext uri="{FF2B5EF4-FFF2-40B4-BE49-F238E27FC236}">
                    <a16:creationId xmlns:a16="http://schemas.microsoft.com/office/drawing/2014/main" id="{FD99C422-0F3E-C8A7-1305-977B9D92A0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-846361" y="3897497"/>
                <a:ext cx="1923484" cy="12319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91" name="그림 90">
                <a:extLst>
                  <a:ext uri="{FF2B5EF4-FFF2-40B4-BE49-F238E27FC236}">
                    <a16:creationId xmlns:a16="http://schemas.microsoft.com/office/drawing/2014/main" id="{0E84A528-2E50-67B4-6BF9-A84C71A05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03935" y="3889436"/>
                <a:ext cx="1899771" cy="1231952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grpSp>
            <p:nvGrpSpPr>
              <p:cNvPr id="92" name="그룹 91">
                <a:extLst>
                  <a:ext uri="{FF2B5EF4-FFF2-40B4-BE49-F238E27FC236}">
                    <a16:creationId xmlns:a16="http://schemas.microsoft.com/office/drawing/2014/main" id="{244B86E4-B6EF-877B-3493-2D4A24CE054D}"/>
                  </a:ext>
                </a:extLst>
              </p:cNvPr>
              <p:cNvGrpSpPr/>
              <p:nvPr/>
            </p:nvGrpSpPr>
            <p:grpSpPr>
              <a:xfrm>
                <a:off x="-834660" y="1922075"/>
                <a:ext cx="4169345" cy="1271770"/>
                <a:chOff x="-407810" y="1969073"/>
                <a:chExt cx="3375961" cy="1146409"/>
              </a:xfrm>
            </p:grpSpPr>
            <p:pic>
              <p:nvPicPr>
                <p:cNvPr id="97" name="그림 96">
                  <a:extLst>
                    <a:ext uri="{FF2B5EF4-FFF2-40B4-BE49-F238E27FC236}">
                      <a16:creationId xmlns:a16="http://schemas.microsoft.com/office/drawing/2014/main" id="{8AC688E1-E4D6-86BD-1084-D18365B160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-407810" y="1969073"/>
                  <a:ext cx="3375961" cy="1146409"/>
                </a:xfrm>
                <a:prstGeom prst="rect">
                  <a:avLst/>
                </a:prstGeom>
                <a:solidFill>
                  <a:srgbClr val="FFFFFF">
                    <a:shade val="85000"/>
                  </a:srgbClr>
                </a:solidFill>
                <a:ln w="190500" cap="rnd">
                  <a:solidFill>
                    <a:srgbClr val="FFFFFF"/>
                  </a:solidFill>
                </a:ln>
                <a:effectLst>
                  <a:outerShdw blurRad="50000" algn="tl" rotWithShape="0">
                    <a:srgbClr val="000000">
                      <a:alpha val="41000"/>
                    </a:srgbClr>
                  </a:outerShdw>
                </a:effectLst>
                <a:scene3d>
                  <a:camera prst="orthographicFront"/>
                  <a:lightRig rig="twoPt" dir="t">
                    <a:rot lat="0" lon="0" rev="7800000"/>
                  </a:lightRig>
                </a:scene3d>
                <a:sp3d contourW="6350">
                  <a:bevelT w="50800" h="16510"/>
                  <a:contourClr>
                    <a:srgbClr val="C0C0C0"/>
                  </a:contourClr>
                </a:sp3d>
              </p:spPr>
            </p:pic>
            <p:sp>
              <p:nvSpPr>
                <p:cNvPr id="98" name="직사각형 97">
                  <a:extLst>
                    <a:ext uri="{FF2B5EF4-FFF2-40B4-BE49-F238E27FC236}">
                      <a16:creationId xmlns:a16="http://schemas.microsoft.com/office/drawing/2014/main" id="{1918E508-55FE-8C88-BA5F-989D798DB3D2}"/>
                    </a:ext>
                  </a:extLst>
                </p:cNvPr>
                <p:cNvSpPr/>
                <p:nvPr/>
              </p:nvSpPr>
              <p:spPr>
                <a:xfrm>
                  <a:off x="842692" y="2024462"/>
                  <a:ext cx="997402" cy="90155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99" name="직선 연결선 98">
                  <a:extLst>
                    <a:ext uri="{FF2B5EF4-FFF2-40B4-BE49-F238E27FC236}">
                      <a16:creationId xmlns:a16="http://schemas.microsoft.com/office/drawing/2014/main" id="{07FA6ACD-9FF8-EA5B-813B-81C3BF6356B5}"/>
                    </a:ext>
                  </a:extLst>
                </p:cNvPr>
                <p:cNvCxnSpPr/>
                <p:nvPr/>
              </p:nvCxnSpPr>
              <p:spPr>
                <a:xfrm>
                  <a:off x="806419" y="2005666"/>
                  <a:ext cx="0" cy="95232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직선 연결선 99">
                  <a:extLst>
                    <a:ext uri="{FF2B5EF4-FFF2-40B4-BE49-F238E27FC236}">
                      <a16:creationId xmlns:a16="http://schemas.microsoft.com/office/drawing/2014/main" id="{12AC8CFE-25C9-8971-E5CD-CDE349DC457F}"/>
                    </a:ext>
                  </a:extLst>
                </p:cNvPr>
                <p:cNvCxnSpPr/>
                <p:nvPr/>
              </p:nvCxnSpPr>
              <p:spPr>
                <a:xfrm>
                  <a:off x="1874243" y="1999075"/>
                  <a:ext cx="0" cy="95232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직사각형 100">
                  <a:extLst>
                    <a:ext uri="{FF2B5EF4-FFF2-40B4-BE49-F238E27FC236}">
                      <a16:creationId xmlns:a16="http://schemas.microsoft.com/office/drawing/2014/main" id="{B82D94D5-8CF5-5883-32CD-6AF5E6EC0090}"/>
                    </a:ext>
                  </a:extLst>
                </p:cNvPr>
                <p:cNvSpPr/>
                <p:nvPr/>
              </p:nvSpPr>
              <p:spPr>
                <a:xfrm>
                  <a:off x="1910521" y="2024462"/>
                  <a:ext cx="997402" cy="901553"/>
                </a:xfrm>
                <a:prstGeom prst="rect">
                  <a:avLst/>
                </a:pr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2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93" name="직선 화살표 연결선 92">
                <a:extLst>
                  <a:ext uri="{FF2B5EF4-FFF2-40B4-BE49-F238E27FC236}">
                    <a16:creationId xmlns:a16="http://schemas.microsoft.com/office/drawing/2014/main" id="{ABCF5737-84A6-109D-6378-41DC0EFFF27C}"/>
                  </a:ext>
                </a:extLst>
              </p:cNvPr>
              <p:cNvCxnSpPr>
                <a:cxnSpLocks/>
                <a:stCxn id="101" idx="2"/>
                <a:endCxn id="91" idx="0"/>
              </p:cNvCxnSpPr>
              <p:nvPr/>
            </p:nvCxnSpPr>
            <p:spPr>
              <a:xfrm flipH="1">
                <a:off x="2253821" y="2983660"/>
                <a:ext cx="390582" cy="905776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직선 화살표 연결선 93">
                <a:extLst>
                  <a:ext uri="{FF2B5EF4-FFF2-40B4-BE49-F238E27FC236}">
                    <a16:creationId xmlns:a16="http://schemas.microsoft.com/office/drawing/2014/main" id="{4EBF53AA-F6C7-1D17-8458-A266FED22C02}"/>
                  </a:ext>
                </a:extLst>
              </p:cNvPr>
              <p:cNvCxnSpPr>
                <a:cxnSpLocks/>
                <a:stCxn id="98" idx="2"/>
                <a:endCxn id="90" idx="0"/>
              </p:cNvCxnSpPr>
              <p:nvPr/>
            </p:nvCxnSpPr>
            <p:spPr>
              <a:xfrm flipH="1">
                <a:off x="115381" y="2983660"/>
                <a:ext cx="1210242" cy="913837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7FA43A7A-BF1C-793F-D610-8FF2BAC1B68E}"/>
                  </a:ext>
                </a:extLst>
              </p:cNvPr>
              <p:cNvSpPr txBox="1"/>
              <p:nvPr/>
            </p:nvSpPr>
            <p:spPr>
              <a:xfrm>
                <a:off x="-213964" y="3358712"/>
                <a:ext cx="2896661" cy="40189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non-fiducial-based segmentation</a:t>
                </a:r>
                <a:endParaRPr lang="ko-KR" altLang="en-US" sz="105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6" name="직사각형 95">
                <a:extLst>
                  <a:ext uri="{FF2B5EF4-FFF2-40B4-BE49-F238E27FC236}">
                    <a16:creationId xmlns:a16="http://schemas.microsoft.com/office/drawing/2014/main" id="{F2B7EC71-DB5E-674C-1995-48BDC47E5927}"/>
                  </a:ext>
                </a:extLst>
              </p:cNvPr>
              <p:cNvSpPr/>
              <p:nvPr/>
            </p:nvSpPr>
            <p:spPr>
              <a:xfrm>
                <a:off x="-1070642" y="1707764"/>
                <a:ext cx="4594707" cy="3743652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>
                  <a:solidFill>
                    <a:srgbClr val="4472C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5752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90318"/>
            <a:ext cx="11158220" cy="5440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Hyperparameter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따른 사용자 식별 정확도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1D CNN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모델에 사용되는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Filter size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와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Layer depth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에 따른 정확도 비교 실험을 진행함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Filter size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를 조정하여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3 layer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만으로도 최고 정확도를 검증함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3" name="차트 2">
            <a:extLst>
              <a:ext uri="{FF2B5EF4-FFF2-40B4-BE49-F238E27FC236}">
                <a16:creationId xmlns:a16="http://schemas.microsoft.com/office/drawing/2014/main" id="{2BAE2B82-7887-C0D7-D7FB-5153D23081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0337084"/>
              </p:ext>
            </p:extLst>
          </p:nvPr>
        </p:nvGraphicFramePr>
        <p:xfrm>
          <a:off x="613690" y="1863260"/>
          <a:ext cx="5296647" cy="359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B7B88A43-B17E-607C-08BE-801ABD7980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026071"/>
              </p:ext>
            </p:extLst>
          </p:nvPr>
        </p:nvGraphicFramePr>
        <p:xfrm>
          <a:off x="6268195" y="1863260"/>
          <a:ext cx="5296647" cy="359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47106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90318"/>
            <a:ext cx="11158220" cy="5486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사용자 식별 정확도 비교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1D CNN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모델에서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초의 데이터를 사용했을 때  기존 연구에 비해 향상된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95.51%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 성능을 달성함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공개 데이터인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PTB-XL, MIT-BIH, ECG-ID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에서 유사한 성능을 보여 제안 방법의 우수한 성능을 입증함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8718F02-A1CF-1CA3-4410-9559965BF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708" y="1743985"/>
            <a:ext cx="9545431" cy="3692202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2BAC56F0-FCB8-C66A-D8A2-D9D98F0205DB}"/>
              </a:ext>
            </a:extLst>
          </p:cNvPr>
          <p:cNvSpPr/>
          <p:nvPr/>
        </p:nvSpPr>
        <p:spPr>
          <a:xfrm>
            <a:off x="3420207" y="2890601"/>
            <a:ext cx="7482254" cy="8352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3706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90318"/>
            <a:ext cx="10855750" cy="511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사용자 식별 모델 훈련 속도 비교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기존 연구에서 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1D CNN, LSTM, </a:t>
            </a:r>
            <a:r>
              <a:rPr lang="en-US" altLang="ko-KR" sz="2000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BiLSTM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 모두 제안하는 사용자 식별 모델에서 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분 이상의 시간 비용이 필요함</a:t>
            </a: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본 연구에서 제안하는 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1D CNN 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모델은 경량화를 통해 시간비용을 절감하고 사용자 인증 정확도 개선에 도움을 줌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23165EE-2B72-0073-A12B-942094C9D0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4704" y="2218174"/>
            <a:ext cx="758295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26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90318"/>
            <a:ext cx="11158220" cy="4563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추가실험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Overlap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Overlap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적용하였을 때 심전도를 이용한 사용자 인증의 성능을 분석하기 위해 진행함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Overlap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이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증대의 효과는 있지만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사용자 인증의 성능 개선에는 긍정적인 효과를 미치지 않음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1C65428A-9277-7924-2976-B8C5A13C3B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54681"/>
              </p:ext>
            </p:extLst>
          </p:nvPr>
        </p:nvGraphicFramePr>
        <p:xfrm>
          <a:off x="1064623" y="2167597"/>
          <a:ext cx="10378438" cy="2042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2634">
                  <a:extLst>
                    <a:ext uri="{9D8B030D-6E8A-4147-A177-3AD203B41FA5}">
                      <a16:colId xmlns:a16="http://schemas.microsoft.com/office/drawing/2014/main" val="247735761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1888545664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512074208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3309252934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1762937255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4126624436"/>
                    </a:ext>
                  </a:extLst>
                </a:gridCol>
                <a:gridCol w="1482634">
                  <a:extLst>
                    <a:ext uri="{9D8B030D-6E8A-4147-A177-3AD203B41FA5}">
                      <a16:colId xmlns:a16="http://schemas.microsoft.com/office/drawing/2014/main" val="2193343696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Overlap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Overlap 30%</a:t>
                      </a:r>
                      <a:endParaRPr lang="ko-KR" alt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Overlap 50%</a:t>
                      </a:r>
                      <a:endParaRPr lang="ko-KR" alt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Overlap</a:t>
                      </a:r>
                      <a:endParaRPr lang="ko-KR" alt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Overlap 30%</a:t>
                      </a:r>
                      <a:endParaRPr lang="ko-KR" alt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/>
                        <a:t>Overlap 50%</a:t>
                      </a:r>
                      <a:endParaRPr lang="ko-KR" altLang="en-US" sz="1100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828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666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780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8168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 CNN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84.27%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82.87%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79.21%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89.61%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89.04%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88.48%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3394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67.13%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63.48%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58.43%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76.40%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75.56%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70.51%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180525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BiLSTM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82.87%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71.63%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68.82%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83.99%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83.71%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72.19%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1626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360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090318"/>
            <a:ext cx="11158220" cy="4978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추가실험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Data</a:t>
            </a:r>
            <a:r>
              <a:rPr lang="ko-KR" altLang="en-US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Length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길이에 따른 사용자 인증 정확도 연구를 추가적으로 진행함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b="0" i="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b="0" i="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초 길이의 데이터에서 가장 사용자 분류 성능이 높게 검증됨</a:t>
            </a:r>
            <a:endParaRPr lang="en-US" altLang="ko-KR" b="0" i="0" dirty="0"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피크 보정을 거치치 않은 기준점 분할 데이터를 사용했을 때보다 우수한 성능을 나타냄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B5FF7C1-7C96-9207-17DE-D6601537E2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296815"/>
              </p:ext>
            </p:extLst>
          </p:nvPr>
        </p:nvGraphicFramePr>
        <p:xfrm>
          <a:off x="1262743" y="2282825"/>
          <a:ext cx="10095606" cy="17232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64410">
                  <a:extLst>
                    <a:ext uri="{9D8B030D-6E8A-4147-A177-3AD203B41FA5}">
                      <a16:colId xmlns:a16="http://schemas.microsoft.com/office/drawing/2014/main" val="954139416"/>
                    </a:ext>
                  </a:extLst>
                </a:gridCol>
                <a:gridCol w="2032799">
                  <a:extLst>
                    <a:ext uri="{9D8B030D-6E8A-4147-A177-3AD203B41FA5}">
                      <a16:colId xmlns:a16="http://schemas.microsoft.com/office/drawing/2014/main" val="2779852236"/>
                    </a:ext>
                  </a:extLst>
                </a:gridCol>
                <a:gridCol w="1840787">
                  <a:extLst>
                    <a:ext uri="{9D8B030D-6E8A-4147-A177-3AD203B41FA5}">
                      <a16:colId xmlns:a16="http://schemas.microsoft.com/office/drawing/2014/main" val="2587587601"/>
                    </a:ext>
                  </a:extLst>
                </a:gridCol>
                <a:gridCol w="1840787">
                  <a:extLst>
                    <a:ext uri="{9D8B030D-6E8A-4147-A177-3AD203B41FA5}">
                      <a16:colId xmlns:a16="http://schemas.microsoft.com/office/drawing/2014/main" val="1656965117"/>
                    </a:ext>
                  </a:extLst>
                </a:gridCol>
                <a:gridCol w="2416823">
                  <a:extLst>
                    <a:ext uri="{9D8B030D-6E8A-4147-A177-3AD203B41FA5}">
                      <a16:colId xmlns:a16="http://schemas.microsoft.com/office/drawing/2014/main" val="3552495254"/>
                    </a:ext>
                  </a:extLst>
                </a:gridCol>
              </a:tblGrid>
              <a:tr h="3568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Non-Segmentation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Non-fiducial segmentation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dirty="0"/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 segmentation</a:t>
                      </a:r>
                      <a:endParaRPr lang="ko-KR" alt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68998"/>
                  </a:ext>
                </a:extLst>
              </a:tr>
              <a:tr h="14813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data</a:t>
                      </a:r>
                      <a:endParaRPr lang="ko-KR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(7 seconds)</a:t>
                      </a:r>
                      <a:endParaRPr lang="ko-KR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(1 second)</a:t>
                      </a:r>
                      <a:endParaRPr lang="ko-KR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(2 seconds)</a:t>
                      </a:r>
                      <a:endParaRPr lang="ko-KR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 (1 second)</a:t>
                      </a:r>
                      <a:endParaRPr lang="ko-KR" altLang="en-US" sz="11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095475"/>
                  </a:ext>
                </a:extLst>
              </a:tr>
              <a:tr h="366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 CNN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90.37%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95.51%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94.81%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65.83%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864153"/>
                  </a:ext>
                </a:extLst>
              </a:tr>
              <a:tr h="366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89.04%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90.17%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92.01%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76.47%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04664"/>
                  </a:ext>
                </a:extLst>
              </a:tr>
              <a:tr h="3661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BiLSTM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92.46%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92.70%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93.13%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64.43%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62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36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3" y="1355542"/>
            <a:ext cx="11269919" cy="502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심전도 신호를 이용한 사용자 식별 시스템의 성능 개선 연구를 진행함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 데이터 </a:t>
            </a:r>
            <a:r>
              <a:rPr lang="ko-KR" altLang="en-US" sz="1800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전처리</a:t>
            </a:r>
            <a:r>
              <a:rPr lang="ko-KR" altLang="en-US" sz="18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과정을 최소화하기 위해 비 기준점 분할 방식을 적용함</a:t>
            </a:r>
            <a:endParaRPr lang="en-US" altLang="ko-KR" sz="18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기준점 기반 분할 방식의 </a:t>
            </a:r>
            <a:r>
              <a:rPr lang="ko-KR" altLang="en-US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전처리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과정에 비해 최소화된 </a:t>
            </a:r>
            <a:r>
              <a:rPr lang="ko-KR" altLang="en-US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전처리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방식 사용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초로 분할된 데이터 및 경량화 된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1D CNN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 사용으로 모델 계산 비용 및 모델 학습 속도 개선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1D CNN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모델에서 가장 높은 성능의 </a:t>
            </a:r>
            <a:r>
              <a:rPr lang="en-US" altLang="ko-KR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95.51% </a:t>
            </a: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정확도 검증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향후 사용자의 다양한 상태를 고려한 심전도 사용자 인증 시스템 구축을 위해 다양한 상태의 심전도 신호 생성 연구를 목표로 함</a:t>
            </a:r>
            <a:endParaRPr lang="en-US" altLang="ko-KR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434650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534226" y="45212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논문 투고 상황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F35219-3BE9-2112-2737-C8335B683D63}"/>
              </a:ext>
            </a:extLst>
          </p:cNvPr>
          <p:cNvSpPr txBox="1"/>
          <p:nvPr/>
        </p:nvSpPr>
        <p:spPr>
          <a:xfrm>
            <a:off x="534226" y="2104585"/>
            <a:ext cx="11158220" cy="2534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논문 사사 </a:t>
            </a:r>
            <a:r>
              <a:rPr lang="en-US" altLang="ko-KR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[</a:t>
            </a: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세종 </a:t>
            </a:r>
            <a:r>
              <a:rPr lang="ko-KR" altLang="en-US" sz="1800" dirty="0" err="1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펠로우십</a:t>
            </a:r>
            <a:r>
              <a:rPr lang="en-US" altLang="ko-KR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중견 후속</a:t>
            </a:r>
            <a:r>
              <a:rPr lang="en-US" altLang="ko-KR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]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This research was supported by the National Research Foundation of Korea (NRF) grant funded by the Korea government (MSIT) (No. 2021R1A2B5B02087169), and (No. 2021R1C1C2007976).</a:t>
            </a:r>
          </a:p>
          <a:p>
            <a:pPr algn="l">
              <a:lnSpc>
                <a:spcPct val="150000"/>
              </a:lnSpc>
            </a:pPr>
            <a:endParaRPr lang="en-US" altLang="ko-KR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논문 투고지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Access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0493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208371" y="2960442"/>
            <a:ext cx="5144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Classification of respiratory diseases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8C0B9-73B9-888B-F565-E890FB474995}"/>
              </a:ext>
            </a:extLst>
          </p:cNvPr>
          <p:cNvSpPr txBox="1"/>
          <p:nvPr/>
        </p:nvSpPr>
        <p:spPr>
          <a:xfrm>
            <a:off x="3208371" y="3543300"/>
            <a:ext cx="514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진행 중인 연구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412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94194" y="861824"/>
            <a:ext cx="1129802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229851" y="304645"/>
            <a:ext cx="1719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Index</a:t>
            </a:r>
            <a:endParaRPr lang="en-US" altLang="ko-KR" sz="2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6274C-D893-BFB6-84C2-41DDDA81D518}"/>
              </a:ext>
            </a:extLst>
          </p:cNvPr>
          <p:cNvSpPr txBox="1"/>
          <p:nvPr/>
        </p:nvSpPr>
        <p:spPr>
          <a:xfrm>
            <a:off x="921124" y="1371596"/>
            <a:ext cx="5442516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이전 연구</a:t>
            </a: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ECG</a:t>
            </a: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이용한 사용자 인증 연구</a:t>
            </a: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AutoNum type="arabicPeriod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 typeface="+mj-lt"/>
              <a:buAutoNum type="arabicPeriod" startAt="2"/>
            </a:pPr>
            <a:r>
              <a:rPr lang="ko-KR" altLang="en-US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진행 중인 연구</a:t>
            </a: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 typeface="+mj-lt"/>
              <a:buAutoNum type="arabicPeriod" startAt="2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호흡 데이터를 이용한 호흡기 다중 질병 분류 연구</a:t>
            </a: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AutoNum type="arabicPeriod" startAt="2"/>
            </a:pP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ko-KR" altLang="en-US" b="1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진행 예정 연구</a:t>
            </a:r>
            <a:endParaRPr lang="en-US" altLang="ko-KR" b="1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342900" indent="-342900">
              <a:buFont typeface="+mj-lt"/>
              <a:buAutoNum type="arabicPeriod" startAt="3"/>
            </a:pPr>
            <a:endParaRPr lang="en-US" altLang="ko-KR" b="1" dirty="0">
              <a:solidFill>
                <a:schemeClr val="tx1">
                  <a:lumMod val="50000"/>
                  <a:lumOff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buFontTx/>
              <a:buChar char="-"/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졸업 논문 주제 선정 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#1</a:t>
            </a:r>
          </a:p>
          <a:p>
            <a:pPr marL="742950" lvl="1" indent="-285750">
              <a:buFontTx/>
              <a:buChar char="-"/>
            </a:pPr>
            <a:r>
              <a:rPr lang="ko-KR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졸업 논문 주제 선정 </a:t>
            </a:r>
            <a:r>
              <a:rPr lang="en-US" altLang="ko-KR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#2</a:t>
            </a:r>
          </a:p>
          <a:p>
            <a:pPr marL="285750" indent="-285750">
              <a:buFontTx/>
              <a:buChar char="-"/>
            </a:pPr>
            <a:endParaRPr lang="en-US" altLang="ko-KR" sz="1600" b="1" dirty="0">
              <a:solidFill>
                <a:schemeClr val="tx1">
                  <a:lumMod val="50000"/>
                  <a:lumOff val="50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4058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522597"/>
            <a:ext cx="11158220" cy="4439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호흡기 질환의 다중 분류를 위한 호흡기 데이터의 분류 연구가 활발히 진행되고 있음</a:t>
            </a: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기존 연구에서는 </a:t>
            </a: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 특징 추출 방법인 </a:t>
            </a: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spectrogram, gammatone-based</a:t>
            </a: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spectrogram</a:t>
            </a: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등의 방법이 사용됨</a:t>
            </a:r>
            <a:endParaRPr lang="en-US" altLang="ko-KR" dirty="0">
              <a:solidFill>
                <a:srgbClr val="212529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그러나 다중 분류 정확도가 높지 않아 호흡기 질환 다중 분류에 대한 성능</a:t>
            </a:r>
            <a:r>
              <a:rPr lang="en-US" altLang="ko-KR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212529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개선이 필요함</a:t>
            </a:r>
            <a:endParaRPr lang="en-US" altLang="ko-K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200000"/>
              </a:lnSpc>
            </a:pPr>
            <a:endParaRPr lang="en-US" altLang="ko-K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200000"/>
              </a:lnSpc>
            </a:pPr>
            <a:endParaRPr lang="en-US" altLang="ko-KR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 데이터 특징과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 데이터 특징의 조합을 통한 호흡기 질환의 다중 분류 연구 수행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1D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모델의 빠른 학습 속도 장점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+ 2D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모델의 높은 정확도 검증 장점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200000"/>
              </a:lnSpc>
              <a:buFont typeface="Symbol" panose="05050102010706020507" pitchFamily="18" charset="2"/>
              <a:buChar char="Þ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기존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2D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변환 이미지만 사용할 때보다 모델 학습 속도 및 정확도 향상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70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086323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A0D4FC-6C6E-D926-B863-2C942768BB33}"/>
              </a:ext>
            </a:extLst>
          </p:cNvPr>
          <p:cNvSpPr txBox="1"/>
          <p:nvPr/>
        </p:nvSpPr>
        <p:spPr>
          <a:xfrm>
            <a:off x="516194" y="1100175"/>
            <a:ext cx="11158220" cy="549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Respiratory multi-disease classification task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호흡기 다중 분류 연구에 비해 호흡음 분류 연구가 많이 수행됨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분류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클래스가 증가할수록 정확도가 떨어지는 기존 연구의 한계점이 존재함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21</a:t>
            </a:fld>
            <a:endParaRPr 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21298" y="465695"/>
            <a:ext cx="183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Related work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F95765B9-E6E0-30EC-5C22-CD441DFF1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13384"/>
              </p:ext>
            </p:extLst>
          </p:nvPr>
        </p:nvGraphicFramePr>
        <p:xfrm>
          <a:off x="822263" y="1825335"/>
          <a:ext cx="10710516" cy="37570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4617">
                  <a:extLst>
                    <a:ext uri="{9D8B030D-6E8A-4147-A177-3AD203B41FA5}">
                      <a16:colId xmlns:a16="http://schemas.microsoft.com/office/drawing/2014/main" val="3352745188"/>
                    </a:ext>
                  </a:extLst>
                </a:gridCol>
                <a:gridCol w="2454162">
                  <a:extLst>
                    <a:ext uri="{9D8B030D-6E8A-4147-A177-3AD203B41FA5}">
                      <a16:colId xmlns:a16="http://schemas.microsoft.com/office/drawing/2014/main" val="1135881409"/>
                    </a:ext>
                  </a:extLst>
                </a:gridCol>
                <a:gridCol w="1096952">
                  <a:extLst>
                    <a:ext uri="{9D8B030D-6E8A-4147-A177-3AD203B41FA5}">
                      <a16:colId xmlns:a16="http://schemas.microsoft.com/office/drawing/2014/main" val="399603390"/>
                    </a:ext>
                  </a:extLst>
                </a:gridCol>
                <a:gridCol w="1447965">
                  <a:extLst>
                    <a:ext uri="{9D8B030D-6E8A-4147-A177-3AD203B41FA5}">
                      <a16:colId xmlns:a16="http://schemas.microsoft.com/office/drawing/2014/main" val="3412193637"/>
                    </a:ext>
                  </a:extLst>
                </a:gridCol>
                <a:gridCol w="1652689">
                  <a:extLst>
                    <a:ext uri="{9D8B030D-6E8A-4147-A177-3AD203B41FA5}">
                      <a16:colId xmlns:a16="http://schemas.microsoft.com/office/drawing/2014/main" val="1924708598"/>
                    </a:ext>
                  </a:extLst>
                </a:gridCol>
                <a:gridCol w="1402302">
                  <a:extLst>
                    <a:ext uri="{9D8B030D-6E8A-4147-A177-3AD203B41FA5}">
                      <a16:colId xmlns:a16="http://schemas.microsoft.com/office/drawing/2014/main" val="2468700740"/>
                    </a:ext>
                  </a:extLst>
                </a:gridCol>
                <a:gridCol w="1231829">
                  <a:extLst>
                    <a:ext uri="{9D8B030D-6E8A-4147-A177-3AD203B41FA5}">
                      <a16:colId xmlns:a16="http://schemas.microsoft.com/office/drawing/2014/main" val="1969441234"/>
                    </a:ext>
                  </a:extLst>
                </a:gridCol>
              </a:tblGrid>
              <a:tr h="3335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Reference</a:t>
                      </a:r>
                      <a:endParaRPr lang="ko-KR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ko-KR" alt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</a:t>
                      </a:r>
                      <a:endParaRPr lang="ko-KR" altLang="en-US" sz="20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 type</a:t>
                      </a:r>
                      <a:endParaRPr lang="ko-KR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Accuracy</a:t>
                      </a:r>
                      <a:endParaRPr lang="ko-KR" altLang="en-US" sz="1600" b="1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002280"/>
                  </a:ext>
                </a:extLst>
              </a:tr>
              <a:tr h="333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Neili</a:t>
                      </a:r>
                      <a:r>
                        <a:rPr lang="en-US" altLang="ko-KR" sz="1100" b="0" i="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[1]</a:t>
                      </a:r>
                      <a:endParaRPr lang="en-US" altLang="ko-KR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Normal/abnormal(chronic disease) classification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ResNet-50, VGG-16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ICBHI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Gammatongram</a:t>
                      </a:r>
                      <a:endParaRPr lang="en-US" altLang="ko-KR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67.97%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044591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Bardou</a:t>
                      </a:r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 [2]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breath sound 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SVM, k-NN, GMM and CNN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R.A.L.E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Spectrogram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95.56%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750667"/>
                  </a:ext>
                </a:extLst>
              </a:tr>
              <a:tr h="4336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Chen et al. [3]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1252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breath sound 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ResNet-50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ICBHI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OST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98.79%</a:t>
                      </a:r>
                      <a:endParaRPr lang="ko-KR" altLang="en-US" sz="1100" dirty="0"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181043"/>
                  </a:ext>
                </a:extLst>
              </a:tr>
              <a:tr h="318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 et al. [4]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Malgun Gothic Semilight" panose="020B0502040204020203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disease classification</a:t>
                      </a:r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VGGish</a:t>
                      </a: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ko-K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BiGRU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Self-collected lung sound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Mel-spectrogram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87.41%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871168"/>
                  </a:ext>
                </a:extLst>
              </a:tr>
              <a:tr h="31860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Yuming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al. [5]</a:t>
                      </a:r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Malgun Gothic Semilight" panose="020B0502040204020203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disease classification</a:t>
                      </a:r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LSTM,</a:t>
                      </a:r>
                      <a:r>
                        <a:rPr lang="ko-KR" altLang="en-US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GRU, </a:t>
                      </a:r>
                      <a:r>
                        <a:rPr lang="en-US" altLang="ko-KR" sz="11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BiLSTM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ICBHI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MFCCs</a:t>
                      </a:r>
                      <a:endParaRPr lang="en-US" altLang="ko-KR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88.30%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8348837"/>
                  </a:ext>
                </a:extLst>
              </a:tr>
              <a:tr h="31860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Aykanat</a:t>
                      </a: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al. [6]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Malgun Gothic Semilight" panose="020B0502040204020203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disease classification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Malgun Gothic Semilight" panose="020B0502040204020203" pitchFamily="50" charset="-127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6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 and CNN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Self-collected lung sound data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Spectrogram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62%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718590"/>
                  </a:ext>
                </a:extLst>
              </a:tr>
              <a:tr h="318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breath sound 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solidFill>
                            <a:srgbClr val="212529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80%</a:t>
                      </a:r>
                      <a:endParaRPr lang="ko-KR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436219"/>
                  </a:ext>
                </a:extLst>
              </a:tr>
              <a:tr h="318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Normal/abnormal 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86%</a:t>
                      </a:r>
                      <a:endParaRPr lang="ko-KR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3779987"/>
                  </a:ext>
                </a:extLst>
              </a:tr>
              <a:tr h="31860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rale/ rhonchus/ normal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ko-KR" alt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ko-KR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67767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3567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Disease Classification System Flowchart</a:t>
            </a: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81E8A4BC-F26B-A7E2-82BB-695436BB9E63}"/>
              </a:ext>
            </a:extLst>
          </p:cNvPr>
          <p:cNvGrpSpPr/>
          <p:nvPr/>
        </p:nvGrpSpPr>
        <p:grpSpPr>
          <a:xfrm>
            <a:off x="914400" y="1764804"/>
            <a:ext cx="10523220" cy="4627502"/>
            <a:chOff x="-358225" y="-2916"/>
            <a:chExt cx="12429176" cy="6705589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58C88B96-E756-536B-AEDD-B947CDDBE73D}"/>
                </a:ext>
              </a:extLst>
            </p:cNvPr>
            <p:cNvCxnSpPr>
              <a:cxnSpLocks/>
            </p:cNvCxnSpPr>
            <p:nvPr/>
          </p:nvCxnSpPr>
          <p:spPr>
            <a:xfrm>
              <a:off x="6292746" y="4516769"/>
              <a:ext cx="683263" cy="42795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4AA28D4A-FF63-0CDA-C2E1-D03FB3323470}"/>
                </a:ext>
              </a:extLst>
            </p:cNvPr>
            <p:cNvSpPr/>
            <p:nvPr/>
          </p:nvSpPr>
          <p:spPr>
            <a:xfrm>
              <a:off x="6308198" y="2631290"/>
              <a:ext cx="2116234" cy="1901140"/>
            </a:xfrm>
            <a:prstGeom prst="rect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cxnSp>
          <p:nvCxnSpPr>
            <p:cNvPr id="8" name="직선 연결선 7">
              <a:extLst>
                <a:ext uri="{FF2B5EF4-FFF2-40B4-BE49-F238E27FC236}">
                  <a16:creationId xmlns:a16="http://schemas.microsoft.com/office/drawing/2014/main" id="{F0895F91-F4B5-3F89-1C50-933CBE6CAF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83876" y="4530830"/>
              <a:ext cx="904056" cy="45520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8">
              <a:extLst>
                <a:ext uri="{FF2B5EF4-FFF2-40B4-BE49-F238E27FC236}">
                  <a16:creationId xmlns:a16="http://schemas.microsoft.com/office/drawing/2014/main" id="{CF5EF543-98F3-486D-9FB8-A6B1A786445F}"/>
                </a:ext>
              </a:extLst>
            </p:cNvPr>
            <p:cNvCxnSpPr>
              <a:cxnSpLocks/>
            </p:cNvCxnSpPr>
            <p:nvPr/>
          </p:nvCxnSpPr>
          <p:spPr>
            <a:xfrm>
              <a:off x="2941144" y="4516769"/>
              <a:ext cx="827471" cy="48134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9">
              <a:extLst>
                <a:ext uri="{FF2B5EF4-FFF2-40B4-BE49-F238E27FC236}">
                  <a16:creationId xmlns:a16="http://schemas.microsoft.com/office/drawing/2014/main" id="{7E00F923-557B-53EF-6163-AA46A75C6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76853" y="4516769"/>
              <a:ext cx="932798" cy="4692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6FF3257-983B-7032-732B-8CB4EA116987}"/>
                </a:ext>
              </a:extLst>
            </p:cNvPr>
            <p:cNvSpPr/>
            <p:nvPr/>
          </p:nvSpPr>
          <p:spPr>
            <a:xfrm>
              <a:off x="2947071" y="2631290"/>
              <a:ext cx="2168507" cy="1901140"/>
            </a:xfrm>
            <a:prstGeom prst="rect">
              <a:avLst/>
            </a:prstGeom>
            <a:solidFill>
              <a:schemeClr val="bg1"/>
            </a:solidFill>
            <a:ln w="19050"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정육면체 11">
                  <a:extLst>
                    <a:ext uri="{FF2B5EF4-FFF2-40B4-BE49-F238E27FC236}">
                      <a16:creationId xmlns:a16="http://schemas.microsoft.com/office/drawing/2014/main" id="{B38D27EC-956A-6745-CA0C-FB4DAFB0CE18}"/>
                    </a:ext>
                  </a:extLst>
                </p:cNvPr>
                <p:cNvSpPr/>
                <p:nvPr/>
              </p:nvSpPr>
              <p:spPr>
                <a:xfrm>
                  <a:off x="2190679" y="5638248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정육면체 11">
                  <a:extLst>
                    <a:ext uri="{FF2B5EF4-FFF2-40B4-BE49-F238E27FC236}">
                      <a16:creationId xmlns:a16="http://schemas.microsoft.com/office/drawing/2014/main" id="{B38D27EC-956A-6745-CA0C-FB4DAFB0CE1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679" y="5638248"/>
                  <a:ext cx="365948" cy="352654"/>
                </a:xfrm>
                <a:prstGeom prst="cub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정육면체 12">
                  <a:extLst>
                    <a:ext uri="{FF2B5EF4-FFF2-40B4-BE49-F238E27FC236}">
                      <a16:creationId xmlns:a16="http://schemas.microsoft.com/office/drawing/2014/main" id="{C024E1F1-2BDF-BDF9-82F1-D484433DB9A1}"/>
                    </a:ext>
                  </a:extLst>
                </p:cNvPr>
                <p:cNvSpPr/>
                <p:nvPr/>
              </p:nvSpPr>
              <p:spPr>
                <a:xfrm>
                  <a:off x="2190679" y="5353245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정육면체 12">
                  <a:extLst>
                    <a:ext uri="{FF2B5EF4-FFF2-40B4-BE49-F238E27FC236}">
                      <a16:creationId xmlns:a16="http://schemas.microsoft.com/office/drawing/2014/main" id="{C024E1F1-2BDF-BDF9-82F1-D484433DB9A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0679" y="5353245"/>
                  <a:ext cx="365948" cy="352654"/>
                </a:xfrm>
                <a:prstGeom prst="cub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정육면체 13">
              <a:extLst>
                <a:ext uri="{FF2B5EF4-FFF2-40B4-BE49-F238E27FC236}">
                  <a16:creationId xmlns:a16="http://schemas.microsoft.com/office/drawing/2014/main" id="{89F2F3B5-8C70-F0D2-7727-C3EEF812DB27}"/>
                </a:ext>
              </a:extLst>
            </p:cNvPr>
            <p:cNvSpPr/>
            <p:nvPr/>
          </p:nvSpPr>
          <p:spPr>
            <a:xfrm>
              <a:off x="2190145" y="5062969"/>
              <a:ext cx="365948" cy="352654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정육면체 14">
                  <a:extLst>
                    <a:ext uri="{FF2B5EF4-FFF2-40B4-BE49-F238E27FC236}">
                      <a16:creationId xmlns:a16="http://schemas.microsoft.com/office/drawing/2014/main" id="{0730AF52-7D15-4855-2C34-7CDBE218E776}"/>
                    </a:ext>
                  </a:extLst>
                </p:cNvPr>
                <p:cNvSpPr/>
                <p:nvPr/>
              </p:nvSpPr>
              <p:spPr>
                <a:xfrm>
                  <a:off x="2189168" y="4779278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정육면체 14">
                  <a:extLst>
                    <a:ext uri="{FF2B5EF4-FFF2-40B4-BE49-F238E27FC236}">
                      <a16:creationId xmlns:a16="http://schemas.microsoft.com/office/drawing/2014/main" id="{0730AF52-7D15-4855-2C34-7CDBE218E77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168" y="4779278"/>
                  <a:ext cx="365948" cy="352654"/>
                </a:xfrm>
                <a:prstGeom prst="cub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정육면체 16">
                  <a:extLst>
                    <a:ext uri="{FF2B5EF4-FFF2-40B4-BE49-F238E27FC236}">
                      <a16:creationId xmlns:a16="http://schemas.microsoft.com/office/drawing/2014/main" id="{06A91285-55CC-ADF8-9FC0-9FED90BCE4FD}"/>
                    </a:ext>
                  </a:extLst>
                </p:cNvPr>
                <p:cNvSpPr/>
                <p:nvPr/>
              </p:nvSpPr>
              <p:spPr>
                <a:xfrm>
                  <a:off x="2189168" y="4493188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정육면체 16">
                  <a:extLst>
                    <a:ext uri="{FF2B5EF4-FFF2-40B4-BE49-F238E27FC236}">
                      <a16:creationId xmlns:a16="http://schemas.microsoft.com/office/drawing/2014/main" id="{06A91285-55CC-ADF8-9FC0-9FED90BCE4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9168" y="4493188"/>
                  <a:ext cx="365948" cy="352654"/>
                </a:xfrm>
                <a:prstGeom prst="cub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정육면체 17">
                  <a:extLst>
                    <a:ext uri="{FF2B5EF4-FFF2-40B4-BE49-F238E27FC236}">
                      <a16:creationId xmlns:a16="http://schemas.microsoft.com/office/drawing/2014/main" id="{04EFA08F-3DAF-62AB-F927-29B2B63BBE3D}"/>
                    </a:ext>
                  </a:extLst>
                </p:cNvPr>
                <p:cNvSpPr/>
                <p:nvPr/>
              </p:nvSpPr>
              <p:spPr>
                <a:xfrm>
                  <a:off x="2188797" y="4184462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정육면체 17">
                  <a:extLst>
                    <a:ext uri="{FF2B5EF4-FFF2-40B4-BE49-F238E27FC236}">
                      <a16:creationId xmlns:a16="http://schemas.microsoft.com/office/drawing/2014/main" id="{04EFA08F-3DAF-62AB-F927-29B2B63BBE3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797" y="4184462"/>
                  <a:ext cx="365948" cy="352654"/>
                </a:xfrm>
                <a:prstGeom prst="cub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id="{785FA096-4708-4535-131C-449744515C43}"/>
                </a:ext>
              </a:extLst>
            </p:cNvPr>
            <p:cNvSpPr/>
            <p:nvPr/>
          </p:nvSpPr>
          <p:spPr>
            <a:xfrm>
              <a:off x="9961673" y="1281604"/>
              <a:ext cx="2028722" cy="5328746"/>
            </a:xfrm>
            <a:prstGeom prst="roundRect">
              <a:avLst>
                <a:gd name="adj" fmla="val 4282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56113386-9268-F91B-1C10-91757E066C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21" t="5128" b="5938"/>
            <a:stretch/>
          </p:blipFill>
          <p:spPr>
            <a:xfrm>
              <a:off x="-227516" y="702352"/>
              <a:ext cx="1896013" cy="1173759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id="{CC026448-1185-BD2E-037E-28A517598D24}"/>
                </a:ext>
              </a:extLst>
            </p:cNvPr>
            <p:cNvPicPr>
              <a:picLocks/>
            </p:cNvPicPr>
            <p:nvPr/>
          </p:nvPicPr>
          <p:blipFill rotWithShape="1">
            <a:blip r:embed="rId9"/>
            <a:srcRect l="2993" t="8109" r="18042" b="7813"/>
            <a:stretch/>
          </p:blipFill>
          <p:spPr>
            <a:xfrm>
              <a:off x="-174631" y="2436854"/>
              <a:ext cx="1847819" cy="1222229"/>
            </a:xfrm>
            <a:prstGeom prst="rect">
              <a:avLst/>
            </a:prstGeom>
          </p:spPr>
        </p:pic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id="{F40D9BD6-4F05-796F-E2AC-CE01A83B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179321" y="3887359"/>
              <a:ext cx="1847819" cy="1191913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70669F50-F904-ACB5-271D-43976B82A7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191422" y="5305265"/>
              <a:ext cx="1864610" cy="122222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92DEEA2-D5B8-967D-2B81-43AEA03D6FEB}"/>
                </a:ext>
              </a:extLst>
            </p:cNvPr>
            <p:cNvSpPr txBox="1"/>
            <p:nvPr/>
          </p:nvSpPr>
          <p:spPr>
            <a:xfrm>
              <a:off x="-165106" y="383023"/>
              <a:ext cx="1847819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Lung Sound(Raw Data)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순서도: 논리합 24">
              <a:extLst>
                <a:ext uri="{FF2B5EF4-FFF2-40B4-BE49-F238E27FC236}">
                  <a16:creationId xmlns:a16="http://schemas.microsoft.com/office/drawing/2014/main" id="{E6725248-741C-FBF2-4BBD-5DC5ACFADB06}"/>
                </a:ext>
              </a:extLst>
            </p:cNvPr>
            <p:cNvSpPr/>
            <p:nvPr/>
          </p:nvSpPr>
          <p:spPr>
            <a:xfrm>
              <a:off x="5719382" y="426980"/>
              <a:ext cx="288000" cy="288000"/>
            </a:xfrm>
            <a:prstGeom prst="flowChartOr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C8427D5-FC99-AB48-4C2D-E685953CEBCD}"/>
                </a:ext>
              </a:extLst>
            </p:cNvPr>
            <p:cNvSpPr txBox="1"/>
            <p:nvPr/>
          </p:nvSpPr>
          <p:spPr>
            <a:xfrm>
              <a:off x="318607" y="2162302"/>
              <a:ext cx="1115982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Spectrogram</a:t>
              </a:r>
              <a:endParaRPr lang="ko-KR" altLang="en-US" sz="9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01851A4-B86E-F131-497F-05FA156366E8}"/>
                </a:ext>
              </a:extLst>
            </p:cNvPr>
            <p:cNvSpPr txBox="1"/>
            <p:nvPr/>
          </p:nvSpPr>
          <p:spPr>
            <a:xfrm>
              <a:off x="233455" y="3635694"/>
              <a:ext cx="1115982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MFCC</a:t>
              </a:r>
              <a:endParaRPr lang="ko-KR" altLang="en-US" sz="9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CC8F4CD-434B-D2FD-D626-2D10FA14BFE9}"/>
                </a:ext>
              </a:extLst>
            </p:cNvPr>
            <p:cNvSpPr txBox="1"/>
            <p:nvPr/>
          </p:nvSpPr>
          <p:spPr>
            <a:xfrm>
              <a:off x="84947" y="5023373"/>
              <a:ext cx="1403722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Gammatongram</a:t>
              </a:r>
              <a:endParaRPr lang="ko-KR" altLang="en-US" sz="900" dirty="0"/>
            </a:p>
          </p:txBody>
        </p:sp>
        <p:sp>
          <p:nvSpPr>
            <p:cNvPr id="29" name="화살표: 오른쪽 28">
              <a:extLst>
                <a:ext uri="{FF2B5EF4-FFF2-40B4-BE49-F238E27FC236}">
                  <a16:creationId xmlns:a16="http://schemas.microsoft.com/office/drawing/2014/main" id="{BBBE78B6-B74B-55C8-A344-6D659A2B3BE9}"/>
                </a:ext>
              </a:extLst>
            </p:cNvPr>
            <p:cNvSpPr/>
            <p:nvPr/>
          </p:nvSpPr>
          <p:spPr>
            <a:xfrm rot="5400000">
              <a:off x="614804" y="1840056"/>
              <a:ext cx="288000" cy="397565"/>
            </a:xfrm>
            <a:prstGeom prst="rightArrow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0" name="직사각형 29">
              <a:extLst>
                <a:ext uri="{FF2B5EF4-FFF2-40B4-BE49-F238E27FC236}">
                  <a16:creationId xmlns:a16="http://schemas.microsoft.com/office/drawing/2014/main" id="{BFBE1291-1870-DBB3-7D10-1601ADBDA61C}"/>
                </a:ext>
              </a:extLst>
            </p:cNvPr>
            <p:cNvSpPr/>
            <p:nvPr/>
          </p:nvSpPr>
          <p:spPr>
            <a:xfrm>
              <a:off x="-358225" y="366949"/>
              <a:ext cx="2184056" cy="6335723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2C19E2A8-B834-60C7-460F-A8E5D6C98C41}"/>
                </a:ext>
              </a:extLst>
            </p:cNvPr>
            <p:cNvSpPr/>
            <p:nvPr/>
          </p:nvSpPr>
          <p:spPr>
            <a:xfrm>
              <a:off x="10048874" y="670560"/>
              <a:ext cx="1851988" cy="51854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Healthy</a:t>
              </a:r>
              <a:endParaRPr lang="ko-KR" altLang="en-US" sz="900" dirty="0"/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859DDC6A-3A24-108D-4A5A-75EB1AABF228}"/>
                </a:ext>
              </a:extLst>
            </p:cNvPr>
            <p:cNvSpPr/>
            <p:nvPr/>
          </p:nvSpPr>
          <p:spPr>
            <a:xfrm>
              <a:off x="10048874" y="1617555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COPD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A56181B-689C-7070-CCA4-27E84DCC6D5C}"/>
                </a:ext>
              </a:extLst>
            </p:cNvPr>
            <p:cNvSpPr/>
            <p:nvPr/>
          </p:nvSpPr>
          <p:spPr>
            <a:xfrm>
              <a:off x="10048874" y="2349382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Pneumonia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4" name="직사각형 33">
              <a:extLst>
                <a:ext uri="{FF2B5EF4-FFF2-40B4-BE49-F238E27FC236}">
                  <a16:creationId xmlns:a16="http://schemas.microsoft.com/office/drawing/2014/main" id="{399CEC68-8493-57EC-97B2-C361A6E3405E}"/>
                </a:ext>
              </a:extLst>
            </p:cNvPr>
            <p:cNvSpPr/>
            <p:nvPr/>
          </p:nvSpPr>
          <p:spPr>
            <a:xfrm>
              <a:off x="10048874" y="3081209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Bronchiectasis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ECF920CB-332D-289C-28BF-B57B9BBF7128}"/>
                </a:ext>
              </a:extLst>
            </p:cNvPr>
            <p:cNvSpPr/>
            <p:nvPr/>
          </p:nvSpPr>
          <p:spPr>
            <a:xfrm>
              <a:off x="10048874" y="3813036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Bronchiolitis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B4AF18D-9808-D77C-F54E-53D6C0B4D696}"/>
                </a:ext>
              </a:extLst>
            </p:cNvPr>
            <p:cNvSpPr/>
            <p:nvPr/>
          </p:nvSpPr>
          <p:spPr>
            <a:xfrm>
              <a:off x="10048874" y="4544863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Asthma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5398335-5822-2D09-C093-B73B9356D685}"/>
                </a:ext>
              </a:extLst>
            </p:cNvPr>
            <p:cNvSpPr/>
            <p:nvPr/>
          </p:nvSpPr>
          <p:spPr>
            <a:xfrm>
              <a:off x="10048874" y="6008519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LRTI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B87CC6F9-CF36-FB70-E679-9DE28F2F1E13}"/>
                </a:ext>
              </a:extLst>
            </p:cNvPr>
            <p:cNvSpPr/>
            <p:nvPr/>
          </p:nvSpPr>
          <p:spPr>
            <a:xfrm>
              <a:off x="10048874" y="5276690"/>
              <a:ext cx="1851988" cy="51854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URTI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2B150CCA-8411-5395-1281-B1818832D442}"/>
                    </a:ext>
                  </a:extLst>
                </p:cNvPr>
                <p:cNvSpPr/>
                <p:nvPr/>
              </p:nvSpPr>
              <p:spPr>
                <a:xfrm>
                  <a:off x="3203513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39" name="직사각형 38">
                  <a:extLst>
                    <a:ext uri="{FF2B5EF4-FFF2-40B4-BE49-F238E27FC236}">
                      <a16:creationId xmlns:a16="http://schemas.microsoft.com/office/drawing/2014/main" id="{2B150CCA-8411-5395-1281-B1818832D4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3513" y="377150"/>
                  <a:ext cx="360000" cy="36000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B150EBDD-5814-D10D-6F74-5ADD6267678E}"/>
                    </a:ext>
                  </a:extLst>
                </p:cNvPr>
                <p:cNvSpPr/>
                <p:nvPr/>
              </p:nvSpPr>
              <p:spPr>
                <a:xfrm>
                  <a:off x="2844154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0" name="직사각형 39">
                  <a:extLst>
                    <a:ext uri="{FF2B5EF4-FFF2-40B4-BE49-F238E27FC236}">
                      <a16:creationId xmlns:a16="http://schemas.microsoft.com/office/drawing/2014/main" id="{B150EBDD-5814-D10D-6F74-5ADD626767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44154" y="377150"/>
                  <a:ext cx="360000" cy="36000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DAFA1613-C818-E51A-5927-17E3092CB930}"/>
                    </a:ext>
                  </a:extLst>
                </p:cNvPr>
                <p:cNvSpPr/>
                <p:nvPr/>
              </p:nvSpPr>
              <p:spPr>
                <a:xfrm>
                  <a:off x="3562872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DAFA1613-C818-E51A-5927-17E3092CB9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2872" y="377150"/>
                  <a:ext cx="360000" cy="360000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직사각형 41">
                  <a:extLst>
                    <a:ext uri="{FF2B5EF4-FFF2-40B4-BE49-F238E27FC236}">
                      <a16:creationId xmlns:a16="http://schemas.microsoft.com/office/drawing/2014/main" id="{61EF81F3-8F10-13E4-DCA4-00D353A49A51}"/>
                    </a:ext>
                  </a:extLst>
                </p:cNvPr>
                <p:cNvSpPr/>
                <p:nvPr/>
              </p:nvSpPr>
              <p:spPr>
                <a:xfrm>
                  <a:off x="3921590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2" name="직사각형 41">
                  <a:extLst>
                    <a:ext uri="{FF2B5EF4-FFF2-40B4-BE49-F238E27FC236}">
                      <a16:creationId xmlns:a16="http://schemas.microsoft.com/office/drawing/2014/main" id="{61EF81F3-8F10-13E4-DCA4-00D353A49A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1590" y="377150"/>
                  <a:ext cx="360000" cy="36000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C6685E84-078E-B1B5-0AE0-A6CDBDFA8D8C}"/>
                </a:ext>
              </a:extLst>
            </p:cNvPr>
            <p:cNvSpPr/>
            <p:nvPr/>
          </p:nvSpPr>
          <p:spPr>
            <a:xfrm>
              <a:off x="4282048" y="377150"/>
              <a:ext cx="360000" cy="360000"/>
            </a:xfrm>
            <a:prstGeom prst="rect">
              <a:avLst/>
            </a:prstGeom>
            <a:solidFill>
              <a:srgbClr val="FBE5D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…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530C93E8-3CC5-4006-22C5-22A01CEA3967}"/>
                    </a:ext>
                  </a:extLst>
                </p:cNvPr>
                <p:cNvSpPr/>
                <p:nvPr/>
              </p:nvSpPr>
              <p:spPr>
                <a:xfrm>
                  <a:off x="4640013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4" name="직사각형 43">
                  <a:extLst>
                    <a:ext uri="{FF2B5EF4-FFF2-40B4-BE49-F238E27FC236}">
                      <a16:creationId xmlns:a16="http://schemas.microsoft.com/office/drawing/2014/main" id="{530C93E8-3CC5-4006-22C5-22A01CEA39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0013" y="377150"/>
                  <a:ext cx="360000" cy="36000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4FD2802E-08BC-EB85-1EA0-9545068A2499}"/>
                    </a:ext>
                  </a:extLst>
                </p:cNvPr>
                <p:cNvSpPr/>
                <p:nvPr/>
              </p:nvSpPr>
              <p:spPr>
                <a:xfrm>
                  <a:off x="4999655" y="377150"/>
                  <a:ext cx="360000" cy="360000"/>
                </a:xfrm>
                <a:prstGeom prst="rect">
                  <a:avLst/>
                </a:prstGeom>
                <a:solidFill>
                  <a:srgbClr val="FBE5D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5" name="직사각형 44">
                  <a:extLst>
                    <a:ext uri="{FF2B5EF4-FFF2-40B4-BE49-F238E27FC236}">
                      <a16:creationId xmlns:a16="http://schemas.microsoft.com/office/drawing/2014/main" id="{4FD2802E-08BC-EB85-1EA0-9545068A24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99655" y="377150"/>
                  <a:ext cx="360000" cy="360000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67544485-2834-1123-2830-791AF9C1916A}"/>
                    </a:ext>
                  </a:extLst>
                </p:cNvPr>
                <p:cNvSpPr/>
                <p:nvPr/>
              </p:nvSpPr>
              <p:spPr>
                <a:xfrm>
                  <a:off x="6724101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6" name="직사각형 45">
                  <a:extLst>
                    <a:ext uri="{FF2B5EF4-FFF2-40B4-BE49-F238E27FC236}">
                      <a16:creationId xmlns:a16="http://schemas.microsoft.com/office/drawing/2014/main" id="{67544485-2834-1123-2830-791AF9C191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01" y="745753"/>
                  <a:ext cx="360000" cy="36000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E49D2D84-A141-53F3-894D-40669EE63612}"/>
                    </a:ext>
                  </a:extLst>
                </p:cNvPr>
                <p:cNvSpPr/>
                <p:nvPr/>
              </p:nvSpPr>
              <p:spPr>
                <a:xfrm>
                  <a:off x="6364742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7" name="직사각형 46">
                  <a:extLst>
                    <a:ext uri="{FF2B5EF4-FFF2-40B4-BE49-F238E27FC236}">
                      <a16:creationId xmlns:a16="http://schemas.microsoft.com/office/drawing/2014/main" id="{E49D2D84-A141-53F3-894D-40669EE636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742" y="745753"/>
                  <a:ext cx="360000" cy="36000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15BC18F2-54AA-BBCD-14B1-5DE12BAEDC9B}"/>
                    </a:ext>
                  </a:extLst>
                </p:cNvPr>
                <p:cNvSpPr/>
                <p:nvPr/>
              </p:nvSpPr>
              <p:spPr>
                <a:xfrm>
                  <a:off x="7083460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8" name="직사각형 47">
                  <a:extLst>
                    <a:ext uri="{FF2B5EF4-FFF2-40B4-BE49-F238E27FC236}">
                      <a16:creationId xmlns:a16="http://schemas.microsoft.com/office/drawing/2014/main" id="{15BC18F2-54AA-BBCD-14B1-5DE12BAEDC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460" y="745753"/>
                  <a:ext cx="360000" cy="36000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CF324774-E30A-5926-3248-FE75574FFC9E}"/>
                    </a:ext>
                  </a:extLst>
                </p:cNvPr>
                <p:cNvSpPr/>
                <p:nvPr/>
              </p:nvSpPr>
              <p:spPr>
                <a:xfrm>
                  <a:off x="7442178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49" name="직사각형 48">
                  <a:extLst>
                    <a:ext uri="{FF2B5EF4-FFF2-40B4-BE49-F238E27FC236}">
                      <a16:creationId xmlns:a16="http://schemas.microsoft.com/office/drawing/2014/main" id="{CF324774-E30A-5926-3248-FE75574FFC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178" y="745753"/>
                  <a:ext cx="360000" cy="36000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FD1F14D-80C5-4D67-C4E3-937E959225EB}"/>
                </a:ext>
              </a:extLst>
            </p:cNvPr>
            <p:cNvSpPr/>
            <p:nvPr/>
          </p:nvSpPr>
          <p:spPr>
            <a:xfrm>
              <a:off x="7801425" y="745753"/>
              <a:ext cx="360000" cy="360000"/>
            </a:xfrm>
            <a:prstGeom prst="rect">
              <a:avLst/>
            </a:prstGeom>
            <a:solidFill>
              <a:srgbClr val="E2F0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/>
                  </a:solidFill>
                </a:rPr>
                <a:t>…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4652402D-0EDF-1FA5-C84D-9A2EFA8A2813}"/>
                    </a:ext>
                  </a:extLst>
                </p:cNvPr>
                <p:cNvSpPr/>
                <p:nvPr/>
              </p:nvSpPr>
              <p:spPr>
                <a:xfrm>
                  <a:off x="8161771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1" name="직사각형 50">
                  <a:extLst>
                    <a:ext uri="{FF2B5EF4-FFF2-40B4-BE49-F238E27FC236}">
                      <a16:creationId xmlns:a16="http://schemas.microsoft.com/office/drawing/2014/main" id="{4652402D-0EDF-1FA5-C84D-9A2EFA8A28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1771" y="745753"/>
                  <a:ext cx="360000" cy="36000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A1E95A7B-810B-0558-C787-E0D9A471FFEA}"/>
                    </a:ext>
                  </a:extLst>
                </p:cNvPr>
                <p:cNvSpPr/>
                <p:nvPr/>
              </p:nvSpPr>
              <p:spPr>
                <a:xfrm>
                  <a:off x="8522583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2" name="직사각형 51">
                  <a:extLst>
                    <a:ext uri="{FF2B5EF4-FFF2-40B4-BE49-F238E27FC236}">
                      <a16:creationId xmlns:a16="http://schemas.microsoft.com/office/drawing/2014/main" id="{A1E95A7B-810B-0558-C787-E0D9A471FF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583" y="745753"/>
                  <a:ext cx="360000" cy="36000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B743810C-8C22-4236-8BFF-7D21B48FC551}"/>
                    </a:ext>
                  </a:extLst>
                </p:cNvPr>
                <p:cNvSpPr/>
                <p:nvPr/>
              </p:nvSpPr>
              <p:spPr>
                <a:xfrm>
                  <a:off x="6724101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3" name="직사각형 52">
                  <a:extLst>
                    <a:ext uri="{FF2B5EF4-FFF2-40B4-BE49-F238E27FC236}">
                      <a16:creationId xmlns:a16="http://schemas.microsoft.com/office/drawing/2014/main" id="{B743810C-8C22-4236-8BFF-7D21B48FC55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01" y="282332"/>
                  <a:ext cx="360000" cy="36000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50B24A4F-FE26-4EDF-233C-1F6B6CF071B9}"/>
                    </a:ext>
                  </a:extLst>
                </p:cNvPr>
                <p:cNvSpPr/>
                <p:nvPr/>
              </p:nvSpPr>
              <p:spPr>
                <a:xfrm>
                  <a:off x="6364742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4" name="직사각형 53">
                  <a:extLst>
                    <a:ext uri="{FF2B5EF4-FFF2-40B4-BE49-F238E27FC236}">
                      <a16:creationId xmlns:a16="http://schemas.microsoft.com/office/drawing/2014/main" id="{50B24A4F-FE26-4EDF-233C-1F6B6CF071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742" y="282332"/>
                  <a:ext cx="360000" cy="36000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128B8A13-8B38-2762-035D-EE0D76C23B9E}"/>
                    </a:ext>
                  </a:extLst>
                </p:cNvPr>
                <p:cNvSpPr/>
                <p:nvPr/>
              </p:nvSpPr>
              <p:spPr>
                <a:xfrm>
                  <a:off x="7083460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5" name="직사각형 54">
                  <a:extLst>
                    <a:ext uri="{FF2B5EF4-FFF2-40B4-BE49-F238E27FC236}">
                      <a16:creationId xmlns:a16="http://schemas.microsoft.com/office/drawing/2014/main" id="{128B8A13-8B38-2762-035D-EE0D76C23B9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460" y="282332"/>
                  <a:ext cx="360000" cy="36000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2BE7F370-3D41-DE5D-32B8-3E9B89F810CB}"/>
                    </a:ext>
                  </a:extLst>
                </p:cNvPr>
                <p:cNvSpPr/>
                <p:nvPr/>
              </p:nvSpPr>
              <p:spPr>
                <a:xfrm>
                  <a:off x="7442178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6" name="직사각형 55">
                  <a:extLst>
                    <a:ext uri="{FF2B5EF4-FFF2-40B4-BE49-F238E27FC236}">
                      <a16:creationId xmlns:a16="http://schemas.microsoft.com/office/drawing/2014/main" id="{2BE7F370-3D41-DE5D-32B8-3E9B89F810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178" y="282332"/>
                  <a:ext cx="360000" cy="36000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C4908B2D-E16F-974F-F665-14014C9D0365}"/>
                </a:ext>
              </a:extLst>
            </p:cNvPr>
            <p:cNvSpPr/>
            <p:nvPr/>
          </p:nvSpPr>
          <p:spPr>
            <a:xfrm>
              <a:off x="7801425" y="282332"/>
              <a:ext cx="360000" cy="360000"/>
            </a:xfrm>
            <a:prstGeom prst="rect">
              <a:avLst/>
            </a:prstGeom>
            <a:solidFill>
              <a:srgbClr val="E2F0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/>
                  </a:solidFill>
                </a:rPr>
                <a:t>…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37C48BD8-CC95-1F8A-F463-F5A2273D9590}"/>
                    </a:ext>
                  </a:extLst>
                </p:cNvPr>
                <p:cNvSpPr/>
                <p:nvPr/>
              </p:nvSpPr>
              <p:spPr>
                <a:xfrm>
                  <a:off x="8161771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8" name="직사각형 57">
                  <a:extLst>
                    <a:ext uri="{FF2B5EF4-FFF2-40B4-BE49-F238E27FC236}">
                      <a16:creationId xmlns:a16="http://schemas.microsoft.com/office/drawing/2014/main" id="{37C48BD8-CC95-1F8A-F463-F5A2273D95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1771" y="282332"/>
                  <a:ext cx="360000" cy="36000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C128972C-8E87-1034-CC5B-92D0C4DC72F1}"/>
                    </a:ext>
                  </a:extLst>
                </p:cNvPr>
                <p:cNvSpPr/>
                <p:nvPr/>
              </p:nvSpPr>
              <p:spPr>
                <a:xfrm>
                  <a:off x="8522583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59" name="직사각형 58">
                  <a:extLst>
                    <a:ext uri="{FF2B5EF4-FFF2-40B4-BE49-F238E27FC236}">
                      <a16:creationId xmlns:a16="http://schemas.microsoft.com/office/drawing/2014/main" id="{C128972C-8E87-1034-CC5B-92D0C4DC72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583" y="282332"/>
                  <a:ext cx="360000" cy="360000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직사각형 59">
                  <a:extLst>
                    <a:ext uri="{FF2B5EF4-FFF2-40B4-BE49-F238E27FC236}">
                      <a16:creationId xmlns:a16="http://schemas.microsoft.com/office/drawing/2014/main" id="{91F783E2-6AB5-D91B-1933-5FD53301C085}"/>
                    </a:ext>
                  </a:extLst>
                </p:cNvPr>
                <p:cNvSpPr/>
                <p:nvPr/>
              </p:nvSpPr>
              <p:spPr>
                <a:xfrm>
                  <a:off x="6724101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0" name="직사각형 59">
                  <a:extLst>
                    <a:ext uri="{FF2B5EF4-FFF2-40B4-BE49-F238E27FC236}">
                      <a16:creationId xmlns:a16="http://schemas.microsoft.com/office/drawing/2014/main" id="{91F783E2-6AB5-D91B-1933-5FD53301C0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4101" y="1219152"/>
                  <a:ext cx="360000" cy="360000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직사각형 60">
                  <a:extLst>
                    <a:ext uri="{FF2B5EF4-FFF2-40B4-BE49-F238E27FC236}">
                      <a16:creationId xmlns:a16="http://schemas.microsoft.com/office/drawing/2014/main" id="{0C24FACA-51DA-4661-3828-A2351F7D525A}"/>
                    </a:ext>
                  </a:extLst>
                </p:cNvPr>
                <p:cNvSpPr/>
                <p:nvPr/>
              </p:nvSpPr>
              <p:spPr>
                <a:xfrm>
                  <a:off x="6364742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1" name="직사각형 60">
                  <a:extLst>
                    <a:ext uri="{FF2B5EF4-FFF2-40B4-BE49-F238E27FC236}">
                      <a16:creationId xmlns:a16="http://schemas.microsoft.com/office/drawing/2014/main" id="{0C24FACA-51DA-4661-3828-A2351F7D52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64742" y="1219152"/>
                  <a:ext cx="360000" cy="360000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직사각형 61">
                  <a:extLst>
                    <a:ext uri="{FF2B5EF4-FFF2-40B4-BE49-F238E27FC236}">
                      <a16:creationId xmlns:a16="http://schemas.microsoft.com/office/drawing/2014/main" id="{F2F02652-FAA1-9750-AA1E-555110046D67}"/>
                    </a:ext>
                  </a:extLst>
                </p:cNvPr>
                <p:cNvSpPr/>
                <p:nvPr/>
              </p:nvSpPr>
              <p:spPr>
                <a:xfrm>
                  <a:off x="7083460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2" name="직사각형 61">
                  <a:extLst>
                    <a:ext uri="{FF2B5EF4-FFF2-40B4-BE49-F238E27FC236}">
                      <a16:creationId xmlns:a16="http://schemas.microsoft.com/office/drawing/2014/main" id="{F2F02652-FAA1-9750-AA1E-555110046D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3460" y="1219152"/>
                  <a:ext cx="360000" cy="360000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3DD64499-F6F7-EED4-C694-CCFAA643A737}"/>
                    </a:ext>
                  </a:extLst>
                </p:cNvPr>
                <p:cNvSpPr/>
                <p:nvPr/>
              </p:nvSpPr>
              <p:spPr>
                <a:xfrm>
                  <a:off x="7442178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3" name="직사각형 62">
                  <a:extLst>
                    <a:ext uri="{FF2B5EF4-FFF2-40B4-BE49-F238E27FC236}">
                      <a16:creationId xmlns:a16="http://schemas.microsoft.com/office/drawing/2014/main" id="{3DD64499-F6F7-EED4-C694-CCFAA643A7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2178" y="1219152"/>
                  <a:ext cx="360000" cy="360000"/>
                </a:xfrm>
                <a:prstGeom prst="rect">
                  <a:avLst/>
                </a:prstGeom>
                <a:blipFill>
                  <a:blip r:embed="rId3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5A47DC08-F5EF-58CA-A398-B420B712F2C3}"/>
                </a:ext>
              </a:extLst>
            </p:cNvPr>
            <p:cNvSpPr/>
            <p:nvPr/>
          </p:nvSpPr>
          <p:spPr>
            <a:xfrm>
              <a:off x="7801425" y="1219152"/>
              <a:ext cx="360000" cy="360000"/>
            </a:xfrm>
            <a:prstGeom prst="rect">
              <a:avLst/>
            </a:prstGeom>
            <a:solidFill>
              <a:srgbClr val="E2F0D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>
                  <a:solidFill>
                    <a:schemeClr val="tx1"/>
                  </a:solidFill>
                </a:rPr>
                <a:t>…</a:t>
              </a:r>
              <a:endParaRPr lang="ko-KR" altLang="en-US" sz="8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EA8E9277-39E5-B6D6-FEED-E4BDFA4D7187}"/>
                    </a:ext>
                  </a:extLst>
                </p:cNvPr>
                <p:cNvSpPr/>
                <p:nvPr/>
              </p:nvSpPr>
              <p:spPr>
                <a:xfrm>
                  <a:off x="8161771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5" name="직사각형 64">
                  <a:extLst>
                    <a:ext uri="{FF2B5EF4-FFF2-40B4-BE49-F238E27FC236}">
                      <a16:creationId xmlns:a16="http://schemas.microsoft.com/office/drawing/2014/main" id="{EA8E9277-39E5-B6D6-FEED-E4BDFA4D718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61771" y="1219152"/>
                  <a:ext cx="360000" cy="360000"/>
                </a:xfrm>
                <a:prstGeom prst="rect">
                  <a:avLst/>
                </a:prstGeom>
                <a:blipFill>
                  <a:blip r:embed="rId3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직사각형 65">
                  <a:extLst>
                    <a:ext uri="{FF2B5EF4-FFF2-40B4-BE49-F238E27FC236}">
                      <a16:creationId xmlns:a16="http://schemas.microsoft.com/office/drawing/2014/main" id="{B827F441-46AC-7415-B839-6C1027CCACC9}"/>
                    </a:ext>
                  </a:extLst>
                </p:cNvPr>
                <p:cNvSpPr/>
                <p:nvPr/>
              </p:nvSpPr>
              <p:spPr>
                <a:xfrm>
                  <a:off x="8522583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6" name="직사각형 65">
                  <a:extLst>
                    <a:ext uri="{FF2B5EF4-FFF2-40B4-BE49-F238E27FC236}">
                      <a16:creationId xmlns:a16="http://schemas.microsoft.com/office/drawing/2014/main" id="{B827F441-46AC-7415-B839-6C1027CCACC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22583" y="1219152"/>
                  <a:ext cx="360000" cy="360000"/>
                </a:xfrm>
                <a:prstGeom prst="rect">
                  <a:avLst/>
                </a:prstGeom>
                <a:blipFill>
                  <a:blip r:embed="rId3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직사각형 66">
                  <a:extLst>
                    <a:ext uri="{FF2B5EF4-FFF2-40B4-BE49-F238E27FC236}">
                      <a16:creationId xmlns:a16="http://schemas.microsoft.com/office/drawing/2014/main" id="{68E8FD82-EB9C-FF9F-8311-CC787F7D0A9B}"/>
                    </a:ext>
                  </a:extLst>
                </p:cNvPr>
                <p:cNvSpPr/>
                <p:nvPr/>
              </p:nvSpPr>
              <p:spPr>
                <a:xfrm>
                  <a:off x="8881487" y="745753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7" name="직사각형 66">
                  <a:extLst>
                    <a:ext uri="{FF2B5EF4-FFF2-40B4-BE49-F238E27FC236}">
                      <a16:creationId xmlns:a16="http://schemas.microsoft.com/office/drawing/2014/main" id="{68E8FD82-EB9C-FF9F-8311-CC787F7D0A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487" y="745753"/>
                  <a:ext cx="360000" cy="360000"/>
                </a:xfrm>
                <a:prstGeom prst="rect">
                  <a:avLst/>
                </a:prstGeom>
                <a:blipFill>
                  <a:blip r:embed="rId3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CAE91E14-4898-B0A9-5D00-56B6E7A721CF}"/>
                    </a:ext>
                  </a:extLst>
                </p:cNvPr>
                <p:cNvSpPr/>
                <p:nvPr/>
              </p:nvSpPr>
              <p:spPr>
                <a:xfrm>
                  <a:off x="8881487" y="28233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8" name="직사각형 67">
                  <a:extLst>
                    <a:ext uri="{FF2B5EF4-FFF2-40B4-BE49-F238E27FC236}">
                      <a16:creationId xmlns:a16="http://schemas.microsoft.com/office/drawing/2014/main" id="{CAE91E14-4898-B0A9-5D00-56B6E7A721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487" y="282332"/>
                  <a:ext cx="360000" cy="360000"/>
                </a:xfrm>
                <a:prstGeom prst="rect">
                  <a:avLst/>
                </a:prstGeom>
                <a:blipFill>
                  <a:blip r:embed="rId3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47957455-6C07-860A-85D7-F9A5362A9E58}"/>
                    </a:ext>
                  </a:extLst>
                </p:cNvPr>
                <p:cNvSpPr/>
                <p:nvPr/>
              </p:nvSpPr>
              <p:spPr>
                <a:xfrm>
                  <a:off x="8881487" y="1219152"/>
                  <a:ext cx="360000" cy="360000"/>
                </a:xfrm>
                <a:prstGeom prst="rect">
                  <a:avLst/>
                </a:prstGeom>
                <a:solidFill>
                  <a:srgbClr val="E2F0D9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/>
                </a:p>
              </p:txBody>
            </p:sp>
          </mc:Choice>
          <mc:Fallback xmlns="">
            <p:sp>
              <p:nvSpPr>
                <p:cNvPr id="69" name="직사각형 68">
                  <a:extLst>
                    <a:ext uri="{FF2B5EF4-FFF2-40B4-BE49-F238E27FC236}">
                      <a16:creationId xmlns:a16="http://schemas.microsoft.com/office/drawing/2014/main" id="{47957455-6C07-860A-85D7-F9A5362A9E5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1487" y="1219152"/>
                  <a:ext cx="360000" cy="360000"/>
                </a:xfrm>
                <a:prstGeom prst="rect">
                  <a:avLst/>
                </a:prstGeom>
                <a:blipFill>
                  <a:blip r:embed="rId3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0" name="연결선: 꺾임 69">
              <a:extLst>
                <a:ext uri="{FF2B5EF4-FFF2-40B4-BE49-F238E27FC236}">
                  <a16:creationId xmlns:a16="http://schemas.microsoft.com/office/drawing/2014/main" id="{B52C574D-FCBB-C6E1-0080-809740F446CA}"/>
                </a:ext>
              </a:extLst>
            </p:cNvPr>
            <p:cNvCxnSpPr>
              <a:cxnSpLocks/>
              <a:stCxn id="30" idx="3"/>
              <a:endCxn id="71" idx="1"/>
            </p:cNvCxnSpPr>
            <p:nvPr/>
          </p:nvCxnSpPr>
          <p:spPr>
            <a:xfrm flipV="1">
              <a:off x="1825831" y="1164184"/>
              <a:ext cx="452857" cy="2370627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사각형: 둥근 모서리 70">
              <a:extLst>
                <a:ext uri="{FF2B5EF4-FFF2-40B4-BE49-F238E27FC236}">
                  <a16:creationId xmlns:a16="http://schemas.microsoft.com/office/drawing/2014/main" id="{C373C249-9EA0-D57D-9367-733A78CC1598}"/>
                </a:ext>
              </a:extLst>
            </p:cNvPr>
            <p:cNvSpPr/>
            <p:nvPr/>
          </p:nvSpPr>
          <p:spPr>
            <a:xfrm>
              <a:off x="2278688" y="213614"/>
              <a:ext cx="7241679" cy="1901139"/>
            </a:xfrm>
            <a:prstGeom prst="roundRect">
              <a:avLst>
                <a:gd name="adj" fmla="val 7287"/>
              </a:avLst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0C66B446-55FE-BAC1-B6D3-030A2A8D1479}"/>
                </a:ext>
              </a:extLst>
            </p:cNvPr>
            <p:cNvGrpSpPr/>
            <p:nvPr/>
          </p:nvGrpSpPr>
          <p:grpSpPr>
            <a:xfrm>
              <a:off x="2308307" y="1059824"/>
              <a:ext cx="2830904" cy="1030721"/>
              <a:chOff x="4636845" y="5159407"/>
              <a:chExt cx="2830904" cy="103072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291C64E-B45E-CE0A-D5EE-BA79999BBEB9}"/>
                      </a:ext>
                    </a:extLst>
                  </p:cNvPr>
                  <p:cNvSpPr txBox="1"/>
                  <p:nvPr/>
                </p:nvSpPr>
                <p:spPr>
                  <a:xfrm>
                    <a:off x="4636845" y="5855636"/>
                    <a:ext cx="2830904" cy="334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altLang="ko-KR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𝐺𝑎𝑚𝑚𝑎𝑡𝑜𝑛𝑔𝑟𝑎𝑚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oMath>
                      </m:oMathPara>
                    </a14:m>
                    <a:endParaRPr lang="ko-KR" altLang="en-US" sz="900" dirty="0"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9291C64E-B45E-CE0A-D5EE-BA79999BBE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36845" y="5855636"/>
                    <a:ext cx="2830904" cy="334492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2703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BDD5872B-81B3-1867-52AC-4EE0DA421B60}"/>
                      </a:ext>
                    </a:extLst>
                  </p:cNvPr>
                  <p:cNvSpPr txBox="1"/>
                  <p:nvPr/>
                </p:nvSpPr>
                <p:spPr>
                  <a:xfrm>
                    <a:off x="4684982" y="5632796"/>
                    <a:ext cx="2095220" cy="334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ko-KR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𝑀𝐹𝐶𝐶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oMath>
                      </m:oMathPara>
                    </a14:m>
                    <a:endParaRPr lang="ko-KR" altLang="en-US" sz="900" dirty="0"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BDD5872B-81B3-1867-52AC-4EE0DA421B6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84982" y="5632796"/>
                    <a:ext cx="2095220" cy="334492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4114AB6-D698-0949-6844-D845C3BB04B6}"/>
                      </a:ext>
                    </a:extLst>
                  </p:cNvPr>
                  <p:cNvSpPr txBox="1"/>
                  <p:nvPr/>
                </p:nvSpPr>
                <p:spPr>
                  <a:xfrm>
                    <a:off x="4643462" y="5383863"/>
                    <a:ext cx="2533111" cy="334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b>
                              <m:r>
                                <a:rPr lang="en-US" altLang="ko-KR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ko-KR" sz="9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Spectrogram</m:t>
                          </m:r>
                          <m:r>
                            <m:rPr>
                              <m:nor/>
                            </m:rPr>
                            <a:rPr lang="en-US" altLang="ko-KR" sz="9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𝑝𝑖𝑥𝑒𝑙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oMath>
                      </m:oMathPara>
                    </a14:m>
                    <a:endParaRPr lang="ko-KR" altLang="en-US" sz="900" dirty="0"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74114AB6-D698-0949-6844-D845C3BB04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43462" y="5383863"/>
                    <a:ext cx="2533111" cy="334492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b="-263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ACA1952-1E1F-6867-7561-656A1772AEB6}"/>
                      </a:ext>
                    </a:extLst>
                  </p:cNvPr>
                  <p:cNvSpPr txBox="1"/>
                  <p:nvPr/>
                </p:nvSpPr>
                <p:spPr>
                  <a:xfrm>
                    <a:off x="4738605" y="5159407"/>
                    <a:ext cx="1805537" cy="334492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l" defTabSz="9144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sz="9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ko-KR" sz="900" b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altLang="ko-KR" sz="9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Raw</m:t>
                          </m:r>
                          <m:r>
                            <m:rPr>
                              <m:nor/>
                            </m:rPr>
                            <a:rPr lang="en-US" altLang="ko-KR" sz="9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altLang="ko-KR" sz="9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data</m:t>
                          </m:r>
                          <m:r>
                            <m:rPr>
                              <m:nor/>
                            </m:rPr>
                            <a:rPr lang="en-US" altLang="ko-KR" sz="900" b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altLang="ko-KR" sz="900" b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𝑣𝑎𝑙𝑢𝑒</m:t>
                          </m:r>
                        </m:oMath>
                      </m:oMathPara>
                    </a14:m>
                    <a:endParaRPr lang="ko-KR" altLang="en-US" sz="900" dirty="0">
                      <a:latin typeface="Cambria Math" panose="020405030504060302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DACA1952-1E1F-6867-7561-656A1772AEB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38605" y="5159407"/>
                    <a:ext cx="1805537" cy="334492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FEE479C-1482-7DA6-E0D9-4E8CBB84FA64}"/>
                </a:ext>
              </a:extLst>
            </p:cNvPr>
            <p:cNvSpPr txBox="1"/>
            <p:nvPr/>
          </p:nvSpPr>
          <p:spPr>
            <a:xfrm>
              <a:off x="10195118" y="-2916"/>
              <a:ext cx="1580549" cy="367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Classification</a:t>
              </a:r>
              <a:endParaRPr lang="ko-KR" altLang="en-US" sz="1000" b="1" dirty="0"/>
            </a:p>
          </p:txBody>
        </p:sp>
        <p:sp>
          <p:nvSpPr>
            <p:cNvPr id="78" name="직사각형 77">
              <a:extLst>
                <a:ext uri="{FF2B5EF4-FFF2-40B4-BE49-F238E27FC236}">
                  <a16:creationId xmlns:a16="http://schemas.microsoft.com/office/drawing/2014/main" id="{291A2F3B-0EEE-1F96-22A1-7598B739BEE2}"/>
                </a:ext>
              </a:extLst>
            </p:cNvPr>
            <p:cNvSpPr/>
            <p:nvPr/>
          </p:nvSpPr>
          <p:spPr>
            <a:xfrm>
              <a:off x="9886895" y="366951"/>
              <a:ext cx="2184056" cy="6335722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79EDB89-AC1B-3CB8-2799-382D73735C50}"/>
                </a:ext>
              </a:extLst>
            </p:cNvPr>
            <p:cNvSpPr txBox="1"/>
            <p:nvPr/>
          </p:nvSpPr>
          <p:spPr>
            <a:xfrm>
              <a:off x="9979737" y="1281603"/>
              <a:ext cx="1638300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Abnormal</a:t>
              </a:r>
              <a:endParaRPr lang="ko-KR" altLang="en-US" sz="900" dirty="0"/>
            </a:p>
          </p:txBody>
        </p:sp>
        <p:sp>
          <p:nvSpPr>
            <p:cNvPr id="80" name="사각형: 둥근 모서리 79">
              <a:extLst>
                <a:ext uri="{FF2B5EF4-FFF2-40B4-BE49-F238E27FC236}">
                  <a16:creationId xmlns:a16="http://schemas.microsoft.com/office/drawing/2014/main" id="{EA9D8642-7147-077A-77FC-5F5E69482959}"/>
                </a:ext>
              </a:extLst>
            </p:cNvPr>
            <p:cNvSpPr/>
            <p:nvPr/>
          </p:nvSpPr>
          <p:spPr>
            <a:xfrm>
              <a:off x="-278029" y="2197354"/>
              <a:ext cx="2028722" cy="4412996"/>
            </a:xfrm>
            <a:prstGeom prst="roundRect">
              <a:avLst>
                <a:gd name="adj" fmla="val 4282"/>
              </a:avLst>
            </a:prstGeom>
            <a:noFill/>
            <a:ln w="1270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정육면체 80">
                  <a:extLst>
                    <a:ext uri="{FF2B5EF4-FFF2-40B4-BE49-F238E27FC236}">
                      <a16:creationId xmlns:a16="http://schemas.microsoft.com/office/drawing/2014/main" id="{96BE1B6E-085B-EFEE-45A7-07EF77308C17}"/>
                    </a:ext>
                  </a:extLst>
                </p:cNvPr>
                <p:cNvSpPr/>
                <p:nvPr/>
              </p:nvSpPr>
              <p:spPr>
                <a:xfrm>
                  <a:off x="2188797" y="3899225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정육면체 80">
                  <a:extLst>
                    <a:ext uri="{FF2B5EF4-FFF2-40B4-BE49-F238E27FC236}">
                      <a16:creationId xmlns:a16="http://schemas.microsoft.com/office/drawing/2014/main" id="{96BE1B6E-085B-EFEE-45A7-07EF77308C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88797" y="3899225"/>
                  <a:ext cx="365948" cy="352654"/>
                </a:xfrm>
                <a:prstGeom prst="cube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2" name="정육면체 81">
              <a:extLst>
                <a:ext uri="{FF2B5EF4-FFF2-40B4-BE49-F238E27FC236}">
                  <a16:creationId xmlns:a16="http://schemas.microsoft.com/office/drawing/2014/main" id="{7EF35BC6-D593-F6C7-609D-610170B0FD39}"/>
                </a:ext>
              </a:extLst>
            </p:cNvPr>
            <p:cNvSpPr/>
            <p:nvPr/>
          </p:nvSpPr>
          <p:spPr>
            <a:xfrm>
              <a:off x="2188263" y="3614354"/>
              <a:ext cx="365948" cy="352654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정육면체 82">
                  <a:extLst>
                    <a:ext uri="{FF2B5EF4-FFF2-40B4-BE49-F238E27FC236}">
                      <a16:creationId xmlns:a16="http://schemas.microsoft.com/office/drawing/2014/main" id="{93733C07-3ABF-FEB8-8355-883094940AD1}"/>
                    </a:ext>
                  </a:extLst>
                </p:cNvPr>
                <p:cNvSpPr/>
                <p:nvPr/>
              </p:nvSpPr>
              <p:spPr>
                <a:xfrm>
                  <a:off x="2191973" y="3329444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정육면체 82">
                  <a:extLst>
                    <a:ext uri="{FF2B5EF4-FFF2-40B4-BE49-F238E27FC236}">
                      <a16:creationId xmlns:a16="http://schemas.microsoft.com/office/drawing/2014/main" id="{93733C07-3ABF-FEB8-8355-883094940A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973" y="3329444"/>
                  <a:ext cx="365948" cy="352654"/>
                </a:xfrm>
                <a:prstGeom prst="cube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정육면체 83">
                  <a:extLst>
                    <a:ext uri="{FF2B5EF4-FFF2-40B4-BE49-F238E27FC236}">
                      <a16:creationId xmlns:a16="http://schemas.microsoft.com/office/drawing/2014/main" id="{996CCD1E-F303-7B00-4055-6D07AD7FC744}"/>
                    </a:ext>
                  </a:extLst>
                </p:cNvPr>
                <p:cNvSpPr/>
                <p:nvPr/>
              </p:nvSpPr>
              <p:spPr>
                <a:xfrm>
                  <a:off x="2191973" y="3043354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정육면체 83">
                  <a:extLst>
                    <a:ext uri="{FF2B5EF4-FFF2-40B4-BE49-F238E27FC236}">
                      <a16:creationId xmlns:a16="http://schemas.microsoft.com/office/drawing/2014/main" id="{996CCD1E-F303-7B00-4055-6D07AD7FC7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1973" y="3043354"/>
                  <a:ext cx="365948" cy="352654"/>
                </a:xfrm>
                <a:prstGeom prst="cube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직사각형 84">
              <a:extLst>
                <a:ext uri="{FF2B5EF4-FFF2-40B4-BE49-F238E27FC236}">
                  <a16:creationId xmlns:a16="http://schemas.microsoft.com/office/drawing/2014/main" id="{D6D708CB-F51B-39B2-4DD3-1729DEED3A17}"/>
                </a:ext>
              </a:extLst>
            </p:cNvPr>
            <p:cNvSpPr/>
            <p:nvPr/>
          </p:nvSpPr>
          <p:spPr>
            <a:xfrm rot="16200000">
              <a:off x="2344384" y="3417333"/>
              <a:ext cx="1700279" cy="3250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직사각형 85">
              <a:extLst>
                <a:ext uri="{FF2B5EF4-FFF2-40B4-BE49-F238E27FC236}">
                  <a16:creationId xmlns:a16="http://schemas.microsoft.com/office/drawing/2014/main" id="{8BFC1707-1257-2E27-13FC-B81687220C9C}"/>
                </a:ext>
              </a:extLst>
            </p:cNvPr>
            <p:cNvSpPr/>
            <p:nvPr/>
          </p:nvSpPr>
          <p:spPr>
            <a:xfrm rot="16200000">
              <a:off x="2773023" y="3417333"/>
              <a:ext cx="1700279" cy="3250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직사각형 86">
              <a:extLst>
                <a:ext uri="{FF2B5EF4-FFF2-40B4-BE49-F238E27FC236}">
                  <a16:creationId xmlns:a16="http://schemas.microsoft.com/office/drawing/2014/main" id="{B79180D0-7BCB-7F55-0C59-BE538C25FBEC}"/>
                </a:ext>
              </a:extLst>
            </p:cNvPr>
            <p:cNvSpPr/>
            <p:nvPr/>
          </p:nvSpPr>
          <p:spPr>
            <a:xfrm rot="16200000">
              <a:off x="3204223" y="3417334"/>
              <a:ext cx="1700279" cy="3250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직사각형 87">
              <a:extLst>
                <a:ext uri="{FF2B5EF4-FFF2-40B4-BE49-F238E27FC236}">
                  <a16:creationId xmlns:a16="http://schemas.microsoft.com/office/drawing/2014/main" id="{3A7B32C6-ABD4-F480-1A6C-664C6A037CA2}"/>
                </a:ext>
              </a:extLst>
            </p:cNvPr>
            <p:cNvSpPr/>
            <p:nvPr/>
          </p:nvSpPr>
          <p:spPr>
            <a:xfrm rot="16200000">
              <a:off x="5691234" y="3417334"/>
              <a:ext cx="1700279" cy="325092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8901E66A-53A0-E0F8-99D0-F2E8C1E9E90D}"/>
                </a:ext>
              </a:extLst>
            </p:cNvPr>
            <p:cNvSpPr/>
            <p:nvPr/>
          </p:nvSpPr>
          <p:spPr>
            <a:xfrm rot="16200000">
              <a:off x="6119873" y="3417334"/>
              <a:ext cx="1700279" cy="325092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49FE36D5-B882-59D9-1AB9-7A09443DCE15}"/>
                </a:ext>
              </a:extLst>
            </p:cNvPr>
            <p:cNvSpPr/>
            <p:nvPr/>
          </p:nvSpPr>
          <p:spPr>
            <a:xfrm rot="16200000">
              <a:off x="6551074" y="3417332"/>
              <a:ext cx="1700279" cy="325093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E7905A87-C970-9339-BEC2-4E917306BFEF}"/>
                </a:ext>
              </a:extLst>
            </p:cNvPr>
            <p:cNvSpPr/>
            <p:nvPr/>
          </p:nvSpPr>
          <p:spPr>
            <a:xfrm rot="16200000">
              <a:off x="7334914" y="3417334"/>
              <a:ext cx="1700279" cy="325092"/>
            </a:xfrm>
            <a:prstGeom prst="rect">
              <a:avLst/>
            </a:prstGeom>
            <a:solidFill>
              <a:srgbClr val="DAE3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 Dropout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사각형: 둥근 모서리 91">
                  <a:extLst>
                    <a:ext uri="{FF2B5EF4-FFF2-40B4-BE49-F238E27FC236}">
                      <a16:creationId xmlns:a16="http://schemas.microsoft.com/office/drawing/2014/main" id="{57B26244-2912-E977-D134-5271D58441D1}"/>
                    </a:ext>
                  </a:extLst>
                </p:cNvPr>
                <p:cNvSpPr/>
                <p:nvPr/>
              </p:nvSpPr>
              <p:spPr>
                <a:xfrm rot="16200000">
                  <a:off x="5979674" y="3453173"/>
                  <a:ext cx="270896" cy="263653"/>
                </a:xfrm>
                <a:prstGeom prst="round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사각형: 둥근 모서리 91">
                  <a:extLst>
                    <a:ext uri="{FF2B5EF4-FFF2-40B4-BE49-F238E27FC236}">
                      <a16:creationId xmlns:a16="http://schemas.microsoft.com/office/drawing/2014/main" id="{57B26244-2912-E977-D134-5271D58441D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979674" y="3453173"/>
                  <a:ext cx="270896" cy="263653"/>
                </a:xfrm>
                <a:prstGeom prst="round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3" name="직선 화살표 연결선 92">
              <a:extLst>
                <a:ext uri="{FF2B5EF4-FFF2-40B4-BE49-F238E27FC236}">
                  <a16:creationId xmlns:a16="http://schemas.microsoft.com/office/drawing/2014/main" id="{5ECEF591-BC89-7EFB-EB58-98CCF52CD0EE}"/>
                </a:ext>
              </a:extLst>
            </p:cNvPr>
            <p:cNvCxnSpPr>
              <a:cxnSpLocks/>
              <a:stCxn id="85" idx="2"/>
              <a:endCxn id="86" idx="0"/>
            </p:cNvCxnSpPr>
            <p:nvPr/>
          </p:nvCxnSpPr>
          <p:spPr>
            <a:xfrm>
              <a:off x="3357070" y="3579879"/>
              <a:ext cx="1035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직선 화살표 연결선 93">
              <a:extLst>
                <a:ext uri="{FF2B5EF4-FFF2-40B4-BE49-F238E27FC236}">
                  <a16:creationId xmlns:a16="http://schemas.microsoft.com/office/drawing/2014/main" id="{7B5AFD3B-6D6C-E563-AC93-EA18EA752279}"/>
                </a:ext>
              </a:extLst>
            </p:cNvPr>
            <p:cNvCxnSpPr>
              <a:cxnSpLocks/>
              <a:stCxn id="86" idx="2"/>
              <a:endCxn id="87" idx="0"/>
            </p:cNvCxnSpPr>
            <p:nvPr/>
          </p:nvCxnSpPr>
          <p:spPr>
            <a:xfrm>
              <a:off x="3785709" y="3579879"/>
              <a:ext cx="10610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직선 화살표 연결선 94">
              <a:extLst>
                <a:ext uri="{FF2B5EF4-FFF2-40B4-BE49-F238E27FC236}">
                  <a16:creationId xmlns:a16="http://schemas.microsoft.com/office/drawing/2014/main" id="{59B18F1B-5766-25CE-E584-E9C4316060EC}"/>
                </a:ext>
              </a:extLst>
            </p:cNvPr>
            <p:cNvCxnSpPr>
              <a:cxnSpLocks/>
              <a:stCxn id="11" idx="3"/>
              <a:endCxn id="92" idx="0"/>
            </p:cNvCxnSpPr>
            <p:nvPr/>
          </p:nvCxnSpPr>
          <p:spPr>
            <a:xfrm>
              <a:off x="5115578" y="3581860"/>
              <a:ext cx="867718" cy="31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6" name="연결선: 꺾임 95">
              <a:extLst>
                <a:ext uri="{FF2B5EF4-FFF2-40B4-BE49-F238E27FC236}">
                  <a16:creationId xmlns:a16="http://schemas.microsoft.com/office/drawing/2014/main" id="{324CDD8C-2B43-D698-4DF2-6906A48E86CE}"/>
                </a:ext>
              </a:extLst>
            </p:cNvPr>
            <p:cNvCxnSpPr>
              <a:cxnSpLocks/>
              <a:stCxn id="123" idx="3"/>
              <a:endCxn id="92" idx="3"/>
            </p:cNvCxnSpPr>
            <p:nvPr/>
          </p:nvCxnSpPr>
          <p:spPr>
            <a:xfrm rot="16200000" flipH="1">
              <a:off x="5714996" y="3049425"/>
              <a:ext cx="9525" cy="790728"/>
            </a:xfrm>
            <a:prstGeom prst="bentConnector3">
              <a:avLst>
                <a:gd name="adj1" fmla="val -9061984"/>
              </a:avLst>
            </a:prstGeom>
            <a:grpFill/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0BC9744F-4319-1CEE-4C7B-3674C3744B9C}"/>
                </a:ext>
              </a:extLst>
            </p:cNvPr>
            <p:cNvCxnSpPr>
              <a:cxnSpLocks/>
              <a:stCxn id="92" idx="2"/>
              <a:endCxn id="88" idx="0"/>
            </p:cNvCxnSpPr>
            <p:nvPr/>
          </p:nvCxnSpPr>
          <p:spPr>
            <a:xfrm flipV="1">
              <a:off x="6246949" y="3579880"/>
              <a:ext cx="131879" cy="51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3C04EA12-313E-0B65-EEB5-A7C3A941FFA1}"/>
                </a:ext>
              </a:extLst>
            </p:cNvPr>
            <p:cNvCxnSpPr>
              <a:cxnSpLocks/>
              <a:stCxn id="88" idx="2"/>
              <a:endCxn id="89" idx="0"/>
            </p:cNvCxnSpPr>
            <p:nvPr/>
          </p:nvCxnSpPr>
          <p:spPr>
            <a:xfrm>
              <a:off x="6703920" y="3579880"/>
              <a:ext cx="1035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41661F7C-B3F0-17D4-9347-F70970F45117}"/>
                </a:ext>
              </a:extLst>
            </p:cNvPr>
            <p:cNvCxnSpPr>
              <a:cxnSpLocks/>
              <a:stCxn id="89" idx="2"/>
              <a:endCxn id="90" idx="0"/>
            </p:cNvCxnSpPr>
            <p:nvPr/>
          </p:nvCxnSpPr>
          <p:spPr>
            <a:xfrm flipV="1">
              <a:off x="7132559" y="3579878"/>
              <a:ext cx="10610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직선 화살표 연결선 99">
              <a:extLst>
                <a:ext uri="{FF2B5EF4-FFF2-40B4-BE49-F238E27FC236}">
                  <a16:creationId xmlns:a16="http://schemas.microsoft.com/office/drawing/2014/main" id="{87BF3FAE-3133-A7BE-2FE6-8E86E553C662}"/>
                </a:ext>
              </a:extLst>
            </p:cNvPr>
            <p:cNvCxnSpPr>
              <a:cxnSpLocks/>
              <a:stCxn id="90" idx="2"/>
              <a:endCxn id="91" idx="0"/>
            </p:cNvCxnSpPr>
            <p:nvPr/>
          </p:nvCxnSpPr>
          <p:spPr>
            <a:xfrm>
              <a:off x="7563760" y="3579878"/>
              <a:ext cx="458748" cy="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07781C99-CA81-9071-C4BC-5B1D1BD50C10}"/>
                </a:ext>
              </a:extLst>
            </p:cNvPr>
            <p:cNvSpPr txBox="1"/>
            <p:nvPr/>
          </p:nvSpPr>
          <p:spPr>
            <a:xfrm>
              <a:off x="5343756" y="2235525"/>
              <a:ext cx="752034" cy="334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1x1 Conv</a:t>
              </a:r>
              <a:endParaRPr lang="ko-KR" altLang="en-US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B4E73932-F3E7-4DD9-E551-F848D1E25630}"/>
                </a:ext>
              </a:extLst>
            </p:cNvPr>
            <p:cNvSpPr/>
            <p:nvPr/>
          </p:nvSpPr>
          <p:spPr>
            <a:xfrm rot="16200000">
              <a:off x="4003415" y="3417334"/>
              <a:ext cx="1700279" cy="32509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 Dropout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C8DA094-0115-9276-B718-12EC99088F60}"/>
                </a:ext>
              </a:extLst>
            </p:cNvPr>
            <p:cNvSpPr txBox="1"/>
            <p:nvPr/>
          </p:nvSpPr>
          <p:spPr>
            <a:xfrm rot="5400000">
              <a:off x="5487363" y="3480586"/>
              <a:ext cx="441811" cy="1817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6E3491CF-DD2C-A8B7-39F2-10A81A41E656}"/>
                </a:ext>
              </a:extLst>
            </p:cNvPr>
            <p:cNvGrpSpPr/>
            <p:nvPr/>
          </p:nvGrpSpPr>
          <p:grpSpPr>
            <a:xfrm rot="5400000">
              <a:off x="4929130" y="3477168"/>
              <a:ext cx="1395328" cy="4185931"/>
              <a:chOff x="4597562" y="5240948"/>
              <a:chExt cx="2555581" cy="1273279"/>
            </a:xfrm>
            <a:solidFill>
              <a:schemeClr val="bg1"/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직사각형 104">
                    <a:extLst>
                      <a:ext uri="{FF2B5EF4-FFF2-40B4-BE49-F238E27FC236}">
                        <a16:creationId xmlns:a16="http://schemas.microsoft.com/office/drawing/2014/main" id="{7527EEDB-2CE1-8869-9CB8-B0BD2135FEB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97577" y="6254959"/>
                    <a:ext cx="2555566" cy="25926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Residual Block</a:t>
                    </a:r>
                  </a:p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(16,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0</m:t>
                            </m:r>
                          </m:sup>
                        </m:sSup>
                      </m:oMath>
                    </a14:m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ko-KR" alt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4" name="직사각형 303">
                    <a:extLst>
                      <a:ext uri="{FF2B5EF4-FFF2-40B4-BE49-F238E27FC236}">
                        <a16:creationId xmlns:a16="http://schemas.microsoft.com/office/drawing/2014/main" id="{BD74B6DA-8237-6F7A-4630-49D7E8BA591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597577" y="6254959"/>
                    <a:ext cx="2555566" cy="259268"/>
                  </a:xfrm>
                  <a:prstGeom prst="rect">
                    <a:avLst/>
                  </a:prstGeom>
                  <a:blipFill>
                    <a:blip r:embed="rId50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직사각형 105">
                    <a:extLst>
                      <a:ext uri="{FF2B5EF4-FFF2-40B4-BE49-F238E27FC236}">
                        <a16:creationId xmlns:a16="http://schemas.microsoft.com/office/drawing/2014/main" id="{923196BD-1C07-673C-0EF9-75AA8828D27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97577" y="5915151"/>
                    <a:ext cx="2555566" cy="25926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Residual Block</a:t>
                    </a:r>
                  </a:p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(16,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</m:oMath>
                    </a14:m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</a:t>
                    </a:r>
                    <a:endParaRPr lang="ko-KR" alt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5" name="직사각형 304">
                    <a:extLst>
                      <a:ext uri="{FF2B5EF4-FFF2-40B4-BE49-F238E27FC236}">
                        <a16:creationId xmlns:a16="http://schemas.microsoft.com/office/drawing/2014/main" id="{6EA74C70-155C-C6BD-6442-5C97BAC1CD4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597577" y="5915151"/>
                    <a:ext cx="2555566" cy="259268"/>
                  </a:xfrm>
                  <a:prstGeom prst="rect">
                    <a:avLst/>
                  </a:prstGeom>
                  <a:blipFill>
                    <a:blip r:embed="rId51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7" name="직선 화살표 연결선 106">
                <a:extLst>
                  <a:ext uri="{FF2B5EF4-FFF2-40B4-BE49-F238E27FC236}">
                    <a16:creationId xmlns:a16="http://schemas.microsoft.com/office/drawing/2014/main" id="{10524076-EE12-5FE1-C2A4-42BE37B9C789}"/>
                  </a:ext>
                </a:extLst>
              </p:cNvPr>
              <p:cNvCxnSpPr>
                <a:cxnSpLocks/>
                <a:stCxn id="106" idx="2"/>
                <a:endCxn id="109" idx="0"/>
              </p:cNvCxnSpPr>
              <p:nvPr/>
            </p:nvCxnSpPr>
            <p:spPr>
              <a:xfrm rot="16200000" flipV="1">
                <a:off x="5667887" y="5707679"/>
                <a:ext cx="414935" cy="9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직선 화살표 연결선 107">
                <a:extLst>
                  <a:ext uri="{FF2B5EF4-FFF2-40B4-BE49-F238E27FC236}">
                    <a16:creationId xmlns:a16="http://schemas.microsoft.com/office/drawing/2014/main" id="{6A8FBCBB-C5A6-AD97-A03B-82EFCA69E609}"/>
                  </a:ext>
                </a:extLst>
              </p:cNvPr>
              <p:cNvCxnSpPr>
                <a:cxnSpLocks/>
                <a:stCxn id="105" idx="2"/>
                <a:endCxn id="106" idx="0"/>
              </p:cNvCxnSpPr>
              <p:nvPr/>
            </p:nvCxnSpPr>
            <p:spPr>
              <a:xfrm rot="16200000">
                <a:off x="5835090" y="6214689"/>
                <a:ext cx="80540" cy="0"/>
              </a:xfrm>
              <a:prstGeom prst="straightConnector1">
                <a:avLst/>
              </a:prstGeom>
              <a:grpFill/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직사각형 108">
                    <a:extLst>
                      <a:ext uri="{FF2B5EF4-FFF2-40B4-BE49-F238E27FC236}">
                        <a16:creationId xmlns:a16="http://schemas.microsoft.com/office/drawing/2014/main" id="{D043385D-1801-FD31-A0FE-B66273712CC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597562" y="5240948"/>
                    <a:ext cx="2555575" cy="259268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Residual Block</a:t>
                    </a:r>
                  </a:p>
                  <a:p>
                    <a:pPr algn="ctr"/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(16,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p>
                        </m:sSup>
                      </m:oMath>
                    </a14:m>
                    <a:r>
                      <a:rPr lang="en-US" altLang="ko-KR" sz="9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), </a:t>
                    </a: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ko-KR" sz="9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  <m:r>
                          <a:rPr lang="en-US" altLang="ko-KR" sz="9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≤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oMath>
                    </a14:m>
                    <a:endParaRPr lang="ko-KR" altLang="en-US" sz="9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08" name="직사각형 307">
                    <a:extLst>
                      <a:ext uri="{FF2B5EF4-FFF2-40B4-BE49-F238E27FC236}">
                        <a16:creationId xmlns:a16="http://schemas.microsoft.com/office/drawing/2014/main" id="{F4CE0395-FC2D-9E25-011A-836346E19E4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10800000">
                    <a:off x="4597562" y="5240948"/>
                    <a:ext cx="2555575" cy="259268"/>
                  </a:xfrm>
                  <a:prstGeom prst="rect">
                    <a:avLst/>
                  </a:prstGeom>
                  <a:blipFill>
                    <a:blip r:embed="rId52"/>
                    <a:stretch>
                      <a:fillRect/>
                    </a:stretch>
                  </a:blip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4A73AF79-A7BB-9E4F-6BC1-C86DA963034A}"/>
                  </a:ext>
                </a:extLst>
              </p:cNvPr>
              <p:cNvSpPr txBox="1"/>
              <p:nvPr/>
            </p:nvSpPr>
            <p:spPr>
              <a:xfrm>
                <a:off x="5399840" y="5723500"/>
                <a:ext cx="809188" cy="55288"/>
              </a:xfrm>
              <a:prstGeom prst="rect">
                <a:avLst/>
              </a:prstGeom>
              <a:grpFill/>
            </p:spPr>
            <p:txBody>
              <a:bodyPr wrap="none" tIns="0" bIns="0" rtlCol="0" anchor="ctr" anchorCtr="0">
                <a:spAutoFit/>
              </a:bodyPr>
              <a:lstStyle/>
              <a:p>
                <a:r>
                  <a:rPr lang="en-US" altLang="ko-KR" sz="1000" b="1" dirty="0">
                    <a:latin typeface="맑은 고딕" panose="020B0503020000020004" pitchFamily="50" charset="-127"/>
                    <a:ea typeface="맑은 고딕" panose="020B0503020000020004" pitchFamily="50" charset="-127"/>
                    <a:cs typeface="Times New Roman" panose="02020603050405020304" pitchFamily="18" charset="0"/>
                  </a:rPr>
                  <a:t>∙∙∙</a:t>
                </a:r>
                <a:endParaRPr lang="ko-KR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화살표: 오른쪽 110">
              <a:extLst>
                <a:ext uri="{FF2B5EF4-FFF2-40B4-BE49-F238E27FC236}">
                  <a16:creationId xmlns:a16="http://schemas.microsoft.com/office/drawing/2014/main" id="{4A891C3A-A50D-0C2D-09BD-00241F4DEB61}"/>
                </a:ext>
              </a:extLst>
            </p:cNvPr>
            <p:cNvSpPr/>
            <p:nvPr/>
          </p:nvSpPr>
          <p:spPr>
            <a:xfrm>
              <a:off x="2634243" y="4383788"/>
              <a:ext cx="212038" cy="207694"/>
            </a:xfrm>
            <a:prstGeom prst="rightArrow">
              <a:avLst>
                <a:gd name="adj1" fmla="val 50000"/>
                <a:gd name="adj2" fmla="val 4007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FC6BD1-2BFD-3148-B308-BE36479185D8}"/>
                </a:ext>
              </a:extLst>
            </p:cNvPr>
            <p:cNvSpPr txBox="1"/>
            <p:nvPr/>
          </p:nvSpPr>
          <p:spPr>
            <a:xfrm>
              <a:off x="-154344" y="-2916"/>
              <a:ext cx="1882303" cy="3679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Preprocessing</a:t>
              </a:r>
              <a:endParaRPr lang="ko-KR" altLang="en-US" sz="1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F704B86-83F5-70F0-0007-2C4566A51E47}"/>
                    </a:ext>
                  </a:extLst>
                </p:cNvPr>
                <p:cNvSpPr txBox="1"/>
                <p:nvPr/>
              </p:nvSpPr>
              <p:spPr>
                <a:xfrm>
                  <a:off x="2659414" y="2185116"/>
                  <a:ext cx="1767212" cy="33449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ko-KR" sz="9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ko-KR" altLang="en-US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altLang="ko-KR" sz="9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combination data</a:t>
                  </a:r>
                  <a:endParaRPr lang="ko-KR" altLang="en-US" sz="9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4F704B86-83F5-70F0-0007-2C4566A51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9414" y="2185116"/>
                  <a:ext cx="1767212" cy="334492"/>
                </a:xfrm>
                <a:prstGeom prst="rect">
                  <a:avLst/>
                </a:prstGeom>
                <a:blipFill>
                  <a:blip r:embed="rId5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순서도: 논리합 113">
              <a:extLst>
                <a:ext uri="{FF2B5EF4-FFF2-40B4-BE49-F238E27FC236}">
                  <a16:creationId xmlns:a16="http://schemas.microsoft.com/office/drawing/2014/main" id="{870913C2-2A95-6D7F-EB9B-D1893115A9BE}"/>
                </a:ext>
              </a:extLst>
            </p:cNvPr>
            <p:cNvSpPr/>
            <p:nvPr/>
          </p:nvSpPr>
          <p:spPr>
            <a:xfrm>
              <a:off x="2459820" y="2234680"/>
              <a:ext cx="216000" cy="216000"/>
            </a:xfrm>
            <a:prstGeom prst="flowChartOr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900"/>
            </a:p>
          </p:txBody>
        </p:sp>
        <p:cxnSp>
          <p:nvCxnSpPr>
            <p:cNvPr id="115" name="직선 화살표 연결선 114">
              <a:extLst>
                <a:ext uri="{FF2B5EF4-FFF2-40B4-BE49-F238E27FC236}">
                  <a16:creationId xmlns:a16="http://schemas.microsoft.com/office/drawing/2014/main" id="{5996B36F-8FDF-FA9C-AD8F-06868850EC62}"/>
                </a:ext>
              </a:extLst>
            </p:cNvPr>
            <p:cNvCxnSpPr>
              <a:cxnSpLocks/>
              <a:stCxn id="87" idx="2"/>
              <a:endCxn id="102" idx="0"/>
            </p:cNvCxnSpPr>
            <p:nvPr/>
          </p:nvCxnSpPr>
          <p:spPr>
            <a:xfrm>
              <a:off x="4216909" y="3579880"/>
              <a:ext cx="4741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DF1C4832-580B-63AE-78D6-190F7C861E5E}"/>
                </a:ext>
              </a:extLst>
            </p:cNvPr>
            <p:cNvSpPr/>
            <p:nvPr/>
          </p:nvSpPr>
          <p:spPr>
            <a:xfrm rot="16200000">
              <a:off x="7348556" y="4305599"/>
              <a:ext cx="3256371" cy="278128"/>
            </a:xfrm>
            <a:prstGeom prst="rect">
              <a:avLst/>
            </a:prstGeom>
            <a:solidFill>
              <a:srgbClr val="FBE5D6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Average Pooling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6D1FEB26-40ED-D8D4-E7E1-CA710683E35E}"/>
                </a:ext>
              </a:extLst>
            </p:cNvPr>
            <p:cNvSpPr/>
            <p:nvPr/>
          </p:nvSpPr>
          <p:spPr>
            <a:xfrm rot="16200000">
              <a:off x="7752128" y="4305599"/>
              <a:ext cx="3256371" cy="278128"/>
            </a:xfrm>
            <a:prstGeom prst="rect">
              <a:avLst/>
            </a:prstGeom>
            <a:solidFill>
              <a:srgbClr val="FBE5D6"/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Dense</a:t>
              </a:r>
              <a:endParaRPr lang="ko-KR" altLang="en-US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38CA1EA5-C1C4-3F25-569F-BA9C1F8E248F}"/>
                </a:ext>
              </a:extLst>
            </p:cNvPr>
            <p:cNvCxnSpPr>
              <a:cxnSpLocks/>
              <a:stCxn id="116" idx="2"/>
              <a:endCxn id="117" idx="0"/>
            </p:cNvCxnSpPr>
            <p:nvPr/>
          </p:nvCxnSpPr>
          <p:spPr>
            <a:xfrm>
              <a:off x="9115806" y="4444663"/>
              <a:ext cx="125444" cy="0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연결선: 꺾임 118">
              <a:extLst>
                <a:ext uri="{FF2B5EF4-FFF2-40B4-BE49-F238E27FC236}">
                  <a16:creationId xmlns:a16="http://schemas.microsoft.com/office/drawing/2014/main" id="{566C8B73-121B-66B7-8E05-4FE7971DB322}"/>
                </a:ext>
              </a:extLst>
            </p:cNvPr>
            <p:cNvCxnSpPr>
              <a:cxnSpLocks/>
              <a:stCxn id="117" idx="2"/>
            </p:cNvCxnSpPr>
            <p:nvPr/>
          </p:nvCxnSpPr>
          <p:spPr>
            <a:xfrm flipV="1">
              <a:off x="9519378" y="3515497"/>
              <a:ext cx="367517" cy="929166"/>
            </a:xfrm>
            <a:prstGeom prst="bentConnector5">
              <a:avLst>
                <a:gd name="adj1" fmla="val 42763"/>
                <a:gd name="adj2" fmla="val 49314"/>
                <a:gd name="adj3" fmla="val 42983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33B49591-28ED-161F-F9FB-B470F4708E83}"/>
                </a:ext>
              </a:extLst>
            </p:cNvPr>
            <p:cNvSpPr txBox="1"/>
            <p:nvPr/>
          </p:nvSpPr>
          <p:spPr>
            <a:xfrm>
              <a:off x="9979737" y="353408"/>
              <a:ext cx="1638300" cy="334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Normal</a:t>
              </a:r>
              <a:endParaRPr lang="ko-KR" altLang="en-US" sz="9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973DAADC-2813-A177-33AD-77281ED67FE3}"/>
                </a:ext>
              </a:extLst>
            </p:cNvPr>
            <p:cNvSpPr txBox="1"/>
            <p:nvPr/>
          </p:nvSpPr>
          <p:spPr>
            <a:xfrm rot="5400000">
              <a:off x="4213791" y="3454580"/>
              <a:ext cx="441811" cy="1817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C9B86FDB-4380-A218-B586-D64947C3DB99}"/>
                </a:ext>
              </a:extLst>
            </p:cNvPr>
            <p:cNvSpPr txBox="1"/>
            <p:nvPr/>
          </p:nvSpPr>
          <p:spPr>
            <a:xfrm rot="5400000">
              <a:off x="7538087" y="3455807"/>
              <a:ext cx="441811" cy="18176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0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사각형: 둥근 모서리 122">
                  <a:extLst>
                    <a:ext uri="{FF2B5EF4-FFF2-40B4-BE49-F238E27FC236}">
                      <a16:creationId xmlns:a16="http://schemas.microsoft.com/office/drawing/2014/main" id="{FAA35DB5-258F-7541-D3CD-259A5399E54D}"/>
                    </a:ext>
                  </a:extLst>
                </p:cNvPr>
                <p:cNvSpPr/>
                <p:nvPr/>
              </p:nvSpPr>
              <p:spPr>
                <a:xfrm rot="16200000">
                  <a:off x="5188946" y="3443648"/>
                  <a:ext cx="270896" cy="263653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9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3" name="사각형: 둥근 모서리 122">
                  <a:extLst>
                    <a:ext uri="{FF2B5EF4-FFF2-40B4-BE49-F238E27FC236}">
                      <a16:creationId xmlns:a16="http://schemas.microsoft.com/office/drawing/2014/main" id="{FAA35DB5-258F-7541-D3CD-259A5399E5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5188946" y="3443648"/>
                  <a:ext cx="270896" cy="263653"/>
                </a:xfrm>
                <a:prstGeom prst="roundRect">
                  <a:avLst/>
                </a:prstGeom>
                <a:blipFill>
                  <a:blip r:embed="rId5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4" name="연결선: 꺾임 123">
              <a:extLst>
                <a:ext uri="{FF2B5EF4-FFF2-40B4-BE49-F238E27FC236}">
                  <a16:creationId xmlns:a16="http://schemas.microsoft.com/office/drawing/2014/main" id="{E11C5746-2C28-E9E6-87DF-5B6513C84FF3}"/>
                </a:ext>
              </a:extLst>
            </p:cNvPr>
            <p:cNvCxnSpPr>
              <a:cxnSpLocks/>
              <a:stCxn id="7" idx="3"/>
              <a:endCxn id="116" idx="0"/>
            </p:cNvCxnSpPr>
            <p:nvPr/>
          </p:nvCxnSpPr>
          <p:spPr>
            <a:xfrm>
              <a:off x="8424432" y="3581860"/>
              <a:ext cx="413246" cy="862803"/>
            </a:xfrm>
            <a:prstGeom prst="bentConnector5">
              <a:avLst>
                <a:gd name="adj1" fmla="val 55318"/>
                <a:gd name="adj2" fmla="val 99927"/>
                <a:gd name="adj3" fmla="val 5620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9147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511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Dataset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 algn="just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ICBHI 2017 challenge dataset</a:t>
            </a:r>
          </a:p>
          <a:p>
            <a:pPr lvl="1" algn="just">
              <a:lnSpc>
                <a:spcPct val="150000"/>
              </a:lnSpc>
            </a:pP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    (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호흡소리 데이터베이스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</a:p>
          <a:p>
            <a:pPr marL="1714500" lvl="3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6898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호흡 주기를 포함하는 총 </a:t>
            </a:r>
            <a:r>
              <a:rPr lang="en-US" altLang="ko-KR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5.5</a:t>
            </a:r>
            <a:r>
              <a:rPr lang="ko-KR" altLang="en-US" sz="2000" b="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시간의 호흡소리 녹음</a:t>
            </a:r>
            <a:endParaRPr lang="en-US" altLang="ko-KR" sz="2000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천명음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수포음에 대한 </a:t>
            </a:r>
            <a:r>
              <a:rPr lang="ko-KR" altLang="en-US" sz="2000" dirty="0" err="1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라벨링</a:t>
            </a: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COPD, Pneumonia, Bronchiectasis, Bronchiolitis, Asthma, URIT, LRIT 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파일명</a:t>
            </a:r>
            <a:r>
              <a:rPr lang="en-US" altLang="ko-KR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환자번호_인덱스_흉부위치_채널종류_녹음장비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녹음장비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: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AKG C417L 마이크, 3M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Littmann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Classic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II SE 청진기, 3M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Litmmann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3200 전자 청진기,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WelchAllyn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Meditron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Master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Elite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전자 청진기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ko-KR" sz="2000" b="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34070189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그림 134">
            <a:extLst>
              <a:ext uri="{FF2B5EF4-FFF2-40B4-BE49-F238E27FC236}">
                <a16:creationId xmlns:a16="http://schemas.microsoft.com/office/drawing/2014/main" id="{B8C067C6-7401-92E7-4B6A-A048F80FF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46" y="4331470"/>
            <a:ext cx="1634656" cy="1100513"/>
          </a:xfrm>
          <a:prstGeom prst="rect">
            <a:avLst/>
          </a:prstGeom>
        </p:spPr>
      </p:pic>
      <p:pic>
        <p:nvPicPr>
          <p:cNvPr id="136" name="그림 135">
            <a:extLst>
              <a:ext uri="{FF2B5EF4-FFF2-40B4-BE49-F238E27FC236}">
                <a16:creationId xmlns:a16="http://schemas.microsoft.com/office/drawing/2014/main" id="{576065AF-87FB-AE38-2F2E-2518154ADB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696"/>
          <a:stretch/>
        </p:blipFill>
        <p:spPr>
          <a:xfrm>
            <a:off x="6801026" y="5477266"/>
            <a:ext cx="1634656" cy="1100513"/>
          </a:xfrm>
          <a:prstGeom prst="rect">
            <a:avLst/>
          </a:prstGeom>
        </p:spPr>
      </p:pic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Data</a:t>
            </a:r>
            <a:r>
              <a:rPr lang="ko-KR" alt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preprocessing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127" name="표 3">
            <a:extLst>
              <a:ext uri="{FF2B5EF4-FFF2-40B4-BE49-F238E27FC236}">
                <a16:creationId xmlns:a16="http://schemas.microsoft.com/office/drawing/2014/main" id="{B0518702-D81D-614E-A3E6-8038DC023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800769"/>
              </p:ext>
            </p:extLst>
          </p:nvPr>
        </p:nvGraphicFramePr>
        <p:xfrm>
          <a:off x="1385026" y="2822388"/>
          <a:ext cx="9356485" cy="3752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836">
                  <a:extLst>
                    <a:ext uri="{9D8B030D-6E8A-4147-A177-3AD203B41FA5}">
                      <a16:colId xmlns:a16="http://schemas.microsoft.com/office/drawing/2014/main" val="3586716916"/>
                    </a:ext>
                  </a:extLst>
                </a:gridCol>
                <a:gridCol w="1896917">
                  <a:extLst>
                    <a:ext uri="{9D8B030D-6E8A-4147-A177-3AD203B41FA5}">
                      <a16:colId xmlns:a16="http://schemas.microsoft.com/office/drawing/2014/main" val="1323206210"/>
                    </a:ext>
                  </a:extLst>
                </a:gridCol>
                <a:gridCol w="2057244">
                  <a:extLst>
                    <a:ext uri="{9D8B030D-6E8A-4147-A177-3AD203B41FA5}">
                      <a16:colId xmlns:a16="http://schemas.microsoft.com/office/drawing/2014/main" val="2087668829"/>
                    </a:ext>
                  </a:extLst>
                </a:gridCol>
                <a:gridCol w="2057244">
                  <a:extLst>
                    <a:ext uri="{9D8B030D-6E8A-4147-A177-3AD203B41FA5}">
                      <a16:colId xmlns:a16="http://schemas.microsoft.com/office/drawing/2014/main" val="293951123"/>
                    </a:ext>
                  </a:extLst>
                </a:gridCol>
                <a:gridCol w="2057244">
                  <a:extLst>
                    <a:ext uri="{9D8B030D-6E8A-4147-A177-3AD203B41FA5}">
                      <a16:colId xmlns:a16="http://schemas.microsoft.com/office/drawing/2014/main" val="949046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pattFill prst="pct5">
                          <a:fgClr>
                            <a:schemeClr val="tx1"/>
                          </a:fgClr>
                          <a:bgClr>
                            <a:schemeClr val="bg1"/>
                          </a:bgClr>
                        </a:patt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Raw</a:t>
                      </a:r>
                      <a:r>
                        <a:rPr lang="ko-KR" alt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Spectrogram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MFCC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Gammatone</a:t>
                      </a:r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746753"/>
                  </a:ext>
                </a:extLst>
              </a:tr>
              <a:tr h="1128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Healthy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건강</a:t>
                      </a:r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749945"/>
                  </a:ext>
                </a:extLst>
              </a:tr>
              <a:tr h="1128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COPD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만성 폐쇄성 폐질환</a:t>
                      </a:r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9350862"/>
                  </a:ext>
                </a:extLst>
              </a:tr>
              <a:tr h="11289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Bronchiectasis</a:t>
                      </a:r>
                    </a:p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o-KR" alt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기관지 </a:t>
                      </a:r>
                      <a:endParaRPr lang="en-US" altLang="ko-KR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/>
                      <a:r>
                        <a:rPr lang="ko-KR" altLang="en-US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확장증</a:t>
                      </a:r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2557296"/>
                  </a:ext>
                </a:extLst>
              </a:tr>
            </a:tbl>
          </a:graphicData>
        </a:graphic>
      </p:graphicFrame>
      <p:pic>
        <p:nvPicPr>
          <p:cNvPr id="128" name="그림 127">
            <a:extLst>
              <a:ext uri="{FF2B5EF4-FFF2-40B4-BE49-F238E27FC236}">
                <a16:creationId xmlns:a16="http://schemas.microsoft.com/office/drawing/2014/main" id="{2A009327-E437-C41D-A7A0-68855D57AC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9" t="4917" b="5690"/>
          <a:stretch/>
        </p:blipFill>
        <p:spPr>
          <a:xfrm>
            <a:off x="2869106" y="5507845"/>
            <a:ext cx="1638660" cy="1028563"/>
          </a:xfrm>
          <a:prstGeom prst="rect">
            <a:avLst/>
          </a:prstGeom>
        </p:spPr>
      </p:pic>
      <p:pic>
        <p:nvPicPr>
          <p:cNvPr id="129" name="그림 128">
            <a:extLst>
              <a:ext uri="{FF2B5EF4-FFF2-40B4-BE49-F238E27FC236}">
                <a16:creationId xmlns:a16="http://schemas.microsoft.com/office/drawing/2014/main" id="{941DDE93-99D5-A235-0B2A-85F625DDB7F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42" t="6593" b="5390"/>
          <a:stretch/>
        </p:blipFill>
        <p:spPr>
          <a:xfrm>
            <a:off x="2856163" y="4382686"/>
            <a:ext cx="1638660" cy="1028563"/>
          </a:xfrm>
          <a:prstGeom prst="rect">
            <a:avLst/>
          </a:prstGeom>
        </p:spPr>
      </p:pic>
      <p:pic>
        <p:nvPicPr>
          <p:cNvPr id="130" name="그림 129">
            <a:extLst>
              <a:ext uri="{FF2B5EF4-FFF2-40B4-BE49-F238E27FC236}">
                <a16:creationId xmlns:a16="http://schemas.microsoft.com/office/drawing/2014/main" id="{C26DC15B-01FD-CBE4-29D8-295BE17807E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1" t="5128" b="5938"/>
          <a:stretch/>
        </p:blipFill>
        <p:spPr>
          <a:xfrm>
            <a:off x="2841131" y="3227972"/>
            <a:ext cx="1628124" cy="1008709"/>
          </a:xfrm>
          <a:prstGeom prst="rect">
            <a:avLst/>
          </a:prstGeom>
        </p:spPr>
      </p:pic>
      <p:pic>
        <p:nvPicPr>
          <p:cNvPr id="131" name="그림 130">
            <a:extLst>
              <a:ext uri="{FF2B5EF4-FFF2-40B4-BE49-F238E27FC236}">
                <a16:creationId xmlns:a16="http://schemas.microsoft.com/office/drawing/2014/main" id="{258F2714-94CC-31A8-529A-4F7DCE0AF0F8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993" t="8109" r="18042" b="7813"/>
          <a:stretch/>
        </p:blipFill>
        <p:spPr>
          <a:xfrm>
            <a:off x="4763026" y="3269622"/>
            <a:ext cx="1638660" cy="1028563"/>
          </a:xfrm>
          <a:prstGeom prst="rect">
            <a:avLst/>
          </a:prstGeom>
        </p:spPr>
      </p:pic>
      <p:pic>
        <p:nvPicPr>
          <p:cNvPr id="132" name="그림 131">
            <a:extLst>
              <a:ext uri="{FF2B5EF4-FFF2-40B4-BE49-F238E27FC236}">
                <a16:creationId xmlns:a16="http://schemas.microsoft.com/office/drawing/2014/main" id="{4737E711-1100-479D-C1D9-99E3403DD4D5}"/>
              </a:ext>
            </a:extLst>
          </p:cNvPr>
          <p:cNvPicPr>
            <a:picLocks/>
          </p:cNvPicPr>
          <p:nvPr/>
        </p:nvPicPr>
        <p:blipFill rotWithShape="1">
          <a:blip r:embed="rId9"/>
          <a:srcRect l="2379" t="8558" r="19123" b="8893"/>
          <a:stretch/>
        </p:blipFill>
        <p:spPr>
          <a:xfrm>
            <a:off x="4763026" y="4371188"/>
            <a:ext cx="1638660" cy="1028563"/>
          </a:xfrm>
          <a:prstGeom prst="rect">
            <a:avLst/>
          </a:prstGeom>
        </p:spPr>
      </p:pic>
      <p:pic>
        <p:nvPicPr>
          <p:cNvPr id="133" name="그림 132">
            <a:extLst>
              <a:ext uri="{FF2B5EF4-FFF2-40B4-BE49-F238E27FC236}">
                <a16:creationId xmlns:a16="http://schemas.microsoft.com/office/drawing/2014/main" id="{2C0D6FAD-90E8-057F-AA54-62847DC3C21A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l="3065" t="8595" r="18218" b="10068"/>
          <a:stretch/>
        </p:blipFill>
        <p:spPr>
          <a:xfrm>
            <a:off x="4785886" y="5507555"/>
            <a:ext cx="1638660" cy="1028563"/>
          </a:xfrm>
          <a:prstGeom prst="rect">
            <a:avLst/>
          </a:prstGeom>
        </p:spPr>
      </p:pic>
      <p:pic>
        <p:nvPicPr>
          <p:cNvPr id="134" name="그림 133">
            <a:extLst>
              <a:ext uri="{FF2B5EF4-FFF2-40B4-BE49-F238E27FC236}">
                <a16:creationId xmlns:a16="http://schemas.microsoft.com/office/drawing/2014/main" id="{C6C02E59-DE54-C575-2C41-06931CE09C3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01026" y="3197672"/>
            <a:ext cx="1638660" cy="1100513"/>
          </a:xfrm>
          <a:prstGeom prst="rect">
            <a:avLst/>
          </a:prstGeom>
        </p:spPr>
      </p:pic>
      <p:pic>
        <p:nvPicPr>
          <p:cNvPr id="137" name="그림 136">
            <a:extLst>
              <a:ext uri="{FF2B5EF4-FFF2-40B4-BE49-F238E27FC236}">
                <a16:creationId xmlns:a16="http://schemas.microsoft.com/office/drawing/2014/main" id="{640B410A-7FB9-4CE0-2A7D-3E551271F1C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5163"/>
          <a:stretch/>
        </p:blipFill>
        <p:spPr>
          <a:xfrm>
            <a:off x="8904856" y="4340708"/>
            <a:ext cx="1634656" cy="1091082"/>
          </a:xfrm>
          <a:prstGeom prst="rect">
            <a:avLst/>
          </a:prstGeom>
        </p:spPr>
      </p:pic>
      <p:pic>
        <p:nvPicPr>
          <p:cNvPr id="138" name="그림 137">
            <a:extLst>
              <a:ext uri="{FF2B5EF4-FFF2-40B4-BE49-F238E27FC236}">
                <a16:creationId xmlns:a16="http://schemas.microsoft.com/office/drawing/2014/main" id="{FECFBC80-7E79-F6C9-A4E5-F33D146C1D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04856" y="3207102"/>
            <a:ext cx="1634656" cy="1091083"/>
          </a:xfrm>
          <a:prstGeom prst="rect">
            <a:avLst/>
          </a:prstGeom>
        </p:spPr>
      </p:pic>
      <p:pic>
        <p:nvPicPr>
          <p:cNvPr id="139" name="그림 138">
            <a:extLst>
              <a:ext uri="{FF2B5EF4-FFF2-40B4-BE49-F238E27FC236}">
                <a16:creationId xmlns:a16="http://schemas.microsoft.com/office/drawing/2014/main" id="{2CBD8329-2A6B-1170-0135-3A5A63FC241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511" t="2450" b="-1"/>
          <a:stretch/>
        </p:blipFill>
        <p:spPr>
          <a:xfrm>
            <a:off x="8930233" y="5475468"/>
            <a:ext cx="1634656" cy="1078684"/>
          </a:xfrm>
          <a:prstGeom prst="rect">
            <a:avLst/>
          </a:prstGeom>
        </p:spPr>
      </p:pic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CC803370-E7E2-11DC-15F5-A350041CA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1203509"/>
              </p:ext>
            </p:extLst>
          </p:nvPr>
        </p:nvGraphicFramePr>
        <p:xfrm>
          <a:off x="1385026" y="1764803"/>
          <a:ext cx="9950844" cy="70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  <p:extLst>
      <p:ext uri="{BB962C8B-B14F-4D97-AF65-F5344CB8AC3E}">
        <p14:creationId xmlns:p14="http://schemas.microsoft.com/office/powerpoint/2010/main" val="360938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3" y="1120220"/>
            <a:ext cx="11462919" cy="5402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Data</a:t>
            </a:r>
            <a:r>
              <a:rPr lang="ko-KR" altLang="en-US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preprocessing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Signal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데이터로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특징 추출 방법을 적용하지 않은 원시 호흡 음성 데이터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데이터의 길이를 맞추기 위해 취득된 데이터 중 가장 짧은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Healthy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데이터의 길이로 분할하여 사용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소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리나 파동을 </a:t>
            </a:r>
            <a:r>
              <a:rPr lang="ko-KR" altLang="en-US" sz="1600" b="0" i="0" dirty="0" err="1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시각화하여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파악하기 위한 도구로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파형과 스펙트럼의 특징 조합을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나타냄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MFCC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오디오 신호에서 추출할 수 있는 특징 추출 방법으로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소리의 고유한 특징을 나타내는 수치</a:t>
            </a:r>
            <a:endParaRPr lang="en-US" altLang="ko-KR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50000"/>
              </a:lnSpc>
              <a:buFont typeface="+mj-ea"/>
              <a:buAutoNum type="circleNumDbPlain"/>
            </a:pP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Gammatone spectrogram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인간의 청각 시스템 주파수 감지 메커니즘을 반영한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gammatone filter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사용한 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시간</a:t>
            </a:r>
            <a:r>
              <a:rPr lang="en-US" altLang="ko-KR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-</a:t>
            </a:r>
            <a:r>
              <a:rPr lang="ko-KR" altLang="en-US" sz="1600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주파수 특징 추출 방법</a:t>
            </a:r>
            <a:endParaRPr lang="en-US" altLang="ko-KR" sz="1600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F596D8CE-35D9-4B88-ADA2-87E5021ED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0335340"/>
              </p:ext>
            </p:extLst>
          </p:nvPr>
        </p:nvGraphicFramePr>
        <p:xfrm>
          <a:off x="1385026" y="1764803"/>
          <a:ext cx="9950844" cy="7040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68898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Combine Data</a:t>
            </a: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F596D8CE-35D9-4B88-ADA2-87E5021ED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6683401"/>
              </p:ext>
            </p:extLst>
          </p:nvPr>
        </p:nvGraphicFramePr>
        <p:xfrm>
          <a:off x="1385026" y="1764803"/>
          <a:ext cx="9950844" cy="64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순서도: 논리합 4">
            <a:extLst>
              <a:ext uri="{FF2B5EF4-FFF2-40B4-BE49-F238E27FC236}">
                <a16:creationId xmlns:a16="http://schemas.microsoft.com/office/drawing/2014/main" id="{A23269AE-3FC2-1913-2038-0C5E01AC0776}"/>
              </a:ext>
            </a:extLst>
          </p:cNvPr>
          <p:cNvSpPr/>
          <p:nvPr/>
        </p:nvSpPr>
        <p:spPr>
          <a:xfrm>
            <a:off x="8299125" y="3734835"/>
            <a:ext cx="288000" cy="288000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0C847069-45F0-BE31-4455-66B63124D369}"/>
                  </a:ext>
                </a:extLst>
              </p:cNvPr>
              <p:cNvSpPr/>
              <p:nvPr/>
            </p:nvSpPr>
            <p:spPr>
              <a:xfrm>
                <a:off x="7545048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0C847069-45F0-BE31-4455-66B63124D3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48" y="3064992"/>
                <a:ext cx="360000" cy="36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BC2DCD7E-A0FA-9D40-AE29-2B8BA0665A8D}"/>
                  </a:ext>
                </a:extLst>
              </p:cNvPr>
              <p:cNvSpPr/>
              <p:nvPr/>
            </p:nvSpPr>
            <p:spPr>
              <a:xfrm>
                <a:off x="7185689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BC2DCD7E-A0FA-9D40-AE29-2B8BA0665A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89" y="3064992"/>
                <a:ext cx="360000" cy="3600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19971B5-A570-A4C1-DB6D-5A094EC8AE7B}"/>
                  </a:ext>
                </a:extLst>
              </p:cNvPr>
              <p:cNvSpPr/>
              <p:nvPr/>
            </p:nvSpPr>
            <p:spPr>
              <a:xfrm>
                <a:off x="7904407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D19971B5-A570-A4C1-DB6D-5A094EC8AE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07" y="3064992"/>
                <a:ext cx="360000" cy="3600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39A42D68-0D73-B011-E0AB-1B7ABCEE2A45}"/>
                  </a:ext>
                </a:extLst>
              </p:cNvPr>
              <p:cNvSpPr/>
              <p:nvPr/>
            </p:nvSpPr>
            <p:spPr>
              <a:xfrm>
                <a:off x="8263125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직사각형 9">
                <a:extLst>
                  <a:ext uri="{FF2B5EF4-FFF2-40B4-BE49-F238E27FC236}">
                    <a16:creationId xmlns:a16="http://schemas.microsoft.com/office/drawing/2014/main" id="{39A42D68-0D73-B011-E0AB-1B7ABCEE2A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25" y="3064992"/>
                <a:ext cx="360000" cy="3600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직사각형 10">
            <a:extLst>
              <a:ext uri="{FF2B5EF4-FFF2-40B4-BE49-F238E27FC236}">
                <a16:creationId xmlns:a16="http://schemas.microsoft.com/office/drawing/2014/main" id="{A0A0D8AC-F6D1-2212-5401-B6410A31B4A6}"/>
              </a:ext>
            </a:extLst>
          </p:cNvPr>
          <p:cNvSpPr/>
          <p:nvPr/>
        </p:nvSpPr>
        <p:spPr>
          <a:xfrm>
            <a:off x="8623583" y="3064992"/>
            <a:ext cx="360000" cy="3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41EEE67-04D5-FDD1-0258-077764B90576}"/>
                  </a:ext>
                </a:extLst>
              </p:cNvPr>
              <p:cNvSpPr/>
              <p:nvPr/>
            </p:nvSpPr>
            <p:spPr>
              <a:xfrm>
                <a:off x="8981548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341EEE67-04D5-FDD1-0258-077764B905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548" y="3064992"/>
                <a:ext cx="360000" cy="360000"/>
              </a:xfrm>
              <a:prstGeom prst="rect">
                <a:avLst/>
              </a:prstGeom>
              <a:blipFill>
                <a:blip r:embed="rId12"/>
                <a:stretch>
                  <a:fillRect l="-6557" r="-3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B60E2D4F-6B36-23A1-9595-AEE7397B8FC6}"/>
                  </a:ext>
                </a:extLst>
              </p:cNvPr>
              <p:cNvSpPr/>
              <p:nvPr/>
            </p:nvSpPr>
            <p:spPr>
              <a:xfrm>
                <a:off x="9341190" y="3064992"/>
                <a:ext cx="360000" cy="3600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B60E2D4F-6B36-23A1-9595-AEE7397B8F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1190" y="3064992"/>
                <a:ext cx="360000" cy="3600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DFF36B97-D13D-0F29-946C-DCC85607593D}"/>
                  </a:ext>
                </a:extLst>
              </p:cNvPr>
              <p:cNvSpPr/>
              <p:nvPr/>
            </p:nvSpPr>
            <p:spPr>
              <a:xfrm>
                <a:off x="7545048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DFF36B97-D13D-0F29-946C-DCC8560759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048" y="4370510"/>
                <a:ext cx="360000" cy="36000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F3D797B0-FBCC-7AC1-E61E-403BDC4730F6}"/>
                  </a:ext>
                </a:extLst>
              </p:cNvPr>
              <p:cNvSpPr/>
              <p:nvPr/>
            </p:nvSpPr>
            <p:spPr>
              <a:xfrm>
                <a:off x="7185689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F3D797B0-FBCC-7AC1-E61E-403BDC4730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5689" y="4370510"/>
                <a:ext cx="360000" cy="3600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B80B0A7-3EEB-D802-D991-08FE9E846FB1}"/>
                  </a:ext>
                </a:extLst>
              </p:cNvPr>
              <p:cNvSpPr/>
              <p:nvPr/>
            </p:nvSpPr>
            <p:spPr>
              <a:xfrm>
                <a:off x="7904407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AB80B0A7-3EEB-D802-D991-08FE9E846F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407" y="4370510"/>
                <a:ext cx="360000" cy="36000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D07D101-02E9-2C34-520E-6E005CABAA8C}"/>
                  </a:ext>
                </a:extLst>
              </p:cNvPr>
              <p:cNvSpPr/>
              <p:nvPr/>
            </p:nvSpPr>
            <p:spPr>
              <a:xfrm>
                <a:off x="8263125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직사각형 17">
                <a:extLst>
                  <a:ext uri="{FF2B5EF4-FFF2-40B4-BE49-F238E27FC236}">
                    <a16:creationId xmlns:a16="http://schemas.microsoft.com/office/drawing/2014/main" id="{3D07D101-02E9-2C34-520E-6E005CABA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3125" y="4370510"/>
                <a:ext cx="360000" cy="3600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직사각형 18">
            <a:extLst>
              <a:ext uri="{FF2B5EF4-FFF2-40B4-BE49-F238E27FC236}">
                <a16:creationId xmlns:a16="http://schemas.microsoft.com/office/drawing/2014/main" id="{C5E9CFB3-C3EE-810C-9AAA-5E2AA4F57455}"/>
              </a:ext>
            </a:extLst>
          </p:cNvPr>
          <p:cNvSpPr/>
          <p:nvPr/>
        </p:nvSpPr>
        <p:spPr>
          <a:xfrm>
            <a:off x="8622372" y="4370510"/>
            <a:ext cx="36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6334F53-704C-6613-87EB-2EADA6E0A3C5}"/>
                  </a:ext>
                </a:extLst>
              </p:cNvPr>
              <p:cNvSpPr/>
              <p:nvPr/>
            </p:nvSpPr>
            <p:spPr>
              <a:xfrm>
                <a:off x="8981090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66334F53-704C-6613-87EB-2EADA6E0A3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1090" y="4370510"/>
                <a:ext cx="360000" cy="360000"/>
              </a:xfrm>
              <a:prstGeom prst="rect">
                <a:avLst/>
              </a:prstGeom>
              <a:blipFill>
                <a:blip r:embed="rId18"/>
                <a:stretch>
                  <a:fillRect l="-6557" r="-327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1FF246F-B723-F007-022D-6E569736D175}"/>
                  </a:ext>
                </a:extLst>
              </p:cNvPr>
              <p:cNvSpPr/>
              <p:nvPr/>
            </p:nvSpPr>
            <p:spPr>
              <a:xfrm>
                <a:off x="9339994" y="4370510"/>
                <a:ext cx="360000" cy="3600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E1FF246F-B723-F007-022D-6E569736D1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9994" y="4370510"/>
                <a:ext cx="360000" cy="3600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BC9AC73-1DD9-8F4A-CECC-EA844593A31A}"/>
              </a:ext>
            </a:extLst>
          </p:cNvPr>
          <p:cNvSpPr txBox="1"/>
          <p:nvPr/>
        </p:nvSpPr>
        <p:spPr>
          <a:xfrm>
            <a:off x="7157114" y="4759623"/>
            <a:ext cx="2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 pixel value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91FC9F4E-0107-16E1-D28C-971DA1F9C036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3521" t="5128" b="5938"/>
          <a:stretch/>
        </p:blipFill>
        <p:spPr>
          <a:xfrm>
            <a:off x="1586733" y="2761873"/>
            <a:ext cx="2036639" cy="971236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A3B84E71-61EC-87DD-5BFB-DD96169E00BF}"/>
              </a:ext>
            </a:extLst>
          </p:cNvPr>
          <p:cNvPicPr>
            <a:picLocks/>
          </p:cNvPicPr>
          <p:nvPr/>
        </p:nvPicPr>
        <p:blipFill rotWithShape="1">
          <a:blip r:embed="rId21"/>
          <a:srcRect l="2993" t="8109" r="18042" b="7813"/>
          <a:stretch/>
        </p:blipFill>
        <p:spPr>
          <a:xfrm>
            <a:off x="1593768" y="4064759"/>
            <a:ext cx="2036638" cy="9712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정육면체 24">
                <a:extLst>
                  <a:ext uri="{FF2B5EF4-FFF2-40B4-BE49-F238E27FC236}">
                    <a16:creationId xmlns:a16="http://schemas.microsoft.com/office/drawing/2014/main" id="{F2D05478-3CBA-356D-4FD1-18DA96DB2A42}"/>
                  </a:ext>
                </a:extLst>
              </p:cNvPr>
              <p:cNvSpPr/>
              <p:nvPr/>
            </p:nvSpPr>
            <p:spPr>
              <a:xfrm>
                <a:off x="10254181" y="4718512"/>
                <a:ext cx="365948" cy="352654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정육면체 24">
                <a:extLst>
                  <a:ext uri="{FF2B5EF4-FFF2-40B4-BE49-F238E27FC236}">
                    <a16:creationId xmlns:a16="http://schemas.microsoft.com/office/drawing/2014/main" id="{F2D05478-3CBA-356D-4FD1-18DA96DB2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181" y="4718512"/>
                <a:ext cx="365948" cy="352654"/>
              </a:xfrm>
              <a:prstGeom prst="cube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정육면체 25">
            <a:extLst>
              <a:ext uri="{FF2B5EF4-FFF2-40B4-BE49-F238E27FC236}">
                <a16:creationId xmlns:a16="http://schemas.microsoft.com/office/drawing/2014/main" id="{EF0498DF-6213-F503-2D03-29209D7D2EED}"/>
              </a:ext>
            </a:extLst>
          </p:cNvPr>
          <p:cNvSpPr/>
          <p:nvPr/>
        </p:nvSpPr>
        <p:spPr>
          <a:xfrm>
            <a:off x="10254181" y="4432330"/>
            <a:ext cx="365948" cy="352654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정육면체 26">
                <a:extLst>
                  <a:ext uri="{FF2B5EF4-FFF2-40B4-BE49-F238E27FC236}">
                    <a16:creationId xmlns:a16="http://schemas.microsoft.com/office/drawing/2014/main" id="{CC20C9F1-999E-46A1-9FBA-32A3A0BBACD6}"/>
                  </a:ext>
                </a:extLst>
              </p:cNvPr>
              <p:cNvSpPr/>
              <p:nvPr/>
            </p:nvSpPr>
            <p:spPr>
              <a:xfrm>
                <a:off x="10253204" y="4141605"/>
                <a:ext cx="365948" cy="352654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정육면체 26">
                <a:extLst>
                  <a:ext uri="{FF2B5EF4-FFF2-40B4-BE49-F238E27FC236}">
                    <a16:creationId xmlns:a16="http://schemas.microsoft.com/office/drawing/2014/main" id="{CC20C9F1-999E-46A1-9FBA-32A3A0BBA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04" y="4141605"/>
                <a:ext cx="365948" cy="352654"/>
              </a:xfrm>
              <a:prstGeom prst="cube">
                <a:avLst/>
              </a:prstGeom>
              <a:blipFill>
                <a:blip r:embed="rId2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정육면체 27">
                <a:extLst>
                  <a:ext uri="{FF2B5EF4-FFF2-40B4-BE49-F238E27FC236}">
                    <a16:creationId xmlns:a16="http://schemas.microsoft.com/office/drawing/2014/main" id="{ED8AAF95-B5D8-699A-7A0F-DF1F59188006}"/>
                  </a:ext>
                </a:extLst>
              </p:cNvPr>
              <p:cNvSpPr/>
              <p:nvPr/>
            </p:nvSpPr>
            <p:spPr>
              <a:xfrm>
                <a:off x="10253204" y="3855515"/>
                <a:ext cx="365948" cy="352654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정육면체 27">
                <a:extLst>
                  <a:ext uri="{FF2B5EF4-FFF2-40B4-BE49-F238E27FC236}">
                    <a16:creationId xmlns:a16="http://schemas.microsoft.com/office/drawing/2014/main" id="{ED8AAF95-B5D8-699A-7A0F-DF1F591880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204" y="3855515"/>
                <a:ext cx="365948" cy="352654"/>
              </a:xfrm>
              <a:prstGeom prst="cube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5FF8F8E9-5ACE-F526-DF0A-2AE1900343A9}"/>
                  </a:ext>
                </a:extLst>
              </p:cNvPr>
              <p:cNvSpPr/>
              <p:nvPr/>
            </p:nvSpPr>
            <p:spPr>
              <a:xfrm>
                <a:off x="10252833" y="3546789"/>
                <a:ext cx="365948" cy="352654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5FF8F8E9-5ACE-F526-DF0A-2AE190034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2833" y="3546789"/>
                <a:ext cx="365948" cy="352654"/>
              </a:xfrm>
              <a:prstGeom prst="cube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정육면체 29">
            <a:extLst>
              <a:ext uri="{FF2B5EF4-FFF2-40B4-BE49-F238E27FC236}">
                <a16:creationId xmlns:a16="http://schemas.microsoft.com/office/drawing/2014/main" id="{4F01D69A-08E4-DAD0-E452-D6C52F49EE17}"/>
              </a:ext>
            </a:extLst>
          </p:cNvPr>
          <p:cNvSpPr/>
          <p:nvPr/>
        </p:nvSpPr>
        <p:spPr>
          <a:xfrm>
            <a:off x="10252120" y="3255749"/>
            <a:ext cx="365948" cy="352654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정육면체 30">
                <a:extLst>
                  <a:ext uri="{FF2B5EF4-FFF2-40B4-BE49-F238E27FC236}">
                    <a16:creationId xmlns:a16="http://schemas.microsoft.com/office/drawing/2014/main" id="{A2F89C17-D41C-192F-3C29-3C5CAF0682A8}"/>
                  </a:ext>
                </a:extLst>
              </p:cNvPr>
              <p:cNvSpPr/>
              <p:nvPr/>
            </p:nvSpPr>
            <p:spPr>
              <a:xfrm>
                <a:off x="10255830" y="2970839"/>
                <a:ext cx="365948" cy="352654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정육면체 30">
                <a:extLst>
                  <a:ext uri="{FF2B5EF4-FFF2-40B4-BE49-F238E27FC236}">
                    <a16:creationId xmlns:a16="http://schemas.microsoft.com/office/drawing/2014/main" id="{A2F89C17-D41C-192F-3C29-3C5CAF0682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830" y="2970839"/>
                <a:ext cx="365948" cy="352654"/>
              </a:xfrm>
              <a:prstGeom prst="cube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정육면체 31">
                <a:extLst>
                  <a:ext uri="{FF2B5EF4-FFF2-40B4-BE49-F238E27FC236}">
                    <a16:creationId xmlns:a16="http://schemas.microsoft.com/office/drawing/2014/main" id="{985BD427-DB5E-6905-FC3B-0B8B30F948A7}"/>
                  </a:ext>
                </a:extLst>
              </p:cNvPr>
              <p:cNvSpPr/>
              <p:nvPr/>
            </p:nvSpPr>
            <p:spPr>
              <a:xfrm>
                <a:off x="10255830" y="2684749"/>
                <a:ext cx="365948" cy="352654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정육면체 31">
                <a:extLst>
                  <a:ext uri="{FF2B5EF4-FFF2-40B4-BE49-F238E27FC236}">
                    <a16:creationId xmlns:a16="http://schemas.microsoft.com/office/drawing/2014/main" id="{985BD427-DB5E-6905-FC3B-0B8B30F948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5830" y="2684749"/>
                <a:ext cx="365948" cy="352654"/>
              </a:xfrm>
              <a:prstGeom prst="cube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32">
            <a:extLst>
              <a:ext uri="{FF2B5EF4-FFF2-40B4-BE49-F238E27FC236}">
                <a16:creationId xmlns:a16="http://schemas.microsoft.com/office/drawing/2014/main" id="{45D8A7E3-0989-8DED-8792-45A88CDBBB98}"/>
              </a:ext>
            </a:extLst>
          </p:cNvPr>
          <p:cNvSpPr txBox="1"/>
          <p:nvPr/>
        </p:nvSpPr>
        <p:spPr>
          <a:xfrm>
            <a:off x="7177439" y="2771283"/>
            <a:ext cx="18600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value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0E2F252F-39C8-FD3C-580C-8902F2AF3BF3}"/>
              </a:ext>
            </a:extLst>
          </p:cNvPr>
          <p:cNvCxnSpPr>
            <a:stCxn id="10" idx="2"/>
            <a:endCxn id="18" idx="0"/>
          </p:cNvCxnSpPr>
          <p:nvPr/>
        </p:nvCxnSpPr>
        <p:spPr>
          <a:xfrm>
            <a:off x="8443125" y="3424992"/>
            <a:ext cx="0" cy="9455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79EB2ED2-3C54-57CF-C437-FCD844470D47}"/>
              </a:ext>
            </a:extLst>
          </p:cNvPr>
          <p:cNvCxnSpPr>
            <a:cxnSpLocks/>
            <a:stCxn id="5" idx="6"/>
          </p:cNvCxnSpPr>
          <p:nvPr/>
        </p:nvCxnSpPr>
        <p:spPr>
          <a:xfrm>
            <a:off x="8587125" y="3878835"/>
            <a:ext cx="1664995" cy="65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B58C245-0599-6A4C-2AF0-5D894F48F267}"/>
              </a:ext>
            </a:extLst>
          </p:cNvPr>
          <p:cNvSpPr txBox="1"/>
          <p:nvPr/>
        </p:nvSpPr>
        <p:spPr>
          <a:xfrm>
            <a:off x="8586875" y="3562281"/>
            <a:ext cx="18620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data</a:t>
            </a:r>
            <a:endParaRPr lang="ko-KR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5B5E5278-838D-8B3A-55DA-E10C498D4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011782"/>
              </p:ext>
            </p:extLst>
          </p:nvPr>
        </p:nvGraphicFramePr>
        <p:xfrm>
          <a:off x="3849049" y="2985062"/>
          <a:ext cx="3149564" cy="519738"/>
        </p:xfrm>
        <a:graphic>
          <a:graphicData uri="http://schemas.openxmlformats.org/drawingml/2006/table">
            <a:tbl>
              <a:tblPr/>
              <a:tblGrid>
                <a:gridCol w="787391">
                  <a:extLst>
                    <a:ext uri="{9D8B030D-6E8A-4147-A177-3AD203B41FA5}">
                      <a16:colId xmlns:a16="http://schemas.microsoft.com/office/drawing/2014/main" val="1957787791"/>
                    </a:ext>
                  </a:extLst>
                </a:gridCol>
                <a:gridCol w="787391">
                  <a:extLst>
                    <a:ext uri="{9D8B030D-6E8A-4147-A177-3AD203B41FA5}">
                      <a16:colId xmlns:a16="http://schemas.microsoft.com/office/drawing/2014/main" val="1613013811"/>
                    </a:ext>
                  </a:extLst>
                </a:gridCol>
                <a:gridCol w="787391">
                  <a:extLst>
                    <a:ext uri="{9D8B030D-6E8A-4147-A177-3AD203B41FA5}">
                      <a16:colId xmlns:a16="http://schemas.microsoft.com/office/drawing/2014/main" val="879825479"/>
                    </a:ext>
                  </a:extLst>
                </a:gridCol>
                <a:gridCol w="787391">
                  <a:extLst>
                    <a:ext uri="{9D8B030D-6E8A-4147-A177-3AD203B41FA5}">
                      <a16:colId xmlns:a16="http://schemas.microsoft.com/office/drawing/2014/main" val="4292459291"/>
                    </a:ext>
                  </a:extLst>
                </a:gridCol>
              </a:tblGrid>
              <a:tr h="51973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{0.00283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0.00397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0.00357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 }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709156"/>
                  </a:ext>
                </a:extLst>
              </a:tr>
            </a:tbl>
          </a:graphicData>
        </a:graphic>
      </p:graphicFrame>
      <p:sp>
        <p:nvSpPr>
          <p:cNvPr id="38" name="직사각형 37">
            <a:extLst>
              <a:ext uri="{FF2B5EF4-FFF2-40B4-BE49-F238E27FC236}">
                <a16:creationId xmlns:a16="http://schemas.microsoft.com/office/drawing/2014/main" id="{FC9F0A06-D9C1-C61A-3D63-56BA4A05EA2A}"/>
              </a:ext>
            </a:extLst>
          </p:cNvPr>
          <p:cNvSpPr/>
          <p:nvPr/>
        </p:nvSpPr>
        <p:spPr>
          <a:xfrm>
            <a:off x="3803604" y="4257966"/>
            <a:ext cx="3099509" cy="58717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DCC06016-8884-90C8-E3F3-B5CAB7184F4D}"/>
              </a:ext>
            </a:extLst>
          </p:cNvPr>
          <p:cNvGrpSpPr/>
          <p:nvPr/>
        </p:nvGrpSpPr>
        <p:grpSpPr>
          <a:xfrm>
            <a:off x="3897425" y="4342917"/>
            <a:ext cx="2431334" cy="417028"/>
            <a:chOff x="7247535" y="3857655"/>
            <a:chExt cx="5304546" cy="926104"/>
          </a:xfrm>
        </p:grpSpPr>
        <p:pic>
          <p:nvPicPr>
            <p:cNvPr id="40" name="그림 39">
              <a:extLst>
                <a:ext uri="{FF2B5EF4-FFF2-40B4-BE49-F238E27FC236}">
                  <a16:creationId xmlns:a16="http://schemas.microsoft.com/office/drawing/2014/main" id="{9595A60E-449C-341C-5919-2DE893313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247535" y="3871648"/>
              <a:ext cx="933580" cy="905001"/>
            </a:xfrm>
            <a:prstGeom prst="rect">
              <a:avLst/>
            </a:prstGeom>
          </p:spPr>
        </p:pic>
        <p:pic>
          <p:nvPicPr>
            <p:cNvPr id="41" name="그림 40">
              <a:extLst>
                <a:ext uri="{FF2B5EF4-FFF2-40B4-BE49-F238E27FC236}">
                  <a16:creationId xmlns:a16="http://schemas.microsoft.com/office/drawing/2014/main" id="{5785AFA2-DB9A-41A6-CC5A-BCCCF064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8337833" y="3871648"/>
              <a:ext cx="933581" cy="905000"/>
            </a:xfrm>
            <a:prstGeom prst="rect">
              <a:avLst/>
            </a:prstGeom>
          </p:spPr>
        </p:pic>
        <p:pic>
          <p:nvPicPr>
            <p:cNvPr id="42" name="그림 41">
              <a:extLst>
                <a:ext uri="{FF2B5EF4-FFF2-40B4-BE49-F238E27FC236}">
                  <a16:creationId xmlns:a16="http://schemas.microsoft.com/office/drawing/2014/main" id="{9242BBB8-00FD-3EA3-015E-82DEBDDBD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11618500" y="3857655"/>
              <a:ext cx="933581" cy="915551"/>
            </a:xfrm>
            <a:prstGeom prst="rect">
              <a:avLst/>
            </a:prstGeom>
          </p:spPr>
        </p:pic>
        <p:pic>
          <p:nvPicPr>
            <p:cNvPr id="43" name="그림 42">
              <a:extLst>
                <a:ext uri="{FF2B5EF4-FFF2-40B4-BE49-F238E27FC236}">
                  <a16:creationId xmlns:a16="http://schemas.microsoft.com/office/drawing/2014/main" id="{97886259-D0DF-E82A-3245-615BDC698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437907" y="3868206"/>
              <a:ext cx="929796" cy="905000"/>
            </a:xfrm>
            <a:prstGeom prst="rect">
              <a:avLst/>
            </a:prstGeom>
          </p:spPr>
        </p:pic>
        <p:pic>
          <p:nvPicPr>
            <p:cNvPr id="44" name="그림 43">
              <a:extLst>
                <a:ext uri="{FF2B5EF4-FFF2-40B4-BE49-F238E27FC236}">
                  <a16:creationId xmlns:a16="http://schemas.microsoft.com/office/drawing/2014/main" id="{7FEFF996-641C-71B4-D1BD-79D3C53E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/>
            <a:stretch>
              <a:fillRect/>
            </a:stretch>
          </p:blipFill>
          <p:spPr>
            <a:xfrm>
              <a:off x="10528205" y="3868206"/>
              <a:ext cx="929796" cy="915553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F2FA3D14-B1DD-C388-81C7-100E8FC42278}"/>
              </a:ext>
            </a:extLst>
          </p:cNvPr>
          <p:cNvSpPr txBox="1"/>
          <p:nvPr/>
        </p:nvSpPr>
        <p:spPr>
          <a:xfrm>
            <a:off x="6420295" y="4322630"/>
            <a:ext cx="4410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ko-KR" altLang="en-US" sz="1600" dirty="0"/>
          </a:p>
        </p:txBody>
      </p:sp>
      <p:sp>
        <p:nvSpPr>
          <p:cNvPr id="46" name="직사각형 45">
            <a:extLst>
              <a:ext uri="{FF2B5EF4-FFF2-40B4-BE49-F238E27FC236}">
                <a16:creationId xmlns:a16="http://schemas.microsoft.com/office/drawing/2014/main" id="{A57C2371-8D03-3219-9955-2B24DC323AE4}"/>
              </a:ext>
            </a:extLst>
          </p:cNvPr>
          <p:cNvSpPr/>
          <p:nvPr/>
        </p:nvSpPr>
        <p:spPr>
          <a:xfrm>
            <a:off x="3803604" y="2951344"/>
            <a:ext cx="3099509" cy="587174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7" name="직선 화살표 연결선 46">
            <a:extLst>
              <a:ext uri="{FF2B5EF4-FFF2-40B4-BE49-F238E27FC236}">
                <a16:creationId xmlns:a16="http://schemas.microsoft.com/office/drawing/2014/main" id="{D31AE8D6-51D6-91B2-FA3E-8BC895D1B0BA}"/>
              </a:ext>
            </a:extLst>
          </p:cNvPr>
          <p:cNvCxnSpPr>
            <a:stCxn id="23" idx="3"/>
            <a:endCxn id="46" idx="1"/>
          </p:cNvCxnSpPr>
          <p:nvPr/>
        </p:nvCxnSpPr>
        <p:spPr>
          <a:xfrm flipV="1">
            <a:off x="3623372" y="3244931"/>
            <a:ext cx="180232" cy="2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직선 화살표 연결선 47">
            <a:extLst>
              <a:ext uri="{FF2B5EF4-FFF2-40B4-BE49-F238E27FC236}">
                <a16:creationId xmlns:a16="http://schemas.microsoft.com/office/drawing/2014/main" id="{F4F1664D-77B9-9198-7111-8007AA5918D3}"/>
              </a:ext>
            </a:extLst>
          </p:cNvPr>
          <p:cNvCxnSpPr>
            <a:cxnSpLocks/>
            <a:stCxn id="24" idx="3"/>
            <a:endCxn id="38" idx="1"/>
          </p:cNvCxnSpPr>
          <p:nvPr/>
        </p:nvCxnSpPr>
        <p:spPr>
          <a:xfrm>
            <a:off x="3630406" y="4550378"/>
            <a:ext cx="173198" cy="11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직선 화살표 연결선 48">
            <a:extLst>
              <a:ext uri="{FF2B5EF4-FFF2-40B4-BE49-F238E27FC236}">
                <a16:creationId xmlns:a16="http://schemas.microsoft.com/office/drawing/2014/main" id="{EF0839A7-C556-CC58-9D02-37AE35495EF4}"/>
              </a:ext>
            </a:extLst>
          </p:cNvPr>
          <p:cNvCxnSpPr>
            <a:cxnSpLocks/>
            <a:stCxn id="38" idx="3"/>
            <a:endCxn id="15" idx="1"/>
          </p:cNvCxnSpPr>
          <p:nvPr/>
        </p:nvCxnSpPr>
        <p:spPr>
          <a:xfrm flipV="1">
            <a:off x="6903113" y="4550510"/>
            <a:ext cx="282576" cy="1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080B7801-AA4B-6355-3104-5AE2F3B9AE30}"/>
              </a:ext>
            </a:extLst>
          </p:cNvPr>
          <p:cNvCxnSpPr>
            <a:cxnSpLocks/>
            <a:stCxn id="46" idx="3"/>
            <a:endCxn id="8" idx="1"/>
          </p:cNvCxnSpPr>
          <p:nvPr/>
        </p:nvCxnSpPr>
        <p:spPr>
          <a:xfrm>
            <a:off x="6903113" y="3244931"/>
            <a:ext cx="282576" cy="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03B7B1DB-FE2B-B373-7419-D7E4E3026877}"/>
              </a:ext>
            </a:extLst>
          </p:cNvPr>
          <p:cNvSpPr txBox="1"/>
          <p:nvPr/>
        </p:nvSpPr>
        <p:spPr>
          <a:xfrm>
            <a:off x="3790648" y="2637985"/>
            <a:ext cx="2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1D value array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8093884-FDA9-514D-F009-8F811176E95D}"/>
              </a:ext>
            </a:extLst>
          </p:cNvPr>
          <p:cNvSpPr txBox="1"/>
          <p:nvPr/>
        </p:nvSpPr>
        <p:spPr>
          <a:xfrm>
            <a:off x="3790648" y="4847576"/>
            <a:ext cx="2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2D spectrogram pixel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A4F3016-BFBE-B69C-9BD2-4E084666F884}"/>
              </a:ext>
            </a:extLst>
          </p:cNvPr>
          <p:cNvSpPr txBox="1"/>
          <p:nvPr/>
        </p:nvSpPr>
        <p:spPr>
          <a:xfrm>
            <a:off x="2129647" y="4970440"/>
            <a:ext cx="2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08C71A6-6706-BFFD-AF63-E416E269B96B}"/>
              </a:ext>
            </a:extLst>
          </p:cNvPr>
          <p:cNvSpPr txBox="1"/>
          <p:nvPr/>
        </p:nvSpPr>
        <p:spPr>
          <a:xfrm>
            <a:off x="2247740" y="2474272"/>
            <a:ext cx="2036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BB77897-ED09-A31F-7A15-588F04B5CFA6}"/>
              </a:ext>
            </a:extLst>
          </p:cNvPr>
          <p:cNvSpPr txBox="1"/>
          <p:nvPr/>
        </p:nvSpPr>
        <p:spPr>
          <a:xfrm>
            <a:off x="851289" y="5373050"/>
            <a:ext cx="10367696" cy="128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분할된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원시 신호 데이터와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변환된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Spectrogram, MFCC, Gammatone-based spectrogram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차원적으로 결합하여 학습에 사용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결합된 데이터는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차원적 특성을 가지고 있어 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모델로 분류 학습이 가능함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7203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Respiratory Disease Classification System</a:t>
            </a: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3" name="다이어그램 2">
            <a:extLst>
              <a:ext uri="{FF2B5EF4-FFF2-40B4-BE49-F238E27FC236}">
                <a16:creationId xmlns:a16="http://schemas.microsoft.com/office/drawing/2014/main" id="{F596D8CE-35D9-4B88-ADA2-87E5021ED8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519759"/>
              </p:ext>
            </p:extLst>
          </p:nvPr>
        </p:nvGraphicFramePr>
        <p:xfrm>
          <a:off x="1385026" y="1764803"/>
          <a:ext cx="9950844" cy="677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0ABD8204-F496-F39B-3D7B-03DC7C23EDF1}"/>
              </a:ext>
            </a:extLst>
          </p:cNvPr>
          <p:cNvGrpSpPr/>
          <p:nvPr/>
        </p:nvGrpSpPr>
        <p:grpSpPr>
          <a:xfrm>
            <a:off x="1385025" y="2418705"/>
            <a:ext cx="9807583" cy="3319075"/>
            <a:chOff x="-959244" y="1052880"/>
            <a:chExt cx="12998528" cy="4532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정육면체 54">
                  <a:extLst>
                    <a:ext uri="{FF2B5EF4-FFF2-40B4-BE49-F238E27FC236}">
                      <a16:creationId xmlns:a16="http://schemas.microsoft.com/office/drawing/2014/main" id="{3DEA20F7-007B-A6B0-E6AF-630972374B11}"/>
                    </a:ext>
                  </a:extLst>
                </p:cNvPr>
                <p:cNvSpPr/>
                <p:nvPr/>
              </p:nvSpPr>
              <p:spPr>
                <a:xfrm>
                  <a:off x="-493428" y="5232491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정육면체 54">
                  <a:extLst>
                    <a:ext uri="{FF2B5EF4-FFF2-40B4-BE49-F238E27FC236}">
                      <a16:creationId xmlns:a16="http://schemas.microsoft.com/office/drawing/2014/main" id="{3DEA20F7-007B-A6B0-E6AF-630972374B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3428" y="5232491"/>
                  <a:ext cx="365948" cy="352654"/>
                </a:xfrm>
                <a:prstGeom prst="cube">
                  <a:avLst/>
                </a:prstGeom>
                <a:blipFill>
                  <a:blip r:embed="rId8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정육면체 55">
                  <a:extLst>
                    <a:ext uri="{FF2B5EF4-FFF2-40B4-BE49-F238E27FC236}">
                      <a16:creationId xmlns:a16="http://schemas.microsoft.com/office/drawing/2014/main" id="{3B4E2F2C-FB43-50CE-E715-E577CEF7612C}"/>
                    </a:ext>
                  </a:extLst>
                </p:cNvPr>
                <p:cNvSpPr/>
                <p:nvPr/>
              </p:nvSpPr>
              <p:spPr>
                <a:xfrm>
                  <a:off x="-493428" y="4937963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정육면체 55">
                  <a:extLst>
                    <a:ext uri="{FF2B5EF4-FFF2-40B4-BE49-F238E27FC236}">
                      <a16:creationId xmlns:a16="http://schemas.microsoft.com/office/drawing/2014/main" id="{3B4E2F2C-FB43-50CE-E715-E577CEF761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3428" y="4937963"/>
                  <a:ext cx="365948" cy="352654"/>
                </a:xfrm>
                <a:prstGeom prst="cube">
                  <a:avLst/>
                </a:prstGeom>
                <a:blipFill>
                  <a:blip r:embed="rId9"/>
                  <a:stretch>
                    <a:fillRect l="-156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정육면체 56">
                  <a:extLst>
                    <a:ext uri="{FF2B5EF4-FFF2-40B4-BE49-F238E27FC236}">
                      <a16:creationId xmlns:a16="http://schemas.microsoft.com/office/drawing/2014/main" id="{BBF05BD7-4C5A-4024-DF53-A88D7AE69E13}"/>
                    </a:ext>
                  </a:extLst>
                </p:cNvPr>
                <p:cNvSpPr/>
                <p:nvPr/>
              </p:nvSpPr>
              <p:spPr>
                <a:xfrm>
                  <a:off x="-493428" y="4651325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정육면체 56">
                  <a:extLst>
                    <a:ext uri="{FF2B5EF4-FFF2-40B4-BE49-F238E27FC236}">
                      <a16:creationId xmlns:a16="http://schemas.microsoft.com/office/drawing/2014/main" id="{BBF05BD7-4C5A-4024-DF53-A88D7AE69E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3428" y="4651325"/>
                  <a:ext cx="365948" cy="352654"/>
                </a:xfrm>
                <a:prstGeom prst="cube">
                  <a:avLst/>
                </a:prstGeom>
                <a:blipFill>
                  <a:blip r:embed="rId10"/>
                  <a:stretch>
                    <a:fillRect l="-156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정육면체 57">
              <a:extLst>
                <a:ext uri="{FF2B5EF4-FFF2-40B4-BE49-F238E27FC236}">
                  <a16:creationId xmlns:a16="http://schemas.microsoft.com/office/drawing/2014/main" id="{60BD2CE4-3DA1-2A4E-5205-9EC4BB337A27}"/>
                </a:ext>
              </a:extLst>
            </p:cNvPr>
            <p:cNvSpPr/>
            <p:nvPr/>
          </p:nvSpPr>
          <p:spPr>
            <a:xfrm>
              <a:off x="-493962" y="4363114"/>
              <a:ext cx="365948" cy="352654"/>
            </a:xfrm>
            <a:prstGeom prst="cub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정육면체 58">
                  <a:extLst>
                    <a:ext uri="{FF2B5EF4-FFF2-40B4-BE49-F238E27FC236}">
                      <a16:creationId xmlns:a16="http://schemas.microsoft.com/office/drawing/2014/main" id="{46CDCB0F-CF0E-E343-3A96-60526C01C6BA}"/>
                    </a:ext>
                  </a:extLst>
                </p:cNvPr>
                <p:cNvSpPr/>
                <p:nvPr/>
              </p:nvSpPr>
              <p:spPr>
                <a:xfrm>
                  <a:off x="-493489" y="4078448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정육면체 58">
                  <a:extLst>
                    <a:ext uri="{FF2B5EF4-FFF2-40B4-BE49-F238E27FC236}">
                      <a16:creationId xmlns:a16="http://schemas.microsoft.com/office/drawing/2014/main" id="{46CDCB0F-CF0E-E343-3A96-60526C01C6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3489" y="4078448"/>
                  <a:ext cx="365948" cy="352654"/>
                </a:xfrm>
                <a:prstGeom prst="cube">
                  <a:avLst/>
                </a:prstGeom>
                <a:blipFill>
                  <a:blip r:embed="rId11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정육면체 59">
                  <a:extLst>
                    <a:ext uri="{FF2B5EF4-FFF2-40B4-BE49-F238E27FC236}">
                      <a16:creationId xmlns:a16="http://schemas.microsoft.com/office/drawing/2014/main" id="{1723B9AC-4C3D-A653-9A8F-0A9DFA2DF2B2}"/>
                    </a:ext>
                  </a:extLst>
                </p:cNvPr>
                <p:cNvSpPr/>
                <p:nvPr/>
              </p:nvSpPr>
              <p:spPr>
                <a:xfrm>
                  <a:off x="-494939" y="3791562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정육면체 59">
                  <a:extLst>
                    <a:ext uri="{FF2B5EF4-FFF2-40B4-BE49-F238E27FC236}">
                      <a16:creationId xmlns:a16="http://schemas.microsoft.com/office/drawing/2014/main" id="{1723B9AC-4C3D-A653-9A8F-0A9DFA2DF2B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4939" y="3791562"/>
                  <a:ext cx="365948" cy="352654"/>
                </a:xfrm>
                <a:prstGeom prst="cube">
                  <a:avLst/>
                </a:prstGeom>
                <a:blipFill>
                  <a:blip r:embed="rId12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정육면체 60">
                  <a:extLst>
                    <a:ext uri="{FF2B5EF4-FFF2-40B4-BE49-F238E27FC236}">
                      <a16:creationId xmlns:a16="http://schemas.microsoft.com/office/drawing/2014/main" id="{94C4394C-22D5-290A-0AA0-3B3EA2B68921}"/>
                    </a:ext>
                  </a:extLst>
                </p:cNvPr>
                <p:cNvSpPr/>
                <p:nvPr/>
              </p:nvSpPr>
              <p:spPr>
                <a:xfrm>
                  <a:off x="-494939" y="3505472"/>
                  <a:ext cx="365948" cy="352654"/>
                </a:xfrm>
                <a:prstGeom prst="cub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ko-KR" altLang="en-US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정육면체 60">
                  <a:extLst>
                    <a:ext uri="{FF2B5EF4-FFF2-40B4-BE49-F238E27FC236}">
                      <a16:creationId xmlns:a16="http://schemas.microsoft.com/office/drawing/2014/main" id="{94C4394C-22D5-290A-0AA0-3B3EA2B689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4939" y="3505472"/>
                  <a:ext cx="365948" cy="352654"/>
                </a:xfrm>
                <a:prstGeom prst="cube">
                  <a:avLst/>
                </a:prstGeom>
                <a:blipFill>
                  <a:blip r:embed="rId13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정육면체 61">
                  <a:extLst>
                    <a:ext uri="{FF2B5EF4-FFF2-40B4-BE49-F238E27FC236}">
                      <a16:creationId xmlns:a16="http://schemas.microsoft.com/office/drawing/2014/main" id="{1B2DADD3-B591-67DB-39DD-1578E618BADA}"/>
                    </a:ext>
                  </a:extLst>
                </p:cNvPr>
                <p:cNvSpPr/>
                <p:nvPr/>
              </p:nvSpPr>
              <p:spPr>
                <a:xfrm>
                  <a:off x="-495310" y="3196746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정육면체 61">
                  <a:extLst>
                    <a:ext uri="{FF2B5EF4-FFF2-40B4-BE49-F238E27FC236}">
                      <a16:creationId xmlns:a16="http://schemas.microsoft.com/office/drawing/2014/main" id="{1B2DADD3-B591-67DB-39DD-1578E618B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310" y="3196746"/>
                  <a:ext cx="365948" cy="352654"/>
                </a:xfrm>
                <a:prstGeom prst="cube">
                  <a:avLst/>
                </a:prstGeom>
                <a:blipFill>
                  <a:blip r:embed="rId14"/>
                  <a:stretch>
                    <a:fillRect l="-392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정육면체 62">
                  <a:extLst>
                    <a:ext uri="{FF2B5EF4-FFF2-40B4-BE49-F238E27FC236}">
                      <a16:creationId xmlns:a16="http://schemas.microsoft.com/office/drawing/2014/main" id="{F29ABA3D-1E3E-F327-BB2F-EA735AE62890}"/>
                    </a:ext>
                  </a:extLst>
                </p:cNvPr>
                <p:cNvSpPr/>
                <p:nvPr/>
              </p:nvSpPr>
              <p:spPr>
                <a:xfrm>
                  <a:off x="-495310" y="2911509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oMath>
                    </m:oMathPara>
                  </a14:m>
                  <a:endParaRPr lang="ko-KR" altLang="en-US" sz="9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정육면체 62">
                  <a:extLst>
                    <a:ext uri="{FF2B5EF4-FFF2-40B4-BE49-F238E27FC236}">
                      <a16:creationId xmlns:a16="http://schemas.microsoft.com/office/drawing/2014/main" id="{F29ABA3D-1E3E-F327-BB2F-EA735AE6289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310" y="2911509"/>
                  <a:ext cx="365948" cy="352654"/>
                </a:xfrm>
                <a:prstGeom prst="cube">
                  <a:avLst/>
                </a:prstGeom>
                <a:blipFill>
                  <a:blip r:embed="rId15"/>
                  <a:stretch>
                    <a:fillRect l="-156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정육면체 63">
                  <a:extLst>
                    <a:ext uri="{FF2B5EF4-FFF2-40B4-BE49-F238E27FC236}">
                      <a16:creationId xmlns:a16="http://schemas.microsoft.com/office/drawing/2014/main" id="{030B59AA-0B31-0509-DFFF-5D5D6B9AF0FB}"/>
                    </a:ext>
                  </a:extLst>
                </p:cNvPr>
                <p:cNvSpPr/>
                <p:nvPr/>
              </p:nvSpPr>
              <p:spPr>
                <a:xfrm>
                  <a:off x="-495310" y="2624870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9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ko-KR" sz="9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oMath>
                    </m:oMathPara>
                  </a14:m>
                  <a:endParaRPr lang="ko-KR" altLang="en-US" sz="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정육면체 63">
                  <a:extLst>
                    <a:ext uri="{FF2B5EF4-FFF2-40B4-BE49-F238E27FC236}">
                      <a16:creationId xmlns:a16="http://schemas.microsoft.com/office/drawing/2014/main" id="{030B59AA-0B31-0509-DFFF-5D5D6B9AF0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5310" y="2624870"/>
                  <a:ext cx="365948" cy="352654"/>
                </a:xfrm>
                <a:prstGeom prst="cube">
                  <a:avLst/>
                </a:prstGeom>
                <a:blipFill>
                  <a:blip r:embed="rId16"/>
                  <a:stretch>
                    <a:fillRect l="-15686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정육면체 64">
              <a:extLst>
                <a:ext uri="{FF2B5EF4-FFF2-40B4-BE49-F238E27FC236}">
                  <a16:creationId xmlns:a16="http://schemas.microsoft.com/office/drawing/2014/main" id="{76E2BB41-0CCF-52AB-899A-ACC8DC4594CF}"/>
                </a:ext>
              </a:extLst>
            </p:cNvPr>
            <p:cNvSpPr/>
            <p:nvPr/>
          </p:nvSpPr>
          <p:spPr>
            <a:xfrm>
              <a:off x="-495844" y="2341061"/>
              <a:ext cx="365948" cy="352654"/>
            </a:xfrm>
            <a:prstGeom prst="cub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정육면체 65">
                  <a:extLst>
                    <a:ext uri="{FF2B5EF4-FFF2-40B4-BE49-F238E27FC236}">
                      <a16:creationId xmlns:a16="http://schemas.microsoft.com/office/drawing/2014/main" id="{A5929B7F-CC75-3A30-7DDC-C23728081E67}"/>
                    </a:ext>
                  </a:extLst>
                </p:cNvPr>
                <p:cNvSpPr/>
                <p:nvPr/>
              </p:nvSpPr>
              <p:spPr>
                <a:xfrm>
                  <a:off x="-492134" y="2052370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6" name="정육면체 65">
                  <a:extLst>
                    <a:ext uri="{FF2B5EF4-FFF2-40B4-BE49-F238E27FC236}">
                      <a16:creationId xmlns:a16="http://schemas.microsoft.com/office/drawing/2014/main" id="{A5929B7F-CC75-3A30-7DDC-C23728081E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2134" y="2052370"/>
                  <a:ext cx="365948" cy="352654"/>
                </a:xfrm>
                <a:prstGeom prst="cube">
                  <a:avLst/>
                </a:prstGeom>
                <a:blipFill>
                  <a:blip r:embed="rId17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정육면체 66">
                  <a:extLst>
                    <a:ext uri="{FF2B5EF4-FFF2-40B4-BE49-F238E27FC236}">
                      <a16:creationId xmlns:a16="http://schemas.microsoft.com/office/drawing/2014/main" id="{9DE88EBA-C2EE-CBC7-B0EA-FB0D05CB3DCA}"/>
                    </a:ext>
                  </a:extLst>
                </p:cNvPr>
                <p:cNvSpPr/>
                <p:nvPr/>
              </p:nvSpPr>
              <p:spPr>
                <a:xfrm>
                  <a:off x="-492134" y="1769509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7" name="정육면체 66">
                  <a:extLst>
                    <a:ext uri="{FF2B5EF4-FFF2-40B4-BE49-F238E27FC236}">
                      <a16:creationId xmlns:a16="http://schemas.microsoft.com/office/drawing/2014/main" id="{9DE88EBA-C2EE-CBC7-B0EA-FB0D05CB3D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2134" y="1769509"/>
                  <a:ext cx="365948" cy="352654"/>
                </a:xfrm>
                <a:prstGeom prst="cube">
                  <a:avLst/>
                </a:prstGeom>
                <a:blipFill>
                  <a:blip r:embed="rId18"/>
                  <a:stretch>
                    <a:fillRect l="-196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정육면체 67">
                  <a:extLst>
                    <a:ext uri="{FF2B5EF4-FFF2-40B4-BE49-F238E27FC236}">
                      <a16:creationId xmlns:a16="http://schemas.microsoft.com/office/drawing/2014/main" id="{33F7E61E-3F83-159B-FB5C-8CC61452B0D9}"/>
                    </a:ext>
                  </a:extLst>
                </p:cNvPr>
                <p:cNvSpPr/>
                <p:nvPr/>
              </p:nvSpPr>
              <p:spPr>
                <a:xfrm>
                  <a:off x="-492134" y="1483419"/>
                  <a:ext cx="365948" cy="352654"/>
                </a:xfrm>
                <a:prstGeom prst="cub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sz="105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ko-KR" sz="105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ko-KR" alt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정육면체 67">
                  <a:extLst>
                    <a:ext uri="{FF2B5EF4-FFF2-40B4-BE49-F238E27FC236}">
                      <a16:creationId xmlns:a16="http://schemas.microsoft.com/office/drawing/2014/main" id="{33F7E61E-3F83-159B-FB5C-8CC61452B0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92134" y="1483419"/>
                  <a:ext cx="365948" cy="352654"/>
                </a:xfrm>
                <a:prstGeom prst="cube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C2263A9B-C32E-3286-BB72-23A7600CABC3}"/>
                </a:ext>
              </a:extLst>
            </p:cNvPr>
            <p:cNvSpPr/>
            <p:nvPr/>
          </p:nvSpPr>
          <p:spPr>
            <a:xfrm rot="16200000">
              <a:off x="-498769" y="2413006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943F0E70-2C12-02DE-A105-6771900BABE4}"/>
                </a:ext>
              </a:extLst>
            </p:cNvPr>
            <p:cNvSpPr/>
            <p:nvPr/>
          </p:nvSpPr>
          <p:spPr>
            <a:xfrm rot="16200000">
              <a:off x="-127280" y="2413006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1" name="직사각형 70">
              <a:extLst>
                <a:ext uri="{FF2B5EF4-FFF2-40B4-BE49-F238E27FC236}">
                  <a16:creationId xmlns:a16="http://schemas.microsoft.com/office/drawing/2014/main" id="{2BAC512D-1061-0C15-4E45-DCE5CC478F75}"/>
                </a:ext>
              </a:extLst>
            </p:cNvPr>
            <p:cNvSpPr/>
            <p:nvPr/>
          </p:nvSpPr>
          <p:spPr>
            <a:xfrm rot="16200000">
              <a:off x="246770" y="2413007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2" name="직선 화살표 연결선 71">
              <a:extLst>
                <a:ext uri="{FF2B5EF4-FFF2-40B4-BE49-F238E27FC236}">
                  <a16:creationId xmlns:a16="http://schemas.microsoft.com/office/drawing/2014/main" id="{5BA0BC2A-27E2-8495-75E4-04D951282A42}"/>
                </a:ext>
              </a:extLst>
            </p:cNvPr>
            <p:cNvCxnSpPr>
              <a:cxnSpLocks/>
              <a:stCxn id="69" idx="2"/>
              <a:endCxn id="70" idx="0"/>
            </p:cNvCxnSpPr>
            <p:nvPr/>
          </p:nvCxnSpPr>
          <p:spPr>
            <a:xfrm>
              <a:off x="584030" y="2551109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직선 화살표 연결선 72">
              <a:extLst>
                <a:ext uri="{FF2B5EF4-FFF2-40B4-BE49-F238E27FC236}">
                  <a16:creationId xmlns:a16="http://schemas.microsoft.com/office/drawing/2014/main" id="{4CCC781C-695C-EFFC-6AEE-587687FF8219}"/>
                </a:ext>
              </a:extLst>
            </p:cNvPr>
            <p:cNvCxnSpPr>
              <a:cxnSpLocks/>
              <a:stCxn id="70" idx="2"/>
              <a:endCxn id="71" idx="0"/>
            </p:cNvCxnSpPr>
            <p:nvPr/>
          </p:nvCxnSpPr>
          <p:spPr>
            <a:xfrm>
              <a:off x="955519" y="2551109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214320D8-0A4E-3E53-99D6-8563A2B66E43}"/>
                </a:ext>
              </a:extLst>
            </p:cNvPr>
            <p:cNvCxnSpPr>
              <a:cxnSpLocks/>
              <a:stCxn id="77" idx="3"/>
              <a:endCxn id="108" idx="0"/>
            </p:cNvCxnSpPr>
            <p:nvPr/>
          </p:nvCxnSpPr>
          <p:spPr>
            <a:xfrm flipV="1">
              <a:off x="2914238" y="2560775"/>
              <a:ext cx="546950" cy="788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3F67EE8C-711C-6417-4744-538D331EC98F}"/>
                </a:ext>
              </a:extLst>
            </p:cNvPr>
            <p:cNvCxnSpPr>
              <a:cxnSpLocks/>
              <a:stCxn id="95" idx="3"/>
              <a:endCxn id="121" idx="1"/>
            </p:cNvCxnSpPr>
            <p:nvPr/>
          </p:nvCxnSpPr>
          <p:spPr>
            <a:xfrm>
              <a:off x="6064379" y="2568658"/>
              <a:ext cx="95842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6" name="직사각형 75">
              <a:extLst>
                <a:ext uri="{FF2B5EF4-FFF2-40B4-BE49-F238E27FC236}">
                  <a16:creationId xmlns:a16="http://schemas.microsoft.com/office/drawing/2014/main" id="{1DA14A91-D89F-0AFC-C721-7EA524FF9BCE}"/>
                </a:ext>
              </a:extLst>
            </p:cNvPr>
            <p:cNvSpPr/>
            <p:nvPr/>
          </p:nvSpPr>
          <p:spPr>
            <a:xfrm rot="16200000">
              <a:off x="1760337" y="2413007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 Dropout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7" name="직사각형 76">
              <a:extLst>
                <a:ext uri="{FF2B5EF4-FFF2-40B4-BE49-F238E27FC236}">
                  <a16:creationId xmlns:a16="http://schemas.microsoft.com/office/drawing/2014/main" id="{F435ACB4-D791-9F18-C74E-B957327FBF46}"/>
                </a:ext>
              </a:extLst>
            </p:cNvPr>
            <p:cNvSpPr/>
            <p:nvPr/>
          </p:nvSpPr>
          <p:spPr>
            <a:xfrm>
              <a:off x="216143" y="1544889"/>
              <a:ext cx="2698095" cy="2047537"/>
            </a:xfrm>
            <a:prstGeom prst="rect">
              <a:avLst/>
            </a:prstGeom>
            <a:noFill/>
            <a:ln w="1905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6F62F197-431B-6BF7-6218-4B5CA85A4B34}"/>
                </a:ext>
              </a:extLst>
            </p:cNvPr>
            <p:cNvCxnSpPr>
              <a:cxnSpLocks/>
            </p:cNvCxnSpPr>
            <p:nvPr/>
          </p:nvCxnSpPr>
          <p:spPr>
            <a:xfrm>
              <a:off x="7022802" y="3592426"/>
              <a:ext cx="1240384" cy="362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>
              <a:extLst>
                <a:ext uri="{FF2B5EF4-FFF2-40B4-BE49-F238E27FC236}">
                  <a16:creationId xmlns:a16="http://schemas.microsoft.com/office/drawing/2014/main" id="{7FA7A2A4-0284-9A6F-2551-9550D195EE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4565" y="3584544"/>
              <a:ext cx="1196332" cy="4175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직선 연결선 79">
              <a:extLst>
                <a:ext uri="{FF2B5EF4-FFF2-40B4-BE49-F238E27FC236}">
                  <a16:creationId xmlns:a16="http://schemas.microsoft.com/office/drawing/2014/main" id="{CB2AC614-2320-2C24-FBFD-56CD7DC3F2BA}"/>
                </a:ext>
              </a:extLst>
            </p:cNvPr>
            <p:cNvCxnSpPr>
              <a:cxnSpLocks/>
            </p:cNvCxnSpPr>
            <p:nvPr/>
          </p:nvCxnSpPr>
          <p:spPr>
            <a:xfrm>
              <a:off x="235971" y="3603978"/>
              <a:ext cx="829878" cy="305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9AD3861C-5BBC-1509-7C74-FE070FD0FE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67096" y="3603978"/>
              <a:ext cx="1052704" cy="3053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E1134E40-2614-285A-C53E-F4116103A22F}"/>
                    </a:ext>
                  </a:extLst>
                </p:cNvPr>
                <p:cNvSpPr/>
                <p:nvPr/>
              </p:nvSpPr>
              <p:spPr>
                <a:xfrm rot="16200000">
                  <a:off x="661553" y="4258859"/>
                  <a:ext cx="1617139" cy="85234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(16,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0</m:t>
                          </m:r>
                        </m:sup>
                      </m:sSup>
                    </m:oMath>
                  </a14:m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2" name="직사각형 81">
                  <a:extLst>
                    <a:ext uri="{FF2B5EF4-FFF2-40B4-BE49-F238E27FC236}">
                      <a16:creationId xmlns:a16="http://schemas.microsoft.com/office/drawing/2014/main" id="{E1134E40-2614-285A-C53E-F4116103A2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61553" y="4258859"/>
                  <a:ext cx="1617139" cy="852349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779091B4-AA9C-3E9E-0946-EEF83FA7AD2D}"/>
                </a:ext>
              </a:extLst>
            </p:cNvPr>
            <p:cNvCxnSpPr>
              <a:cxnSpLocks/>
              <a:stCxn id="100" idx="2"/>
              <a:endCxn id="85" idx="0"/>
            </p:cNvCxnSpPr>
            <p:nvPr/>
          </p:nvCxnSpPr>
          <p:spPr>
            <a:xfrm>
              <a:off x="5169200" y="4685033"/>
              <a:ext cx="2878035" cy="1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직선 화살표 연결선 83">
              <a:extLst>
                <a:ext uri="{FF2B5EF4-FFF2-40B4-BE49-F238E27FC236}">
                  <a16:creationId xmlns:a16="http://schemas.microsoft.com/office/drawing/2014/main" id="{B150E552-DF14-0D85-00AA-BBF98DCEC48C}"/>
                </a:ext>
              </a:extLst>
            </p:cNvPr>
            <p:cNvCxnSpPr>
              <a:cxnSpLocks/>
              <a:stCxn id="82" idx="2"/>
              <a:endCxn id="100" idx="0"/>
            </p:cNvCxnSpPr>
            <p:nvPr/>
          </p:nvCxnSpPr>
          <p:spPr>
            <a:xfrm>
              <a:off x="1896297" y="4685033"/>
              <a:ext cx="2420554" cy="0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DA3C2E34-15A6-A71A-AE7A-1BA43D894181}"/>
                    </a:ext>
                  </a:extLst>
                </p:cNvPr>
                <p:cNvSpPr/>
                <p:nvPr/>
              </p:nvSpPr>
              <p:spPr>
                <a:xfrm rot="16200000">
                  <a:off x="7664840" y="4258859"/>
                  <a:ext cx="1617138" cy="85234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(16,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),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ko-KR" sz="11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altLang="ko-KR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≤</m:t>
                      </m:r>
                      <m:r>
                        <a:rPr lang="en-US" altLang="ko-KR" sz="11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7</m:t>
                      </m:r>
                    </m:oMath>
                  </a14:m>
                  <a:endParaRPr lang="ko-KR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5" name="직사각형 84">
                  <a:extLst>
                    <a:ext uri="{FF2B5EF4-FFF2-40B4-BE49-F238E27FC236}">
                      <a16:creationId xmlns:a16="http://schemas.microsoft.com/office/drawing/2014/main" id="{DA3C2E34-15A6-A71A-AE7A-1BA43D8941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7664840" y="4258859"/>
                  <a:ext cx="1617138" cy="852349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163C49C-8C52-ED47-31DC-B6B4137E8930}"/>
                </a:ext>
              </a:extLst>
            </p:cNvPr>
            <p:cNvSpPr txBox="1"/>
            <p:nvPr/>
          </p:nvSpPr>
          <p:spPr>
            <a:xfrm rot="16200000">
              <a:off x="6210241" y="4569315"/>
              <a:ext cx="389216" cy="2252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∙∙∙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화살표: 오른쪽 86">
              <a:extLst>
                <a:ext uri="{FF2B5EF4-FFF2-40B4-BE49-F238E27FC236}">
                  <a16:creationId xmlns:a16="http://schemas.microsoft.com/office/drawing/2014/main" id="{BF08836C-E625-7A72-204C-A07CF625F053}"/>
                </a:ext>
              </a:extLst>
            </p:cNvPr>
            <p:cNvSpPr/>
            <p:nvPr/>
          </p:nvSpPr>
          <p:spPr>
            <a:xfrm>
              <a:off x="-70862" y="3412863"/>
              <a:ext cx="212038" cy="207694"/>
            </a:xfrm>
            <a:prstGeom prst="rightArrow">
              <a:avLst>
                <a:gd name="adj1" fmla="val 50000"/>
                <a:gd name="adj2" fmla="val 40078"/>
              </a:avLst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3134893-131A-3BB1-4699-7E9E8AD23B30}"/>
                </a:ext>
              </a:extLst>
            </p:cNvPr>
            <p:cNvSpPr txBox="1"/>
            <p:nvPr/>
          </p:nvSpPr>
          <p:spPr>
            <a:xfrm rot="16200000">
              <a:off x="-1838373" y="3143755"/>
              <a:ext cx="2133600" cy="375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Input sequence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" name="직사각형 88">
              <a:extLst>
                <a:ext uri="{FF2B5EF4-FFF2-40B4-BE49-F238E27FC236}">
                  <a16:creationId xmlns:a16="http://schemas.microsoft.com/office/drawing/2014/main" id="{06483A41-0A41-3FDB-54E5-341C32EDF00E}"/>
                </a:ext>
              </a:extLst>
            </p:cNvPr>
            <p:cNvSpPr/>
            <p:nvPr/>
          </p:nvSpPr>
          <p:spPr>
            <a:xfrm rot="16200000">
              <a:off x="8862231" y="3388308"/>
              <a:ext cx="2727460" cy="408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Global Average Pooling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" name="직사각형 89">
              <a:extLst>
                <a:ext uri="{FF2B5EF4-FFF2-40B4-BE49-F238E27FC236}">
                  <a16:creationId xmlns:a16="http://schemas.microsoft.com/office/drawing/2014/main" id="{ECA65673-C4D1-4885-1BA1-8440F377504B}"/>
                </a:ext>
              </a:extLst>
            </p:cNvPr>
            <p:cNvSpPr/>
            <p:nvPr/>
          </p:nvSpPr>
          <p:spPr>
            <a:xfrm rot="16200000">
              <a:off x="9389628" y="3388308"/>
              <a:ext cx="2727460" cy="4082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lumMod val="1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Dense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1" name="직선 화살표 연결선 90">
              <a:extLst>
                <a:ext uri="{FF2B5EF4-FFF2-40B4-BE49-F238E27FC236}">
                  <a16:creationId xmlns:a16="http://schemas.microsoft.com/office/drawing/2014/main" id="{7E4229DE-57D3-B05A-4579-75C67F3A93FF}"/>
                </a:ext>
              </a:extLst>
            </p:cNvPr>
            <p:cNvCxnSpPr>
              <a:cxnSpLocks/>
              <a:endCxn id="90" idx="0"/>
            </p:cNvCxnSpPr>
            <p:nvPr/>
          </p:nvCxnSpPr>
          <p:spPr>
            <a:xfrm>
              <a:off x="10439605" y="3592427"/>
              <a:ext cx="109634" cy="0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직선 화살표 연결선 91">
              <a:extLst>
                <a:ext uri="{FF2B5EF4-FFF2-40B4-BE49-F238E27FC236}">
                  <a16:creationId xmlns:a16="http://schemas.microsoft.com/office/drawing/2014/main" id="{C698EA3A-1CFC-AC04-2F75-73736B5B2993}"/>
                </a:ext>
              </a:extLst>
            </p:cNvPr>
            <p:cNvCxnSpPr>
              <a:cxnSpLocks/>
              <a:stCxn id="90" idx="2"/>
              <a:endCxn id="93" idx="0"/>
            </p:cNvCxnSpPr>
            <p:nvPr/>
          </p:nvCxnSpPr>
          <p:spPr>
            <a:xfrm>
              <a:off x="10957477" y="3592427"/>
              <a:ext cx="518795" cy="1567"/>
            </a:xfrm>
            <a:prstGeom prst="straightConnector1">
              <a:avLst/>
            </a:prstGeom>
            <a:solidFill>
              <a:schemeClr val="bg1"/>
            </a:solidFill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B290598-89DD-13B6-4FAE-D47F29E73215}"/>
                </a:ext>
              </a:extLst>
            </p:cNvPr>
            <p:cNvSpPr txBox="1"/>
            <p:nvPr/>
          </p:nvSpPr>
          <p:spPr>
            <a:xfrm rot="16200000">
              <a:off x="10042945" y="3312487"/>
              <a:ext cx="3429665" cy="5630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Classification</a:t>
              </a:r>
            </a:p>
            <a:p>
              <a:pPr algn="ctr"/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8 class</a:t>
              </a:r>
              <a:r>
                <a:rPr lang="ko-KR" alt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Multi disease</a:t>
              </a:r>
              <a:r>
                <a:rPr lang="en-US" altLang="ko-KR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3EC08990-E6CC-22FE-8CBB-EC408CEC844F}"/>
                </a:ext>
              </a:extLst>
            </p:cNvPr>
            <p:cNvSpPr txBox="1"/>
            <p:nvPr/>
          </p:nvSpPr>
          <p:spPr>
            <a:xfrm rot="16200000">
              <a:off x="10782449" y="3439420"/>
              <a:ext cx="781846" cy="31904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1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Softmax</a:t>
              </a:r>
              <a:endPara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5" name="직사각형 94">
              <a:extLst>
                <a:ext uri="{FF2B5EF4-FFF2-40B4-BE49-F238E27FC236}">
                  <a16:creationId xmlns:a16="http://schemas.microsoft.com/office/drawing/2014/main" id="{00F24D2E-DA6F-05F2-8BC3-6E32933942B7}"/>
                </a:ext>
              </a:extLst>
            </p:cNvPr>
            <p:cNvSpPr/>
            <p:nvPr/>
          </p:nvSpPr>
          <p:spPr>
            <a:xfrm>
              <a:off x="3366284" y="1544889"/>
              <a:ext cx="2698095" cy="2047537"/>
            </a:xfrm>
            <a:prstGeom prst="rect">
              <a:avLst/>
            </a:prstGeom>
            <a:noFill/>
            <a:ln w="1905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사각형: 둥근 모서리 95">
                  <a:extLst>
                    <a:ext uri="{FF2B5EF4-FFF2-40B4-BE49-F238E27FC236}">
                      <a16:creationId xmlns:a16="http://schemas.microsoft.com/office/drawing/2014/main" id="{01B6C9F9-1428-F0E5-18EF-60837FCAB177}"/>
                    </a:ext>
                  </a:extLst>
                </p:cNvPr>
                <p:cNvSpPr/>
                <p:nvPr/>
              </p:nvSpPr>
              <p:spPr>
                <a:xfrm rot="16200000">
                  <a:off x="2991655" y="2425098"/>
                  <a:ext cx="270896" cy="263653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사각형: 둥근 모서리 95">
                  <a:extLst>
                    <a:ext uri="{FF2B5EF4-FFF2-40B4-BE49-F238E27FC236}">
                      <a16:creationId xmlns:a16="http://schemas.microsoft.com/office/drawing/2014/main" id="{01B6C9F9-1428-F0E5-18EF-60837FCAB1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2991655" y="2425098"/>
                  <a:ext cx="270896" cy="263653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연결선: 꺾임 96">
              <a:extLst>
                <a:ext uri="{FF2B5EF4-FFF2-40B4-BE49-F238E27FC236}">
                  <a16:creationId xmlns:a16="http://schemas.microsoft.com/office/drawing/2014/main" id="{15EB5844-5ED2-2594-115B-6242929BD327}"/>
                </a:ext>
              </a:extLst>
            </p:cNvPr>
            <p:cNvCxnSpPr>
              <a:cxnSpLocks/>
              <a:stCxn id="96" idx="3"/>
              <a:endCxn id="138" idx="3"/>
            </p:cNvCxnSpPr>
            <p:nvPr/>
          </p:nvCxnSpPr>
          <p:spPr>
            <a:xfrm rot="5400000" flipH="1" flipV="1">
              <a:off x="4717834" y="813637"/>
              <a:ext cx="17110" cy="3198570"/>
            </a:xfrm>
            <a:prstGeom prst="bentConnector3">
              <a:avLst>
                <a:gd name="adj1" fmla="val 6146780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직선 연결선 97">
              <a:extLst>
                <a:ext uri="{FF2B5EF4-FFF2-40B4-BE49-F238E27FC236}">
                  <a16:creationId xmlns:a16="http://schemas.microsoft.com/office/drawing/2014/main" id="{85820A19-4CC1-E7B8-0CAB-5B3E9BBB967E}"/>
                </a:ext>
              </a:extLst>
            </p:cNvPr>
            <p:cNvCxnSpPr>
              <a:cxnSpLocks/>
            </p:cNvCxnSpPr>
            <p:nvPr/>
          </p:nvCxnSpPr>
          <p:spPr>
            <a:xfrm>
              <a:off x="3366284" y="3584544"/>
              <a:ext cx="1116650" cy="36211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연결선 98">
              <a:extLst>
                <a:ext uri="{FF2B5EF4-FFF2-40B4-BE49-F238E27FC236}">
                  <a16:creationId xmlns:a16="http://schemas.microsoft.com/office/drawing/2014/main" id="{C7049402-177A-62F1-F391-4AC86DE3D0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23995" y="3584544"/>
              <a:ext cx="1240384" cy="4175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직사각형 99">
                  <a:extLst>
                    <a:ext uri="{FF2B5EF4-FFF2-40B4-BE49-F238E27FC236}">
                      <a16:creationId xmlns:a16="http://schemas.microsoft.com/office/drawing/2014/main" id="{65B72B2B-5D2D-E8EF-A4BB-3916BF491DF6}"/>
                    </a:ext>
                  </a:extLst>
                </p:cNvPr>
                <p:cNvSpPr/>
                <p:nvPr/>
              </p:nvSpPr>
              <p:spPr>
                <a:xfrm rot="16200000">
                  <a:off x="3934456" y="4258859"/>
                  <a:ext cx="1617139" cy="852349"/>
                </a:xfrm>
                <a:prstGeom prst="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Residual Block</a:t>
                  </a:r>
                </a:p>
                <a:p>
                  <a:pPr algn="ctr"/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(16,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ko-KR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ko-KR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en-US" altLang="ko-KR" sz="11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endParaRPr lang="ko-KR" altLang="en-US" sz="11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00" name="직사각형 99">
                  <a:extLst>
                    <a:ext uri="{FF2B5EF4-FFF2-40B4-BE49-F238E27FC236}">
                      <a16:creationId xmlns:a16="http://schemas.microsoft.com/office/drawing/2014/main" id="{65B72B2B-5D2D-E8EF-A4BB-3916BF491D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34456" y="4258859"/>
                  <a:ext cx="1617139" cy="852349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99755939-074B-59DA-DDB7-D43FF368F122}"/>
                </a:ext>
              </a:extLst>
            </p:cNvPr>
            <p:cNvSpPr/>
            <p:nvPr/>
          </p:nvSpPr>
          <p:spPr>
            <a:xfrm rot="16200000">
              <a:off x="643302" y="2413005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2" name="직사각형 101">
              <a:extLst>
                <a:ext uri="{FF2B5EF4-FFF2-40B4-BE49-F238E27FC236}">
                  <a16:creationId xmlns:a16="http://schemas.microsoft.com/office/drawing/2014/main" id="{D665A928-C2C8-65B2-8532-8CDCC700175D}"/>
                </a:ext>
              </a:extLst>
            </p:cNvPr>
            <p:cNvSpPr/>
            <p:nvPr/>
          </p:nvSpPr>
          <p:spPr>
            <a:xfrm rot="16200000">
              <a:off x="1014791" y="2413005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900B4F36-407C-FE1A-CC35-A2C7B9D381EA}"/>
                </a:ext>
              </a:extLst>
            </p:cNvPr>
            <p:cNvSpPr/>
            <p:nvPr/>
          </p:nvSpPr>
          <p:spPr>
            <a:xfrm rot="16200000">
              <a:off x="1388841" y="2413006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4" name="직선 화살표 연결선 103">
              <a:extLst>
                <a:ext uri="{FF2B5EF4-FFF2-40B4-BE49-F238E27FC236}">
                  <a16:creationId xmlns:a16="http://schemas.microsoft.com/office/drawing/2014/main" id="{965E4B54-26A1-384B-4BB1-2AA91B74A576}"/>
                </a:ext>
              </a:extLst>
            </p:cNvPr>
            <p:cNvCxnSpPr>
              <a:cxnSpLocks/>
              <a:stCxn id="71" idx="2"/>
              <a:endCxn id="101" idx="0"/>
            </p:cNvCxnSpPr>
            <p:nvPr/>
          </p:nvCxnSpPr>
          <p:spPr>
            <a:xfrm flipV="1">
              <a:off x="1329569" y="2551108"/>
              <a:ext cx="12032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DA5A417E-68C6-B7FA-33CA-146C81785287}"/>
                </a:ext>
              </a:extLst>
            </p:cNvPr>
            <p:cNvCxnSpPr>
              <a:cxnSpLocks/>
              <a:stCxn id="101" idx="2"/>
              <a:endCxn id="102" idx="0"/>
            </p:cNvCxnSpPr>
            <p:nvPr/>
          </p:nvCxnSpPr>
          <p:spPr>
            <a:xfrm>
              <a:off x="1726101" y="2551108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직선 화살표 연결선 105">
              <a:extLst>
                <a:ext uri="{FF2B5EF4-FFF2-40B4-BE49-F238E27FC236}">
                  <a16:creationId xmlns:a16="http://schemas.microsoft.com/office/drawing/2014/main" id="{D166B791-DD65-F924-9490-3994756732A0}"/>
                </a:ext>
              </a:extLst>
            </p:cNvPr>
            <p:cNvCxnSpPr>
              <a:cxnSpLocks/>
              <a:stCxn id="102" idx="2"/>
              <a:endCxn id="103" idx="0"/>
            </p:cNvCxnSpPr>
            <p:nvPr/>
          </p:nvCxnSpPr>
          <p:spPr>
            <a:xfrm>
              <a:off x="2097590" y="2551108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직선 화살표 연결선 106">
              <a:extLst>
                <a:ext uri="{FF2B5EF4-FFF2-40B4-BE49-F238E27FC236}">
                  <a16:creationId xmlns:a16="http://schemas.microsoft.com/office/drawing/2014/main" id="{638A0221-65B0-91DB-D049-856AB8A360A4}"/>
                </a:ext>
              </a:extLst>
            </p:cNvPr>
            <p:cNvCxnSpPr>
              <a:cxnSpLocks/>
              <a:stCxn id="103" idx="2"/>
              <a:endCxn id="76" idx="0"/>
            </p:cNvCxnSpPr>
            <p:nvPr/>
          </p:nvCxnSpPr>
          <p:spPr>
            <a:xfrm>
              <a:off x="2471640" y="2551109"/>
              <a:ext cx="9528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직사각형 107">
              <a:extLst>
                <a:ext uri="{FF2B5EF4-FFF2-40B4-BE49-F238E27FC236}">
                  <a16:creationId xmlns:a16="http://schemas.microsoft.com/office/drawing/2014/main" id="{12BE03B7-08F3-B0A5-BE53-303E7E1F72CC}"/>
                </a:ext>
              </a:extLst>
            </p:cNvPr>
            <p:cNvSpPr/>
            <p:nvPr/>
          </p:nvSpPr>
          <p:spPr>
            <a:xfrm rot="16200000">
              <a:off x="2654596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5CA35EE2-C09C-6E7D-B179-0C4FAB228208}"/>
                </a:ext>
              </a:extLst>
            </p:cNvPr>
            <p:cNvSpPr/>
            <p:nvPr/>
          </p:nvSpPr>
          <p:spPr>
            <a:xfrm rot="16200000">
              <a:off x="3026085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직사각형 109">
              <a:extLst>
                <a:ext uri="{FF2B5EF4-FFF2-40B4-BE49-F238E27FC236}">
                  <a16:creationId xmlns:a16="http://schemas.microsoft.com/office/drawing/2014/main" id="{24D964F7-826D-CFA4-0F5C-451ED87EBD85}"/>
                </a:ext>
              </a:extLst>
            </p:cNvPr>
            <p:cNvSpPr/>
            <p:nvPr/>
          </p:nvSpPr>
          <p:spPr>
            <a:xfrm rot="16200000">
              <a:off x="3400135" y="2422673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1" name="직선 화살표 연결선 110">
              <a:extLst>
                <a:ext uri="{FF2B5EF4-FFF2-40B4-BE49-F238E27FC236}">
                  <a16:creationId xmlns:a16="http://schemas.microsoft.com/office/drawing/2014/main" id="{D59AC949-9E37-6DA3-C1F6-19262ECDD233}"/>
                </a:ext>
              </a:extLst>
            </p:cNvPr>
            <p:cNvCxnSpPr>
              <a:cxnSpLocks/>
              <a:stCxn id="108" idx="2"/>
              <a:endCxn id="109" idx="0"/>
            </p:cNvCxnSpPr>
            <p:nvPr/>
          </p:nvCxnSpPr>
          <p:spPr>
            <a:xfrm>
              <a:off x="3737395" y="2560775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직선 화살표 연결선 111">
              <a:extLst>
                <a:ext uri="{FF2B5EF4-FFF2-40B4-BE49-F238E27FC236}">
                  <a16:creationId xmlns:a16="http://schemas.microsoft.com/office/drawing/2014/main" id="{8B5045D4-9127-D996-EBE5-420876476FC6}"/>
                </a:ext>
              </a:extLst>
            </p:cNvPr>
            <p:cNvCxnSpPr>
              <a:cxnSpLocks/>
              <a:stCxn id="109" idx="2"/>
              <a:endCxn id="110" idx="0"/>
            </p:cNvCxnSpPr>
            <p:nvPr/>
          </p:nvCxnSpPr>
          <p:spPr>
            <a:xfrm>
              <a:off x="4108884" y="2560775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직사각형 112">
              <a:extLst>
                <a:ext uri="{FF2B5EF4-FFF2-40B4-BE49-F238E27FC236}">
                  <a16:creationId xmlns:a16="http://schemas.microsoft.com/office/drawing/2014/main" id="{BC29EF4A-97CD-6F5A-2E81-C77667B4FE2C}"/>
                </a:ext>
              </a:extLst>
            </p:cNvPr>
            <p:cNvSpPr/>
            <p:nvPr/>
          </p:nvSpPr>
          <p:spPr>
            <a:xfrm rot="16200000">
              <a:off x="4913702" y="2422673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 Dropout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직사각형 113">
              <a:extLst>
                <a:ext uri="{FF2B5EF4-FFF2-40B4-BE49-F238E27FC236}">
                  <a16:creationId xmlns:a16="http://schemas.microsoft.com/office/drawing/2014/main" id="{E0C8B7B4-D6DA-4DBD-3225-CFD06B2B0831}"/>
                </a:ext>
              </a:extLst>
            </p:cNvPr>
            <p:cNvSpPr/>
            <p:nvPr/>
          </p:nvSpPr>
          <p:spPr>
            <a:xfrm rot="16200000">
              <a:off x="3796667" y="2422671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직사각형 114">
              <a:extLst>
                <a:ext uri="{FF2B5EF4-FFF2-40B4-BE49-F238E27FC236}">
                  <a16:creationId xmlns:a16="http://schemas.microsoft.com/office/drawing/2014/main" id="{0453EC74-1B97-C416-CA04-2EF49E95029D}"/>
                </a:ext>
              </a:extLst>
            </p:cNvPr>
            <p:cNvSpPr/>
            <p:nvPr/>
          </p:nvSpPr>
          <p:spPr>
            <a:xfrm rot="16200000">
              <a:off x="4168156" y="2422671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직사각형 115">
              <a:extLst>
                <a:ext uri="{FF2B5EF4-FFF2-40B4-BE49-F238E27FC236}">
                  <a16:creationId xmlns:a16="http://schemas.microsoft.com/office/drawing/2014/main" id="{5C9F5449-F3FD-1469-50EB-96DED7FC58F2}"/>
                </a:ext>
              </a:extLst>
            </p:cNvPr>
            <p:cNvSpPr/>
            <p:nvPr/>
          </p:nvSpPr>
          <p:spPr>
            <a:xfrm rot="16200000">
              <a:off x="4542206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7" name="직선 화살표 연결선 116">
              <a:extLst>
                <a:ext uri="{FF2B5EF4-FFF2-40B4-BE49-F238E27FC236}">
                  <a16:creationId xmlns:a16="http://schemas.microsoft.com/office/drawing/2014/main" id="{78E9D6E9-4262-97B8-D191-F868E83F7DF2}"/>
                </a:ext>
              </a:extLst>
            </p:cNvPr>
            <p:cNvCxnSpPr>
              <a:cxnSpLocks/>
              <a:stCxn id="110" idx="2"/>
              <a:endCxn id="114" idx="0"/>
            </p:cNvCxnSpPr>
            <p:nvPr/>
          </p:nvCxnSpPr>
          <p:spPr>
            <a:xfrm flipV="1">
              <a:off x="4482934" y="2560774"/>
              <a:ext cx="12032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>
              <a:extLst>
                <a:ext uri="{FF2B5EF4-FFF2-40B4-BE49-F238E27FC236}">
                  <a16:creationId xmlns:a16="http://schemas.microsoft.com/office/drawing/2014/main" id="{6C2E3862-4242-4E2C-88A9-37FB3C587656}"/>
                </a:ext>
              </a:extLst>
            </p:cNvPr>
            <p:cNvCxnSpPr>
              <a:cxnSpLocks/>
              <a:stCxn id="114" idx="2"/>
              <a:endCxn id="115" idx="0"/>
            </p:cNvCxnSpPr>
            <p:nvPr/>
          </p:nvCxnSpPr>
          <p:spPr>
            <a:xfrm>
              <a:off x="4879466" y="2560774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직선 화살표 연결선 118">
              <a:extLst>
                <a:ext uri="{FF2B5EF4-FFF2-40B4-BE49-F238E27FC236}">
                  <a16:creationId xmlns:a16="http://schemas.microsoft.com/office/drawing/2014/main" id="{2A479E06-5625-7FB6-CA09-60CF9BF0D2D0}"/>
                </a:ext>
              </a:extLst>
            </p:cNvPr>
            <p:cNvCxnSpPr>
              <a:cxnSpLocks/>
              <a:stCxn id="115" idx="2"/>
              <a:endCxn id="116" idx="0"/>
            </p:cNvCxnSpPr>
            <p:nvPr/>
          </p:nvCxnSpPr>
          <p:spPr>
            <a:xfrm>
              <a:off x="5250955" y="2560774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직선 화살표 연결선 119">
              <a:extLst>
                <a:ext uri="{FF2B5EF4-FFF2-40B4-BE49-F238E27FC236}">
                  <a16:creationId xmlns:a16="http://schemas.microsoft.com/office/drawing/2014/main" id="{CB4E7802-7299-BD9E-DAAC-0C1C274BF732}"/>
                </a:ext>
              </a:extLst>
            </p:cNvPr>
            <p:cNvCxnSpPr>
              <a:cxnSpLocks/>
              <a:stCxn id="116" idx="2"/>
              <a:endCxn id="113" idx="0"/>
            </p:cNvCxnSpPr>
            <p:nvPr/>
          </p:nvCxnSpPr>
          <p:spPr>
            <a:xfrm>
              <a:off x="5625005" y="2560775"/>
              <a:ext cx="9528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1" name="직사각형 120">
              <a:extLst>
                <a:ext uri="{FF2B5EF4-FFF2-40B4-BE49-F238E27FC236}">
                  <a16:creationId xmlns:a16="http://schemas.microsoft.com/office/drawing/2014/main" id="{2BC89924-1DC4-A8CC-06C7-C82558A80A2A}"/>
                </a:ext>
              </a:extLst>
            </p:cNvPr>
            <p:cNvSpPr/>
            <p:nvPr/>
          </p:nvSpPr>
          <p:spPr>
            <a:xfrm>
              <a:off x="7022802" y="1544889"/>
              <a:ext cx="2698095" cy="2047537"/>
            </a:xfrm>
            <a:prstGeom prst="rect">
              <a:avLst/>
            </a:prstGeom>
            <a:noFill/>
            <a:ln w="19050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/>
            </a:p>
          </p:txBody>
        </p: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5DA7FFA9-1CFF-51D7-A3C7-EB56EC73148E}"/>
                </a:ext>
              </a:extLst>
            </p:cNvPr>
            <p:cNvSpPr/>
            <p:nvPr/>
          </p:nvSpPr>
          <p:spPr>
            <a:xfrm rot="16200000">
              <a:off x="6299695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직사각형 122">
              <a:extLst>
                <a:ext uri="{FF2B5EF4-FFF2-40B4-BE49-F238E27FC236}">
                  <a16:creationId xmlns:a16="http://schemas.microsoft.com/office/drawing/2014/main" id="{C9F371AA-9BDD-64C1-1451-8AC2370646CE}"/>
                </a:ext>
              </a:extLst>
            </p:cNvPr>
            <p:cNvSpPr/>
            <p:nvPr/>
          </p:nvSpPr>
          <p:spPr>
            <a:xfrm rot="16200000">
              <a:off x="6671184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직사각형 123">
              <a:extLst>
                <a:ext uri="{FF2B5EF4-FFF2-40B4-BE49-F238E27FC236}">
                  <a16:creationId xmlns:a16="http://schemas.microsoft.com/office/drawing/2014/main" id="{EB3DC371-F0C5-2964-F28C-69BEDCE5C949}"/>
                </a:ext>
              </a:extLst>
            </p:cNvPr>
            <p:cNvSpPr/>
            <p:nvPr/>
          </p:nvSpPr>
          <p:spPr>
            <a:xfrm rot="16200000">
              <a:off x="7045234" y="2422673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5" name="직선 화살표 연결선 124">
              <a:extLst>
                <a:ext uri="{FF2B5EF4-FFF2-40B4-BE49-F238E27FC236}">
                  <a16:creationId xmlns:a16="http://schemas.microsoft.com/office/drawing/2014/main" id="{44F4F0C1-2F8B-1E7E-36E7-D77575C3FE6C}"/>
                </a:ext>
              </a:extLst>
            </p:cNvPr>
            <p:cNvCxnSpPr>
              <a:cxnSpLocks/>
              <a:stCxn id="122" idx="2"/>
              <a:endCxn id="123" idx="0"/>
            </p:cNvCxnSpPr>
            <p:nvPr/>
          </p:nvCxnSpPr>
          <p:spPr>
            <a:xfrm>
              <a:off x="7382494" y="2560775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직선 화살표 연결선 125">
              <a:extLst>
                <a:ext uri="{FF2B5EF4-FFF2-40B4-BE49-F238E27FC236}">
                  <a16:creationId xmlns:a16="http://schemas.microsoft.com/office/drawing/2014/main" id="{2D31039F-A1AB-AA0B-826C-4B75531FF09A}"/>
                </a:ext>
              </a:extLst>
            </p:cNvPr>
            <p:cNvCxnSpPr>
              <a:cxnSpLocks/>
              <a:stCxn id="123" idx="2"/>
              <a:endCxn id="124" idx="0"/>
            </p:cNvCxnSpPr>
            <p:nvPr/>
          </p:nvCxnSpPr>
          <p:spPr>
            <a:xfrm>
              <a:off x="7753983" y="2560775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7" name="직사각형 126">
              <a:extLst>
                <a:ext uri="{FF2B5EF4-FFF2-40B4-BE49-F238E27FC236}">
                  <a16:creationId xmlns:a16="http://schemas.microsoft.com/office/drawing/2014/main" id="{0ECE8AA1-399B-CD41-5E9D-F155E1ADACB1}"/>
                </a:ext>
              </a:extLst>
            </p:cNvPr>
            <p:cNvSpPr/>
            <p:nvPr/>
          </p:nvSpPr>
          <p:spPr>
            <a:xfrm rot="16200000">
              <a:off x="8558801" y="2422673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Spatial Dropout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직사각형 127">
              <a:extLst>
                <a:ext uri="{FF2B5EF4-FFF2-40B4-BE49-F238E27FC236}">
                  <a16:creationId xmlns:a16="http://schemas.microsoft.com/office/drawing/2014/main" id="{FC8D51ED-02BC-CD52-B14A-688817417CFA}"/>
                </a:ext>
              </a:extLst>
            </p:cNvPr>
            <p:cNvSpPr/>
            <p:nvPr/>
          </p:nvSpPr>
          <p:spPr>
            <a:xfrm rot="16200000">
              <a:off x="7441766" y="2422671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Dilated</a:t>
              </a:r>
              <a:r>
                <a:rPr lang="ko-KR" altLang="en-US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Causal Conv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직사각형 128">
              <a:extLst>
                <a:ext uri="{FF2B5EF4-FFF2-40B4-BE49-F238E27FC236}">
                  <a16:creationId xmlns:a16="http://schemas.microsoft.com/office/drawing/2014/main" id="{F6640E8B-F912-0B00-4928-797D8CB3197E}"/>
                </a:ext>
              </a:extLst>
            </p:cNvPr>
            <p:cNvSpPr/>
            <p:nvPr/>
          </p:nvSpPr>
          <p:spPr>
            <a:xfrm rot="16200000">
              <a:off x="7813255" y="2422671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Batch Normalization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직사각형 129">
              <a:extLst>
                <a:ext uri="{FF2B5EF4-FFF2-40B4-BE49-F238E27FC236}">
                  <a16:creationId xmlns:a16="http://schemas.microsoft.com/office/drawing/2014/main" id="{784A01DA-AF3B-A4EA-0D5E-11E57A3C7E62}"/>
                </a:ext>
              </a:extLst>
            </p:cNvPr>
            <p:cNvSpPr/>
            <p:nvPr/>
          </p:nvSpPr>
          <p:spPr>
            <a:xfrm rot="16200000">
              <a:off x="8187305" y="2422672"/>
              <a:ext cx="1889391" cy="2762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ReLU</a:t>
              </a:r>
              <a:endPara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1" name="직선 화살표 연결선 130">
              <a:extLst>
                <a:ext uri="{FF2B5EF4-FFF2-40B4-BE49-F238E27FC236}">
                  <a16:creationId xmlns:a16="http://schemas.microsoft.com/office/drawing/2014/main" id="{B8812A64-1CD1-2C1D-02DD-60DF34A3F3D5}"/>
                </a:ext>
              </a:extLst>
            </p:cNvPr>
            <p:cNvCxnSpPr>
              <a:cxnSpLocks/>
              <a:stCxn id="124" idx="2"/>
              <a:endCxn id="128" idx="0"/>
            </p:cNvCxnSpPr>
            <p:nvPr/>
          </p:nvCxnSpPr>
          <p:spPr>
            <a:xfrm flipV="1">
              <a:off x="8128033" y="2560774"/>
              <a:ext cx="120325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2" name="직선 화살표 연결선 131">
              <a:extLst>
                <a:ext uri="{FF2B5EF4-FFF2-40B4-BE49-F238E27FC236}">
                  <a16:creationId xmlns:a16="http://schemas.microsoft.com/office/drawing/2014/main" id="{1211B27B-A2AC-743E-C4A2-44759D627BC1}"/>
                </a:ext>
              </a:extLst>
            </p:cNvPr>
            <p:cNvCxnSpPr>
              <a:cxnSpLocks/>
              <a:stCxn id="128" idx="2"/>
              <a:endCxn id="129" idx="0"/>
            </p:cNvCxnSpPr>
            <p:nvPr/>
          </p:nvCxnSpPr>
          <p:spPr>
            <a:xfrm>
              <a:off x="8524565" y="2560774"/>
              <a:ext cx="9528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3" name="직선 화살표 연결선 132">
              <a:extLst>
                <a:ext uri="{FF2B5EF4-FFF2-40B4-BE49-F238E27FC236}">
                  <a16:creationId xmlns:a16="http://schemas.microsoft.com/office/drawing/2014/main" id="{913E88A1-757B-2282-361E-257652C969DC}"/>
                </a:ext>
              </a:extLst>
            </p:cNvPr>
            <p:cNvCxnSpPr>
              <a:cxnSpLocks/>
              <a:stCxn id="129" idx="2"/>
              <a:endCxn id="130" idx="0"/>
            </p:cNvCxnSpPr>
            <p:nvPr/>
          </p:nvCxnSpPr>
          <p:spPr>
            <a:xfrm>
              <a:off x="8896054" y="2560774"/>
              <a:ext cx="97843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4" name="직선 화살표 연결선 133">
              <a:extLst>
                <a:ext uri="{FF2B5EF4-FFF2-40B4-BE49-F238E27FC236}">
                  <a16:creationId xmlns:a16="http://schemas.microsoft.com/office/drawing/2014/main" id="{82ACC42B-15F8-E179-9358-8BB3304CECD8}"/>
                </a:ext>
              </a:extLst>
            </p:cNvPr>
            <p:cNvCxnSpPr>
              <a:cxnSpLocks/>
              <a:stCxn id="130" idx="2"/>
              <a:endCxn id="127" idx="0"/>
            </p:cNvCxnSpPr>
            <p:nvPr/>
          </p:nvCxnSpPr>
          <p:spPr>
            <a:xfrm>
              <a:off x="9270104" y="2560775"/>
              <a:ext cx="95289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연결선: 꺾임 134">
              <a:extLst>
                <a:ext uri="{FF2B5EF4-FFF2-40B4-BE49-F238E27FC236}">
                  <a16:creationId xmlns:a16="http://schemas.microsoft.com/office/drawing/2014/main" id="{620CD314-5E0D-A44A-0954-245BCD9B1DFD}"/>
                </a:ext>
              </a:extLst>
            </p:cNvPr>
            <p:cNvCxnSpPr>
              <a:cxnSpLocks/>
              <a:stCxn id="121" idx="3"/>
              <a:endCxn id="89" idx="0"/>
            </p:cNvCxnSpPr>
            <p:nvPr/>
          </p:nvCxnSpPr>
          <p:spPr>
            <a:xfrm>
              <a:off x="9720897" y="2568658"/>
              <a:ext cx="300945" cy="1023769"/>
            </a:xfrm>
            <a:prstGeom prst="bentConnector5">
              <a:avLst>
                <a:gd name="adj1" fmla="val 47476"/>
                <a:gd name="adj2" fmla="val 98539"/>
                <a:gd name="adj3" fmla="val 47777"/>
              </a:avLst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5D0FEF6-B304-FD02-933F-DE1F4784C0EA}"/>
                </a:ext>
              </a:extLst>
            </p:cNvPr>
            <p:cNvSpPr txBox="1"/>
            <p:nvPr/>
          </p:nvSpPr>
          <p:spPr>
            <a:xfrm>
              <a:off x="4271138" y="1052880"/>
              <a:ext cx="899646" cy="309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1x1 Conv</a:t>
              </a:r>
              <a:endPara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1448C757-C3C3-8715-7B2C-B0457E1BB682}"/>
                </a:ext>
              </a:extLst>
            </p:cNvPr>
            <p:cNvSpPr txBox="1"/>
            <p:nvPr/>
          </p:nvSpPr>
          <p:spPr>
            <a:xfrm rot="5400000">
              <a:off x="6552573" y="2448173"/>
              <a:ext cx="379733" cy="22520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tIns="0" bIns="0" rtlCol="0" anchor="ctr" anchorCtr="0">
              <a:spAutoFit/>
            </a:bodyPr>
            <a:lstStyle/>
            <a:p>
              <a:r>
                <a:rPr lang="en-US" altLang="ko-KR" sz="1200" b="1" dirty="0">
                  <a:latin typeface="맑은 고딕" panose="020B0503020000020004" pitchFamily="50" charset="-127"/>
                  <a:ea typeface="맑은 고딕" panose="020B0503020000020004" pitchFamily="50" charset="-127"/>
                  <a:cs typeface="Times New Roman" panose="02020603050405020304" pitchFamily="18" charset="0"/>
                </a:rPr>
                <a:t>…</a:t>
              </a:r>
              <a:endPara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4AF38A83-012F-D54A-FF47-46F51ADBA2D2}"/>
                    </a:ext>
                  </a:extLst>
                </p:cNvPr>
                <p:cNvSpPr/>
                <p:nvPr/>
              </p:nvSpPr>
              <p:spPr>
                <a:xfrm rot="16200000">
                  <a:off x="6190225" y="2407988"/>
                  <a:ext cx="270896" cy="263653"/>
                </a:xfrm>
                <a:prstGeom prst="round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sz="11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ko-KR" sz="11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m:oMathPara>
                  </a14:m>
                  <a:endParaRPr lang="ko-KR" altLang="en-US" sz="11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38" name="사각형: 둥근 모서리 137">
                  <a:extLst>
                    <a:ext uri="{FF2B5EF4-FFF2-40B4-BE49-F238E27FC236}">
                      <a16:creationId xmlns:a16="http://schemas.microsoft.com/office/drawing/2014/main" id="{4AF38A83-012F-D54A-FF47-46F51ADBA2D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6190225" y="2407988"/>
                  <a:ext cx="270896" cy="263653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1905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B82DB36-BF2A-08DA-7A64-3679FC322B6C}"/>
              </a:ext>
            </a:extLst>
          </p:cNvPr>
          <p:cNvSpPr txBox="1"/>
          <p:nvPr/>
        </p:nvSpPr>
        <p:spPr>
          <a:xfrm>
            <a:off x="851289" y="5854422"/>
            <a:ext cx="10483764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자연어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음악 등 시계열 데이터 처리에 사용되는 </a:t>
            </a:r>
            <a:r>
              <a:rPr lang="en-US" altLang="ko-KR" b="0" i="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CNN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기반의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TCN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모델을 사용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총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36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개의 </a:t>
            </a:r>
            <a:r>
              <a:rPr lang="en-US" altLang="ko-KR" b="0" i="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Layer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지닌 </a:t>
            </a:r>
            <a:r>
              <a:rPr lang="en-US" altLang="ko-KR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TCN </a:t>
            </a:r>
            <a:r>
              <a:rPr lang="ko-KR" altLang="en-US" b="0" i="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 구조 생성</a:t>
            </a:r>
            <a:endParaRPr lang="en-US" altLang="ko-KR" b="0" i="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8381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9E0A5D-33A2-61CD-D30D-38E7416DC1CA}"/>
              </a:ext>
            </a:extLst>
          </p:cNvPr>
          <p:cNvSpPr txBox="1"/>
          <p:nvPr/>
        </p:nvSpPr>
        <p:spPr>
          <a:xfrm>
            <a:off x="587314" y="1120220"/>
            <a:ext cx="11158220" cy="5111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단일 데이터 학습 결과</a:t>
            </a:r>
            <a:endParaRPr lang="en-US" altLang="ko-KR" sz="20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단일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1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데이터 학습 결과 보다 단일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데이터 학습 정확도가 높음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Spectrogram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데이터를 </a:t>
            </a: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VGG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모델에 학습한 다중 분류 결과가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92.93%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가장 높은 성능 검증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4452D17-3B05-ACEA-14B9-489109A68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754" y="1863207"/>
            <a:ext cx="10279024" cy="318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750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469E0A5D-33A2-61CD-D30D-38E7416DC1CA}"/>
              </a:ext>
            </a:extLst>
          </p:cNvPr>
          <p:cNvSpPr txBox="1"/>
          <p:nvPr/>
        </p:nvSpPr>
        <p:spPr>
          <a:xfrm>
            <a:off x="587314" y="1120220"/>
            <a:ext cx="11158220" cy="557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결합</a:t>
            </a:r>
            <a:r>
              <a:rPr lang="ko-KR" altLang="en-US" sz="20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데이터 학습 정확도 및 모델 속도 비교</a:t>
            </a:r>
            <a:endParaRPr lang="en-US" altLang="ko-KR" sz="20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rgbClr val="333333"/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20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TCN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모델에서 단일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데이터 학습 결과와 유사한 정확도 달성</a:t>
            </a:r>
            <a:endParaRPr lang="en-US" altLang="ko-KR" sz="20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차원 학습 모델 보다 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배 이상의 학습 속도를 개선함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</a:t>
            </a:r>
            <a:r>
              <a:rPr lang="en-US" altLang="ko-KR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100 epoch</a:t>
            </a:r>
            <a:r>
              <a:rPr lang="ko-KR" altLang="en-US" sz="20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기준</a:t>
            </a:r>
            <a:r>
              <a:rPr lang="en-US" altLang="ko-KR" sz="20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24801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Experiment Result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E556B12-872F-C8C9-FD02-78ADF903F9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339" y="1894629"/>
            <a:ext cx="10480431" cy="247332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A1CD4CD-0D1C-AEA0-F563-7EEA427DD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192" y="4451937"/>
            <a:ext cx="10690286" cy="9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18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208371" y="2960442"/>
            <a:ext cx="5144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ECG user identification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8C0B9-73B9-888B-F565-E890FB474995}"/>
              </a:ext>
            </a:extLst>
          </p:cNvPr>
          <p:cNvSpPr txBox="1"/>
          <p:nvPr/>
        </p:nvSpPr>
        <p:spPr>
          <a:xfrm>
            <a:off x="3208371" y="3543300"/>
            <a:ext cx="51443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solidFill>
                  <a:srgbClr val="333333"/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이전 연구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2849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30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355542"/>
            <a:ext cx="11370224" cy="41968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데이터 특성과 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데이터 특성을 모두 고려하여 호흡기 질환 다중 분류 정확도 향상</a:t>
            </a: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1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모델을 사용하여 모델 학습 속도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배 이상 개선</a:t>
            </a: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2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차원 데이터 특징을 이용한 다중 분류 정확도 향상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기존 호흡기 다중 질병 데이터 분류 연구에 비해 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4.63% 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향상된 </a:t>
            </a:r>
            <a:r>
              <a:rPr lang="en-US" altLang="ko-KR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92.93% </a:t>
            </a: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정확도 검증</a:t>
            </a: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향후 호흡기 데이터 불균형 문제를 해결하여 개선된 자동 호흡기 질병 분류 시스템 개발 연구를 목표로 함</a:t>
            </a: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585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01502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31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6" y="1400930"/>
            <a:ext cx="11158220" cy="4612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현재 논문 작성 완료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영문 교정 신청 완료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논문 사사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미정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논문 예정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투고지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en-US" altLang="ko-K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IEEE Journal of Biomedical and Health Informatics, IF=7.021 (deadline:</a:t>
            </a:r>
            <a:r>
              <a:rPr lang="ko-KR" alt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31)</a:t>
            </a:r>
          </a:p>
          <a:p>
            <a:pPr marL="285750" indent="-285750" algn="l">
              <a:lnSpc>
                <a:spcPct val="150000"/>
              </a:lnSpc>
              <a:buFontTx/>
              <a:buChar char="-"/>
            </a:pPr>
            <a:endParaRPr lang="en-US" altLang="ko-KR" sz="1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2023</a:t>
            </a:r>
            <a:r>
              <a:rPr lang="en-US" altLang="ko-KR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ICNGC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제출 예정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현재 논문에 작성하지 않은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Normal/Abnormal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classification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task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작성하여 제출 예정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534226" y="452129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논문 투고 상황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7626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32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208371" y="2960442"/>
            <a:ext cx="5144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ECG user authentication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8C0B9-73B9-888B-F565-E890FB474995}"/>
              </a:ext>
            </a:extLst>
          </p:cNvPr>
          <p:cNvSpPr txBox="1"/>
          <p:nvPr/>
        </p:nvSpPr>
        <p:spPr>
          <a:xfrm>
            <a:off x="3208371" y="3543300"/>
            <a:ext cx="51443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진행 예정 연구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ctr"/>
            <a:r>
              <a:rPr lang="ko-KR" altLang="en-US" sz="14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졸업 논문 주제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#1</a:t>
            </a:r>
            <a:endParaRPr lang="en-US" altLang="ko-KR" sz="14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30677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33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6" y="1206544"/>
            <a:ext cx="11158220" cy="531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사용자 상태에 따른 심전도 데이터 생성 연구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사용자 인증 과정에 사용되는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ECG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신호는 사용자의 상태에 따라 변하는 문제점이 존재함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원활한 사용자 인증 시스템을 위해서는 사용자의 상태 별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ECG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수집이 필수적임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하지만 사용자의 모든 데이터를 수집하기에는 많은 비용과 시간이 소요됨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사용자의 상태에 따라 변하는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ECG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의 특성을 파악하여 상태 별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ECG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데이터 생성 연구 진행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최소한의 데이터 수집으로 다양한 상태의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ECG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취득 가능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웨어러블 기기 및 인증 시스템에서의 사용자 인증 효율성 증대 효과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341869" y="452129"/>
            <a:ext cx="25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연구 진행 방향 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#1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671574E-E3CD-53C5-6AD8-77AA04303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55"/>
          <a:stretch/>
        </p:blipFill>
        <p:spPr>
          <a:xfrm>
            <a:off x="1652571" y="3568995"/>
            <a:ext cx="2649094" cy="13211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E3E9CD4-4B22-D7B9-E5F3-AA00EBD62F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384" y="3568995"/>
            <a:ext cx="2396510" cy="13207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0EA250-4199-5B30-91A1-7FD21089A7B5}"/>
              </a:ext>
            </a:extLst>
          </p:cNvPr>
          <p:cNvSpPr txBox="1"/>
          <p:nvPr/>
        </p:nvSpPr>
        <p:spPr>
          <a:xfrm>
            <a:off x="4393813" y="4648195"/>
            <a:ext cx="1398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운동 전 </a:t>
            </a:r>
            <a:r>
              <a:rPr lang="en-US" altLang="ko-KR" sz="1200" dirty="0"/>
              <a:t>ECG </a:t>
            </a:r>
            <a:r>
              <a:rPr lang="ko-KR" altLang="en-US" sz="1200" dirty="0"/>
              <a:t>신호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0C8A8A-7F7C-E1D0-EF82-26A1312CEB32}"/>
              </a:ext>
            </a:extLst>
          </p:cNvPr>
          <p:cNvSpPr txBox="1"/>
          <p:nvPr/>
        </p:nvSpPr>
        <p:spPr>
          <a:xfrm>
            <a:off x="9295875" y="4648195"/>
            <a:ext cx="13985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/>
              <a:t>운동 후 </a:t>
            </a:r>
            <a:r>
              <a:rPr lang="en-US" altLang="ko-KR" sz="1200" dirty="0"/>
              <a:t>ECG </a:t>
            </a:r>
            <a:r>
              <a:rPr lang="ko-KR" altLang="en-US" sz="1200" dirty="0"/>
              <a:t>신호</a:t>
            </a:r>
          </a:p>
        </p:txBody>
      </p:sp>
      <p:sp>
        <p:nvSpPr>
          <p:cNvPr id="3" name="화살표: 오른쪽 2">
            <a:extLst>
              <a:ext uri="{FF2B5EF4-FFF2-40B4-BE49-F238E27FC236}">
                <a16:creationId xmlns:a16="http://schemas.microsoft.com/office/drawing/2014/main" id="{17143ABD-1045-7BE3-0E26-C525A6EDDA50}"/>
              </a:ext>
            </a:extLst>
          </p:cNvPr>
          <p:cNvSpPr/>
          <p:nvPr/>
        </p:nvSpPr>
        <p:spPr>
          <a:xfrm>
            <a:off x="5792337" y="4029891"/>
            <a:ext cx="654183" cy="413801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2817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6" y="1206544"/>
            <a:ext cx="11158220" cy="4941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Dataset #1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1. Wrist PPG During Exercise(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운동 중 측정된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PPG)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운동 중 취득된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PPG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신호로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8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명의 데이터가 존재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4~6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분 길이의 데이터 이며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256Hz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의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sampling rate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를 가짐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운동 강도에 따른 데이터가 구분되어 있어 학습에 용이함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다음과 같은 상태의 데이터가 수집됨</a:t>
            </a:r>
            <a:endParaRPr lang="en-US" altLang="ko-KR" sz="1600" dirty="0"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ko-KR" altLang="en-US" sz="1600" i="1" u="sng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문제점</a:t>
            </a:r>
            <a:endParaRPr lang="en-US" altLang="ko-KR" sz="1600" i="1" u="sng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PPG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이기 때문에 노이즈가 많이 포함됨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피실험자 수가 적어 데이터 부족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341869" y="452129"/>
            <a:ext cx="25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연구 진행 방향 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617CC-DE31-8B63-71EF-BA8D4A21571B}"/>
              </a:ext>
            </a:extLst>
          </p:cNvPr>
          <p:cNvSpPr txBox="1"/>
          <p:nvPr/>
        </p:nvSpPr>
        <p:spPr>
          <a:xfrm>
            <a:off x="100232" y="6538912"/>
            <a:ext cx="60948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https://physionet.org/content/wrist/1.0.0/</a:t>
            </a:r>
            <a:endParaRPr lang="ko-KR" altLang="en-US" sz="11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F89C1E-1320-295F-5971-E0C0A5BEE9A1}"/>
              </a:ext>
            </a:extLst>
          </p:cNvPr>
          <p:cNvSpPr txBox="1"/>
          <p:nvPr/>
        </p:nvSpPr>
        <p:spPr>
          <a:xfrm>
            <a:off x="4430230" y="3501067"/>
            <a:ext cx="6096000" cy="1524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러닝머신에서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정상속도로 걷기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러닝머신에서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가벼운 조깅 및 달리기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낮은 강도의 운동용 자전거 사용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높은 강도의 운동용 자전거 사용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8485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5" y="1206544"/>
            <a:ext cx="11300459" cy="5310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80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Dataset #2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2. Non-EEG Dataset for Assessment of Neurological Status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비침습적 손목 착용형 바이오센서로 수집된 피부 전기 활동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(EDA),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온도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가속도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심박수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(HR) 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및 동맥 산소 수준</a:t>
            </a:r>
            <a:r>
              <a:rPr lang="en-US" altLang="ko-KR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(SpO2)</a:t>
            </a:r>
            <a:r>
              <a:rPr lang="ko-KR" altLang="en-US" sz="1600" b="0" i="0" dirty="0">
                <a:solidFill>
                  <a:srgbClr val="212529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으로 구성</a:t>
            </a:r>
            <a:endParaRPr lang="en-US" altLang="ko-KR" sz="1600" b="0" i="0" dirty="0">
              <a:solidFill>
                <a:srgbClr val="212529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총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20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명의 건강한 피실험자에 의해 수집됨</a:t>
            </a:r>
            <a:endParaRPr lang="en-US" altLang="ko-KR" sz="1600" b="0" i="0" dirty="0">
              <a:solidFill>
                <a:srgbClr val="212529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심박수 및 피부전기활동 등 다양한 데이터가 포함되어 </a:t>
            </a:r>
            <a:r>
              <a:rPr lang="ko-KR" altLang="en-US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멀티모달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데이터로 사용 가능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다음과 같은 상태의 데이터가 수집됨</a:t>
            </a:r>
            <a:endParaRPr lang="en-US" altLang="ko-KR" sz="1600" dirty="0"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4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endParaRPr lang="en-US" altLang="ko-KR" sz="105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다양한 상태의 데이터 생성 외에 단순 사용자 인증 관련 연구로도 진행 가능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341869" y="452129"/>
            <a:ext cx="25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연구 진행 방향 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#1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F617CC-DE31-8B63-71EF-BA8D4A21571B}"/>
              </a:ext>
            </a:extLst>
          </p:cNvPr>
          <p:cNvSpPr txBox="1"/>
          <p:nvPr/>
        </p:nvSpPr>
        <p:spPr>
          <a:xfrm>
            <a:off x="114409" y="6516972"/>
            <a:ext cx="609482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https://physionet.org/content/noneeg/1.0.0/</a:t>
            </a:r>
            <a:endParaRPr lang="ko-KR" alt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9F2A43-BCC0-F1C7-33ED-9B204F34FD3C}"/>
              </a:ext>
            </a:extLst>
          </p:cNvPr>
          <p:cNvSpPr txBox="1"/>
          <p:nvPr/>
        </p:nvSpPr>
        <p:spPr>
          <a:xfrm>
            <a:off x="4338080" y="3837206"/>
            <a:ext cx="6096000" cy="189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신체적 스트레스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러닝머신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조깅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가만히 서있기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정서적 스트레스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: 7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부터 숫자 거꾸로 세기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인지 스트레스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: 2485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부터 거꾸로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7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씩 세기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감정적 스트레스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: 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공포 영화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분 클립 시청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57300" lvl="2" indent="-3429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각각 휴식 </a:t>
            </a:r>
            <a:r>
              <a:rPr lang="en-US" altLang="ko-KR" sz="16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5</a:t>
            </a:r>
            <a:r>
              <a:rPr lang="ko-KR" altLang="en-US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분씩</a:t>
            </a:r>
            <a:endParaRPr lang="en-US" altLang="ko-KR" sz="1600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595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>
            <a:cxnSpLocks/>
          </p:cNvCxnSpPr>
          <p:nvPr/>
        </p:nvCxnSpPr>
        <p:spPr>
          <a:xfrm>
            <a:off x="3426505" y="3497448"/>
            <a:ext cx="47080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D0C78C48-D9A7-3BD1-9C43-1BDD51977356}"/>
              </a:ext>
            </a:extLst>
          </p:cNvPr>
          <p:cNvSpPr txBox="1"/>
          <p:nvPr/>
        </p:nvSpPr>
        <p:spPr>
          <a:xfrm>
            <a:off x="3208371" y="2960442"/>
            <a:ext cx="51443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Classification of respiratory diseases</a:t>
            </a:r>
            <a:endParaRPr lang="en-US" altLang="ko-KR" sz="2400" i="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F8C0B9-73B9-888B-F565-E890FB474995}"/>
              </a:ext>
            </a:extLst>
          </p:cNvPr>
          <p:cNvSpPr txBox="1"/>
          <p:nvPr/>
        </p:nvSpPr>
        <p:spPr>
          <a:xfrm>
            <a:off x="3208371" y="3543300"/>
            <a:ext cx="514430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20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진행 예정 연구</a:t>
            </a:r>
            <a:endParaRPr lang="en-US" altLang="ko-KR" sz="20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ctr"/>
            <a:r>
              <a:rPr lang="ko-KR" altLang="en-US" sz="14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졸업 논문 주제</a:t>
            </a:r>
            <a:r>
              <a:rPr lang="en-US" altLang="ko-KR" sz="1400" i="0" dirty="0">
                <a:solidFill>
                  <a:srgbClr val="333333"/>
                </a:solidFill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#2</a:t>
            </a:r>
            <a:endParaRPr lang="en-US" altLang="ko-KR" sz="1400" i="0" dirty="0">
              <a:solidFill>
                <a:srgbClr val="333333"/>
              </a:solidFill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588034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6" y="1206544"/>
            <a:ext cx="11410124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호흡기 질병 데이터 불균형 문제 해결 및 다중 분류 성능 개선 연구</a:t>
            </a:r>
            <a:endParaRPr lang="en-US" altLang="ko-KR" sz="1800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호흡기 질병 데이터인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ICBHI 2017 challenge dataset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은 불균형 문제가 존재함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   (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천식 데이터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1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건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폐렴 데이터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30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건 이상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현재 진행중인 연구를 통해 호흡기 질병 다중 분류 성능을 개선했지만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,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여전히 실제 자동진단 시스템으로 사용하기엔 추가 성능 개선이 필요함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불균형 문제를 해결하기 위한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Diffusion Model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적용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진행 중인 연구에 사용된 데이터 결합 방법과 학습된 특성 결합방법 비교평가 진행 예정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341869" y="452129"/>
            <a:ext cx="25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연구 진행 방향 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#2</a:t>
            </a:r>
          </a:p>
        </p:txBody>
      </p:sp>
    </p:spTree>
    <p:extLst>
      <p:ext uri="{BB962C8B-B14F-4D97-AF65-F5344CB8AC3E}">
        <p14:creationId xmlns:p14="http://schemas.microsoft.com/office/powerpoint/2010/main" val="1633598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38</a:t>
            </a:fld>
            <a:endParaRPr lang="en-US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34226" y="1206544"/>
            <a:ext cx="11158220" cy="3365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호흡기 질병 데이터의 불균형 문제 해결 및 다중 분류 성능 개선 연구</a:t>
            </a:r>
            <a:endParaRPr lang="en-US" altLang="ko-KR" sz="1800" dirty="0">
              <a:effectLst/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데이터 불균형 문제를 해결하기 위해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Diffusion Model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적용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1200150" lvl="2" indent="-285750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이미지 데이터에 노이즈를 추가하는 방식이나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noise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이미지를 복원하는 방식 학습 과정을 통해     원본 이미지와 유사한 데이터를 생성하는 방안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가장 성능이 높았던 </a:t>
            </a:r>
            <a:r>
              <a:rPr lang="en-US" altLang="ko-KR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spectrogram+signal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결합 방법과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signal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및 </a:t>
            </a:r>
            <a:r>
              <a:rPr lang="en-US" altLang="ko-KR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spectrogram </a:t>
            </a:r>
            <a:r>
              <a:rPr lang="ko-KR" altLang="en-US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각각 학습 후 특성을 결합하는 방식의 성능 비교</a:t>
            </a:r>
            <a:endParaRPr lang="en-US" altLang="ko-KR" dirty="0"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341869" y="452129"/>
            <a:ext cx="2569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연구 진행 방향 </a:t>
            </a:r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#2</a:t>
            </a:r>
          </a:p>
        </p:txBody>
      </p:sp>
      <p:sp>
        <p:nvSpPr>
          <p:cNvPr id="3" name="순서도: 논리합 2">
            <a:extLst>
              <a:ext uri="{FF2B5EF4-FFF2-40B4-BE49-F238E27FC236}">
                <a16:creationId xmlns:a16="http://schemas.microsoft.com/office/drawing/2014/main" id="{D009BFA9-29B7-80F2-412A-C7673F13D9E6}"/>
              </a:ext>
            </a:extLst>
          </p:cNvPr>
          <p:cNvSpPr/>
          <p:nvPr/>
        </p:nvSpPr>
        <p:spPr>
          <a:xfrm>
            <a:off x="1775951" y="5371388"/>
            <a:ext cx="251775" cy="208017"/>
          </a:xfrm>
          <a:prstGeom prst="flowChartOr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B6B1310-C2A5-7DD9-5487-DE3F63D03FEA}"/>
                  </a:ext>
                </a:extLst>
              </p:cNvPr>
              <p:cNvSpPr/>
              <p:nvPr/>
            </p:nvSpPr>
            <p:spPr>
              <a:xfrm>
                <a:off x="1116722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직사각형 4">
                <a:extLst>
                  <a:ext uri="{FF2B5EF4-FFF2-40B4-BE49-F238E27FC236}">
                    <a16:creationId xmlns:a16="http://schemas.microsoft.com/office/drawing/2014/main" id="{DB6B1310-C2A5-7DD9-5487-DE3F63D03F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22" y="4887574"/>
                <a:ext cx="314719" cy="2600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66B7C71-E23F-78FB-4694-D9FE98C69BA9}"/>
                  </a:ext>
                </a:extLst>
              </p:cNvPr>
              <p:cNvSpPr/>
              <p:nvPr/>
            </p:nvSpPr>
            <p:spPr>
              <a:xfrm>
                <a:off x="802564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직사각형 6">
                <a:extLst>
                  <a:ext uri="{FF2B5EF4-FFF2-40B4-BE49-F238E27FC236}">
                    <a16:creationId xmlns:a16="http://schemas.microsoft.com/office/drawing/2014/main" id="{466B7C71-E23F-78FB-4694-D9FE98C69B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4" y="4887574"/>
                <a:ext cx="314719" cy="2600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9F2BD86-EAA4-9FBF-D146-D4363E66E265}"/>
                  </a:ext>
                </a:extLst>
              </p:cNvPr>
              <p:cNvSpPr/>
              <p:nvPr/>
            </p:nvSpPr>
            <p:spPr>
              <a:xfrm>
                <a:off x="1430881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직사각형 7">
                <a:extLst>
                  <a:ext uri="{FF2B5EF4-FFF2-40B4-BE49-F238E27FC236}">
                    <a16:creationId xmlns:a16="http://schemas.microsoft.com/office/drawing/2014/main" id="{59F2BD86-EAA4-9FBF-D146-D4363E66E2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81" y="4887574"/>
                <a:ext cx="314719" cy="26002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211CF51-D6E1-9494-6460-2E025A36FEF6}"/>
                  </a:ext>
                </a:extLst>
              </p:cNvPr>
              <p:cNvSpPr/>
              <p:nvPr/>
            </p:nvSpPr>
            <p:spPr>
              <a:xfrm>
                <a:off x="1744479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직사각형 8">
                <a:extLst>
                  <a:ext uri="{FF2B5EF4-FFF2-40B4-BE49-F238E27FC236}">
                    <a16:creationId xmlns:a16="http://schemas.microsoft.com/office/drawing/2014/main" id="{B211CF51-D6E1-9494-6460-2E025A36FE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79" y="4887574"/>
                <a:ext cx="314719" cy="26002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직사각형 9">
            <a:extLst>
              <a:ext uri="{FF2B5EF4-FFF2-40B4-BE49-F238E27FC236}">
                <a16:creationId xmlns:a16="http://schemas.microsoft.com/office/drawing/2014/main" id="{10283589-53F3-3E46-37DD-FE318EF374FE}"/>
              </a:ext>
            </a:extLst>
          </p:cNvPr>
          <p:cNvSpPr/>
          <p:nvPr/>
        </p:nvSpPr>
        <p:spPr>
          <a:xfrm>
            <a:off x="2059598" y="4887574"/>
            <a:ext cx="314719" cy="2600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8435768C-4024-CF76-C3E8-40BB6E7DE3D4}"/>
                  </a:ext>
                </a:extLst>
              </p:cNvPr>
              <p:cNvSpPr/>
              <p:nvPr/>
            </p:nvSpPr>
            <p:spPr>
              <a:xfrm>
                <a:off x="2372538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직사각형 10">
                <a:extLst>
                  <a:ext uri="{FF2B5EF4-FFF2-40B4-BE49-F238E27FC236}">
                    <a16:creationId xmlns:a16="http://schemas.microsoft.com/office/drawing/2014/main" id="{8435768C-4024-CF76-C3E8-40BB6E7DE3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538" y="4887574"/>
                <a:ext cx="314719" cy="260021"/>
              </a:xfrm>
              <a:prstGeom prst="rect">
                <a:avLst/>
              </a:prstGeom>
              <a:blipFill>
                <a:blip r:embed="rId7"/>
                <a:stretch>
                  <a:fillRect l="-5556" r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B4A8B83-10D8-4160-F038-A9DC55FE96DB}"/>
                  </a:ext>
                </a:extLst>
              </p:cNvPr>
              <p:cNvSpPr/>
              <p:nvPr/>
            </p:nvSpPr>
            <p:spPr>
              <a:xfrm>
                <a:off x="2686944" y="4887574"/>
                <a:ext cx="314719" cy="260021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직사각형 11">
                <a:extLst>
                  <a:ext uri="{FF2B5EF4-FFF2-40B4-BE49-F238E27FC236}">
                    <a16:creationId xmlns:a16="http://schemas.microsoft.com/office/drawing/2014/main" id="{7B4A8B83-10D8-4160-F038-A9DC55FE96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944" y="4887574"/>
                <a:ext cx="314719" cy="26002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E0BAC53-78CE-6CBF-C29B-C83F351104D3}"/>
                  </a:ext>
                </a:extLst>
              </p:cNvPr>
              <p:cNvSpPr/>
              <p:nvPr/>
            </p:nvSpPr>
            <p:spPr>
              <a:xfrm>
                <a:off x="1116722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id="{0E0BAC53-78CE-6CBF-C29B-C83F351104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722" y="5830523"/>
                <a:ext cx="314719" cy="260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5C29815C-DF00-F22F-5A9B-42B061A56704}"/>
                  </a:ext>
                </a:extLst>
              </p:cNvPr>
              <p:cNvSpPr/>
              <p:nvPr/>
            </p:nvSpPr>
            <p:spPr>
              <a:xfrm>
                <a:off x="802564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직사각형 13">
                <a:extLst>
                  <a:ext uri="{FF2B5EF4-FFF2-40B4-BE49-F238E27FC236}">
                    <a16:creationId xmlns:a16="http://schemas.microsoft.com/office/drawing/2014/main" id="{5C29815C-DF00-F22F-5A9B-42B061A567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64" y="5830523"/>
                <a:ext cx="314719" cy="2600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F709E00-FD6D-0C99-067B-D8FF90891677}"/>
                  </a:ext>
                </a:extLst>
              </p:cNvPr>
              <p:cNvSpPr/>
              <p:nvPr/>
            </p:nvSpPr>
            <p:spPr>
              <a:xfrm>
                <a:off x="1430881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EF709E00-FD6D-0C99-067B-D8FF908916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881" y="5830523"/>
                <a:ext cx="314719" cy="26002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25AD7FD-F5F0-BC46-DFC5-131EA1ED8539}"/>
                  </a:ext>
                </a:extLst>
              </p:cNvPr>
              <p:cNvSpPr/>
              <p:nvPr/>
            </p:nvSpPr>
            <p:spPr>
              <a:xfrm>
                <a:off x="1744479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025AD7FD-F5F0-BC46-DFC5-131EA1ED8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479" y="5830523"/>
                <a:ext cx="314719" cy="260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직사각형 17">
            <a:extLst>
              <a:ext uri="{FF2B5EF4-FFF2-40B4-BE49-F238E27FC236}">
                <a16:creationId xmlns:a16="http://schemas.microsoft.com/office/drawing/2014/main" id="{3B8F8308-8982-7406-DC39-1BA85B27241F}"/>
              </a:ext>
            </a:extLst>
          </p:cNvPr>
          <p:cNvSpPr/>
          <p:nvPr/>
        </p:nvSpPr>
        <p:spPr>
          <a:xfrm>
            <a:off x="2058540" y="5830523"/>
            <a:ext cx="314719" cy="2600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ko-KR" altLang="en-U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D40CB83-73D8-073E-5F00-69DF17AA2712}"/>
                  </a:ext>
                </a:extLst>
              </p:cNvPr>
              <p:cNvSpPr/>
              <p:nvPr/>
            </p:nvSpPr>
            <p:spPr>
              <a:xfrm>
                <a:off x="2372138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직사각형 18">
                <a:extLst>
                  <a:ext uri="{FF2B5EF4-FFF2-40B4-BE49-F238E27FC236}">
                    <a16:creationId xmlns:a16="http://schemas.microsoft.com/office/drawing/2014/main" id="{9D40CB83-73D8-073E-5F00-69DF17AA27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2138" y="5830523"/>
                <a:ext cx="314719" cy="260021"/>
              </a:xfrm>
              <a:prstGeom prst="rect">
                <a:avLst/>
              </a:prstGeom>
              <a:blipFill>
                <a:blip r:embed="rId13"/>
                <a:stretch>
                  <a:fillRect l="-5556" r="-370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385BAE49-EBF2-FC44-0BEA-C4E7DDE53CAA}"/>
                  </a:ext>
                </a:extLst>
              </p:cNvPr>
              <p:cNvSpPr/>
              <p:nvPr/>
            </p:nvSpPr>
            <p:spPr>
              <a:xfrm>
                <a:off x="2685898" y="5830523"/>
                <a:ext cx="314719" cy="26002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직사각형 19">
                <a:extLst>
                  <a:ext uri="{FF2B5EF4-FFF2-40B4-BE49-F238E27FC236}">
                    <a16:creationId xmlns:a16="http://schemas.microsoft.com/office/drawing/2014/main" id="{385BAE49-EBF2-FC44-0BEA-C4E7DDE53C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5898" y="5830523"/>
                <a:ext cx="314719" cy="26002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C0A7F0D4-A221-0707-FA42-1DFF26C3F652}"/>
              </a:ext>
            </a:extLst>
          </p:cNvPr>
          <p:cNvSpPr txBox="1"/>
          <p:nvPr/>
        </p:nvSpPr>
        <p:spPr>
          <a:xfrm>
            <a:off x="777583" y="6111570"/>
            <a:ext cx="17804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Spectrogram pixel value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정육면체 21">
                <a:extLst>
                  <a:ext uri="{FF2B5EF4-FFF2-40B4-BE49-F238E27FC236}">
                    <a16:creationId xmlns:a16="http://schemas.microsoft.com/office/drawing/2014/main" id="{C568A015-85B5-1BE3-43EF-DA979FF4AABD}"/>
                  </a:ext>
                </a:extLst>
              </p:cNvPr>
              <p:cNvSpPr/>
              <p:nvPr/>
            </p:nvSpPr>
            <p:spPr>
              <a:xfrm>
                <a:off x="3535498" y="6081877"/>
                <a:ext cx="319919" cy="254715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정육면체 21">
                <a:extLst>
                  <a:ext uri="{FF2B5EF4-FFF2-40B4-BE49-F238E27FC236}">
                    <a16:creationId xmlns:a16="http://schemas.microsoft.com/office/drawing/2014/main" id="{C568A015-85B5-1BE3-43EF-DA979FF4AA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5498" y="6081877"/>
                <a:ext cx="319919" cy="254715"/>
              </a:xfrm>
              <a:prstGeom prst="cube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정육면체 22">
            <a:extLst>
              <a:ext uri="{FF2B5EF4-FFF2-40B4-BE49-F238E27FC236}">
                <a16:creationId xmlns:a16="http://schemas.microsoft.com/office/drawing/2014/main" id="{CF15367F-DD89-7D07-42F6-6DD31136DC2B}"/>
              </a:ext>
            </a:extLst>
          </p:cNvPr>
          <p:cNvSpPr/>
          <p:nvPr/>
        </p:nvSpPr>
        <p:spPr>
          <a:xfrm>
            <a:off x="3535498" y="5875174"/>
            <a:ext cx="319919" cy="254715"/>
          </a:xfrm>
          <a:prstGeom prst="cub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정육면체 23">
                <a:extLst>
                  <a:ext uri="{FF2B5EF4-FFF2-40B4-BE49-F238E27FC236}">
                    <a16:creationId xmlns:a16="http://schemas.microsoft.com/office/drawing/2014/main" id="{0BA5B585-5979-3222-F9BF-25B14E65A9CF}"/>
                  </a:ext>
                </a:extLst>
              </p:cNvPr>
              <p:cNvSpPr/>
              <p:nvPr/>
            </p:nvSpPr>
            <p:spPr>
              <a:xfrm>
                <a:off x="3534644" y="5665189"/>
                <a:ext cx="319919" cy="254715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105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정육면체 23">
                <a:extLst>
                  <a:ext uri="{FF2B5EF4-FFF2-40B4-BE49-F238E27FC236}">
                    <a16:creationId xmlns:a16="http://schemas.microsoft.com/office/drawing/2014/main" id="{0BA5B585-5979-3222-F9BF-25B14E65A9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644" y="5665189"/>
                <a:ext cx="319919" cy="254715"/>
              </a:xfrm>
              <a:prstGeom prst="cube">
                <a:avLst/>
              </a:prstGeom>
              <a:blipFill>
                <a:blip r:embed="rId16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정육면체 24">
                <a:extLst>
                  <a:ext uri="{FF2B5EF4-FFF2-40B4-BE49-F238E27FC236}">
                    <a16:creationId xmlns:a16="http://schemas.microsoft.com/office/drawing/2014/main" id="{DA434E32-8166-3833-E018-00EEC5829207}"/>
                  </a:ext>
                </a:extLst>
              </p:cNvPr>
              <p:cNvSpPr/>
              <p:nvPr/>
            </p:nvSpPr>
            <p:spPr>
              <a:xfrm>
                <a:off x="3534644" y="5458552"/>
                <a:ext cx="319919" cy="254715"/>
              </a:xfrm>
              <a:prstGeom prst="cube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ko-KR" altLang="en-US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정육면체 24">
                <a:extLst>
                  <a:ext uri="{FF2B5EF4-FFF2-40B4-BE49-F238E27FC236}">
                    <a16:creationId xmlns:a16="http://schemas.microsoft.com/office/drawing/2014/main" id="{DA434E32-8166-3833-E018-00EEC58292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644" y="5458552"/>
                <a:ext cx="319919" cy="254715"/>
              </a:xfrm>
              <a:prstGeom prst="cube">
                <a:avLst/>
              </a:prstGeom>
              <a:blipFill>
                <a:blip r:embed="rId17"/>
                <a:stretch>
                  <a:fillRect b="-227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정육면체 25">
                <a:extLst>
                  <a:ext uri="{FF2B5EF4-FFF2-40B4-BE49-F238E27FC236}">
                    <a16:creationId xmlns:a16="http://schemas.microsoft.com/office/drawing/2014/main" id="{5EF7116D-F113-5CCE-E243-8865913B8912}"/>
                  </a:ext>
                </a:extLst>
              </p:cNvPr>
              <p:cNvSpPr/>
              <p:nvPr/>
            </p:nvSpPr>
            <p:spPr>
              <a:xfrm>
                <a:off x="3534320" y="5235566"/>
                <a:ext cx="319919" cy="254715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정육면체 25">
                <a:extLst>
                  <a:ext uri="{FF2B5EF4-FFF2-40B4-BE49-F238E27FC236}">
                    <a16:creationId xmlns:a16="http://schemas.microsoft.com/office/drawing/2014/main" id="{5EF7116D-F113-5CCE-E243-8865913B89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20" y="5235566"/>
                <a:ext cx="319919" cy="254715"/>
              </a:xfrm>
              <a:prstGeom prst="cube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정육면체 26">
            <a:extLst>
              <a:ext uri="{FF2B5EF4-FFF2-40B4-BE49-F238E27FC236}">
                <a16:creationId xmlns:a16="http://schemas.microsoft.com/office/drawing/2014/main" id="{76E6EA9B-CEA5-C1D8-2231-19366A338686}"/>
              </a:ext>
            </a:extLst>
          </p:cNvPr>
          <p:cNvSpPr/>
          <p:nvPr/>
        </p:nvSpPr>
        <p:spPr>
          <a:xfrm>
            <a:off x="3533696" y="5025354"/>
            <a:ext cx="319919" cy="2547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정육면체 27">
                <a:extLst>
                  <a:ext uri="{FF2B5EF4-FFF2-40B4-BE49-F238E27FC236}">
                    <a16:creationId xmlns:a16="http://schemas.microsoft.com/office/drawing/2014/main" id="{30F0CCC1-856B-0DC9-FCE4-EA583CA096B5}"/>
                  </a:ext>
                </a:extLst>
              </p:cNvPr>
              <p:cNvSpPr/>
              <p:nvPr/>
            </p:nvSpPr>
            <p:spPr>
              <a:xfrm>
                <a:off x="3536940" y="4819569"/>
                <a:ext cx="319919" cy="254715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정육면체 27">
                <a:extLst>
                  <a:ext uri="{FF2B5EF4-FFF2-40B4-BE49-F238E27FC236}">
                    <a16:creationId xmlns:a16="http://schemas.microsoft.com/office/drawing/2014/main" id="{30F0CCC1-856B-0DC9-FCE4-EA583CA09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40" y="4819569"/>
                <a:ext cx="319919" cy="254715"/>
              </a:xfrm>
              <a:prstGeom prst="cube">
                <a:avLst/>
              </a:prstGeom>
              <a:blipFill>
                <a:blip r:embed="rId19"/>
                <a:stretch>
                  <a:fillRect b="-2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CFEAD206-09E4-6F98-9BA9-7F967D804283}"/>
                  </a:ext>
                </a:extLst>
              </p:cNvPr>
              <p:cNvSpPr/>
              <p:nvPr/>
            </p:nvSpPr>
            <p:spPr>
              <a:xfrm>
                <a:off x="3536940" y="4612932"/>
                <a:ext cx="319919" cy="254715"/>
              </a:xfrm>
              <a:prstGeom prst="cub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105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ko-KR" sz="105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ko-KR" altLang="en-US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정육면체 28">
                <a:extLst>
                  <a:ext uri="{FF2B5EF4-FFF2-40B4-BE49-F238E27FC236}">
                    <a16:creationId xmlns:a16="http://schemas.microsoft.com/office/drawing/2014/main" id="{CFEAD206-09E4-6F98-9BA9-7F967D8042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940" y="4612932"/>
                <a:ext cx="319919" cy="254715"/>
              </a:xfrm>
              <a:prstGeom prst="cube">
                <a:avLst/>
              </a:prstGeom>
              <a:blipFill>
                <a:blip r:embed="rId20"/>
                <a:stretch>
                  <a:fillRect b="-23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5C5E31EC-60B5-D7BB-4A33-BA61B5FD32EF}"/>
              </a:ext>
            </a:extLst>
          </p:cNvPr>
          <p:cNvSpPr txBox="1"/>
          <p:nvPr/>
        </p:nvSpPr>
        <p:spPr>
          <a:xfrm>
            <a:off x="795352" y="4675434"/>
            <a:ext cx="162613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Raw data value</a:t>
            </a:r>
            <a:endParaRPr lang="ko-KR" alt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2E52FA5B-2B00-505B-3DA5-312B2AABCBEA}"/>
              </a:ext>
            </a:extLst>
          </p:cNvPr>
          <p:cNvCxnSpPr>
            <a:stCxn id="9" idx="2"/>
            <a:endCxn id="17" idx="0"/>
          </p:cNvCxnSpPr>
          <p:nvPr/>
        </p:nvCxnSpPr>
        <p:spPr>
          <a:xfrm>
            <a:off x="1901838" y="5147594"/>
            <a:ext cx="0" cy="6829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직선 화살표 연결선 31">
            <a:extLst>
              <a:ext uri="{FF2B5EF4-FFF2-40B4-BE49-F238E27FC236}">
                <a16:creationId xmlns:a16="http://schemas.microsoft.com/office/drawing/2014/main" id="{7BC47085-8909-E4DC-0AFB-0076DC22AD91}"/>
              </a:ext>
            </a:extLst>
          </p:cNvPr>
          <p:cNvCxnSpPr>
            <a:cxnSpLocks/>
            <a:stCxn id="3" idx="6"/>
          </p:cNvCxnSpPr>
          <p:nvPr/>
        </p:nvCxnSpPr>
        <p:spPr>
          <a:xfrm>
            <a:off x="2027726" y="5475396"/>
            <a:ext cx="1455570" cy="470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A0EECE9-A512-AB98-FD5A-1F8A3912252B}"/>
              </a:ext>
            </a:extLst>
          </p:cNvPr>
          <p:cNvSpPr txBox="1"/>
          <p:nvPr/>
        </p:nvSpPr>
        <p:spPr>
          <a:xfrm>
            <a:off x="2114904" y="5232081"/>
            <a:ext cx="16278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combination data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C05C4860-6079-38C7-9663-C768C352BF5A}"/>
              </a:ext>
            </a:extLst>
          </p:cNvPr>
          <p:cNvCxnSpPr>
            <a:cxnSpLocks/>
          </p:cNvCxnSpPr>
          <p:nvPr/>
        </p:nvCxnSpPr>
        <p:spPr>
          <a:xfrm>
            <a:off x="3896417" y="5475396"/>
            <a:ext cx="285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직선 화살표 연결선 42">
            <a:extLst>
              <a:ext uri="{FF2B5EF4-FFF2-40B4-BE49-F238E27FC236}">
                <a16:creationId xmlns:a16="http://schemas.microsoft.com/office/drawing/2014/main" id="{BB98BC94-06FA-E571-2F27-9B1E81B3EC3E}"/>
              </a:ext>
            </a:extLst>
          </p:cNvPr>
          <p:cNvCxnSpPr>
            <a:cxnSpLocks/>
          </p:cNvCxnSpPr>
          <p:nvPr/>
        </p:nvCxnSpPr>
        <p:spPr>
          <a:xfrm>
            <a:off x="8316048" y="5073866"/>
            <a:ext cx="285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5A55E850-76F6-5ED9-879E-D1725E3F9B24}"/>
              </a:ext>
            </a:extLst>
          </p:cNvPr>
          <p:cNvSpPr txBox="1"/>
          <p:nvPr/>
        </p:nvSpPr>
        <p:spPr>
          <a:xfrm>
            <a:off x="4161820" y="5244563"/>
            <a:ext cx="68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6407947B-ED9D-2006-8DC7-25AFAAA76016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3521" t="5128" b="5938"/>
          <a:stretch/>
        </p:blipFill>
        <p:spPr>
          <a:xfrm>
            <a:off x="6541125" y="4719579"/>
            <a:ext cx="1640920" cy="782525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9EEE96DB-462B-C12B-7625-5A2304C5C8EC}"/>
              </a:ext>
            </a:extLst>
          </p:cNvPr>
          <p:cNvPicPr>
            <a:picLocks/>
          </p:cNvPicPr>
          <p:nvPr/>
        </p:nvPicPr>
        <p:blipFill rotWithShape="1">
          <a:blip r:embed="rId22"/>
          <a:srcRect l="2993" t="8109" r="18042" b="7813"/>
          <a:stretch/>
        </p:blipFill>
        <p:spPr>
          <a:xfrm>
            <a:off x="6521247" y="5569387"/>
            <a:ext cx="1676283" cy="690514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414881E-FE0D-3E3F-C742-3DB3476802AB}"/>
              </a:ext>
            </a:extLst>
          </p:cNvPr>
          <p:cNvSpPr txBox="1"/>
          <p:nvPr/>
        </p:nvSpPr>
        <p:spPr>
          <a:xfrm>
            <a:off x="8608047" y="4843033"/>
            <a:ext cx="68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5" name="직선 화살표 연결선 44">
            <a:extLst>
              <a:ext uri="{FF2B5EF4-FFF2-40B4-BE49-F238E27FC236}">
                <a16:creationId xmlns:a16="http://schemas.microsoft.com/office/drawing/2014/main" id="{29EDEDFF-D19E-29FF-DC71-85ACD74776C4}"/>
              </a:ext>
            </a:extLst>
          </p:cNvPr>
          <p:cNvCxnSpPr>
            <a:cxnSpLocks/>
          </p:cNvCxnSpPr>
          <p:nvPr/>
        </p:nvCxnSpPr>
        <p:spPr>
          <a:xfrm>
            <a:off x="8316048" y="5882374"/>
            <a:ext cx="285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38A64B1-4B87-A379-78C3-BEE4206C7976}"/>
              </a:ext>
            </a:extLst>
          </p:cNvPr>
          <p:cNvSpPr txBox="1"/>
          <p:nvPr/>
        </p:nvSpPr>
        <p:spPr>
          <a:xfrm>
            <a:off x="8608047" y="5651541"/>
            <a:ext cx="68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</a:p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48" name="연결선: 꺾임 47">
            <a:extLst>
              <a:ext uri="{FF2B5EF4-FFF2-40B4-BE49-F238E27FC236}">
                <a16:creationId xmlns:a16="http://schemas.microsoft.com/office/drawing/2014/main" id="{59C66DE9-22C2-5E6F-00E8-59D413456FB1}"/>
              </a:ext>
            </a:extLst>
          </p:cNvPr>
          <p:cNvCxnSpPr>
            <a:cxnSpLocks/>
            <a:stCxn id="44" idx="3"/>
            <a:endCxn id="54" idx="1"/>
          </p:cNvCxnSpPr>
          <p:nvPr/>
        </p:nvCxnSpPr>
        <p:spPr>
          <a:xfrm>
            <a:off x="9297917" y="5073866"/>
            <a:ext cx="396620" cy="37605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연결선: 꺾임 48">
            <a:extLst>
              <a:ext uri="{FF2B5EF4-FFF2-40B4-BE49-F238E27FC236}">
                <a16:creationId xmlns:a16="http://schemas.microsoft.com/office/drawing/2014/main" id="{17E39F00-5887-5EFF-F352-1C827F562881}"/>
              </a:ext>
            </a:extLst>
          </p:cNvPr>
          <p:cNvCxnSpPr>
            <a:cxnSpLocks/>
            <a:stCxn id="46" idx="3"/>
            <a:endCxn id="54" idx="1"/>
          </p:cNvCxnSpPr>
          <p:nvPr/>
        </p:nvCxnSpPr>
        <p:spPr>
          <a:xfrm flipV="1">
            <a:off x="9297917" y="5449925"/>
            <a:ext cx="396620" cy="4324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FF3C70-671A-33F4-DD45-3E68CCCD2F95}"/>
              </a:ext>
            </a:extLst>
          </p:cNvPr>
          <p:cNvSpPr txBox="1"/>
          <p:nvPr/>
        </p:nvSpPr>
        <p:spPr>
          <a:xfrm>
            <a:off x="9694537" y="5126759"/>
            <a:ext cx="8858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Combining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learned</a:t>
            </a:r>
            <a:r>
              <a:rPr lang="ko-KR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ko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직선 화살표 연결선 54">
            <a:extLst>
              <a:ext uri="{FF2B5EF4-FFF2-40B4-BE49-F238E27FC236}">
                <a16:creationId xmlns:a16="http://schemas.microsoft.com/office/drawing/2014/main" id="{94CE6D80-A272-11F4-D13E-C08EB61CF1A1}"/>
              </a:ext>
            </a:extLst>
          </p:cNvPr>
          <p:cNvCxnSpPr>
            <a:cxnSpLocks/>
          </p:cNvCxnSpPr>
          <p:nvPr/>
        </p:nvCxnSpPr>
        <p:spPr>
          <a:xfrm>
            <a:off x="10574978" y="5442312"/>
            <a:ext cx="285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4D834121-A4C8-3045-F991-17AF62E11CFC}"/>
              </a:ext>
            </a:extLst>
          </p:cNvPr>
          <p:cNvSpPr txBox="1"/>
          <p:nvPr/>
        </p:nvSpPr>
        <p:spPr>
          <a:xfrm>
            <a:off x="4732476" y="5333804"/>
            <a:ext cx="16261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5E5E7E-DE39-D4A8-0F32-2EFB1B9D200E}"/>
              </a:ext>
            </a:extLst>
          </p:cNvPr>
          <p:cNvSpPr txBox="1"/>
          <p:nvPr/>
        </p:nvSpPr>
        <p:spPr>
          <a:xfrm>
            <a:off x="10724223" y="5304417"/>
            <a:ext cx="11878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ko-KR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9876E474-2FB9-5CC1-F94A-F157EE11B28A}"/>
              </a:ext>
            </a:extLst>
          </p:cNvPr>
          <p:cNvCxnSpPr>
            <a:cxnSpLocks/>
          </p:cNvCxnSpPr>
          <p:nvPr/>
        </p:nvCxnSpPr>
        <p:spPr>
          <a:xfrm>
            <a:off x="4787378" y="5475396"/>
            <a:ext cx="28572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265F84C-9DE7-4C34-CFD5-949B0A16A3AA}"/>
              </a:ext>
            </a:extLst>
          </p:cNvPr>
          <p:cNvSpPr txBox="1"/>
          <p:nvPr/>
        </p:nvSpPr>
        <p:spPr>
          <a:xfrm>
            <a:off x="2114904" y="6388749"/>
            <a:ext cx="210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spectrogram+signal</a:t>
            </a:r>
            <a:r>
              <a:rPr lang="en-US" altLang="ko-KR" sz="12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결합 방법</a:t>
            </a:r>
            <a:endParaRPr lang="ko-KR" altLang="en-US" sz="12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8E2EF7-A15B-4375-72A7-E17CA8EE24C8}"/>
              </a:ext>
            </a:extLst>
          </p:cNvPr>
          <p:cNvSpPr txBox="1"/>
          <p:nvPr/>
        </p:nvSpPr>
        <p:spPr>
          <a:xfrm>
            <a:off x="8393304" y="6388749"/>
            <a:ext cx="21006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2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학습</a:t>
            </a:r>
            <a:r>
              <a:rPr lang="en-US" altLang="ko-KR" sz="12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 </a:t>
            </a:r>
            <a:r>
              <a:rPr lang="ko-KR" altLang="en-US" sz="12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후 특성 결합 방법</a:t>
            </a:r>
            <a:endParaRPr lang="ko-KR" altLang="en-US" sz="1200" dirty="0"/>
          </a:p>
        </p:txBody>
      </p:sp>
      <p:cxnSp>
        <p:nvCxnSpPr>
          <p:cNvPr id="73" name="직선 연결선 72">
            <a:extLst>
              <a:ext uri="{FF2B5EF4-FFF2-40B4-BE49-F238E27FC236}">
                <a16:creationId xmlns:a16="http://schemas.microsoft.com/office/drawing/2014/main" id="{4E8614FC-8EB2-6269-38F8-B313AD95D1FC}"/>
              </a:ext>
            </a:extLst>
          </p:cNvPr>
          <p:cNvCxnSpPr/>
          <p:nvPr/>
        </p:nvCxnSpPr>
        <p:spPr>
          <a:xfrm>
            <a:off x="6173977" y="4661258"/>
            <a:ext cx="0" cy="1990314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9200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39</a:t>
            </a:fld>
            <a:endParaRPr 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366EB-FEC0-D912-38E7-636633F88EC5}"/>
              </a:ext>
            </a:extLst>
          </p:cNvPr>
          <p:cNvSpPr txBox="1"/>
          <p:nvPr/>
        </p:nvSpPr>
        <p:spPr>
          <a:xfrm>
            <a:off x="777263" y="1067383"/>
            <a:ext cx="1031936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endParaRPr lang="en-US" altLang="ko-KR" sz="3200" dirty="0"/>
          </a:p>
          <a:p>
            <a:pPr algn="ctr"/>
            <a:r>
              <a:rPr lang="ko-KR" altLang="en-US" sz="3200" dirty="0"/>
              <a:t>감사합니다</a:t>
            </a:r>
            <a:endParaRPr lang="en-US" altLang="ko-KR" sz="3200" dirty="0"/>
          </a:p>
          <a:p>
            <a:pPr algn="ctr"/>
            <a:endParaRPr lang="en-US" altLang="ko-KR" dirty="0"/>
          </a:p>
          <a:p>
            <a:pPr algn="ctr"/>
            <a:r>
              <a:rPr lang="en-US" altLang="ko-KR" sz="1600" dirty="0" err="1"/>
              <a:t>Yejin</a:t>
            </a:r>
            <a:r>
              <a:rPr lang="en-US" altLang="ko-KR" sz="1600" dirty="0"/>
              <a:t> Kim</a:t>
            </a:r>
          </a:p>
          <a:p>
            <a:pPr algn="ctr"/>
            <a:r>
              <a:rPr lang="en-US" altLang="ko-KR" sz="1600" dirty="0"/>
              <a:t>E-mail: najin2445@gachon.ac.kr</a:t>
            </a:r>
            <a:endParaRPr lang="en-US" altLang="ko-KR" sz="1200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A29A3F8F-B8A2-8F30-D7B9-8345D32BB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1914" y="6267424"/>
            <a:ext cx="2105319" cy="362001"/>
          </a:xfrm>
          <a:prstGeom prst="rect">
            <a:avLst/>
          </a:prstGeom>
        </p:spPr>
      </p:pic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F5F1E295-028A-CCA7-7CBE-82414B78FF6E}"/>
              </a:ext>
            </a:extLst>
          </p:cNvPr>
          <p:cNvCxnSpPr>
            <a:cxnSpLocks/>
          </p:cNvCxnSpPr>
          <p:nvPr/>
        </p:nvCxnSpPr>
        <p:spPr>
          <a:xfrm>
            <a:off x="3317358" y="3659533"/>
            <a:ext cx="498224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479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4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355542"/>
            <a:ext cx="11158220" cy="5024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최근 생체신호를 이용한 사용자 인식 기술은 출입통제</a:t>
            </a:r>
            <a:r>
              <a:rPr lang="en-US" altLang="ko-KR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의료복지</a:t>
            </a:r>
            <a:r>
              <a:rPr lang="en-US" altLang="ko-KR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, </a:t>
            </a: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공공분야 등에서 활발히 연구되고 있음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심전도는 인체 내부에서 발생하는 고유한 전기생리학적 신호로서 사용자를 식별할 수 있는 고유한 신호임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따라서 </a:t>
            </a:r>
            <a:r>
              <a:rPr lang="ko-KR" altLang="en-US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위</a:t>
            </a:r>
            <a:r>
              <a:rPr lang="ko-KR" altLang="en-US" dirty="0" err="1">
                <a:latin typeface="맑은 고딕" panose="020B0503020000020004" pitchFamily="50" charset="-127"/>
                <a:ea typeface="맑은 고딕" panose="020B0503020000020004" pitchFamily="50" charset="-127"/>
                <a:cs typeface="Malgun Gothic Semilight" panose="020B0502040204020203" pitchFamily="50" charset="-127"/>
              </a:rPr>
              <a:t>∙</a:t>
            </a:r>
            <a:r>
              <a:rPr lang="ko-KR" altLang="en-US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변조가</a:t>
            </a:r>
            <a:r>
              <a:rPr lang="ko-KR" altLang="en-US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어려워 </a:t>
            </a: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높은 보안을 위해 심전도를 이용한 사용자 인증 시스템이 연구되고 있음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 신호를 사용자 인증 시스템에 적용하기 위해서는 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짧은 신호로의 분할 과정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 필수적임 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심전도 신호는 주로 </a:t>
            </a:r>
            <a:r>
              <a:rPr lang="ko-KR" altLang="en-US" sz="18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특징점</a:t>
            </a: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(</a:t>
            </a:r>
            <a:r>
              <a:rPr lang="en-US" altLang="ko-KR" sz="1800" dirty="0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R peak</a:t>
            </a:r>
            <a:r>
              <a:rPr lang="en-US" altLang="ko-KR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)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기준으로 데이터를 분할하는 </a:t>
            </a:r>
            <a:r>
              <a:rPr lang="ko-KR" altLang="en-US" sz="18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기준점 기반 분할 방법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이 사용됨</a:t>
            </a: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Symbol" panose="05050102010706020507" pitchFamily="18" charset="2"/>
              <a:buChar char="Þ"/>
            </a:pP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본 연구는 </a:t>
            </a:r>
            <a:r>
              <a:rPr lang="ko-KR" altLang="en-US" sz="1800" dirty="0" err="1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전처리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 방법을 최소화한 </a:t>
            </a:r>
            <a:r>
              <a:rPr lang="ko-KR" altLang="en-US" sz="1800" b="1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비기준점 기반 분할 방법을 이용한 사용자 인증 시스템</a:t>
            </a: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을 구축함</a:t>
            </a: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70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Introduction</a:t>
            </a:r>
          </a:p>
        </p:txBody>
      </p:sp>
      <p:pic>
        <p:nvPicPr>
          <p:cNvPr id="1026" name="Picture 2" descr="애플워치4, 심전도 측정 앱 출시 이틀만에 사 - 에누리 쇼핑지식 뉴스">
            <a:extLst>
              <a:ext uri="{FF2B5EF4-FFF2-40B4-BE49-F238E27FC236}">
                <a16:creationId xmlns:a16="http://schemas.microsoft.com/office/drawing/2014/main" id="{D9B9E0EA-0CF5-CAE2-6657-3AAC45B6F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70219" r="28327" b="15340"/>
          <a:stretch/>
        </p:blipFill>
        <p:spPr bwMode="auto">
          <a:xfrm>
            <a:off x="1328711" y="3282155"/>
            <a:ext cx="3293707" cy="6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얼굴 인식 설정 아이콘 얼굴 Id 잠금 해제 프레임 생체 인식 스캔 스캔 인식 확인 신원 생체 인식 개념 흰색 배경에 검정 및 화려한  스타일의 벡터 아이콘 | 프리미엄 벡터">
            <a:extLst>
              <a:ext uri="{FF2B5EF4-FFF2-40B4-BE49-F238E27FC236}">
                <a16:creationId xmlns:a16="http://schemas.microsoft.com/office/drawing/2014/main" id="{0F7AC1A3-96C1-C2CA-CF73-7E577F2292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" r="65664"/>
          <a:stretch/>
        </p:blipFill>
        <p:spPr bwMode="auto">
          <a:xfrm>
            <a:off x="9850017" y="2871759"/>
            <a:ext cx="113549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얼굴 인식 설정 아이콘 얼굴 Id 잠금 해제 프레임 생체 인식 스캔 스캔 인식 확인 신원 생체 인식 개념 흰색 배경에 검정 및 화려한  스타일의 벡터 아이콘 | 프리미엄 벡터">
            <a:extLst>
              <a:ext uri="{FF2B5EF4-FFF2-40B4-BE49-F238E27FC236}">
                <a16:creationId xmlns:a16="http://schemas.microsoft.com/office/drawing/2014/main" id="{F931048C-73EA-1571-3B12-FDC07ACA51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4" r="34414"/>
          <a:stretch/>
        </p:blipFill>
        <p:spPr bwMode="auto">
          <a:xfrm>
            <a:off x="9905866" y="3781112"/>
            <a:ext cx="113549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8709E9-E240-1AD4-0E2D-2422DBBB27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1998" y="3565001"/>
            <a:ext cx="404181" cy="336144"/>
          </a:xfrm>
          <a:prstGeom prst="rect">
            <a:avLst/>
          </a:prstGeom>
        </p:spPr>
      </p:pic>
      <p:pic>
        <p:nvPicPr>
          <p:cNvPr id="7" name="그래픽 6" descr="배지 교차 윤곽선">
            <a:extLst>
              <a:ext uri="{FF2B5EF4-FFF2-40B4-BE49-F238E27FC236}">
                <a16:creationId xmlns:a16="http://schemas.microsoft.com/office/drawing/2014/main" id="{5C63F289-CC77-41C9-1041-6F32D69432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535932" y="3556447"/>
            <a:ext cx="324556" cy="324556"/>
          </a:xfrm>
          <a:prstGeom prst="rect">
            <a:avLst/>
          </a:prstGeom>
        </p:spPr>
      </p:pic>
      <p:pic>
        <p:nvPicPr>
          <p:cNvPr id="30" name="Picture 2" descr="애플워치4, 심전도 측정 앱 출시 이틀만에 사 - 에누리 쇼핑지식 뉴스">
            <a:extLst>
              <a:ext uri="{FF2B5EF4-FFF2-40B4-BE49-F238E27FC236}">
                <a16:creationId xmlns:a16="http://schemas.microsoft.com/office/drawing/2014/main" id="{75A8453F-FB7E-B58B-3BCD-25A42A782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49721" r="28327" b="33337"/>
          <a:stretch/>
        </p:blipFill>
        <p:spPr bwMode="auto">
          <a:xfrm>
            <a:off x="1150641" y="3383087"/>
            <a:ext cx="3293707" cy="7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애플워치4, 심전도 측정 앱 출시 이틀만에 사 - 에누리 쇼핑지식 뉴스">
            <a:extLst>
              <a:ext uri="{FF2B5EF4-FFF2-40B4-BE49-F238E27FC236}">
                <a16:creationId xmlns:a16="http://schemas.microsoft.com/office/drawing/2014/main" id="{8D72D2F1-4990-CBE4-004F-68C883CB45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49721" r="28327" b="33337"/>
          <a:stretch/>
        </p:blipFill>
        <p:spPr bwMode="auto">
          <a:xfrm>
            <a:off x="894731" y="3572593"/>
            <a:ext cx="3293707" cy="72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애플워치4, 심전도 측정 앱 출시 이틀만에 사 - 에누리 쇼핑지식 뉴스">
            <a:extLst>
              <a:ext uri="{FF2B5EF4-FFF2-40B4-BE49-F238E27FC236}">
                <a16:creationId xmlns:a16="http://schemas.microsoft.com/office/drawing/2014/main" id="{44A62443-A48C-ED70-1A2B-20E0F053DD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70219" r="28327" b="15340"/>
          <a:stretch/>
        </p:blipFill>
        <p:spPr bwMode="auto">
          <a:xfrm>
            <a:off x="723717" y="3773437"/>
            <a:ext cx="3293707" cy="61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직사각형 33">
            <a:extLst>
              <a:ext uri="{FF2B5EF4-FFF2-40B4-BE49-F238E27FC236}">
                <a16:creationId xmlns:a16="http://schemas.microsoft.com/office/drawing/2014/main" id="{632D9E75-A4B5-E5FF-0418-2ABA045B7BDF}"/>
              </a:ext>
            </a:extLst>
          </p:cNvPr>
          <p:cNvSpPr/>
          <p:nvPr/>
        </p:nvSpPr>
        <p:spPr>
          <a:xfrm>
            <a:off x="5490721" y="2953604"/>
            <a:ext cx="3582955" cy="61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Deep Learning System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4E314EF-F01C-CB05-F306-4DCEEACAEFE7}"/>
              </a:ext>
            </a:extLst>
          </p:cNvPr>
          <p:cNvSpPr/>
          <p:nvPr/>
        </p:nvSpPr>
        <p:spPr>
          <a:xfrm>
            <a:off x="5490721" y="4105883"/>
            <a:ext cx="3582955" cy="618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Server</a:t>
            </a:r>
            <a:endParaRPr lang="ko-KR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C1005B65-7B3D-3027-159A-9F9E14CE8FDF}"/>
              </a:ext>
            </a:extLst>
          </p:cNvPr>
          <p:cNvSpPr/>
          <p:nvPr/>
        </p:nvSpPr>
        <p:spPr>
          <a:xfrm>
            <a:off x="5490721" y="3625526"/>
            <a:ext cx="3582955" cy="3094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Testing</a:t>
            </a:r>
            <a:endParaRPr lang="ko-KR" altLang="en-US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연결선: 꺾임 37">
            <a:extLst>
              <a:ext uri="{FF2B5EF4-FFF2-40B4-BE49-F238E27FC236}">
                <a16:creationId xmlns:a16="http://schemas.microsoft.com/office/drawing/2014/main" id="{D20EF081-504E-8AF3-CFA1-E99D21538425}"/>
              </a:ext>
            </a:extLst>
          </p:cNvPr>
          <p:cNvCxnSpPr>
            <a:stCxn id="32" idx="3"/>
            <a:endCxn id="34" idx="1"/>
          </p:cNvCxnSpPr>
          <p:nvPr/>
        </p:nvCxnSpPr>
        <p:spPr>
          <a:xfrm flipV="1">
            <a:off x="4017424" y="3263099"/>
            <a:ext cx="1473297" cy="819833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직선 화살표 연결선 39">
            <a:extLst>
              <a:ext uri="{FF2B5EF4-FFF2-40B4-BE49-F238E27FC236}">
                <a16:creationId xmlns:a16="http://schemas.microsoft.com/office/drawing/2014/main" id="{D51C86C9-105E-308E-9AF8-7A91F404B2A2}"/>
              </a:ext>
            </a:extLst>
          </p:cNvPr>
          <p:cNvCxnSpPr>
            <a:stCxn id="36" idx="2"/>
            <a:endCxn id="35" idx="0"/>
          </p:cNvCxnSpPr>
          <p:nvPr/>
        </p:nvCxnSpPr>
        <p:spPr>
          <a:xfrm>
            <a:off x="7282199" y="3935021"/>
            <a:ext cx="0" cy="1708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연결선: 꺾임 40">
            <a:extLst>
              <a:ext uri="{FF2B5EF4-FFF2-40B4-BE49-F238E27FC236}">
                <a16:creationId xmlns:a16="http://schemas.microsoft.com/office/drawing/2014/main" id="{1E31825C-F319-EA83-2C6B-600DC194EF30}"/>
              </a:ext>
            </a:extLst>
          </p:cNvPr>
          <p:cNvCxnSpPr>
            <a:cxnSpLocks/>
            <a:stCxn id="35" idx="3"/>
            <a:endCxn id="44" idx="1"/>
          </p:cNvCxnSpPr>
          <p:nvPr/>
        </p:nvCxnSpPr>
        <p:spPr>
          <a:xfrm flipV="1">
            <a:off x="9073676" y="3861839"/>
            <a:ext cx="776341" cy="553539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직사각형 43">
            <a:extLst>
              <a:ext uri="{FF2B5EF4-FFF2-40B4-BE49-F238E27FC236}">
                <a16:creationId xmlns:a16="http://schemas.microsoft.com/office/drawing/2014/main" id="{D3CE15D4-CC1E-9E00-7B4D-533752B8F6F5}"/>
              </a:ext>
            </a:extLst>
          </p:cNvPr>
          <p:cNvSpPr/>
          <p:nvPr/>
        </p:nvSpPr>
        <p:spPr>
          <a:xfrm>
            <a:off x="9850017" y="2871759"/>
            <a:ext cx="1144824" cy="1980159"/>
          </a:xfrm>
          <a:prstGeom prst="rect">
            <a:avLst/>
          </a:prstGeom>
          <a:noFill/>
          <a:ln w="1905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177C5EF-A560-B03B-45FD-B37A11BBA9D8}"/>
              </a:ext>
            </a:extLst>
          </p:cNvPr>
          <p:cNvSpPr txBox="1"/>
          <p:nvPr/>
        </p:nvSpPr>
        <p:spPr>
          <a:xfrm>
            <a:off x="1826190" y="4406665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ECG signals</a:t>
            </a:r>
            <a:endParaRPr lang="ko-KR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06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355542"/>
            <a:ext cx="11158220" cy="3362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effectLst/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기준점 분할</a:t>
            </a:r>
            <a:endParaRPr lang="en-US" altLang="ko-KR" sz="1800" dirty="0">
              <a:effectLst/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8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  <a:sym typeface="Wingdings" panose="05000000000000000000" pitchFamily="2" charset="2"/>
              </a:rPr>
              <a:t>비기준점 분할</a:t>
            </a:r>
            <a:endParaRPr lang="en-US" altLang="ko-KR" sz="18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70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36F8D2-38FD-5791-03C3-B8D286BBC7D8}"/>
              </a:ext>
            </a:extLst>
          </p:cNvPr>
          <p:cNvSpPr txBox="1"/>
          <p:nvPr/>
        </p:nvSpPr>
        <p:spPr>
          <a:xfrm>
            <a:off x="4698276" y="1972544"/>
            <a:ext cx="7123120" cy="1700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심전도 신호에 존재하는 </a:t>
            </a:r>
            <a:r>
              <a:rPr lang="en-US" altLang="ko-KR" dirty="0"/>
              <a:t>P,Q,R,S,T</a:t>
            </a:r>
            <a:r>
              <a:rPr lang="ko-KR" altLang="en-US" dirty="0"/>
              <a:t>파 중 하나를 기준점으로 잡아 그 기준점을 기반으로 형태학적 특징이 모두 반영되도록 심전도 신호를 분할하는 방법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피크탐지 및 보정 과정이 필수적임</a:t>
            </a:r>
          </a:p>
        </p:txBody>
      </p:sp>
      <p:pic>
        <p:nvPicPr>
          <p:cNvPr id="1032" name="Picture 8" descr="심전도 공부 (1) 기초">
            <a:extLst>
              <a:ext uri="{FF2B5EF4-FFF2-40B4-BE49-F238E27FC236}">
                <a16:creationId xmlns:a16="http://schemas.microsoft.com/office/drawing/2014/main" id="{AA764477-7C2B-A3D3-02DE-9508C7D04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1842032"/>
            <a:ext cx="3197255" cy="218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06C7A75D-8E0D-AC24-DA8B-8449F70563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785" b="8311"/>
          <a:stretch/>
        </p:blipFill>
        <p:spPr>
          <a:xfrm>
            <a:off x="581837" y="5015276"/>
            <a:ext cx="2131380" cy="138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7690ABF2-3532-7B5A-7D19-C1C0862176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629" b="7910"/>
          <a:stretch/>
        </p:blipFill>
        <p:spPr>
          <a:xfrm>
            <a:off x="2301452" y="5000190"/>
            <a:ext cx="2028231" cy="13837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5BF49E-33C3-5550-90EB-8682BB74C36C}"/>
              </a:ext>
            </a:extLst>
          </p:cNvPr>
          <p:cNvSpPr txBox="1"/>
          <p:nvPr/>
        </p:nvSpPr>
        <p:spPr>
          <a:xfrm>
            <a:off x="4698276" y="5015276"/>
            <a:ext cx="7123120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기준점 없이 정해진 시간 단위로 심전도 신호를 분할하는 방법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dirty="0"/>
              <a:t>피크탐지 및 보정 과정이 요구되지 않음 </a:t>
            </a:r>
          </a:p>
        </p:txBody>
      </p:sp>
    </p:spTree>
    <p:extLst>
      <p:ext uri="{BB962C8B-B14F-4D97-AF65-F5344CB8AC3E}">
        <p14:creationId xmlns:p14="http://schemas.microsoft.com/office/powerpoint/2010/main" val="398007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61780FF-9165-76C2-68C1-5B8EF79B4D4A}"/>
              </a:ext>
            </a:extLst>
          </p:cNvPr>
          <p:cNvSpPr txBox="1"/>
          <p:nvPr/>
        </p:nvSpPr>
        <p:spPr>
          <a:xfrm>
            <a:off x="516193" y="1100175"/>
            <a:ext cx="11582022" cy="5489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User Authentication task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부정맥 탐지를 위한 연구에서는 기준점 기반 분할 방식이 주로 사용됨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사용자 인증 연구 또한 기준점 기반 분할 방식이 사용되지만 정확도 개선에 중요한 역할을 하지 않음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6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21298" y="465695"/>
            <a:ext cx="1832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Related work</a:t>
            </a:r>
          </a:p>
        </p:txBody>
      </p:sp>
      <p:graphicFrame>
        <p:nvGraphicFramePr>
          <p:cNvPr id="8" name="표 12">
            <a:extLst>
              <a:ext uri="{FF2B5EF4-FFF2-40B4-BE49-F238E27FC236}">
                <a16:creationId xmlns:a16="http://schemas.microsoft.com/office/drawing/2014/main" id="{E9BC0DC1-7572-1DD7-A64E-B107E79ED9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178837"/>
              </p:ext>
            </p:extLst>
          </p:nvPr>
        </p:nvGraphicFramePr>
        <p:xfrm>
          <a:off x="649813" y="1982563"/>
          <a:ext cx="10890982" cy="32847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2372">
                  <a:extLst>
                    <a:ext uri="{9D8B030D-6E8A-4147-A177-3AD203B41FA5}">
                      <a16:colId xmlns:a16="http://schemas.microsoft.com/office/drawing/2014/main" val="1020503808"/>
                    </a:ext>
                  </a:extLst>
                </a:gridCol>
                <a:gridCol w="1394188">
                  <a:extLst>
                    <a:ext uri="{9D8B030D-6E8A-4147-A177-3AD203B41FA5}">
                      <a16:colId xmlns:a16="http://schemas.microsoft.com/office/drawing/2014/main" val="3620850975"/>
                    </a:ext>
                  </a:extLst>
                </a:gridCol>
                <a:gridCol w="1114218">
                  <a:extLst>
                    <a:ext uri="{9D8B030D-6E8A-4147-A177-3AD203B41FA5}">
                      <a16:colId xmlns:a16="http://schemas.microsoft.com/office/drawing/2014/main" val="1828585367"/>
                    </a:ext>
                  </a:extLst>
                </a:gridCol>
                <a:gridCol w="2589498">
                  <a:extLst>
                    <a:ext uri="{9D8B030D-6E8A-4147-A177-3AD203B41FA5}">
                      <a16:colId xmlns:a16="http://schemas.microsoft.com/office/drawing/2014/main" val="2554731719"/>
                    </a:ext>
                  </a:extLst>
                </a:gridCol>
                <a:gridCol w="1817224">
                  <a:extLst>
                    <a:ext uri="{9D8B030D-6E8A-4147-A177-3AD203B41FA5}">
                      <a16:colId xmlns:a16="http://schemas.microsoft.com/office/drawing/2014/main" val="590811"/>
                    </a:ext>
                  </a:extLst>
                </a:gridCol>
                <a:gridCol w="1115805">
                  <a:extLst>
                    <a:ext uri="{9D8B030D-6E8A-4147-A177-3AD203B41FA5}">
                      <a16:colId xmlns:a16="http://schemas.microsoft.com/office/drawing/2014/main" val="425320738"/>
                    </a:ext>
                  </a:extLst>
                </a:gridCol>
                <a:gridCol w="977677">
                  <a:extLst>
                    <a:ext uri="{9D8B030D-6E8A-4147-A177-3AD203B41FA5}">
                      <a16:colId xmlns:a16="http://schemas.microsoft.com/office/drawing/2014/main" val="3448491954"/>
                    </a:ext>
                  </a:extLst>
                </a:gridCol>
              </a:tblGrid>
              <a:tr h="3434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Method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Dataset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Task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Auccuracy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F1-Score</a:t>
                      </a:r>
                      <a:endParaRPr lang="ko-KR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5929179"/>
                  </a:ext>
                </a:extLst>
              </a:tr>
              <a:tr h="3434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Chen, et al. [1]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Medical University Hospital(KMUH) 12-lead ECG Dataset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Arrhythmia Classification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95.68%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097933"/>
                  </a:ext>
                </a:extLst>
              </a:tr>
              <a:tr h="3434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Kiranyaz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at el. [2]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1D CNN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Physionet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MIT-BIH </a:t>
                      </a:r>
                      <a:endParaRPr lang="ko-KR" altLang="ko-KR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Arrhythmia Database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Arrhythmia Classification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98.12%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8639976"/>
                  </a:ext>
                </a:extLst>
              </a:tr>
              <a:tr h="3434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Saadatnejad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at el. [3]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 RNN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Physionet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MIT-BIH </a:t>
                      </a:r>
                      <a:endParaRPr lang="ko-KR" altLang="ko-KR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Arrhythmia Database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Arrhythmia Classification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99.2%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861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Kim et al. [4]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LSTM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MIT-BIH Database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User Authentication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99.00%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4001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Elshahed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[5]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Non-Fiducial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MIT-BIH Database,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ECG-ID</a:t>
                      </a:r>
                      <a:r>
                        <a:rPr lang="ko-KR" altLang="en-US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Database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User Authentication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96.66%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89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Li,Yazhao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 [6]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Cascaded CNN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Physionet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Database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User Authentication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94.30%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29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Sorvillo</a:t>
                      </a:r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 [7]</a:t>
                      </a:r>
                      <a:endParaRPr lang="ko-KR" altLang="en-US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SVM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Fiducial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Self-acquired electrocardiogram data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맑은 고딕" panose="020B0503020000020004" pitchFamily="50" charset="-127"/>
                          <a:cs typeface="Times New Roman" panose="02020603050405020304" pitchFamily="18" charset="0"/>
                        </a:rPr>
                        <a:t>User Authentication</a:t>
                      </a:r>
                      <a:endParaRPr kumimoji="0" lang="ko-KR" alt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맑은 고딕" panose="020B0503020000020004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88.00%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283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55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7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Identification System Flowchart</a:t>
            </a:r>
            <a:endParaRPr lang="en-US" altLang="ko-KR" sz="20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02A7CC6F-862A-24F1-EF87-ACE2BA502F60}"/>
              </a:ext>
            </a:extLst>
          </p:cNvPr>
          <p:cNvGrpSpPr/>
          <p:nvPr/>
        </p:nvGrpSpPr>
        <p:grpSpPr>
          <a:xfrm>
            <a:off x="792588" y="2043331"/>
            <a:ext cx="10820423" cy="3768992"/>
            <a:chOff x="-4444515" y="347215"/>
            <a:chExt cx="16656115" cy="548099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9BAA0E5-A3FF-8AE1-E8F3-CEDDC7CA0C25}"/>
                </a:ext>
              </a:extLst>
            </p:cNvPr>
            <p:cNvSpPr txBox="1"/>
            <p:nvPr/>
          </p:nvSpPr>
          <p:spPr>
            <a:xfrm>
              <a:off x="-2641588" y="4852233"/>
              <a:ext cx="1001607" cy="5698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Band</a:t>
              </a:r>
            </a:p>
            <a:p>
              <a:pPr algn="ctr"/>
              <a:endParaRPr lang="en-US" altLang="ko-KR" sz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ko-KR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r>
                <a:rPr lang="en-US" altLang="ko-KR" sz="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 </a:t>
              </a:r>
              <a:r>
                <a:rPr lang="en-US" altLang="ko-KR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00D7F8-66BE-56B3-CF52-A869CC1C61BD}"/>
                </a:ext>
              </a:extLst>
            </p:cNvPr>
            <p:cNvSpPr txBox="1"/>
            <p:nvPr/>
          </p:nvSpPr>
          <p:spPr>
            <a:xfrm>
              <a:off x="-2543891" y="3255767"/>
              <a:ext cx="776403" cy="3716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9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256</a:t>
              </a:r>
              <a:r>
                <a:rPr lang="en-US" altLang="ko-KR" sz="9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Hz</a:t>
              </a:r>
              <a:endParaRPr lang="en-US" altLang="ko-KR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연결선: 꺾임 12">
              <a:extLst>
                <a:ext uri="{FF2B5EF4-FFF2-40B4-BE49-F238E27FC236}">
                  <a16:creationId xmlns:a16="http://schemas.microsoft.com/office/drawing/2014/main" id="{491EE127-7311-A197-9134-D9F6934C3E92}"/>
                </a:ext>
              </a:extLst>
            </p:cNvPr>
            <p:cNvCxnSpPr>
              <a:cxnSpLocks/>
              <a:stCxn id="57" idx="3"/>
              <a:endCxn id="59" idx="1"/>
            </p:cNvCxnSpPr>
            <p:nvPr/>
          </p:nvCxnSpPr>
          <p:spPr>
            <a:xfrm flipV="1">
              <a:off x="5289709" y="1877552"/>
              <a:ext cx="488652" cy="1444800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7051794-CB96-0270-39EB-2142BCE17B7C}"/>
                </a:ext>
              </a:extLst>
            </p:cNvPr>
            <p:cNvSpPr txBox="1"/>
            <p:nvPr/>
          </p:nvSpPr>
          <p:spPr>
            <a:xfrm>
              <a:off x="1382228" y="5122198"/>
              <a:ext cx="3242214" cy="495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non-fiducial / non-overlap</a:t>
              </a:r>
              <a:endParaRPr lang="ko-KR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8F3A8869-E855-5580-0FA8-329E52B4D4DB}"/>
                </a:ext>
              </a:extLst>
            </p:cNvPr>
            <p:cNvSpPr/>
            <p:nvPr/>
          </p:nvSpPr>
          <p:spPr>
            <a:xfrm>
              <a:off x="-4306416" y="4629393"/>
              <a:ext cx="4296166" cy="1085935"/>
            </a:xfrm>
            <a:prstGeom prst="roundRect">
              <a:avLst/>
            </a:prstGeom>
            <a:noFill/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화살표: 아래쪽 16">
              <a:extLst>
                <a:ext uri="{FF2B5EF4-FFF2-40B4-BE49-F238E27FC236}">
                  <a16:creationId xmlns:a16="http://schemas.microsoft.com/office/drawing/2014/main" id="{F1F8675D-848B-0649-90D8-2F60B786FD00}"/>
                </a:ext>
              </a:extLst>
            </p:cNvPr>
            <p:cNvSpPr/>
            <p:nvPr/>
          </p:nvSpPr>
          <p:spPr>
            <a:xfrm>
              <a:off x="-2314204" y="4102591"/>
              <a:ext cx="311739" cy="244844"/>
            </a:xfrm>
            <a:prstGeom prst="downArrow">
              <a:avLst/>
            </a:prstGeom>
            <a:solidFill>
              <a:srgbClr val="2F528F"/>
            </a:solidFill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사각형: 둥근 모서리 17">
              <a:extLst>
                <a:ext uri="{FF2B5EF4-FFF2-40B4-BE49-F238E27FC236}">
                  <a16:creationId xmlns:a16="http://schemas.microsoft.com/office/drawing/2014/main" id="{02A4EDF5-F009-79A3-6AEA-D4AA8E589302}"/>
                </a:ext>
              </a:extLst>
            </p:cNvPr>
            <p:cNvSpPr/>
            <p:nvPr/>
          </p:nvSpPr>
          <p:spPr>
            <a:xfrm>
              <a:off x="-4306417" y="3009809"/>
              <a:ext cx="4296166" cy="1084325"/>
            </a:xfrm>
            <a:prstGeom prst="roundRect">
              <a:avLst/>
            </a:prstGeom>
            <a:noFill/>
            <a:ln w="19050"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BF6F9A2-227C-BB83-94F6-D22F9ABC8377}"/>
                </a:ext>
              </a:extLst>
            </p:cNvPr>
            <p:cNvSpPr txBox="1"/>
            <p:nvPr/>
          </p:nvSpPr>
          <p:spPr>
            <a:xfrm>
              <a:off x="-4435622" y="2185323"/>
              <a:ext cx="4567203" cy="49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</a:t>
              </a:r>
              <a:r>
                <a:rPr lang="ko-KR" alt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Preprocessing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9B8793-8D60-F44C-E1E1-A2A6F17515BC}"/>
                </a:ext>
              </a:extLst>
            </p:cNvPr>
            <p:cNvSpPr txBox="1"/>
            <p:nvPr/>
          </p:nvSpPr>
          <p:spPr>
            <a:xfrm>
              <a:off x="-4306416" y="2676984"/>
              <a:ext cx="4269811" cy="421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Down Sampling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54135C8-ACF1-9800-5A39-C66356BA14EE}"/>
                </a:ext>
              </a:extLst>
            </p:cNvPr>
            <p:cNvSpPr txBox="1"/>
            <p:nvPr/>
          </p:nvSpPr>
          <p:spPr>
            <a:xfrm>
              <a:off x="-4201408" y="4302847"/>
              <a:ext cx="4140789" cy="421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0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Filtering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644DC47-68D6-FEF4-6628-3CA01D482AAE}"/>
                </a:ext>
              </a:extLst>
            </p:cNvPr>
            <p:cNvSpPr txBox="1"/>
            <p:nvPr/>
          </p:nvSpPr>
          <p:spPr>
            <a:xfrm>
              <a:off x="731889" y="353088"/>
              <a:ext cx="4433652" cy="49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Data Split</a:t>
              </a:r>
            </a:p>
          </p:txBody>
        </p:sp>
        <p:cxnSp>
          <p:nvCxnSpPr>
            <p:cNvPr id="24" name="직선 화살표 연결선 23">
              <a:extLst>
                <a:ext uri="{FF2B5EF4-FFF2-40B4-BE49-F238E27FC236}">
                  <a16:creationId xmlns:a16="http://schemas.microsoft.com/office/drawing/2014/main" id="{0A66D7AE-850B-B5E1-CB07-BB94406266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486568" y="3566439"/>
              <a:ext cx="691411" cy="4681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5" name="그림 24">
              <a:extLst>
                <a:ext uri="{FF2B5EF4-FFF2-40B4-BE49-F238E27FC236}">
                  <a16:creationId xmlns:a16="http://schemas.microsoft.com/office/drawing/2014/main" id="{BCA6FF66-4F49-CC66-2F28-21439606B7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246" y="3702517"/>
              <a:ext cx="1866285" cy="11512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6600000"/>
              </a:lightRig>
            </a:scene3d>
            <a:sp3d contourW="6350">
              <a:bevelT w="25400" h="12700"/>
              <a:bevelB w="0" h="25400"/>
              <a:contourClr>
                <a:srgbClr val="C0C0C0"/>
              </a:contourClr>
            </a:sp3d>
          </p:spPr>
        </p:pic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id="{96C28415-8939-F6F5-E810-197613AE1EE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5090" y="3632794"/>
              <a:ext cx="1866286" cy="115121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6600000"/>
              </a:lightRig>
            </a:scene3d>
            <a:sp3d contourW="6350">
              <a:bevelT w="25400" h="12700"/>
              <a:bevelB w="0" h="25400"/>
              <a:contourClr>
                <a:srgbClr val="C0C0C0"/>
              </a:contourClr>
            </a:sp3d>
          </p:spPr>
        </p:pic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4311C510-4773-AC42-F276-04F248201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210956" y="3680095"/>
              <a:ext cx="1753965" cy="11908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1E0AE195-8DEF-74C3-FFD9-8AE94FF17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26836" y="3637812"/>
              <a:ext cx="1753965" cy="11461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B2FA8DDB-059C-8FBC-AE78-D59E8C3F89C8}"/>
                </a:ext>
              </a:extLst>
            </p:cNvPr>
            <p:cNvGrpSpPr/>
            <p:nvPr/>
          </p:nvGrpSpPr>
          <p:grpSpPr>
            <a:xfrm>
              <a:off x="10059655" y="3948382"/>
              <a:ext cx="2047409" cy="1732096"/>
              <a:chOff x="12985096" y="4729610"/>
              <a:chExt cx="2217683" cy="1222252"/>
            </a:xfrm>
          </p:grpSpPr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DDC38D59-D115-4ECA-7319-6630E8229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985096" y="4729610"/>
                <a:ext cx="2217683" cy="954872"/>
              </a:xfrm>
              <a:prstGeom prst="rect">
                <a:avLst/>
              </a:prstGeom>
            </p:spPr>
          </p:pic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18F860-7E0F-5FAA-359C-0513CA194555}"/>
                  </a:ext>
                </a:extLst>
              </p:cNvPr>
              <p:cNvSpPr txBox="1"/>
              <p:nvPr/>
            </p:nvSpPr>
            <p:spPr>
              <a:xfrm>
                <a:off x="13740822" y="5663387"/>
                <a:ext cx="1032162" cy="28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#3</a:t>
                </a:r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D00641B5-70E9-060F-2C02-1961BACB3AF9}"/>
                </a:ext>
              </a:extLst>
            </p:cNvPr>
            <p:cNvGrpSpPr/>
            <p:nvPr/>
          </p:nvGrpSpPr>
          <p:grpSpPr>
            <a:xfrm>
              <a:off x="5854042" y="3913563"/>
              <a:ext cx="2048882" cy="1792672"/>
              <a:chOff x="8200784" y="4637373"/>
              <a:chExt cx="2219278" cy="1264998"/>
            </a:xfrm>
          </p:grpSpPr>
          <p:pic>
            <p:nvPicPr>
              <p:cNvPr id="33" name="그림 32">
                <a:extLst>
                  <a:ext uri="{FF2B5EF4-FFF2-40B4-BE49-F238E27FC236}">
                    <a16:creationId xmlns:a16="http://schemas.microsoft.com/office/drawing/2014/main" id="{29C80EF5-9885-2FFA-B88F-75749DF539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0784" y="4637373"/>
                <a:ext cx="2219278" cy="982561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E97366-FB13-DB2D-3209-12A4896E56AB}"/>
                  </a:ext>
                </a:extLst>
              </p:cNvPr>
              <p:cNvSpPr txBox="1"/>
              <p:nvPr/>
            </p:nvSpPr>
            <p:spPr>
              <a:xfrm>
                <a:off x="8903067" y="5613896"/>
                <a:ext cx="1032162" cy="2884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</a:t>
                </a:r>
                <a:r>
                  <a:rPr lang="ko-KR" altLang="en-US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ko-KR" sz="105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#1</a:t>
                </a:r>
                <a:endPara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DC512473-2FDB-E85A-9758-2386BDAF8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36114" y="3954846"/>
              <a:ext cx="2117430" cy="1392423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B734323-34FE-0728-F434-D92CC8664E13}"/>
                </a:ext>
              </a:extLst>
            </p:cNvPr>
            <p:cNvSpPr txBox="1"/>
            <p:nvPr/>
          </p:nvSpPr>
          <p:spPr>
            <a:xfrm>
              <a:off x="8639928" y="5266851"/>
              <a:ext cx="952913" cy="408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User</a:t>
              </a:r>
              <a:r>
                <a:rPr lang="ko-KR" altLang="en-US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ko-KR" sz="105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#2</a:t>
              </a:r>
              <a:endParaRPr lang="ko-KR" altLang="en-US" sz="105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1C14AAE-100B-555F-F39F-83B258FF2090}"/>
                </a:ext>
              </a:extLst>
            </p:cNvPr>
            <p:cNvSpPr/>
            <p:nvPr/>
          </p:nvSpPr>
          <p:spPr>
            <a:xfrm>
              <a:off x="7969368" y="3830952"/>
              <a:ext cx="2177939" cy="1828342"/>
            </a:xfrm>
            <a:prstGeom prst="rect">
              <a:avLst/>
            </a:prstGeom>
            <a:solidFill>
              <a:srgbClr val="0000FF">
                <a:alpha val="7000"/>
              </a:srgbClr>
            </a:solidFill>
            <a:ln w="28575">
              <a:solidFill>
                <a:srgbClr val="0000FF">
                  <a:alpha val="92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5DE516F0-BBB0-E0CE-C9E8-8377A3C2B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4302334" y="937590"/>
              <a:ext cx="4296166" cy="985835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761F99-CD24-2CEE-342A-95F4507AA464}"/>
                </a:ext>
              </a:extLst>
            </p:cNvPr>
            <p:cNvSpPr txBox="1"/>
            <p:nvPr/>
          </p:nvSpPr>
          <p:spPr>
            <a:xfrm>
              <a:off x="-4444515" y="355742"/>
              <a:ext cx="4576098" cy="49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ECG Signal Acquisition</a:t>
              </a:r>
            </a:p>
          </p:txBody>
        </p:sp>
        <p:cxnSp>
          <p:nvCxnSpPr>
            <p:cNvPr id="40" name="직선 화살표 연결선 39">
              <a:extLst>
                <a:ext uri="{FF2B5EF4-FFF2-40B4-BE49-F238E27FC236}">
                  <a16:creationId xmlns:a16="http://schemas.microsoft.com/office/drawing/2014/main" id="{C39D53D7-8C69-FBED-D6C3-92E3E06B62F9}"/>
                </a:ext>
              </a:extLst>
            </p:cNvPr>
            <p:cNvCxnSpPr>
              <a:cxnSpLocks/>
            </p:cNvCxnSpPr>
            <p:nvPr/>
          </p:nvCxnSpPr>
          <p:spPr>
            <a:xfrm>
              <a:off x="-2146441" y="1957601"/>
              <a:ext cx="2232" cy="26189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3BF691A-25A2-7BD4-6128-4A2136C489E4}"/>
                </a:ext>
              </a:extLst>
            </p:cNvPr>
            <p:cNvSpPr txBox="1"/>
            <p:nvPr/>
          </p:nvSpPr>
          <p:spPr>
            <a:xfrm>
              <a:off x="5919167" y="905989"/>
              <a:ext cx="3000251" cy="421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Training Data</a:t>
              </a:r>
            </a:p>
          </p:txBody>
        </p: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43D0B819-B39A-2BE7-B462-FA91E83A8690}"/>
                </a:ext>
              </a:extLst>
            </p:cNvPr>
            <p:cNvSpPr/>
            <p:nvPr/>
          </p:nvSpPr>
          <p:spPr>
            <a:xfrm>
              <a:off x="5922218" y="1273287"/>
              <a:ext cx="2997200" cy="148849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8FCAA50-F0FF-C3C8-6ECC-D953C93E919C}"/>
                </a:ext>
              </a:extLst>
            </p:cNvPr>
            <p:cNvSpPr txBox="1"/>
            <p:nvPr/>
          </p:nvSpPr>
          <p:spPr>
            <a:xfrm>
              <a:off x="9056193" y="906646"/>
              <a:ext cx="2980781" cy="4211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Test Data</a:t>
              </a:r>
            </a:p>
          </p:txBody>
        </p:sp>
        <p:sp>
          <p:nvSpPr>
            <p:cNvPr id="44" name="직사각형 43">
              <a:extLst>
                <a:ext uri="{FF2B5EF4-FFF2-40B4-BE49-F238E27FC236}">
                  <a16:creationId xmlns:a16="http://schemas.microsoft.com/office/drawing/2014/main" id="{2F953B47-569E-BBB1-6F98-EE1E726C871B}"/>
                </a:ext>
              </a:extLst>
            </p:cNvPr>
            <p:cNvSpPr/>
            <p:nvPr/>
          </p:nvSpPr>
          <p:spPr>
            <a:xfrm>
              <a:off x="9056193" y="1273286"/>
              <a:ext cx="2980781" cy="148849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0825EDB8-4705-8A6F-30E1-6AAECC18A7C2}"/>
                </a:ext>
              </a:extLst>
            </p:cNvPr>
            <p:cNvGrpSpPr/>
            <p:nvPr/>
          </p:nvGrpSpPr>
          <p:grpSpPr>
            <a:xfrm>
              <a:off x="6084587" y="1471569"/>
              <a:ext cx="2645768" cy="1110560"/>
              <a:chOff x="5048267" y="1517289"/>
              <a:chExt cx="2645768" cy="1110560"/>
            </a:xfrm>
          </p:grpSpPr>
          <p:pic>
            <p:nvPicPr>
              <p:cNvPr id="46" name="그림 45">
                <a:extLst>
                  <a:ext uri="{FF2B5EF4-FFF2-40B4-BE49-F238E27FC236}">
                    <a16:creationId xmlns:a16="http://schemas.microsoft.com/office/drawing/2014/main" id="{0AF8B88E-D571-E277-A7DC-D3A02B6FAE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28705" y="1517418"/>
                <a:ext cx="2065330" cy="11101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47" name="그림 46">
                <a:extLst>
                  <a:ext uri="{FF2B5EF4-FFF2-40B4-BE49-F238E27FC236}">
                    <a16:creationId xmlns:a16="http://schemas.microsoft.com/office/drawing/2014/main" id="{B59726AD-8114-EAFC-A758-3745022EE1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83181" y="1517701"/>
                <a:ext cx="2065330" cy="11101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48" name="그림 47">
                <a:extLst>
                  <a:ext uri="{FF2B5EF4-FFF2-40B4-BE49-F238E27FC236}">
                    <a16:creationId xmlns:a16="http://schemas.microsoft.com/office/drawing/2014/main" id="{2C6DD920-0034-F030-C202-99C1669B79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41724" y="1517701"/>
                <a:ext cx="2065330" cy="11101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49" name="그림 48">
                <a:extLst>
                  <a:ext uri="{FF2B5EF4-FFF2-40B4-BE49-F238E27FC236}">
                    <a16:creationId xmlns:a16="http://schemas.microsoft.com/office/drawing/2014/main" id="{53842A4F-4AF1-678E-8249-3BBA862B07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97366" y="1517289"/>
                <a:ext cx="2065330" cy="11101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0" name="그림 49">
                <a:extLst>
                  <a:ext uri="{FF2B5EF4-FFF2-40B4-BE49-F238E27FC236}">
                    <a16:creationId xmlns:a16="http://schemas.microsoft.com/office/drawing/2014/main" id="{F2A5E050-9B11-5870-C7DD-36E64982EE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8267" y="1517290"/>
                <a:ext cx="2065330" cy="1110148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250D1011-90AB-E7FF-B15D-443CB64DABD4}"/>
                </a:ext>
              </a:extLst>
            </p:cNvPr>
            <p:cNvGrpSpPr/>
            <p:nvPr/>
          </p:nvGrpSpPr>
          <p:grpSpPr>
            <a:xfrm>
              <a:off x="9256490" y="1474303"/>
              <a:ext cx="2571490" cy="1104617"/>
              <a:chOff x="8212550" y="1520023"/>
              <a:chExt cx="2571490" cy="1104617"/>
            </a:xfrm>
          </p:grpSpPr>
          <p:pic>
            <p:nvPicPr>
              <p:cNvPr id="52" name="그림 51">
                <a:extLst>
                  <a:ext uri="{FF2B5EF4-FFF2-40B4-BE49-F238E27FC236}">
                    <a16:creationId xmlns:a16="http://schemas.microsoft.com/office/drawing/2014/main" id="{A804DCD4-199E-284A-073F-185455EB3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18710" y="1520084"/>
                <a:ext cx="2065330" cy="11045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3" name="그림 52">
                <a:extLst>
                  <a:ext uri="{FF2B5EF4-FFF2-40B4-BE49-F238E27FC236}">
                    <a16:creationId xmlns:a16="http://schemas.microsoft.com/office/drawing/2014/main" id="{C659668B-B926-B569-23B5-37AD33251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456778" y="1520023"/>
                <a:ext cx="2065330" cy="11045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pic>
            <p:nvPicPr>
              <p:cNvPr id="54" name="그림 53">
                <a:extLst>
                  <a:ext uri="{FF2B5EF4-FFF2-40B4-BE49-F238E27FC236}">
                    <a16:creationId xmlns:a16="http://schemas.microsoft.com/office/drawing/2014/main" id="{51A27EBA-01B6-C348-3715-F13F510E77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212550" y="1520085"/>
                <a:ext cx="2065330" cy="1104555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</p:grpSp>
        <p:cxnSp>
          <p:nvCxnSpPr>
            <p:cNvPr id="55" name="직선 화살표 연결선 54">
              <a:extLst>
                <a:ext uri="{FF2B5EF4-FFF2-40B4-BE49-F238E27FC236}">
                  <a16:creationId xmlns:a16="http://schemas.microsoft.com/office/drawing/2014/main" id="{D736E262-54E7-4024-9262-8BA5F9800083}"/>
                </a:ext>
              </a:extLst>
            </p:cNvPr>
            <p:cNvCxnSpPr>
              <a:cxnSpLocks/>
              <a:stCxn id="59" idx="2"/>
              <a:endCxn id="63" idx="0"/>
            </p:cNvCxnSpPr>
            <p:nvPr/>
          </p:nvCxnSpPr>
          <p:spPr>
            <a:xfrm>
              <a:off x="8974556" y="2946223"/>
              <a:ext cx="8929" cy="2899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연결선: 꺾임 55">
              <a:extLst>
                <a:ext uri="{FF2B5EF4-FFF2-40B4-BE49-F238E27FC236}">
                  <a16:creationId xmlns:a16="http://schemas.microsoft.com/office/drawing/2014/main" id="{F8C0F13D-75C0-9DD7-76C0-050B648F6289}"/>
                </a:ext>
              </a:extLst>
            </p:cNvPr>
            <p:cNvCxnSpPr>
              <a:cxnSpLocks/>
              <a:stCxn id="60" idx="3"/>
              <a:endCxn id="57" idx="1"/>
            </p:cNvCxnSpPr>
            <p:nvPr/>
          </p:nvCxnSpPr>
          <p:spPr>
            <a:xfrm flipV="1">
              <a:off x="144558" y="3322352"/>
              <a:ext cx="479906" cy="909119"/>
            </a:xfrm>
            <a:prstGeom prst="bentConnector3">
              <a:avLst>
                <a:gd name="adj1" fmla="val 50000"/>
              </a:avLst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사각형: 둥근 모서리 56">
              <a:extLst>
                <a:ext uri="{FF2B5EF4-FFF2-40B4-BE49-F238E27FC236}">
                  <a16:creationId xmlns:a16="http://schemas.microsoft.com/office/drawing/2014/main" id="{5E0F0FBE-82B9-0B4B-6453-7CBE905208C7}"/>
                </a:ext>
              </a:extLst>
            </p:cNvPr>
            <p:cNvSpPr/>
            <p:nvPr/>
          </p:nvSpPr>
          <p:spPr>
            <a:xfrm>
              <a:off x="624464" y="828399"/>
              <a:ext cx="4665244" cy="4987904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C893BB-7449-D224-A270-F60CA91E34CE}"/>
                </a:ext>
              </a:extLst>
            </p:cNvPr>
            <p:cNvSpPr txBox="1"/>
            <p:nvPr/>
          </p:nvSpPr>
          <p:spPr>
            <a:xfrm>
              <a:off x="5867950" y="347215"/>
              <a:ext cx="6343650" cy="4955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One-dimensional Deep Learning Model</a:t>
              </a:r>
            </a:p>
          </p:txBody>
        </p:sp>
        <p:sp>
          <p:nvSpPr>
            <p:cNvPr id="59" name="사각형: 둥근 모서리 58">
              <a:extLst>
                <a:ext uri="{FF2B5EF4-FFF2-40B4-BE49-F238E27FC236}">
                  <a16:creationId xmlns:a16="http://schemas.microsoft.com/office/drawing/2014/main" id="{DBB5F365-83F5-4F08-5A44-02033F6F4D14}"/>
                </a:ext>
              </a:extLst>
            </p:cNvPr>
            <p:cNvSpPr/>
            <p:nvPr/>
          </p:nvSpPr>
          <p:spPr>
            <a:xfrm>
              <a:off x="5778361" y="808880"/>
              <a:ext cx="6392391" cy="2137343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0" name="사각형: 둥근 모서리 59">
              <a:extLst>
                <a:ext uri="{FF2B5EF4-FFF2-40B4-BE49-F238E27FC236}">
                  <a16:creationId xmlns:a16="http://schemas.microsoft.com/office/drawing/2014/main" id="{A35A74DE-892D-692D-85F4-050CE51E8B87}"/>
                </a:ext>
              </a:extLst>
            </p:cNvPr>
            <p:cNvSpPr/>
            <p:nvPr/>
          </p:nvSpPr>
          <p:spPr>
            <a:xfrm>
              <a:off x="-4444515" y="2634734"/>
              <a:ext cx="4589074" cy="3193472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사각형: 둥근 모서리 60">
              <a:extLst>
                <a:ext uri="{FF2B5EF4-FFF2-40B4-BE49-F238E27FC236}">
                  <a16:creationId xmlns:a16="http://schemas.microsoft.com/office/drawing/2014/main" id="{2189D33E-2FFE-4DB4-28C6-C345D9B7A380}"/>
                </a:ext>
              </a:extLst>
            </p:cNvPr>
            <p:cNvSpPr/>
            <p:nvPr/>
          </p:nvSpPr>
          <p:spPr>
            <a:xfrm>
              <a:off x="-4444515" y="828399"/>
              <a:ext cx="4580180" cy="1112898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사각형: 둥근 모서리 61">
              <a:extLst>
                <a:ext uri="{FF2B5EF4-FFF2-40B4-BE49-F238E27FC236}">
                  <a16:creationId xmlns:a16="http://schemas.microsoft.com/office/drawing/2014/main" id="{B8C1B341-F0ED-3204-C09B-0326C1FF39EA}"/>
                </a:ext>
              </a:extLst>
            </p:cNvPr>
            <p:cNvSpPr/>
            <p:nvPr/>
          </p:nvSpPr>
          <p:spPr>
            <a:xfrm>
              <a:off x="5803761" y="3677117"/>
              <a:ext cx="6392391" cy="2139187"/>
            </a:xfrm>
            <a:prstGeom prst="roundRect">
              <a:avLst>
                <a:gd name="adj" fmla="val 0"/>
              </a:avLst>
            </a:prstGeom>
            <a:noFill/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E20B677-240E-EDF0-D80A-E06E1BA551F7}"/>
                </a:ext>
              </a:extLst>
            </p:cNvPr>
            <p:cNvSpPr txBox="1"/>
            <p:nvPr/>
          </p:nvSpPr>
          <p:spPr>
            <a:xfrm>
              <a:off x="6540504" y="3236176"/>
              <a:ext cx="4885964" cy="4955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User Identification</a:t>
              </a:r>
            </a:p>
          </p:txBody>
        </p:sp>
        <p:pic>
          <p:nvPicPr>
            <p:cNvPr id="64" name="그림 63">
              <a:extLst>
                <a:ext uri="{FF2B5EF4-FFF2-40B4-BE49-F238E27FC236}">
                  <a16:creationId xmlns:a16="http://schemas.microsoft.com/office/drawing/2014/main" id="{2BF89F5A-A92F-9845-D593-BB077F6A53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4109" t="5527" r="61358" b="10084"/>
            <a:stretch/>
          </p:blipFill>
          <p:spPr>
            <a:xfrm>
              <a:off x="-4184853" y="3122050"/>
              <a:ext cx="1709022" cy="872450"/>
            </a:xfrm>
            <a:prstGeom prst="rect">
              <a:avLst/>
            </a:prstGeom>
          </p:spPr>
        </p:pic>
        <p:pic>
          <p:nvPicPr>
            <p:cNvPr id="65" name="그림 64">
              <a:extLst>
                <a:ext uri="{FF2B5EF4-FFF2-40B4-BE49-F238E27FC236}">
                  <a16:creationId xmlns:a16="http://schemas.microsoft.com/office/drawing/2014/main" id="{C30EE79F-2A96-C121-E13D-EBB14E857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962" t="5513" r="47127" b="8449"/>
            <a:stretch/>
          </p:blipFill>
          <p:spPr>
            <a:xfrm>
              <a:off x="-1809079" y="3122373"/>
              <a:ext cx="1709022" cy="865343"/>
            </a:xfrm>
            <a:prstGeom prst="rect">
              <a:avLst/>
            </a:prstGeom>
          </p:spPr>
        </p:pic>
        <p:pic>
          <p:nvPicPr>
            <p:cNvPr id="66" name="그림 65">
              <a:extLst>
                <a:ext uri="{FF2B5EF4-FFF2-40B4-BE49-F238E27FC236}">
                  <a16:creationId xmlns:a16="http://schemas.microsoft.com/office/drawing/2014/main" id="{AC64B11E-DE4E-743A-B237-474C20781E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470" t="4935" r="48040" b="10392"/>
            <a:stretch/>
          </p:blipFill>
          <p:spPr>
            <a:xfrm>
              <a:off x="-1793302" y="4749795"/>
              <a:ext cx="1693245" cy="874176"/>
            </a:xfrm>
            <a:prstGeom prst="rect">
              <a:avLst/>
            </a:prstGeom>
          </p:spPr>
        </p:pic>
        <p:grpSp>
          <p:nvGrpSpPr>
            <p:cNvPr id="67" name="그룹 66">
              <a:extLst>
                <a:ext uri="{FF2B5EF4-FFF2-40B4-BE49-F238E27FC236}">
                  <a16:creationId xmlns:a16="http://schemas.microsoft.com/office/drawing/2014/main" id="{F28A247B-22ED-E2D8-862F-7446831F9CC4}"/>
                </a:ext>
              </a:extLst>
            </p:cNvPr>
            <p:cNvGrpSpPr/>
            <p:nvPr/>
          </p:nvGrpSpPr>
          <p:grpSpPr>
            <a:xfrm>
              <a:off x="996121" y="1221868"/>
              <a:ext cx="3922780" cy="1536231"/>
              <a:chOff x="970721" y="1348868"/>
              <a:chExt cx="3922780" cy="1536231"/>
            </a:xfrm>
          </p:grpSpPr>
          <p:pic>
            <p:nvPicPr>
              <p:cNvPr id="68" name="그림 67">
                <a:extLst>
                  <a:ext uri="{FF2B5EF4-FFF2-40B4-BE49-F238E27FC236}">
                    <a16:creationId xmlns:a16="http://schemas.microsoft.com/office/drawing/2014/main" id="{12E3C88B-DAA1-AE96-0236-D0B52639BAE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/>
              <a:srcRect l="1590" b="6181"/>
              <a:stretch/>
            </p:blipFill>
            <p:spPr>
              <a:xfrm>
                <a:off x="970721" y="1382000"/>
                <a:ext cx="3922780" cy="1503099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190500" cap="rnd">
                <a:solidFill>
                  <a:srgbClr val="FFFFFF"/>
                </a:solidFill>
              </a:ln>
              <a:effectLst>
                <a:outerShdw blurRad="50000" algn="tl" rotWithShape="0">
                  <a:srgbClr val="000000">
                    <a:alpha val="41000"/>
                  </a:srgbClr>
                </a:outerShdw>
              </a:effectLst>
              <a:scene3d>
                <a:camera prst="orthographicFront"/>
                <a:lightRig rig="twoPt" dir="t">
                  <a:rot lat="0" lon="0" rev="7800000"/>
                </a:lightRig>
              </a:scene3d>
              <a:sp3d contourW="6350">
                <a:bevelT w="50800" h="16510"/>
                <a:contourClr>
                  <a:srgbClr val="C0C0C0"/>
                </a:contourClr>
              </a:sp3d>
            </p:spPr>
          </p:pic>
          <p:sp>
            <p:nvSpPr>
              <p:cNvPr id="69" name="직사각형 68">
                <a:extLst>
                  <a:ext uri="{FF2B5EF4-FFF2-40B4-BE49-F238E27FC236}">
                    <a16:creationId xmlns:a16="http://schemas.microsoft.com/office/drawing/2014/main" id="{A70BA0C8-A14F-263F-2550-F2614A8F1B96}"/>
                  </a:ext>
                </a:extLst>
              </p:cNvPr>
              <p:cNvSpPr/>
              <p:nvPr/>
            </p:nvSpPr>
            <p:spPr>
              <a:xfrm>
                <a:off x="2143481" y="1351249"/>
                <a:ext cx="1189857" cy="138402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직선 연결선 69">
                <a:extLst>
                  <a:ext uri="{FF2B5EF4-FFF2-40B4-BE49-F238E27FC236}">
                    <a16:creationId xmlns:a16="http://schemas.microsoft.com/office/drawing/2014/main" id="{043321B7-3F43-6027-94A5-1802F4B933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9178" y="1351250"/>
                <a:ext cx="0" cy="1391164"/>
              </a:xfrm>
              <a:prstGeom prst="line">
                <a:avLst/>
              </a:prstGeom>
              <a:ln w="12700">
                <a:solidFill>
                  <a:srgbClr val="CC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직사각형 70">
                <a:extLst>
                  <a:ext uri="{FF2B5EF4-FFF2-40B4-BE49-F238E27FC236}">
                    <a16:creationId xmlns:a16="http://schemas.microsoft.com/office/drawing/2014/main" id="{8301BC76-2425-2A36-ABFF-5B855542FFCE}"/>
                  </a:ext>
                </a:extLst>
              </p:cNvPr>
              <p:cNvSpPr/>
              <p:nvPr/>
            </p:nvSpPr>
            <p:spPr>
              <a:xfrm>
                <a:off x="3429027" y="1351249"/>
                <a:ext cx="1198710" cy="138402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2" name="직선 연결선 71">
                <a:extLst>
                  <a:ext uri="{FF2B5EF4-FFF2-40B4-BE49-F238E27FC236}">
                    <a16:creationId xmlns:a16="http://schemas.microsoft.com/office/drawing/2014/main" id="{F3416D49-6A6D-C4CC-2D86-B36E92427C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1878" y="1348869"/>
                <a:ext cx="0" cy="1393545"/>
              </a:xfrm>
              <a:prstGeom prst="line">
                <a:avLst/>
              </a:prstGeom>
              <a:ln w="12700">
                <a:solidFill>
                  <a:srgbClr val="CC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직선 연결선 72">
                <a:extLst>
                  <a:ext uri="{FF2B5EF4-FFF2-40B4-BE49-F238E27FC236}">
                    <a16:creationId xmlns:a16="http://schemas.microsoft.com/office/drawing/2014/main" id="{7EE7476C-3E42-3A2D-D81C-0FB736CFA6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309" y="1348868"/>
                <a:ext cx="0" cy="1388784"/>
              </a:xfrm>
              <a:prstGeom prst="line">
                <a:avLst/>
              </a:prstGeom>
              <a:ln w="12700">
                <a:solidFill>
                  <a:srgbClr val="CC0000"/>
                </a:solidFill>
                <a:prstDash val="lg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4" name="직선 화살표 연결선 73">
              <a:extLst>
                <a:ext uri="{FF2B5EF4-FFF2-40B4-BE49-F238E27FC236}">
                  <a16:creationId xmlns:a16="http://schemas.microsoft.com/office/drawing/2014/main" id="{3B845DA8-DB24-03CC-252B-7AE7BE091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500909" y="5144367"/>
              <a:ext cx="691411" cy="4681"/>
            </a:xfrm>
            <a:prstGeom prst="straightConnector1">
              <a:avLst/>
            </a:prstGeom>
            <a:ln w="19050">
              <a:solidFill>
                <a:schemeClr val="bg2">
                  <a:lumMod val="25000"/>
                </a:schemeClr>
              </a:solidFill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그림 74">
              <a:extLst>
                <a:ext uri="{FF2B5EF4-FFF2-40B4-BE49-F238E27FC236}">
                  <a16:creationId xmlns:a16="http://schemas.microsoft.com/office/drawing/2014/main" id="{B90393E1-17AE-6AEA-1E7E-7F4ABC704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/>
            <a:srcRect l="3681" t="5230" r="47127" b="7639"/>
            <a:stretch/>
          </p:blipFill>
          <p:spPr>
            <a:xfrm>
              <a:off x="-4184854" y="4747738"/>
              <a:ext cx="1713763" cy="876335"/>
            </a:xfrm>
            <a:prstGeom prst="rect">
              <a:avLst/>
            </a:prstGeom>
          </p:spPr>
        </p:pic>
        <p:cxnSp>
          <p:nvCxnSpPr>
            <p:cNvPr id="76" name="직선 화살표 연결선 75">
              <a:extLst>
                <a:ext uri="{FF2B5EF4-FFF2-40B4-BE49-F238E27FC236}">
                  <a16:creationId xmlns:a16="http://schemas.microsoft.com/office/drawing/2014/main" id="{88E60D8A-0766-893D-CAB7-4CE9B56CAFAD}"/>
                </a:ext>
              </a:extLst>
            </p:cNvPr>
            <p:cNvCxnSpPr>
              <a:cxnSpLocks/>
            </p:cNvCxnSpPr>
            <p:nvPr/>
          </p:nvCxnSpPr>
          <p:spPr>
            <a:xfrm>
              <a:off x="4016518" y="2608271"/>
              <a:ext cx="0" cy="859943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연결선: 꺾임 76">
              <a:extLst>
                <a:ext uri="{FF2B5EF4-FFF2-40B4-BE49-F238E27FC236}">
                  <a16:creationId xmlns:a16="http://schemas.microsoft.com/office/drawing/2014/main" id="{14661C8A-494C-1D21-8FB2-366FF9845B89}"/>
                </a:ext>
              </a:extLst>
            </p:cNvPr>
            <p:cNvCxnSpPr>
              <a:cxnSpLocks/>
              <a:stCxn id="69" idx="2"/>
            </p:cNvCxnSpPr>
            <p:nvPr/>
          </p:nvCxnSpPr>
          <p:spPr>
            <a:xfrm rot="5400000">
              <a:off x="1917134" y="2621537"/>
              <a:ext cx="859943" cy="8334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5431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8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16194" y="1100175"/>
            <a:ext cx="11158220" cy="5490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ECG Dataset</a:t>
            </a: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l">
              <a:lnSpc>
                <a:spcPct val="150000"/>
              </a:lnSpc>
            </a:pPr>
            <a:endParaRPr lang="en-US" altLang="ko-KR" sz="1800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총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 100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명의 데이터 자체 취득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인당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60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회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총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6000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개의 데이터 존재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)</a:t>
            </a: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피실험자 모두 의자에 앉은 편안한 상태로 취득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742950" lvl="1" indent="-285750">
              <a:lnSpc>
                <a:spcPct val="150000"/>
              </a:lnSpc>
              <a:buFontTx/>
              <a:buChar char="-"/>
            </a:pP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단일리드로 취득된 심전도 유형으로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500,000Hz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의 </a:t>
            </a:r>
            <a:r>
              <a:rPr lang="en-US" altLang="ko-KR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sampling rate</a:t>
            </a:r>
            <a:r>
              <a:rPr lang="ko-KR" altLang="en-US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로 취득됨</a:t>
            </a:r>
            <a:endParaRPr lang="en-US" altLang="ko-KR" dirty="0">
              <a:solidFill>
                <a:srgbClr val="333333"/>
              </a:solidFill>
              <a:latin typeface="Times New Roman" panose="02020603050405020304" pitchFamily="18" charset="0"/>
              <a:ea typeface="Malgun Gothic Semilight" panose="020B0502040204020203" pitchFamily="50" charset="-127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BEC7FE2D-D120-0D02-50B5-890D393ED6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93065"/>
              </p:ext>
            </p:extLst>
          </p:nvPr>
        </p:nvGraphicFramePr>
        <p:xfrm>
          <a:off x="2031304" y="2140751"/>
          <a:ext cx="8128000" cy="25924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0959">
                  <a:extLst>
                    <a:ext uri="{9D8B030D-6E8A-4147-A177-3AD203B41FA5}">
                      <a16:colId xmlns:a16="http://schemas.microsoft.com/office/drawing/2014/main" val="3114295287"/>
                    </a:ext>
                  </a:extLst>
                </a:gridCol>
                <a:gridCol w="2593041">
                  <a:extLst>
                    <a:ext uri="{9D8B030D-6E8A-4147-A177-3AD203B41FA5}">
                      <a16:colId xmlns:a16="http://schemas.microsoft.com/office/drawing/2014/main" val="1044426448"/>
                    </a:ext>
                  </a:extLst>
                </a:gridCol>
                <a:gridCol w="1420906">
                  <a:extLst>
                    <a:ext uri="{9D8B030D-6E8A-4147-A177-3AD203B41FA5}">
                      <a16:colId xmlns:a16="http://schemas.microsoft.com/office/drawing/2014/main" val="2159258601"/>
                    </a:ext>
                  </a:extLst>
                </a:gridCol>
                <a:gridCol w="2643094">
                  <a:extLst>
                    <a:ext uri="{9D8B030D-6E8A-4147-A177-3AD203B41FA5}">
                      <a16:colId xmlns:a16="http://schemas.microsoft.com/office/drawing/2014/main" val="1669063868"/>
                    </a:ext>
                  </a:extLst>
                </a:gridCol>
              </a:tblGrid>
              <a:tr h="579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측정 기간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2016.08.23. ~ 2016.12.27.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측정 담당자</a:t>
                      </a: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 err="1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최규호</a:t>
                      </a:r>
                      <a:endParaRPr lang="ko-KR" altLang="en-US" sz="1400" kern="0" spc="0" dirty="0">
                        <a:solidFill>
                          <a:srgbClr val="000000"/>
                        </a:solidFill>
                        <a:effectLst/>
                        <a:latin typeface="Malgun Gothic Semilight" panose="020B0502040204020203" pitchFamily="50" charset="-127"/>
                        <a:ea typeface="Malgun Gothic Semilight" panose="020B0502040204020203" pitchFamily="50" charset="-127"/>
                        <a:cs typeface="Malgun Gothic Semilight" panose="020B0502040204020203" pitchFamily="50" charset="-127"/>
                      </a:endParaRP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86371411"/>
                  </a:ext>
                </a:extLst>
              </a:tr>
              <a:tr h="579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측정 인원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0" indent="-13970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100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명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: 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조선대학교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IT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융합 대학 대학원생 및 학부생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피험자 상태 </a:t>
                      </a: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및 조건</a:t>
                      </a: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marR="0" indent="-15240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의자에 앉은 편안한 상태 </a:t>
                      </a: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66543740"/>
                  </a:ext>
                </a:extLst>
              </a:tr>
              <a:tr h="76071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측정 시간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1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회 측정 시간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: 10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초</a:t>
                      </a:r>
                    </a:p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총 </a:t>
                      </a: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60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회 측정 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sampling rate</a:t>
                      </a: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50</a:t>
                      </a: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만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Hz</a:t>
                      </a: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30758492"/>
                  </a:ext>
                </a:extLst>
              </a:tr>
              <a:tr h="57984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심전도 유형</a:t>
                      </a:r>
                    </a:p>
                  </a:txBody>
                  <a:tcPr marL="64770" marR="64770" marT="17907" marB="17907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심전도 </a:t>
                      </a:r>
                      <a:r>
                        <a:rPr 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Lead-Ⅰ</a:t>
                      </a: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전극 유형</a:t>
                      </a:r>
                    </a:p>
                  </a:txBody>
                  <a:tcPr marL="64770" marR="64770" marT="17907" marB="17907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kern="0" spc="0" dirty="0">
                          <a:solidFill>
                            <a:srgbClr val="000000"/>
                          </a:solidFill>
                          <a:effectLst/>
                          <a:latin typeface="Malgun Gothic Semilight" panose="020B0502040204020203" pitchFamily="50" charset="-127"/>
                          <a:ea typeface="Malgun Gothic Semilight" panose="020B0502040204020203" pitchFamily="50" charset="-127"/>
                          <a:cs typeface="Malgun Gothic Semilight" panose="020B0502040204020203" pitchFamily="50" charset="-127"/>
                        </a:rPr>
                        <a:t>습식 전극</a:t>
                      </a:r>
                    </a:p>
                  </a:txBody>
                  <a:tcPr marL="64770" marR="64770" marT="17907" marB="17907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070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61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E4F5A-62CF-43BE-B3E9-87C2F05E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9</a:t>
            </a:fld>
            <a:endParaRPr lang="en-US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</p:txBody>
      </p: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id="{5984CA12-F3B7-92D9-52BC-8B39A4C98E33}"/>
              </a:ext>
            </a:extLst>
          </p:cNvPr>
          <p:cNvCxnSpPr/>
          <p:nvPr/>
        </p:nvCxnSpPr>
        <p:spPr>
          <a:xfrm>
            <a:off x="445074" y="933710"/>
            <a:ext cx="1130046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2001FA1-6BFA-B707-7965-A2A4F0D24DB1}"/>
              </a:ext>
            </a:extLst>
          </p:cNvPr>
          <p:cNvSpPr txBox="1"/>
          <p:nvPr/>
        </p:nvSpPr>
        <p:spPr>
          <a:xfrm>
            <a:off x="587314" y="1120220"/>
            <a:ext cx="11158220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333333"/>
                </a:solidFill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  <a:sym typeface="Wingdings" panose="05000000000000000000" pitchFamily="2" charset="2"/>
              </a:rPr>
              <a:t>Data preprocessing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2CF2E1-994E-8BC0-94FF-108FFAFABF9C}"/>
              </a:ext>
            </a:extLst>
          </p:cNvPr>
          <p:cNvSpPr txBox="1"/>
          <p:nvPr/>
        </p:nvSpPr>
        <p:spPr>
          <a:xfrm>
            <a:off x="445074" y="465695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Method</a:t>
            </a:r>
          </a:p>
        </p:txBody>
      </p:sp>
      <p:graphicFrame>
        <p:nvGraphicFramePr>
          <p:cNvPr id="5" name="다이어그램 4">
            <a:extLst>
              <a:ext uri="{FF2B5EF4-FFF2-40B4-BE49-F238E27FC236}">
                <a16:creationId xmlns:a16="http://schemas.microsoft.com/office/drawing/2014/main" id="{DDD1A838-B21A-AA02-4A77-5DFD00A464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1309488"/>
              </p:ext>
            </p:extLst>
          </p:nvPr>
        </p:nvGraphicFramePr>
        <p:xfrm>
          <a:off x="1385026" y="1764803"/>
          <a:ext cx="9950844" cy="8963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그룹 7">
            <a:extLst>
              <a:ext uri="{FF2B5EF4-FFF2-40B4-BE49-F238E27FC236}">
                <a16:creationId xmlns:a16="http://schemas.microsoft.com/office/drawing/2014/main" id="{1D99C51F-BAAD-B98D-B0E1-0059244A509B}"/>
              </a:ext>
            </a:extLst>
          </p:cNvPr>
          <p:cNvGrpSpPr/>
          <p:nvPr/>
        </p:nvGrpSpPr>
        <p:grpSpPr>
          <a:xfrm>
            <a:off x="1212111" y="3018866"/>
            <a:ext cx="5981721" cy="3418510"/>
            <a:chOff x="4947741" y="1473376"/>
            <a:chExt cx="6699235" cy="4742124"/>
          </a:xfrm>
        </p:grpSpPr>
        <p:grpSp>
          <p:nvGrpSpPr>
            <p:cNvPr id="9" name="그룹 8">
              <a:extLst>
                <a:ext uri="{FF2B5EF4-FFF2-40B4-BE49-F238E27FC236}">
                  <a16:creationId xmlns:a16="http://schemas.microsoft.com/office/drawing/2014/main" id="{85E045F3-1C21-E204-6FB6-4C103C0C8F9F}"/>
                </a:ext>
              </a:extLst>
            </p:cNvPr>
            <p:cNvGrpSpPr/>
            <p:nvPr/>
          </p:nvGrpSpPr>
          <p:grpSpPr>
            <a:xfrm>
              <a:off x="4947741" y="1473376"/>
              <a:ext cx="6699235" cy="3090559"/>
              <a:chOff x="4647351" y="1193356"/>
              <a:chExt cx="7209882" cy="4937951"/>
            </a:xfrm>
          </p:grpSpPr>
          <p:pic>
            <p:nvPicPr>
              <p:cNvPr id="11" name="그림 10">
                <a:extLst>
                  <a:ext uri="{FF2B5EF4-FFF2-40B4-BE49-F238E27FC236}">
                    <a16:creationId xmlns:a16="http://schemas.microsoft.com/office/drawing/2014/main" id="{681E8444-D850-1D60-D1A3-8FB3E04F84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4680" b="9267"/>
              <a:stretch/>
            </p:blipFill>
            <p:spPr>
              <a:xfrm>
                <a:off x="4647351" y="1193356"/>
                <a:ext cx="7209882" cy="2299157"/>
              </a:xfrm>
              <a:prstGeom prst="rect">
                <a:avLst/>
              </a:prstGeom>
            </p:spPr>
          </p:pic>
          <p:pic>
            <p:nvPicPr>
              <p:cNvPr id="12" name="그림 11">
                <a:extLst>
                  <a:ext uri="{FF2B5EF4-FFF2-40B4-BE49-F238E27FC236}">
                    <a16:creationId xmlns:a16="http://schemas.microsoft.com/office/drawing/2014/main" id="{0D61FAF6-B1EB-FAFC-7781-8E275A63D1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/>
              <a:srcRect l="3588" b="8528"/>
              <a:stretch/>
            </p:blipFill>
            <p:spPr>
              <a:xfrm>
                <a:off x="4647351" y="3717556"/>
                <a:ext cx="7209882" cy="2413751"/>
              </a:xfrm>
              <a:prstGeom prst="rect">
                <a:avLst/>
              </a:prstGeom>
            </p:spPr>
          </p:pic>
        </p:grp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E9C047B8-42A6-7CFB-C842-93237370E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5518" b="8528"/>
            <a:stretch/>
          </p:blipFill>
          <p:spPr>
            <a:xfrm>
              <a:off x="4947741" y="4704786"/>
              <a:ext cx="6699235" cy="151071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420295B-F0AF-F6A8-10D1-BDE2F0956700}"/>
              </a:ext>
            </a:extLst>
          </p:cNvPr>
          <p:cNvSpPr txBox="1"/>
          <p:nvPr/>
        </p:nvSpPr>
        <p:spPr>
          <a:xfrm>
            <a:off x="7436624" y="3068697"/>
            <a:ext cx="4081299" cy="336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50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만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Hz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수집된 심전도 데이터를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256Hz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</a:t>
            </a:r>
            <a:r>
              <a:rPr lang="en-US" altLang="ko-KR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downsampling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을 진행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모델의 계산 </a:t>
            </a:r>
            <a:r>
              <a:rPr lang="ko-KR" altLang="en-US" sz="1600" dirty="0" err="1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연산량을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줄이기 위함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256Hz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로 </a:t>
            </a:r>
            <a:r>
              <a:rPr lang="en-US" altLang="ko-KR" sz="1600" dirty="0" err="1">
                <a:latin typeface="Times New Roman" panose="02020603050405020304" pitchFamily="18" charset="0"/>
                <a:ea typeface="Malgun Gothic Semilight" panose="020B0502040204020203" pitchFamily="50" charset="-127"/>
                <a:cs typeface="Times New Roman" panose="02020603050405020304" pitchFamily="18" charset="0"/>
              </a:rPr>
              <a:t>downsampling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된 데이터에 </a:t>
            </a:r>
            <a:r>
              <a:rPr lang="en-US" altLang="ko-KR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bandpass filter</a:t>
            </a:r>
            <a:r>
              <a:rPr lang="ko-KR" altLang="en-US" sz="1600" dirty="0"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를 적용하여 노이즈 제거</a:t>
            </a:r>
            <a:endParaRPr lang="en-US" altLang="ko-KR" sz="1600" dirty="0"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0.05~40Hz 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이외의 주파수를 제거하여 심전도 데이터에 포함된 노이즈를 제거</a:t>
            </a:r>
            <a:endParaRPr lang="en-US" altLang="ko-KR" sz="1600" dirty="0">
              <a:solidFill>
                <a:schemeClr val="accent2">
                  <a:lumMod val="75000"/>
                </a:schemeClr>
              </a:solidFill>
              <a:latin typeface="Malgun Gothic Semilight" panose="020B0502040204020203" pitchFamily="50" charset="-127"/>
              <a:ea typeface="Malgun Gothic Semilight" panose="020B0502040204020203" pitchFamily="50" charset="-127"/>
              <a:cs typeface="Malgun Gothic Semilight" panose="020B0502040204020203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     (</a:t>
            </a:r>
            <a:r>
              <a:rPr lang="ko-KR" altLang="en-US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형태학적 특징 유지</a:t>
            </a:r>
            <a:r>
              <a:rPr lang="en-US" altLang="ko-KR" sz="1600" dirty="0">
                <a:solidFill>
                  <a:schemeClr val="accent2">
                    <a:lumMod val="75000"/>
                  </a:schemeClr>
                </a:solidFill>
                <a:latin typeface="Malgun Gothic Semilight" panose="020B0502040204020203" pitchFamily="50" charset="-127"/>
                <a:ea typeface="Malgun Gothic Semilight" panose="020B0502040204020203" pitchFamily="50" charset="-127"/>
                <a:cs typeface="Malgun Gothic Semilight" panose="020B0502040204020203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47500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3378</Words>
  <Application>Microsoft Office PowerPoint</Application>
  <PresentationFormat>와이드스크린</PresentationFormat>
  <Paragraphs>969</Paragraphs>
  <Slides>39</Slides>
  <Notes>33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51" baseType="lpstr">
      <vt:lpstr>Malgun Gothic Semilight</vt:lpstr>
      <vt:lpstr>NimbusRomNo9L-Regu</vt:lpstr>
      <vt:lpstr>NimbusRomNo9L-ReguItal</vt:lpstr>
      <vt:lpstr>맑은 고딕</vt:lpstr>
      <vt:lpstr>Arial</vt:lpstr>
      <vt:lpstr>Cambria Math</vt:lpstr>
      <vt:lpstr>Merriweather</vt:lpstr>
      <vt:lpstr>Montserrat</vt:lpstr>
      <vt:lpstr>Symbol</vt:lpstr>
      <vt:lpstr>Times New Roman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김예진</dc:creator>
  <cp:lastModifiedBy>김예진</cp:lastModifiedBy>
  <cp:revision>56</cp:revision>
  <dcterms:created xsi:type="dcterms:W3CDTF">2023-06-28T07:38:52Z</dcterms:created>
  <dcterms:modified xsi:type="dcterms:W3CDTF">2023-07-11T00:39:58Z</dcterms:modified>
</cp:coreProperties>
</file>