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58" r:id="rId3"/>
    <p:sldId id="297" r:id="rId4"/>
    <p:sldId id="276" r:id="rId5"/>
    <p:sldId id="279" r:id="rId6"/>
    <p:sldId id="277" r:id="rId7"/>
    <p:sldId id="315" r:id="rId8"/>
    <p:sldId id="301" r:id="rId9"/>
    <p:sldId id="316" r:id="rId10"/>
    <p:sldId id="314" r:id="rId11"/>
    <p:sldId id="317" r:id="rId12"/>
    <p:sldId id="278" r:id="rId13"/>
    <p:sldId id="281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C2CF"/>
    <a:srgbClr val="557CF9"/>
    <a:srgbClr val="849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73967" autoAdjust="0"/>
  </p:normalViewPr>
  <p:slideViewPr>
    <p:cSldViewPr snapToGrid="0">
      <p:cViewPr>
        <p:scale>
          <a:sx n="100" d="100"/>
          <a:sy n="100" d="100"/>
        </p:scale>
        <p:origin x="432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4D8-8C32-4383-961C-CBACF8605E2B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28C1BE-2F50-4FC7-8DB3-B9672050BE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679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1834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이런 것을 했었고</a:t>
            </a:r>
            <a:r>
              <a:rPr lang="en-US" altLang="ko-KR" dirty="0"/>
              <a:t>, </a:t>
            </a:r>
            <a:r>
              <a:rPr lang="ko-KR" altLang="en-US" dirty="0"/>
              <a:t>앞으로 이런 방향으로 공부하겠다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Previous – Diffusion Model</a:t>
            </a:r>
          </a:p>
          <a:p>
            <a:r>
              <a:rPr lang="en-US" altLang="ko-KR" dirty="0"/>
              <a:t>On-going – Segmentation</a:t>
            </a:r>
          </a:p>
          <a:p>
            <a:r>
              <a:rPr lang="en-US" altLang="ko-KR" dirty="0"/>
              <a:t>Future Plan – Panoptic Segmentation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519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7778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en-US" altLang="ko-KR" dirty="0" err="1"/>
              <a:t>CrisisMMD</a:t>
            </a:r>
            <a:r>
              <a:rPr lang="en-US" altLang="ko-KR" dirty="0"/>
              <a:t> dataset</a:t>
            </a:r>
            <a:r>
              <a:rPr lang="ko-KR" altLang="en-US" dirty="0"/>
              <a:t>을 이용한 논문 시도 </a:t>
            </a:r>
            <a:r>
              <a:rPr lang="en-US" altLang="ko-KR" dirty="0"/>
              <a:t>: </a:t>
            </a:r>
            <a:r>
              <a:rPr lang="en-US" altLang="ko-KR" dirty="0" err="1"/>
              <a:t>CrisisMMD</a:t>
            </a:r>
            <a:r>
              <a:rPr lang="en-US" altLang="ko-KR" dirty="0"/>
              <a:t> </a:t>
            </a:r>
            <a:r>
              <a:rPr lang="ko-KR" altLang="en-US" dirty="0"/>
              <a:t>데이터셋의 불균형을 </a:t>
            </a:r>
            <a:r>
              <a:rPr lang="en-US" altLang="ko-KR" dirty="0"/>
              <a:t>Diffusion Model</a:t>
            </a:r>
            <a:r>
              <a:rPr lang="ko-KR" altLang="en-US" dirty="0"/>
              <a:t>을 통해 해결하려고 함</a:t>
            </a:r>
            <a:endParaRPr lang="en-US" altLang="ko-KR" dirty="0"/>
          </a:p>
          <a:p>
            <a:r>
              <a:rPr lang="en-US" altLang="ko-KR" dirty="0"/>
              <a:t>2. Diffusion Model Study : Diffusion Model</a:t>
            </a:r>
            <a:r>
              <a:rPr lang="ko-KR" altLang="en-US" dirty="0"/>
              <a:t>에 대한 개념과 논문 리뷰 진행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en-US" altLang="ko-KR" dirty="0" err="1"/>
              <a:t>ResNet</a:t>
            </a:r>
            <a:r>
              <a:rPr lang="en-US" altLang="ko-KR" dirty="0"/>
              <a:t> </a:t>
            </a:r>
            <a:r>
              <a:rPr lang="ko-KR" altLang="en-US" dirty="0"/>
              <a:t>코드 리뷰 </a:t>
            </a:r>
            <a:r>
              <a:rPr lang="en-US" altLang="ko-KR" dirty="0"/>
              <a:t>: </a:t>
            </a:r>
            <a:r>
              <a:rPr lang="en-US" altLang="ko-KR" dirty="0" err="1"/>
              <a:t>ResNet</a:t>
            </a:r>
            <a:r>
              <a:rPr lang="ko-KR" altLang="en-US" dirty="0"/>
              <a:t>으로 </a:t>
            </a:r>
            <a:r>
              <a:rPr lang="en-US" altLang="ko-KR" dirty="0"/>
              <a:t>CIFAR10</a:t>
            </a:r>
            <a:r>
              <a:rPr lang="ko-KR" altLang="en-US" dirty="0"/>
              <a:t>을 분류하는 코드를 작성해보고</a:t>
            </a:r>
            <a:r>
              <a:rPr lang="en-US" altLang="ko-KR" dirty="0"/>
              <a:t>, </a:t>
            </a:r>
            <a:r>
              <a:rPr lang="ko-KR" altLang="en-US" dirty="0"/>
              <a:t>이를 자세히 분석해 봄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9156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EB9844-2810-0DC9-7776-66BA5127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F09D28-3EF2-B376-0098-36CDBBBB57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altLang="ko-KR" dirty="0"/>
              <a:t>Semantic Segmentation : </a:t>
            </a:r>
            <a:r>
              <a:rPr lang="ko-KR" altLang="en-US" dirty="0"/>
              <a:t>이미지 내에 있는 객체들을 의미 있는 단위로 분할해 내는 것</a:t>
            </a:r>
            <a:endParaRPr lang="en-US" altLang="ko-KR" dirty="0"/>
          </a:p>
          <a:p>
            <a:pPr lvl="0"/>
            <a:r>
              <a:rPr lang="en-US" altLang="ko-KR" dirty="0"/>
              <a:t>Instance Segmentation : </a:t>
            </a:r>
            <a:r>
              <a:rPr lang="ko-KR" altLang="en-US" dirty="0"/>
              <a:t>같은 카테고리에 속하는 서로 다른 객체까지 더 분할하여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Semantic Segmentation</a:t>
            </a:r>
            <a:r>
              <a:rPr lang="ko-KR" altLang="en-US" dirty="0"/>
              <a:t>의 범위를 확장한 것</a:t>
            </a:r>
            <a:endParaRPr lang="en-US" altLang="ko-KR" dirty="0"/>
          </a:p>
          <a:p>
            <a:pPr lvl="0"/>
            <a:r>
              <a:rPr lang="en-US" altLang="ko-KR" dirty="0"/>
              <a:t>Panoptic Segmentation : Semantic Segmentation + Instance Segmentation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8B2677-FBE4-DBCD-FFC0-9CA3C7AA0E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A90805-21DD-4DC1-8817-875C96B55AC7}" type="slidenum">
              <a:t>8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774046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EB9844-2810-0DC9-7776-66BA5127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F09D28-3EF2-B376-0098-36CDBBBB57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228600" lvl="0" indent="-228600">
              <a:buAutoNum type="arabicPeriod"/>
            </a:pPr>
            <a:r>
              <a:rPr lang="en-US" dirty="0" err="1"/>
              <a:t>Convolutionalization</a:t>
            </a:r>
            <a:r>
              <a:rPr lang="ko-KR" altLang="en-US" dirty="0"/>
              <a:t> </a:t>
            </a:r>
            <a:r>
              <a:rPr lang="en-US" altLang="ko-KR" dirty="0"/>
              <a:t>:</a:t>
            </a:r>
            <a:r>
              <a:rPr lang="ko-KR" altLang="en-US" dirty="0"/>
              <a:t> 출력 </a:t>
            </a:r>
            <a:r>
              <a:rPr lang="en-US" altLang="ko-KR" dirty="0"/>
              <a:t>Feature map</a:t>
            </a:r>
            <a:r>
              <a:rPr lang="ko-KR" altLang="en-US" dirty="0"/>
              <a:t>은 원본 이미지의 위치 정보를 내포할 수 있음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-&gt; </a:t>
            </a:r>
            <a:r>
              <a:rPr lang="en-US" altLang="ko-KR" dirty="0"/>
              <a:t>FC layer</a:t>
            </a:r>
            <a:r>
              <a:rPr lang="ko-KR" altLang="en-US" dirty="0"/>
              <a:t>의 한계를 보완하기 위해 모든 </a:t>
            </a:r>
            <a:r>
              <a:rPr lang="en-US" altLang="ko-KR" dirty="0"/>
              <a:t>FC layer</a:t>
            </a:r>
            <a:r>
              <a:rPr lang="ko-KR" altLang="en-US" dirty="0"/>
              <a:t>를 </a:t>
            </a:r>
            <a:r>
              <a:rPr lang="en-US" altLang="ko-KR" dirty="0"/>
              <a:t>Conv layer</a:t>
            </a:r>
            <a:r>
              <a:rPr lang="ko-KR" altLang="en-US" dirty="0"/>
              <a:t>로 대체함</a:t>
            </a:r>
            <a:endParaRPr lang="en-US" altLang="ko-KR" dirty="0"/>
          </a:p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r>
              <a:rPr lang="en-US" dirty="0"/>
              <a:t>2. Deconvolution : </a:t>
            </a:r>
            <a:r>
              <a:rPr lang="en-US" altLang="ko-KR" dirty="0"/>
              <a:t>Coarse Feature map</a:t>
            </a:r>
            <a:r>
              <a:rPr lang="ko-KR" altLang="en-US" dirty="0"/>
              <a:t>으로부터 </a:t>
            </a:r>
            <a:r>
              <a:rPr lang="en-US" altLang="ko-KR" dirty="0"/>
              <a:t>Dense prediction</a:t>
            </a:r>
            <a:r>
              <a:rPr lang="ko-KR" altLang="en-US" dirty="0"/>
              <a:t>을 구함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altLang="ko-KR" dirty="0"/>
              <a:t>-&gt; Bilinear interpolation + Backwards convolution</a:t>
            </a:r>
            <a:r>
              <a:rPr lang="ko-KR" altLang="en-US" dirty="0"/>
              <a:t>을 사용함</a:t>
            </a:r>
            <a:endParaRPr lang="en-US" altLang="ko-KR" dirty="0"/>
          </a:p>
          <a:p>
            <a:pPr marL="171450" lvl="0" indent="-171450">
              <a:buFont typeface="Wingdings" panose="05000000000000000000" pitchFamily="2" charset="2"/>
              <a:buChar char="è"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3. Skip Architecture : </a:t>
            </a:r>
            <a:r>
              <a:rPr lang="ko-KR" altLang="en-US" dirty="0"/>
              <a:t>정확하고 상세한 </a:t>
            </a:r>
            <a:r>
              <a:rPr lang="en-US" altLang="ko-KR" dirty="0"/>
              <a:t>Segmentation</a:t>
            </a:r>
            <a:r>
              <a:rPr lang="ko-KR" altLang="en-US" dirty="0"/>
              <a:t>을 할 수 있음 </a:t>
            </a:r>
            <a:r>
              <a:rPr lang="en-US" altLang="ko-KR" dirty="0"/>
              <a:t>/ Segmentation</a:t>
            </a:r>
            <a:r>
              <a:rPr lang="ko-KR" altLang="en-US" dirty="0"/>
              <a:t>의 품질을 개선함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-&gt; Deep &amp; Coarse layer</a:t>
            </a:r>
            <a:r>
              <a:rPr lang="ko-KR" altLang="en-US" dirty="0"/>
              <a:t>의 의미적</a:t>
            </a:r>
            <a:r>
              <a:rPr lang="en-US" altLang="ko-KR" dirty="0"/>
              <a:t>(semantic)</a:t>
            </a:r>
            <a:r>
              <a:rPr lang="ko-KR" altLang="en-US" dirty="0"/>
              <a:t> 정보와 </a:t>
            </a:r>
            <a:r>
              <a:rPr lang="en-US" altLang="ko-KR" dirty="0"/>
              <a:t>Shallow &amp; fine </a:t>
            </a:r>
            <a:r>
              <a:rPr lang="ko-KR" altLang="en-US" dirty="0"/>
              <a:t>층의 외관적</a:t>
            </a:r>
            <a:r>
              <a:rPr lang="en-US" altLang="ko-KR" dirty="0"/>
              <a:t>(appearance)</a:t>
            </a:r>
            <a:r>
              <a:rPr lang="ko-KR" altLang="en-US" dirty="0"/>
              <a:t> 정보를 결합함 </a:t>
            </a:r>
            <a:r>
              <a:rPr lang="en-US" altLang="ko-KR" dirty="0"/>
              <a:t>/ Dense</a:t>
            </a:r>
            <a:r>
              <a:rPr lang="ko-KR" altLang="en-US" dirty="0"/>
              <a:t> </a:t>
            </a:r>
            <a:r>
              <a:rPr lang="en-US" altLang="ko-KR" dirty="0"/>
              <a:t>map</a:t>
            </a:r>
            <a:r>
              <a:rPr lang="ko-KR" altLang="en-US" dirty="0"/>
              <a:t> </a:t>
            </a:r>
            <a:r>
              <a:rPr lang="en-US" altLang="ko-KR" dirty="0"/>
              <a:t>+</a:t>
            </a:r>
            <a:r>
              <a:rPr lang="ko-KR" altLang="en-US" dirty="0"/>
              <a:t> 얕은 층 정보</a:t>
            </a:r>
            <a:endParaRPr lang="en-US" altLang="ko-KR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-&gt; </a:t>
            </a:r>
            <a:r>
              <a:rPr lang="ko-KR" altLang="en-US" dirty="0"/>
              <a:t>얕은 층에서는 </a:t>
            </a:r>
            <a:r>
              <a:rPr lang="en-US" altLang="ko-KR" dirty="0"/>
              <a:t>local feature</a:t>
            </a:r>
            <a:r>
              <a:rPr lang="ko-KR" altLang="en-US" dirty="0"/>
              <a:t>를 감지하고</a:t>
            </a:r>
            <a:r>
              <a:rPr lang="en-US" altLang="ko-KR" dirty="0"/>
              <a:t>, </a:t>
            </a:r>
            <a:r>
              <a:rPr lang="ko-KR" altLang="en-US" dirty="0"/>
              <a:t>깊은 층에서는 </a:t>
            </a:r>
            <a:r>
              <a:rPr lang="en-US" altLang="ko-KR" dirty="0"/>
              <a:t>global feature</a:t>
            </a:r>
            <a:r>
              <a:rPr lang="ko-KR" altLang="en-US" dirty="0"/>
              <a:t>를 감지함</a:t>
            </a: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8B2677-FBE4-DBCD-FFC0-9CA3C7AA0E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A90805-21DD-4DC1-8817-875C96B55AC7}" type="slidenum">
              <a:t>9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0458961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EB9844-2810-0DC9-7776-66BA5127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F09D28-3EF2-B376-0098-36CDBBBB57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r>
              <a:rPr lang="en-US" dirty="0"/>
              <a:t>Contracting Path</a:t>
            </a:r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입력 이미지의 </a:t>
            </a:r>
            <a:r>
              <a:rPr lang="en-US" altLang="ko-KR" dirty="0"/>
              <a:t>Context </a:t>
            </a:r>
            <a:r>
              <a:rPr lang="ko-KR" altLang="en-US" dirty="0"/>
              <a:t>포착을 </a:t>
            </a:r>
            <a:r>
              <a:rPr lang="ko-KR" altLang="en-US" dirty="0" err="1"/>
              <a:t>목적으로구성</a:t>
            </a:r>
            <a:endParaRPr lang="en-US" altLang="ko-KR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-&gt; FCNs</a:t>
            </a:r>
            <a:r>
              <a:rPr lang="ko-KR" altLang="en-US" dirty="0"/>
              <a:t>처럼 </a:t>
            </a:r>
            <a:r>
              <a:rPr lang="en-US" altLang="ko-KR" dirty="0"/>
              <a:t>VGG-based Architecture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Expanding Path</a:t>
            </a:r>
          </a:p>
          <a:p>
            <a:pPr lvl="0"/>
            <a:r>
              <a:rPr lang="en-US" dirty="0"/>
              <a:t>-&gt; </a:t>
            </a:r>
            <a:r>
              <a:rPr lang="ko-KR" altLang="en-US" dirty="0"/>
              <a:t>세밀한 </a:t>
            </a:r>
            <a:r>
              <a:rPr lang="en-US" altLang="ko-KR" dirty="0"/>
              <a:t>Localization</a:t>
            </a:r>
            <a:r>
              <a:rPr lang="ko-KR" altLang="en-US" dirty="0"/>
              <a:t>을 위한 구성</a:t>
            </a:r>
            <a:endParaRPr lang="en-US" dirty="0"/>
          </a:p>
          <a:p>
            <a:pPr lvl="0"/>
            <a:r>
              <a:rPr lang="en-US" dirty="0"/>
              <a:t>-&gt; </a:t>
            </a:r>
            <a:r>
              <a:rPr lang="ko-KR" altLang="en-US" dirty="0"/>
              <a:t>높은 차원의 채널을 갖는 </a:t>
            </a:r>
            <a:r>
              <a:rPr lang="en-US" altLang="ko-KR" dirty="0"/>
              <a:t>Up-sampling 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얕은 레이어의 </a:t>
            </a:r>
            <a:r>
              <a:rPr lang="en-US" altLang="ko-KR" dirty="0"/>
              <a:t>feature map</a:t>
            </a:r>
            <a:r>
              <a:rPr lang="ko-KR" altLang="en-US" dirty="0"/>
              <a:t>을 결합함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Feature</a:t>
            </a:r>
            <a:r>
              <a:rPr lang="ko-KR" altLang="en-US" dirty="0"/>
              <a:t> </a:t>
            </a:r>
            <a:r>
              <a:rPr lang="en-US" altLang="ko-KR" dirty="0"/>
              <a:t>Hierarchy(</a:t>
            </a:r>
            <a:r>
              <a:rPr lang="ko-KR" altLang="en-US" dirty="0"/>
              <a:t>얕은 층의 </a:t>
            </a:r>
            <a:r>
              <a:rPr lang="en-US" altLang="ko-KR" dirty="0"/>
              <a:t>feature map</a:t>
            </a:r>
            <a:r>
              <a:rPr lang="ko-KR" altLang="en-US" dirty="0"/>
              <a:t>을 깊은 층의 </a:t>
            </a:r>
            <a:r>
              <a:rPr lang="en-US" altLang="ko-KR" dirty="0"/>
              <a:t>feature map</a:t>
            </a:r>
            <a:r>
              <a:rPr lang="ko-KR" altLang="en-US" dirty="0"/>
              <a:t>과 결합</a:t>
            </a:r>
            <a:r>
              <a:rPr lang="en-US" altLang="ko-KR" dirty="0"/>
              <a:t>)</a:t>
            </a:r>
            <a:r>
              <a:rPr lang="ko-KR" altLang="en-US" dirty="0"/>
              <a:t>의</a:t>
            </a:r>
            <a:r>
              <a:rPr lang="en-US" altLang="ko-KR" dirty="0"/>
              <a:t> </a:t>
            </a:r>
            <a:r>
              <a:rPr lang="ko-KR" altLang="en-US" dirty="0"/>
              <a:t>결합을 통해서 </a:t>
            </a:r>
            <a:r>
              <a:rPr lang="en-US" altLang="ko-KR" dirty="0"/>
              <a:t>Segmentation</a:t>
            </a:r>
            <a:r>
              <a:rPr lang="ko-KR" altLang="en-US" dirty="0"/>
              <a:t>이 </a:t>
            </a:r>
            <a:r>
              <a:rPr lang="ko-KR" altLang="en-US" dirty="0" err="1"/>
              <a:t>내제하는</a:t>
            </a:r>
            <a:r>
              <a:rPr lang="ko-KR" altLang="en-US" dirty="0"/>
              <a:t> </a:t>
            </a:r>
            <a:r>
              <a:rPr lang="en-US" altLang="ko-KR" dirty="0"/>
              <a:t>Localization</a:t>
            </a:r>
            <a:r>
              <a:rPr lang="ko-KR" altLang="en-US" dirty="0"/>
              <a:t>과 </a:t>
            </a:r>
            <a:r>
              <a:rPr lang="en-US" altLang="ko-KR" dirty="0"/>
              <a:t>Context(Semantic Information) </a:t>
            </a:r>
            <a:r>
              <a:rPr lang="ko-KR" altLang="en-US" dirty="0"/>
              <a:t>사이의 </a:t>
            </a:r>
            <a:r>
              <a:rPr lang="en-US" altLang="ko-KR" dirty="0"/>
              <a:t>trade-off</a:t>
            </a:r>
            <a:r>
              <a:rPr lang="ko-KR" altLang="en-US" dirty="0"/>
              <a:t>를 해결할 수 있음</a:t>
            </a:r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Overlap-</a:t>
            </a:r>
            <a:r>
              <a:rPr lang="en-US" dirty="0" err="1"/>
              <a:t>Tite</a:t>
            </a:r>
            <a:r>
              <a:rPr lang="en-US" dirty="0"/>
              <a:t> </a:t>
            </a:r>
            <a:r>
              <a:rPr lang="ko-KR" altLang="en-US" dirty="0"/>
              <a:t>전략을 사용함</a:t>
            </a:r>
            <a:endParaRPr lang="en-US" dirty="0"/>
          </a:p>
          <a:p>
            <a:pPr lvl="0"/>
            <a:r>
              <a:rPr lang="en-US" dirty="0"/>
              <a:t>-&gt; </a:t>
            </a:r>
            <a:r>
              <a:rPr lang="ko-KR" altLang="en-US" dirty="0"/>
              <a:t>이미지 크기가 큰 경우 이미지 전체를 사용함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altLang="ko-KR" dirty="0"/>
              <a:t>-&gt; </a:t>
            </a:r>
            <a:r>
              <a:rPr lang="ko-KR" altLang="en-US" dirty="0"/>
              <a:t>이미지를 타일로 나눠서 입력으로 사용함</a:t>
            </a:r>
            <a:endParaRPr lang="en-US" altLang="ko-KR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-&gt; </a:t>
            </a:r>
            <a:r>
              <a:rPr lang="ko-KR" altLang="en-US" dirty="0"/>
              <a:t>이미지 경계 부분의 </a:t>
            </a:r>
            <a:r>
              <a:rPr lang="ko-KR" altLang="en-US" dirty="0" err="1"/>
              <a:t>미러링을</a:t>
            </a:r>
            <a:r>
              <a:rPr lang="ko-KR" altLang="en-US" dirty="0"/>
              <a:t> 이용한 </a:t>
            </a:r>
            <a:r>
              <a:rPr lang="en-US" altLang="ko-KR" dirty="0"/>
              <a:t>Extrapolation </a:t>
            </a:r>
            <a:r>
              <a:rPr lang="ko-KR" altLang="en-US" dirty="0"/>
              <a:t>기법을 사용함</a:t>
            </a: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r>
              <a:rPr lang="en-US" dirty="0"/>
              <a:t>Biomedical Image Segmentation </a:t>
            </a:r>
            <a:r>
              <a:rPr lang="ko-KR" altLang="en-US" dirty="0"/>
              <a:t>문제에서 우수한 성능을 보여줌</a:t>
            </a:r>
            <a:endParaRPr lang="en-US" altLang="ko-KR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  <a:p>
            <a:pPr marL="0" lv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8B2677-FBE4-DBCD-FFC0-9CA3C7AA0E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A90805-21DD-4DC1-8817-875C96B55AC7}" type="slidenum">
              <a:t>10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731357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FEB9844-2810-0DC9-7776-66BA5127E4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8F09D28-3EF2-B376-0098-36CDBBBB57C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semantic 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pixel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를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label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하고 각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instance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사이의 구분이 없습니다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 </a:t>
            </a:r>
          </a:p>
          <a:p>
            <a:pPr algn="l"/>
            <a:endParaRPr lang="en-US" altLang="ko-KR" b="0" i="0" dirty="0">
              <a:solidFill>
                <a:srgbClr val="555555"/>
              </a:solidFill>
              <a:effectLst/>
              <a:latin typeface="Noto Sans KR"/>
            </a:endParaRP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(b)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를 보면 모든 자동차라 파랑색으로 표현되고 각 자동차에 대한 구분이 없는 것을 확인할 수 있습니다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 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instance 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은 이미지내의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를 검출합니다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검출된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는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가 부여되진 않지만 개별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에 대해 구분을 합니다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pPr algn="l"/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 </a:t>
            </a:r>
          </a:p>
          <a:p>
            <a:pPr algn="l"/>
            <a:r>
              <a:rPr lang="en-US" altLang="ko-KR" b="0" i="0" dirty="0" err="1">
                <a:solidFill>
                  <a:srgbClr val="555555"/>
                </a:solidFill>
                <a:effectLst/>
                <a:latin typeface="Noto Sans KR"/>
              </a:rPr>
              <a:t>Panotic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 segmentation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object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의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class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와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instance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를 함께 구분합니다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 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그러면 어떻게 레이블이 되어 </a:t>
            </a:r>
            <a:r>
              <a:rPr lang="ko-KR" altLang="en-US" b="0" i="0" dirty="0" err="1">
                <a:solidFill>
                  <a:srgbClr val="555555"/>
                </a:solidFill>
                <a:effectLst/>
                <a:latin typeface="Noto Sans KR"/>
              </a:rPr>
              <a:t>있냐면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 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[class][instance id]</a:t>
            </a:r>
            <a:r>
              <a:rPr lang="ko-KR" altLang="en-US" b="0" i="0" dirty="0">
                <a:solidFill>
                  <a:srgbClr val="555555"/>
                </a:solidFill>
                <a:effectLst/>
                <a:latin typeface="Noto Sans KR"/>
              </a:rPr>
              <a:t>로 레이블을 합니다</a:t>
            </a:r>
            <a:r>
              <a:rPr lang="en-US" altLang="ko-KR" b="0" i="0" dirty="0">
                <a:solidFill>
                  <a:srgbClr val="555555"/>
                </a:solidFill>
                <a:effectLst/>
                <a:latin typeface="Noto Sans KR"/>
              </a:rPr>
              <a:t>.</a:t>
            </a:r>
          </a:p>
          <a:p>
            <a:pPr lvl="0"/>
            <a:endParaRPr 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38B2677-FBE4-DBCD-FFC0-9CA3C7AA0EF8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6A90805-21DD-4DC1-8817-875C96B55AC7}" type="slidenum">
              <a:t>11</a:t>
            </a:fld>
            <a:endParaRPr lang="en-US" sz="1200" b="0" i="0" u="none" strike="noStrike" kern="1200" cap="none" spc="0" baseline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1656384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  <a:p>
            <a:r>
              <a:rPr lang="en-US" altLang="ko-KR" dirty="0"/>
              <a:t>Diffusion Model</a:t>
            </a:r>
            <a:r>
              <a:rPr lang="ko-KR" altLang="en-US" dirty="0"/>
              <a:t>에서 </a:t>
            </a:r>
            <a:r>
              <a:rPr lang="en-US" altLang="ko-KR" dirty="0"/>
              <a:t>U-Net</a:t>
            </a:r>
            <a:r>
              <a:rPr lang="ko-KR" altLang="en-US" dirty="0"/>
              <a:t>이 기본으로 쓰여서 </a:t>
            </a:r>
            <a:r>
              <a:rPr lang="en-US" altLang="ko-KR" dirty="0"/>
              <a:t>U-Net</a:t>
            </a:r>
            <a:r>
              <a:rPr lang="ko-KR" altLang="en-US" dirty="0"/>
              <a:t>과 </a:t>
            </a:r>
            <a:r>
              <a:rPr lang="en-US" altLang="ko-KR" dirty="0"/>
              <a:t>FCN</a:t>
            </a:r>
            <a:r>
              <a:rPr lang="ko-KR" altLang="en-US" dirty="0"/>
              <a:t>을 공부함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ko-KR" altLang="en-US" dirty="0"/>
              <a:t>공부하는 과정에서 </a:t>
            </a:r>
            <a:r>
              <a:rPr lang="en-US" altLang="ko-KR" dirty="0"/>
              <a:t>Segmentation</a:t>
            </a:r>
            <a:r>
              <a:rPr lang="ko-KR" altLang="en-US" dirty="0"/>
              <a:t>에 대한 흥미가 생김</a:t>
            </a:r>
            <a:endParaRPr lang="en-US" altLang="ko-KR" dirty="0"/>
          </a:p>
          <a:p>
            <a:pPr marL="171450" indent="-171450">
              <a:buFont typeface="Wingdings" panose="05000000000000000000" pitchFamily="2" charset="2"/>
              <a:buChar char="è"/>
            </a:pPr>
            <a:r>
              <a:rPr lang="en-US" altLang="ko-KR" dirty="0"/>
              <a:t>Segmentation</a:t>
            </a:r>
            <a:r>
              <a:rPr lang="ko-KR" altLang="en-US" dirty="0"/>
              <a:t>으로 연구 방향을 잡아보면 어떨까</a:t>
            </a:r>
            <a:r>
              <a:rPr lang="en-US" altLang="ko-KR" dirty="0"/>
              <a:t>..</a:t>
            </a:r>
          </a:p>
          <a:p>
            <a:pPr marL="171450" indent="-171450">
              <a:buFont typeface="Wingdings" panose="05000000000000000000" pitchFamily="2" charset="2"/>
              <a:buChar char="è"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특강 때</a:t>
            </a:r>
            <a:r>
              <a:rPr lang="en-US" altLang="ko-KR" dirty="0"/>
              <a:t>, </a:t>
            </a:r>
            <a:r>
              <a:rPr lang="ko-KR" altLang="en-US" dirty="0"/>
              <a:t>남규님이 </a:t>
            </a:r>
            <a:r>
              <a:rPr lang="en-US" altLang="ko-KR" dirty="0"/>
              <a:t>Panoptic Segmentation</a:t>
            </a:r>
            <a:r>
              <a:rPr lang="ko-KR" altLang="en-US" dirty="0" err="1"/>
              <a:t>한거</a:t>
            </a:r>
            <a:r>
              <a:rPr lang="ko-KR" altLang="en-US" dirty="0"/>
              <a:t> 보고 재밌을 것 같다고 생각함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한계점 얘기하면서</a:t>
            </a:r>
            <a:r>
              <a:rPr lang="en-US" altLang="ko-KR" dirty="0"/>
              <a:t>,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최근에는 이 </a:t>
            </a:r>
            <a:r>
              <a:rPr lang="en-US" altLang="ko-KR" dirty="0"/>
              <a:t>5</a:t>
            </a:r>
            <a:r>
              <a:rPr lang="ko-KR" altLang="en-US" dirty="0"/>
              <a:t>개 중에 이 부분을 해결하기 위한 연구가 많은 것 같음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그래서 해당 부분을 중점적으로 조사해서 관련 연구 찾고 연구를 해보고자 함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Panoptic FPN, </a:t>
            </a:r>
            <a:r>
              <a:rPr lang="en-US" altLang="ko-KR" dirty="0" err="1"/>
              <a:t>UPSNet</a:t>
            </a:r>
            <a:r>
              <a:rPr lang="en-US" altLang="ko-KR" dirty="0"/>
              <a:t>, Panoptic-</a:t>
            </a:r>
            <a:r>
              <a:rPr lang="en-US" altLang="ko-KR" dirty="0" err="1"/>
              <a:t>DeepLab</a:t>
            </a:r>
            <a:r>
              <a:rPr lang="en-US" altLang="ko-KR" dirty="0"/>
              <a:t> </a:t>
            </a:r>
            <a:r>
              <a:rPr lang="ko-KR" altLang="en-US" dirty="0"/>
              <a:t>등이 등장해 </a:t>
            </a:r>
            <a:r>
              <a:rPr lang="en-US" altLang="ko-KR" dirty="0"/>
              <a:t>Panoptic Segmentation</a:t>
            </a:r>
            <a:r>
              <a:rPr lang="ko-KR" altLang="en-US" dirty="0"/>
              <a:t>의 정확도와 효율성을 향상시키고</a:t>
            </a:r>
            <a:r>
              <a:rPr lang="en-US" altLang="ko-KR" dirty="0"/>
              <a:t>, </a:t>
            </a:r>
            <a:r>
              <a:rPr lang="ko-KR" altLang="en-US" dirty="0"/>
              <a:t>복잡한 장면에서의 </a:t>
            </a:r>
            <a:r>
              <a:rPr lang="en-US" altLang="ko-KR" dirty="0"/>
              <a:t>Segmentation, </a:t>
            </a:r>
            <a:r>
              <a:rPr lang="ko-KR" altLang="en-US" dirty="0"/>
              <a:t>다양한 </a:t>
            </a:r>
            <a:r>
              <a:rPr lang="en-US" altLang="ko-KR" dirty="0"/>
              <a:t>Class</a:t>
            </a:r>
            <a:r>
              <a:rPr lang="ko-KR" altLang="en-US" dirty="0"/>
              <a:t>와 </a:t>
            </a:r>
            <a:r>
              <a:rPr lang="en-US" altLang="ko-KR" dirty="0"/>
              <a:t>Instance</a:t>
            </a:r>
            <a:r>
              <a:rPr lang="ko-KR" altLang="en-US" dirty="0"/>
              <a:t>의 처리</a:t>
            </a:r>
            <a:r>
              <a:rPr lang="en-US" altLang="ko-KR" dirty="0"/>
              <a:t>, </a:t>
            </a:r>
            <a:r>
              <a:rPr lang="ko-KR" altLang="en-US" dirty="0"/>
              <a:t>그리고 동적 환경에서의 적응력을 강화하는데 중점을 두고 연구되고 있음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ko-KR" altLang="en-US" dirty="0"/>
              <a:t>계산 비용이나 시간을 줄일 수 있는 방향으로 연구를 진행해 보면 어떨까</a:t>
            </a: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en-US" altLang="ko-KR" dirty="0"/>
              <a:t>-----------------------------------------------------------------------------------------------------------------------------------------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ko-KR" altLang="en-US" b="1" dirty="0"/>
              <a:t>복잡한 장면에서의 정확도</a:t>
            </a:r>
            <a:endParaRPr lang="en-US" altLang="ko-KR" b="1" dirty="0"/>
          </a:p>
          <a:p>
            <a:pPr lvl="1">
              <a:buFont typeface="+mj-lt"/>
              <a:buNone/>
            </a:pPr>
            <a:r>
              <a:rPr lang="en-US" altLang="ko-KR" dirty="0"/>
              <a:t>-</a:t>
            </a:r>
            <a:r>
              <a:rPr lang="ko-KR" altLang="en-US" dirty="0"/>
              <a:t>복잡하고 다양한 객체가 많이 포함된 장면에서는 </a:t>
            </a:r>
            <a:r>
              <a:rPr lang="en-US" altLang="ko-KR" dirty="0"/>
              <a:t>panoptic segmentation</a:t>
            </a:r>
            <a:r>
              <a:rPr lang="ko-KR" altLang="en-US" dirty="0"/>
              <a:t>이 객체들을 정확하게 분리하고 분류하는 데 어려움을 겪을 수 있습니다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</a:t>
            </a:r>
            <a:r>
              <a:rPr lang="ko-KR" altLang="en-US" dirty="0"/>
              <a:t>서로 겹치거나 가려진 객체들의 경우 인식이 어려워집니다</a:t>
            </a:r>
            <a:r>
              <a:rPr lang="en-US" altLang="ko-KR" dirty="0"/>
              <a:t>.</a:t>
            </a:r>
          </a:p>
          <a:p>
            <a:pPr>
              <a:buFont typeface="+mj-lt"/>
              <a:buAutoNum type="arabicPeriod"/>
            </a:pPr>
            <a:endParaRPr lang="en-US" altLang="ko-KR" dirty="0"/>
          </a:p>
          <a:p>
            <a:pPr>
              <a:buFont typeface="+mj-lt"/>
              <a:buAutoNum type="arabicPeriod"/>
            </a:pPr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ko-KR" altLang="en-US" b="1" dirty="0"/>
              <a:t>클래스의 한계</a:t>
            </a:r>
            <a:r>
              <a:rPr lang="en-US" altLang="ko-KR" dirty="0"/>
              <a:t>: </a:t>
            </a:r>
          </a:p>
          <a:p>
            <a:pPr lvl="1">
              <a:buFont typeface="+mj-lt"/>
              <a:buNone/>
            </a:pPr>
            <a:r>
              <a:rPr lang="en-US" altLang="ko-KR" dirty="0"/>
              <a:t>-Panoptic Segmentation</a:t>
            </a:r>
            <a:r>
              <a:rPr lang="ko-KR" altLang="en-US" dirty="0"/>
              <a:t>은 사전에 정의된 클래스에 의존합니다</a:t>
            </a:r>
            <a:r>
              <a:rPr lang="en-US" altLang="ko-KR" dirty="0"/>
              <a:t>. </a:t>
            </a:r>
            <a:r>
              <a:rPr lang="ko-KR" altLang="en-US" dirty="0"/>
              <a:t>따라서 훈련 데이터에 포함되지 않은 새로운 객체나 장면에 대해서는 성능이 떨어질 수 있습니다</a:t>
            </a:r>
            <a:r>
              <a:rPr lang="en-US" altLang="ko-KR" dirty="0"/>
              <a:t>.</a:t>
            </a:r>
          </a:p>
          <a:p>
            <a:pPr>
              <a:buFont typeface="+mj-lt"/>
              <a:buAutoNum type="arabicPeriod"/>
            </a:pPr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ko-KR" altLang="en-US" b="1" dirty="0"/>
              <a:t>배경과 객체의 구분</a:t>
            </a:r>
            <a:endParaRPr lang="en-US" altLang="ko-KR" b="1" dirty="0"/>
          </a:p>
          <a:p>
            <a:pPr lvl="1">
              <a:buFont typeface="+mj-lt"/>
              <a:buNone/>
            </a:pPr>
            <a:r>
              <a:rPr lang="en-US" altLang="ko-KR" dirty="0"/>
              <a:t>-'</a:t>
            </a:r>
            <a:r>
              <a:rPr lang="ko-KR" altLang="en-US" dirty="0"/>
              <a:t>객체</a:t>
            </a:r>
            <a:r>
              <a:rPr lang="en-US" altLang="ko-KR" dirty="0"/>
              <a:t>'</a:t>
            </a:r>
            <a:r>
              <a:rPr lang="ko-KR" altLang="en-US" dirty="0"/>
              <a:t>와 </a:t>
            </a:r>
            <a:r>
              <a:rPr lang="en-US" altLang="ko-KR" dirty="0"/>
              <a:t>'</a:t>
            </a:r>
            <a:r>
              <a:rPr lang="ko-KR" altLang="en-US" dirty="0"/>
              <a:t>배경</a:t>
            </a:r>
            <a:r>
              <a:rPr lang="en-US" altLang="ko-KR" dirty="0"/>
              <a:t>' </a:t>
            </a:r>
            <a:r>
              <a:rPr lang="ko-KR" altLang="en-US" dirty="0"/>
              <a:t>사이의 구분은 때때로 모호할 수 있으며</a:t>
            </a:r>
            <a:r>
              <a:rPr lang="en-US" altLang="ko-KR" dirty="0"/>
              <a:t>, </a:t>
            </a:r>
            <a:r>
              <a:rPr lang="ko-KR" altLang="en-US" dirty="0"/>
              <a:t>이러한 모호성은 알고리즘의 정확도에 영향을 줄 수 있습니다</a:t>
            </a:r>
            <a:r>
              <a:rPr lang="en-US" altLang="ko-KR" dirty="0"/>
              <a:t>. </a:t>
            </a:r>
            <a:r>
              <a:rPr lang="ko-KR" altLang="en-US" dirty="0"/>
              <a:t>특히</a:t>
            </a:r>
            <a:r>
              <a:rPr lang="en-US" altLang="ko-KR" dirty="0"/>
              <a:t>, '</a:t>
            </a:r>
            <a:r>
              <a:rPr lang="ko-KR" altLang="en-US" dirty="0"/>
              <a:t>배경</a:t>
            </a:r>
            <a:r>
              <a:rPr lang="en-US" altLang="ko-KR" dirty="0"/>
              <a:t>'</a:t>
            </a:r>
            <a:r>
              <a:rPr lang="ko-KR" altLang="en-US" dirty="0"/>
              <a:t>으로 간주되는 요소가 실제로는 중요한 정보를 담고 있을 수 있음에도 불구하고 무시되는 경우가 있습니다</a:t>
            </a:r>
            <a:r>
              <a:rPr lang="en-US" altLang="ko-KR" dirty="0"/>
              <a:t>.</a:t>
            </a:r>
          </a:p>
          <a:p>
            <a:pPr>
              <a:buFont typeface="+mj-lt"/>
              <a:buAutoNum type="arabicPeriod"/>
            </a:pPr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ko-KR" altLang="en-US" b="1" dirty="0"/>
              <a:t>데이터셋의 한계와 편향</a:t>
            </a:r>
            <a:r>
              <a:rPr lang="en-US" altLang="ko-KR" dirty="0"/>
              <a:t>: </a:t>
            </a:r>
          </a:p>
          <a:p>
            <a:pPr lvl="1">
              <a:buFont typeface="+mj-lt"/>
              <a:buNone/>
            </a:pPr>
            <a:r>
              <a:rPr lang="en-US" altLang="ko-KR" dirty="0"/>
              <a:t>- Panoptic Segmentation </a:t>
            </a:r>
            <a:r>
              <a:rPr lang="ko-KR" altLang="en-US" dirty="0"/>
              <a:t>모델은 대규모의 주석이 달린 데이터셋에 의존하는데</a:t>
            </a:r>
            <a:r>
              <a:rPr lang="en-US" altLang="ko-KR" dirty="0"/>
              <a:t>, </a:t>
            </a:r>
            <a:r>
              <a:rPr lang="ko-KR" altLang="en-US" dirty="0"/>
              <a:t>이 데이터셋들은 종종 편향되어 있거나 특정 장면이나 객체에 대한 예제가 부족할 수 있습니다</a:t>
            </a:r>
            <a:r>
              <a:rPr lang="en-US" altLang="ko-KR" dirty="0"/>
              <a:t>. </a:t>
            </a:r>
            <a:r>
              <a:rPr lang="ko-KR" altLang="en-US" dirty="0"/>
              <a:t>이러한 편향은 모델의 일반화 능력을 제한할 수 있습니다</a:t>
            </a:r>
            <a:r>
              <a:rPr lang="en-US" altLang="ko-KR" dirty="0"/>
              <a:t>.</a:t>
            </a:r>
          </a:p>
          <a:p>
            <a:pPr>
              <a:buFont typeface="+mj-lt"/>
              <a:buAutoNum type="arabicPeriod"/>
            </a:pPr>
            <a:endParaRPr lang="en-US" altLang="ko-KR" dirty="0"/>
          </a:p>
          <a:p>
            <a:pPr>
              <a:buFont typeface="+mj-lt"/>
              <a:buAutoNum type="arabicPeriod"/>
            </a:pPr>
            <a:r>
              <a:rPr lang="ko-KR" altLang="en-US" b="1" dirty="0"/>
              <a:t>동적 환경에서의 적응력</a:t>
            </a:r>
            <a:endParaRPr lang="en-US" altLang="ko-KR" b="1" dirty="0"/>
          </a:p>
          <a:p>
            <a:pPr lvl="1">
              <a:buFont typeface="+mj-lt"/>
              <a:buNone/>
            </a:pPr>
            <a:r>
              <a:rPr lang="en-US" altLang="ko-KR" dirty="0"/>
              <a:t>- </a:t>
            </a:r>
            <a:r>
              <a:rPr lang="ko-KR" altLang="en-US" dirty="0"/>
              <a:t>실시간으로 변화하는 환경이나 조명 조건에서 </a:t>
            </a:r>
            <a:r>
              <a:rPr lang="en-US" altLang="ko-KR" dirty="0"/>
              <a:t>panoptic segmentation </a:t>
            </a:r>
            <a:r>
              <a:rPr lang="ko-KR" altLang="en-US" dirty="0"/>
              <a:t>모델의 성능이 저하될 수 있습니다</a:t>
            </a:r>
            <a:r>
              <a:rPr lang="en-US" altLang="ko-KR" dirty="0"/>
              <a:t>. </a:t>
            </a:r>
            <a:r>
              <a:rPr lang="ko-KR" altLang="en-US" dirty="0"/>
              <a:t>이는 특히 자율주행 자동차와 같은 동적인 애플리케이션에서 중요한 문제입니다</a:t>
            </a:r>
            <a:r>
              <a:rPr lang="en-US" altLang="ko-KR" dirty="0"/>
              <a:t>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28C1BE-2F50-4FC7-8DB3-B9672050BE9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63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31586BD-0F56-465E-90DD-4F7EB5C22C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D62D75AF-8D7E-477A-B06A-773B54B18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22D08B3-A9A6-4CA5-94A5-60BE4193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804F5-5531-4AA8-9E06-A67DAFCCF3BE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25B2C64-F6D0-4564-A934-9F517F7C4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3881C62-2657-4643-9CC9-89D68799A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31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098AADC-F389-4BCD-9E52-49B7E6490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1A3D60F-143D-47A7-90DD-8D2052D74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8D2913F-34A8-4E19-BE54-298D842C8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7BCF3-02CC-4090-901F-E6E8C5218D85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86ADB15-0821-4678-8A84-0615C9618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E5E1647-A311-42C8-900F-03252A535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7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742E21EA-AC61-43C5-AA22-71763E049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ED08377-D434-4883-933D-05403373B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76BEFAE-52A5-4771-A24E-66D37EDBF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2A3DC-8C0B-45DB-9737-7572F6D8B5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F5FDAD-E360-45AB-9254-5D5A1437A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879758A-1063-49CC-A47B-5A24925A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3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C9BCD5E-CF2F-45CD-A1C5-FACE037AE6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6340CAA-7987-4F30-B10A-034CDBA23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08DEE94-B9EB-437B-B87B-4D6343955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48586-AAB3-4D6D-86EF-63E9A722A54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0C7A974-A07A-49C2-B147-F6EC8505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94EDD24-940C-445F-B974-623173FA1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40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955FC26-2554-4ACE-AD62-BF4C0D150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5F7A203-776E-48E1-8F52-E0C061723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22283AA-0163-40C4-BD15-4B5D9779A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C16E1-E763-495E-BD34-F43649224A5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1A8905D-720A-4884-BF88-251296BD5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91F5B7E-479B-4C2C-9C2F-FC3D3BAF2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54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78C707-FFC8-4A24-BA23-EF9EC4467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2160DF4-3AB1-42B3-8971-B823E5CB29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B6BFC4C-B0FA-4F91-8D27-3D1AF4C2C7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2FAC31B-12B8-44B6-A9E9-8F967BCFB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7EE59-A67F-4B52-8F87-F3D4C105E4AA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FAD4C5-4E96-46C0-9033-3CF48A72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8F5A243-79AB-498E-9F6B-C0EA9EA19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62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839153-E8CD-49CF-A352-CE2C89DD0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9D2D86D-B04B-4F6E-8B70-CEEE8EE74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ADF040F-70C5-4670-BDE4-017C92D5B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02EE54B-8A53-409D-B09E-64BD2F952B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C2B72209-6EC7-4418-A78D-417AB466F5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8F99256C-B33C-4980-B58A-185F1B50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131E-ECA0-4009-8EEB-615BED4BEEB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10D41821-F2CE-4C29-8132-70323EDD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98C219DB-B597-4742-98CD-2CAE4BE5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76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6D106D-5995-4C96-A34B-80776AE9E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FF2DA30-6E46-4781-A24E-22BEFDC93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1E1F8-0F82-484D-BBB3-81BC073F299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E6DFE5-8E83-400E-805F-69D1FE731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DD16593-628A-472D-A9C3-C41BD8886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86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B1C4D2-3722-4C1D-B0E4-3ABC0DA4C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0D7DB1-936F-447C-9287-F4587DDA3173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C3A393B7-AE11-4029-9D65-0BDEFB02D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B9F3B94-79EC-477D-B625-FF12E870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836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D40AC1-6795-4CA4-8863-90C130E9F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0AA3D37-5CDD-4F3C-8395-110B38116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2E09C48F-85AB-4E64-BEFA-3A18C6A9F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6C7D03F-6B67-4E51-B669-6A0E67E1E6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BB6F9-911A-4F14-A935-C255D48001A7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85481C9-7778-4E3B-A752-9007B5C85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0C20EB4-E727-4E37-91E3-2D601E7FF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9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50C0D57-3EBF-4D7D-9103-029D562A3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925C662-F8E6-4896-9E6B-19D16B209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 dirty="0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7ED9F6B-4286-432D-A5CB-100E7F776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BAD39F7-71D8-4D10-B6E7-04E0D95EB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24253-AE99-4E34-A289-212374639011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43C73A8-E25B-4949-B956-80A5EC260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7CE8D1-E11F-4E87-B585-E1E5C946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0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7718C337-9B27-40D3-A9B2-4005EE7EA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B69189F-28A1-4057-8CE9-3B76810BF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5F256D8-7BB6-49E2-954E-EF9E05DBF8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31ACE-5A5A-4410-8C9B-CB2A7999C67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2023-11-15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B38B22D-A8A6-4CDF-89EF-E670765EC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BBC4C3-52FC-436A-A3AE-F6A5F52B66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4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3047999" y="3056721"/>
            <a:ext cx="639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latin typeface="Tmon몬소리 Black" panose="02000A03000000000000" pitchFamily="2" charset="-127"/>
                <a:ea typeface="Tmon몬소리 Black" panose="02000A03000000000000" pitchFamily="2" charset="-127"/>
              </a:rPr>
              <a:t>LAB SEMINAR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308BE5-A1F7-2AD5-42C5-A2D586389B5E}"/>
              </a:ext>
            </a:extLst>
          </p:cNvPr>
          <p:cNvSpPr txBox="1"/>
          <p:nvPr/>
        </p:nvSpPr>
        <p:spPr>
          <a:xfrm>
            <a:off x="5643966" y="5200830"/>
            <a:ext cx="90406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ko-KR" altLang="en-US" sz="1400" kern="0" dirty="0">
                <a:ln w="12700">
                  <a:noFill/>
                </a:ln>
                <a:latin typeface="Tmon몬소리 Black" panose="02000A03000000000000" pitchFamily="2" charset="-127"/>
                <a:ea typeface="Tmon몬소리 Black" panose="02000A03000000000000" pitchFamily="2" charset="-127"/>
              </a:rPr>
              <a:t>임유리</a:t>
            </a:r>
            <a:endParaRPr lang="en-US" altLang="ko-KR" sz="1400" kern="0" dirty="0">
              <a:ln w="12700">
                <a:noFill/>
              </a:ln>
              <a:latin typeface="Tmon몬소리 Black" panose="02000A03000000000000" pitchFamily="2" charset="-127"/>
              <a:ea typeface="Tmon몬소리 Black" panose="02000A03000000000000" pitchFamily="2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608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0271526-C56C-0DE2-7E53-B0F74202AAEE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FC47F77-027F-EE58-7602-867030A98BCC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E7B83BF8-60DD-CE01-042B-3525D2C3A8FA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97376B6E-3CD6-94D9-E7CF-56ACE7240318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0923C3D8-429A-B603-2592-CEB309CD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60B2746-FB4B-8A95-F84C-EA7147DD47D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0" cap="none" spc="0" baseline="0" dirty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Segmentation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A24C605-BC88-3CB4-FC70-5093E37AF178}"/>
              </a:ext>
            </a:extLst>
          </p:cNvPr>
          <p:cNvSpPr/>
          <p:nvPr/>
        </p:nvSpPr>
        <p:spPr>
          <a:xfrm>
            <a:off x="533396" y="723893"/>
            <a:ext cx="10498134" cy="20340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U-Net</a:t>
            </a:r>
            <a:endParaRPr lang="en-US" sz="14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ko-KR" sz="5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매우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적은 수의 학습 데이터로도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정확한 이미지 </a:t>
            </a:r>
            <a:r>
              <a:rPr lang="en-US" altLang="ko-KR" sz="1200" b="1" dirty="0">
                <a:latin typeface="맑은 고딕"/>
                <a:ea typeface="맑은 고딕" pitchFamily="34"/>
              </a:rPr>
              <a:t>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 성능을 보여주는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U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자 형태의 모델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indent="-285750">
              <a:lnSpc>
                <a:spcPct val="200000"/>
              </a:lnSpc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Contracting Path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와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Expending Path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로 구성되어 있으며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두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Path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는 서로 대칭적으로 되어 있음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i="0" u="none" strike="noStrike" kern="1200" cap="none" spc="0" baseline="0" dirty="0" err="1">
                <a:uFillTx/>
                <a:latin typeface="맑은 고딕"/>
                <a:ea typeface="맑은 고딕" pitchFamily="34"/>
              </a:rPr>
              <a:t>저차원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 뿐만 아니라 고차원 정보도 이용하여 이미지의 특징을 추출함과 동시에 정확한 위치 정보 파악이 가능함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37689D-5CE9-A382-04D5-548E3DDD7C07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A43930-13C1-4602-9C09-CF976FF7632D}" type="slidenum">
              <a:rPr/>
              <a:t>10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22C653-0A11-E1B5-BDD2-4053B1D389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2275" y="3371050"/>
            <a:ext cx="4857750" cy="32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13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0271526-C56C-0DE2-7E53-B0F74202AAEE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FC47F77-027F-EE58-7602-867030A98BCC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E7B83BF8-60DD-CE01-042B-3525D2C3A8FA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97376B6E-3CD6-94D9-E7CF-56ACE7240318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0923C3D8-429A-B603-2592-CEB309CD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60B2746-FB4B-8A95-F84C-EA7147DD47D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0" cap="none" spc="0" baseline="0" dirty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Segmentation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A24C605-BC88-3CB4-FC70-5093E37AF178}"/>
              </a:ext>
            </a:extLst>
          </p:cNvPr>
          <p:cNvSpPr/>
          <p:nvPr/>
        </p:nvSpPr>
        <p:spPr>
          <a:xfrm>
            <a:off x="533396" y="723893"/>
            <a:ext cx="11125208" cy="20340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Panoptic Segmentation</a:t>
            </a:r>
            <a:endParaRPr lang="en-US" sz="14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ko-KR" sz="5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Semantic 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과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Instance 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을 결합한 방식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indent="-285750">
              <a:lnSpc>
                <a:spcPct val="200000"/>
              </a:lnSpc>
              <a:buSzPct val="100000"/>
              <a:buFontTx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Thing Class(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셀 수 있는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)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에는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Instance 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을 수행하고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Stuff Class(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셀 수 없는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)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에는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Semantic 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을 수행하여 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>
              <a:lnSpc>
                <a:spcPct val="200000"/>
              </a:lnSpc>
              <a:buSzPct val="100000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dirty="0">
                <a:latin typeface="맑은 고딕"/>
                <a:ea typeface="맑은 고딕" pitchFamily="34"/>
              </a:rPr>
              <a:t>    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모든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Class(Thing, Stuff)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에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대한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Segmentation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이 가능함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37689D-5CE9-A382-04D5-548E3DDD7C07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A43930-13C1-4602-9C09-CF976FF7632D}" type="slidenum">
              <a:rPr/>
              <a:t>11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3074" name="Picture 2" descr="Panoptic Segmentation | Papers With Code">
            <a:extLst>
              <a:ext uri="{FF2B5EF4-FFF2-40B4-BE49-F238E27FC236}">
                <a16:creationId xmlns:a16="http://schemas.microsoft.com/office/drawing/2014/main" id="{262B9525-F31C-A9DC-C8DB-F2834E24E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2977598"/>
            <a:ext cx="329565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16597C4F-FEC6-551E-DAC9-9A13CFC9E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1217" y="3272316"/>
            <a:ext cx="5383297" cy="290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839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2900765" y="3429000"/>
            <a:ext cx="639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latin typeface="Tmon몬소리 Black" panose="02000A03000000000000" pitchFamily="2" charset="-127"/>
                <a:ea typeface="Tmon몬소리 Black" panose="02000A03000000000000" pitchFamily="2" charset="-127"/>
              </a:rPr>
              <a:t>3. Future plan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097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Future plan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4" y="723900"/>
            <a:ext cx="11725275" cy="5363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  <a:defRPr/>
            </a:pPr>
            <a:r>
              <a:rPr lang="en-US" altLang="ko-KR" sz="2400" b="1" dirty="0"/>
              <a:t>Study &amp; </a:t>
            </a:r>
            <a:r>
              <a:rPr lang="ko-KR" altLang="en-US" sz="2400" b="1" dirty="0"/>
              <a:t>논문</a:t>
            </a:r>
            <a:endParaRPr lang="en-US" altLang="ko-KR" sz="2400" b="1" dirty="0"/>
          </a:p>
          <a:p>
            <a:pPr>
              <a:lnSpc>
                <a:spcPct val="200000"/>
              </a:lnSpc>
              <a:defRPr/>
            </a:pPr>
            <a:r>
              <a:rPr lang="en-US" altLang="ko-KR" sz="900" b="1" dirty="0"/>
              <a:t>        </a:t>
            </a:r>
          </a:p>
          <a:p>
            <a:pPr>
              <a:lnSpc>
                <a:spcPct val="200000"/>
              </a:lnSpc>
              <a:defRPr/>
            </a:pPr>
            <a:r>
              <a:rPr lang="en-US" altLang="ko-KR" sz="1200" b="1" dirty="0"/>
              <a:t>- </a:t>
            </a:r>
            <a:r>
              <a:rPr lang="ko-KR" altLang="en-US" sz="1200" b="1" dirty="0"/>
              <a:t>연구 방향 </a:t>
            </a:r>
            <a:r>
              <a:rPr lang="en-US" altLang="ko-KR" sz="1200" b="1" dirty="0"/>
              <a:t>: Segmentation, Knowledge Graph</a:t>
            </a:r>
          </a:p>
          <a:p>
            <a:pPr>
              <a:lnSpc>
                <a:spcPct val="200000"/>
              </a:lnSpc>
              <a:defRPr/>
            </a:pPr>
            <a:endParaRPr lang="en-US" altLang="ko-KR" sz="900" b="1" dirty="0"/>
          </a:p>
          <a:p>
            <a:pPr marL="685800" lvl="1" indent="-228600">
              <a:lnSpc>
                <a:spcPct val="200000"/>
              </a:lnSpc>
              <a:buAutoNum type="arabicParenBoth"/>
              <a:defRPr/>
            </a:pPr>
            <a:r>
              <a:rPr lang="en-US" altLang="ko-KR" sz="1200" b="1" dirty="0"/>
              <a:t> Segmentation(Semantic Segmentation, Instance Segmentation, Panoptic Segmentation)</a:t>
            </a:r>
          </a:p>
          <a:p>
            <a:pPr marL="685800" lvl="1" indent="-228600">
              <a:lnSpc>
                <a:spcPct val="200000"/>
              </a:lnSpc>
              <a:buAutoNum type="arabicParenBoth"/>
              <a:defRPr/>
            </a:pPr>
            <a:r>
              <a:rPr lang="en-US" altLang="ko-KR" sz="1200" b="1" dirty="0"/>
              <a:t> Knowledge Graph</a:t>
            </a:r>
          </a:p>
          <a:p>
            <a:pPr lvl="1">
              <a:lnSpc>
                <a:spcPct val="200000"/>
              </a:lnSpc>
              <a:defRPr/>
            </a:pPr>
            <a:endParaRPr lang="en-US" altLang="ko-KR" sz="900" b="1" dirty="0"/>
          </a:p>
          <a:p>
            <a:pPr lvl="1">
              <a:lnSpc>
                <a:spcPct val="200000"/>
              </a:lnSpc>
              <a:defRPr/>
            </a:pPr>
            <a:r>
              <a:rPr lang="en-US" altLang="ko-KR" sz="1400" b="1" dirty="0"/>
              <a:t>-  Panoptic Segmentation</a:t>
            </a:r>
            <a:r>
              <a:rPr lang="ko-KR" altLang="en-US" sz="1400" b="1" dirty="0"/>
              <a:t>의 한계점</a:t>
            </a:r>
            <a:r>
              <a:rPr lang="en-US" altLang="ko-KR" sz="1400" b="1" dirty="0"/>
              <a:t>	</a:t>
            </a:r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1) </a:t>
            </a:r>
            <a:r>
              <a:rPr lang="ko-KR" altLang="en-US" sz="1100" b="1" dirty="0"/>
              <a:t>복잡한 장면에서의 정확도 </a:t>
            </a:r>
            <a:r>
              <a:rPr lang="en-US" altLang="ko-KR" sz="1100" b="1" dirty="0"/>
              <a:t>: </a:t>
            </a:r>
            <a:r>
              <a:rPr lang="ko-KR" altLang="en-US" sz="1050" dirty="0"/>
              <a:t>서로 겹치거나 가려진 객체들의 경우 인식이 어려움</a:t>
            </a:r>
            <a:r>
              <a:rPr lang="en-US" altLang="ko-KR" sz="1050" dirty="0"/>
              <a:t>(Panoptic FPN)</a:t>
            </a:r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2) Class</a:t>
            </a:r>
            <a:r>
              <a:rPr lang="ko-KR" altLang="en-US" sz="1100" b="1" dirty="0"/>
              <a:t>의 한계 </a:t>
            </a:r>
            <a:r>
              <a:rPr lang="en-US" altLang="ko-KR" sz="1100" b="1" dirty="0"/>
              <a:t>: </a:t>
            </a:r>
            <a:r>
              <a:rPr lang="en-US" altLang="ko-KR" sz="1050" dirty="0"/>
              <a:t>Panoptic Segmentation</a:t>
            </a:r>
            <a:r>
              <a:rPr lang="ko-KR" altLang="en-US" sz="1050" dirty="0"/>
              <a:t>은 사전에 정의된 </a:t>
            </a:r>
            <a:r>
              <a:rPr lang="en-US" altLang="ko-KR" sz="1050" dirty="0"/>
              <a:t>class</a:t>
            </a:r>
            <a:r>
              <a:rPr lang="ko-KR" altLang="en-US" sz="1050" dirty="0"/>
              <a:t>에 의존함</a:t>
            </a:r>
            <a:r>
              <a:rPr lang="en-US" altLang="ko-KR" sz="1050" dirty="0"/>
              <a:t>(</a:t>
            </a:r>
            <a:r>
              <a:rPr lang="en-US" altLang="ko-KR" sz="1050" dirty="0" err="1"/>
              <a:t>UPSNet</a:t>
            </a:r>
            <a:r>
              <a:rPr lang="en-US" altLang="ko-KR" sz="1050" dirty="0"/>
              <a:t>)</a:t>
            </a:r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3) </a:t>
            </a:r>
            <a:r>
              <a:rPr lang="ko-KR" altLang="en-US" sz="1100" b="1" dirty="0"/>
              <a:t>배경과 객체의 구분 </a:t>
            </a:r>
            <a:r>
              <a:rPr lang="en-US" altLang="ko-KR" sz="1100" b="1" dirty="0"/>
              <a:t>: </a:t>
            </a:r>
            <a:r>
              <a:rPr lang="ko-KR" altLang="en-US" sz="1050" dirty="0"/>
              <a:t>객체와 배경의 구분이 모호하면 알고리즘 정확도에 영향을 줄 수 있음</a:t>
            </a:r>
            <a:r>
              <a:rPr lang="en-US" altLang="ko-KR" sz="1050" dirty="0"/>
              <a:t>(Panoptic-</a:t>
            </a:r>
            <a:r>
              <a:rPr lang="en-US" altLang="ko-KR" sz="1050" dirty="0" err="1"/>
              <a:t>DeepLab</a:t>
            </a:r>
            <a:r>
              <a:rPr lang="en-US" altLang="ko-KR" sz="1050" dirty="0"/>
              <a:t>)</a:t>
            </a:r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4) </a:t>
            </a:r>
            <a:r>
              <a:rPr lang="ko-KR" altLang="en-US" sz="1100" b="1" dirty="0"/>
              <a:t>데이터셋의 한계와 편향 </a:t>
            </a:r>
            <a:r>
              <a:rPr lang="en-US" altLang="ko-KR" sz="1100" b="1" dirty="0"/>
              <a:t>: </a:t>
            </a:r>
            <a:r>
              <a:rPr lang="en-US" altLang="ko-KR" sz="1050" dirty="0"/>
              <a:t>Panoptic Segmentation </a:t>
            </a:r>
            <a:r>
              <a:rPr lang="ko-KR" altLang="en-US" sz="1050" dirty="0"/>
              <a:t>모델은 대규모의 주석이 달린 데이터셋에 의존해 일반화 능력이 제한될 수 있음</a:t>
            </a:r>
            <a:endParaRPr lang="en-US" altLang="ko-KR" sz="1050" dirty="0"/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5) </a:t>
            </a:r>
            <a:r>
              <a:rPr lang="ko-KR" altLang="en-US" sz="1100" b="1" dirty="0"/>
              <a:t>동적 환경에서의 적응력 </a:t>
            </a:r>
            <a:r>
              <a:rPr lang="en-US" altLang="ko-KR" sz="1100" b="1" dirty="0"/>
              <a:t>: </a:t>
            </a:r>
            <a:r>
              <a:rPr lang="ko-KR" altLang="en-US" sz="1050" dirty="0"/>
              <a:t>실시간으로 변화하는 환경이나 조명 조건에서 성능이 저하될 수 있음</a:t>
            </a:r>
            <a:r>
              <a:rPr lang="en-US" altLang="ko-KR" sz="1050" dirty="0"/>
              <a:t>(</a:t>
            </a:r>
            <a:r>
              <a:rPr lang="ko-KR" altLang="en-US" sz="1050" dirty="0"/>
              <a:t>예</a:t>
            </a:r>
            <a:r>
              <a:rPr lang="en-US" altLang="ko-KR" sz="1050" dirty="0"/>
              <a:t>. </a:t>
            </a:r>
            <a:r>
              <a:rPr lang="ko-KR" altLang="en-US" sz="1050" dirty="0"/>
              <a:t>자율주행 자동차</a:t>
            </a:r>
            <a:r>
              <a:rPr lang="en-US" altLang="ko-KR" sz="1050" dirty="0"/>
              <a:t>) / Real-time </a:t>
            </a:r>
            <a:r>
              <a:rPr lang="ko-KR" altLang="en-US" sz="1050" dirty="0"/>
              <a:t>적용이 힘듦</a:t>
            </a:r>
            <a:endParaRPr lang="en-US" altLang="ko-KR" sz="1100" dirty="0"/>
          </a:p>
          <a:p>
            <a:pPr lvl="1">
              <a:lnSpc>
                <a:spcPct val="200000"/>
              </a:lnSpc>
              <a:defRPr/>
            </a:pPr>
            <a:r>
              <a:rPr lang="en-US" altLang="ko-KR" sz="1100" b="1" dirty="0"/>
              <a:t>    6) </a:t>
            </a:r>
            <a:r>
              <a:rPr lang="ko-KR" altLang="en-US" sz="1100" b="1" dirty="0"/>
              <a:t>계산 비용 및 시간 </a:t>
            </a:r>
            <a:r>
              <a:rPr lang="en-US" altLang="ko-KR" sz="1100" dirty="0"/>
              <a:t>: </a:t>
            </a:r>
            <a:r>
              <a:rPr lang="ko-KR" altLang="en-US" sz="1050" dirty="0"/>
              <a:t>모델의 복잡성으로 인해 계산 비용이 많이 들고 시간이 오래 걸림</a:t>
            </a:r>
            <a:endParaRPr lang="en-US" altLang="ko-KR" sz="1100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0B5B4D-0105-B258-7DBE-54EF89BC2B02}"/>
              </a:ext>
            </a:extLst>
          </p:cNvPr>
          <p:cNvSpPr txBox="1"/>
          <p:nvPr/>
        </p:nvSpPr>
        <p:spPr>
          <a:xfrm>
            <a:off x="1149682" y="6271573"/>
            <a:ext cx="105660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/>
              <a:t>-&gt; Diffusion Model</a:t>
            </a:r>
            <a:r>
              <a:rPr lang="ko-KR" altLang="en-US" sz="1200" b="1" dirty="0"/>
              <a:t>을 이용하면 데이터셋 한계와 편향을 해결해볼 수 있지 않을까</a:t>
            </a:r>
            <a:r>
              <a:rPr lang="en-US" altLang="ko-KR" sz="1200" b="1" dirty="0"/>
              <a:t>..</a:t>
            </a:r>
            <a:r>
              <a:rPr lang="ko-KR" altLang="en-US" sz="1200" b="1" dirty="0"/>
              <a:t>동적 환경에서 적응력도</a:t>
            </a:r>
            <a:r>
              <a:rPr lang="en-US" altLang="ko-KR" sz="1200" b="1" dirty="0"/>
              <a:t>..? </a:t>
            </a:r>
          </a:p>
        </p:txBody>
      </p:sp>
    </p:spTree>
    <p:extLst>
      <p:ext uri="{BB962C8B-B14F-4D97-AF65-F5344CB8AC3E}">
        <p14:creationId xmlns:p14="http://schemas.microsoft.com/office/powerpoint/2010/main" val="1144342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38112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latin typeface="Tmon몬소리 Black" panose="02000A03000000000000" pitchFamily="2" charset="-127"/>
                <a:ea typeface="Tmon몬소리 Black" panose="02000A03000000000000" pitchFamily="2" charset="-127"/>
              </a:rPr>
              <a:t>Content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1203091" y="1527454"/>
            <a:ext cx="7624682" cy="3803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en-US" altLang="ko-KR" sz="2000" b="1" dirty="0"/>
              <a:t>Previous</a:t>
            </a: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endParaRPr lang="en-US" altLang="ko-KR" sz="2000" b="1" dirty="0"/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en-US" altLang="ko-KR" sz="2000" b="1" dirty="0"/>
              <a:t>On-going</a:t>
            </a:r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endParaRPr lang="en-US" altLang="ko-KR" sz="2000" b="1" dirty="0"/>
          </a:p>
          <a:p>
            <a:pPr marL="228600" indent="-228600">
              <a:lnSpc>
                <a:spcPct val="250000"/>
              </a:lnSpc>
              <a:buAutoNum type="arabicPeriod"/>
              <a:defRPr/>
            </a:pPr>
            <a:r>
              <a:rPr lang="en-US" altLang="ko-KR" sz="2000" b="1" dirty="0"/>
              <a:t>Future plan</a:t>
            </a: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7BCEAD6-1CBD-1CEF-59E1-A3B820B2B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0687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05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33400" y="262235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Overall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11909"/>
            <a:ext cx="9096033" cy="1952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400" b="1" dirty="0"/>
              <a:t>Overall</a:t>
            </a:r>
            <a:endParaRPr lang="en-US" altLang="ko-KR" sz="1600" dirty="0"/>
          </a:p>
          <a:p>
            <a:pPr marL="685800" lvl="1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600" b="1" dirty="0"/>
              <a:t> Diffusion Model Study</a:t>
            </a:r>
          </a:p>
          <a:p>
            <a:pPr marL="685800" lvl="1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600" b="1" dirty="0"/>
              <a:t> Segmentation Study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1370D90C-115D-3FCF-9795-42D86D935F63}"/>
              </a:ext>
            </a:extLst>
          </p:cNvPr>
          <p:cNvSpPr/>
          <p:nvPr/>
        </p:nvSpPr>
        <p:spPr>
          <a:xfrm>
            <a:off x="1547983" y="4486149"/>
            <a:ext cx="9096033" cy="197708"/>
          </a:xfrm>
          <a:prstGeom prst="rightArrow">
            <a:avLst>
              <a:gd name="adj1" fmla="val 50000"/>
              <a:gd name="adj2" fmla="val 84688"/>
            </a:avLst>
          </a:prstGeom>
          <a:solidFill>
            <a:srgbClr val="8EC2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E7F7E56-B500-97BD-8E35-CAD2E3966A02}"/>
              </a:ext>
            </a:extLst>
          </p:cNvPr>
          <p:cNvSpPr txBox="1"/>
          <p:nvPr/>
        </p:nvSpPr>
        <p:spPr>
          <a:xfrm>
            <a:off x="2238331" y="3532880"/>
            <a:ext cx="181610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Diffusion Model</a:t>
            </a:r>
          </a:p>
          <a:p>
            <a:r>
              <a:rPr lang="en-US" altLang="ko-KR" sz="1400" dirty="0"/>
              <a:t>-&gt; Study</a:t>
            </a:r>
          </a:p>
          <a:p>
            <a:r>
              <a:rPr lang="en-US" altLang="ko-KR" sz="1400" dirty="0"/>
              <a:t>-&gt; </a:t>
            </a:r>
            <a:r>
              <a:rPr lang="ko-KR" altLang="en-US" sz="1400" dirty="0"/>
              <a:t>논문 작성 시도</a:t>
            </a:r>
            <a:endParaRPr lang="en-US" altLang="ko-KR" sz="1400" dirty="0"/>
          </a:p>
        </p:txBody>
      </p:sp>
      <p:cxnSp>
        <p:nvCxnSpPr>
          <p:cNvPr id="19" name="연결선: 꺾임 18">
            <a:extLst>
              <a:ext uri="{FF2B5EF4-FFF2-40B4-BE49-F238E27FC236}">
                <a16:creationId xmlns:a16="http://schemas.microsoft.com/office/drawing/2014/main" id="{AF8EAE2D-9074-2276-D0FC-82DF1DDD4701}"/>
              </a:ext>
            </a:extLst>
          </p:cNvPr>
          <p:cNvCxnSpPr>
            <a:cxnSpLocks/>
          </p:cNvCxnSpPr>
          <p:nvPr/>
        </p:nvCxnSpPr>
        <p:spPr>
          <a:xfrm rot="16200000" flipH="1">
            <a:off x="8811354" y="4832084"/>
            <a:ext cx="913162" cy="500851"/>
          </a:xfrm>
          <a:prstGeom prst="bentConnector3">
            <a:avLst>
              <a:gd name="adj1" fmla="val 1000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EF8715E-269A-F4C2-3238-F7E011A02583}"/>
              </a:ext>
            </a:extLst>
          </p:cNvPr>
          <p:cNvSpPr txBox="1"/>
          <p:nvPr/>
        </p:nvSpPr>
        <p:spPr>
          <a:xfrm>
            <a:off x="6216649" y="3524282"/>
            <a:ext cx="19719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/>
              <a:t>Segmentation</a:t>
            </a:r>
            <a:endParaRPr lang="en-US" altLang="ko-KR" sz="1400" b="1" dirty="0"/>
          </a:p>
          <a:p>
            <a:r>
              <a:rPr lang="en-US" altLang="ko-KR" sz="1400"/>
              <a:t>-&gt; Study</a:t>
            </a:r>
            <a:endParaRPr lang="en-US" altLang="ko-KR" sz="1400" dirty="0"/>
          </a:p>
          <a:p>
            <a:r>
              <a:rPr lang="en-US" altLang="ko-KR" sz="1400"/>
              <a:t>-&gt; </a:t>
            </a:r>
            <a:r>
              <a:rPr lang="ko-KR" altLang="en-US" sz="1400" dirty="0"/>
              <a:t>논문 리뷰 및 코드</a:t>
            </a:r>
            <a:endParaRPr lang="en-US" altLang="ko-KR" sz="1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B627C1C-49D3-5B53-AFEF-BBCAC7589F8F}"/>
              </a:ext>
            </a:extLst>
          </p:cNvPr>
          <p:cNvSpPr txBox="1"/>
          <p:nvPr/>
        </p:nvSpPr>
        <p:spPr>
          <a:xfrm>
            <a:off x="9518361" y="5407427"/>
            <a:ext cx="225625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Panoptic Segmentation</a:t>
            </a:r>
          </a:p>
          <a:p>
            <a:r>
              <a:rPr lang="en-US" altLang="ko-KR" sz="1400" dirty="0"/>
              <a:t>-&gt; Study</a:t>
            </a:r>
          </a:p>
          <a:p>
            <a:r>
              <a:rPr lang="en-US" altLang="ko-KR" sz="1400" dirty="0"/>
              <a:t>-&gt; </a:t>
            </a:r>
            <a:r>
              <a:rPr lang="ko-KR" altLang="en-US" sz="1400" dirty="0"/>
              <a:t>논문 작성</a:t>
            </a:r>
          </a:p>
        </p:txBody>
      </p:sp>
      <p:sp>
        <p:nvSpPr>
          <p:cNvPr id="29" name="화살표: 위쪽 28">
            <a:extLst>
              <a:ext uri="{FF2B5EF4-FFF2-40B4-BE49-F238E27FC236}">
                <a16:creationId xmlns:a16="http://schemas.microsoft.com/office/drawing/2014/main" id="{65D56B71-C799-3884-52F8-88A87DB803BF}"/>
              </a:ext>
            </a:extLst>
          </p:cNvPr>
          <p:cNvSpPr/>
          <p:nvPr/>
        </p:nvSpPr>
        <p:spPr>
          <a:xfrm rot="10800000">
            <a:off x="8365692" y="4219823"/>
            <a:ext cx="390923" cy="294997"/>
          </a:xfrm>
          <a:prstGeom prst="upArrow">
            <a:avLst>
              <a:gd name="adj1" fmla="val 52143"/>
              <a:gd name="adj2" fmla="val 52438"/>
            </a:avLst>
          </a:prstGeom>
          <a:solidFill>
            <a:srgbClr val="8EC2C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DA3D0F-B92F-310A-877F-39B09F1F2D1C}"/>
              </a:ext>
            </a:extLst>
          </p:cNvPr>
          <p:cNvSpPr txBox="1"/>
          <p:nvPr/>
        </p:nvSpPr>
        <p:spPr>
          <a:xfrm>
            <a:off x="8209575" y="3900007"/>
            <a:ext cx="72220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1400" b="1" dirty="0"/>
              <a:t>진행중</a:t>
            </a: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4CA5D6C4-5607-44FB-BDC7-10988899CCD9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1619315" y="3870792"/>
            <a:ext cx="832903" cy="455152"/>
          </a:xfrm>
          <a:prstGeom prst="bentConnector3">
            <a:avLst>
              <a:gd name="adj1" fmla="val 1000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연결선: 꺾임 19">
            <a:extLst>
              <a:ext uri="{FF2B5EF4-FFF2-40B4-BE49-F238E27FC236}">
                <a16:creationId xmlns:a16="http://schemas.microsoft.com/office/drawing/2014/main" id="{A132390F-7CB0-B06F-D8E0-761FB1F7CF4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72621" y="3869769"/>
            <a:ext cx="832903" cy="455152"/>
          </a:xfrm>
          <a:prstGeom prst="bentConnector3">
            <a:avLst>
              <a:gd name="adj1" fmla="val 10004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연결선: 꺾임 8">
            <a:extLst>
              <a:ext uri="{FF2B5EF4-FFF2-40B4-BE49-F238E27FC236}">
                <a16:creationId xmlns:a16="http://schemas.microsoft.com/office/drawing/2014/main" id="{A29650B4-3820-9F13-792A-D05F00B2595B}"/>
              </a:ext>
            </a:extLst>
          </p:cNvPr>
          <p:cNvCxnSpPr>
            <a:cxnSpLocks/>
          </p:cNvCxnSpPr>
          <p:nvPr/>
        </p:nvCxnSpPr>
        <p:spPr>
          <a:xfrm rot="16200000" flipH="1">
            <a:off x="3744726" y="4824381"/>
            <a:ext cx="913162" cy="500851"/>
          </a:xfrm>
          <a:prstGeom prst="bentConnector3">
            <a:avLst>
              <a:gd name="adj1" fmla="val 10006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2F033EB-B4B6-C33D-F6BC-C9300F0BCA86}"/>
              </a:ext>
            </a:extLst>
          </p:cNvPr>
          <p:cNvSpPr txBox="1"/>
          <p:nvPr/>
        </p:nvSpPr>
        <p:spPr>
          <a:xfrm>
            <a:off x="4482783" y="5389458"/>
            <a:ext cx="230498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400" b="1" dirty="0"/>
              <a:t>Code Review</a:t>
            </a:r>
          </a:p>
          <a:p>
            <a:r>
              <a:rPr lang="en-US" altLang="ko-KR" sz="1400" dirty="0"/>
              <a:t>-&gt; </a:t>
            </a:r>
            <a:r>
              <a:rPr lang="en-US" altLang="ko-KR" sz="1400" dirty="0" err="1"/>
              <a:t>ResNet</a:t>
            </a:r>
            <a:r>
              <a:rPr lang="en-US" altLang="ko-KR" sz="1400" dirty="0"/>
              <a:t> Code Review</a:t>
            </a:r>
          </a:p>
        </p:txBody>
      </p:sp>
    </p:spTree>
    <p:extLst>
      <p:ext uri="{BB962C8B-B14F-4D97-AF65-F5344CB8AC3E}">
        <p14:creationId xmlns:p14="http://schemas.microsoft.com/office/powerpoint/2010/main" val="3675709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2900765" y="3429000"/>
            <a:ext cx="639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latin typeface="Tmon몬소리 Black" panose="02000A03000000000000" pitchFamily="2" charset="-127"/>
                <a:ea typeface="Tmon몬소리 Black" panose="02000A03000000000000" pitchFamily="2" charset="-127"/>
              </a:rPr>
              <a:t>1. Previous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45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95314" y="235893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Previous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9096033" cy="429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400" b="1" dirty="0"/>
              <a:t>1. Study</a:t>
            </a:r>
          </a:p>
          <a:p>
            <a:pPr>
              <a:lnSpc>
                <a:spcPct val="200000"/>
              </a:lnSpc>
              <a:defRPr/>
            </a:pPr>
            <a:endParaRPr lang="en-US" altLang="ko-KR" sz="1600" dirty="0"/>
          </a:p>
          <a:p>
            <a:pPr marL="685800" lvl="1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600" b="1" dirty="0"/>
              <a:t> </a:t>
            </a:r>
            <a:r>
              <a:rPr lang="en-US" altLang="ko-KR" sz="1600" b="1" dirty="0" err="1"/>
              <a:t>CrisisMMD</a:t>
            </a:r>
            <a:r>
              <a:rPr lang="en-US" altLang="ko-KR" sz="1600" b="1" dirty="0"/>
              <a:t> dataset</a:t>
            </a:r>
            <a:r>
              <a:rPr lang="ko-KR" altLang="en-US" sz="1600" b="1" dirty="0"/>
              <a:t>을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이용한 논문 시도</a:t>
            </a:r>
            <a:r>
              <a:rPr lang="en-US" altLang="ko-KR" sz="1600" b="1" dirty="0"/>
              <a:t> </a:t>
            </a:r>
          </a:p>
          <a:p>
            <a:pPr marL="228600" indent="-228600">
              <a:lnSpc>
                <a:spcPct val="250000"/>
              </a:lnSpc>
              <a:buAutoNum type="arabicParenBoth"/>
              <a:defRPr/>
            </a:pPr>
            <a:endParaRPr lang="en-US" altLang="ko-KR" sz="1600" b="1" dirty="0"/>
          </a:p>
          <a:p>
            <a:pPr lvl="1">
              <a:lnSpc>
                <a:spcPct val="250000"/>
              </a:lnSpc>
              <a:defRPr/>
            </a:pPr>
            <a:r>
              <a:rPr lang="en-US" altLang="ko-KR" sz="1600" b="1" dirty="0"/>
              <a:t>(2) Diffusion Model Study </a:t>
            </a:r>
          </a:p>
          <a:p>
            <a:pPr lvl="1">
              <a:lnSpc>
                <a:spcPct val="250000"/>
              </a:lnSpc>
              <a:defRPr/>
            </a:pPr>
            <a:endParaRPr lang="en-US" altLang="ko-KR" sz="1600" b="1" dirty="0"/>
          </a:p>
          <a:p>
            <a:pPr lvl="1">
              <a:lnSpc>
                <a:spcPct val="250000"/>
              </a:lnSpc>
              <a:defRPr/>
            </a:pPr>
            <a:r>
              <a:rPr lang="en-US" altLang="ko-KR" sz="1600" b="1" dirty="0"/>
              <a:t>(3) </a:t>
            </a:r>
            <a:r>
              <a:rPr lang="en-US" altLang="ko-KR" sz="1600" b="1" dirty="0" err="1"/>
              <a:t>ResNet</a:t>
            </a:r>
            <a:r>
              <a:rPr lang="en-US" altLang="ko-KR" sz="1600" b="1" dirty="0"/>
              <a:t> </a:t>
            </a:r>
            <a:r>
              <a:rPr lang="ko-KR" altLang="en-US" sz="1600" b="1" dirty="0"/>
              <a:t>코드 리뷰</a:t>
            </a:r>
            <a:endParaRPr lang="en-US" altLang="ko-KR" sz="1600" b="1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11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F5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95D6899-1875-FD21-1E61-8E5AA1C13702}"/>
              </a:ext>
            </a:extLst>
          </p:cNvPr>
          <p:cNvSpPr txBox="1"/>
          <p:nvPr/>
        </p:nvSpPr>
        <p:spPr>
          <a:xfrm>
            <a:off x="2900765" y="3429000"/>
            <a:ext cx="63904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0">
              <a:defRPr/>
            </a:pPr>
            <a:r>
              <a:rPr lang="en-US" altLang="ko-KR" sz="2800" b="1" kern="0" dirty="0">
                <a:ln w="12700">
                  <a:noFill/>
                </a:ln>
                <a:latin typeface="Tmon몬소리 Black" panose="02000A03000000000000" pitchFamily="2" charset="-127"/>
                <a:ea typeface="Tmon몬소리 Black" panose="02000A03000000000000" pitchFamily="2" charset="-127"/>
              </a:rPr>
              <a:t>2. On-going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444201B-09D7-00C9-0217-158A7388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15451" y="6465887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937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192CEE9A-D85D-4795-23B0-903AC85B21CE}"/>
              </a:ext>
            </a:extLst>
          </p:cNvPr>
          <p:cNvGrpSpPr/>
          <p:nvPr/>
        </p:nvGrpSpPr>
        <p:grpSpPr>
          <a:xfrm>
            <a:off x="142874" y="209550"/>
            <a:ext cx="11915776" cy="6648450"/>
            <a:chOff x="142874" y="209550"/>
            <a:chExt cx="11915776" cy="6648450"/>
          </a:xfrm>
        </p:grpSpPr>
        <p:sp>
          <p:nvSpPr>
            <p:cNvPr id="6" name="사각형: 둥근 위쪽 모서리 5">
              <a:extLst>
                <a:ext uri="{FF2B5EF4-FFF2-40B4-BE49-F238E27FC236}">
                  <a16:creationId xmlns:a16="http://schemas.microsoft.com/office/drawing/2014/main" id="{18E34FA9-1BDF-2A9E-7E69-FD80814B4785}"/>
                </a:ext>
              </a:extLst>
            </p:cNvPr>
            <p:cNvSpPr/>
            <p:nvPr/>
          </p:nvSpPr>
          <p:spPr>
            <a:xfrm>
              <a:off x="142875" y="209550"/>
              <a:ext cx="11915775" cy="6648450"/>
            </a:xfrm>
            <a:prstGeom prst="round2SameRect">
              <a:avLst>
                <a:gd name="adj1" fmla="val 2914"/>
                <a:gd name="adj2" fmla="val 0"/>
              </a:avLst>
            </a:prstGeom>
            <a:solidFill>
              <a:srgbClr val="8EC2CF"/>
            </a:solidFill>
            <a:ln>
              <a:noFill/>
            </a:ln>
            <a:effectLst>
              <a:outerShdw blurRad="152400" dist="38100" dir="16200000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4C075575-3145-975D-FC83-9E6E2E43627D}"/>
                </a:ext>
              </a:extLst>
            </p:cNvPr>
            <p:cNvSpPr/>
            <p:nvPr/>
          </p:nvSpPr>
          <p:spPr>
            <a:xfrm>
              <a:off x="142874" y="723900"/>
              <a:ext cx="11915776" cy="6134100"/>
            </a:xfrm>
            <a:prstGeom prst="round2SameRect">
              <a:avLst>
                <a:gd name="adj1" fmla="val 3319"/>
                <a:gd name="adj2" fmla="val 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0B786FA0-D8F6-969A-592F-64B0DFDDAF46}"/>
                </a:ext>
              </a:extLst>
            </p:cNvPr>
            <p:cNvSpPr/>
            <p:nvPr/>
          </p:nvSpPr>
          <p:spPr>
            <a:xfrm>
              <a:off x="323850" y="352425"/>
              <a:ext cx="219075" cy="219075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ko-KR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그림 1">
              <a:extLst>
                <a:ext uri="{FF2B5EF4-FFF2-40B4-BE49-F238E27FC236}">
                  <a16:creationId xmlns:a16="http://schemas.microsoft.com/office/drawing/2014/main" id="{37473ED7-42A1-2BEC-EC38-0B7ACDCB1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239" y="402179"/>
              <a:ext cx="115916" cy="115916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CFD307-D44E-D703-06A4-7813FDEEB0A0}"/>
              </a:ext>
            </a:extLst>
          </p:cNvPr>
          <p:cNvSpPr txBox="1"/>
          <p:nvPr/>
        </p:nvSpPr>
        <p:spPr>
          <a:xfrm>
            <a:off x="595314" y="235893"/>
            <a:ext cx="6110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2400" b="1" kern="0" dirty="0">
                <a:ln w="9525">
                  <a:noFill/>
                </a:ln>
                <a:solidFill>
                  <a:prstClr val="white"/>
                </a:solidFill>
                <a:ea typeface="Tmon몬소리 Black" panose="02000A03000000000000" pitchFamily="2" charset="-127"/>
              </a:rPr>
              <a:t>On-going</a:t>
            </a:r>
            <a:endParaRPr lang="ko-KR" altLang="en-US" b="1" dirty="0">
              <a:solidFill>
                <a:prstClr val="black"/>
              </a:solidFill>
            </a:endParaRPr>
          </a:p>
        </p:txBody>
      </p:sp>
      <p:sp>
        <p:nvSpPr>
          <p:cNvPr id="38" name="직사각형 37">
            <a:extLst>
              <a:ext uri="{FF2B5EF4-FFF2-40B4-BE49-F238E27FC236}">
                <a16:creationId xmlns:a16="http://schemas.microsoft.com/office/drawing/2014/main" id="{44B48D0F-FC57-81C9-A24A-CB5C8C4B37C9}"/>
              </a:ext>
            </a:extLst>
          </p:cNvPr>
          <p:cNvSpPr/>
          <p:nvPr/>
        </p:nvSpPr>
        <p:spPr>
          <a:xfrm>
            <a:off x="542925" y="723900"/>
            <a:ext cx="9096033" cy="4292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ko-KR" sz="2400" b="1" dirty="0"/>
              <a:t>1. Study</a:t>
            </a:r>
          </a:p>
          <a:p>
            <a:pPr>
              <a:lnSpc>
                <a:spcPct val="200000"/>
              </a:lnSpc>
              <a:defRPr/>
            </a:pPr>
            <a:endParaRPr lang="en-US" altLang="ko-KR" sz="1600" dirty="0"/>
          </a:p>
          <a:p>
            <a:pPr marL="685800" lvl="1" indent="-228600">
              <a:lnSpc>
                <a:spcPct val="250000"/>
              </a:lnSpc>
              <a:buAutoNum type="arabicParenBoth"/>
              <a:defRPr/>
            </a:pPr>
            <a:r>
              <a:rPr lang="en-US" altLang="ko-KR" sz="1600" b="1" dirty="0"/>
              <a:t> Segmentation </a:t>
            </a:r>
            <a:r>
              <a:rPr lang="ko-KR" altLang="en-US" sz="1600" b="1" dirty="0"/>
              <a:t>개념 공부 </a:t>
            </a:r>
            <a:r>
              <a:rPr lang="en-US" altLang="ko-KR" sz="1600" b="1" dirty="0"/>
              <a:t>: Semantic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Segmentation,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Instance</a:t>
            </a:r>
            <a:r>
              <a:rPr lang="ko-KR" altLang="en-US" sz="1600" b="1" dirty="0"/>
              <a:t> </a:t>
            </a:r>
            <a:r>
              <a:rPr lang="en-US" altLang="ko-KR" sz="1600" b="1" dirty="0"/>
              <a:t>Segmentation</a:t>
            </a:r>
          </a:p>
          <a:p>
            <a:pPr marL="228600" indent="-228600">
              <a:lnSpc>
                <a:spcPct val="250000"/>
              </a:lnSpc>
              <a:buAutoNum type="arabicParenBoth"/>
              <a:defRPr/>
            </a:pPr>
            <a:endParaRPr lang="en-US" altLang="ko-KR" sz="1600" b="1" dirty="0"/>
          </a:p>
          <a:p>
            <a:pPr lvl="1">
              <a:lnSpc>
                <a:spcPct val="250000"/>
              </a:lnSpc>
              <a:defRPr/>
            </a:pPr>
            <a:r>
              <a:rPr lang="en-US" altLang="ko-KR" sz="1600" b="1" dirty="0"/>
              <a:t>(2) FCN(Fully Convolutional Network), U-Net Study</a:t>
            </a:r>
          </a:p>
          <a:p>
            <a:pPr lvl="1">
              <a:lnSpc>
                <a:spcPct val="250000"/>
              </a:lnSpc>
              <a:defRPr/>
            </a:pPr>
            <a:endParaRPr lang="en-US" altLang="ko-KR" sz="1600" b="1" dirty="0"/>
          </a:p>
          <a:p>
            <a:pPr lvl="1">
              <a:lnSpc>
                <a:spcPct val="250000"/>
              </a:lnSpc>
              <a:defRPr/>
            </a:pPr>
            <a:r>
              <a:rPr lang="en-US" altLang="ko-KR" sz="1600" b="1" dirty="0"/>
              <a:t>(3) Panoptic Segmentation Study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044BA4B-71DD-3E57-DC31-C2BA165C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5925" y="6492875"/>
            <a:ext cx="2743200" cy="365125"/>
          </a:xfrm>
        </p:spPr>
        <p:txBody>
          <a:bodyPr/>
          <a:lstStyle/>
          <a:p>
            <a:fld id="{92A3BBB8-EBE5-4A2B-AB70-89540E1C96C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973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0271526-C56C-0DE2-7E53-B0F74202AAEE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FC47F77-027F-EE58-7602-867030A98BCC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E7B83BF8-60DD-CE01-042B-3525D2C3A8FA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97376B6E-3CD6-94D9-E7CF-56ACE7240318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0923C3D8-429A-B603-2592-CEB309CD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60B2746-FB4B-8A95-F84C-EA7147DD47D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0" cap="none" spc="0" baseline="0" dirty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Segmentation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A24C605-BC88-3CB4-FC70-5093E37AF178}"/>
              </a:ext>
            </a:extLst>
          </p:cNvPr>
          <p:cNvSpPr/>
          <p:nvPr/>
        </p:nvSpPr>
        <p:spPr>
          <a:xfrm>
            <a:off x="533396" y="723893"/>
            <a:ext cx="10498134" cy="1664751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Segmentation</a:t>
            </a:r>
            <a:endParaRPr lang="en-US" sz="14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ko-KR" sz="5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이미지나 비디오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를 픽셀 단위로 다른 영역 또는 객체로 분할하는 작업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이미지의 구성 요소를 분리하고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픽셀 수준에서 객체의 경계를 정확하게 추출할 수 있음</a:t>
            </a:r>
            <a:endParaRPr lang="en-US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37689D-5CE9-A382-04D5-548E3DDD7C07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A43930-13C1-4602-9C09-CF976FF7632D}" type="slidenum">
              <a:rPr/>
              <a:t>8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F1447F32-9D81-0326-DEBF-EB0B578FC9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660" y="2792919"/>
            <a:ext cx="6490500" cy="3499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88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2">
            <a:extLst>
              <a:ext uri="{FF2B5EF4-FFF2-40B4-BE49-F238E27FC236}">
                <a16:creationId xmlns:a16="http://schemas.microsoft.com/office/drawing/2014/main" id="{80271526-C56C-0DE2-7E53-B0F74202AAEE}"/>
              </a:ext>
            </a:extLst>
          </p:cNvPr>
          <p:cNvGrpSpPr/>
          <p:nvPr/>
        </p:nvGrpSpPr>
        <p:grpSpPr>
          <a:xfrm>
            <a:off x="138110" y="209553"/>
            <a:ext cx="11915774" cy="6648446"/>
            <a:chOff x="138110" y="209553"/>
            <a:chExt cx="11915774" cy="6648446"/>
          </a:xfrm>
        </p:grpSpPr>
        <p:sp>
          <p:nvSpPr>
            <p:cNvPr id="3" name="사각형: 둥근 위쪽 모서리 5">
              <a:extLst>
                <a:ext uri="{FF2B5EF4-FFF2-40B4-BE49-F238E27FC236}">
                  <a16:creationId xmlns:a16="http://schemas.microsoft.com/office/drawing/2014/main" id="{3FC47F77-027F-EE58-7602-867030A98BCC}"/>
                </a:ext>
              </a:extLst>
            </p:cNvPr>
            <p:cNvSpPr/>
            <p:nvPr/>
          </p:nvSpPr>
          <p:spPr>
            <a:xfrm>
              <a:off x="138110" y="209553"/>
              <a:ext cx="11915774" cy="664844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2914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8EC2CF"/>
            </a:solidFill>
            <a:ln cap="flat">
              <a:noFill/>
              <a:prstDash val="solid"/>
            </a:ln>
            <a:effectLst>
              <a:outerShdw dist="38103" dir="16200000" algn="tl">
                <a:srgbClr val="000000">
                  <a:alpha val="12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4" name="사각형: 둥근 위쪽 모서리 6">
              <a:extLst>
                <a:ext uri="{FF2B5EF4-FFF2-40B4-BE49-F238E27FC236}">
                  <a16:creationId xmlns:a16="http://schemas.microsoft.com/office/drawing/2014/main" id="{E7B83BF8-60DD-CE01-042B-3525D2C3A8FA}"/>
                </a:ext>
              </a:extLst>
            </p:cNvPr>
            <p:cNvSpPr/>
            <p:nvPr/>
          </p:nvSpPr>
          <p:spPr>
            <a:xfrm>
              <a:off x="138110" y="723903"/>
              <a:ext cx="11915774" cy="6134096"/>
            </a:xfrm>
            <a:custGeom>
              <a:avLst/>
              <a:gdLst>
                <a:gd name="f0" fmla="val 10800000"/>
                <a:gd name="f1" fmla="val 5400000"/>
                <a:gd name="f2" fmla="val 16200000"/>
                <a:gd name="f3" fmla="val w"/>
                <a:gd name="f4" fmla="val h"/>
                <a:gd name="f5" fmla="val ss"/>
                <a:gd name="f6" fmla="val 0"/>
                <a:gd name="f7" fmla="val 3319"/>
                <a:gd name="f8" fmla="abs f3"/>
                <a:gd name="f9" fmla="abs f4"/>
                <a:gd name="f10" fmla="abs f5"/>
                <a:gd name="f11" fmla="?: f8 f3 1"/>
                <a:gd name="f12" fmla="?: f9 f4 1"/>
                <a:gd name="f13" fmla="?: f10 f5 1"/>
                <a:gd name="f14" fmla="*/ f11 1 21600"/>
                <a:gd name="f15" fmla="*/ f12 1 21600"/>
                <a:gd name="f16" fmla="*/ 21600 f11 1"/>
                <a:gd name="f17" fmla="*/ 21600 f12 1"/>
                <a:gd name="f18" fmla="min f15 f14"/>
                <a:gd name="f19" fmla="*/ f16 1 f13"/>
                <a:gd name="f20" fmla="*/ f17 1 f13"/>
                <a:gd name="f21" fmla="val f19"/>
                <a:gd name="f22" fmla="val f20"/>
                <a:gd name="f23" fmla="*/ f6 f18 1"/>
                <a:gd name="f24" fmla="+- f22 0 f6"/>
                <a:gd name="f25" fmla="+- f21 0 f6"/>
                <a:gd name="f26" fmla="*/ f21 f18 1"/>
                <a:gd name="f27" fmla="*/ f22 f18 1"/>
                <a:gd name="f28" fmla="min f25 f24"/>
                <a:gd name="f29" fmla="*/ f28 f7 1"/>
                <a:gd name="f30" fmla="*/ f28 f6 1"/>
                <a:gd name="f31" fmla="*/ f29 1 100000"/>
                <a:gd name="f32" fmla="*/ f30 1 100000"/>
                <a:gd name="f33" fmla="+- f21 0 f31"/>
                <a:gd name="f34" fmla="+- f22 0 f32"/>
                <a:gd name="f35" fmla="+- f31 0 f32"/>
                <a:gd name="f36" fmla="*/ f31 29289 1"/>
                <a:gd name="f37" fmla="*/ f32 29289 1"/>
                <a:gd name="f38" fmla="*/ f31 f18 1"/>
                <a:gd name="f39" fmla="*/ f32 f18 1"/>
                <a:gd name="f40" fmla="*/ f36 1 100000"/>
                <a:gd name="f41" fmla="*/ f37 1 100000"/>
                <a:gd name="f42" fmla="*/ f33 f18 1"/>
                <a:gd name="f43" fmla="*/ f34 f18 1"/>
                <a:gd name="f44" fmla="?: f35 f40 f41"/>
                <a:gd name="f45" fmla="+- f22 0 f41"/>
                <a:gd name="f46" fmla="*/ f40 f18 1"/>
                <a:gd name="f47" fmla="+- f21 0 f44"/>
                <a:gd name="f48" fmla="*/ f44 f18 1"/>
                <a:gd name="f49" fmla="*/ f45 f18 1"/>
                <a:gd name="f50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48" t="f46" r="f50" b="f49"/>
              <a:pathLst>
                <a:path>
                  <a:moveTo>
                    <a:pt x="f38" y="f23"/>
                  </a:moveTo>
                  <a:lnTo>
                    <a:pt x="f42" y="f23"/>
                  </a:lnTo>
                  <a:arcTo wR="f38" hR="f38" stAng="f2" swAng="f1"/>
                  <a:lnTo>
                    <a:pt x="f26" y="f43"/>
                  </a:lnTo>
                  <a:arcTo wR="f39" hR="f39" stAng="f6" swAng="f1"/>
                  <a:lnTo>
                    <a:pt x="f39" y="f27"/>
                  </a:lnTo>
                  <a:arcTo wR="f39" hR="f39" stAng="f1" swAng="f1"/>
                  <a:lnTo>
                    <a:pt x="f23" y="f38"/>
                  </a:lnTo>
                  <a:arcTo wR="f38" hR="f38" stAng="f0" swAng="f1"/>
                  <a:close/>
                </a:path>
              </a:pathLst>
            </a:cu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sp>
          <p:nvSpPr>
            <p:cNvPr id="5" name="타원 7">
              <a:extLst>
                <a:ext uri="{FF2B5EF4-FFF2-40B4-BE49-F238E27FC236}">
                  <a16:creationId xmlns:a16="http://schemas.microsoft.com/office/drawing/2014/main" id="{97376B6E-3CD6-94D9-E7CF-56ACE7240318}"/>
                </a:ext>
              </a:extLst>
            </p:cNvPr>
            <p:cNvSpPr/>
            <p:nvPr/>
          </p:nvSpPr>
          <p:spPr>
            <a:xfrm>
              <a:off x="319089" y="352428"/>
              <a:ext cx="219071" cy="219071"/>
            </a:xfrm>
            <a:custGeom>
              <a:avLst/>
              <a:gdLst>
                <a:gd name="f0" fmla="val 21600000"/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+- 2700000 f2 0"/>
                <a:gd name="f15" fmla="*/ f9 f1 1"/>
                <a:gd name="f16" fmla="*/ f10 f1 1"/>
                <a:gd name="f17" fmla="?: f11 f4 1"/>
                <a:gd name="f18" fmla="?: f12 f5 1"/>
                <a:gd name="f19" fmla="?: f13 f6 1"/>
                <a:gd name="f20" fmla="+- f14 0 f2"/>
                <a:gd name="f21" fmla="*/ f15 1 f3"/>
                <a:gd name="f22" fmla="*/ f16 1 f3"/>
                <a:gd name="f23" fmla="*/ f17 1 21600"/>
                <a:gd name="f24" fmla="*/ f18 1 21600"/>
                <a:gd name="f25" fmla="*/ 21600 f17 1"/>
                <a:gd name="f26" fmla="*/ 21600 f18 1"/>
                <a:gd name="f27" fmla="+- f20 f2 0"/>
                <a:gd name="f28" fmla="+- f21 0 f2"/>
                <a:gd name="f29" fmla="+- f22 0 f2"/>
                <a:gd name="f30" fmla="min f24 f23"/>
                <a:gd name="f31" fmla="*/ f25 1 f19"/>
                <a:gd name="f32" fmla="*/ f26 1 f19"/>
                <a:gd name="f33" fmla="*/ f27 f8 1"/>
                <a:gd name="f34" fmla="val f31"/>
                <a:gd name="f35" fmla="val f32"/>
                <a:gd name="f36" fmla="*/ f33 1 f1"/>
                <a:gd name="f37" fmla="*/ f7 f30 1"/>
                <a:gd name="f38" fmla="+- f35 0 f7"/>
                <a:gd name="f39" fmla="+- f34 0 f7"/>
                <a:gd name="f40" fmla="+- 0 0 f36"/>
                <a:gd name="f41" fmla="*/ f38 1 2"/>
                <a:gd name="f42" fmla="*/ f39 1 2"/>
                <a:gd name="f43" fmla="+- 0 0 f40"/>
                <a:gd name="f44" fmla="+- f7 f41 0"/>
                <a:gd name="f45" fmla="+- f7 f42 0"/>
                <a:gd name="f46" fmla="*/ f43 f1 1"/>
                <a:gd name="f47" fmla="*/ f42 f30 1"/>
                <a:gd name="f48" fmla="*/ f41 f30 1"/>
                <a:gd name="f49" fmla="*/ f46 1 f8"/>
                <a:gd name="f50" fmla="*/ f44 f30 1"/>
                <a:gd name="f51" fmla="+- f49 0 f2"/>
                <a:gd name="f52" fmla="cos 1 f51"/>
                <a:gd name="f53" fmla="sin 1 f51"/>
                <a:gd name="f54" fmla="+- 0 0 f52"/>
                <a:gd name="f55" fmla="+- 0 0 f53"/>
                <a:gd name="f56" fmla="+- 0 0 f54"/>
                <a:gd name="f57" fmla="+- 0 0 f55"/>
                <a:gd name="f58" fmla="val f56"/>
                <a:gd name="f59" fmla="val f57"/>
                <a:gd name="f60" fmla="*/ f58 f42 1"/>
                <a:gd name="f61" fmla="*/ f59 f41 1"/>
                <a:gd name="f62" fmla="+- f45 0 f60"/>
                <a:gd name="f63" fmla="+- f45 f60 0"/>
                <a:gd name="f64" fmla="+- f44 0 f61"/>
                <a:gd name="f65" fmla="+- f44 f61 0"/>
                <a:gd name="f66" fmla="*/ f62 f30 1"/>
                <a:gd name="f67" fmla="*/ f64 f30 1"/>
                <a:gd name="f68" fmla="*/ f63 f30 1"/>
                <a:gd name="f69" fmla="*/ f65 f3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66" y="f67"/>
                </a:cxn>
                <a:cxn ang="f29">
                  <a:pos x="f66" y="f69"/>
                </a:cxn>
                <a:cxn ang="f29">
                  <a:pos x="f68" y="f69"/>
                </a:cxn>
                <a:cxn ang="f28">
                  <a:pos x="f68" y="f67"/>
                </a:cxn>
              </a:cxnLst>
              <a:rect l="f66" t="f67" r="f68" b="f69"/>
              <a:pathLst>
                <a:path>
                  <a:moveTo>
                    <a:pt x="f37" y="f50"/>
                  </a:moveTo>
                  <a:arcTo wR="f47" hR="f48" stAng="f1" swAng="f0"/>
                  <a:close/>
                </a:path>
              </a:pathLst>
            </a:custGeom>
            <a:solidFill>
              <a:srgbClr val="FFD966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en-US" sz="1800" b="0" i="0" u="none" strike="noStrike" kern="1200" cap="none" spc="0" baseline="0">
                <a:solidFill>
                  <a:srgbClr val="FFFFFF"/>
                </a:solidFill>
                <a:uFillTx/>
                <a:latin typeface="맑은 고딕"/>
                <a:ea typeface="맑은 고딕" pitchFamily="34"/>
              </a:endParaRPr>
            </a:p>
          </p:txBody>
        </p:sp>
        <p:pic>
          <p:nvPicPr>
            <p:cNvPr id="6" name="그림 1">
              <a:extLst>
                <a:ext uri="{FF2B5EF4-FFF2-40B4-BE49-F238E27FC236}">
                  <a16:creationId xmlns:a16="http://schemas.microsoft.com/office/drawing/2014/main" id="{0923C3D8-429A-B603-2592-CEB309CD6D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1475" y="402180"/>
              <a:ext cx="115918" cy="115918"/>
            </a:xfrm>
            <a:prstGeom prst="rect">
              <a:avLst/>
            </a:prstGeom>
            <a:noFill/>
            <a:ln cap="flat">
              <a:noFill/>
            </a:ln>
          </p:spPr>
        </p:pic>
      </p:grpSp>
      <p:sp>
        <p:nvSpPr>
          <p:cNvPr id="7" name="TextBox 11">
            <a:extLst>
              <a:ext uri="{FF2B5EF4-FFF2-40B4-BE49-F238E27FC236}">
                <a16:creationId xmlns:a16="http://schemas.microsoft.com/office/drawing/2014/main" id="{160B2746-FB4B-8A95-F84C-EA7147DD47D4}"/>
              </a:ext>
            </a:extLst>
          </p:cNvPr>
          <p:cNvSpPr txBox="1"/>
          <p:nvPr/>
        </p:nvSpPr>
        <p:spPr>
          <a:xfrm>
            <a:off x="533396" y="262231"/>
            <a:ext cx="6110285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0" cap="none" spc="0" baseline="0" dirty="0">
                <a:solidFill>
                  <a:srgbClr val="FFFFFF"/>
                </a:solidFill>
                <a:uFillTx/>
                <a:latin typeface="맑은 고딕"/>
                <a:ea typeface="Tmon몬소리 Black" pitchFamily="2"/>
              </a:rPr>
              <a:t>Segmentation</a:t>
            </a:r>
            <a:endParaRPr lang="en-US" sz="1800" b="1" i="0" u="none" strike="noStrike" kern="1200" cap="none" spc="0" baseline="0" dirty="0">
              <a:solidFill>
                <a:srgbClr val="000000"/>
              </a:solidFill>
              <a:uFillTx/>
              <a:latin typeface="맑은 고딕"/>
              <a:ea typeface="맑은 고딕" pitchFamily="34"/>
            </a:endParaRPr>
          </a:p>
        </p:txBody>
      </p:sp>
      <p:sp>
        <p:nvSpPr>
          <p:cNvPr id="8" name="직사각형 37">
            <a:extLst>
              <a:ext uri="{FF2B5EF4-FFF2-40B4-BE49-F238E27FC236}">
                <a16:creationId xmlns:a16="http://schemas.microsoft.com/office/drawing/2014/main" id="{2A24C605-BC88-3CB4-FC70-5093E37AF178}"/>
              </a:ext>
            </a:extLst>
          </p:cNvPr>
          <p:cNvSpPr/>
          <p:nvPr/>
        </p:nvSpPr>
        <p:spPr>
          <a:xfrm>
            <a:off x="533396" y="723893"/>
            <a:ext cx="10498134" cy="203408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24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Fully Convolutional Network(FCN)</a:t>
            </a:r>
            <a:endParaRPr lang="en-US" sz="14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altLang="ko-KR" sz="5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이미지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분류에서 우수한 성능을 보인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CNN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기반 모델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(</a:t>
            </a:r>
            <a:r>
              <a:rPr lang="en-US" altLang="ko-KR" sz="1200" b="1" i="0" u="none" strike="noStrike" kern="1200" cap="none" spc="0" baseline="0" dirty="0" err="1">
                <a:uFillTx/>
                <a:latin typeface="맑은 고딕"/>
                <a:ea typeface="맑은 고딕" pitchFamily="34"/>
              </a:rPr>
              <a:t>AlexNet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VGG16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등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)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을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Semantic Segmentation Task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를 수행할 수 있도록 변형시킨 모델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FC layer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대신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1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* 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1 Conv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를 사용하여 위치 정보를 유지하고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입력 이미지 크기 고정의 한계를 보완함</a:t>
            </a:r>
            <a:endParaRPr lang="en-US" altLang="ko-KR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  <a:p>
            <a:pPr marL="285750" marR="0" lvl="0" indent="-285750" algn="l" defTabSz="914400" rtl="0" fontAlgn="auto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altLang="ko-KR" sz="1200" b="1" i="0" u="none" strike="noStrike" kern="1200" cap="none" spc="0" baseline="0" dirty="0" err="1">
                <a:uFillTx/>
                <a:latin typeface="맑은 고딕"/>
                <a:ea typeface="맑은 고딕" pitchFamily="34"/>
              </a:rPr>
              <a:t>Convolutionalization</a:t>
            </a:r>
            <a:r>
              <a:rPr lang="en-US" altLang="ko-KR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, Deconvolution(Up-sampling), Skip Architecture </a:t>
            </a:r>
            <a:r>
              <a:rPr lang="ko-KR" altLang="en-US" sz="1200" b="1" i="0" u="none" strike="noStrike" kern="1200" cap="none" spc="0" baseline="0" dirty="0">
                <a:uFillTx/>
                <a:latin typeface="맑은 고딕"/>
                <a:ea typeface="맑은 고딕" pitchFamily="34"/>
              </a:rPr>
              <a:t>과정으로 구성되어 있음</a:t>
            </a:r>
            <a:endParaRPr lang="en-US" sz="1200" b="1" i="0" u="none" strike="noStrike" kern="1200" cap="none" spc="0" baseline="0" dirty="0">
              <a:uFillTx/>
              <a:latin typeface="맑은 고딕"/>
              <a:ea typeface="맑은 고딕" pitchFamily="34"/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4E37689D-5CE9-A382-04D5-548E3DDD7C07}"/>
              </a:ext>
            </a:extLst>
          </p:cNvPr>
          <p:cNvSpPr txBox="1"/>
          <p:nvPr/>
        </p:nvSpPr>
        <p:spPr>
          <a:xfrm>
            <a:off x="9310685" y="6492870"/>
            <a:ext cx="2743200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FA43930-13C1-4602-9C09-CF976FF7632D}" type="slidenum">
              <a:rPr/>
              <a:t>9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맑은 고딕"/>
              <a:ea typeface="맑은 고딕" pitchFamily="34"/>
            </a:endParaRP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798AFD1-CD6E-7D48-7E9E-2DB44BBE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3219638"/>
            <a:ext cx="4229100" cy="3165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9317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1333</TotalTime>
  <Words>1173</Words>
  <Application>Microsoft Office PowerPoint</Application>
  <PresentationFormat>와이드스크린</PresentationFormat>
  <Paragraphs>209</Paragraphs>
  <Slides>13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Noto Sans KR</vt:lpstr>
      <vt:lpstr>Tmon몬소리 Black</vt:lpstr>
      <vt:lpstr>맑은 고딕</vt:lpstr>
      <vt:lpstr>Arial</vt:lpstr>
      <vt:lpstr>Wingdings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Microsoft 계정</dc:creator>
  <cp:lastModifiedBy>임유리</cp:lastModifiedBy>
  <cp:revision>168</cp:revision>
  <dcterms:created xsi:type="dcterms:W3CDTF">2023-07-19T05:52:30Z</dcterms:created>
  <dcterms:modified xsi:type="dcterms:W3CDTF">2023-11-15T05:43:37Z</dcterms:modified>
</cp:coreProperties>
</file>