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05" r:id="rId3"/>
    <p:sldId id="299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4" r:id="rId12"/>
    <p:sldId id="312" r:id="rId13"/>
    <p:sldId id="300" r:id="rId14"/>
    <p:sldId id="316" r:id="rId15"/>
    <p:sldId id="317" r:id="rId16"/>
    <p:sldId id="318" r:id="rId17"/>
    <p:sldId id="315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B4C7E7"/>
    <a:srgbClr val="F2F2F2"/>
    <a:srgbClr val="658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5" autoAdjust="0"/>
    <p:restoredTop sz="93429" autoAdjust="0"/>
  </p:normalViewPr>
  <p:slideViewPr>
    <p:cSldViewPr snapToGrid="0">
      <p:cViewPr varScale="1">
        <p:scale>
          <a:sx n="151" d="100"/>
          <a:sy n="151" d="100"/>
        </p:scale>
        <p:origin x="294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CB0E7-4AAE-4EC2-86CE-DF2678E8068F}" type="datetimeFigureOut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BA862-30A1-4E18-A6CB-B596CB654E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2441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5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196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07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8397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9022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874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407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99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150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4214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1768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94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400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313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5153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0BA862-30A1-4E18-A6CB-B596CB654E60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438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B3C9667-08F4-48B8-9B1C-26CA1A1AF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AEB67DAE-778E-449E-AC73-256B3D95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332DCB8-D18E-4B07-A4A5-124A2FCCF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8DE6-B7BF-461C-BB02-24C79D42A616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89F7EB-1AE2-49C9-814E-55587F1CD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36757F-5C78-4545-97E5-82A56EC81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501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65C6C3-4530-44ED-B25E-5C975200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A447501-74E9-486B-9B38-21BFFC0F3F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21BDC8-FA23-4FA0-90FC-6A9769739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F7A80-DCF5-4808-B243-2F10DF6E9C62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F9C3990-B750-4DFA-B66B-737E2B3C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0D697C4-D713-4BCE-A749-C488A20A3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89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7402284-E68F-4C84-BD16-B5A390C48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4027AA3-7159-4827-B82A-1F552173F3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3A4A4A-9846-4328-93DE-6D331DAB4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57C6-76B8-46C7-82FE-72B5FC6420B7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7845E2-67DD-4873-B479-103BE4FBF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3B499E-DA09-4376-92C1-ACCED3906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743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97414E-7BD1-4187-BC61-2CE084442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A2A2284-C3F4-493A-9BB9-5612F74BB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8A9DB6F-E9FF-41D1-8A44-A4D2DED10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DC7F-2D5A-4C9C-91EB-B8B7F9119827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C8E82F-2B6A-424A-8DDB-580F973AD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58556A3-F611-4B8E-BA20-85F5C77CF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90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0110DB2-37A2-4283-9281-A77CDF457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2D4CCA-D155-4D13-9F1D-32A68F6A9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A2791CF-B4DA-4E10-B074-D67F8862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1B43-3512-40FE-8A7E-1E27B92850CC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11B914-8217-479C-B817-FD98D371C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A2A9F5-2742-41F3-A32E-B9A1050D6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89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7B3342-520E-49F4-8FAC-6649CABE6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3EF26F-D1E6-4DD2-B17A-36BBB13A9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546A59A-4428-4D42-8897-29F9FDA1C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8D3DF0-957C-4562-BCA2-FDBF8814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E00F-0A61-454B-86E7-17EE20915971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CEF49F1-C29C-4709-97D2-21D15C25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3AD22D-9B5B-4437-A0F3-70A96713B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4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E9A387-46E4-4CE7-862F-01E190650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B3E275-A843-4D71-A16D-15CD69237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7E4FA30-BA14-451B-B682-C63F4573B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33A9DE8-DEE3-4850-AA70-7CAACB94C3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563A5A-DC80-4316-AE95-14A5149DF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688C45D-4F3E-4305-BE9A-98ADA1AB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B3407-C61F-4FDB-8E6E-EDBDCD182221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3B106D1-F5AA-43CA-A6BE-863065BD9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1800375-9D0F-4845-B093-89B76C78F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41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BCDFE9-9128-413B-9847-0938A651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C556B45B-35A1-4978-AF73-8B63CC50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374C-0272-4966-9881-E356F984C661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E369AA-16B8-4E87-9120-1AB10E00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358B536-989D-42FF-9EB8-B957849C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344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E6B3389-5CD6-4C37-9804-30169F447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674A-26A0-4564-B8A9-662F14E0106B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42C983F-9A44-470F-B355-BAD34604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297F43F-556F-4499-B28F-D7CC37C2D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424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2B5BDB-370B-4B5D-B8B9-12FED120D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5A3B2F5-AFCE-4713-A1F7-7AE5DCCBC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1CE035D-11AC-439E-A638-B474A5B8E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F640F9A-65B5-40CD-AF98-8EAFB5B56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A3683-914A-416B-BA14-2CE5C7024526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F71C9E-222B-45FD-931B-B57B639A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FF198A-3C70-4DBA-938F-2D775DE54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72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DE0EAD-F5ED-4B46-B669-102B35949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8E1921B-4687-4FB4-AD16-75074FC30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56FBCAD-3D97-4076-931D-591EC3F27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1F238D-D617-4A7A-B89C-C9F65179C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2E6E-E890-443D-90C6-CEFDA5A7DDD5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484262A-72A6-47C4-A4FF-273A15E2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443FDA1-52E3-4DA9-BEDF-38904E4B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779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93FAB2E-20C6-4D0B-882A-40BBBC739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029C45-53D7-4905-B6F9-4D7C19B5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62CF9DC-62CD-470C-8BB5-282E791E5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9146E-CB71-4A50-BDFE-32B4644ADC49}" type="datetime1">
              <a:rPr lang="ko-KR" altLang="en-US" smtClean="0"/>
              <a:t>2022-10-27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8018EB-1E2B-40CD-93AA-2055005F8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B3BDFB-BDE1-4E2C-BDC5-B0DA4C103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1E8B-0B89-49B2-8253-8F441822A9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0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67F6BD-E33B-483C-8AF7-F81555004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2538670"/>
            <a:ext cx="8555596" cy="1017972"/>
          </a:xfrm>
        </p:spPr>
        <p:txBody>
          <a:bodyPr>
            <a:noAutofit/>
          </a:bodyPr>
          <a:lstStyle/>
          <a:p>
            <a:pPr algn="l"/>
            <a:r>
              <a:rPr lang="en-US" altLang="ko-KR" sz="3600" b="1" dirty="0">
                <a:cs typeface="Arial" panose="020B0604020202020204" pitchFamily="34" charset="0"/>
              </a:rPr>
              <a:t>IIP</a:t>
            </a:r>
            <a:r>
              <a:rPr lang="ko-KR" altLang="en-US" sz="3600" b="1" dirty="0">
                <a:cs typeface="Arial" panose="020B0604020202020204" pitchFamily="34" charset="0"/>
              </a:rPr>
              <a:t> </a:t>
            </a:r>
            <a:r>
              <a:rPr lang="en-US" altLang="ko-KR" sz="3600" b="1" dirty="0">
                <a:cs typeface="Arial" panose="020B0604020202020204" pitchFamily="34" charset="0"/>
              </a:rPr>
              <a:t>LAB SEMINAR</a:t>
            </a:r>
            <a:endParaRPr lang="ko-KR" altLang="en-US" sz="3600" b="1" dirty="0">
              <a:cs typeface="Arial" panose="020B0604020202020204" pitchFamily="34" charset="0"/>
            </a:endParaRP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id="{A6260460-FDDC-48FA-95EB-12DAB91DED15}"/>
              </a:ext>
            </a:extLst>
          </p:cNvPr>
          <p:cNvCxnSpPr>
            <a:cxnSpLocks/>
          </p:cNvCxnSpPr>
          <p:nvPr/>
        </p:nvCxnSpPr>
        <p:spPr>
          <a:xfrm>
            <a:off x="251520" y="3765891"/>
            <a:ext cx="11000680" cy="0"/>
          </a:xfrm>
          <a:prstGeom prst="line">
            <a:avLst/>
          </a:prstGeom>
          <a:ln w="3175">
            <a:solidFill>
              <a:srgbClr val="6872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280213B4-5434-4A45-98A7-6B0D2F36632B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741E7A36-34C6-49EB-B350-FB503619A42E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A490DE-ECDB-48D0-B801-CCD125D5B32D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D85BE1-B998-428C-BDB2-1CEAC551BF2B}"/>
              </a:ext>
            </a:extLst>
          </p:cNvPr>
          <p:cNvSpPr txBox="1"/>
          <p:nvPr/>
        </p:nvSpPr>
        <p:spPr>
          <a:xfrm>
            <a:off x="9380504" y="3790475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latin typeface="Arial" panose="020B0604020202020204" pitchFamily="34" charset="0"/>
                <a:cs typeface="Arial" panose="020B0604020202020204" pitchFamily="34" charset="0"/>
              </a:rPr>
              <a:t>Inpyo-Hong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74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53618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10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1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AA92A86-A2CE-62E0-CFFE-51B498712BCA}"/>
              </a:ext>
            </a:extLst>
          </p:cNvPr>
          <p:cNvSpPr/>
          <p:nvPr/>
        </p:nvSpPr>
        <p:spPr>
          <a:xfrm>
            <a:off x="429221" y="2063207"/>
            <a:ext cx="1043967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 err="1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ko-KR" altLang="en-US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Fine-tuning </a:t>
            </a:r>
            <a:r>
              <a:rPr lang="ko-KR" altLang="en-US" b="1" spc="-150" dirty="0" err="1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실패했던이유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Teacher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Model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의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Fine-tuning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후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Fine-tuning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해야함  </a:t>
            </a:r>
            <a:r>
              <a:rPr lang="en-US" altLang="ko-KR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Teacher Model Fine-tuning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는 사전학습 없이 사용 시 성능이 제대로 나오지 않음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(Transformer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한계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  </a:t>
            </a:r>
            <a:r>
              <a:rPr lang="en-US" altLang="ko-KR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ko-KR" altLang="en-US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사전학습 된 </a:t>
            </a:r>
            <a:r>
              <a:rPr lang="en-US" altLang="ko-KR" b="1" spc="-150" dirty="0" err="1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DeiT</a:t>
            </a:r>
            <a:r>
              <a:rPr lang="ko-KR" altLang="en-US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사용</a:t>
            </a:r>
            <a:endParaRPr lang="en-US" altLang="ko-KR" b="1" spc="-150" dirty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+mj-ea"/>
              <a:buAutoNum type="circleNumDbPlain"/>
            </a:pPr>
            <a:endParaRPr lang="en-US" altLang="ko-KR" b="1" spc="-150" dirty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+mj-ea"/>
              <a:buAutoNum type="circleNumDbPlain"/>
            </a:pPr>
            <a:endParaRPr lang="en-US" altLang="ko-KR" b="1" spc="-150" dirty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1 </a:t>
            </a:r>
            <a:r>
              <a:rPr lang="ko-KR" altLang="en-US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결과</a:t>
            </a:r>
            <a:endParaRPr lang="en-US" altLang="ko-KR" b="1" spc="-150" dirty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spc="-150" dirty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Teacher Model : Fine-Tuned RegNetY-106 </a:t>
            </a:r>
            <a:r>
              <a:rPr lang="en-US" altLang="ko-KR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(Acc: 0.8666)</a:t>
            </a:r>
          </a:p>
          <a:p>
            <a:pPr marL="800100" lvl="1" indent="-342900">
              <a:buFont typeface="+mj-ea"/>
              <a:buAutoNum type="circleNumDbPlain"/>
            </a:pPr>
            <a:endParaRPr lang="en-US" altLang="ko-KR" b="1" spc="-150" dirty="0">
              <a:solidFill>
                <a:schemeClr val="accent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Model : Pretrained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(Acc: 0.9399)</a:t>
            </a:r>
          </a:p>
        </p:txBody>
      </p:sp>
    </p:spTree>
    <p:extLst>
      <p:ext uri="{BB962C8B-B14F-4D97-AF65-F5344CB8AC3E}">
        <p14:creationId xmlns:p14="http://schemas.microsoft.com/office/powerpoint/2010/main" val="3872209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2836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11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1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AA92A86-A2CE-62E0-CFFE-51B498712BCA}"/>
              </a:ext>
            </a:extLst>
          </p:cNvPr>
          <p:cNvSpPr/>
          <p:nvPr/>
        </p:nvSpPr>
        <p:spPr>
          <a:xfrm>
            <a:off x="452199" y="1865427"/>
            <a:ext cx="6857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Adversarial attack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Creating adversarial samples: 1,000 (100 examples each class)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783855-001B-C501-D7AC-430019CD5433}"/>
              </a:ext>
            </a:extLst>
          </p:cNvPr>
          <p:cNvSpPr txBox="1"/>
          <p:nvPr/>
        </p:nvSpPr>
        <p:spPr>
          <a:xfrm>
            <a:off x="1352313" y="5743072"/>
            <a:ext cx="237298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&lt;</a:t>
            </a:r>
            <a:r>
              <a:rPr lang="en-US" altLang="ko-KR" sz="1400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ko-KR" altLang="en-US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모델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Attack&gt;</a:t>
            </a:r>
            <a:endParaRPr lang="ko-KR" altLang="en-US" sz="1400" dirty="0"/>
          </a:p>
        </p:txBody>
      </p:sp>
      <p:pic>
        <p:nvPicPr>
          <p:cNvPr id="12" name="그림 11" descr="텍스트, 고양이이(가) 표시된 사진&#10;&#10;자동 생성된 설명">
            <a:extLst>
              <a:ext uri="{FF2B5EF4-FFF2-40B4-BE49-F238E27FC236}">
                <a16:creationId xmlns:a16="http://schemas.microsoft.com/office/drawing/2014/main" id="{385CDF55-7BFF-E969-F508-734C99F39E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79" y="3045563"/>
            <a:ext cx="2697509" cy="2697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F722BE-776F-13DA-1D11-AE2E48A9ACD9}"/>
              </a:ext>
            </a:extLst>
          </p:cNvPr>
          <p:cNvSpPr txBox="1"/>
          <p:nvPr/>
        </p:nvSpPr>
        <p:spPr>
          <a:xfrm>
            <a:off x="3669407" y="3044581"/>
            <a:ext cx="867498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정량적 평가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Original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Acc : 0.9399       Adversarial Sample Acc :  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0.105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(83.49% </a:t>
            </a:r>
            <a:r>
              <a:rPr lang="ko-KR" altLang="en-US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하락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b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  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DeiT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모델은 적대적공격에 여전히 취약하며 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       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이를 위한 방어책이 필요함을 제안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정성적 평가</a:t>
            </a:r>
            <a:endParaRPr lang="en-US" altLang="ko-KR" b="1" spc="-150" dirty="0">
              <a:solidFill>
                <a:srgbClr val="2F5597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공격성공률은 높으나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사람이 공격을 식별하기 쉬운 이미지 생성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(Patch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단위의 공격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여전히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CNN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기반 모델보다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ViT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기반모델의 공격을 식별하기 쉽다는 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    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공격한계를 제시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2612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95182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12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2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AA92A86-A2CE-62E0-CFFE-51B498712BCA}"/>
              </a:ext>
            </a:extLst>
          </p:cNvPr>
          <p:cNvSpPr/>
          <p:nvPr/>
        </p:nvSpPr>
        <p:spPr>
          <a:xfrm>
            <a:off x="452199" y="2013647"/>
            <a:ext cx="1085110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Teacher Model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을 통한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Adversarial attack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Teacher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Adversarial sample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en-US" altLang="ko-KR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Teacher Model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삽입 후 검증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>
                <a:solidFill>
                  <a:srgbClr val="2F559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Teacher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Adversarial sample  </a:t>
            </a:r>
            <a:r>
              <a:rPr lang="en-US" altLang="ko-KR" b="1" spc="-150" dirty="0" err="1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DeiT</a:t>
            </a:r>
            <a:r>
              <a:rPr lang="en-US" altLang="ko-KR" b="1" spc="-150" dirty="0">
                <a:solidFill>
                  <a:schemeClr val="accent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Model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삽입 후 검증</a:t>
            </a: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EDF04E57-01CC-75BC-DDC0-DB005F389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443" y="3947061"/>
            <a:ext cx="8992855" cy="250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15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2836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13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2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AA92A86-A2CE-62E0-CFFE-51B498712BCA}"/>
              </a:ext>
            </a:extLst>
          </p:cNvPr>
          <p:cNvSpPr/>
          <p:nvPr/>
        </p:nvSpPr>
        <p:spPr>
          <a:xfrm>
            <a:off x="452199" y="1865427"/>
            <a:ext cx="6857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Teacher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Adversarial attack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Creating adversarial samples: 1,000 (100 examples each class)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CFD79E-9B12-579B-EE1D-1B1E28466715}"/>
              </a:ext>
            </a:extLst>
          </p:cNvPr>
          <p:cNvSpPr txBox="1"/>
          <p:nvPr/>
        </p:nvSpPr>
        <p:spPr>
          <a:xfrm>
            <a:off x="1022967" y="5636211"/>
            <a:ext cx="23729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&lt;Teacher </a:t>
            </a:r>
            <a:r>
              <a:rPr lang="ko-KR" altLang="en-US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모델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Attack&gt;</a:t>
            </a:r>
          </a:p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(RegNetY-160)</a:t>
            </a:r>
            <a:endParaRPr lang="ko-KR" altLang="en-US" sz="1400" dirty="0"/>
          </a:p>
        </p:txBody>
      </p:sp>
      <p:pic>
        <p:nvPicPr>
          <p:cNvPr id="15" name="그림 14" descr="다채로운, 검은색, 손, 흐린이(가) 표시된 사진&#10;&#10;자동 생성된 설명">
            <a:extLst>
              <a:ext uri="{FF2B5EF4-FFF2-40B4-BE49-F238E27FC236}">
                <a16:creationId xmlns:a16="http://schemas.microsoft.com/office/drawing/2014/main" id="{3022D303-F073-57D5-798E-3A09589B99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97" y="3085210"/>
            <a:ext cx="2461159" cy="24562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F2DD9D9-E849-352F-84AB-611253668C1C}"/>
              </a:ext>
            </a:extLst>
          </p:cNvPr>
          <p:cNvSpPr txBox="1"/>
          <p:nvPr/>
        </p:nvSpPr>
        <p:spPr>
          <a:xfrm>
            <a:off x="3976851" y="3085210"/>
            <a:ext cx="776487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정량적 평가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Teacher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Acc : 0.8666       Teacher Sample Acc :  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0.092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  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(77.46% </a:t>
            </a:r>
            <a:r>
              <a:rPr lang="ko-KR" altLang="en-US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하락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   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공격성공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Acc: 0.9399        Teacher Sample Acc: 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0.4750 (46.49% </a:t>
            </a:r>
            <a:r>
              <a:rPr lang="ko-KR" altLang="en-US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하락</a:t>
            </a:r>
            <a:r>
              <a:rPr lang="en-US" altLang="ko-KR" b="1" spc="-150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)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b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정성적 평가</a:t>
            </a: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ViT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대비 사람이 식별하기 어려운 자연스러운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Perturbation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생성</a:t>
            </a: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0016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2836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14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1 (</a:t>
            </a:r>
            <a:r>
              <a:rPr lang="en-US" altLang="ko-KR" sz="2400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Attack)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CFD79E-9B12-579B-EE1D-1B1E28466715}"/>
              </a:ext>
            </a:extLst>
          </p:cNvPr>
          <p:cNvSpPr txBox="1"/>
          <p:nvPr/>
        </p:nvSpPr>
        <p:spPr>
          <a:xfrm>
            <a:off x="4051917" y="5920714"/>
            <a:ext cx="23729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&lt;</a:t>
            </a:r>
            <a:r>
              <a:rPr lang="en-US" altLang="ko-KR" sz="1400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ko-KR" altLang="en-US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모델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Attack&gt;</a:t>
            </a:r>
          </a:p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Acc: 93.99%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10.50%</a:t>
            </a:r>
            <a:endParaRPr lang="en-US" altLang="ko-KR" sz="1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4" name="그림 13" descr="테이블이(가) 표시된 사진&#10;&#10;자동 생성된 설명">
            <a:extLst>
              <a:ext uri="{FF2B5EF4-FFF2-40B4-BE49-F238E27FC236}">
                <a16:creationId xmlns:a16="http://schemas.microsoft.com/office/drawing/2014/main" id="{F1A492A6-3EE3-6C13-F183-5E2F26CB6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346" y="859906"/>
            <a:ext cx="5401429" cy="4867954"/>
          </a:xfrm>
          <a:prstGeom prst="rect">
            <a:avLst/>
          </a:prstGeom>
        </p:spPr>
      </p:pic>
      <p:pic>
        <p:nvPicPr>
          <p:cNvPr id="17" name="그림 16" descr="텍스트, 다른이(가) 표시된 사진&#10;&#10;자동 생성된 설명">
            <a:extLst>
              <a:ext uri="{FF2B5EF4-FFF2-40B4-BE49-F238E27FC236}">
                <a16:creationId xmlns:a16="http://schemas.microsoft.com/office/drawing/2014/main" id="{71CB6F26-B7D5-30FC-4060-D8EE42836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22" y="1697947"/>
            <a:ext cx="4857712" cy="402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990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2836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15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2 (Teacher Attack)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CFD79E-9B12-579B-EE1D-1B1E28466715}"/>
              </a:ext>
            </a:extLst>
          </p:cNvPr>
          <p:cNvSpPr txBox="1"/>
          <p:nvPr/>
        </p:nvSpPr>
        <p:spPr>
          <a:xfrm>
            <a:off x="4191617" y="5880973"/>
            <a:ext cx="23729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&lt;Teacher </a:t>
            </a:r>
            <a:r>
              <a:rPr lang="ko-KR" altLang="en-US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모델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Attack&gt;</a:t>
            </a:r>
          </a:p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Acc: 86.66%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09.20%</a:t>
            </a:r>
            <a:endParaRPr lang="ko-KR" altLang="en-US" sz="1400" dirty="0"/>
          </a:p>
        </p:txBody>
      </p:sp>
      <p:pic>
        <p:nvPicPr>
          <p:cNvPr id="2" name="그림 1" descr="텍스트이(가) 표시된 사진&#10;&#10;자동 생성된 설명">
            <a:extLst>
              <a:ext uri="{FF2B5EF4-FFF2-40B4-BE49-F238E27FC236}">
                <a16:creationId xmlns:a16="http://schemas.microsoft.com/office/drawing/2014/main" id="{4D2D4E5D-10F6-4AAD-3B53-21E0B79A54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27" y="1527045"/>
            <a:ext cx="5331473" cy="4389129"/>
          </a:xfrm>
          <a:prstGeom prst="rect">
            <a:avLst/>
          </a:prstGeom>
        </p:spPr>
      </p:pic>
      <p:pic>
        <p:nvPicPr>
          <p:cNvPr id="3" name="그림 2" descr="테이블이(가) 표시된 사진&#10;&#10;자동 생성된 설명">
            <a:extLst>
              <a:ext uri="{FF2B5EF4-FFF2-40B4-BE49-F238E27FC236}">
                <a16:creationId xmlns:a16="http://schemas.microsoft.com/office/drawing/2014/main" id="{D61638B0-CBCE-8778-7404-F5C3F3FD39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3606" y="1130301"/>
            <a:ext cx="5172797" cy="461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082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32836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16</a:t>
            </a:fld>
            <a:endParaRPr lang="ko-KR" altLang="en-US" sz="1600" b="1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2 (Teacher Sample to </a:t>
            </a:r>
            <a:r>
              <a:rPr lang="en-US" altLang="ko-KR" sz="2400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)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CFD79E-9B12-579B-EE1D-1B1E28466715}"/>
              </a:ext>
            </a:extLst>
          </p:cNvPr>
          <p:cNvSpPr txBox="1"/>
          <p:nvPr/>
        </p:nvSpPr>
        <p:spPr>
          <a:xfrm>
            <a:off x="4191617" y="5880973"/>
            <a:ext cx="23729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&lt;Teacher to</a:t>
            </a:r>
            <a:r>
              <a:rPr lang="ko-KR" altLang="en-US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sz="1400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ko-KR" altLang="en-US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Attack&gt;</a:t>
            </a:r>
          </a:p>
          <a:p>
            <a:pPr algn="ctr"/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Acc: 93.99% </a:t>
            </a:r>
            <a:r>
              <a:rPr lang="en-US" altLang="ko-KR" sz="1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Wingdings" panose="05000000000000000000" pitchFamily="2" charset="2"/>
              </a:rPr>
              <a:t> 47.50%</a:t>
            </a:r>
            <a:endParaRPr lang="ko-KR" altLang="en-US" sz="1400" dirty="0"/>
          </a:p>
        </p:txBody>
      </p:sp>
      <p:pic>
        <p:nvPicPr>
          <p:cNvPr id="5" name="그림 4" descr="테이블이(가) 표시된 사진&#10;&#10;자동 생성된 설명">
            <a:extLst>
              <a:ext uri="{FF2B5EF4-FFF2-40B4-BE49-F238E27FC236}">
                <a16:creationId xmlns:a16="http://schemas.microsoft.com/office/drawing/2014/main" id="{8E7DECC2-EA67-9A66-D6C7-B032D11F72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1466" y="1391040"/>
            <a:ext cx="5108539" cy="4205100"/>
          </a:xfrm>
          <a:prstGeom prst="rect">
            <a:avLst/>
          </a:prstGeom>
        </p:spPr>
      </p:pic>
      <p:pic>
        <p:nvPicPr>
          <p:cNvPr id="13" name="그림 12" descr="텍스트, 다른이(가) 표시된 사진&#10;&#10;자동 생성된 설명">
            <a:extLst>
              <a:ext uri="{FF2B5EF4-FFF2-40B4-BE49-F238E27FC236}">
                <a16:creationId xmlns:a16="http://schemas.microsoft.com/office/drawing/2014/main" id="{7DE0EA84-9911-0ECD-CD4F-B3728615E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79" y="1834454"/>
            <a:ext cx="5015582" cy="376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02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466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17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>
            <a:cxnSpLocks/>
          </p:cNvCxnSpPr>
          <p:nvPr/>
        </p:nvCxnSpPr>
        <p:spPr>
          <a:xfrm flipV="1">
            <a:off x="452199" y="1465157"/>
            <a:ext cx="3910251" cy="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Progress &amp; Future Work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5F5D42-896B-C0D9-8C4E-0A3B246CD3C4}"/>
              </a:ext>
            </a:extLst>
          </p:cNvPr>
          <p:cNvSpPr txBox="1"/>
          <p:nvPr/>
        </p:nvSpPr>
        <p:spPr>
          <a:xfrm>
            <a:off x="590591" y="2256483"/>
            <a:ext cx="106350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 err="1"/>
              <a:t>DeiT</a:t>
            </a:r>
            <a:r>
              <a:rPr lang="ko-KR" altLang="en-US" b="1" dirty="0"/>
              <a:t>모델 </a:t>
            </a:r>
            <a:r>
              <a:rPr lang="en-US" altLang="ko-KR" b="1" dirty="0"/>
              <a:t>Adversarial Attack </a:t>
            </a:r>
            <a:r>
              <a:rPr lang="en-US" altLang="ko-KR" b="1" dirty="0">
                <a:sym typeface="Wingdings" panose="05000000000000000000" pitchFamily="2" charset="2"/>
              </a:rPr>
              <a:t> </a:t>
            </a:r>
            <a:r>
              <a:rPr lang="ko-KR" altLang="en-US" b="1" dirty="0">
                <a:sym typeface="Wingdings" panose="05000000000000000000" pitchFamily="2" charset="2"/>
              </a:rPr>
              <a:t>기존 </a:t>
            </a:r>
            <a:r>
              <a:rPr lang="en-US" altLang="ko-KR" b="1" dirty="0">
                <a:sym typeface="Wingdings" panose="05000000000000000000" pitchFamily="2" charset="2"/>
              </a:rPr>
              <a:t>CNN</a:t>
            </a:r>
            <a:r>
              <a:rPr lang="ko-KR" altLang="en-US" b="1" dirty="0">
                <a:sym typeface="Wingdings" panose="05000000000000000000" pitchFamily="2" charset="2"/>
              </a:rPr>
              <a:t>모델과 같이 공격에 취약한지 검증   </a:t>
            </a:r>
            <a:r>
              <a:rPr lang="en-US" altLang="ko-KR" b="1" dirty="0">
                <a:solidFill>
                  <a:schemeClr val="accent2"/>
                </a:solidFill>
                <a:sym typeface="Wingdings" panose="05000000000000000000" pitchFamily="2" charset="2"/>
              </a:rPr>
              <a:t>- </a:t>
            </a:r>
            <a:r>
              <a:rPr lang="ko-KR" altLang="en-US" b="1" dirty="0">
                <a:solidFill>
                  <a:schemeClr val="accent2"/>
                </a:solidFill>
                <a:sym typeface="Wingdings" panose="05000000000000000000" pitchFamily="2" charset="2"/>
              </a:rPr>
              <a:t>완료</a:t>
            </a: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/>
              <a:t>Teacher</a:t>
            </a:r>
            <a:r>
              <a:rPr lang="ko-KR" altLang="en-US" b="1" dirty="0"/>
              <a:t>모델을 통한 </a:t>
            </a:r>
            <a:r>
              <a:rPr lang="en-US" altLang="ko-KR" b="1" dirty="0" err="1">
                <a:sym typeface="Wingdings" panose="05000000000000000000" pitchFamily="2" charset="2"/>
              </a:rPr>
              <a:t>DeiT</a:t>
            </a:r>
            <a:r>
              <a:rPr lang="en-US" altLang="ko-KR" b="1" dirty="0">
                <a:sym typeface="Wingdings" panose="05000000000000000000" pitchFamily="2" charset="2"/>
              </a:rPr>
              <a:t> </a:t>
            </a:r>
            <a:r>
              <a:rPr lang="ko-KR" altLang="en-US" b="1" dirty="0">
                <a:sym typeface="Wingdings" panose="05000000000000000000" pitchFamily="2" charset="2"/>
              </a:rPr>
              <a:t>공격</a:t>
            </a:r>
            <a:r>
              <a:rPr lang="en-US" altLang="ko-KR" b="1" dirty="0">
                <a:solidFill>
                  <a:schemeClr val="accent1"/>
                </a:solidFill>
                <a:sym typeface="Wingdings" panose="05000000000000000000" pitchFamily="2" charset="2"/>
              </a:rPr>
              <a:t>   </a:t>
            </a:r>
            <a:r>
              <a:rPr lang="en-US" altLang="ko-KR" b="1" dirty="0">
                <a:solidFill>
                  <a:schemeClr val="accent2"/>
                </a:solidFill>
                <a:sym typeface="Wingdings" panose="05000000000000000000" pitchFamily="2" charset="2"/>
              </a:rPr>
              <a:t>-</a:t>
            </a:r>
            <a:r>
              <a:rPr lang="ko-KR" altLang="en-US" b="1" dirty="0">
                <a:solidFill>
                  <a:schemeClr val="accent2"/>
                </a:solidFill>
                <a:sym typeface="Wingdings" panose="05000000000000000000" pitchFamily="2" charset="2"/>
              </a:rPr>
              <a:t>완료</a:t>
            </a:r>
            <a:br>
              <a:rPr lang="en-US" altLang="ko-KR" b="1" dirty="0">
                <a:solidFill>
                  <a:schemeClr val="accent2"/>
                </a:solidFill>
                <a:sym typeface="Wingdings" panose="05000000000000000000" pitchFamily="2" charset="2"/>
              </a:rPr>
            </a:b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>
                <a:sym typeface="Wingdings" panose="05000000000000000000" pitchFamily="2" charset="2"/>
              </a:rPr>
              <a:t>Knowledge Distillation</a:t>
            </a:r>
            <a:r>
              <a:rPr lang="ko-KR" altLang="en-US" b="1" dirty="0">
                <a:sym typeface="Wingdings" panose="05000000000000000000" pitchFamily="2" charset="2"/>
              </a:rPr>
              <a:t>에서 </a:t>
            </a:r>
            <a:r>
              <a:rPr lang="en-US" altLang="ko-KR" b="1" dirty="0">
                <a:sym typeface="Wingdings" panose="05000000000000000000" pitchFamily="2" charset="2"/>
              </a:rPr>
              <a:t>Output Smoothing</a:t>
            </a:r>
            <a:r>
              <a:rPr lang="ko-KR" altLang="en-US" b="1" dirty="0">
                <a:sym typeface="Wingdings" panose="05000000000000000000" pitchFamily="2" charset="2"/>
              </a:rPr>
              <a:t>의 방어성능 검증 </a:t>
            </a:r>
            <a:r>
              <a:rPr lang="en-US" altLang="ko-KR" b="1" dirty="0">
                <a:solidFill>
                  <a:schemeClr val="accent1"/>
                </a:solidFill>
                <a:sym typeface="Wingdings" panose="05000000000000000000" pitchFamily="2" charset="2"/>
              </a:rPr>
              <a:t>- </a:t>
            </a:r>
            <a:r>
              <a:rPr lang="ko-KR" alt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예정</a:t>
            </a:r>
            <a:endParaRPr lang="en-US" altLang="ko-KR" b="1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 err="1">
                <a:sym typeface="Wingdings" panose="05000000000000000000" pitchFamily="2" charset="2"/>
              </a:rPr>
              <a:t>DeiT</a:t>
            </a:r>
            <a:r>
              <a:rPr lang="ko-KR" altLang="en-US" b="1" dirty="0">
                <a:sym typeface="Wingdings" panose="05000000000000000000" pitchFamily="2" charset="2"/>
              </a:rPr>
              <a:t>가 </a:t>
            </a:r>
            <a:r>
              <a:rPr lang="en-US" altLang="ko-KR" b="1" dirty="0" err="1">
                <a:sym typeface="Wingdings" panose="05000000000000000000" pitchFamily="2" charset="2"/>
              </a:rPr>
              <a:t>ResNet</a:t>
            </a:r>
            <a:r>
              <a:rPr lang="ko-KR" altLang="en-US" b="1" dirty="0">
                <a:sym typeface="Wingdings" panose="05000000000000000000" pitchFamily="2" charset="2"/>
              </a:rPr>
              <a:t>보다 </a:t>
            </a:r>
            <a:r>
              <a:rPr lang="en-US" altLang="ko-KR" b="1" dirty="0">
                <a:sym typeface="Wingdings" panose="05000000000000000000" pitchFamily="2" charset="2"/>
              </a:rPr>
              <a:t>FGSM</a:t>
            </a:r>
            <a:r>
              <a:rPr lang="ko-KR" altLang="en-US" b="1" dirty="0">
                <a:sym typeface="Wingdings" panose="05000000000000000000" pitchFamily="2" charset="2"/>
              </a:rPr>
              <a:t>에 취약한지 실험 </a:t>
            </a:r>
            <a:r>
              <a:rPr lang="en-US" altLang="ko-KR" b="1" dirty="0">
                <a:solidFill>
                  <a:schemeClr val="accent6"/>
                </a:solidFill>
                <a:sym typeface="Wingdings" panose="05000000000000000000" pitchFamily="2" charset="2"/>
              </a:rPr>
              <a:t>(</a:t>
            </a:r>
            <a:r>
              <a:rPr lang="ko-KR" altLang="en-US" b="1" dirty="0">
                <a:solidFill>
                  <a:schemeClr val="accent6"/>
                </a:solidFill>
                <a:sym typeface="Wingdings" panose="05000000000000000000" pitchFamily="2" charset="2"/>
              </a:rPr>
              <a:t>추가실험</a:t>
            </a:r>
            <a:r>
              <a:rPr lang="en-US" altLang="ko-KR" b="1" dirty="0">
                <a:solidFill>
                  <a:schemeClr val="accent6"/>
                </a:solidFill>
                <a:sym typeface="Wingdings" panose="05000000000000000000" pitchFamily="2" charset="2"/>
              </a:rPr>
              <a:t>) </a:t>
            </a:r>
            <a:r>
              <a:rPr lang="en-US" altLang="ko-KR" b="1" dirty="0">
                <a:solidFill>
                  <a:schemeClr val="accent1"/>
                </a:solidFill>
                <a:sym typeface="Wingdings" panose="05000000000000000000" pitchFamily="2" charset="2"/>
              </a:rPr>
              <a:t>- </a:t>
            </a:r>
            <a:r>
              <a:rPr lang="ko-KR" alt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예정</a:t>
            </a: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>
                <a:sym typeface="Wingdings" panose="05000000000000000000" pitchFamily="2" charset="2"/>
              </a:rPr>
            </a:br>
            <a:r>
              <a:rPr lang="en-US" altLang="ko-KR" b="1" dirty="0">
                <a:sym typeface="Wingdings" panose="05000000000000000000" pitchFamily="2" charset="2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4201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466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2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>
            <a:cxnSpLocks/>
          </p:cNvCxnSpPr>
          <p:nvPr/>
        </p:nvCxnSpPr>
        <p:spPr>
          <a:xfrm flipV="1">
            <a:off x="452199" y="1465157"/>
            <a:ext cx="3910251" cy="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Plan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5F5D42-896B-C0D9-8C4E-0A3B246CD3C4}"/>
              </a:ext>
            </a:extLst>
          </p:cNvPr>
          <p:cNvSpPr txBox="1"/>
          <p:nvPr/>
        </p:nvSpPr>
        <p:spPr>
          <a:xfrm>
            <a:off x="590591" y="2256483"/>
            <a:ext cx="106350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 err="1"/>
              <a:t>DeiT</a:t>
            </a:r>
            <a:r>
              <a:rPr lang="ko-KR" altLang="en-US" b="1" dirty="0"/>
              <a:t>모델 </a:t>
            </a:r>
            <a:r>
              <a:rPr lang="en-US" altLang="ko-KR" b="1" dirty="0"/>
              <a:t>Adversarial Attack </a:t>
            </a:r>
            <a:r>
              <a:rPr lang="en-US" altLang="ko-KR" b="1" dirty="0">
                <a:sym typeface="Wingdings" panose="05000000000000000000" pitchFamily="2" charset="2"/>
              </a:rPr>
              <a:t> </a:t>
            </a:r>
            <a:r>
              <a:rPr lang="ko-KR" altLang="en-US" b="1" dirty="0">
                <a:sym typeface="Wingdings" panose="05000000000000000000" pitchFamily="2" charset="2"/>
              </a:rPr>
              <a:t>기존 </a:t>
            </a:r>
            <a:r>
              <a:rPr lang="en-US" altLang="ko-KR" b="1" dirty="0">
                <a:sym typeface="Wingdings" panose="05000000000000000000" pitchFamily="2" charset="2"/>
              </a:rPr>
              <a:t>CNN</a:t>
            </a:r>
            <a:r>
              <a:rPr lang="ko-KR" altLang="en-US" b="1" dirty="0">
                <a:sym typeface="Wingdings" panose="05000000000000000000" pitchFamily="2" charset="2"/>
              </a:rPr>
              <a:t>모델과 같이 공격에 취약한지 검증   </a:t>
            </a:r>
            <a:r>
              <a:rPr lang="en-US" altLang="ko-KR" b="1" dirty="0">
                <a:solidFill>
                  <a:schemeClr val="accent2"/>
                </a:solidFill>
                <a:sym typeface="Wingdings" panose="05000000000000000000" pitchFamily="2" charset="2"/>
              </a:rPr>
              <a:t>- </a:t>
            </a:r>
            <a:r>
              <a:rPr lang="ko-KR" altLang="en-US" b="1" dirty="0">
                <a:solidFill>
                  <a:schemeClr val="accent2"/>
                </a:solidFill>
                <a:sym typeface="Wingdings" panose="05000000000000000000" pitchFamily="2" charset="2"/>
              </a:rPr>
              <a:t>완료</a:t>
            </a: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/>
              <a:t>Teacher</a:t>
            </a:r>
            <a:r>
              <a:rPr lang="ko-KR" altLang="en-US" b="1" dirty="0"/>
              <a:t>모델을 통한 </a:t>
            </a:r>
            <a:r>
              <a:rPr lang="en-US" altLang="ko-KR" b="1" dirty="0" err="1">
                <a:sym typeface="Wingdings" panose="05000000000000000000" pitchFamily="2" charset="2"/>
              </a:rPr>
              <a:t>DeiT</a:t>
            </a:r>
            <a:r>
              <a:rPr lang="en-US" altLang="ko-KR" b="1" dirty="0">
                <a:sym typeface="Wingdings" panose="05000000000000000000" pitchFamily="2" charset="2"/>
              </a:rPr>
              <a:t> </a:t>
            </a:r>
            <a:r>
              <a:rPr lang="ko-KR" altLang="en-US" b="1" dirty="0">
                <a:sym typeface="Wingdings" panose="05000000000000000000" pitchFamily="2" charset="2"/>
              </a:rPr>
              <a:t>공격</a:t>
            </a:r>
            <a:br>
              <a:rPr lang="en-US" altLang="ko-KR" b="1" dirty="0">
                <a:solidFill>
                  <a:schemeClr val="accent1"/>
                </a:solidFill>
                <a:sym typeface="Wingdings" panose="05000000000000000000" pitchFamily="2" charset="2"/>
              </a:rPr>
            </a:b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 Teacher Model 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코드 배포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X  Teacher Model 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직접 구축 후 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번부터 </a:t>
            </a:r>
            <a:r>
              <a:rPr lang="ko-KR" altLang="en-US" b="1" dirty="0" err="1">
                <a:solidFill>
                  <a:srgbClr val="FF0000"/>
                </a:solidFill>
                <a:sym typeface="Wingdings" panose="05000000000000000000" pitchFamily="2" charset="2"/>
              </a:rPr>
              <a:t>재실험</a:t>
            </a:r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>
                <a:sym typeface="Wingdings" panose="05000000000000000000" pitchFamily="2" charset="2"/>
              </a:rPr>
              <a:t>Knowledge Distillation</a:t>
            </a:r>
            <a:r>
              <a:rPr lang="ko-KR" altLang="en-US" b="1" dirty="0">
                <a:sym typeface="Wingdings" panose="05000000000000000000" pitchFamily="2" charset="2"/>
              </a:rPr>
              <a:t>에서 </a:t>
            </a:r>
            <a:r>
              <a:rPr lang="en-US" altLang="ko-KR" b="1" dirty="0">
                <a:sym typeface="Wingdings" panose="05000000000000000000" pitchFamily="2" charset="2"/>
              </a:rPr>
              <a:t>Output Smoothing</a:t>
            </a:r>
            <a:r>
              <a:rPr lang="ko-KR" altLang="en-US" b="1" dirty="0">
                <a:sym typeface="Wingdings" panose="05000000000000000000" pitchFamily="2" charset="2"/>
              </a:rPr>
              <a:t>의 방어성능 검증 </a:t>
            </a:r>
            <a:r>
              <a:rPr lang="en-US" altLang="ko-KR" b="1" dirty="0">
                <a:solidFill>
                  <a:schemeClr val="accent1"/>
                </a:solidFill>
                <a:sym typeface="Wingdings" panose="05000000000000000000" pitchFamily="2" charset="2"/>
              </a:rPr>
              <a:t>- </a:t>
            </a:r>
            <a:r>
              <a:rPr lang="ko-KR" alt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예정</a:t>
            </a:r>
            <a:endParaRPr lang="en-US" altLang="ko-KR" b="1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 err="1">
                <a:sym typeface="Wingdings" panose="05000000000000000000" pitchFamily="2" charset="2"/>
              </a:rPr>
              <a:t>DeiT</a:t>
            </a:r>
            <a:r>
              <a:rPr lang="ko-KR" altLang="en-US" b="1" dirty="0">
                <a:sym typeface="Wingdings" panose="05000000000000000000" pitchFamily="2" charset="2"/>
              </a:rPr>
              <a:t>가 </a:t>
            </a:r>
            <a:r>
              <a:rPr lang="en-US" altLang="ko-KR" b="1" dirty="0" err="1">
                <a:sym typeface="Wingdings" panose="05000000000000000000" pitchFamily="2" charset="2"/>
              </a:rPr>
              <a:t>ResNet</a:t>
            </a:r>
            <a:r>
              <a:rPr lang="ko-KR" altLang="en-US" b="1" dirty="0">
                <a:sym typeface="Wingdings" panose="05000000000000000000" pitchFamily="2" charset="2"/>
              </a:rPr>
              <a:t>보다 </a:t>
            </a:r>
            <a:r>
              <a:rPr lang="en-US" altLang="ko-KR" b="1" dirty="0">
                <a:sym typeface="Wingdings" panose="05000000000000000000" pitchFamily="2" charset="2"/>
              </a:rPr>
              <a:t>FGSM</a:t>
            </a:r>
            <a:r>
              <a:rPr lang="ko-KR" altLang="en-US" b="1" dirty="0">
                <a:sym typeface="Wingdings" panose="05000000000000000000" pitchFamily="2" charset="2"/>
              </a:rPr>
              <a:t>에 취약한지 실험 </a:t>
            </a:r>
            <a:r>
              <a:rPr lang="en-US" altLang="ko-KR" b="1" dirty="0">
                <a:solidFill>
                  <a:schemeClr val="accent6"/>
                </a:solidFill>
                <a:sym typeface="Wingdings" panose="05000000000000000000" pitchFamily="2" charset="2"/>
              </a:rPr>
              <a:t>(</a:t>
            </a:r>
            <a:r>
              <a:rPr lang="ko-KR" altLang="en-US" b="1" dirty="0">
                <a:solidFill>
                  <a:schemeClr val="accent6"/>
                </a:solidFill>
                <a:sym typeface="Wingdings" panose="05000000000000000000" pitchFamily="2" charset="2"/>
              </a:rPr>
              <a:t>추가실험</a:t>
            </a:r>
            <a:r>
              <a:rPr lang="en-US" altLang="ko-KR" b="1" dirty="0">
                <a:solidFill>
                  <a:schemeClr val="accent6"/>
                </a:solidFill>
                <a:sym typeface="Wingdings" panose="05000000000000000000" pitchFamily="2" charset="2"/>
              </a:rPr>
              <a:t>) </a:t>
            </a:r>
            <a:r>
              <a:rPr lang="en-US" altLang="ko-KR" b="1" dirty="0">
                <a:solidFill>
                  <a:schemeClr val="accent1"/>
                </a:solidFill>
                <a:sym typeface="Wingdings" panose="05000000000000000000" pitchFamily="2" charset="2"/>
              </a:rPr>
              <a:t>- </a:t>
            </a:r>
            <a:r>
              <a:rPr lang="ko-KR" altLang="en-US" b="1" dirty="0">
                <a:solidFill>
                  <a:schemeClr val="accent1"/>
                </a:solidFill>
                <a:sym typeface="Wingdings" panose="05000000000000000000" pitchFamily="2" charset="2"/>
              </a:rPr>
              <a:t>예정</a:t>
            </a: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>
                <a:sym typeface="Wingdings" panose="05000000000000000000" pitchFamily="2" charset="2"/>
              </a:rPr>
            </a:br>
            <a:r>
              <a:rPr lang="en-US" altLang="ko-KR" b="1" dirty="0">
                <a:sym typeface="Wingdings" panose="05000000000000000000" pitchFamily="2" charset="2"/>
              </a:rPr>
              <a:t>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4139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3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Experiments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5F5D42-896B-C0D9-8C4E-0A3B246CD3C4}"/>
              </a:ext>
            </a:extLst>
          </p:cNvPr>
          <p:cNvSpPr txBox="1"/>
          <p:nvPr/>
        </p:nvSpPr>
        <p:spPr>
          <a:xfrm>
            <a:off x="429222" y="1680481"/>
            <a:ext cx="106350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b="1" dirty="0"/>
          </a:p>
          <a:p>
            <a:pPr marL="342900" indent="-342900">
              <a:buFont typeface="+mj-lt"/>
              <a:buAutoNum type="arabicParenR"/>
            </a:pPr>
            <a:r>
              <a:rPr lang="en-US" altLang="ko-KR" b="1" dirty="0" err="1"/>
              <a:t>DeiT</a:t>
            </a:r>
            <a:r>
              <a:rPr lang="ko-KR" altLang="en-US" b="1" dirty="0"/>
              <a:t>모델 </a:t>
            </a:r>
            <a:r>
              <a:rPr lang="en-US" altLang="ko-KR" b="1" dirty="0"/>
              <a:t>Adversarial Attack </a:t>
            </a:r>
            <a:r>
              <a:rPr lang="ko-KR" altLang="en-US" b="1" dirty="0"/>
              <a:t>위한 </a:t>
            </a:r>
            <a:r>
              <a:rPr lang="en-US" altLang="ko-KR" b="1" dirty="0"/>
              <a:t>Training </a:t>
            </a:r>
            <a:r>
              <a:rPr lang="en-US" altLang="ko-KR" b="1" dirty="0">
                <a:solidFill>
                  <a:srgbClr val="2F5597"/>
                </a:solidFill>
              </a:rPr>
              <a:t>(Previous experiment)</a:t>
            </a: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arenR"/>
            </a:pPr>
            <a:endParaRPr lang="en-US" altLang="ko-KR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b="1" dirty="0">
                <a:sym typeface="Wingdings" panose="05000000000000000000" pitchFamily="2" charset="2"/>
              </a:rPr>
              <a:t>성공적으로 공격 성공하였으나</a:t>
            </a:r>
            <a:r>
              <a:rPr lang="en-US" altLang="ko-KR" b="1" dirty="0">
                <a:sym typeface="Wingdings" panose="05000000000000000000" pitchFamily="2" charset="2"/>
              </a:rPr>
              <a:t>,</a:t>
            </a:r>
            <a:r>
              <a:rPr lang="ko-KR" altLang="en-US" b="1" dirty="0">
                <a:sym typeface="Wingdings" panose="05000000000000000000" pitchFamily="2" charset="2"/>
              </a:rPr>
              <a:t> 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Teacher Model 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접근불가</a:t>
            </a:r>
            <a:br>
              <a:rPr lang="en-US" altLang="ko-KR" b="1" dirty="0">
                <a:sym typeface="Wingdings" panose="05000000000000000000" pitchFamily="2" charset="2"/>
              </a:rPr>
            </a:br>
            <a:r>
              <a:rPr lang="en-US" altLang="ko-KR" b="1" dirty="0">
                <a:sym typeface="Wingdings" panose="05000000000000000000" pitchFamily="2" charset="2"/>
              </a:rPr>
              <a:t>(Teacher Model</a:t>
            </a:r>
            <a:r>
              <a:rPr lang="ko-KR" altLang="en-US" b="1" dirty="0">
                <a:sym typeface="Wingdings" panose="05000000000000000000" pitchFamily="2" charset="2"/>
              </a:rPr>
              <a:t>의 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Source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Code</a:t>
            </a:r>
            <a:r>
              <a:rPr lang="ko-KR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공개</a:t>
            </a:r>
            <a:r>
              <a:rPr lang="en-US" altLang="ko-KR" b="1" dirty="0">
                <a:solidFill>
                  <a:srgbClr val="FF0000"/>
                </a:solidFill>
                <a:sym typeface="Wingdings" panose="05000000000000000000" pitchFamily="2" charset="2"/>
              </a:rPr>
              <a:t>X</a:t>
            </a:r>
            <a:r>
              <a:rPr lang="en-US" altLang="ko-KR" b="1" dirty="0">
                <a:sym typeface="Wingdings" panose="05000000000000000000" pitchFamily="2" charset="2"/>
              </a:rPr>
              <a:t>, </a:t>
            </a:r>
            <a:r>
              <a:rPr lang="ko-KR" altLang="en-US" b="1" dirty="0">
                <a:sym typeface="Wingdings" panose="05000000000000000000" pitchFamily="2" charset="2"/>
              </a:rPr>
              <a:t>가중치 파일만 제공</a:t>
            </a:r>
            <a:r>
              <a:rPr lang="en-US" altLang="ko-KR" b="1" dirty="0">
                <a:sym typeface="Wingdings" panose="05000000000000000000" pitchFamily="2" charset="2"/>
              </a:rPr>
              <a:t>)</a:t>
            </a:r>
            <a:br>
              <a:rPr lang="en-US" altLang="ko-KR" b="1" dirty="0">
                <a:sym typeface="Wingdings" panose="05000000000000000000" pitchFamily="2" charset="2"/>
              </a:rPr>
            </a:br>
            <a:endParaRPr lang="en-US" altLang="ko-KR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>
                <a:sym typeface="Wingdings" panose="05000000000000000000" pitchFamily="2" charset="2"/>
              </a:rPr>
              <a:t>Teacher Model </a:t>
            </a:r>
            <a:r>
              <a:rPr lang="ko-KR" altLang="en-US" b="1" dirty="0">
                <a:sym typeface="Wingdings" panose="05000000000000000000" pitchFamily="2" charset="2"/>
              </a:rPr>
              <a:t>접근불가 </a:t>
            </a:r>
            <a:r>
              <a:rPr lang="en-US" altLang="ko-KR" b="1" dirty="0">
                <a:sym typeface="Wingdings" panose="05000000000000000000" pitchFamily="2" charset="2"/>
              </a:rPr>
              <a:t> Teacher Model </a:t>
            </a:r>
            <a:r>
              <a:rPr lang="ko-KR" altLang="en-US" b="1" dirty="0">
                <a:sym typeface="Wingdings" panose="05000000000000000000" pitchFamily="2" charset="2"/>
              </a:rPr>
              <a:t>공격 불가능</a:t>
            </a:r>
            <a:endParaRPr lang="en-US" altLang="ko-KR" b="1" dirty="0">
              <a:sym typeface="Wingdings" panose="05000000000000000000" pitchFamily="2" charset="2"/>
            </a:endParaRPr>
          </a:p>
          <a:p>
            <a:br>
              <a:rPr lang="en-US" altLang="ko-KR" b="1" dirty="0">
                <a:sym typeface="Wingdings" panose="05000000000000000000" pitchFamily="2" charset="2"/>
              </a:rPr>
            </a:br>
            <a:br>
              <a:rPr lang="en-US" altLang="ko-KR" b="1" dirty="0">
                <a:sym typeface="Wingdings" panose="05000000000000000000" pitchFamily="2" charset="2"/>
              </a:rPr>
            </a:br>
            <a:r>
              <a:rPr lang="en-US" altLang="ko-KR" b="1" dirty="0">
                <a:sym typeface="Wingdings" panose="05000000000000000000" pitchFamily="2" charset="2"/>
              </a:rPr>
              <a:t>               </a:t>
            </a:r>
          </a:p>
        </p:txBody>
      </p:sp>
      <p:graphicFrame>
        <p:nvGraphicFramePr>
          <p:cNvPr id="2" name="표 4">
            <a:extLst>
              <a:ext uri="{FF2B5EF4-FFF2-40B4-BE49-F238E27FC236}">
                <a16:creationId xmlns:a16="http://schemas.microsoft.com/office/drawing/2014/main" id="{B7EB4114-9B3E-756B-FDB1-2544854C6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92607"/>
              </p:ext>
            </p:extLst>
          </p:nvPr>
        </p:nvGraphicFramePr>
        <p:xfrm>
          <a:off x="617446" y="2643643"/>
          <a:ext cx="1053582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542">
                  <a:extLst>
                    <a:ext uri="{9D8B030D-6E8A-4147-A177-3AD203B41FA5}">
                      <a16:colId xmlns:a16="http://schemas.microsoft.com/office/drawing/2014/main" val="4226423630"/>
                    </a:ext>
                  </a:extLst>
                </a:gridCol>
                <a:gridCol w="1000059">
                  <a:extLst>
                    <a:ext uri="{9D8B030D-6E8A-4147-A177-3AD203B41FA5}">
                      <a16:colId xmlns:a16="http://schemas.microsoft.com/office/drawing/2014/main" val="382584676"/>
                    </a:ext>
                  </a:extLst>
                </a:gridCol>
                <a:gridCol w="1183663">
                  <a:extLst>
                    <a:ext uri="{9D8B030D-6E8A-4147-A177-3AD203B41FA5}">
                      <a16:colId xmlns:a16="http://schemas.microsoft.com/office/drawing/2014/main" val="2693636148"/>
                    </a:ext>
                  </a:extLst>
                </a:gridCol>
                <a:gridCol w="1310421">
                  <a:extLst>
                    <a:ext uri="{9D8B030D-6E8A-4147-A177-3AD203B41FA5}">
                      <a16:colId xmlns:a16="http://schemas.microsoft.com/office/drawing/2014/main" val="31176758"/>
                    </a:ext>
                  </a:extLst>
                </a:gridCol>
                <a:gridCol w="1391651">
                  <a:extLst>
                    <a:ext uri="{9D8B030D-6E8A-4147-A177-3AD203B41FA5}">
                      <a16:colId xmlns:a16="http://schemas.microsoft.com/office/drawing/2014/main" val="3943096704"/>
                    </a:ext>
                  </a:extLst>
                </a:gridCol>
                <a:gridCol w="1559195">
                  <a:extLst>
                    <a:ext uri="{9D8B030D-6E8A-4147-A177-3AD203B41FA5}">
                      <a16:colId xmlns:a16="http://schemas.microsoft.com/office/drawing/2014/main" val="395427218"/>
                    </a:ext>
                  </a:extLst>
                </a:gridCol>
                <a:gridCol w="1032877">
                  <a:extLst>
                    <a:ext uri="{9D8B030D-6E8A-4147-A177-3AD203B41FA5}">
                      <a16:colId xmlns:a16="http://schemas.microsoft.com/office/drawing/2014/main" val="1756354702"/>
                    </a:ext>
                  </a:extLst>
                </a:gridCol>
                <a:gridCol w="1310421">
                  <a:extLst>
                    <a:ext uri="{9D8B030D-6E8A-4147-A177-3AD203B41FA5}">
                      <a16:colId xmlns:a16="http://schemas.microsoft.com/office/drawing/2014/main" val="2077072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Epoch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Best</a:t>
                      </a:r>
                    </a:p>
                    <a:p>
                      <a:pPr algn="ctr" latinLnBrk="1"/>
                      <a:r>
                        <a:rPr lang="en-US" altLang="ko-KR" dirty="0"/>
                        <a:t>Epoch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Pretrain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Optimizer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Loss function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Learning rate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Accuracy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42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DeiT</a:t>
                      </a:r>
                      <a:r>
                        <a:rPr lang="en-US" altLang="ko-KR" dirty="0"/>
                        <a:t>-Tiny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rgbClr val="FF0000"/>
                          </a:solidFill>
                        </a:rPr>
                        <a:t>True</a:t>
                      </a:r>
                      <a:endParaRPr lang="ko-KR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Adam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Label Smoothing Cross entropy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0.001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0.9009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72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223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사각형: 둥근 모서리 41">
            <a:extLst>
              <a:ext uri="{FF2B5EF4-FFF2-40B4-BE49-F238E27FC236}">
                <a16:creationId xmlns:a16="http://schemas.microsoft.com/office/drawing/2014/main" id="{32E74F5D-4EA0-E3DE-DA43-7B09339DBA9B}"/>
              </a:ext>
            </a:extLst>
          </p:cNvPr>
          <p:cNvSpPr/>
          <p:nvPr/>
        </p:nvSpPr>
        <p:spPr>
          <a:xfrm>
            <a:off x="5935538" y="3058482"/>
            <a:ext cx="5643801" cy="261951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Pretrained </a:t>
            </a:r>
            <a:r>
              <a:rPr lang="en-US" altLang="ko-KR" b="1" dirty="0" err="1"/>
              <a:t>DeiT</a:t>
            </a:r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593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4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Experiments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A13AF41-4EB1-8A2A-99C5-87764A029BCC}"/>
              </a:ext>
            </a:extLst>
          </p:cNvPr>
          <p:cNvSpPr/>
          <p:nvPr/>
        </p:nvSpPr>
        <p:spPr>
          <a:xfrm>
            <a:off x="143103" y="2467915"/>
            <a:ext cx="5643801" cy="3212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Original </a:t>
            </a:r>
            <a:r>
              <a:rPr lang="en-US" altLang="ko-KR" b="1" dirty="0" err="1"/>
              <a:t>DeiT</a:t>
            </a:r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02B14C7-7CB1-4D3E-9CA8-E75C0666F78D}"/>
              </a:ext>
            </a:extLst>
          </p:cNvPr>
          <p:cNvSpPr/>
          <p:nvPr/>
        </p:nvSpPr>
        <p:spPr>
          <a:xfrm>
            <a:off x="413104" y="3058482"/>
            <a:ext cx="2656455" cy="1094887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Teacher Model</a:t>
            </a:r>
          </a:p>
          <a:p>
            <a:pPr algn="ctr"/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9292F7A3-ED78-CD47-63E7-A22724AF4D4A}"/>
              </a:ext>
            </a:extLst>
          </p:cNvPr>
          <p:cNvSpPr/>
          <p:nvPr/>
        </p:nvSpPr>
        <p:spPr>
          <a:xfrm>
            <a:off x="457183" y="4350805"/>
            <a:ext cx="2656455" cy="87283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Student Model</a:t>
            </a:r>
          </a:p>
          <a:p>
            <a:pPr algn="ctr"/>
            <a:endParaRPr lang="en-US" altLang="ko-KR" b="1" dirty="0"/>
          </a:p>
          <a:p>
            <a:pPr algn="ctr"/>
            <a:endParaRPr lang="ko-KR" altLang="en-US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90B6A8-2EBA-35A3-2951-965565DD3E27}"/>
              </a:ext>
            </a:extLst>
          </p:cNvPr>
          <p:cNvSpPr/>
          <p:nvPr/>
        </p:nvSpPr>
        <p:spPr>
          <a:xfrm>
            <a:off x="803232" y="3429000"/>
            <a:ext cx="2004836" cy="641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RegnetY-160.pth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(ImageNet)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59462EF-FED4-EC4B-3C93-3341246C2EB1}"/>
              </a:ext>
            </a:extLst>
          </p:cNvPr>
          <p:cNvSpPr/>
          <p:nvPr/>
        </p:nvSpPr>
        <p:spPr>
          <a:xfrm>
            <a:off x="1081521" y="4752921"/>
            <a:ext cx="1420977" cy="40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ViT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5CC166C-B435-A42C-B233-CAA58B3EB1FB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>
            <a:off x="3069559" y="3605926"/>
            <a:ext cx="1135102" cy="111025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284B368-2FF0-D340-8341-450E4802A298}"/>
              </a:ext>
            </a:extLst>
          </p:cNvPr>
          <p:cNvSpPr/>
          <p:nvPr/>
        </p:nvSpPr>
        <p:spPr>
          <a:xfrm>
            <a:off x="4204661" y="3429843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Distillation</a:t>
            </a:r>
          </a:p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AA386563-C44F-93B6-B63E-69786298F88F}"/>
              </a:ext>
            </a:extLst>
          </p:cNvPr>
          <p:cNvCxnSpPr>
            <a:cxnSpLocks/>
            <a:stCxn id="4" idx="3"/>
            <a:endCxn id="20" idx="2"/>
          </p:cNvCxnSpPr>
          <p:nvPr/>
        </p:nvCxnSpPr>
        <p:spPr>
          <a:xfrm flipV="1">
            <a:off x="3113638" y="4004059"/>
            <a:ext cx="1747214" cy="783164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F7E7EDF-45C5-325F-53F7-44BE847C8CBB}"/>
              </a:ext>
            </a:extLst>
          </p:cNvPr>
          <p:cNvSpPr/>
          <p:nvPr/>
        </p:nvSpPr>
        <p:spPr>
          <a:xfrm>
            <a:off x="4204661" y="4478184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51438784-3DB1-A2ED-1A06-A49B22752F70}"/>
              </a:ext>
            </a:extLst>
          </p:cNvPr>
          <p:cNvCxnSpPr>
            <a:cxnSpLocks/>
            <a:stCxn id="4" idx="3"/>
            <a:endCxn id="28" idx="1"/>
          </p:cNvCxnSpPr>
          <p:nvPr/>
        </p:nvCxnSpPr>
        <p:spPr>
          <a:xfrm flipV="1">
            <a:off x="3113638" y="4765292"/>
            <a:ext cx="1091023" cy="21931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E1858E9-A897-B18E-5B71-A4BA64DC67EF}"/>
              </a:ext>
            </a:extLst>
          </p:cNvPr>
          <p:cNvSpPr txBox="1"/>
          <p:nvPr/>
        </p:nvSpPr>
        <p:spPr>
          <a:xfrm>
            <a:off x="1499063" y="5725969"/>
            <a:ext cx="275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ym typeface="Wingdings" panose="05000000000000000000" pitchFamily="2" charset="2"/>
              </a:rPr>
              <a:t>Author(ImageNet -1K) </a:t>
            </a:r>
            <a:endParaRPr lang="ko-KR" altLang="en-US" dirty="0"/>
          </a:p>
        </p:txBody>
      </p:sp>
      <p:sp>
        <p:nvSpPr>
          <p:cNvPr id="36" name="직사각형 35">
            <a:extLst>
              <a:ext uri="{FF2B5EF4-FFF2-40B4-BE49-F238E27FC236}">
                <a16:creationId xmlns:a16="http://schemas.microsoft.com/office/drawing/2014/main" id="{4E4A4EDE-FE74-6B78-FFF2-3DDDCE42F525}"/>
              </a:ext>
            </a:extLst>
          </p:cNvPr>
          <p:cNvSpPr/>
          <p:nvPr/>
        </p:nvSpPr>
        <p:spPr>
          <a:xfrm>
            <a:off x="6808204" y="4339840"/>
            <a:ext cx="1433910" cy="712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DeiT.pth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(ImageNet)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B830528-86DD-9CEF-7BCF-EBD765748DC8}"/>
              </a:ext>
            </a:extLst>
          </p:cNvPr>
          <p:cNvSpPr txBox="1"/>
          <p:nvPr/>
        </p:nvSpPr>
        <p:spPr>
          <a:xfrm>
            <a:off x="7525159" y="5721595"/>
            <a:ext cx="275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sym typeface="Wingdings" panose="05000000000000000000" pitchFamily="2" charset="2"/>
              </a:rPr>
              <a:t>User(Cifar-10) </a:t>
            </a:r>
            <a:endParaRPr lang="ko-KR" altLang="en-US" dirty="0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6B7DE11B-D467-2002-56CD-90F4B92574E7}"/>
              </a:ext>
            </a:extLst>
          </p:cNvPr>
          <p:cNvCxnSpPr>
            <a:cxnSpLocks/>
            <a:stCxn id="28" idx="3"/>
          </p:cNvCxnSpPr>
          <p:nvPr/>
        </p:nvCxnSpPr>
        <p:spPr>
          <a:xfrm flipV="1">
            <a:off x="5517042" y="4747044"/>
            <a:ext cx="1091023" cy="18248"/>
          </a:xfrm>
          <a:prstGeom prst="line">
            <a:avLst/>
          </a:prstGeom>
          <a:ln w="254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86D9368D-19E2-3AE0-7EF1-2A07E5136E76}"/>
              </a:ext>
            </a:extLst>
          </p:cNvPr>
          <p:cNvSpPr/>
          <p:nvPr/>
        </p:nvSpPr>
        <p:spPr>
          <a:xfrm>
            <a:off x="9779118" y="4409930"/>
            <a:ext cx="1505208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Fine-tuning</a:t>
            </a:r>
            <a:endParaRPr lang="ko-KR" altLang="en-US" dirty="0"/>
          </a:p>
        </p:txBody>
      </p:sp>
      <p:cxnSp>
        <p:nvCxnSpPr>
          <p:cNvPr id="48" name="직선 연결선 47">
            <a:extLst>
              <a:ext uri="{FF2B5EF4-FFF2-40B4-BE49-F238E27FC236}">
                <a16:creationId xmlns:a16="http://schemas.microsoft.com/office/drawing/2014/main" id="{367FB676-8EFF-A3F1-03D5-03A9C7EA91A4}"/>
              </a:ext>
            </a:extLst>
          </p:cNvPr>
          <p:cNvCxnSpPr>
            <a:cxnSpLocks/>
            <a:stCxn id="36" idx="3"/>
            <a:endCxn id="47" idx="1"/>
          </p:cNvCxnSpPr>
          <p:nvPr/>
        </p:nvCxnSpPr>
        <p:spPr>
          <a:xfrm>
            <a:off x="8242114" y="4696120"/>
            <a:ext cx="1537004" cy="918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9CFEB834-1A07-A539-A61F-2F3355E099ED}"/>
              </a:ext>
            </a:extLst>
          </p:cNvPr>
          <p:cNvSpPr/>
          <p:nvPr/>
        </p:nvSpPr>
        <p:spPr>
          <a:xfrm>
            <a:off x="9833747" y="1003492"/>
            <a:ext cx="1433910" cy="11325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Fine-tuned</a:t>
            </a:r>
          </a:p>
          <a:p>
            <a:pPr algn="ctr"/>
            <a:r>
              <a:rPr lang="en-US" altLang="ko-KR" dirty="0" err="1"/>
              <a:t>DeiT.pth</a:t>
            </a:r>
            <a:endParaRPr lang="en-US" altLang="ko-KR" dirty="0"/>
          </a:p>
          <a:p>
            <a:pPr algn="ctr"/>
            <a:r>
              <a:rPr lang="en-US" altLang="ko-KR" dirty="0"/>
              <a:t>(Cifar-10)</a:t>
            </a:r>
            <a:endParaRPr lang="ko-KR" altLang="en-US" dirty="0"/>
          </a:p>
        </p:txBody>
      </p:sp>
      <p:cxnSp>
        <p:nvCxnSpPr>
          <p:cNvPr id="56" name="직선 연결선 55">
            <a:extLst>
              <a:ext uri="{FF2B5EF4-FFF2-40B4-BE49-F238E27FC236}">
                <a16:creationId xmlns:a16="http://schemas.microsoft.com/office/drawing/2014/main" id="{6D81948C-6C50-38D2-906E-FAF49CA30FD2}"/>
              </a:ext>
            </a:extLst>
          </p:cNvPr>
          <p:cNvCxnSpPr>
            <a:cxnSpLocks/>
            <a:stCxn id="47" idx="0"/>
          </p:cNvCxnSpPr>
          <p:nvPr/>
        </p:nvCxnSpPr>
        <p:spPr>
          <a:xfrm flipV="1">
            <a:off x="10531722" y="2333625"/>
            <a:ext cx="0" cy="2076305"/>
          </a:xfrm>
          <a:prstGeom prst="line">
            <a:avLst/>
          </a:prstGeom>
          <a:ln w="254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848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593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5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Experiments # 1-1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A13AF41-4EB1-8A2A-99C5-87764A029BCC}"/>
              </a:ext>
            </a:extLst>
          </p:cNvPr>
          <p:cNvSpPr/>
          <p:nvPr/>
        </p:nvSpPr>
        <p:spPr>
          <a:xfrm>
            <a:off x="3131003" y="1540635"/>
            <a:ext cx="5643801" cy="3212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Custom </a:t>
            </a:r>
            <a:r>
              <a:rPr lang="en-US" altLang="ko-KR" b="1" dirty="0" err="1"/>
              <a:t>DeiT</a:t>
            </a:r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02B14C7-7CB1-4D3E-9CA8-E75C0666F78D}"/>
              </a:ext>
            </a:extLst>
          </p:cNvPr>
          <p:cNvSpPr/>
          <p:nvPr/>
        </p:nvSpPr>
        <p:spPr>
          <a:xfrm>
            <a:off x="3401004" y="1918952"/>
            <a:ext cx="2656455" cy="130713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Teacher Model</a:t>
            </a:r>
          </a:p>
          <a:p>
            <a:pPr algn="ctr"/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9292F7A3-ED78-CD47-63E7-A22724AF4D4A}"/>
              </a:ext>
            </a:extLst>
          </p:cNvPr>
          <p:cNvSpPr/>
          <p:nvPr/>
        </p:nvSpPr>
        <p:spPr>
          <a:xfrm>
            <a:off x="3445083" y="3616710"/>
            <a:ext cx="2656455" cy="87283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Student Model</a:t>
            </a:r>
          </a:p>
          <a:p>
            <a:pPr algn="ctr"/>
            <a:endParaRPr lang="en-US" altLang="ko-KR" b="1" dirty="0"/>
          </a:p>
          <a:p>
            <a:pPr algn="ctr"/>
            <a:endParaRPr lang="ko-KR" altLang="en-US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90B6A8-2EBA-35A3-2951-965565DD3E27}"/>
              </a:ext>
            </a:extLst>
          </p:cNvPr>
          <p:cNvSpPr/>
          <p:nvPr/>
        </p:nvSpPr>
        <p:spPr>
          <a:xfrm>
            <a:off x="3739617" y="2335390"/>
            <a:ext cx="2004836" cy="8081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RegnetY-160.pth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(ImageNet-1K)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59462EF-FED4-EC4B-3C93-3341246C2EB1}"/>
              </a:ext>
            </a:extLst>
          </p:cNvPr>
          <p:cNvSpPr/>
          <p:nvPr/>
        </p:nvSpPr>
        <p:spPr>
          <a:xfrm>
            <a:off x="4069421" y="4018826"/>
            <a:ext cx="1420977" cy="40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ViT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5CC166C-B435-A42C-B233-CAA58B3EB1FB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>
            <a:off x="6057459" y="2572521"/>
            <a:ext cx="905277" cy="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284B368-2FF0-D340-8341-450E4802A298}"/>
              </a:ext>
            </a:extLst>
          </p:cNvPr>
          <p:cNvSpPr/>
          <p:nvPr/>
        </p:nvSpPr>
        <p:spPr>
          <a:xfrm>
            <a:off x="6962736" y="2285413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Distillation</a:t>
            </a:r>
          </a:p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AA386563-C44F-93B6-B63E-69786298F88F}"/>
              </a:ext>
            </a:extLst>
          </p:cNvPr>
          <p:cNvCxnSpPr>
            <a:cxnSpLocks/>
            <a:stCxn id="4" idx="3"/>
            <a:endCxn id="20" idx="2"/>
          </p:cNvCxnSpPr>
          <p:nvPr/>
        </p:nvCxnSpPr>
        <p:spPr>
          <a:xfrm flipV="1">
            <a:off x="6101538" y="2859629"/>
            <a:ext cx="1517389" cy="11934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F7E7EDF-45C5-325F-53F7-44BE847C8CBB}"/>
              </a:ext>
            </a:extLst>
          </p:cNvPr>
          <p:cNvSpPr/>
          <p:nvPr/>
        </p:nvSpPr>
        <p:spPr>
          <a:xfrm>
            <a:off x="6962736" y="3577897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51438784-3DB1-A2ED-1A06-A49B22752F70}"/>
              </a:ext>
            </a:extLst>
          </p:cNvPr>
          <p:cNvCxnSpPr>
            <a:cxnSpLocks/>
            <a:stCxn id="4" idx="3"/>
            <a:endCxn id="28" idx="1"/>
          </p:cNvCxnSpPr>
          <p:nvPr/>
        </p:nvCxnSpPr>
        <p:spPr>
          <a:xfrm flipV="1">
            <a:off x="6101538" y="3865005"/>
            <a:ext cx="861198" cy="1881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E1858E9-A897-B18E-5B71-A4BA64DC67EF}"/>
              </a:ext>
            </a:extLst>
          </p:cNvPr>
          <p:cNvSpPr txBox="1"/>
          <p:nvPr/>
        </p:nvSpPr>
        <p:spPr>
          <a:xfrm>
            <a:off x="5134167" y="4807089"/>
            <a:ext cx="275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ym typeface="Wingdings" panose="05000000000000000000" pitchFamily="2" charset="2"/>
              </a:rPr>
              <a:t>Cifar-10 Training </a:t>
            </a:r>
            <a:endParaRPr lang="ko-KR" altLang="en-US" dirty="0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6B7DE11B-D467-2002-56CD-90F4B92574E7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8275117" y="3865005"/>
            <a:ext cx="861198" cy="0"/>
          </a:xfrm>
          <a:prstGeom prst="line">
            <a:avLst/>
          </a:prstGeom>
          <a:ln w="254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9CFEB834-1A07-A539-A61F-2F3355E099ED}"/>
              </a:ext>
            </a:extLst>
          </p:cNvPr>
          <p:cNvSpPr/>
          <p:nvPr/>
        </p:nvSpPr>
        <p:spPr>
          <a:xfrm>
            <a:off x="9254198" y="3288371"/>
            <a:ext cx="1433910" cy="11325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Fine-tuned</a:t>
            </a:r>
          </a:p>
          <a:p>
            <a:pPr algn="ctr"/>
            <a:r>
              <a:rPr lang="en-US" altLang="ko-KR" dirty="0" err="1"/>
              <a:t>Weight.pth</a:t>
            </a:r>
            <a:endParaRPr lang="en-US" altLang="ko-KR" dirty="0"/>
          </a:p>
          <a:p>
            <a:pPr algn="ctr"/>
            <a:r>
              <a:rPr lang="en-US" altLang="ko-KR" dirty="0"/>
              <a:t>(Cifar-10)</a:t>
            </a:r>
            <a:endParaRPr lang="ko-KR" altLang="en-US" dirty="0"/>
          </a:p>
        </p:txBody>
      </p:sp>
      <p:graphicFrame>
        <p:nvGraphicFramePr>
          <p:cNvPr id="23" name="표 4">
            <a:extLst>
              <a:ext uri="{FF2B5EF4-FFF2-40B4-BE49-F238E27FC236}">
                <a16:creationId xmlns:a16="http://schemas.microsoft.com/office/drawing/2014/main" id="{087BD3C7-99B0-2A7F-779F-1C73372086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362600"/>
              </p:ext>
            </p:extLst>
          </p:nvPr>
        </p:nvGraphicFramePr>
        <p:xfrm>
          <a:off x="1381376" y="5259422"/>
          <a:ext cx="935216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542">
                  <a:extLst>
                    <a:ext uri="{9D8B030D-6E8A-4147-A177-3AD203B41FA5}">
                      <a16:colId xmlns:a16="http://schemas.microsoft.com/office/drawing/2014/main" val="4226423630"/>
                    </a:ext>
                  </a:extLst>
                </a:gridCol>
                <a:gridCol w="1000059">
                  <a:extLst>
                    <a:ext uri="{9D8B030D-6E8A-4147-A177-3AD203B41FA5}">
                      <a16:colId xmlns:a16="http://schemas.microsoft.com/office/drawing/2014/main" val="382584676"/>
                    </a:ext>
                  </a:extLst>
                </a:gridCol>
                <a:gridCol w="1310421">
                  <a:extLst>
                    <a:ext uri="{9D8B030D-6E8A-4147-A177-3AD203B41FA5}">
                      <a16:colId xmlns:a16="http://schemas.microsoft.com/office/drawing/2014/main" val="31176758"/>
                    </a:ext>
                  </a:extLst>
                </a:gridCol>
                <a:gridCol w="1391651">
                  <a:extLst>
                    <a:ext uri="{9D8B030D-6E8A-4147-A177-3AD203B41FA5}">
                      <a16:colId xmlns:a16="http://schemas.microsoft.com/office/drawing/2014/main" val="3943096704"/>
                    </a:ext>
                  </a:extLst>
                </a:gridCol>
                <a:gridCol w="1559195">
                  <a:extLst>
                    <a:ext uri="{9D8B030D-6E8A-4147-A177-3AD203B41FA5}">
                      <a16:colId xmlns:a16="http://schemas.microsoft.com/office/drawing/2014/main" val="395427218"/>
                    </a:ext>
                  </a:extLst>
                </a:gridCol>
                <a:gridCol w="1032877">
                  <a:extLst>
                    <a:ext uri="{9D8B030D-6E8A-4147-A177-3AD203B41FA5}">
                      <a16:colId xmlns:a16="http://schemas.microsoft.com/office/drawing/2014/main" val="1756354702"/>
                    </a:ext>
                  </a:extLst>
                </a:gridCol>
                <a:gridCol w="1310421">
                  <a:extLst>
                    <a:ext uri="{9D8B030D-6E8A-4147-A177-3AD203B41FA5}">
                      <a16:colId xmlns:a16="http://schemas.microsoft.com/office/drawing/2014/main" val="2077072196"/>
                    </a:ext>
                  </a:extLst>
                </a:gridCol>
              </a:tblGrid>
              <a:tr h="4536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Teacher Model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Epoch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Pretrain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Optimizer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Loss function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/>
                        <a:t>Learning rate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Accuracy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42596"/>
                  </a:ext>
                </a:extLst>
              </a:tr>
              <a:tr h="56628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/>
                        <a:t>RegnetY.pth</a:t>
                      </a:r>
                      <a:endParaRPr lang="en-US" altLang="ko-KR" sz="1600" dirty="0"/>
                    </a:p>
                    <a:p>
                      <a:pPr algn="ctr" latinLnBrk="1"/>
                      <a:r>
                        <a:rPr lang="en-US" altLang="ko-KR" sz="1600" dirty="0"/>
                        <a:t>(ImageNet)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300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Adam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Label Smoothing Cross entropy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0.001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solidFill>
                            <a:srgbClr val="FF0000"/>
                          </a:solidFill>
                        </a:rPr>
                        <a:t>0.22</a:t>
                      </a:r>
                      <a:endParaRPr lang="ko-KR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72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593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6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Experiments # 1-2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A13AF41-4EB1-8A2A-99C5-87764A029BCC}"/>
              </a:ext>
            </a:extLst>
          </p:cNvPr>
          <p:cNvSpPr/>
          <p:nvPr/>
        </p:nvSpPr>
        <p:spPr>
          <a:xfrm>
            <a:off x="2821910" y="2183270"/>
            <a:ext cx="5643801" cy="3212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Custom </a:t>
            </a:r>
            <a:r>
              <a:rPr lang="en-US" altLang="ko-KR" b="1" dirty="0" err="1"/>
              <a:t>DeiT</a:t>
            </a:r>
            <a:r>
              <a:rPr lang="en-US" altLang="ko-KR" b="1" dirty="0"/>
              <a:t> (Pre-trained X)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02B14C7-7CB1-4D3E-9CA8-E75C0666F78D}"/>
              </a:ext>
            </a:extLst>
          </p:cNvPr>
          <p:cNvSpPr/>
          <p:nvPr/>
        </p:nvSpPr>
        <p:spPr>
          <a:xfrm>
            <a:off x="3091911" y="2561586"/>
            <a:ext cx="2656455" cy="13694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Teacher Model</a:t>
            </a:r>
          </a:p>
          <a:p>
            <a:pPr algn="ctr"/>
            <a:endParaRPr lang="en-US" altLang="ko-KR" b="1" dirty="0"/>
          </a:p>
          <a:p>
            <a:pPr algn="ctr"/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9292F7A3-ED78-CD47-63E7-A22724AF4D4A}"/>
              </a:ext>
            </a:extLst>
          </p:cNvPr>
          <p:cNvSpPr/>
          <p:nvPr/>
        </p:nvSpPr>
        <p:spPr>
          <a:xfrm>
            <a:off x="3135990" y="4259345"/>
            <a:ext cx="2656455" cy="87283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Student Model</a:t>
            </a:r>
          </a:p>
          <a:p>
            <a:pPr algn="ctr"/>
            <a:endParaRPr lang="en-US" altLang="ko-KR" b="1" dirty="0"/>
          </a:p>
          <a:p>
            <a:pPr algn="ctr"/>
            <a:endParaRPr lang="ko-KR" altLang="en-US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90B6A8-2EBA-35A3-2951-965565DD3E27}"/>
              </a:ext>
            </a:extLst>
          </p:cNvPr>
          <p:cNvSpPr/>
          <p:nvPr/>
        </p:nvSpPr>
        <p:spPr>
          <a:xfrm>
            <a:off x="3430524" y="2939388"/>
            <a:ext cx="2004836" cy="890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Fine-tuned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RegnetY-160.pth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(Cifar-10)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59462EF-FED4-EC4B-3C93-3341246C2EB1}"/>
              </a:ext>
            </a:extLst>
          </p:cNvPr>
          <p:cNvSpPr/>
          <p:nvPr/>
        </p:nvSpPr>
        <p:spPr>
          <a:xfrm>
            <a:off x="3760328" y="4661461"/>
            <a:ext cx="1420977" cy="40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ViT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5CC166C-B435-A42C-B233-CAA58B3EB1FB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5748366" y="3215156"/>
            <a:ext cx="905277" cy="3114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284B368-2FF0-D340-8341-450E4802A298}"/>
              </a:ext>
            </a:extLst>
          </p:cNvPr>
          <p:cNvSpPr/>
          <p:nvPr/>
        </p:nvSpPr>
        <p:spPr>
          <a:xfrm>
            <a:off x="6653643" y="2928048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Distillation</a:t>
            </a:r>
          </a:p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AA386563-C44F-93B6-B63E-69786298F88F}"/>
              </a:ext>
            </a:extLst>
          </p:cNvPr>
          <p:cNvCxnSpPr>
            <a:cxnSpLocks/>
            <a:stCxn id="4" idx="3"/>
            <a:endCxn id="20" idx="2"/>
          </p:cNvCxnSpPr>
          <p:nvPr/>
        </p:nvCxnSpPr>
        <p:spPr>
          <a:xfrm flipV="1">
            <a:off x="5792445" y="3502264"/>
            <a:ext cx="1517389" cy="11934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F7E7EDF-45C5-325F-53F7-44BE847C8CBB}"/>
              </a:ext>
            </a:extLst>
          </p:cNvPr>
          <p:cNvSpPr/>
          <p:nvPr/>
        </p:nvSpPr>
        <p:spPr>
          <a:xfrm>
            <a:off x="6653643" y="4220532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51438784-3DB1-A2ED-1A06-A49B22752F70}"/>
              </a:ext>
            </a:extLst>
          </p:cNvPr>
          <p:cNvCxnSpPr>
            <a:cxnSpLocks/>
            <a:stCxn id="4" idx="3"/>
            <a:endCxn id="28" idx="1"/>
          </p:cNvCxnSpPr>
          <p:nvPr/>
        </p:nvCxnSpPr>
        <p:spPr>
          <a:xfrm flipV="1">
            <a:off x="5792445" y="4507640"/>
            <a:ext cx="861198" cy="1881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E1858E9-A897-B18E-5B71-A4BA64DC67EF}"/>
              </a:ext>
            </a:extLst>
          </p:cNvPr>
          <p:cNvSpPr txBox="1"/>
          <p:nvPr/>
        </p:nvSpPr>
        <p:spPr>
          <a:xfrm>
            <a:off x="4825074" y="5449724"/>
            <a:ext cx="275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ym typeface="Wingdings" panose="05000000000000000000" pitchFamily="2" charset="2"/>
              </a:rPr>
              <a:t>Cifar-10 Training </a:t>
            </a:r>
            <a:endParaRPr lang="ko-KR" altLang="en-US" dirty="0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6B7DE11B-D467-2002-56CD-90F4B92574E7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7966024" y="4507640"/>
            <a:ext cx="861198" cy="0"/>
          </a:xfrm>
          <a:prstGeom prst="line">
            <a:avLst/>
          </a:prstGeom>
          <a:ln w="254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9CFEB834-1A07-A539-A61F-2F3355E099ED}"/>
              </a:ext>
            </a:extLst>
          </p:cNvPr>
          <p:cNvSpPr/>
          <p:nvPr/>
        </p:nvSpPr>
        <p:spPr>
          <a:xfrm>
            <a:off x="8945105" y="3931006"/>
            <a:ext cx="1433910" cy="11325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Fine-tuned</a:t>
            </a:r>
          </a:p>
          <a:p>
            <a:pPr algn="ctr"/>
            <a:r>
              <a:rPr lang="en-US" altLang="ko-KR" dirty="0" err="1"/>
              <a:t>Weight.pth</a:t>
            </a:r>
            <a:endParaRPr lang="en-US" altLang="ko-KR" dirty="0"/>
          </a:p>
          <a:p>
            <a:pPr algn="ctr"/>
            <a:r>
              <a:rPr lang="en-US" altLang="ko-KR" dirty="0"/>
              <a:t>(Cifar-10)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8615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7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#1-2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AA92A86-A2CE-62E0-CFFE-51B498712BCA}"/>
              </a:ext>
            </a:extLst>
          </p:cNvPr>
          <p:cNvSpPr/>
          <p:nvPr/>
        </p:nvSpPr>
        <p:spPr>
          <a:xfrm>
            <a:off x="452199" y="2215947"/>
            <a:ext cx="6857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Custom Teacher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모델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Training (RegNetY-160)</a:t>
            </a:r>
          </a:p>
          <a:p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Custom Teacher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활용한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Training</a:t>
            </a:r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1BC59D78-93A2-7E87-D50F-88BCD119C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191043"/>
              </p:ext>
            </p:extLst>
          </p:nvPr>
        </p:nvGraphicFramePr>
        <p:xfrm>
          <a:off x="1158818" y="2699938"/>
          <a:ext cx="946223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428">
                  <a:extLst>
                    <a:ext uri="{9D8B030D-6E8A-4147-A177-3AD203B41FA5}">
                      <a16:colId xmlns:a16="http://schemas.microsoft.com/office/drawing/2014/main" val="4226423630"/>
                    </a:ext>
                  </a:extLst>
                </a:gridCol>
                <a:gridCol w="1039479">
                  <a:extLst>
                    <a:ext uri="{9D8B030D-6E8A-4147-A177-3AD203B41FA5}">
                      <a16:colId xmlns:a16="http://schemas.microsoft.com/office/drawing/2014/main" val="382584676"/>
                    </a:ext>
                  </a:extLst>
                </a:gridCol>
                <a:gridCol w="1362077">
                  <a:extLst>
                    <a:ext uri="{9D8B030D-6E8A-4147-A177-3AD203B41FA5}">
                      <a16:colId xmlns:a16="http://schemas.microsoft.com/office/drawing/2014/main" val="31176758"/>
                    </a:ext>
                  </a:extLst>
                </a:gridCol>
                <a:gridCol w="1362077">
                  <a:extLst>
                    <a:ext uri="{9D8B030D-6E8A-4147-A177-3AD203B41FA5}">
                      <a16:colId xmlns:a16="http://schemas.microsoft.com/office/drawing/2014/main" val="2629788320"/>
                    </a:ext>
                  </a:extLst>
                </a:gridCol>
                <a:gridCol w="1446508">
                  <a:extLst>
                    <a:ext uri="{9D8B030D-6E8A-4147-A177-3AD203B41FA5}">
                      <a16:colId xmlns:a16="http://schemas.microsoft.com/office/drawing/2014/main" val="3943096704"/>
                    </a:ext>
                  </a:extLst>
                </a:gridCol>
                <a:gridCol w="1073592">
                  <a:extLst>
                    <a:ext uri="{9D8B030D-6E8A-4147-A177-3AD203B41FA5}">
                      <a16:colId xmlns:a16="http://schemas.microsoft.com/office/drawing/2014/main" val="1756354702"/>
                    </a:ext>
                  </a:extLst>
                </a:gridCol>
                <a:gridCol w="1362077">
                  <a:extLst>
                    <a:ext uri="{9D8B030D-6E8A-4147-A177-3AD203B41FA5}">
                      <a16:colId xmlns:a16="http://schemas.microsoft.com/office/drawing/2014/main" val="2077072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Epoch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Pretrain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Transform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Optimizer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Learning rate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Accuracy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42596"/>
                  </a:ext>
                </a:extLst>
              </a:tr>
              <a:tr h="3252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RegnetY-160</a:t>
                      </a:r>
                    </a:p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(Custom)</a:t>
                      </a:r>
                      <a:endParaRPr lang="ko-KR" alt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Adam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0.001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0.8666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724139"/>
                  </a:ext>
                </a:extLst>
              </a:tr>
            </a:tbl>
          </a:graphicData>
        </a:graphic>
      </p:graphicFrame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9C66D8FF-20C4-ADBF-4DA5-C68180159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26625"/>
              </p:ext>
            </p:extLst>
          </p:nvPr>
        </p:nvGraphicFramePr>
        <p:xfrm>
          <a:off x="564414" y="4634981"/>
          <a:ext cx="1073889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01">
                  <a:extLst>
                    <a:ext uri="{9D8B030D-6E8A-4147-A177-3AD203B41FA5}">
                      <a16:colId xmlns:a16="http://schemas.microsoft.com/office/drawing/2014/main" val="4226423630"/>
                    </a:ext>
                  </a:extLst>
                </a:gridCol>
                <a:gridCol w="2055492">
                  <a:extLst>
                    <a:ext uri="{9D8B030D-6E8A-4147-A177-3AD203B41FA5}">
                      <a16:colId xmlns:a16="http://schemas.microsoft.com/office/drawing/2014/main" val="979684122"/>
                    </a:ext>
                  </a:extLst>
                </a:gridCol>
                <a:gridCol w="989731">
                  <a:extLst>
                    <a:ext uri="{9D8B030D-6E8A-4147-A177-3AD203B41FA5}">
                      <a16:colId xmlns:a16="http://schemas.microsoft.com/office/drawing/2014/main" val="382584676"/>
                    </a:ext>
                  </a:extLst>
                </a:gridCol>
                <a:gridCol w="1296892">
                  <a:extLst>
                    <a:ext uri="{9D8B030D-6E8A-4147-A177-3AD203B41FA5}">
                      <a16:colId xmlns:a16="http://schemas.microsoft.com/office/drawing/2014/main" val="31176758"/>
                    </a:ext>
                  </a:extLst>
                </a:gridCol>
                <a:gridCol w="1296892">
                  <a:extLst>
                    <a:ext uri="{9D8B030D-6E8A-4147-A177-3AD203B41FA5}">
                      <a16:colId xmlns:a16="http://schemas.microsoft.com/office/drawing/2014/main" val="2629788320"/>
                    </a:ext>
                  </a:extLst>
                </a:gridCol>
                <a:gridCol w="1377281">
                  <a:extLst>
                    <a:ext uri="{9D8B030D-6E8A-4147-A177-3AD203B41FA5}">
                      <a16:colId xmlns:a16="http://schemas.microsoft.com/office/drawing/2014/main" val="3943096704"/>
                    </a:ext>
                  </a:extLst>
                </a:gridCol>
                <a:gridCol w="1137589">
                  <a:extLst>
                    <a:ext uri="{9D8B030D-6E8A-4147-A177-3AD203B41FA5}">
                      <a16:colId xmlns:a16="http://schemas.microsoft.com/office/drawing/2014/main" val="1756354702"/>
                    </a:ext>
                  </a:extLst>
                </a:gridCol>
                <a:gridCol w="1181514">
                  <a:extLst>
                    <a:ext uri="{9D8B030D-6E8A-4147-A177-3AD203B41FA5}">
                      <a16:colId xmlns:a16="http://schemas.microsoft.com/office/drawing/2014/main" val="2077072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Teacher</a:t>
                      </a:r>
                    </a:p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Epoch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Pretrain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Transform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Optimizer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Learning rate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Accuracy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42596"/>
                  </a:ext>
                </a:extLst>
              </a:tr>
              <a:tr h="3252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DeiT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RegNetY-160</a:t>
                      </a:r>
                    </a:p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(Custom)</a:t>
                      </a:r>
                      <a:endParaRPr lang="ko-KR" alt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Adam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0.001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0.5322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72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509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45939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8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Experiments # 1-3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8A13AF41-4EB1-8A2A-99C5-87764A029BCC}"/>
              </a:ext>
            </a:extLst>
          </p:cNvPr>
          <p:cNvSpPr/>
          <p:nvPr/>
        </p:nvSpPr>
        <p:spPr>
          <a:xfrm>
            <a:off x="2821910" y="2183270"/>
            <a:ext cx="5643801" cy="321289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Custom </a:t>
            </a:r>
            <a:r>
              <a:rPr lang="en-US" altLang="ko-KR" b="1" dirty="0" err="1"/>
              <a:t>DeiT</a:t>
            </a:r>
            <a:r>
              <a:rPr lang="en-US" altLang="ko-KR" b="1" dirty="0"/>
              <a:t> (Pre-trained)</a:t>
            </a:r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302B14C7-7CB1-4D3E-9CA8-E75C0666F78D}"/>
              </a:ext>
            </a:extLst>
          </p:cNvPr>
          <p:cNvSpPr/>
          <p:nvPr/>
        </p:nvSpPr>
        <p:spPr>
          <a:xfrm>
            <a:off x="3091911" y="2561586"/>
            <a:ext cx="2656455" cy="136941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Teacher Model</a:t>
            </a:r>
          </a:p>
          <a:p>
            <a:pPr algn="ctr"/>
            <a:endParaRPr lang="en-US" altLang="ko-KR" b="1" dirty="0"/>
          </a:p>
          <a:p>
            <a:pPr algn="ctr"/>
            <a:endParaRPr lang="en-US" altLang="ko-KR" b="1" dirty="0"/>
          </a:p>
          <a:p>
            <a:pPr algn="ctr"/>
            <a:endParaRPr lang="en-US" altLang="ko-KR" dirty="0"/>
          </a:p>
          <a:p>
            <a:pPr algn="ctr"/>
            <a:endParaRPr lang="ko-KR" altLang="en-US" dirty="0"/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9292F7A3-ED78-CD47-63E7-A22724AF4D4A}"/>
              </a:ext>
            </a:extLst>
          </p:cNvPr>
          <p:cNvSpPr/>
          <p:nvPr/>
        </p:nvSpPr>
        <p:spPr>
          <a:xfrm>
            <a:off x="3135990" y="4259345"/>
            <a:ext cx="2656455" cy="87283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/>
              <a:t>Student Model</a:t>
            </a:r>
          </a:p>
          <a:p>
            <a:pPr algn="ctr"/>
            <a:endParaRPr lang="en-US" altLang="ko-KR" b="1" dirty="0"/>
          </a:p>
          <a:p>
            <a:pPr algn="ctr"/>
            <a:endParaRPr lang="ko-KR" altLang="en-US" b="1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C90B6A8-2EBA-35A3-2951-965565DD3E27}"/>
              </a:ext>
            </a:extLst>
          </p:cNvPr>
          <p:cNvSpPr/>
          <p:nvPr/>
        </p:nvSpPr>
        <p:spPr>
          <a:xfrm>
            <a:off x="3430524" y="2939388"/>
            <a:ext cx="2004836" cy="890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Custom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RegnetY-160.pth</a:t>
            </a: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(Cifar-10)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759462EF-FED4-EC4B-3C93-3341246C2EB1}"/>
              </a:ext>
            </a:extLst>
          </p:cNvPr>
          <p:cNvSpPr/>
          <p:nvPr/>
        </p:nvSpPr>
        <p:spPr>
          <a:xfrm>
            <a:off x="3760328" y="4661461"/>
            <a:ext cx="1420977" cy="402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ViT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9" name="직선 연결선 18">
            <a:extLst>
              <a:ext uri="{FF2B5EF4-FFF2-40B4-BE49-F238E27FC236}">
                <a16:creationId xmlns:a16="http://schemas.microsoft.com/office/drawing/2014/main" id="{D5CC166C-B435-A42C-B233-CAA58B3EB1FB}"/>
              </a:ext>
            </a:extLst>
          </p:cNvPr>
          <p:cNvCxnSpPr>
            <a:cxnSpLocks/>
            <a:stCxn id="3" idx="3"/>
            <a:endCxn id="20" idx="1"/>
          </p:cNvCxnSpPr>
          <p:nvPr/>
        </p:nvCxnSpPr>
        <p:spPr>
          <a:xfrm flipV="1">
            <a:off x="5748366" y="3215156"/>
            <a:ext cx="905277" cy="3114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1284B368-2FF0-D340-8341-450E4802A298}"/>
              </a:ext>
            </a:extLst>
          </p:cNvPr>
          <p:cNvSpPr/>
          <p:nvPr/>
        </p:nvSpPr>
        <p:spPr>
          <a:xfrm>
            <a:off x="6653643" y="2928048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Distillation</a:t>
            </a:r>
          </a:p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AA386563-C44F-93B6-B63E-69786298F88F}"/>
              </a:ext>
            </a:extLst>
          </p:cNvPr>
          <p:cNvCxnSpPr>
            <a:cxnSpLocks/>
            <a:stCxn id="4" idx="3"/>
            <a:endCxn id="20" idx="2"/>
          </p:cNvCxnSpPr>
          <p:nvPr/>
        </p:nvCxnSpPr>
        <p:spPr>
          <a:xfrm flipV="1">
            <a:off x="5792445" y="3502264"/>
            <a:ext cx="1517389" cy="1193499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9F7E7EDF-45C5-325F-53F7-44BE847C8CBB}"/>
              </a:ext>
            </a:extLst>
          </p:cNvPr>
          <p:cNvSpPr/>
          <p:nvPr/>
        </p:nvSpPr>
        <p:spPr>
          <a:xfrm>
            <a:off x="6653643" y="4220532"/>
            <a:ext cx="1312381" cy="57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Loss</a:t>
            </a:r>
            <a:endParaRPr lang="ko-KR" altLang="en-US" dirty="0"/>
          </a:p>
        </p:txBody>
      </p: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51438784-3DB1-A2ED-1A06-A49B22752F70}"/>
              </a:ext>
            </a:extLst>
          </p:cNvPr>
          <p:cNvCxnSpPr>
            <a:cxnSpLocks/>
            <a:stCxn id="4" idx="3"/>
            <a:endCxn id="28" idx="1"/>
          </p:cNvCxnSpPr>
          <p:nvPr/>
        </p:nvCxnSpPr>
        <p:spPr>
          <a:xfrm flipV="1">
            <a:off x="5792445" y="4507640"/>
            <a:ext cx="861198" cy="188123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E1858E9-A897-B18E-5B71-A4BA64DC67EF}"/>
              </a:ext>
            </a:extLst>
          </p:cNvPr>
          <p:cNvSpPr txBox="1"/>
          <p:nvPr/>
        </p:nvSpPr>
        <p:spPr>
          <a:xfrm>
            <a:off x="4825074" y="5449724"/>
            <a:ext cx="27518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dirty="0">
                <a:sym typeface="Wingdings" panose="05000000000000000000" pitchFamily="2" charset="2"/>
              </a:rPr>
              <a:t>Cifar-10 Training </a:t>
            </a:r>
            <a:endParaRPr lang="ko-KR" altLang="en-US" dirty="0"/>
          </a:p>
        </p:txBody>
      </p: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6B7DE11B-D467-2002-56CD-90F4B92574E7}"/>
              </a:ext>
            </a:extLst>
          </p:cNvPr>
          <p:cNvCxnSpPr>
            <a:cxnSpLocks/>
            <a:stCxn id="28" idx="3"/>
          </p:cNvCxnSpPr>
          <p:nvPr/>
        </p:nvCxnSpPr>
        <p:spPr>
          <a:xfrm>
            <a:off x="7966024" y="4507640"/>
            <a:ext cx="861198" cy="0"/>
          </a:xfrm>
          <a:prstGeom prst="line">
            <a:avLst/>
          </a:prstGeom>
          <a:ln w="25400">
            <a:headEnd type="none"/>
            <a:tailEnd type="stealth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9CFEB834-1A07-A539-A61F-2F3355E099ED}"/>
              </a:ext>
            </a:extLst>
          </p:cNvPr>
          <p:cNvSpPr/>
          <p:nvPr/>
        </p:nvSpPr>
        <p:spPr>
          <a:xfrm>
            <a:off x="8945105" y="3931006"/>
            <a:ext cx="1433910" cy="113257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Fine-tuned</a:t>
            </a:r>
          </a:p>
          <a:p>
            <a:pPr algn="ctr"/>
            <a:r>
              <a:rPr lang="en-US" altLang="ko-KR" dirty="0" err="1"/>
              <a:t>Weight.pth</a:t>
            </a:r>
            <a:endParaRPr lang="en-US" altLang="ko-KR" dirty="0"/>
          </a:p>
          <a:p>
            <a:pPr algn="ctr"/>
            <a:r>
              <a:rPr lang="en-US" altLang="ko-KR" dirty="0"/>
              <a:t>(Cifar-10)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06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8CADC2B-53AB-4AD6-B750-10896CB6F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16709" y="6455884"/>
            <a:ext cx="381001" cy="365125"/>
          </a:xfrm>
        </p:spPr>
        <p:txBody>
          <a:bodyPr/>
          <a:lstStyle/>
          <a:p>
            <a:fld id="{1B551E8B-0B89-49B2-8253-8F441822A91D}" type="slidenum">
              <a:rPr lang="ko-KR" altLang="en-US" sz="1600" b="1" smtClean="0"/>
              <a:t>9</a:t>
            </a:fld>
            <a:endParaRPr lang="ko-KR" altLang="en-US" sz="1600" b="1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C4F3A1FC-9470-4852-A27B-113463A48E1F}"/>
              </a:ext>
            </a:extLst>
          </p:cNvPr>
          <p:cNvSpPr/>
          <p:nvPr/>
        </p:nvSpPr>
        <p:spPr>
          <a:xfrm>
            <a:off x="0" y="6455884"/>
            <a:ext cx="11303306" cy="402116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960E23E5-D5CE-41E6-8DC3-8AA272EB2ED1}"/>
              </a:ext>
            </a:extLst>
          </p:cNvPr>
          <p:cNvSpPr/>
          <p:nvPr/>
        </p:nvSpPr>
        <p:spPr>
          <a:xfrm>
            <a:off x="0" y="0"/>
            <a:ext cx="12191999" cy="405442"/>
          </a:xfrm>
          <a:prstGeom prst="rect">
            <a:avLst/>
          </a:prstGeom>
          <a:solidFill>
            <a:srgbClr val="658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600" b="1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384D62-40DB-4B05-99F2-D08EB9A8B8BC}"/>
              </a:ext>
            </a:extLst>
          </p:cNvPr>
          <p:cNvSpPr txBox="1"/>
          <p:nvPr/>
        </p:nvSpPr>
        <p:spPr>
          <a:xfrm>
            <a:off x="11153275" y="29136"/>
            <a:ext cx="962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IIP LAB</a:t>
            </a:r>
            <a:endParaRPr lang="ko-KR" alt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3BFC527A-94E9-4F4D-BE53-B8F83BD6D300}"/>
              </a:ext>
            </a:extLst>
          </p:cNvPr>
          <p:cNvCxnSpPr/>
          <p:nvPr/>
        </p:nvCxnSpPr>
        <p:spPr>
          <a:xfrm>
            <a:off x="452199" y="1473401"/>
            <a:ext cx="31297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56A51B2-E404-4C9B-8F00-099E5D895E79}"/>
              </a:ext>
            </a:extLst>
          </p:cNvPr>
          <p:cNvSpPr/>
          <p:nvPr/>
        </p:nvSpPr>
        <p:spPr>
          <a:xfrm>
            <a:off x="429222" y="1003492"/>
            <a:ext cx="6857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Experiment #1-3</a:t>
            </a:r>
            <a:endParaRPr lang="ko-KR" altLang="en-US" sz="2400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AA92A86-A2CE-62E0-CFFE-51B498712BCA}"/>
              </a:ext>
            </a:extLst>
          </p:cNvPr>
          <p:cNvSpPr/>
          <p:nvPr/>
        </p:nvSpPr>
        <p:spPr>
          <a:xfrm>
            <a:off x="452199" y="2215947"/>
            <a:ext cx="6857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Custom Teacher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모델 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Training (RegNetY-160)</a:t>
            </a:r>
          </a:p>
          <a:p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b="1" spc="-15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Custom Teacher </a:t>
            </a:r>
            <a:r>
              <a:rPr lang="ko-KR" altLang="en-US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활용한 </a:t>
            </a:r>
            <a:r>
              <a:rPr lang="en-US" altLang="ko-KR" b="1" spc="-15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DeiT</a:t>
            </a:r>
            <a:r>
              <a:rPr lang="en-US" altLang="ko-KR" b="1" spc="-15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Training</a:t>
            </a:r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1BC59D78-93A2-7E87-D50F-88BCD119C158}"/>
              </a:ext>
            </a:extLst>
          </p:cNvPr>
          <p:cNvGraphicFramePr>
            <a:graphicFrameLocks noGrp="1"/>
          </p:cNvGraphicFramePr>
          <p:nvPr/>
        </p:nvGraphicFramePr>
        <p:xfrm>
          <a:off x="1158818" y="2699938"/>
          <a:ext cx="946223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428">
                  <a:extLst>
                    <a:ext uri="{9D8B030D-6E8A-4147-A177-3AD203B41FA5}">
                      <a16:colId xmlns:a16="http://schemas.microsoft.com/office/drawing/2014/main" val="4226423630"/>
                    </a:ext>
                  </a:extLst>
                </a:gridCol>
                <a:gridCol w="1039479">
                  <a:extLst>
                    <a:ext uri="{9D8B030D-6E8A-4147-A177-3AD203B41FA5}">
                      <a16:colId xmlns:a16="http://schemas.microsoft.com/office/drawing/2014/main" val="382584676"/>
                    </a:ext>
                  </a:extLst>
                </a:gridCol>
                <a:gridCol w="1362077">
                  <a:extLst>
                    <a:ext uri="{9D8B030D-6E8A-4147-A177-3AD203B41FA5}">
                      <a16:colId xmlns:a16="http://schemas.microsoft.com/office/drawing/2014/main" val="31176758"/>
                    </a:ext>
                  </a:extLst>
                </a:gridCol>
                <a:gridCol w="1362077">
                  <a:extLst>
                    <a:ext uri="{9D8B030D-6E8A-4147-A177-3AD203B41FA5}">
                      <a16:colId xmlns:a16="http://schemas.microsoft.com/office/drawing/2014/main" val="2629788320"/>
                    </a:ext>
                  </a:extLst>
                </a:gridCol>
                <a:gridCol w="1446508">
                  <a:extLst>
                    <a:ext uri="{9D8B030D-6E8A-4147-A177-3AD203B41FA5}">
                      <a16:colId xmlns:a16="http://schemas.microsoft.com/office/drawing/2014/main" val="3943096704"/>
                    </a:ext>
                  </a:extLst>
                </a:gridCol>
                <a:gridCol w="1073592">
                  <a:extLst>
                    <a:ext uri="{9D8B030D-6E8A-4147-A177-3AD203B41FA5}">
                      <a16:colId xmlns:a16="http://schemas.microsoft.com/office/drawing/2014/main" val="1756354702"/>
                    </a:ext>
                  </a:extLst>
                </a:gridCol>
                <a:gridCol w="1362077">
                  <a:extLst>
                    <a:ext uri="{9D8B030D-6E8A-4147-A177-3AD203B41FA5}">
                      <a16:colId xmlns:a16="http://schemas.microsoft.com/office/drawing/2014/main" val="2077072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Epoch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Pretrain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Transform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Optimizer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Learning rate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Accuracy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42596"/>
                  </a:ext>
                </a:extLst>
              </a:tr>
              <a:tr h="3252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RegnetY-160</a:t>
                      </a:r>
                    </a:p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(Custom)</a:t>
                      </a:r>
                      <a:endParaRPr lang="ko-KR" alt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Adam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0.001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0.8666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724139"/>
                  </a:ext>
                </a:extLst>
              </a:tr>
            </a:tbl>
          </a:graphicData>
        </a:graphic>
      </p:graphicFrame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9C66D8FF-20C4-ADBF-4DA5-C681801594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82775"/>
              </p:ext>
            </p:extLst>
          </p:nvPr>
        </p:nvGraphicFramePr>
        <p:xfrm>
          <a:off x="564414" y="4634981"/>
          <a:ext cx="1073889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501">
                  <a:extLst>
                    <a:ext uri="{9D8B030D-6E8A-4147-A177-3AD203B41FA5}">
                      <a16:colId xmlns:a16="http://schemas.microsoft.com/office/drawing/2014/main" val="4226423630"/>
                    </a:ext>
                  </a:extLst>
                </a:gridCol>
                <a:gridCol w="2055492">
                  <a:extLst>
                    <a:ext uri="{9D8B030D-6E8A-4147-A177-3AD203B41FA5}">
                      <a16:colId xmlns:a16="http://schemas.microsoft.com/office/drawing/2014/main" val="979684122"/>
                    </a:ext>
                  </a:extLst>
                </a:gridCol>
                <a:gridCol w="989731">
                  <a:extLst>
                    <a:ext uri="{9D8B030D-6E8A-4147-A177-3AD203B41FA5}">
                      <a16:colId xmlns:a16="http://schemas.microsoft.com/office/drawing/2014/main" val="382584676"/>
                    </a:ext>
                  </a:extLst>
                </a:gridCol>
                <a:gridCol w="1296892">
                  <a:extLst>
                    <a:ext uri="{9D8B030D-6E8A-4147-A177-3AD203B41FA5}">
                      <a16:colId xmlns:a16="http://schemas.microsoft.com/office/drawing/2014/main" val="31176758"/>
                    </a:ext>
                  </a:extLst>
                </a:gridCol>
                <a:gridCol w="1296892">
                  <a:extLst>
                    <a:ext uri="{9D8B030D-6E8A-4147-A177-3AD203B41FA5}">
                      <a16:colId xmlns:a16="http://schemas.microsoft.com/office/drawing/2014/main" val="2629788320"/>
                    </a:ext>
                  </a:extLst>
                </a:gridCol>
                <a:gridCol w="1377281">
                  <a:extLst>
                    <a:ext uri="{9D8B030D-6E8A-4147-A177-3AD203B41FA5}">
                      <a16:colId xmlns:a16="http://schemas.microsoft.com/office/drawing/2014/main" val="3943096704"/>
                    </a:ext>
                  </a:extLst>
                </a:gridCol>
                <a:gridCol w="1137589">
                  <a:extLst>
                    <a:ext uri="{9D8B030D-6E8A-4147-A177-3AD203B41FA5}">
                      <a16:colId xmlns:a16="http://schemas.microsoft.com/office/drawing/2014/main" val="1756354702"/>
                    </a:ext>
                  </a:extLst>
                </a:gridCol>
                <a:gridCol w="1181514">
                  <a:extLst>
                    <a:ext uri="{9D8B030D-6E8A-4147-A177-3AD203B41FA5}">
                      <a16:colId xmlns:a16="http://schemas.microsoft.com/office/drawing/2014/main" val="20770721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Teacher</a:t>
                      </a:r>
                    </a:p>
                    <a:p>
                      <a:pPr algn="ctr" latinLnBrk="1"/>
                      <a:r>
                        <a:rPr lang="en-US" altLang="ko-KR" dirty="0"/>
                        <a:t>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Epoch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Pretrain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Transform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Optimizer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/>
                        <a:t>Learning rate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Accuracy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1542596"/>
                  </a:ext>
                </a:extLst>
              </a:tr>
              <a:tr h="3252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DeiT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RegNetY-160</a:t>
                      </a:r>
                    </a:p>
                    <a:p>
                      <a:pPr algn="ctr" latinLnBrk="1"/>
                      <a:r>
                        <a:rPr lang="en-US" altLang="ko-KR" b="1" dirty="0">
                          <a:solidFill>
                            <a:schemeClr val="accent2"/>
                          </a:solidFill>
                        </a:rPr>
                        <a:t>(Custom)</a:t>
                      </a:r>
                      <a:endParaRPr lang="ko-KR" alt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O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O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Adam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0.001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1" dirty="0">
                          <a:solidFill>
                            <a:srgbClr val="FF0000"/>
                          </a:solidFill>
                        </a:rPr>
                        <a:t>0.9399</a:t>
                      </a:r>
                      <a:endParaRPr lang="ko-KR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81724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527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840</Words>
  <Application>Microsoft Office PowerPoint</Application>
  <PresentationFormat>와이드스크린</PresentationFormat>
  <Paragraphs>359</Paragraphs>
  <Slides>17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2" baseType="lpstr">
      <vt:lpstr>맑은 고딕</vt:lpstr>
      <vt:lpstr>Arial</vt:lpstr>
      <vt:lpstr>times</vt:lpstr>
      <vt:lpstr>Wingdings</vt:lpstr>
      <vt:lpstr>Office 테마</vt:lpstr>
      <vt:lpstr>IIP LAB SEMINAR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novel model for  resistance to multi adversarial attacks</dc:title>
  <dc:creator>홍인표</dc:creator>
  <cp:lastModifiedBy>HongInpyoi</cp:lastModifiedBy>
  <cp:revision>291</cp:revision>
  <dcterms:created xsi:type="dcterms:W3CDTF">2022-04-27T07:26:45Z</dcterms:created>
  <dcterms:modified xsi:type="dcterms:W3CDTF">2022-10-27T01:50:59Z</dcterms:modified>
</cp:coreProperties>
</file>