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35" r:id="rId3"/>
    <p:sldId id="356" r:id="rId4"/>
    <p:sldId id="338" r:id="rId5"/>
    <p:sldId id="347" r:id="rId6"/>
    <p:sldId id="357" r:id="rId7"/>
    <p:sldId id="350" r:id="rId8"/>
    <p:sldId id="355" r:id="rId9"/>
    <p:sldId id="351" r:id="rId10"/>
    <p:sldId id="353" r:id="rId11"/>
    <p:sldId id="354" r:id="rId12"/>
    <p:sldId id="345" r:id="rId13"/>
    <p:sldId id="358" r:id="rId14"/>
    <p:sldId id="359" r:id="rId1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6589A7"/>
    <a:srgbClr val="B4C7E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3429" autoAdjust="0"/>
  </p:normalViewPr>
  <p:slideViewPr>
    <p:cSldViewPr snapToGrid="0">
      <p:cViewPr>
        <p:scale>
          <a:sx n="100" d="100"/>
          <a:sy n="100" d="100"/>
        </p:scale>
        <p:origin x="762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B0E7-4AAE-4EC2-86CE-DF2678E8068F}" type="datetimeFigureOut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A862-30A1-4E18-A6CB-B596CB654E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44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7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13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6142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528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737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84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150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063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801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939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7955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13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034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C9667-08F4-48B8-9B1C-26CA1A1AF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B67DAE-778E-449E-AC73-256B3D952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32DCB8-D18E-4B07-A4A5-124A2FC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8DE6-B7BF-461C-BB02-24C79D42A616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9F7EB-1AE2-49C9-814E-55587F1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36757F-5C78-4545-97E5-82A56EC8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0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5C6C3-4530-44ED-B25E-5C975200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447501-74E9-486B-9B38-21BFFC0F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21BDC8-FA23-4FA0-90FC-6A976973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80-DCF5-4808-B243-2F10DF6E9C62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C3990-B750-4DFA-B66B-737E2B3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697C4-D713-4BCE-A749-C488A20A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8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402284-E68F-4C84-BD16-B5A390C4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027AA3-7159-4827-B82A-1F552173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3A4A4A-9846-4328-93DE-6D331DAB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7C6-76B8-46C7-82FE-72B5FC6420B7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7845E2-67DD-4873-B479-103BE4F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B499E-DA09-4376-92C1-ACCED390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4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7414E-7BD1-4187-BC61-2CE0844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A2284-C3F4-493A-9BB9-5612F74B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A9DB6F-E9FF-41D1-8A44-A4D2DED1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DC7F-2D5A-4C9C-91EB-B8B7F9119827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8E82F-2B6A-424A-8DDB-580F973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556A3-F611-4B8E-BA20-85F5C77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9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10DB2-37A2-4283-9281-A77CDF4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2D4CCA-D155-4D13-9F1D-32A68F6A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2791CF-B4DA-4E10-B074-D67F8862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1B43-3512-40FE-8A7E-1E27B92850CC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1B914-8217-479C-B817-FD98D37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A2A9F5-2742-41F3-A32E-B9A1050D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8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B3342-520E-49F4-8FAC-6649CABE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3EF26F-D1E6-4DD2-B17A-36BBB13A9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6A59A-4428-4D42-8897-29F9FDA1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8D3DF0-957C-4562-BCA2-FDBF8814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E00F-0A61-454B-86E7-17EE20915971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F49F1-C29C-4709-97D2-21D15C25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3AD22D-9B5B-4437-A0F3-70A96713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E9A387-46E4-4CE7-862F-01E19065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B3E275-A843-4D71-A16D-15CD6923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4FA30-BA14-451B-B682-C63F4573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3A9DE8-DEE3-4850-AA70-7CAACB94C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563A5A-DC80-4316-AE95-14A5149D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88C45D-4F3E-4305-BE9A-98ADA1AB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407-C61F-4FDB-8E6E-EDBDCD182221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B106D1-F5AA-43CA-A6BE-863065BD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800375-9D0F-4845-B093-89B76C78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4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CDFE9-9128-413B-9847-0938A65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56B45B-35A1-4978-AF73-8B63CC5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74C-0272-4966-9881-E356F984C661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E369AA-16B8-4E87-9120-1AB10E0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58B536-989D-42FF-9EB8-B957849C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6B3389-5CD6-4C37-9804-30169F44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674A-26A0-4564-B8A9-662F14E0106B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2C983F-9A44-470F-B355-BAD3460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7F43F-556F-4499-B28F-D7CC37C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4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B5BDB-370B-4B5D-B8B9-12FED12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3B2F5-AFCE-4713-A1F7-7AE5DCCB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CE035D-11AC-439E-A638-B474A5B8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40F9A-65B5-40CD-AF98-8EAFB5B5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683-914A-416B-BA14-2CE5C7024526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F71C9E-222B-45FD-931B-B57B63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FF198A-3C70-4DBA-938F-2D775DE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7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E0EAD-F5ED-4B46-B669-102B359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E1921B-4687-4FB4-AD16-75074FC30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6FBCAD-3D97-4076-931D-591EC3F2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1F238D-D617-4A7A-B89C-C9F65179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E6E-E890-443D-90C6-CEFDA5A7DDD5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84262A-72A6-47C4-A4FF-273A15E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43FDA1-52E3-4DA9-BEDF-38904E4B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7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3FAB2E-20C6-4D0B-882A-40BBBC73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029C45-53D7-4905-B6F9-4D7C19B5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2CF9DC-62CD-470C-8BB5-282E791E5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146E-CB71-4A50-BDFE-32B4644ADC49}" type="datetime1">
              <a:rPr lang="ko-KR" altLang="en-US" smtClean="0"/>
              <a:t>2023-04-26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018EB-1E2B-40CD-93AA-2055005F8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B3BDFB-BDE1-4E2C-BDC5-B0DA4C10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7F6BD-E33B-483C-8AF7-F8155500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538670"/>
            <a:ext cx="8555596" cy="1017972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cs typeface="Arial" panose="020B0604020202020204" pitchFamily="34" charset="0"/>
              </a:rPr>
              <a:t>IIP</a:t>
            </a:r>
            <a:r>
              <a:rPr lang="ko-KR" altLang="en-US" sz="3600" b="1" dirty="0"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cs typeface="Arial" panose="020B0604020202020204" pitchFamily="34" charset="0"/>
              </a:rPr>
              <a:t>LAB SEMINAR</a:t>
            </a:r>
            <a:endParaRPr lang="ko-KR" altLang="en-US" sz="3600" b="1" dirty="0"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260460-FDDC-48FA-95EB-12DAB91DED15}"/>
              </a:ext>
            </a:extLst>
          </p:cNvPr>
          <p:cNvCxnSpPr>
            <a:cxnSpLocks/>
          </p:cNvCxnSpPr>
          <p:nvPr/>
        </p:nvCxnSpPr>
        <p:spPr>
          <a:xfrm>
            <a:off x="251520" y="3765891"/>
            <a:ext cx="1100068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213B4-5434-4A45-98A7-6B0D2F36632B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1E7A36-34C6-49EB-B350-FB503619A42E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90DE-ECDB-48D0-B801-CCD125D5B32D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85BE1-B998-428C-BDB2-1CEAC551BF2B}"/>
              </a:ext>
            </a:extLst>
          </p:cNvPr>
          <p:cNvSpPr txBox="1"/>
          <p:nvPr/>
        </p:nvSpPr>
        <p:spPr>
          <a:xfrm>
            <a:off x="9380504" y="379047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Inpyo-Hong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10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Box Attack   # 2-1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4A66359F-1BA7-B25B-C3AF-9A8FB17B4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764634"/>
              </p:ext>
            </p:extLst>
          </p:nvPr>
        </p:nvGraphicFramePr>
        <p:xfrm>
          <a:off x="201244" y="2082336"/>
          <a:ext cx="10672497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7427164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931948850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1682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적대적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예제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Target Model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epsilon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Loss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Optimizer</a:t>
                      </a:r>
                      <a:br>
                        <a:rPr lang="en-US" altLang="ko-KR"/>
                      </a:br>
                      <a:r>
                        <a:rPr lang="en-US" altLang="ko-KR"/>
                        <a:t>(LR)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후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정확도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하락율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93.99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10.50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83.49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ViT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ViT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RMSprop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3e-5)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97.64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30.00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67.64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5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FGSM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ViT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RMSprop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3e-5)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23.50</a:t>
                      </a:r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70.49</a:t>
                      </a:r>
                      <a:endParaRPr lang="ko-KR" altLang="en-US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99596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EA084A-7081-3A0F-CD49-1E41B7312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422851"/>
              </p:ext>
            </p:extLst>
          </p:nvPr>
        </p:nvGraphicFramePr>
        <p:xfrm>
          <a:off x="209956" y="4465512"/>
          <a:ext cx="10672497" cy="129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3533676818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8030507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394591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9139452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276604629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94454165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65960213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517658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580379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PGD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93.99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93.99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6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PGD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ViT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ViT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RMSprop</a:t>
                      </a:r>
                      <a:br>
                        <a:rPr lang="en-US" altLang="ko-KR" b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0">
                          <a:solidFill>
                            <a:schemeClr val="tx1"/>
                          </a:solidFill>
                        </a:rPr>
                        <a:t>(Step LR, 3e-5)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97.64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97.64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2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PGD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ViT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RMSprop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3e-5)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28.10</a:t>
                      </a:r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65.89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936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180ABA-19AE-F136-B418-62D2C9759ECF}"/>
              </a:ext>
            </a:extLst>
          </p:cNvPr>
          <p:cNvSpPr txBox="1"/>
          <p:nvPr/>
        </p:nvSpPr>
        <p:spPr>
          <a:xfrm>
            <a:off x="10444535" y="2772402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0281D0E-1D2F-9D4E-C807-232EFDCE090F}"/>
              </a:ext>
            </a:extLst>
          </p:cNvPr>
          <p:cNvSpPr/>
          <p:nvPr/>
        </p:nvSpPr>
        <p:spPr>
          <a:xfrm rot="10800000">
            <a:off x="10923016" y="2794834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9C36E-F4AD-CC40-675E-E20339F1971D}"/>
              </a:ext>
            </a:extLst>
          </p:cNvPr>
          <p:cNvSpPr txBox="1"/>
          <p:nvPr/>
        </p:nvSpPr>
        <p:spPr>
          <a:xfrm>
            <a:off x="10724883" y="3510617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BED3C9-E739-9300-FD76-FD0B516BC143}"/>
              </a:ext>
            </a:extLst>
          </p:cNvPr>
          <p:cNvSpPr/>
          <p:nvPr/>
        </p:nvSpPr>
        <p:spPr>
          <a:xfrm rot="10800000">
            <a:off x="10923015" y="3586817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3B9AD-2771-AAB1-F29E-E30B52290DD9}"/>
              </a:ext>
            </a:extLst>
          </p:cNvPr>
          <p:cNvSpPr txBox="1"/>
          <p:nvPr/>
        </p:nvSpPr>
        <p:spPr>
          <a:xfrm>
            <a:off x="10444535" y="4534053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7FFB014E-6175-68AC-DEFF-C0CAB702F30A}"/>
              </a:ext>
            </a:extLst>
          </p:cNvPr>
          <p:cNvSpPr/>
          <p:nvPr/>
        </p:nvSpPr>
        <p:spPr>
          <a:xfrm rot="10800000">
            <a:off x="10923016" y="4556485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7B551-BD89-ECDE-93CC-11409FF563D3}"/>
              </a:ext>
            </a:extLst>
          </p:cNvPr>
          <p:cNvSpPr txBox="1"/>
          <p:nvPr/>
        </p:nvSpPr>
        <p:spPr>
          <a:xfrm>
            <a:off x="10724883" y="5272268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AC312FB2-A718-C4BB-0A52-4B70310D8C7A}"/>
              </a:ext>
            </a:extLst>
          </p:cNvPr>
          <p:cNvSpPr/>
          <p:nvPr/>
        </p:nvSpPr>
        <p:spPr>
          <a:xfrm rot="10800000">
            <a:off x="10923015" y="5348468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A6331-C3B0-4CCB-0B8A-DDE9E2F3F5F0}"/>
              </a:ext>
            </a:extLst>
          </p:cNvPr>
          <p:cNvSpPr txBox="1"/>
          <p:nvPr/>
        </p:nvSpPr>
        <p:spPr>
          <a:xfrm>
            <a:off x="660095" y="1355357"/>
            <a:ext cx="1130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Target</a:t>
            </a:r>
            <a:r>
              <a:rPr lang="ko-KR" altLang="en-US" b="1">
                <a:sym typeface="Wingdings" panose="05000000000000000000" pitchFamily="2" charset="2"/>
              </a:rPr>
              <a:t>과 학습조건 동일한 </a:t>
            </a: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Transformer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r>
              <a:rPr lang="ko-KR" altLang="en-US" b="1">
                <a:sym typeface="Wingdings" panose="05000000000000000000" pitchFamily="2" charset="2"/>
              </a:rPr>
              <a:t> 기반 공격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모델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하이퍼파라미터 모두 비동일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15335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11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Box Attack   # 2-2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4A66359F-1BA7-B25B-C3AF-9A8FB17B4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256109"/>
              </p:ext>
            </p:extLst>
          </p:nvPr>
        </p:nvGraphicFramePr>
        <p:xfrm>
          <a:off x="201244" y="2082336"/>
          <a:ext cx="10672497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7427164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931948850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1682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적대적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예제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Target Model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epsilon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Loss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Optimizer</a:t>
                      </a:r>
                      <a:br>
                        <a:rPr lang="en-US" altLang="ko-KR"/>
                      </a:br>
                      <a:r>
                        <a:rPr lang="en-US" altLang="ko-KR"/>
                        <a:t>(LR)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후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정확도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하락율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93.99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10.50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83.49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ResNet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ResNet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RMSprop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3e-5)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92.49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17.60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74.89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56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FGSM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ResNet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RMSprop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3e-5)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40.40</a:t>
                      </a:r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53.59</a:t>
                      </a:r>
                      <a:endParaRPr lang="ko-KR" altLang="en-US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99596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EA084A-7081-3A0F-CD49-1E41B7312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21163"/>
              </p:ext>
            </p:extLst>
          </p:nvPr>
        </p:nvGraphicFramePr>
        <p:xfrm>
          <a:off x="209956" y="4465512"/>
          <a:ext cx="10672497" cy="12903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3533676818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8030507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394591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9139452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276604629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94454165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65960213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517658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580379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PGD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93.99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93.99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6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PGD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ResNet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ResNet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RMSprop</a:t>
                      </a:r>
                      <a:br>
                        <a:rPr lang="en-US" altLang="ko-KR" b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0">
                          <a:solidFill>
                            <a:schemeClr val="tx1"/>
                          </a:solidFill>
                        </a:rPr>
                        <a:t>(Step LR, 3e-5)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92.49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92.49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22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PGD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ResNet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RMSprop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3e-5)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61.00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32.99</a:t>
                      </a:r>
                      <a:endParaRPr lang="ko-KR" altLang="en-US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936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180ABA-19AE-F136-B418-62D2C9759ECF}"/>
              </a:ext>
            </a:extLst>
          </p:cNvPr>
          <p:cNvSpPr txBox="1"/>
          <p:nvPr/>
        </p:nvSpPr>
        <p:spPr>
          <a:xfrm>
            <a:off x="10444535" y="2772402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0281D0E-1D2F-9D4E-C807-232EFDCE090F}"/>
              </a:ext>
            </a:extLst>
          </p:cNvPr>
          <p:cNvSpPr/>
          <p:nvPr/>
        </p:nvSpPr>
        <p:spPr>
          <a:xfrm rot="10800000">
            <a:off x="10923016" y="2794834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9C36E-F4AD-CC40-675E-E20339F1971D}"/>
              </a:ext>
            </a:extLst>
          </p:cNvPr>
          <p:cNvSpPr txBox="1"/>
          <p:nvPr/>
        </p:nvSpPr>
        <p:spPr>
          <a:xfrm>
            <a:off x="10724883" y="3539192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BED3C9-E739-9300-FD76-FD0B516BC143}"/>
              </a:ext>
            </a:extLst>
          </p:cNvPr>
          <p:cNvSpPr/>
          <p:nvPr/>
        </p:nvSpPr>
        <p:spPr>
          <a:xfrm rot="10800000">
            <a:off x="10923015" y="3615392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3B9AD-2771-AAB1-F29E-E30B52290DD9}"/>
              </a:ext>
            </a:extLst>
          </p:cNvPr>
          <p:cNvSpPr txBox="1"/>
          <p:nvPr/>
        </p:nvSpPr>
        <p:spPr>
          <a:xfrm>
            <a:off x="10444535" y="4534053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7FFB014E-6175-68AC-DEFF-C0CAB702F30A}"/>
              </a:ext>
            </a:extLst>
          </p:cNvPr>
          <p:cNvSpPr/>
          <p:nvPr/>
        </p:nvSpPr>
        <p:spPr>
          <a:xfrm rot="10800000">
            <a:off x="10923016" y="4556485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7B551-BD89-ECDE-93CC-11409FF563D3}"/>
              </a:ext>
            </a:extLst>
          </p:cNvPr>
          <p:cNvSpPr txBox="1"/>
          <p:nvPr/>
        </p:nvSpPr>
        <p:spPr>
          <a:xfrm>
            <a:off x="10724883" y="5272268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AC312FB2-A718-C4BB-0A52-4B70310D8C7A}"/>
              </a:ext>
            </a:extLst>
          </p:cNvPr>
          <p:cNvSpPr/>
          <p:nvPr/>
        </p:nvSpPr>
        <p:spPr>
          <a:xfrm rot="10800000">
            <a:off x="10923015" y="5348468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92EF1-ADFF-977F-1264-E225E776F843}"/>
              </a:ext>
            </a:extLst>
          </p:cNvPr>
          <p:cNvSpPr txBox="1"/>
          <p:nvPr/>
        </p:nvSpPr>
        <p:spPr>
          <a:xfrm>
            <a:off x="660095" y="1355357"/>
            <a:ext cx="11303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Target</a:t>
            </a:r>
            <a:r>
              <a:rPr lang="ko-KR" altLang="en-US" b="1">
                <a:sym typeface="Wingdings" panose="05000000000000000000" pitchFamily="2" charset="2"/>
              </a:rPr>
              <a:t>과 학습조건 동일한 </a:t>
            </a: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CNN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r>
              <a:rPr lang="ko-KR" altLang="en-US" b="1">
                <a:sym typeface="Wingdings" panose="05000000000000000000" pitchFamily="2" charset="2"/>
              </a:rPr>
              <a:t> 기반 공격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모델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하이퍼파라미터 모두 비동일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endParaRPr lang="en-US" altLang="ko-KR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253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12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 Analysis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18257" y="1935066"/>
            <a:ext cx="107850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>
                <a:sym typeface="Wingdings" panose="05000000000000000000" pitchFamily="2" charset="2"/>
              </a:rPr>
              <a:t>실험결과에 따른 결과 분석</a:t>
            </a: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r>
              <a:rPr lang="ko-KR" altLang="en-US" sz="1600">
                <a:sym typeface="Wingdings" panose="05000000000000000000" pitchFamily="2" charset="2"/>
              </a:rPr>
              <a:t>공격을 위한 </a:t>
            </a:r>
            <a:r>
              <a:rPr lang="ko-KR" altLang="en-US" sz="1600" b="1">
                <a:sym typeface="Wingdings" panose="05000000000000000000" pitchFamily="2" charset="2"/>
              </a:rPr>
              <a:t>모델</a:t>
            </a:r>
            <a:r>
              <a:rPr lang="en-US" altLang="ko-KR" sz="1600" b="1">
                <a:sym typeface="Wingdings" panose="05000000000000000000" pitchFamily="2" charset="2"/>
              </a:rPr>
              <a:t>, Optimizer</a:t>
            </a:r>
            <a:r>
              <a:rPr lang="en-US" altLang="ko-KR" sz="1600">
                <a:sym typeface="Wingdings" panose="05000000000000000000" pitchFamily="2" charset="2"/>
              </a:rPr>
              <a:t> </a:t>
            </a:r>
            <a:r>
              <a:rPr lang="ko-KR" altLang="en-US" sz="1600">
                <a:sym typeface="Wingdings" panose="05000000000000000000" pitchFamily="2" charset="2"/>
              </a:rPr>
              <a:t>모두 </a:t>
            </a:r>
            <a:r>
              <a:rPr lang="en-US" altLang="ko-KR" sz="1600" b="1">
                <a:sym typeface="Wingdings" panose="05000000000000000000" pitchFamily="2" charset="2"/>
              </a:rPr>
              <a:t>Target </a:t>
            </a:r>
            <a:r>
              <a:rPr lang="ko-KR" altLang="en-US" sz="1600" b="1">
                <a:sym typeface="Wingdings" panose="05000000000000000000" pitchFamily="2" charset="2"/>
              </a:rPr>
              <a:t>모델과 달라도 공격이 치명적</a:t>
            </a:r>
            <a:r>
              <a:rPr lang="ko-KR" altLang="en-US" sz="1600">
                <a:sym typeface="Wingdings" panose="05000000000000000000" pitchFamily="2" charset="2"/>
              </a:rPr>
              <a:t>임</a:t>
            </a: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 </a:t>
            </a:r>
            <a:r>
              <a:rPr lang="ko-KR" altLang="en-US" sz="1600">
                <a:sym typeface="Wingdings" panose="05000000000000000000" pitchFamily="2" charset="2"/>
              </a:rPr>
              <a:t>해당 실험이 완전한 </a:t>
            </a:r>
            <a:r>
              <a:rPr lang="en-US" altLang="ko-KR" sz="1600">
                <a:sym typeface="Wingdings" panose="05000000000000000000" pitchFamily="2" charset="2"/>
              </a:rPr>
              <a:t>Black Box </a:t>
            </a:r>
            <a:r>
              <a:rPr lang="ko-KR" altLang="en-US" sz="1600">
                <a:sym typeface="Wingdings" panose="05000000000000000000" pitchFamily="2" charset="2"/>
              </a:rPr>
              <a:t>환경에서의 실험은 아님 </a:t>
            </a:r>
            <a:r>
              <a:rPr lang="en-US" altLang="ko-KR" sz="1600">
                <a:sym typeface="Wingdings" panose="05000000000000000000" pitchFamily="2" charset="2"/>
              </a:rPr>
              <a:t>(</a:t>
            </a:r>
            <a:r>
              <a:rPr lang="ko-KR" altLang="en-US" sz="1600">
                <a:sym typeface="Wingdings" panose="05000000000000000000" pitchFamily="2" charset="2"/>
              </a:rPr>
              <a:t>데이터셋 동일</a:t>
            </a:r>
            <a:r>
              <a:rPr lang="en-US" altLang="ko-KR" sz="1600">
                <a:sym typeface="Wingdings" panose="05000000000000000000" pitchFamily="2" charset="2"/>
              </a:rPr>
              <a:t>)</a:t>
            </a: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    </a:t>
            </a:r>
            <a:r>
              <a:rPr lang="ko-KR" altLang="en-US" sz="1600">
                <a:sym typeface="Wingdings" panose="05000000000000000000" pitchFamily="2" charset="2"/>
              </a:rPr>
              <a:t>하지만</a:t>
            </a:r>
            <a:r>
              <a:rPr lang="en-US" altLang="ko-KR" sz="1600">
                <a:sym typeface="Wingdings" panose="05000000000000000000" pitchFamily="2" charset="2"/>
              </a:rPr>
              <a:t>, </a:t>
            </a:r>
            <a:r>
              <a:rPr lang="en-US" altLang="ko-KR" sz="1600" b="1">
                <a:sym typeface="Wingdings" panose="05000000000000000000" pitchFamily="2" charset="2"/>
              </a:rPr>
              <a:t>DeiT</a:t>
            </a:r>
            <a:r>
              <a:rPr lang="ko-KR" altLang="en-US" sz="1600" b="1">
                <a:sym typeface="Wingdings" panose="05000000000000000000" pitchFamily="2" charset="2"/>
              </a:rPr>
              <a:t>는 서로 다른 </a:t>
            </a:r>
            <a:r>
              <a:rPr lang="en-US" altLang="ko-KR" sz="1600" b="1">
                <a:sym typeface="Wingdings" panose="05000000000000000000" pitchFamily="2" charset="2"/>
              </a:rPr>
              <a:t>2</a:t>
            </a:r>
            <a:r>
              <a:rPr lang="ko-KR" altLang="en-US" sz="1600" b="1">
                <a:sym typeface="Wingdings" panose="05000000000000000000" pitchFamily="2" charset="2"/>
              </a:rPr>
              <a:t>개의 학습과정</a:t>
            </a:r>
            <a:r>
              <a:rPr lang="ko-KR" altLang="en-US" sz="1600">
                <a:sym typeface="Wingdings" panose="05000000000000000000" pitchFamily="2" charset="2"/>
              </a:rPr>
              <a:t>을 거치기 때문에 </a:t>
            </a:r>
            <a:r>
              <a:rPr lang="en-US" altLang="ko-KR" sz="1600">
                <a:sym typeface="Wingdings" panose="05000000000000000000" pitchFamily="2" charset="2"/>
              </a:rPr>
              <a:t>, </a:t>
            </a:r>
            <a:r>
              <a:rPr lang="ko-KR" altLang="en-US" sz="1600">
                <a:sym typeface="Wingdings" panose="05000000000000000000" pitchFamily="2" charset="2"/>
              </a:rPr>
              <a:t>전문적인 </a:t>
            </a:r>
            <a:r>
              <a:rPr lang="en-US" altLang="ko-KR" sz="1600">
                <a:sym typeface="Wingdings" panose="05000000000000000000" pitchFamily="2" charset="2"/>
              </a:rPr>
              <a:t>Black Box </a:t>
            </a:r>
            <a:r>
              <a:rPr lang="ko-KR" altLang="en-US" sz="1600">
                <a:sym typeface="Wingdings" panose="05000000000000000000" pitchFamily="2" charset="2"/>
              </a:rPr>
              <a:t>공격 수행 시</a:t>
            </a: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    </a:t>
            </a:r>
            <a:r>
              <a:rPr lang="ko-KR" altLang="en-US" sz="1600" b="1">
                <a:solidFill>
                  <a:srgbClr val="FF0000"/>
                </a:solidFill>
                <a:sym typeface="Wingdings" panose="05000000000000000000" pitchFamily="2" charset="2"/>
              </a:rPr>
              <a:t>타 모델에 비해 모델구조와 학습조건에 구애받지 않는 공격이 가능</a:t>
            </a:r>
            <a:r>
              <a:rPr lang="ko-KR" altLang="en-US" sz="1600">
                <a:sym typeface="Wingdings" panose="05000000000000000000" pitchFamily="2" charset="2"/>
              </a:rPr>
              <a:t>함을 제안</a:t>
            </a: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    (</a:t>
            </a:r>
            <a:r>
              <a:rPr lang="en-US" altLang="ko-KR" sz="1600" b="1">
                <a:sym typeface="Wingdings" panose="05000000000000000000" pitchFamily="2" charset="2"/>
              </a:rPr>
              <a:t>CNN</a:t>
            </a:r>
            <a:r>
              <a:rPr lang="ko-KR" altLang="en-US" sz="1600" b="1">
                <a:sym typeface="Wingdings" panose="05000000000000000000" pitchFamily="2" charset="2"/>
              </a:rPr>
              <a:t>기반 모델</a:t>
            </a:r>
            <a:r>
              <a:rPr lang="ko-KR" altLang="en-US" sz="1600">
                <a:sym typeface="Wingdings" panose="05000000000000000000" pitchFamily="2" charset="2"/>
              </a:rPr>
              <a:t>과</a:t>
            </a:r>
            <a:r>
              <a:rPr lang="en-US" altLang="ko-KR" sz="1600">
                <a:sym typeface="Wingdings" panose="05000000000000000000" pitchFamily="2" charset="2"/>
              </a:rPr>
              <a:t> </a:t>
            </a:r>
            <a:r>
              <a:rPr lang="en-US" altLang="ko-KR" sz="1600" b="1">
                <a:sym typeface="Wingdings" panose="05000000000000000000" pitchFamily="2" charset="2"/>
              </a:rPr>
              <a:t>Transformer </a:t>
            </a:r>
            <a:r>
              <a:rPr lang="ko-KR" altLang="en-US" sz="1600" b="1">
                <a:sym typeface="Wingdings" panose="05000000000000000000" pitchFamily="2" charset="2"/>
              </a:rPr>
              <a:t>모델</a:t>
            </a:r>
            <a:r>
              <a:rPr lang="ko-KR" altLang="en-US" sz="1600">
                <a:sym typeface="Wingdings" panose="05000000000000000000" pitchFamily="2" charset="2"/>
              </a:rPr>
              <a:t> 공격에 </a:t>
            </a:r>
            <a:r>
              <a:rPr lang="ko-KR" altLang="en-US" sz="1600" b="1">
                <a:sym typeface="Wingdings" panose="05000000000000000000" pitchFamily="2" charset="2"/>
              </a:rPr>
              <a:t>모두 치명적</a:t>
            </a:r>
            <a:r>
              <a:rPr lang="ko-KR" altLang="en-US" sz="1600">
                <a:sym typeface="Wingdings" panose="05000000000000000000" pitchFamily="2" charset="2"/>
              </a:rPr>
              <a:t>이기 때문</a:t>
            </a:r>
            <a:r>
              <a:rPr lang="en-US" altLang="ko-KR" sz="1600">
                <a:sym typeface="Wingdings" panose="05000000000000000000" pitchFamily="2" charset="2"/>
              </a:rPr>
              <a:t>)</a:t>
            </a: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    </a:t>
            </a: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olidFill>
                  <a:srgbClr val="2F5597"/>
                </a:solidFill>
                <a:sym typeface="Wingdings" panose="05000000000000000000" pitchFamily="2" charset="2"/>
              </a:rPr>
              <a:t>    </a:t>
            </a:r>
            <a:r>
              <a:rPr lang="en-US" altLang="ko-KR" sz="1600" b="1">
                <a:solidFill>
                  <a:srgbClr val="2F5597"/>
                </a:solidFill>
                <a:sym typeface="Wingdings" panose="05000000000000000000" pitchFamily="2" charset="2"/>
              </a:rPr>
              <a:t>Black</a:t>
            </a:r>
            <a:r>
              <a:rPr lang="ko-KR" altLang="en-US" sz="1600" b="1">
                <a:solidFill>
                  <a:srgbClr val="2F5597"/>
                </a:solidFill>
                <a:sym typeface="Wingdings" panose="05000000000000000000" pitchFamily="2" charset="2"/>
              </a:rPr>
              <a:t> </a:t>
            </a:r>
            <a:r>
              <a:rPr lang="en-US" altLang="ko-KR" sz="1600" b="1">
                <a:solidFill>
                  <a:srgbClr val="2F5597"/>
                </a:solidFill>
                <a:sym typeface="Wingdings" panose="05000000000000000000" pitchFamily="2" charset="2"/>
              </a:rPr>
              <a:t>Box</a:t>
            </a:r>
            <a:r>
              <a:rPr lang="ko-KR" altLang="en-US" sz="1600" b="1">
                <a:solidFill>
                  <a:srgbClr val="2F5597"/>
                </a:solidFill>
                <a:sym typeface="Wingdings" panose="05000000000000000000" pitchFamily="2" charset="2"/>
              </a:rPr>
              <a:t> 공격 예시</a:t>
            </a:r>
            <a:br>
              <a:rPr lang="en-US" altLang="ko-KR" sz="1600">
                <a:solidFill>
                  <a:srgbClr val="2F5597"/>
                </a:solidFill>
                <a:sym typeface="Wingdings" panose="05000000000000000000" pitchFamily="2" charset="2"/>
              </a:rPr>
            </a:br>
            <a:r>
              <a:rPr lang="en-US" altLang="ko-KR" sz="1600">
                <a:solidFill>
                  <a:srgbClr val="2F5597"/>
                </a:solidFill>
                <a:sym typeface="Wingdings" panose="05000000000000000000" pitchFamily="2" charset="2"/>
              </a:rPr>
              <a:t>    </a:t>
            </a:r>
            <a: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  <a:t>1. </a:t>
            </a:r>
            <a:r>
              <a:rPr lang="ko-KR" altLang="en-US" sz="1600" i="1">
                <a:solidFill>
                  <a:srgbClr val="2F5597"/>
                </a:solidFill>
                <a:sym typeface="Wingdings" panose="05000000000000000000" pitchFamily="2" charset="2"/>
              </a:rPr>
              <a:t>최적화공격</a:t>
            </a:r>
            <a: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  <a:t>(Optimization Attack)</a:t>
            </a:r>
            <a:b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</a:br>
            <a: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  <a:t>    2. </a:t>
            </a:r>
            <a:r>
              <a:rPr lang="ko-KR" altLang="en-US" sz="1600" i="1">
                <a:solidFill>
                  <a:srgbClr val="2F5597"/>
                </a:solidFill>
                <a:sym typeface="Wingdings" panose="05000000000000000000" pitchFamily="2" charset="2"/>
              </a:rPr>
              <a:t>전이공격</a:t>
            </a:r>
            <a: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  <a:t>(Transfer Attack)</a:t>
            </a:r>
            <a:b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</a:br>
            <a: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  <a:t>    3. </a:t>
            </a:r>
            <a:r>
              <a:rPr lang="ko-KR" altLang="en-US" sz="1600" i="1">
                <a:solidFill>
                  <a:srgbClr val="2F5597"/>
                </a:solidFill>
                <a:sym typeface="Wingdings" panose="05000000000000000000" pitchFamily="2" charset="2"/>
              </a:rPr>
              <a:t>하이브리드 배치 공격</a:t>
            </a:r>
            <a:r>
              <a:rPr lang="en-US" altLang="ko-KR" sz="1600" i="1">
                <a:solidFill>
                  <a:srgbClr val="2F5597"/>
                </a:solidFill>
                <a:sym typeface="Wingdings" panose="05000000000000000000" pitchFamily="2" charset="2"/>
              </a:rPr>
              <a:t>(Hybrid Batch Attack) </a:t>
            </a:r>
            <a:br>
              <a:rPr lang="en-US" altLang="ko-KR" sz="1600" b="1">
                <a:sym typeface="Wingdings" panose="05000000000000000000" pitchFamily="2" charset="2"/>
              </a:rPr>
            </a:br>
            <a:endParaRPr lang="en-US" altLang="ko-KR" sz="1600" b="1">
              <a:sym typeface="Wingdings" panose="05000000000000000000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altLang="ko-KR" sz="16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664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13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Experiment Analysis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9900" y="1782395"/>
            <a:ext cx="107850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>
                <a:sym typeface="Wingdings" panose="05000000000000000000" pitchFamily="2" charset="2"/>
              </a:rPr>
              <a:t>Contributions </a:t>
            </a:r>
            <a:r>
              <a:rPr lang="ko-KR" altLang="en-US" sz="1600" b="1">
                <a:sym typeface="Wingdings" panose="05000000000000000000" pitchFamily="2" charset="2"/>
              </a:rPr>
              <a:t>재구성</a:t>
            </a: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1) DeiT</a:t>
            </a:r>
            <a:r>
              <a:rPr lang="ko-KR" altLang="en-US" sz="1600">
                <a:sym typeface="Wingdings" panose="05000000000000000000" pitchFamily="2" charset="2"/>
              </a:rPr>
              <a:t>의 </a:t>
            </a:r>
            <a:r>
              <a:rPr lang="en-US" altLang="ko-KR" sz="1600" b="1">
                <a:sym typeface="Wingdings" panose="05000000000000000000" pitchFamily="2" charset="2"/>
              </a:rPr>
              <a:t>Teacher Model </a:t>
            </a:r>
            <a:r>
              <a:rPr lang="ko-KR" altLang="en-US" sz="1600" b="1">
                <a:sym typeface="Wingdings" panose="05000000000000000000" pitchFamily="2" charset="2"/>
              </a:rPr>
              <a:t>정보만 확보</a:t>
            </a:r>
            <a:r>
              <a:rPr lang="ko-KR" altLang="en-US" sz="1600">
                <a:sym typeface="Wingdings" panose="05000000000000000000" pitchFamily="2" charset="2"/>
              </a:rPr>
              <a:t>하면 </a:t>
            </a:r>
            <a:r>
              <a:rPr lang="en-US" altLang="ko-KR" sz="1600" b="1">
                <a:sym typeface="Wingdings" panose="05000000000000000000" pitchFamily="2" charset="2"/>
              </a:rPr>
              <a:t>DeiT</a:t>
            </a:r>
            <a:r>
              <a:rPr lang="ko-KR" altLang="en-US" sz="1600" b="1">
                <a:sym typeface="Wingdings" panose="05000000000000000000" pitchFamily="2" charset="2"/>
              </a:rPr>
              <a:t>에</a:t>
            </a:r>
            <a:r>
              <a:rPr lang="en-US" altLang="ko-KR" sz="1600" b="1">
                <a:sym typeface="Wingdings" panose="05000000000000000000" pitchFamily="2" charset="2"/>
              </a:rPr>
              <a:t> </a:t>
            </a:r>
            <a:r>
              <a:rPr lang="ko-KR" altLang="en-US" sz="1600" b="1">
                <a:sym typeface="Wingdings" panose="05000000000000000000" pitchFamily="2" charset="2"/>
              </a:rPr>
              <a:t>치명적</a:t>
            </a:r>
            <a:r>
              <a:rPr lang="ko-KR" altLang="en-US" sz="1600">
                <a:sym typeface="Wingdings" panose="05000000000000000000" pitchFamily="2" charset="2"/>
              </a:rPr>
              <a:t>인 공격이 가능함을 제안</a:t>
            </a: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2) </a:t>
            </a:r>
            <a:r>
              <a:rPr lang="en-US" altLang="ko-KR" sz="1600" b="1">
                <a:sym typeface="Wingdings" panose="05000000000000000000" pitchFamily="2" charset="2"/>
              </a:rPr>
              <a:t>Black Box </a:t>
            </a:r>
            <a:r>
              <a:rPr lang="ko-KR" altLang="en-US" sz="1600" b="1">
                <a:sym typeface="Wingdings" panose="05000000000000000000" pitchFamily="2" charset="2"/>
              </a:rPr>
              <a:t>환경</a:t>
            </a:r>
            <a:r>
              <a:rPr lang="ko-KR" altLang="en-US" sz="1600">
                <a:sym typeface="Wingdings" panose="05000000000000000000" pitchFamily="2" charset="2"/>
              </a:rPr>
              <a:t>상에서 </a:t>
            </a:r>
            <a:r>
              <a:rPr lang="en-US" altLang="ko-KR" sz="1600" b="1">
                <a:sym typeface="Wingdings" panose="05000000000000000000" pitchFamily="2" charset="2"/>
              </a:rPr>
              <a:t>DeiT</a:t>
            </a:r>
            <a:r>
              <a:rPr lang="ko-KR" altLang="en-US" sz="1600" b="1">
                <a:sym typeface="Wingdings" panose="05000000000000000000" pitchFamily="2" charset="2"/>
              </a:rPr>
              <a:t>가 타모델에 비해 많은 취약점을 가질 수 있으며</a:t>
            </a:r>
            <a:r>
              <a:rPr lang="en-US" altLang="ko-KR" sz="1600">
                <a:sym typeface="Wingdings" panose="05000000000000000000" pitchFamily="2" charset="2"/>
              </a:rPr>
              <a:t>, </a:t>
            </a: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   </a:t>
            </a:r>
            <a:r>
              <a:rPr lang="ko-KR" altLang="en-US" sz="1600">
                <a:sym typeface="Wingdings" panose="05000000000000000000" pitchFamily="2" charset="2"/>
              </a:rPr>
              <a:t>이에 따른 </a:t>
            </a:r>
            <a:r>
              <a:rPr lang="ko-KR" altLang="en-US" sz="1600" b="1">
                <a:sym typeface="Wingdings" panose="05000000000000000000" pitchFamily="2" charset="2"/>
              </a:rPr>
              <a:t>방어책이 필요</a:t>
            </a:r>
            <a:r>
              <a:rPr lang="ko-KR" altLang="en-US" sz="1600">
                <a:sym typeface="Wingdings" panose="05000000000000000000" pitchFamily="2" charset="2"/>
              </a:rPr>
              <a:t>함을 제안</a:t>
            </a: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3) DeiT</a:t>
            </a:r>
            <a:r>
              <a:rPr lang="ko-KR" altLang="en-US" sz="1600">
                <a:sym typeface="Wingdings" panose="05000000000000000000" pitchFamily="2" charset="2"/>
              </a:rPr>
              <a:t>는 </a:t>
            </a:r>
            <a:r>
              <a:rPr lang="en-US" altLang="ko-KR" sz="1600">
                <a:sym typeface="Wingdings" panose="05000000000000000000" pitchFamily="2" charset="2"/>
              </a:rPr>
              <a:t>Transformer </a:t>
            </a:r>
            <a:r>
              <a:rPr lang="ko-KR" altLang="en-US" sz="1600">
                <a:sym typeface="Wingdings" panose="05000000000000000000" pitchFamily="2" charset="2"/>
              </a:rPr>
              <a:t>기반모델이지만</a:t>
            </a:r>
            <a:r>
              <a:rPr lang="en-US" altLang="ko-KR" sz="1600">
                <a:sym typeface="Wingdings" panose="05000000000000000000" pitchFamily="2" charset="2"/>
              </a:rPr>
              <a:t>, </a:t>
            </a:r>
            <a:r>
              <a:rPr lang="en-US" altLang="ko-KR" sz="1600" b="1">
                <a:sym typeface="Wingdings" panose="05000000000000000000" pitchFamily="2" charset="2"/>
              </a:rPr>
              <a:t>CNN </a:t>
            </a:r>
            <a:r>
              <a:rPr lang="ko-KR" altLang="en-US" sz="1600" b="1">
                <a:sym typeface="Wingdings" panose="05000000000000000000" pitchFamily="2" charset="2"/>
              </a:rPr>
              <a:t>기반의 적대적공격</a:t>
            </a:r>
            <a:r>
              <a:rPr lang="ko-KR" altLang="en-US" sz="1600">
                <a:sym typeface="Wingdings" panose="05000000000000000000" pitchFamily="2" charset="2"/>
              </a:rPr>
              <a:t>을 통해 자연스러운 </a:t>
            </a:r>
            <a:r>
              <a:rPr lang="en-US" altLang="ko-KR" sz="1600">
                <a:sym typeface="Wingdings" panose="05000000000000000000" pitchFamily="2" charset="2"/>
              </a:rPr>
              <a:t>perturbation</a:t>
            </a:r>
            <a:r>
              <a:rPr lang="ko-KR" altLang="en-US" sz="1600">
                <a:sym typeface="Wingdings" panose="05000000000000000000" pitchFamily="2" charset="2"/>
              </a:rPr>
              <a:t>으로 </a:t>
            </a:r>
            <a:r>
              <a:rPr lang="ko-KR" altLang="en-US" sz="1600" b="1">
                <a:sym typeface="Wingdings" panose="05000000000000000000" pitchFamily="2" charset="2"/>
              </a:rPr>
              <a:t>사람이</a:t>
            </a:r>
            <a:r>
              <a:rPr lang="ko-KR" altLang="en-US" sz="1600">
                <a:sym typeface="Wingdings" panose="05000000000000000000" pitchFamily="2" charset="2"/>
              </a:rPr>
              <a:t>   </a:t>
            </a:r>
            <a:br>
              <a:rPr lang="en-US" altLang="ko-KR" sz="1600">
                <a:sym typeface="Wingdings" panose="05000000000000000000" pitchFamily="2" charset="2"/>
              </a:rPr>
            </a:br>
            <a:r>
              <a:rPr lang="en-US" altLang="ko-KR" sz="1600">
                <a:sym typeface="Wingdings" panose="05000000000000000000" pitchFamily="2" charset="2"/>
              </a:rPr>
              <a:t>   </a:t>
            </a:r>
            <a:r>
              <a:rPr lang="ko-KR" altLang="en-US" sz="1600" b="1">
                <a:sym typeface="Wingdings" panose="05000000000000000000" pitchFamily="2" charset="2"/>
              </a:rPr>
              <a:t>인지하기 어려우면서</a:t>
            </a:r>
            <a:r>
              <a:rPr lang="ko-KR" altLang="en-US" sz="1600">
                <a:sym typeface="Wingdings" panose="05000000000000000000" pitchFamily="2" charset="2"/>
              </a:rPr>
              <a:t> </a:t>
            </a:r>
            <a:r>
              <a:rPr lang="ko-KR" altLang="en-US" sz="1600" b="1">
                <a:sym typeface="Wingdings" panose="05000000000000000000" pitchFamily="2" charset="2"/>
              </a:rPr>
              <a:t>효과적인 공격</a:t>
            </a:r>
            <a:r>
              <a:rPr lang="ko-KR" altLang="en-US" sz="1600">
                <a:sym typeface="Wingdings" panose="05000000000000000000" pitchFamily="2" charset="2"/>
              </a:rPr>
              <a:t>이 가능함을 제안 </a:t>
            </a:r>
            <a:br>
              <a:rPr lang="en-US" altLang="ko-KR" sz="1600" b="1">
                <a:sym typeface="Wingdings" panose="05000000000000000000" pitchFamily="2" charset="2"/>
              </a:rPr>
            </a:br>
            <a:endParaRPr lang="en-US" altLang="ko-KR" sz="16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424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14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Future Work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703474" y="1984052"/>
            <a:ext cx="107850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600" b="1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600" b="1">
                <a:sym typeface="Wingdings" panose="05000000000000000000" pitchFamily="2" charset="2"/>
              </a:rPr>
              <a:t>하이퍼 파라미터 수정한 </a:t>
            </a:r>
            <a:r>
              <a:rPr lang="en-US" altLang="ko-KR" sz="1600" b="1">
                <a:sym typeface="Wingdings" panose="05000000000000000000" pitchFamily="2" charset="2"/>
              </a:rPr>
              <a:t>Black Box </a:t>
            </a:r>
            <a:r>
              <a:rPr lang="ko-KR" altLang="en-US" sz="1600" b="1">
                <a:sym typeface="Wingdings" panose="05000000000000000000" pitchFamily="2" charset="2"/>
              </a:rPr>
              <a:t>공격 재구성</a:t>
            </a: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r>
              <a:rPr lang="ko-KR" altLang="en-US" sz="1600">
                <a:sym typeface="Wingdings" panose="05000000000000000000" pitchFamily="2" charset="2"/>
              </a:rPr>
              <a:t>현재 </a:t>
            </a:r>
            <a:r>
              <a:rPr lang="en-US" altLang="ko-KR" sz="1600">
                <a:sym typeface="Wingdings" panose="05000000000000000000" pitchFamily="2" charset="2"/>
              </a:rPr>
              <a:t>Target LR: </a:t>
            </a:r>
            <a:r>
              <a:rPr lang="en-US" altLang="ko-KR" sz="1600" b="1">
                <a:sym typeface="Wingdings" panose="05000000000000000000" pitchFamily="2" charset="2"/>
              </a:rPr>
              <a:t>0.00005</a:t>
            </a:r>
            <a:r>
              <a:rPr lang="en-US" altLang="ko-KR" sz="1600">
                <a:sym typeface="Wingdings" panose="05000000000000000000" pitchFamily="2" charset="2"/>
              </a:rPr>
              <a:t>  Attack LR:</a:t>
            </a:r>
            <a:r>
              <a:rPr lang="en-US" altLang="ko-KR" sz="1600" b="1">
                <a:sym typeface="Wingdings" panose="05000000000000000000" pitchFamily="2" charset="2"/>
              </a:rPr>
              <a:t>0.00003</a:t>
            </a:r>
            <a:r>
              <a:rPr lang="en-US" altLang="ko-KR" sz="1600">
                <a:sym typeface="Wingdings" panose="05000000000000000000" pitchFamily="2" charset="2"/>
              </a:rPr>
              <a:t> (Target </a:t>
            </a:r>
            <a:r>
              <a:rPr lang="ko-KR" altLang="en-US" sz="1600">
                <a:sym typeface="Wingdings" panose="05000000000000000000" pitchFamily="2" charset="2"/>
              </a:rPr>
              <a:t>모델과 </a:t>
            </a:r>
            <a:r>
              <a:rPr lang="en-US" altLang="ko-KR" sz="1600">
                <a:sym typeface="Wingdings" panose="05000000000000000000" pitchFamily="2" charset="2"/>
              </a:rPr>
              <a:t>LR </a:t>
            </a:r>
            <a:r>
              <a:rPr lang="ko-KR" altLang="en-US" sz="1600">
                <a:sym typeface="Wingdings" panose="05000000000000000000" pitchFamily="2" charset="2"/>
              </a:rPr>
              <a:t>차이가 미비</a:t>
            </a:r>
            <a:r>
              <a:rPr lang="en-US" altLang="ko-KR" sz="1600">
                <a:sym typeface="Wingdings" panose="05000000000000000000" pitchFamily="2" charset="2"/>
              </a:rPr>
              <a:t>)</a:t>
            </a: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ko-KR" altLang="en-US" sz="1600">
                <a:sym typeface="Wingdings" panose="05000000000000000000" pitchFamily="2" charset="2"/>
              </a:rPr>
              <a:t>수정 </a:t>
            </a:r>
            <a:r>
              <a:rPr lang="en-US" altLang="ko-KR" sz="1600">
                <a:sym typeface="Wingdings" panose="05000000000000000000" pitchFamily="2" charset="2"/>
              </a:rPr>
              <a:t>Target LR: </a:t>
            </a:r>
            <a:r>
              <a:rPr lang="en-US" altLang="ko-KR" sz="1600" b="1">
                <a:sym typeface="Wingdings" panose="05000000000000000000" pitchFamily="2" charset="2"/>
              </a:rPr>
              <a:t>0.00005</a:t>
            </a:r>
            <a:r>
              <a:rPr lang="en-US" altLang="ko-KR" sz="1600">
                <a:sym typeface="Wingdings" panose="05000000000000000000" pitchFamily="2" charset="2"/>
              </a:rPr>
              <a:t>  Attack LR:</a:t>
            </a:r>
            <a:r>
              <a:rPr lang="en-US" altLang="ko-KR" sz="1600" b="1">
                <a:sym typeface="Wingdings" panose="05000000000000000000" pitchFamily="2" charset="2"/>
              </a:rPr>
              <a:t>0.0001 </a:t>
            </a:r>
            <a:r>
              <a:rPr lang="ko-KR" altLang="en-US" sz="1600">
                <a:sym typeface="Wingdings" panose="05000000000000000000" pitchFamily="2" charset="2"/>
              </a:rPr>
              <a:t>로 수정 고려 중</a:t>
            </a:r>
            <a:endParaRPr lang="en-US" altLang="ko-KR" sz="160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5978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progress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5" y="2144689"/>
            <a:ext cx="1130330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b="1"/>
              <a:t>실험 및 논문 작성 사항</a:t>
            </a: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1"/>
            <a:endParaRPr lang="en-US" altLang="ko-KR" b="1"/>
          </a:p>
          <a:p>
            <a:pPr marL="800100" lvl="1" indent="-342900">
              <a:buFont typeface="+mj-ea"/>
              <a:buAutoNum type="circleNumDbPlain"/>
            </a:pPr>
            <a:r>
              <a:rPr lang="en-US" altLang="ko-KR"/>
              <a:t>Overview </a:t>
            </a:r>
            <a:r>
              <a:rPr lang="ko-KR" altLang="en-US"/>
              <a:t>그림 수정</a:t>
            </a:r>
            <a:endParaRPr lang="en-US" altLang="ko-KR"/>
          </a:p>
          <a:p>
            <a:pPr marL="800100" lvl="1" indent="-342900">
              <a:buFont typeface="+mj-ea"/>
              <a:buAutoNum type="circleNumDbPlain"/>
            </a:pPr>
            <a:endParaRPr lang="en-US" altLang="ko-KR"/>
          </a:p>
          <a:p>
            <a:pPr marL="800100" lvl="1" indent="-342900">
              <a:buFont typeface="+mj-ea"/>
              <a:buAutoNum type="circleNumDbPlain"/>
            </a:pPr>
            <a:r>
              <a:rPr lang="en-US" altLang="ko-KR"/>
              <a:t>Method(</a:t>
            </a:r>
            <a:r>
              <a:rPr lang="ko-KR" altLang="en-US"/>
              <a:t>적대적공격</a:t>
            </a:r>
            <a:r>
              <a:rPr lang="en-US" altLang="ko-KR"/>
              <a:t>) </a:t>
            </a:r>
            <a:r>
              <a:rPr lang="ko-KR" altLang="en-US"/>
              <a:t>파트 분할하여 분석</a:t>
            </a:r>
            <a:br>
              <a:rPr lang="en-US" altLang="ko-KR"/>
            </a:br>
            <a:r>
              <a:rPr lang="en-US" altLang="ko-KR"/>
              <a:t>1) Gray Box Attack</a:t>
            </a:r>
            <a:br>
              <a:rPr lang="en-US" altLang="ko-KR"/>
            </a:br>
            <a:r>
              <a:rPr lang="en-US" altLang="ko-KR"/>
              <a:t>2) Black Box Attack</a:t>
            </a:r>
            <a:br>
              <a:rPr lang="en-US" altLang="ko-KR"/>
            </a:br>
            <a:endParaRPr lang="en-US" altLang="ko-KR"/>
          </a:p>
          <a:p>
            <a:pPr marL="800100" lvl="1" indent="-342900">
              <a:buFont typeface="+mj-ea"/>
              <a:buAutoNum type="circleNumDbPlain"/>
            </a:pPr>
            <a:r>
              <a:rPr lang="en-US" altLang="ko-KR"/>
              <a:t>Experiments </a:t>
            </a:r>
            <a:r>
              <a:rPr lang="ko-KR" altLang="en-US"/>
              <a:t>실험 결과 재분석 </a:t>
            </a:r>
            <a:r>
              <a:rPr lang="en-US" altLang="ko-KR"/>
              <a:t>– </a:t>
            </a:r>
            <a:r>
              <a:rPr lang="ko-KR" altLang="en-US" b="1">
                <a:solidFill>
                  <a:srgbClr val="2F5597"/>
                </a:solidFill>
              </a:rPr>
              <a:t>실험 진행중</a:t>
            </a:r>
            <a:br>
              <a:rPr lang="en-US" altLang="ko-KR"/>
            </a:br>
            <a:endParaRPr lang="en-US" altLang="ko-KR"/>
          </a:p>
          <a:p>
            <a:pPr lvl="1"/>
            <a:br>
              <a:rPr lang="en-US" altLang="ko-KR" b="1"/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1764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3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DeiT</a:t>
            </a:r>
            <a:r>
              <a:rPr lang="ko-KR" altLang="en-US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에서의 </a:t>
            </a:r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Attack </a:t>
            </a:r>
            <a:r>
              <a:rPr lang="ko-KR" altLang="en-US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환경 정의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White Box </a:t>
            </a:r>
            <a:r>
              <a:rPr lang="ko-KR" altLang="en-US" b="1"/>
              <a:t>환경</a:t>
            </a:r>
            <a:br>
              <a:rPr lang="en-US" altLang="ko-KR" b="1"/>
            </a:br>
            <a:r>
              <a:rPr lang="en-US" altLang="ko-KR"/>
              <a:t>- </a:t>
            </a:r>
            <a:r>
              <a:rPr lang="ko-KR" altLang="en-US"/>
              <a:t>공격자가 모델 구조</a:t>
            </a:r>
            <a:r>
              <a:rPr lang="en-US" altLang="ko-KR"/>
              <a:t>, </a:t>
            </a:r>
            <a:r>
              <a:rPr lang="ko-KR" altLang="en-US"/>
              <a:t>하이퍼 파라미터</a:t>
            </a:r>
            <a:r>
              <a:rPr lang="en-US" altLang="ko-KR"/>
              <a:t>, </a:t>
            </a:r>
            <a:r>
              <a:rPr lang="ko-KR" altLang="en-US"/>
              <a:t>데이터셋 등 모든 정보 파악 </a:t>
            </a:r>
            <a:r>
              <a:rPr lang="en-US" altLang="ko-KR"/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Gray Box </a:t>
            </a:r>
            <a:r>
              <a:rPr lang="ko-KR" altLang="en-US" b="1"/>
              <a:t>환경</a:t>
            </a:r>
            <a:br>
              <a:rPr lang="en-US" altLang="ko-KR" b="1"/>
            </a:br>
            <a:r>
              <a:rPr lang="en-US" altLang="ko-KR"/>
              <a:t>- </a:t>
            </a:r>
            <a:r>
              <a:rPr lang="ko-KR" altLang="en-US"/>
              <a:t>공격자가 대략적인 모델 구조등은 알고 있으나</a:t>
            </a:r>
            <a:r>
              <a:rPr lang="en-US" altLang="ko-KR"/>
              <a:t>, </a:t>
            </a:r>
            <a:r>
              <a:rPr lang="ko-KR" altLang="en-US"/>
              <a:t>전체적인 정보는 파악 </a:t>
            </a:r>
            <a:r>
              <a:rPr lang="en-US" altLang="ko-KR"/>
              <a:t>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Black Box </a:t>
            </a:r>
            <a:r>
              <a:rPr lang="ko-KR" altLang="en-US" b="1"/>
              <a:t>환경</a:t>
            </a:r>
            <a:br>
              <a:rPr lang="en-US" altLang="ko-KR" b="1"/>
            </a:br>
            <a:r>
              <a:rPr lang="en-US" altLang="ko-KR"/>
              <a:t>- </a:t>
            </a:r>
            <a:r>
              <a:rPr lang="ko-KR" altLang="en-US"/>
              <a:t>공격자가 모델 구조</a:t>
            </a:r>
            <a:r>
              <a:rPr lang="en-US" altLang="ko-KR"/>
              <a:t>, </a:t>
            </a:r>
            <a:r>
              <a:rPr lang="ko-KR" altLang="en-US"/>
              <a:t>하이퍼 파라미터</a:t>
            </a:r>
            <a:r>
              <a:rPr lang="en-US" altLang="ko-KR"/>
              <a:t>, </a:t>
            </a:r>
            <a:r>
              <a:rPr lang="ko-KR" altLang="en-US"/>
              <a:t>데이터셋 등 모든 정보를</a:t>
            </a:r>
            <a:r>
              <a:rPr lang="en-US" altLang="ko-KR"/>
              <a:t> </a:t>
            </a:r>
            <a:r>
              <a:rPr lang="ko-KR" altLang="en-US"/>
              <a:t>파악 </a:t>
            </a:r>
            <a:r>
              <a:rPr lang="en-US" altLang="ko-KR"/>
              <a:t>X</a:t>
            </a:r>
          </a:p>
          <a:p>
            <a:endParaRPr lang="en-US" altLang="ko-KR" b="1"/>
          </a:p>
          <a:p>
            <a:r>
              <a:rPr lang="ko-KR" altLang="en-US"/>
              <a:t>현재까지 모든 환경은 하나의 학습과정만 거치는 모델을 대상으로 정의됨</a:t>
            </a:r>
            <a:br>
              <a:rPr lang="en-US" altLang="ko-KR"/>
            </a:br>
            <a:br>
              <a:rPr lang="en-US" altLang="ko-KR"/>
            </a:br>
            <a:endParaRPr lang="en-US" altLang="ko-KR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>
                <a:sym typeface="Wingdings" panose="05000000000000000000" pitchFamily="2" charset="2"/>
              </a:rPr>
              <a:t>2</a:t>
            </a:r>
            <a:r>
              <a:rPr lang="ko-KR" altLang="en-US">
                <a:sym typeface="Wingdings" panose="05000000000000000000" pitchFamily="2" charset="2"/>
              </a:rPr>
              <a:t>개의 학습과정을 거치는 </a:t>
            </a:r>
            <a:r>
              <a:rPr lang="en-US" altLang="ko-KR">
                <a:sym typeface="Wingdings" panose="05000000000000000000" pitchFamily="2" charset="2"/>
              </a:rPr>
              <a:t>DeiT</a:t>
            </a:r>
            <a:r>
              <a:rPr lang="ko-KR" altLang="en-US">
                <a:sym typeface="Wingdings" panose="05000000000000000000" pitchFamily="2" charset="2"/>
              </a:rPr>
              <a:t>에서 </a:t>
            </a:r>
            <a:r>
              <a:rPr lang="ko-KR" altLang="en-US" b="1">
                <a:sym typeface="Wingdings" panose="05000000000000000000" pitchFamily="2" charset="2"/>
              </a:rPr>
              <a:t>공격자가 </a:t>
            </a:r>
            <a:r>
              <a:rPr lang="en-US" altLang="ko-KR" b="1">
                <a:sym typeface="Wingdings" panose="05000000000000000000" pitchFamily="2" charset="2"/>
              </a:rPr>
              <a:t>1</a:t>
            </a:r>
            <a:r>
              <a:rPr lang="ko-KR" altLang="en-US" b="1">
                <a:sym typeface="Wingdings" panose="05000000000000000000" pitchFamily="2" charset="2"/>
              </a:rPr>
              <a:t>개의 모델 정보만 파악</a:t>
            </a:r>
            <a:r>
              <a:rPr lang="ko-KR" altLang="en-US">
                <a:sym typeface="Wingdings" panose="05000000000000000000" pitchFamily="2" charset="2"/>
              </a:rPr>
              <a:t>한 경우</a:t>
            </a:r>
            <a:br>
              <a:rPr lang="en-US" altLang="ko-KR">
                <a:sym typeface="Wingdings" panose="05000000000000000000" pitchFamily="2" charset="2"/>
              </a:rPr>
            </a:br>
            <a:br>
              <a:rPr lang="en-US" altLang="ko-KR">
                <a:sym typeface="Wingdings" panose="05000000000000000000" pitchFamily="2" charset="2"/>
              </a:rPr>
            </a:br>
            <a:r>
              <a:rPr lang="en-US" altLang="ko-KR" b="1">
                <a:sym typeface="Wingdings" panose="05000000000000000000" pitchFamily="2" charset="2"/>
              </a:rPr>
              <a:t> gray</a:t>
            </a:r>
            <a:r>
              <a:rPr lang="ko-KR" altLang="en-US" b="1">
                <a:sym typeface="Wingdings" panose="05000000000000000000" pitchFamily="2" charset="2"/>
              </a:rPr>
              <a:t> </a:t>
            </a:r>
            <a:r>
              <a:rPr lang="en-US" altLang="ko-KR" b="1">
                <a:sym typeface="Wingdings" panose="05000000000000000000" pitchFamily="2" charset="2"/>
              </a:rPr>
              <a:t>Box</a:t>
            </a:r>
            <a:r>
              <a:rPr lang="ko-KR" altLang="en-US" b="1">
                <a:sym typeface="Wingdings" panose="05000000000000000000" pitchFamily="2" charset="2"/>
              </a:rPr>
              <a:t> 환경으로 새롭게 정의</a:t>
            </a: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510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4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Figure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5" y="1355357"/>
            <a:ext cx="1130330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Adversarial Attack (Gray Box Attack)</a:t>
            </a: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endParaRPr lang="en-US" altLang="ko-KR" sz="1600">
              <a:sym typeface="Wingdings" panose="05000000000000000000" pitchFamily="2" charset="2"/>
            </a:endParaRPr>
          </a:p>
          <a:p>
            <a:pPr lvl="1"/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endParaRPr lang="en-US" altLang="ko-KR" sz="1600">
              <a:sym typeface="Wingdings" panose="05000000000000000000" pitchFamily="2" charset="2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E2A5A505-D00C-1FC9-FD12-1F9D2E9A5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52" y="1953229"/>
            <a:ext cx="9501262" cy="4480042"/>
          </a:xfrm>
          <a:prstGeom prst="rect">
            <a:avLst/>
          </a:prstGeom>
        </p:spPr>
      </p:pic>
      <p:pic>
        <p:nvPicPr>
          <p:cNvPr id="4" name="그림 3" descr="도표이(가) 표시된 사진&#10;&#10;자동 생성된 설명">
            <a:extLst>
              <a:ext uri="{FF2B5EF4-FFF2-40B4-BE49-F238E27FC236}">
                <a16:creationId xmlns:a16="http://schemas.microsoft.com/office/drawing/2014/main" id="{DD64E11C-1B01-1D5C-83DC-E495876DA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00" y="1961473"/>
            <a:ext cx="10296666" cy="440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9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5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Overview Figure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74370" y="1355357"/>
            <a:ext cx="1130330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Adversarial Attack (Black Box Attack)</a:t>
            </a: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r>
              <a:rPr lang="ko-KR" altLang="en-US">
                <a:sym typeface="Wingdings" panose="05000000000000000000" pitchFamily="2" charset="2"/>
              </a:rPr>
              <a:t>가정</a:t>
            </a:r>
            <a:r>
              <a:rPr lang="en-US" altLang="ko-KR">
                <a:sym typeface="Wingdings" panose="05000000000000000000" pitchFamily="2" charset="2"/>
              </a:rPr>
              <a:t>: </a:t>
            </a:r>
            <a:r>
              <a:rPr lang="ko-KR" altLang="en-US">
                <a:sym typeface="Wingdings" panose="05000000000000000000" pitchFamily="2" charset="2"/>
              </a:rPr>
              <a:t>공격자가 </a:t>
            </a:r>
            <a:r>
              <a:rPr lang="en-US" altLang="ko-KR">
                <a:sym typeface="Wingdings" panose="05000000000000000000" pitchFamily="2" charset="2"/>
              </a:rPr>
              <a:t>Target Model(</a:t>
            </a:r>
            <a:r>
              <a:rPr lang="ko-KR" altLang="en-US">
                <a:sym typeface="Wingdings" panose="05000000000000000000" pitchFamily="2" charset="2"/>
              </a:rPr>
              <a:t>모델유형 및 학습</a:t>
            </a:r>
            <a:r>
              <a:rPr lang="en-US" altLang="ko-KR">
                <a:sym typeface="Wingdings" panose="05000000000000000000" pitchFamily="2" charset="2"/>
              </a:rPr>
              <a:t>)</a:t>
            </a:r>
            <a:br>
              <a:rPr lang="en-US" altLang="ko-KR">
                <a:sym typeface="Wingdings" panose="05000000000000000000" pitchFamily="2" charset="2"/>
              </a:rPr>
            </a:b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sz="1600">
                <a:sym typeface="Wingdings" panose="05000000000000000000" pitchFamily="2" charset="2"/>
              </a:rPr>
            </a:br>
            <a:r>
              <a:rPr lang="ko-KR" altLang="en-US" sz="1600">
                <a:sym typeface="Wingdings" panose="05000000000000000000" pitchFamily="2" charset="2"/>
              </a:rPr>
              <a:t>취약성 검증을 위한 </a:t>
            </a:r>
            <a:r>
              <a:rPr lang="en-US" altLang="ko-KR" sz="1600">
                <a:sym typeface="Wingdings" panose="05000000000000000000" pitchFamily="2" charset="2"/>
              </a:rPr>
              <a:t>4</a:t>
            </a:r>
            <a:r>
              <a:rPr lang="ko-KR" altLang="en-US" sz="1600">
                <a:sym typeface="Wingdings" panose="05000000000000000000" pitchFamily="2" charset="2"/>
              </a:rPr>
              <a:t>가지 실험 수행</a:t>
            </a:r>
            <a:br>
              <a:rPr lang="en-US" altLang="ko-KR" sz="1600" b="1"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r>
              <a:rPr lang="en-US" altLang="ko-KR" sz="1600" b="1">
                <a:sym typeface="Wingdings" panose="05000000000000000000" pitchFamily="2" charset="2"/>
              </a:rPr>
              <a:t>1. Target</a:t>
            </a:r>
            <a:r>
              <a:rPr lang="ko-KR" altLang="en-US" sz="1600" b="1">
                <a:sym typeface="Wingdings" panose="05000000000000000000" pitchFamily="2" charset="2"/>
              </a:rPr>
              <a:t>과 학습조건 동일 </a:t>
            </a:r>
            <a: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sz="1600" b="1" i="1">
                <a:solidFill>
                  <a:srgbClr val="FF0000"/>
                </a:solidFill>
                <a:sym typeface="Wingdings" panose="05000000000000000000" pitchFamily="2" charset="2"/>
              </a:rPr>
              <a:t>모델만 비동일</a:t>
            </a:r>
            <a: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b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</a:br>
            <a:b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ko-KR" sz="1600" b="1">
                <a:solidFill>
                  <a:srgbClr val="2F5597"/>
                </a:solidFill>
                <a:sym typeface="Wingdings" panose="05000000000000000000" pitchFamily="2" charset="2"/>
              </a:rPr>
              <a:t>    1-1) Transformer </a:t>
            </a:r>
            <a:r>
              <a:rPr lang="ko-KR" altLang="en-US" sz="1600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br>
              <a:rPr lang="en-US" altLang="ko-KR" sz="1600" b="1" i="1">
                <a:solidFill>
                  <a:srgbClr val="2F5597"/>
                </a:solidFill>
                <a:sym typeface="Wingdings" panose="05000000000000000000" pitchFamily="2" charset="2"/>
              </a:rPr>
            </a:br>
            <a:r>
              <a:rPr lang="en-US" altLang="ko-KR" sz="1600" b="1">
                <a:solidFill>
                  <a:srgbClr val="2F5597"/>
                </a:solidFill>
                <a:sym typeface="Wingdings" panose="05000000000000000000" pitchFamily="2" charset="2"/>
              </a:rPr>
              <a:t>    1-2) CNN </a:t>
            </a:r>
            <a:r>
              <a:rPr lang="ko-KR" altLang="en-US" sz="1600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br>
              <a:rPr lang="en-US" altLang="ko-KR" sz="1600" b="1">
                <a:solidFill>
                  <a:srgbClr val="FF0000"/>
                </a:solidFill>
                <a:sym typeface="Wingdings" panose="05000000000000000000" pitchFamily="2" charset="2"/>
              </a:rPr>
            </a:br>
            <a:br>
              <a:rPr lang="en-US" altLang="ko-KR" sz="1600" b="1">
                <a:sym typeface="Wingdings" panose="05000000000000000000" pitchFamily="2" charset="2"/>
              </a:rPr>
            </a:br>
            <a:r>
              <a:rPr lang="en-US" altLang="ko-KR" sz="1600" b="1">
                <a:sym typeface="Wingdings" panose="05000000000000000000" pitchFamily="2" charset="2"/>
              </a:rPr>
              <a:t>2. Target</a:t>
            </a:r>
            <a:r>
              <a:rPr lang="ko-KR" altLang="en-US" sz="1600" b="1">
                <a:sym typeface="Wingdings" panose="05000000000000000000" pitchFamily="2" charset="2"/>
              </a:rPr>
              <a:t>과 학습조건 비동일 </a:t>
            </a:r>
            <a:r>
              <a:rPr lang="en-US" altLang="ko-KR" sz="1600" b="1">
                <a:sym typeface="Wingdings" panose="05000000000000000000" pitchFamily="2" charset="2"/>
              </a:rPr>
              <a:t>(</a:t>
            </a:r>
            <a:r>
              <a:rPr lang="ko-KR" altLang="en-US" sz="1600" b="1" i="1">
                <a:solidFill>
                  <a:srgbClr val="FF0000"/>
                </a:solidFill>
                <a:sym typeface="Wingdings" panose="05000000000000000000" pitchFamily="2" charset="2"/>
              </a:rPr>
              <a:t>모델</a:t>
            </a:r>
            <a: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sz="1600" b="1" i="1">
                <a:solidFill>
                  <a:srgbClr val="FF0000"/>
                </a:solidFill>
                <a:sym typeface="Wingdings" panose="05000000000000000000" pitchFamily="2" charset="2"/>
              </a:rPr>
              <a:t>학습조건 모두 비동일</a:t>
            </a:r>
            <a: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b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ko-KR" sz="1600" b="1">
                <a:sym typeface="Wingdings" panose="05000000000000000000" pitchFamily="2" charset="2"/>
              </a:rPr>
              <a:t>   </a:t>
            </a:r>
            <a:br>
              <a:rPr lang="en-US" altLang="ko-KR" sz="1600" b="1">
                <a:sym typeface="Wingdings" panose="05000000000000000000" pitchFamily="2" charset="2"/>
              </a:rPr>
            </a:br>
            <a:r>
              <a:rPr lang="en-US" altLang="ko-KR" sz="1600" b="1">
                <a:sym typeface="Wingdings" panose="05000000000000000000" pitchFamily="2" charset="2"/>
              </a:rPr>
              <a:t>    </a:t>
            </a:r>
            <a:r>
              <a:rPr lang="en-US" altLang="ko-KR" sz="1600" b="1">
                <a:solidFill>
                  <a:srgbClr val="2F5597"/>
                </a:solidFill>
                <a:sym typeface="Wingdings" panose="05000000000000000000" pitchFamily="2" charset="2"/>
              </a:rPr>
              <a:t>2-1) Transformer </a:t>
            </a:r>
            <a:r>
              <a:rPr lang="ko-KR" altLang="en-US" sz="1600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br>
              <a:rPr lang="en-US" altLang="ko-KR" sz="1600" b="1" i="1">
                <a:solidFill>
                  <a:srgbClr val="FF0000"/>
                </a:solidFill>
                <a:sym typeface="Wingdings" panose="05000000000000000000" pitchFamily="2" charset="2"/>
              </a:rPr>
            </a:br>
            <a:r>
              <a:rPr lang="en-US" altLang="ko-KR" sz="1600" b="1">
                <a:solidFill>
                  <a:srgbClr val="2F5597"/>
                </a:solidFill>
                <a:sym typeface="Wingdings" panose="05000000000000000000" pitchFamily="2" charset="2"/>
              </a:rPr>
              <a:t>    2-2) CNN </a:t>
            </a:r>
            <a:r>
              <a:rPr lang="ko-KR" altLang="en-US" sz="1600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br>
              <a:rPr lang="en-US" altLang="ko-KR" sz="1600" b="1">
                <a:sym typeface="Wingdings" panose="05000000000000000000" pitchFamily="2" charset="2"/>
              </a:rPr>
            </a:br>
            <a:endParaRPr lang="en-US" altLang="ko-KR" sz="1600">
              <a:sym typeface="Wingdings" panose="05000000000000000000" pitchFamily="2" charset="2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A7D9E3B-624E-C4D9-A653-F5D8C504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24" y="1825436"/>
            <a:ext cx="5591175" cy="44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6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6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Box Attack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18257" y="2099067"/>
            <a:ext cx="10785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>
                <a:sym typeface="Wingdings" panose="05000000000000000000" pitchFamily="2" charset="2"/>
              </a:rPr>
              <a:t>Black Box </a:t>
            </a:r>
            <a:r>
              <a:rPr lang="ko-KR" altLang="en-US" sz="1600" b="1">
                <a:sym typeface="Wingdings" panose="05000000000000000000" pitchFamily="2" charset="2"/>
              </a:rPr>
              <a:t>공격에서의 공격조건</a:t>
            </a:r>
            <a:endParaRPr lang="en-US" altLang="ko-KR" sz="1600" b="1">
              <a:sym typeface="Wingdings" panose="05000000000000000000" pitchFamily="2" charset="2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A6F7594B-2D8F-82CA-338E-861D3BAF7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194888"/>
              </p:ext>
            </p:extLst>
          </p:nvPr>
        </p:nvGraphicFramePr>
        <p:xfrm>
          <a:off x="625645" y="2577705"/>
          <a:ext cx="8559176" cy="33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9794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2139794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2139794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2139794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</a:tblGrid>
              <a:tr h="34376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Model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Teacher Model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Optimizer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Learning Rate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601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rgbClr val="2F5597"/>
                          </a:solidFill>
                        </a:rPr>
                        <a:t>DeiT</a:t>
                      </a:r>
                      <a:endParaRPr lang="ko-KR" altLang="en-US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rgbClr val="2F5597"/>
                          </a:solidFill>
                        </a:rPr>
                        <a:t>RegNet</a:t>
                      </a:r>
                      <a:endParaRPr lang="ko-KR" altLang="en-US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>
                          <a:solidFill>
                            <a:srgbClr val="2F5597"/>
                          </a:solidFill>
                        </a:rPr>
                        <a:t>Adam</a:t>
                      </a:r>
                      <a:endParaRPr lang="ko-KR" altLang="en-US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>
                          <a:solidFill>
                            <a:srgbClr val="2F5597"/>
                          </a:solidFill>
                        </a:rPr>
                        <a:t>StepLR (5e-5)</a:t>
                      </a:r>
                      <a:br>
                        <a:rPr lang="en-US" altLang="ko-KR" sz="1600">
                          <a:solidFill>
                            <a:srgbClr val="2F5597"/>
                          </a:solidFill>
                        </a:rPr>
                      </a:br>
                      <a:r>
                        <a:rPr lang="en-US" altLang="ko-KR" sz="1600">
                          <a:solidFill>
                            <a:srgbClr val="2F5597"/>
                          </a:solidFill>
                        </a:rPr>
                        <a:t>(0.00005)</a:t>
                      </a:r>
                      <a:endParaRPr lang="ko-KR" altLang="en-US" sz="1600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601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ViT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-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Adam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solidFill>
                            <a:schemeClr val="tx1"/>
                          </a:solidFill>
                        </a:rPr>
                        <a:t>StepLR (5e-5)</a:t>
                      </a:r>
                      <a:br>
                        <a:rPr lang="en-US" altLang="ko-KR" sz="160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600">
                          <a:solidFill>
                            <a:srgbClr val="2F5597"/>
                          </a:solidFill>
                        </a:rPr>
                        <a:t>(0.00005)</a:t>
                      </a:r>
                      <a:endParaRPr lang="ko-KR" altLang="en-US" sz="1600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56103"/>
                  </a:ext>
                </a:extLst>
              </a:tr>
              <a:tr h="601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ResNet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-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Adam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solidFill>
                            <a:schemeClr val="tx1"/>
                          </a:solidFill>
                        </a:rPr>
                        <a:t>StepLR (5e-5)</a:t>
                      </a:r>
                      <a:br>
                        <a:rPr lang="en-US" altLang="ko-KR" sz="160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600">
                          <a:solidFill>
                            <a:srgbClr val="2F5597"/>
                          </a:solidFill>
                        </a:rPr>
                        <a:t>(0.00005)</a:t>
                      </a:r>
                      <a:endParaRPr lang="ko-KR" altLang="en-US" sz="1600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99596"/>
                  </a:ext>
                </a:extLst>
              </a:tr>
              <a:tr h="601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ViT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-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/>
                        <a:t>RMSprop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solidFill>
                            <a:schemeClr val="tx1"/>
                          </a:solidFill>
                        </a:rPr>
                        <a:t>StepLR (3e-5)</a:t>
                      </a:r>
                      <a:br>
                        <a:rPr lang="en-US" altLang="ko-KR" sz="160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600">
                          <a:solidFill>
                            <a:srgbClr val="FF0000"/>
                          </a:solidFill>
                        </a:rPr>
                        <a:t>(0.00003)</a:t>
                      </a:r>
                      <a:endParaRPr lang="ko-KR" altLang="en-US" sz="16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082811"/>
                  </a:ext>
                </a:extLst>
              </a:tr>
              <a:tr h="60158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ResNet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-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/>
                        <a:t>RMSprop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>
                          <a:solidFill>
                            <a:schemeClr val="tx1"/>
                          </a:solidFill>
                        </a:rPr>
                        <a:t>StepLR (3e-5)</a:t>
                      </a:r>
                      <a:br>
                        <a:rPr lang="en-US" altLang="ko-KR" sz="160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600">
                          <a:solidFill>
                            <a:srgbClr val="FF0000"/>
                          </a:solidFill>
                        </a:rPr>
                        <a:t>(0.00003)</a:t>
                      </a:r>
                      <a:endParaRPr lang="ko-KR" altLang="en-US" sz="160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38789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C19CA7F-B137-5802-9D1A-D2D6A80A721A}"/>
              </a:ext>
            </a:extLst>
          </p:cNvPr>
          <p:cNvSpPr txBox="1"/>
          <p:nvPr/>
        </p:nvSpPr>
        <p:spPr>
          <a:xfrm>
            <a:off x="9339094" y="3036804"/>
            <a:ext cx="2311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Target Model</a:t>
            </a:r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C6393F7E-7DA0-9DB5-2593-2327BE477ACF}"/>
              </a:ext>
            </a:extLst>
          </p:cNvPr>
          <p:cNvSpPr/>
          <p:nvPr/>
        </p:nvSpPr>
        <p:spPr>
          <a:xfrm rot="10800000">
            <a:off x="9319783" y="3007106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A09C6AD9-EFB3-2C16-F35F-3CD1EFD1FB83}"/>
              </a:ext>
            </a:extLst>
          </p:cNvPr>
          <p:cNvSpPr/>
          <p:nvPr/>
        </p:nvSpPr>
        <p:spPr>
          <a:xfrm rot="10800000">
            <a:off x="9319783" y="3645670"/>
            <a:ext cx="181598" cy="105587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E0074036-5D76-A6AE-2533-350D7200F6DE}"/>
              </a:ext>
            </a:extLst>
          </p:cNvPr>
          <p:cNvSpPr/>
          <p:nvPr/>
        </p:nvSpPr>
        <p:spPr>
          <a:xfrm rot="10800000">
            <a:off x="9319783" y="4885095"/>
            <a:ext cx="181598" cy="108614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F8FE41-6559-85E1-9F48-68EE35D86A1A}"/>
              </a:ext>
            </a:extLst>
          </p:cNvPr>
          <p:cNvSpPr txBox="1"/>
          <p:nvPr/>
        </p:nvSpPr>
        <p:spPr>
          <a:xfrm>
            <a:off x="9322684" y="3829226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공격을 위한</a:t>
            </a:r>
            <a:r>
              <a:rPr lang="en-US" altLang="ko-KR" sz="1400" b="1"/>
              <a:t> Model</a:t>
            </a:r>
            <a:br>
              <a:rPr lang="en-US" altLang="ko-KR" sz="1400" b="1"/>
            </a:br>
            <a:r>
              <a:rPr lang="en-US" altLang="ko-KR" sz="1400" b="1"/>
              <a:t>(</a:t>
            </a:r>
            <a:r>
              <a:rPr lang="ko-KR" altLang="en-US" sz="1400" b="1"/>
              <a:t>하이퍼 파라미터 동일</a:t>
            </a:r>
            <a:r>
              <a:rPr lang="en-US" altLang="ko-KR" sz="1400" b="1"/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712CDE-EE8C-427F-FAD4-712E298C4117}"/>
              </a:ext>
            </a:extLst>
          </p:cNvPr>
          <p:cNvSpPr txBox="1"/>
          <p:nvPr/>
        </p:nvSpPr>
        <p:spPr>
          <a:xfrm>
            <a:off x="9501381" y="5105619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/>
              <a:t>공격을 위한</a:t>
            </a:r>
            <a:r>
              <a:rPr lang="en-US" altLang="ko-KR" sz="1400" b="1"/>
              <a:t> Model</a:t>
            </a:r>
            <a:br>
              <a:rPr lang="en-US" altLang="ko-KR" sz="1400" b="1"/>
            </a:br>
            <a:r>
              <a:rPr lang="en-US" altLang="ko-KR" sz="1400" b="1"/>
              <a:t>(LR: 0.00002 </a:t>
            </a:r>
            <a:r>
              <a:rPr lang="ko-KR" altLang="en-US" sz="1400" b="1"/>
              <a:t>차이</a:t>
            </a:r>
            <a:r>
              <a:rPr lang="en-US" altLang="ko-KR" sz="1400" b="1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2279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7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Box Attack    # 1-1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5" y="1355357"/>
            <a:ext cx="113033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Target</a:t>
            </a:r>
            <a:r>
              <a:rPr lang="ko-KR" altLang="en-US" b="1">
                <a:sym typeface="Wingdings" panose="05000000000000000000" pitchFamily="2" charset="2"/>
              </a:rPr>
              <a:t>과 학습조건 동일한 </a:t>
            </a: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Transformer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r>
              <a:rPr lang="ko-KR" altLang="en-US" b="1">
                <a:sym typeface="Wingdings" panose="05000000000000000000" pitchFamily="2" charset="2"/>
              </a:rPr>
              <a:t> 기반 공격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(Target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과 하이퍼파라미터 동일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r>
              <a:rPr lang="en-US" altLang="ko-KR" b="1">
                <a:sym typeface="Wingdings" panose="05000000000000000000" pitchFamily="2" charset="2"/>
              </a:rPr>
              <a:t> </a:t>
            </a: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endParaRPr lang="en-US" altLang="ko-KR" b="1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4A66359F-1BA7-B25B-C3AF-9A8FB17B4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708921"/>
              </p:ext>
            </p:extLst>
          </p:nvPr>
        </p:nvGraphicFramePr>
        <p:xfrm>
          <a:off x="201244" y="2082336"/>
          <a:ext cx="1067249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7427164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931948850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1682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적대적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예제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Target Model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epsilon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Loss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Optimizer</a:t>
                      </a:r>
                      <a:br>
                        <a:rPr lang="en-US" altLang="ko-KR"/>
                      </a:br>
                      <a:r>
                        <a:rPr lang="en-US" altLang="ko-KR"/>
                        <a:t>(LR)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후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정확도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하락율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93.99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10.50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83.49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ViT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ViT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97.65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26.50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71.15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3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FGSM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ViT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23.30</a:t>
                      </a:r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70.69</a:t>
                      </a:r>
                      <a:endParaRPr lang="ko-KR" altLang="en-US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99596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EA084A-7081-3A0F-CD49-1E41B7312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65212"/>
              </p:ext>
            </p:extLst>
          </p:nvPr>
        </p:nvGraphicFramePr>
        <p:xfrm>
          <a:off x="209956" y="4465512"/>
          <a:ext cx="10672497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3533676818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8030507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394591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9139452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276604629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94454165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65960213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517658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580379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PGD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93.99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93.99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6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PGD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ViT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ViT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Adam</a:t>
                      </a:r>
                      <a:br>
                        <a:rPr lang="en-US" altLang="ko-KR" b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0">
                          <a:solidFill>
                            <a:schemeClr val="tx1"/>
                          </a:solidFill>
                        </a:rPr>
                        <a:t>(Step LR, 5e-5)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97.65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97.65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PGD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ViT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22.10</a:t>
                      </a:r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71.89</a:t>
                      </a:r>
                      <a:endParaRPr lang="ko-KR" altLang="en-US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936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180ABA-19AE-F136-B418-62D2C9759ECF}"/>
              </a:ext>
            </a:extLst>
          </p:cNvPr>
          <p:cNvSpPr txBox="1"/>
          <p:nvPr/>
        </p:nvSpPr>
        <p:spPr>
          <a:xfrm>
            <a:off x="10444535" y="2791452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0281D0E-1D2F-9D4E-C807-232EFDCE090F}"/>
              </a:ext>
            </a:extLst>
          </p:cNvPr>
          <p:cNvSpPr/>
          <p:nvPr/>
        </p:nvSpPr>
        <p:spPr>
          <a:xfrm rot="10800000">
            <a:off x="10923016" y="2813884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9C36E-F4AD-CC40-675E-E20339F1971D}"/>
              </a:ext>
            </a:extLst>
          </p:cNvPr>
          <p:cNvSpPr txBox="1"/>
          <p:nvPr/>
        </p:nvSpPr>
        <p:spPr>
          <a:xfrm>
            <a:off x="10724883" y="3377267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BED3C9-E739-9300-FD76-FD0B516BC143}"/>
              </a:ext>
            </a:extLst>
          </p:cNvPr>
          <p:cNvSpPr/>
          <p:nvPr/>
        </p:nvSpPr>
        <p:spPr>
          <a:xfrm rot="10800000">
            <a:off x="10923015" y="3453467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3B9AD-2771-AAB1-F29E-E30B52290DD9}"/>
              </a:ext>
            </a:extLst>
          </p:cNvPr>
          <p:cNvSpPr txBox="1"/>
          <p:nvPr/>
        </p:nvSpPr>
        <p:spPr>
          <a:xfrm>
            <a:off x="10444535" y="4391178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7FFB014E-6175-68AC-DEFF-C0CAB702F30A}"/>
              </a:ext>
            </a:extLst>
          </p:cNvPr>
          <p:cNvSpPr/>
          <p:nvPr/>
        </p:nvSpPr>
        <p:spPr>
          <a:xfrm rot="10800000">
            <a:off x="10923016" y="4413610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7B551-BD89-ECDE-93CC-11409FF563D3}"/>
              </a:ext>
            </a:extLst>
          </p:cNvPr>
          <p:cNvSpPr txBox="1"/>
          <p:nvPr/>
        </p:nvSpPr>
        <p:spPr>
          <a:xfrm>
            <a:off x="10724883" y="5091293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AC312FB2-A718-C4BB-0A52-4B70310D8C7A}"/>
              </a:ext>
            </a:extLst>
          </p:cNvPr>
          <p:cNvSpPr/>
          <p:nvPr/>
        </p:nvSpPr>
        <p:spPr>
          <a:xfrm rot="10800000">
            <a:off x="10923015" y="5167493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86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8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Box Attack    # 1-2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표 3">
            <a:extLst>
              <a:ext uri="{FF2B5EF4-FFF2-40B4-BE49-F238E27FC236}">
                <a16:creationId xmlns:a16="http://schemas.microsoft.com/office/drawing/2014/main" id="{4A66359F-1BA7-B25B-C3AF-9A8FB17B4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09322"/>
              </p:ext>
            </p:extLst>
          </p:nvPr>
        </p:nvGraphicFramePr>
        <p:xfrm>
          <a:off x="201244" y="2082336"/>
          <a:ext cx="10672497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448523495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09634536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05298969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145709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413962747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3788612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7427164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931948850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216824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Attack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적대적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예제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Target Model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epsilon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Loss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/>
                        <a:t>Optimizer</a:t>
                      </a:r>
                      <a:br>
                        <a:rPr lang="en-US" altLang="ko-KR"/>
                      </a:br>
                      <a:r>
                        <a:rPr lang="en-US" altLang="ko-KR"/>
                        <a:t>(LR)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공격 후</a:t>
                      </a:r>
                      <a:endParaRPr lang="en-US" altLang="ko-KR"/>
                    </a:p>
                    <a:p>
                      <a:pPr algn="ctr" latinLnBrk="1"/>
                      <a:r>
                        <a:rPr lang="en-US" altLang="ko-KR"/>
                        <a:t>Acc</a:t>
                      </a:r>
                      <a:endParaRPr lang="ko-KR" altLang="en-US"/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/>
                        <a:t>정확도 </a:t>
                      </a:r>
                      <a:endParaRPr lang="en-US" altLang="ko-KR"/>
                    </a:p>
                    <a:p>
                      <a:pPr algn="ctr" latinLnBrk="1"/>
                      <a:r>
                        <a:rPr lang="ko-KR" altLang="en-US"/>
                        <a:t>하락율</a:t>
                      </a:r>
                    </a:p>
                  </a:txBody>
                  <a:tcPr anchor="ctr">
                    <a:solidFill>
                      <a:srgbClr val="6589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0404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DeiT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93.99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10.50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83.49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12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FGSM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ResNet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ResNet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0.1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92.89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15.80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/>
                        <a:t>77.09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383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FGSM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ResNet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 sz="12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35.60</a:t>
                      </a:r>
                      <a:endParaRPr lang="ko-KR" altLang="en-US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58.39</a:t>
                      </a:r>
                      <a:endParaRPr lang="ko-KR" altLang="en-US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099596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5EA084A-7081-3A0F-CD49-1E41B7312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669370"/>
              </p:ext>
            </p:extLst>
          </p:nvPr>
        </p:nvGraphicFramePr>
        <p:xfrm>
          <a:off x="209956" y="4465512"/>
          <a:ext cx="10672497" cy="11125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5833">
                  <a:extLst>
                    <a:ext uri="{9D8B030D-6E8A-4147-A177-3AD203B41FA5}">
                      <a16:colId xmlns:a16="http://schemas.microsoft.com/office/drawing/2014/main" val="3533676818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8030507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394591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19139452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276604629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944541656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65960213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75176581"/>
                    </a:ext>
                  </a:extLst>
                </a:gridCol>
                <a:gridCol w="1185833">
                  <a:extLst>
                    <a:ext uri="{9D8B030D-6E8A-4147-A177-3AD203B41FA5}">
                      <a16:colId xmlns:a16="http://schemas.microsoft.com/office/drawing/2014/main" val="15803795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PGD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DeiT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93.99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2F5597"/>
                          </a:solidFill>
                        </a:rPr>
                        <a:t>93.99</a:t>
                      </a:r>
                      <a:endParaRPr lang="ko-KR" altLang="en-US" b="1">
                        <a:solidFill>
                          <a:srgbClr val="2F5597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5666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PGD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ResNet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ResNet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Adam</a:t>
                      </a:r>
                      <a:br>
                        <a:rPr lang="en-US" altLang="ko-KR" b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0">
                          <a:solidFill>
                            <a:schemeClr val="tx1"/>
                          </a:solidFill>
                        </a:rPr>
                        <a:t>(Step LR, 5e-5)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92.89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0.00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0">
                          <a:solidFill>
                            <a:schemeClr val="tx1"/>
                          </a:solidFill>
                        </a:rPr>
                        <a:t>92.89</a:t>
                      </a:r>
                      <a:endParaRPr lang="ko-KR" altLang="en-US" b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02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PGD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ResNet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DeiT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b="0"/>
                        <a:t>0.1</a:t>
                      </a:r>
                      <a:endParaRPr lang="ko-KR" altLang="en-US" b="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Cross</a:t>
                      </a:r>
                    </a:p>
                    <a:p>
                      <a:pPr algn="ctr" latinLnBrk="1"/>
                      <a:r>
                        <a:rPr lang="en-US" altLang="ko-KR" sz="1400"/>
                        <a:t>Entropy</a:t>
                      </a:r>
                      <a:endParaRPr lang="ko-KR" altLang="en-US" sz="1400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/>
                        <a:t>Adam</a:t>
                      </a:r>
                      <a:br>
                        <a:rPr lang="en-US" altLang="ko-KR"/>
                      </a:br>
                      <a:r>
                        <a:rPr lang="en-US" altLang="ko-KR" sz="1200"/>
                        <a:t>(Step LR, 5e-5)</a:t>
                      </a:r>
                      <a:endParaRPr lang="ko-KR" altLang="en-US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/>
                        <a:t>93.99</a:t>
                      </a:r>
                      <a:endParaRPr lang="ko-KR" altLang="en-US" b="1"/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chemeClr val="tx1"/>
                          </a:solidFill>
                        </a:rPr>
                        <a:t>54.89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>
                          <a:solidFill>
                            <a:srgbClr val="FF0000"/>
                          </a:solidFill>
                        </a:rPr>
                        <a:t>39.10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89360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2180ABA-19AE-F136-B418-62D2C9759ECF}"/>
              </a:ext>
            </a:extLst>
          </p:cNvPr>
          <p:cNvSpPr txBox="1"/>
          <p:nvPr/>
        </p:nvSpPr>
        <p:spPr>
          <a:xfrm>
            <a:off x="10444535" y="2791452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B0281D0E-1D2F-9D4E-C807-232EFDCE090F}"/>
              </a:ext>
            </a:extLst>
          </p:cNvPr>
          <p:cNvSpPr/>
          <p:nvPr/>
        </p:nvSpPr>
        <p:spPr>
          <a:xfrm rot="10800000">
            <a:off x="10923016" y="2813884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F9C36E-F4AD-CC40-675E-E20339F1971D}"/>
              </a:ext>
            </a:extLst>
          </p:cNvPr>
          <p:cNvSpPr txBox="1"/>
          <p:nvPr/>
        </p:nvSpPr>
        <p:spPr>
          <a:xfrm>
            <a:off x="10724883" y="3396317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7EBED3C9-E739-9300-FD76-FD0B516BC143}"/>
              </a:ext>
            </a:extLst>
          </p:cNvPr>
          <p:cNvSpPr/>
          <p:nvPr/>
        </p:nvSpPr>
        <p:spPr>
          <a:xfrm rot="10800000">
            <a:off x="10923015" y="3472517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73B9AD-2771-AAB1-F29E-E30B52290DD9}"/>
              </a:ext>
            </a:extLst>
          </p:cNvPr>
          <p:cNvSpPr txBox="1"/>
          <p:nvPr/>
        </p:nvSpPr>
        <p:spPr>
          <a:xfrm>
            <a:off x="10444535" y="4400703"/>
            <a:ext cx="2311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/>
              <a:t>White Box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4" name="화살표: 오른쪽 13">
            <a:extLst>
              <a:ext uri="{FF2B5EF4-FFF2-40B4-BE49-F238E27FC236}">
                <a16:creationId xmlns:a16="http://schemas.microsoft.com/office/drawing/2014/main" id="{7FFB014E-6175-68AC-DEFF-C0CAB702F30A}"/>
              </a:ext>
            </a:extLst>
          </p:cNvPr>
          <p:cNvSpPr/>
          <p:nvPr/>
        </p:nvSpPr>
        <p:spPr>
          <a:xfrm rot="10800000">
            <a:off x="10923016" y="4423135"/>
            <a:ext cx="181598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7B551-BD89-ECDE-93CC-11409FF563D3}"/>
              </a:ext>
            </a:extLst>
          </p:cNvPr>
          <p:cNvSpPr txBox="1"/>
          <p:nvPr/>
        </p:nvSpPr>
        <p:spPr>
          <a:xfrm>
            <a:off x="10724883" y="5167493"/>
            <a:ext cx="1751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>
                <a:solidFill>
                  <a:srgbClr val="FF0000"/>
                </a:solidFill>
              </a:rPr>
              <a:t>Black Box </a:t>
            </a:r>
          </a:p>
          <a:p>
            <a:pPr algn="ctr"/>
            <a:r>
              <a:rPr lang="en-US" altLang="ko-KR" sz="1400" b="1"/>
              <a:t>Attack</a:t>
            </a:r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AC312FB2-A718-C4BB-0A52-4B70310D8C7A}"/>
              </a:ext>
            </a:extLst>
          </p:cNvPr>
          <p:cNvSpPr/>
          <p:nvPr/>
        </p:nvSpPr>
        <p:spPr>
          <a:xfrm rot="10800000">
            <a:off x="10923015" y="5243693"/>
            <a:ext cx="181597" cy="40211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6589A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F8CD1-95D1-13CE-0BA6-A0C3E93B10D3}"/>
              </a:ext>
            </a:extLst>
          </p:cNvPr>
          <p:cNvSpPr txBox="1"/>
          <p:nvPr/>
        </p:nvSpPr>
        <p:spPr>
          <a:xfrm>
            <a:off x="678739" y="1333030"/>
            <a:ext cx="1130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Target</a:t>
            </a:r>
            <a:r>
              <a:rPr lang="ko-KR" altLang="en-US" b="1">
                <a:sym typeface="Wingdings" panose="05000000000000000000" pitchFamily="2" charset="2"/>
              </a:rPr>
              <a:t>과 학습조건 동일한 </a:t>
            </a: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CNN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모델</a:t>
            </a:r>
            <a:r>
              <a:rPr lang="ko-KR" altLang="en-US" b="1">
                <a:sym typeface="Wingdings" panose="05000000000000000000" pitchFamily="2" charset="2"/>
              </a:rPr>
              <a:t> 기반 공격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(Target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과 하이퍼파라미터 동일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13524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9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Black Box Attack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5" y="1355357"/>
            <a:ext cx="113033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US" altLang="ko-KR" b="1">
                <a:sym typeface="Wingdings" panose="05000000000000000000" pitchFamily="2" charset="2"/>
              </a:rPr>
              <a:t>Target</a:t>
            </a:r>
            <a:r>
              <a:rPr lang="ko-KR" altLang="en-US" b="1">
                <a:sym typeface="Wingdings" panose="05000000000000000000" pitchFamily="2" charset="2"/>
              </a:rPr>
              <a:t>과 학습조건 동일한 </a:t>
            </a:r>
            <a:r>
              <a:rPr lang="en-US" altLang="ko-KR" b="1">
                <a:sym typeface="Wingdings" panose="05000000000000000000" pitchFamily="2" charset="2"/>
              </a:rPr>
              <a:t>Transformer / CNN </a:t>
            </a:r>
            <a:r>
              <a:rPr lang="ko-KR" altLang="en-US" b="1">
                <a:sym typeface="Wingdings" panose="05000000000000000000" pitchFamily="2" charset="2"/>
              </a:rPr>
              <a:t>기반 공격</a:t>
            </a:r>
            <a:r>
              <a:rPr lang="en-US" altLang="ko-KR" b="1">
                <a:sym typeface="Wingdings" panose="05000000000000000000" pitchFamily="2" charset="2"/>
              </a:rPr>
              <a:t>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모델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비동일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하이퍼파라미터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동일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br>
              <a:rPr lang="en-US" altLang="ko-KR" b="1">
                <a:sym typeface="Wingdings" panose="05000000000000000000" pitchFamily="2" charset="2"/>
              </a:rPr>
            </a:br>
            <a:br>
              <a:rPr lang="en-US" altLang="ko-KR" b="1">
                <a:sym typeface="Wingdings" panose="05000000000000000000" pitchFamily="2" charset="2"/>
              </a:rPr>
            </a:br>
            <a:endParaRPr lang="en-US" altLang="ko-KR" b="1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US" altLang="ko-KR" b="1">
              <a:sym typeface="Wingdings" panose="05000000000000000000" pitchFamily="2" charset="2"/>
            </a:endParaRPr>
          </a:p>
          <a:p>
            <a:r>
              <a:rPr lang="en-US" altLang="ko-KR" b="1">
                <a:sym typeface="Wingdings" panose="05000000000000000000" pitchFamily="2" charset="2"/>
              </a:rPr>
              <a:t> </a:t>
            </a: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 dirty="0">
                <a:solidFill>
                  <a:srgbClr val="00B050"/>
                </a:solidFill>
                <a:sym typeface="Wingdings" panose="05000000000000000000" pitchFamily="2" charset="2"/>
              </a:rPr>
            </a:br>
            <a:br>
              <a:rPr lang="en-US" altLang="ko-KR" b="1">
                <a:solidFill>
                  <a:srgbClr val="00B050"/>
                </a:solidFill>
                <a:sym typeface="Wingdings" panose="05000000000000000000" pitchFamily="2" charset="2"/>
              </a:rPr>
            </a:br>
            <a:endParaRPr lang="en-US" altLang="ko-KR" b="1">
              <a:solidFill>
                <a:srgbClr val="00B050"/>
              </a:solidFill>
              <a:sym typeface="Wingdings" panose="05000000000000000000" pitchFamily="2" charset="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380272-CFCE-6329-134E-8944305BCA77}"/>
              </a:ext>
            </a:extLst>
          </p:cNvPr>
          <p:cNvSpPr txBox="1"/>
          <p:nvPr/>
        </p:nvSpPr>
        <p:spPr>
          <a:xfrm>
            <a:off x="1149670" y="2415072"/>
            <a:ext cx="104849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Transformer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기반</a:t>
            </a: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 </a:t>
            </a:r>
            <a:r>
              <a:rPr lang="en-US" altLang="ko-KR">
                <a:sym typeface="Wingdings" panose="05000000000000000000" pitchFamily="2" charset="2"/>
              </a:rPr>
              <a:t>BlackBox </a:t>
            </a:r>
            <a:r>
              <a:rPr lang="ko-KR" altLang="en-US">
                <a:sym typeface="Wingdings" panose="05000000000000000000" pitchFamily="2" charset="2"/>
              </a:rPr>
              <a:t>공격 </a:t>
            </a:r>
            <a:r>
              <a:rPr lang="en-US" altLang="ko-KR">
                <a:sym typeface="Wingdings" panose="05000000000000000000" pitchFamily="2" charset="2"/>
              </a:rPr>
              <a:t>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70%</a:t>
            </a:r>
            <a:r>
              <a:rPr lang="en-US" altLang="ko-KR">
                <a:sym typeface="Wingdings" panose="05000000000000000000" pitchFamily="2" charset="2"/>
              </a:rPr>
              <a:t> </a:t>
            </a:r>
            <a:r>
              <a:rPr lang="ko-KR" altLang="en-US">
                <a:sym typeface="Wingdings" panose="05000000000000000000" pitchFamily="2" charset="2"/>
              </a:rPr>
              <a:t>이상의 공격 성능으로 </a:t>
            </a: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White Box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공격만큼 치명적</a:t>
            </a:r>
            <a:br>
              <a:rPr lang="en-US" altLang="ko-KR">
                <a:solidFill>
                  <a:srgbClr val="2F5597"/>
                </a:solidFill>
                <a:sym typeface="Wingdings" panose="05000000000000000000" pitchFamily="2" charset="2"/>
              </a:rPr>
            </a:br>
            <a:endParaRPr lang="en-US" altLang="ko-KR">
              <a:solidFill>
                <a:srgbClr val="2F5597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 b="1">
                <a:solidFill>
                  <a:srgbClr val="2F5597"/>
                </a:solidFill>
                <a:sym typeface="Wingdings" panose="05000000000000000000" pitchFamily="2" charset="2"/>
              </a:rPr>
              <a:t>CNN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기반</a:t>
            </a:r>
            <a:r>
              <a:rPr lang="ko-KR" altLang="en-US" b="1">
                <a:sym typeface="Wingdings" panose="05000000000000000000" pitchFamily="2" charset="2"/>
              </a:rPr>
              <a:t> </a:t>
            </a:r>
            <a:r>
              <a:rPr lang="en-US" altLang="ko-KR">
                <a:sym typeface="Wingdings" panose="05000000000000000000" pitchFamily="2" charset="2"/>
              </a:rPr>
              <a:t>BlackBox </a:t>
            </a:r>
            <a:r>
              <a:rPr lang="ko-KR" altLang="en-US">
                <a:sym typeface="Wingdings" panose="05000000000000000000" pitchFamily="2" charset="2"/>
              </a:rPr>
              <a:t>공격 </a:t>
            </a:r>
            <a:r>
              <a:rPr lang="en-US" altLang="ko-KR">
                <a:sym typeface="Wingdings" panose="05000000000000000000" pitchFamily="2" charset="2"/>
              </a:rPr>
              <a:t> FGSM(</a:t>
            </a:r>
            <a:r>
              <a:rPr lang="ko-KR" altLang="en-US">
                <a:sym typeface="Wingdings" panose="05000000000000000000" pitchFamily="2" charset="2"/>
              </a:rPr>
              <a:t>약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58%</a:t>
            </a:r>
            <a:r>
              <a:rPr lang="en-US" altLang="ko-KR">
                <a:sym typeface="Wingdings" panose="05000000000000000000" pitchFamily="2" charset="2"/>
              </a:rPr>
              <a:t>), PGD(</a:t>
            </a:r>
            <a:r>
              <a:rPr lang="ko-KR" altLang="en-US">
                <a:sym typeface="Wingdings" panose="05000000000000000000" pitchFamily="2" charset="2"/>
              </a:rPr>
              <a:t>약 </a:t>
            </a:r>
            <a:r>
              <a:rPr lang="en-US" altLang="ko-KR" b="1">
                <a:solidFill>
                  <a:srgbClr val="FF0000"/>
                </a:solidFill>
                <a:sym typeface="Wingdings" panose="05000000000000000000" pitchFamily="2" charset="2"/>
              </a:rPr>
              <a:t>39%</a:t>
            </a:r>
            <a:r>
              <a:rPr lang="en-US" altLang="ko-KR">
                <a:sym typeface="Wingdings" panose="05000000000000000000" pitchFamily="2" charset="2"/>
              </a:rPr>
              <a:t>)</a:t>
            </a:r>
            <a:r>
              <a:rPr lang="ko-KR" altLang="en-US">
                <a:sym typeface="Wingdings" panose="05000000000000000000" pitchFamily="2" charset="2"/>
              </a:rPr>
              <a:t>로</a:t>
            </a:r>
            <a:r>
              <a:rPr lang="en-US" altLang="ko-KR">
                <a:sym typeface="Wingdings" panose="05000000000000000000" pitchFamily="2" charset="2"/>
              </a:rPr>
              <a:t> </a:t>
            </a:r>
            <a:r>
              <a:rPr lang="ko-KR" altLang="en-US" b="1">
                <a:solidFill>
                  <a:srgbClr val="2F5597"/>
                </a:solidFill>
                <a:sym typeface="Wingdings" panose="05000000000000000000" pitchFamily="2" charset="2"/>
              </a:rPr>
              <a:t>모델을 파괴하기 충분히 치명적</a:t>
            </a:r>
            <a:br>
              <a:rPr lang="en-US" altLang="ko-KR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US" altLang="ko-KR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ko-KR">
                <a:sym typeface="Wingdings" panose="05000000000000000000" pitchFamily="2" charset="2"/>
              </a:rPr>
              <a:t>Transformer </a:t>
            </a:r>
            <a:r>
              <a:rPr lang="ko-KR" altLang="en-US">
                <a:sym typeface="Wingdings" panose="05000000000000000000" pitchFamily="2" charset="2"/>
              </a:rPr>
              <a:t>기반 공격에서 치명적인 공격 성능이 나온 이유</a:t>
            </a:r>
            <a:r>
              <a:rPr lang="en-US" altLang="ko-KR">
                <a:sym typeface="Wingdings" panose="05000000000000000000" pitchFamily="2" charset="2"/>
              </a:rPr>
              <a:t>:</a:t>
            </a:r>
            <a:br>
              <a:rPr lang="en-US" altLang="ko-KR">
                <a:sym typeface="Wingdings" panose="05000000000000000000" pitchFamily="2" charset="2"/>
              </a:rPr>
            </a:br>
            <a:r>
              <a:rPr lang="en-US" altLang="ko-KR">
                <a:sym typeface="Wingdings" panose="05000000000000000000" pitchFamily="2" charset="2"/>
              </a:rPr>
              <a:t> DeiT</a:t>
            </a:r>
            <a:r>
              <a:rPr lang="ko-KR" altLang="en-US">
                <a:sym typeface="Wingdings" panose="05000000000000000000" pitchFamily="2" charset="2"/>
              </a:rPr>
              <a:t>의 최종 </a:t>
            </a:r>
            <a:r>
              <a:rPr lang="en-US" altLang="ko-KR">
                <a:sym typeface="Wingdings" panose="05000000000000000000" pitchFamily="2" charset="2"/>
              </a:rPr>
              <a:t>Output</a:t>
            </a:r>
            <a:r>
              <a:rPr lang="ko-KR" altLang="en-US">
                <a:sym typeface="Wingdings" panose="05000000000000000000" pitchFamily="2" charset="2"/>
              </a:rPr>
              <a:t>이 </a:t>
            </a:r>
            <a:r>
              <a:rPr lang="en-US" altLang="ko-KR">
                <a:sym typeface="Wingdings" panose="05000000000000000000" pitchFamily="2" charset="2"/>
              </a:rPr>
              <a:t>ViT </a:t>
            </a:r>
            <a:r>
              <a:rPr lang="ko-KR" altLang="en-US">
                <a:sym typeface="Wingdings" panose="05000000000000000000" pitchFamily="2" charset="2"/>
              </a:rPr>
              <a:t>구조와 유사하기 때문</a:t>
            </a:r>
            <a:br>
              <a:rPr lang="en-US" altLang="ko-KR">
                <a:sym typeface="Wingdings" panose="05000000000000000000" pitchFamily="2" charset="2"/>
              </a:rPr>
            </a:br>
            <a:endParaRPr lang="en-US" altLang="ko-KR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altLang="ko-KR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ko-KR" altLang="en-US">
                <a:sym typeface="Wingdings" panose="05000000000000000000" pitchFamily="2" charset="2"/>
              </a:rPr>
              <a:t>한계</a:t>
            </a:r>
            <a:r>
              <a:rPr lang="en-US" altLang="ko-KR">
                <a:sym typeface="Wingdings" panose="05000000000000000000" pitchFamily="2" charset="2"/>
              </a:rPr>
              <a:t>: DeiT</a:t>
            </a:r>
            <a:r>
              <a:rPr lang="ko-KR" altLang="en-US">
                <a:sym typeface="Wingdings" panose="05000000000000000000" pitchFamily="2" charset="2"/>
              </a:rPr>
              <a:t>와 학습조건이 동일 </a:t>
            </a:r>
            <a:r>
              <a:rPr lang="en-US" altLang="ko-KR">
                <a:sym typeface="Wingdings" panose="05000000000000000000" pitchFamily="2" charset="2"/>
              </a:rPr>
              <a:t> </a:t>
            </a:r>
            <a:r>
              <a:rPr lang="ko-KR" altLang="en-US">
                <a:sym typeface="Wingdings" panose="05000000000000000000" pitchFamily="2" charset="2"/>
              </a:rPr>
              <a:t>완전한 </a:t>
            </a:r>
            <a:r>
              <a:rPr lang="en-US" altLang="ko-KR">
                <a:sym typeface="Wingdings" panose="05000000000000000000" pitchFamily="2" charset="2"/>
              </a:rPr>
              <a:t>Black Box </a:t>
            </a:r>
            <a:r>
              <a:rPr lang="ko-KR" altLang="en-US">
                <a:sym typeface="Wingdings" panose="05000000000000000000" pitchFamily="2" charset="2"/>
              </a:rPr>
              <a:t>공격으로 취급하기 부족</a:t>
            </a:r>
            <a:br>
              <a:rPr lang="en-US" altLang="ko-KR">
                <a:sym typeface="Wingdings" panose="05000000000000000000" pitchFamily="2" charset="2"/>
              </a:rPr>
            </a:br>
            <a:br>
              <a:rPr lang="en-US" altLang="ko-KR">
                <a:sym typeface="Wingdings" panose="05000000000000000000" pitchFamily="2" charset="2"/>
              </a:rPr>
            </a:br>
            <a:r>
              <a:rPr lang="en-US" altLang="ko-KR">
                <a:sym typeface="Wingdings" panose="05000000000000000000" pitchFamily="2" charset="2"/>
              </a:rPr>
              <a:t> 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모델도 비동일</a:t>
            </a:r>
            <a:r>
              <a:rPr lang="ko-KR" altLang="en-US">
                <a:sym typeface="Wingdings" panose="05000000000000000000" pitchFamily="2" charset="2"/>
              </a:rPr>
              <a:t>하며 </a:t>
            </a:r>
            <a:r>
              <a:rPr lang="ko-KR" altLang="en-US" b="1">
                <a:solidFill>
                  <a:srgbClr val="FF0000"/>
                </a:solidFill>
                <a:sym typeface="Wingdings" panose="05000000000000000000" pitchFamily="2" charset="2"/>
              </a:rPr>
              <a:t>하이퍼파라미터도 비동일</a:t>
            </a:r>
            <a:r>
              <a:rPr lang="ko-KR" altLang="en-US">
                <a:sym typeface="Wingdings" panose="05000000000000000000" pitchFamily="2" charset="2"/>
              </a:rPr>
              <a:t>한 완전한 </a:t>
            </a:r>
            <a:r>
              <a:rPr lang="en-US" altLang="ko-KR">
                <a:sym typeface="Wingdings" panose="05000000000000000000" pitchFamily="2" charset="2"/>
              </a:rPr>
              <a:t>Black Box </a:t>
            </a:r>
            <a:r>
              <a:rPr lang="ko-KR" altLang="en-US">
                <a:sym typeface="Wingdings" panose="05000000000000000000" pitchFamily="2" charset="2"/>
              </a:rPr>
              <a:t>공격 실험 진행 </a:t>
            </a:r>
            <a:br>
              <a:rPr lang="en-US" altLang="ko-KR">
                <a:sym typeface="Wingdings" panose="05000000000000000000" pitchFamily="2" charset="2"/>
              </a:rPr>
            </a:br>
            <a:r>
              <a:rPr lang="en-US" altLang="ko-KR">
                <a:sym typeface="Wingdings" panose="05000000000000000000" pitchFamily="2" charset="2"/>
              </a:rPr>
              <a:t>    (</a:t>
            </a:r>
            <a:r>
              <a:rPr lang="en-US" altLang="ko-KR" b="1" i="1">
                <a:solidFill>
                  <a:srgbClr val="2F5597"/>
                </a:solidFill>
                <a:sym typeface="Wingdings" panose="05000000000000000000" pitchFamily="2" charset="2"/>
              </a:rPr>
              <a:t>Optimizer, LR </a:t>
            </a:r>
            <a:r>
              <a:rPr lang="ko-KR" altLang="en-US" b="1" i="1">
                <a:solidFill>
                  <a:srgbClr val="2F5597"/>
                </a:solidFill>
                <a:sym typeface="Wingdings" panose="05000000000000000000" pitchFamily="2" charset="2"/>
              </a:rPr>
              <a:t>변경 </a:t>
            </a:r>
            <a:r>
              <a:rPr lang="en-US" altLang="ko-KR">
                <a:sym typeface="Wingdings" panose="05000000000000000000" pitchFamily="2" charset="2"/>
              </a:rPr>
              <a:t>)</a:t>
            </a:r>
            <a:br>
              <a:rPr lang="en-US" altLang="ko-KR" b="1">
                <a:sym typeface="Wingdings" panose="05000000000000000000" pitchFamily="2" charset="2"/>
              </a:rPr>
            </a:br>
            <a:br>
              <a:rPr lang="en-US" altLang="ko-KR" b="1">
                <a:sym typeface="Wingdings" panose="05000000000000000000" pitchFamily="2" charset="2"/>
              </a:rPr>
            </a:br>
            <a:endParaRPr lang="en-US" altLang="ko-KR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1527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13689</TotalTime>
  <Words>1227</Words>
  <Application>Microsoft Office PowerPoint</Application>
  <PresentationFormat>와이드스크린</PresentationFormat>
  <Paragraphs>401</Paragraphs>
  <Slides>14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9" baseType="lpstr">
      <vt:lpstr>맑은 고딕</vt:lpstr>
      <vt:lpstr>Arial</vt:lpstr>
      <vt:lpstr>times</vt:lpstr>
      <vt:lpstr>Wingdings</vt:lpstr>
      <vt:lpstr>Office 테마</vt:lpstr>
      <vt:lpstr>IIP LAB SEMINAR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model for  resistance to multi adversarial attacks</dc:title>
  <dc:creator>홍인표</dc:creator>
  <cp:lastModifiedBy>HongInpyoi</cp:lastModifiedBy>
  <cp:revision>503</cp:revision>
  <dcterms:created xsi:type="dcterms:W3CDTF">2022-04-27T07:26:45Z</dcterms:created>
  <dcterms:modified xsi:type="dcterms:W3CDTF">2023-04-26T05:04:39Z</dcterms:modified>
</cp:coreProperties>
</file>