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335" r:id="rId3"/>
    <p:sldId id="360" r:id="rId4"/>
    <p:sldId id="356" r:id="rId5"/>
    <p:sldId id="368" r:id="rId6"/>
    <p:sldId id="369" r:id="rId7"/>
    <p:sldId id="370" r:id="rId8"/>
    <p:sldId id="371" r:id="rId9"/>
    <p:sldId id="372" r:id="rId10"/>
    <p:sldId id="367" r:id="rId11"/>
    <p:sldId id="373" r:id="rId12"/>
    <p:sldId id="374" r:id="rId13"/>
    <p:sldId id="375" r:id="rId14"/>
    <p:sldId id="376" r:id="rId15"/>
    <p:sldId id="377" r:id="rId1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8235"/>
    <a:srgbClr val="2F5597"/>
    <a:srgbClr val="6589A7"/>
    <a:srgbClr val="B4C7E7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어두운 스타일 1 - 강조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테마 스타일 2 - 강조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테마 스타일 1 - 강조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밝은 스타일 2 - 강조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93429" autoAdjust="0"/>
  </p:normalViewPr>
  <p:slideViewPr>
    <p:cSldViewPr snapToGrid="0">
      <p:cViewPr varScale="1">
        <p:scale>
          <a:sx n="91" d="100"/>
          <a:sy n="91" d="100"/>
        </p:scale>
        <p:origin x="108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CB0E7-4AAE-4EC2-86CE-DF2678E8068F}" type="datetimeFigureOut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0BA862-30A1-4E18-A6CB-B596CB654E6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244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4174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35693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0356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7698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928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6030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070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0184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6532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99454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26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631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05599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0BA862-30A1-4E18-A6CB-B596CB654E6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5060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B3C9667-08F4-48B8-9B1C-26CA1A1AFB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EB67DAE-778E-449E-AC73-256B3D952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332DCB8-D18E-4B07-A4A5-124A2FCCF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8DE6-B7BF-461C-BB02-24C79D42A616}" type="datetime1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F89F7EB-1AE2-49C9-814E-55587F1CD8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D36757F-5C78-4545-97E5-82A56EC81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5010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C65C6C3-4530-44ED-B25E-5C9752007F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1A447501-74E9-486B-9B38-21BFFC0F3F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D21BDC8-FA23-4FA0-90FC-6A9769739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F7A80-DCF5-4808-B243-2F10DF6E9C62}" type="datetime1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F9C3990-B750-4DFA-B66B-737E2B3C6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D697C4-D713-4BCE-A749-C488A20A3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4895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7402284-E68F-4C84-BD16-B5A390C48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4027AA3-7159-4827-B82A-1F552173F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63A4A4A-9846-4328-93DE-6D331DAB4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457C6-76B8-46C7-82FE-72B5FC6420B7}" type="datetime1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E7845E2-67DD-4873-B479-103BE4FBF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13B499E-DA09-4376-92C1-ACCED390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7430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97414E-7BD1-4187-BC61-2CE08444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A2A2284-C3F4-493A-9BB9-5612F74BB1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8A9DB6F-E9FF-41D1-8A44-A4D2DED10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BDC7F-2D5A-4C9C-91EB-B8B7F9119827}" type="datetime1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0C8E82F-2B6A-424A-8DDB-580F973AD5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58556A3-F611-4B8E-BA20-85F5C77CF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7904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0110DB2-37A2-4283-9281-A77CDF45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02D4CCA-D155-4D13-9F1D-32A68F6A9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A2791CF-B4DA-4E10-B074-D67F8862D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21B43-3512-40FE-8A7E-1E27B92850CC}" type="datetime1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11B914-8217-479C-B817-FD98D371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7A2A9F5-2742-41F3-A32E-B9A1050D6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897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47B3342-520E-49F4-8FAC-6649CABE6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13EF26F-D1E6-4DD2-B17A-36BBB13A93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546A59A-4428-4D42-8897-29F9FDA1C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48D3DF0-957C-4562-BCA2-FDBF88143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2E00F-0A61-454B-86E7-17EE20915971}" type="datetime1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CEF49F1-C29C-4709-97D2-21D15C256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53AD22D-9B5B-4437-A0F3-70A96713B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1438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E9A387-46E4-4CE7-862F-01E190650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6B3E275-A843-4D71-A16D-15CD692377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07E4FA30-BA14-451B-B682-C63F4573B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933A9DE8-DEE3-4850-AA70-7CAACB94C3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D3563A5A-DC80-4316-AE95-14A5149DF3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688C45D-4F3E-4305-BE9A-98ADA1ABF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B3407-C61F-4FDB-8E6E-EDBDCD182221}" type="datetime1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A3B106D1-F5AA-43CA-A6BE-863065BD9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1800375-9D0F-4845-B093-89B76C78F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541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FBCDFE9-9128-413B-9847-0938A651E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C556B45B-35A1-4978-AF73-8B63CC505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A374C-0272-4966-9881-E356F984C661}" type="datetime1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EE369AA-16B8-4E87-9120-1AB10E005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6358B536-989D-42FF-9EB8-B957849C2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344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E6B3389-5CD6-4C37-9804-30169F447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2674A-26A0-4564-B8A9-662F14E0106B}" type="datetime1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542C983F-9A44-470F-B355-BAD34604E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297F43F-556F-4499-B28F-D7CC37C2D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2424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72B5BDB-370B-4B5D-B8B9-12FED120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75A3B2F5-AFCE-4713-A1F7-7AE5DCCBC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1CE035D-11AC-439E-A638-B474A5B8E8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640F9A-65B5-40CD-AF98-8EAFB5B56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A3683-914A-416B-BA14-2CE5C7024526}" type="datetime1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CF71C9E-222B-45FD-931B-B57B639A1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FF198A-3C70-4DBA-938F-2D775DE54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720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4DE0EAD-F5ED-4B46-B669-102B35949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D8E1921B-4687-4FB4-AD16-75074FC30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56FBCAD-3D97-4076-931D-591EC3F27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1F238D-D617-4A7A-B89C-C9F65179C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C2E6E-E890-443D-90C6-CEFDA5A7DDD5}" type="datetime1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484262A-72A6-47C4-A4FF-273A15E24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443FDA1-52E3-4DA9-BEDF-38904E4B6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779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93FAB2E-20C6-4D0B-882A-40BBBC739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9029C45-53D7-4905-B6F9-4D7C19B54C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62CF9DC-62CD-470C-8BB5-282E791E57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9146E-CB71-4A50-BDFE-32B4644ADC49}" type="datetime1">
              <a:rPr lang="ko-KR" altLang="en-US" smtClean="0"/>
              <a:t>2023-05-23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28018EB-1E2B-40CD-93AA-2055005F8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9B3BDFB-BDE1-4E2C-BDC5-B0DA4C103E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51E8B-0B89-49B2-8253-8F441822A9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80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67F6BD-E33B-483C-8AF7-F81555004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2538670"/>
            <a:ext cx="8555596" cy="1017972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>
                <a:cs typeface="Arial" panose="020B0604020202020204" pitchFamily="34" charset="0"/>
              </a:rPr>
              <a:t>IIP</a:t>
            </a:r>
            <a:r>
              <a:rPr lang="ko-KR" altLang="en-US" sz="3600" b="1" dirty="0">
                <a:cs typeface="Arial" panose="020B0604020202020204" pitchFamily="34" charset="0"/>
              </a:rPr>
              <a:t> </a:t>
            </a:r>
            <a:r>
              <a:rPr lang="en-US" altLang="ko-KR" sz="3600" b="1" dirty="0">
                <a:cs typeface="Arial" panose="020B0604020202020204" pitchFamily="34" charset="0"/>
              </a:rPr>
              <a:t>LAB SEMINAR</a:t>
            </a:r>
            <a:endParaRPr lang="ko-KR" altLang="en-US" sz="3600" b="1" dirty="0">
              <a:cs typeface="Arial" panose="020B0604020202020204" pitchFamily="34" charset="0"/>
            </a:endParaRPr>
          </a:p>
        </p:txBody>
      </p:sp>
      <p:cxnSp>
        <p:nvCxnSpPr>
          <p:cNvPr id="5" name="직선 연결선 4">
            <a:extLst>
              <a:ext uri="{FF2B5EF4-FFF2-40B4-BE49-F238E27FC236}">
                <a16:creationId xmlns:a16="http://schemas.microsoft.com/office/drawing/2014/main" id="{A6260460-FDDC-48FA-95EB-12DAB91DED15}"/>
              </a:ext>
            </a:extLst>
          </p:cNvPr>
          <p:cNvCxnSpPr>
            <a:cxnSpLocks/>
          </p:cNvCxnSpPr>
          <p:nvPr/>
        </p:nvCxnSpPr>
        <p:spPr>
          <a:xfrm>
            <a:off x="251520" y="3765891"/>
            <a:ext cx="1100068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80213B4-5434-4A45-98A7-6B0D2F36632B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41E7A36-34C6-49EB-B350-FB503619A42E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5A490DE-ECDB-48D0-B801-CCD125D5B32D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D85BE1-B998-428C-BDB2-1CEAC551BF2B}"/>
              </a:ext>
            </a:extLst>
          </p:cNvPr>
          <p:cNvSpPr txBox="1"/>
          <p:nvPr/>
        </p:nvSpPr>
        <p:spPr>
          <a:xfrm>
            <a:off x="9380504" y="3790475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latin typeface="Arial" panose="020B0604020202020204" pitchFamily="34" charset="0"/>
                <a:cs typeface="Arial" panose="020B0604020202020204" pitchFamily="34" charset="0"/>
              </a:rPr>
              <a:t>Inpyo-Hong</a:t>
            </a:r>
            <a:endParaRPr lang="ko-K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745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10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Figure #6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769132"/>
            <a:ext cx="1130330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Experimental result comparison graph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lvl="2"/>
            <a:br>
              <a:rPr lang="en-US" altLang="ko-KR" b="1"/>
            </a:br>
            <a:br>
              <a:rPr lang="en-US" altLang="ko-KR" b="1"/>
            </a:br>
            <a:endParaRPr lang="en-US" altLang="ko-KR" b="1"/>
          </a:p>
        </p:txBody>
      </p:sp>
      <p:pic>
        <p:nvPicPr>
          <p:cNvPr id="4" name="그림 3" descr="텍스트, 라인, 도표, 그래프이(가) 표시된 사진&#10;&#10;자동 생성된 설명">
            <a:extLst>
              <a:ext uri="{FF2B5EF4-FFF2-40B4-BE49-F238E27FC236}">
                <a16:creationId xmlns:a16="http://schemas.microsoft.com/office/drawing/2014/main" id="{153B25BF-C83C-28B8-7F50-29D39B6232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73" y="2146300"/>
            <a:ext cx="10147452" cy="423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695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11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Table #1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769132"/>
            <a:ext cx="113033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White Box Attacks of DeiT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lvl="2"/>
            <a:br>
              <a:rPr lang="en-US" altLang="ko-KR" b="1"/>
            </a:br>
            <a:br>
              <a:rPr lang="en-US" altLang="ko-KR" b="1"/>
            </a:br>
            <a:endParaRPr lang="en-US" altLang="ko-KR" b="1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BC6DBE5-503A-EE49-56B8-CB7D5EA6B4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524"/>
          <a:stretch/>
        </p:blipFill>
        <p:spPr>
          <a:xfrm>
            <a:off x="825123" y="3185727"/>
            <a:ext cx="10691586" cy="154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5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12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Table #2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769132"/>
            <a:ext cx="113033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Gray Box Attacks of DeiT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lvl="2"/>
            <a:br>
              <a:rPr lang="en-US" altLang="ko-KR" b="1"/>
            </a:br>
            <a:br>
              <a:rPr lang="en-US" altLang="ko-KR" b="1"/>
            </a:br>
            <a:endParaRPr lang="en-US" altLang="ko-KR" b="1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3F2C2270-FA2D-E655-8640-D94EDFA02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26"/>
          <a:stretch/>
        </p:blipFill>
        <p:spPr>
          <a:xfrm>
            <a:off x="594781" y="2821127"/>
            <a:ext cx="11274640" cy="228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53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13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Table #3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769132"/>
            <a:ext cx="113033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Black Box Attacks of DeiT (Same Learning Conditions)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lvl="2"/>
            <a:br>
              <a:rPr lang="en-US" altLang="ko-KR" b="1"/>
            </a:br>
            <a:br>
              <a:rPr lang="en-US" altLang="ko-KR" b="1"/>
            </a:br>
            <a:endParaRPr lang="en-US" altLang="ko-KR" b="1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28B929D-0093-70A5-9CB5-B578BF08C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914" y="2808860"/>
            <a:ext cx="11812967" cy="266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481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14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Table #3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769132"/>
            <a:ext cx="113033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Black Box Attacks of DeiT (Different Learning Conditions)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lvl="2"/>
            <a:br>
              <a:rPr lang="en-US" altLang="ko-KR" b="1"/>
            </a:br>
            <a:br>
              <a:rPr lang="en-US" altLang="ko-KR" b="1"/>
            </a:br>
            <a:endParaRPr lang="en-US" altLang="ko-KR" b="1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5D56CF8-EB99-B46B-83D8-EE3CA0CFB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" y="2810845"/>
            <a:ext cx="11963400" cy="26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42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15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Task Progress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812734" y="2317528"/>
            <a:ext cx="113033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ea"/>
              <a:buAutoNum type="circleNumDbPlain"/>
            </a:pPr>
            <a:r>
              <a:rPr lang="en-US" altLang="ko-KR" b="1"/>
              <a:t>Draft Paper    </a:t>
            </a:r>
            <a:r>
              <a:rPr lang="en-US" altLang="ko-KR" b="1">
                <a:solidFill>
                  <a:srgbClr val="2F5597"/>
                </a:solidFill>
              </a:rPr>
              <a:t>- Done</a:t>
            </a:r>
            <a:br>
              <a:rPr lang="en-US" altLang="ko-KR" b="1">
                <a:solidFill>
                  <a:srgbClr val="2F5597"/>
                </a:solidFill>
              </a:rPr>
            </a:br>
            <a:endParaRPr lang="en-US" altLang="ko-KR" b="1">
              <a:solidFill>
                <a:srgbClr val="2F5597"/>
              </a:solidFill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b="1"/>
          </a:p>
          <a:p>
            <a:pPr marL="342900" indent="-342900">
              <a:buFont typeface="+mj-ea"/>
              <a:buAutoNum type="circleNumDbPlain"/>
            </a:pPr>
            <a:r>
              <a:rPr lang="en-US" altLang="ko-KR" b="1"/>
              <a:t>Fix Latex Error   </a:t>
            </a:r>
            <a:r>
              <a:rPr lang="en-US" altLang="ko-KR" b="1">
                <a:solidFill>
                  <a:srgbClr val="548235"/>
                </a:solidFill>
              </a:rPr>
              <a:t>- In Progress</a:t>
            </a:r>
            <a:br>
              <a:rPr lang="en-US" altLang="ko-KR" b="1">
                <a:solidFill>
                  <a:srgbClr val="548235"/>
                </a:solidFill>
              </a:rPr>
            </a:br>
            <a:endParaRPr lang="en-US" altLang="ko-KR" b="1">
              <a:solidFill>
                <a:srgbClr val="548235"/>
              </a:solidFill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b="1"/>
          </a:p>
          <a:p>
            <a:pPr marL="342900" indent="-342900">
              <a:buFont typeface="+mj-ea"/>
              <a:buAutoNum type="circleNumDbPlain"/>
            </a:pPr>
            <a:r>
              <a:rPr lang="en-US" altLang="ko-KR" b="1"/>
              <a:t>Paper Translation (Korean-&gt;English) </a:t>
            </a:r>
            <a:r>
              <a:rPr lang="en-US" altLang="ko-KR" b="1">
                <a:solidFill>
                  <a:schemeClr val="accent2"/>
                </a:solidFill>
              </a:rPr>
              <a:t>– Scheduled</a:t>
            </a:r>
            <a:br>
              <a:rPr lang="en-US" altLang="ko-KR" b="1">
                <a:solidFill>
                  <a:schemeClr val="accent2"/>
                </a:solidFill>
              </a:rPr>
            </a:br>
            <a:endParaRPr lang="en-US" altLang="ko-KR" b="1">
              <a:solidFill>
                <a:schemeClr val="accent2"/>
              </a:solidFill>
            </a:endParaRPr>
          </a:p>
          <a:p>
            <a:pPr marL="342900" indent="-342900">
              <a:buFont typeface="+mj-ea"/>
              <a:buAutoNum type="circleNumDbPlain"/>
            </a:pPr>
            <a:endParaRPr lang="en-US" altLang="ko-KR" b="1"/>
          </a:p>
          <a:p>
            <a:pPr marL="342900" indent="-342900">
              <a:buFont typeface="+mj-ea"/>
              <a:buAutoNum type="circleNumDbPlain"/>
            </a:pPr>
            <a:r>
              <a:rPr lang="en-US" altLang="ko-KR" b="1"/>
              <a:t>Translated paper Correction </a:t>
            </a:r>
            <a:r>
              <a:rPr lang="en-US" altLang="ko-KR" b="1">
                <a:solidFill>
                  <a:schemeClr val="accent2"/>
                </a:solidFill>
              </a:rPr>
              <a:t>- Scheduled</a:t>
            </a:r>
            <a:br>
              <a:rPr lang="en-US" altLang="ko-KR" b="1"/>
            </a:b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422065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2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progress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660096" y="1811314"/>
            <a:ext cx="5435904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ko-KR" b="1" dirty="0"/>
          </a:p>
          <a:p>
            <a:pPr lvl="1"/>
            <a:endParaRPr lang="en-US" altLang="ko-KR" b="1" dirty="0"/>
          </a:p>
          <a:p>
            <a:pPr marL="800100" lvl="1" indent="-342900">
              <a:buFont typeface="+mj-ea"/>
              <a:buAutoNum type="circleNumDbPlain"/>
            </a:pPr>
            <a:r>
              <a:rPr lang="en-US" altLang="ko-KR" b="1" dirty="0"/>
              <a:t>Introduction 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- Done</a:t>
            </a:r>
          </a:p>
          <a:p>
            <a:pPr marL="800100" lvl="1" indent="-342900">
              <a:buFont typeface="+mj-ea"/>
              <a:buAutoNum type="circleNumDbPlain"/>
            </a:pPr>
            <a:endParaRPr lang="en-US" altLang="ko-KR" dirty="0"/>
          </a:p>
          <a:p>
            <a:pPr marL="800100" lvl="1" indent="-342900">
              <a:buFont typeface="+mj-ea"/>
              <a:buAutoNum type="circleNumDbPlain"/>
            </a:pPr>
            <a:r>
              <a:rPr lang="en-US" altLang="ko-KR" b="1" dirty="0"/>
              <a:t>Related Work 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- Done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i="1" dirty="0">
                <a:solidFill>
                  <a:srgbClr val="002060"/>
                </a:solidFill>
              </a:rPr>
              <a:t>2-1 Knowledge Distillation and </a:t>
            </a:r>
            <a:r>
              <a:rPr lang="ko-KR" altLang="en-US" i="1" dirty="0">
                <a:solidFill>
                  <a:srgbClr val="002060"/>
                </a:solidFill>
              </a:rPr>
              <a:t> </a:t>
            </a:r>
            <a:r>
              <a:rPr lang="en-US" altLang="ko-KR" i="1" dirty="0">
                <a:solidFill>
                  <a:srgbClr val="002060"/>
                </a:solidFill>
              </a:rPr>
              <a:t>DeiT</a:t>
            </a:r>
            <a:br>
              <a:rPr lang="en-US" altLang="ko-KR" dirty="0">
                <a:solidFill>
                  <a:srgbClr val="2F5597"/>
                </a:solidFill>
              </a:rPr>
            </a:br>
            <a:r>
              <a:rPr lang="en-US" altLang="ko-KR" dirty="0"/>
              <a:t>     2-1-1 DeiT Teacher Model</a:t>
            </a:r>
            <a:br>
              <a:rPr lang="en-US" altLang="ko-KR" dirty="0"/>
            </a:br>
            <a:r>
              <a:rPr lang="en-US" altLang="ko-KR" dirty="0"/>
              <a:t>     2-1-2 DeiT Student Model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i="1" dirty="0">
                <a:solidFill>
                  <a:srgbClr val="002060"/>
                </a:solidFill>
              </a:rPr>
              <a:t>2-2 Adversarial</a:t>
            </a:r>
            <a:r>
              <a:rPr lang="ko-KR" altLang="en-US" i="1" dirty="0">
                <a:solidFill>
                  <a:srgbClr val="002060"/>
                </a:solidFill>
              </a:rPr>
              <a:t> </a:t>
            </a:r>
            <a:r>
              <a:rPr lang="en-US" altLang="ko-KR" i="1" dirty="0">
                <a:solidFill>
                  <a:srgbClr val="002060"/>
                </a:solidFill>
              </a:rPr>
              <a:t>Attack</a:t>
            </a:r>
            <a:br>
              <a:rPr lang="en-US" altLang="ko-KR" dirty="0"/>
            </a:br>
            <a:r>
              <a:rPr lang="en-US" altLang="ko-KR" dirty="0"/>
              <a:t>     2-2-1 FGSM</a:t>
            </a:r>
            <a:br>
              <a:rPr lang="en-US" altLang="ko-KR" dirty="0"/>
            </a:br>
            <a:r>
              <a:rPr lang="en-US" altLang="ko-KR" dirty="0"/>
              <a:t>     2-2-2 PGD</a:t>
            </a:r>
            <a:br>
              <a:rPr lang="en-US" altLang="ko-KR" dirty="0"/>
            </a:br>
            <a:endParaRPr lang="en-US" altLang="ko-KR" dirty="0"/>
          </a:p>
          <a:p>
            <a:pPr lvl="1"/>
            <a:br>
              <a:rPr lang="en-US" altLang="ko-KR" b="1" dirty="0"/>
            </a:br>
            <a:br>
              <a:rPr lang="en-US" altLang="ko-KR" sz="1600" b="1" dirty="0">
                <a:sym typeface="Wingdings" panose="05000000000000000000" pitchFamily="2" charset="2"/>
              </a:rPr>
            </a:br>
            <a:endParaRPr lang="en-US" altLang="ko-KR" sz="1600" b="1" dirty="0">
              <a:sym typeface="Wingdings" panose="05000000000000000000" pitchFamily="2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BEEF7C-1016-26B1-2CA2-59FEA1369884}"/>
              </a:ext>
            </a:extLst>
          </p:cNvPr>
          <p:cNvSpPr txBox="1"/>
          <p:nvPr/>
        </p:nvSpPr>
        <p:spPr>
          <a:xfrm>
            <a:off x="5759078" y="2274935"/>
            <a:ext cx="643292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ea"/>
              <a:buAutoNum type="circleNumDbPlain" startAt="3"/>
            </a:pPr>
            <a:r>
              <a:rPr lang="en-US" altLang="ko-KR" b="1" dirty="0"/>
              <a:t>Adversarial Attacks </a:t>
            </a:r>
            <a:r>
              <a:rPr lang="en-US" altLang="ko-KR" b="1" dirty="0">
                <a:solidFill>
                  <a:schemeClr val="accent2">
                    <a:lumMod val="75000"/>
                  </a:schemeClr>
                </a:solidFill>
              </a:rPr>
              <a:t>- Done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i="1" dirty="0">
                <a:solidFill>
                  <a:srgbClr val="002060"/>
                </a:solidFill>
              </a:rPr>
              <a:t>3-1 White Box and</a:t>
            </a:r>
            <a:r>
              <a:rPr lang="ko-KR" altLang="en-US" i="1" dirty="0">
                <a:solidFill>
                  <a:srgbClr val="002060"/>
                </a:solidFill>
              </a:rPr>
              <a:t> </a:t>
            </a:r>
            <a:r>
              <a:rPr lang="en-US" altLang="ko-KR" i="1" dirty="0">
                <a:solidFill>
                  <a:srgbClr val="002060"/>
                </a:solidFill>
              </a:rPr>
              <a:t>Gray Box Attacks</a:t>
            </a:r>
            <a:br>
              <a:rPr lang="en-US" altLang="ko-KR" dirty="0"/>
            </a:br>
            <a:r>
              <a:rPr lang="en-US" altLang="ko-KR" dirty="0"/>
              <a:t>    3-1-1 White Box Verification of DeiT</a:t>
            </a:r>
            <a:br>
              <a:rPr lang="en-US" altLang="ko-KR" dirty="0"/>
            </a:br>
            <a:r>
              <a:rPr lang="en-US" altLang="ko-KR" dirty="0"/>
              <a:t>    3-1-2 Gray Box </a:t>
            </a:r>
            <a:r>
              <a:rPr lang="en-US" altLang="ko-KR" dirty="0" err="1"/>
              <a:t>Verificaion</a:t>
            </a:r>
            <a:r>
              <a:rPr lang="en-US" altLang="ko-KR" dirty="0"/>
              <a:t> of DeiT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i="1" dirty="0">
                <a:solidFill>
                  <a:srgbClr val="002060"/>
                </a:solidFill>
              </a:rPr>
              <a:t>3-2 Black Box Attack</a:t>
            </a:r>
            <a:br>
              <a:rPr lang="en-US" altLang="ko-KR" dirty="0">
                <a:solidFill>
                  <a:srgbClr val="002060"/>
                </a:solidFill>
              </a:rPr>
            </a:br>
            <a:r>
              <a:rPr lang="en-US" altLang="ko-KR" dirty="0"/>
              <a:t>    3-2-1 Black Box Verification of DeiT through</a:t>
            </a:r>
            <a:br>
              <a:rPr lang="en-US" altLang="ko-KR" dirty="0"/>
            </a:br>
            <a:r>
              <a:rPr lang="en-US" altLang="ko-KR" dirty="0"/>
              <a:t>            Transformer Model Attack</a:t>
            </a:r>
            <a:br>
              <a:rPr lang="en-US" altLang="ko-KR" dirty="0"/>
            </a:br>
            <a:r>
              <a:rPr lang="en-US" altLang="ko-KR" dirty="0"/>
              <a:t>    3-2-2 Black Box Verification of DeiT through </a:t>
            </a:r>
            <a:br>
              <a:rPr lang="en-US" altLang="ko-KR" dirty="0"/>
            </a:br>
            <a:r>
              <a:rPr lang="en-US" altLang="ko-KR" dirty="0"/>
              <a:t>            CNN Model Attack</a:t>
            </a:r>
          </a:p>
          <a:p>
            <a:pPr marL="342900" indent="-342900">
              <a:buFont typeface="+mj-ea"/>
              <a:buAutoNum type="circleNumDbPlain" startAt="3"/>
            </a:pP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817642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3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progress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660096" y="2144689"/>
            <a:ext cx="685799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altLang="ko-KR" b="1" dirty="0"/>
          </a:p>
          <a:p>
            <a:pPr marL="800100" lvl="1" indent="-342900">
              <a:buFont typeface="+mj-ea"/>
              <a:buAutoNum type="circleNumDbPlain" startAt="4"/>
            </a:pPr>
            <a:r>
              <a:rPr lang="en-US" altLang="ko-KR" b="1"/>
              <a:t>Experimental Evaluation and Discussion </a:t>
            </a:r>
            <a:r>
              <a:rPr lang="en-US" altLang="ko-KR" b="1">
                <a:solidFill>
                  <a:schemeClr val="accent2">
                    <a:lumMod val="75000"/>
                  </a:schemeClr>
                </a:solidFill>
              </a:rPr>
              <a:t>- Done</a:t>
            </a:r>
            <a:br>
              <a:rPr lang="en-US" altLang="ko-KR" b="1" dirty="0"/>
            </a:br>
            <a:br>
              <a:rPr lang="en-US" altLang="ko-KR" dirty="0"/>
            </a:br>
            <a:r>
              <a:rPr lang="en-US" altLang="ko-KR" i="1" dirty="0">
                <a:solidFill>
                  <a:srgbClr val="002060"/>
                </a:solidFill>
              </a:rPr>
              <a:t>4-1 </a:t>
            </a:r>
            <a:r>
              <a:rPr lang="en-US" altLang="ko-KR" i="1">
                <a:solidFill>
                  <a:srgbClr val="002060"/>
                </a:solidFill>
              </a:rPr>
              <a:t>Experimental Evaluation</a:t>
            </a:r>
            <a:br>
              <a:rPr lang="en-US" altLang="ko-KR" dirty="0"/>
            </a:br>
            <a:r>
              <a:rPr lang="en-US" altLang="ko-KR" dirty="0"/>
              <a:t>     4-1-1 White Box Attacks </a:t>
            </a:r>
            <a:r>
              <a:rPr lang="en-US" altLang="ko-KR"/>
              <a:t>of DeiT</a:t>
            </a:r>
            <a:br>
              <a:rPr lang="en-US" altLang="ko-KR" dirty="0"/>
            </a:br>
            <a:r>
              <a:rPr lang="en-US" altLang="ko-KR" dirty="0"/>
              <a:t>     4-1-2 Gray Box Attacks </a:t>
            </a:r>
            <a:r>
              <a:rPr lang="en-US" altLang="ko-KR"/>
              <a:t>of DeiT</a:t>
            </a:r>
            <a:br>
              <a:rPr lang="en-US" altLang="ko-KR" dirty="0"/>
            </a:br>
            <a:r>
              <a:rPr lang="en-US" altLang="ko-KR" dirty="0"/>
              <a:t>     4-1-3 Black Box Attacks </a:t>
            </a:r>
            <a:r>
              <a:rPr lang="en-US" altLang="ko-KR"/>
              <a:t>of DeiT</a:t>
            </a:r>
            <a:br>
              <a:rPr lang="en-US" altLang="ko-KR" dirty="0"/>
            </a:br>
            <a:br>
              <a:rPr lang="en-US" altLang="ko-KR" dirty="0"/>
            </a:br>
            <a:r>
              <a:rPr lang="en-US" altLang="ko-KR" i="1">
                <a:solidFill>
                  <a:srgbClr val="002060"/>
                </a:solidFill>
              </a:rPr>
              <a:t>4-2 Discussion</a:t>
            </a:r>
            <a:endParaRPr lang="en-US" altLang="ko-KR" i="1" dirty="0">
              <a:solidFill>
                <a:srgbClr val="002060"/>
              </a:solidFill>
            </a:endParaRPr>
          </a:p>
          <a:p>
            <a:pPr marL="800100" lvl="1" indent="-342900">
              <a:buFont typeface="+mj-ea"/>
              <a:buAutoNum type="circleNumDbPlain" startAt="4"/>
            </a:pPr>
            <a:endParaRPr lang="en-US" altLang="ko-KR" dirty="0"/>
          </a:p>
          <a:p>
            <a:pPr marL="800100" lvl="1" indent="-342900">
              <a:buFont typeface="+mj-ea"/>
              <a:buAutoNum type="circleNumDbPlain" startAt="4"/>
            </a:pPr>
            <a:r>
              <a:rPr lang="en-US" altLang="ko-KR" b="1"/>
              <a:t>Conclusion </a:t>
            </a:r>
            <a:r>
              <a:rPr lang="en-US" altLang="ko-KR" b="1">
                <a:solidFill>
                  <a:schemeClr val="accent2">
                    <a:lumMod val="75000"/>
                  </a:schemeClr>
                </a:solidFill>
              </a:rPr>
              <a:t>- Done</a:t>
            </a:r>
            <a:br>
              <a:rPr lang="en-US" altLang="ko-KR" dirty="0"/>
            </a:br>
            <a:endParaRPr lang="en-US" altLang="ko-KR" dirty="0"/>
          </a:p>
          <a:p>
            <a:pPr lvl="1"/>
            <a:br>
              <a:rPr lang="en-US" altLang="ko-KR" b="1" dirty="0"/>
            </a:br>
            <a:br>
              <a:rPr lang="en-US" altLang="ko-KR" sz="1600" b="1" dirty="0">
                <a:sym typeface="Wingdings" panose="05000000000000000000" pitchFamily="2" charset="2"/>
              </a:rPr>
            </a:br>
            <a:endParaRPr lang="en-US" altLang="ko-KR" sz="16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03133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4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Abstract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8FF9A3-8247-DB5E-F61F-4F39CD7C5D5B}"/>
              </a:ext>
            </a:extLst>
          </p:cNvPr>
          <p:cNvSpPr txBox="1"/>
          <p:nvPr/>
        </p:nvSpPr>
        <p:spPr>
          <a:xfrm>
            <a:off x="2793689" y="1678437"/>
            <a:ext cx="6392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0">
                <a:effectLst/>
                <a:latin typeface="Söhne"/>
              </a:rPr>
              <a:t>Current Computer Vision </a:t>
            </a:r>
            <a:r>
              <a:rPr lang="en-US" altLang="ko-KR">
                <a:latin typeface="Söhne"/>
                <a:sym typeface="Wingdings" panose="05000000000000000000" pitchFamily="2" charset="2"/>
              </a:rPr>
              <a:t>research</a:t>
            </a:r>
            <a:r>
              <a:rPr lang="en-US" altLang="ko-KR" i="0">
                <a:effectLst/>
                <a:latin typeface="Söhne"/>
                <a:sym typeface="Wingdings" panose="05000000000000000000" pitchFamily="2" charset="2"/>
              </a:rPr>
              <a:t> focuses on model performance</a:t>
            </a:r>
            <a:endParaRPr lang="en-US" altLang="ko-KR"/>
          </a:p>
        </p:txBody>
      </p:sp>
      <p:sp>
        <p:nvSpPr>
          <p:cNvPr id="12" name="화살표: 아래쪽 11">
            <a:extLst>
              <a:ext uri="{FF2B5EF4-FFF2-40B4-BE49-F238E27FC236}">
                <a16:creationId xmlns:a16="http://schemas.microsoft.com/office/drawing/2014/main" id="{5247BD39-23D0-A7DD-D7E5-6A44A6D66109}"/>
              </a:ext>
            </a:extLst>
          </p:cNvPr>
          <p:cNvSpPr/>
          <p:nvPr/>
        </p:nvSpPr>
        <p:spPr>
          <a:xfrm>
            <a:off x="5334285" y="2137594"/>
            <a:ext cx="961696" cy="141890"/>
          </a:xfrm>
          <a:prstGeom prst="downArrow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3D26A7-64F9-4B65-FBF1-80FC11638EFB}"/>
              </a:ext>
            </a:extLst>
          </p:cNvPr>
          <p:cNvSpPr txBox="1"/>
          <p:nvPr/>
        </p:nvSpPr>
        <p:spPr>
          <a:xfrm>
            <a:off x="2092484" y="2330014"/>
            <a:ext cx="818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i="0">
                <a:effectLst/>
                <a:latin typeface="Söhne"/>
              </a:rPr>
              <a:t>The Emergence of new structure model, But not verified against adversarial attacks</a:t>
            </a:r>
            <a:endParaRPr lang="en-US" altLang="ko-KR"/>
          </a:p>
        </p:txBody>
      </p:sp>
      <p:sp>
        <p:nvSpPr>
          <p:cNvPr id="14" name="화살표: 아래쪽 13">
            <a:extLst>
              <a:ext uri="{FF2B5EF4-FFF2-40B4-BE49-F238E27FC236}">
                <a16:creationId xmlns:a16="http://schemas.microsoft.com/office/drawing/2014/main" id="{5BA41992-E202-1E5F-3CA3-C04C7E095C59}"/>
              </a:ext>
            </a:extLst>
          </p:cNvPr>
          <p:cNvSpPr/>
          <p:nvPr/>
        </p:nvSpPr>
        <p:spPr>
          <a:xfrm>
            <a:off x="5334285" y="2789396"/>
            <a:ext cx="961696" cy="141890"/>
          </a:xfrm>
          <a:prstGeom prst="downArrow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E04D70-0C76-9C8E-2AE9-DAC6B49F89F0}"/>
              </a:ext>
            </a:extLst>
          </p:cNvPr>
          <p:cNvSpPr txBox="1"/>
          <p:nvPr/>
        </p:nvSpPr>
        <p:spPr>
          <a:xfrm>
            <a:off x="2407324" y="2993807"/>
            <a:ext cx="771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Söhne"/>
              </a:rPr>
              <a:t>We analyzed the vulnerability of </a:t>
            </a:r>
            <a:r>
              <a:rPr lang="en-US" altLang="ko-KR" b="1">
                <a:solidFill>
                  <a:srgbClr val="2F5597"/>
                </a:solidFill>
                <a:latin typeface="Söhne"/>
              </a:rPr>
              <a:t>DeiT(ViT based on knowledge distillation)</a:t>
            </a:r>
            <a:endParaRPr lang="en-US" altLang="ko-KR" b="1">
              <a:solidFill>
                <a:srgbClr val="2F5597"/>
              </a:solidFill>
            </a:endParaRPr>
          </a:p>
        </p:txBody>
      </p:sp>
      <p:sp>
        <p:nvSpPr>
          <p:cNvPr id="17" name="화살표: 아래쪽 16">
            <a:extLst>
              <a:ext uri="{FF2B5EF4-FFF2-40B4-BE49-F238E27FC236}">
                <a16:creationId xmlns:a16="http://schemas.microsoft.com/office/drawing/2014/main" id="{379B1B3D-D95D-8D03-F5BD-B2E350206435}"/>
              </a:ext>
            </a:extLst>
          </p:cNvPr>
          <p:cNvSpPr/>
          <p:nvPr/>
        </p:nvSpPr>
        <p:spPr>
          <a:xfrm>
            <a:off x="5334285" y="3482412"/>
            <a:ext cx="961696" cy="141890"/>
          </a:xfrm>
          <a:prstGeom prst="downArrow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E96B9B-E9FB-5AF5-0F49-EAC4F2574488}"/>
              </a:ext>
            </a:extLst>
          </p:cNvPr>
          <p:cNvSpPr txBox="1"/>
          <p:nvPr/>
        </p:nvSpPr>
        <p:spPr>
          <a:xfrm>
            <a:off x="2407324" y="3693288"/>
            <a:ext cx="7714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Söhne"/>
              </a:rPr>
              <a:t>We verified by dividing it into </a:t>
            </a:r>
            <a:r>
              <a:rPr lang="en-US" altLang="ko-KR" b="1">
                <a:solidFill>
                  <a:srgbClr val="2F5597"/>
                </a:solidFill>
                <a:latin typeface="Söhne"/>
              </a:rPr>
              <a:t>white box, gray box and black box </a:t>
            </a:r>
            <a:r>
              <a:rPr lang="en-US" altLang="ko-KR">
                <a:latin typeface="Söhne"/>
              </a:rPr>
              <a:t>environments</a:t>
            </a:r>
            <a:endParaRPr lang="en-US" altLang="ko-KR" b="1">
              <a:solidFill>
                <a:srgbClr val="2F5597"/>
              </a:solidFill>
            </a:endParaRPr>
          </a:p>
        </p:txBody>
      </p:sp>
      <p:sp>
        <p:nvSpPr>
          <p:cNvPr id="19" name="화살표: 아래쪽 18">
            <a:extLst>
              <a:ext uri="{FF2B5EF4-FFF2-40B4-BE49-F238E27FC236}">
                <a16:creationId xmlns:a16="http://schemas.microsoft.com/office/drawing/2014/main" id="{49AE57B4-B2FA-704D-BFFB-4C1269E62ADD}"/>
              </a:ext>
            </a:extLst>
          </p:cNvPr>
          <p:cNvSpPr/>
          <p:nvPr/>
        </p:nvSpPr>
        <p:spPr>
          <a:xfrm>
            <a:off x="5334285" y="4196169"/>
            <a:ext cx="961696" cy="141890"/>
          </a:xfrm>
          <a:prstGeom prst="downArrow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75AE17E-914B-699C-3A27-36CFF0DEFCCC}"/>
              </a:ext>
            </a:extLst>
          </p:cNvPr>
          <p:cNvSpPr txBox="1"/>
          <p:nvPr/>
        </p:nvSpPr>
        <p:spPr>
          <a:xfrm>
            <a:off x="1153956" y="4450101"/>
            <a:ext cx="996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Söhne"/>
              </a:rPr>
              <a:t>adversarial attacks through the </a:t>
            </a:r>
            <a:r>
              <a:rPr lang="en-US" altLang="ko-KR" b="1">
                <a:solidFill>
                  <a:srgbClr val="2F5597"/>
                </a:solidFill>
                <a:latin typeface="Söhne"/>
              </a:rPr>
              <a:t>teacher model(CNN) are fatal in DeiT’s gray box and black box attacks</a:t>
            </a:r>
            <a:endParaRPr lang="en-US" altLang="ko-KR" b="1">
              <a:solidFill>
                <a:srgbClr val="2F5597"/>
              </a:solidFill>
            </a:endParaRPr>
          </a:p>
        </p:txBody>
      </p:sp>
      <p:sp>
        <p:nvSpPr>
          <p:cNvPr id="21" name="화살표: 아래쪽 20">
            <a:extLst>
              <a:ext uri="{FF2B5EF4-FFF2-40B4-BE49-F238E27FC236}">
                <a16:creationId xmlns:a16="http://schemas.microsoft.com/office/drawing/2014/main" id="{F2EDF444-9C07-B5C6-462E-350B8AC506CB}"/>
              </a:ext>
            </a:extLst>
          </p:cNvPr>
          <p:cNvSpPr/>
          <p:nvPr/>
        </p:nvSpPr>
        <p:spPr>
          <a:xfrm>
            <a:off x="5334284" y="4951191"/>
            <a:ext cx="961696" cy="141890"/>
          </a:xfrm>
          <a:prstGeom prst="downArrow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826F7D4-FF71-639E-3621-DF0D8180D8C3}"/>
              </a:ext>
            </a:extLst>
          </p:cNvPr>
          <p:cNvSpPr txBox="1"/>
          <p:nvPr/>
        </p:nvSpPr>
        <p:spPr>
          <a:xfrm>
            <a:off x="3364493" y="5128694"/>
            <a:ext cx="7661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Söhne"/>
              </a:rPr>
              <a:t>We suggest that </a:t>
            </a:r>
            <a:r>
              <a:rPr lang="en-US" altLang="ko-KR" b="1">
                <a:solidFill>
                  <a:srgbClr val="2F5597"/>
                </a:solidFill>
                <a:latin typeface="Söhne"/>
              </a:rPr>
              <a:t>DeiT has adversarial attack vulnerabilities </a:t>
            </a:r>
            <a:endParaRPr lang="en-US" altLang="ko-KR" b="1">
              <a:solidFill>
                <a:srgbClr val="2F5597"/>
              </a:solidFill>
            </a:endParaRPr>
          </a:p>
        </p:txBody>
      </p:sp>
      <p:sp>
        <p:nvSpPr>
          <p:cNvPr id="23" name="화살표: 아래쪽 22">
            <a:extLst>
              <a:ext uri="{FF2B5EF4-FFF2-40B4-BE49-F238E27FC236}">
                <a16:creationId xmlns:a16="http://schemas.microsoft.com/office/drawing/2014/main" id="{4142500C-1525-4815-6189-024A861943FE}"/>
              </a:ext>
            </a:extLst>
          </p:cNvPr>
          <p:cNvSpPr/>
          <p:nvPr/>
        </p:nvSpPr>
        <p:spPr>
          <a:xfrm>
            <a:off x="5334284" y="5624434"/>
            <a:ext cx="961696" cy="141890"/>
          </a:xfrm>
          <a:prstGeom prst="downArrow">
            <a:avLst/>
          </a:pr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8CBF44-BC63-1DDB-0738-C75C4D51D7DD}"/>
              </a:ext>
            </a:extLst>
          </p:cNvPr>
          <p:cNvSpPr txBox="1"/>
          <p:nvPr/>
        </p:nvSpPr>
        <p:spPr>
          <a:xfrm>
            <a:off x="951013" y="5840527"/>
            <a:ext cx="1056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>
                <a:latin typeface="Söhne"/>
              </a:rPr>
              <a:t>We expect that knowledge distillation studies with </a:t>
            </a:r>
            <a:r>
              <a:rPr lang="en-US" altLang="ko-KR" b="1">
                <a:solidFill>
                  <a:srgbClr val="2F5597"/>
                </a:solidFill>
                <a:latin typeface="Söhne"/>
              </a:rPr>
              <a:t>enhanced adversarial robustness will be actively pursued</a:t>
            </a:r>
            <a:r>
              <a:rPr lang="en-US" altLang="ko-KR">
                <a:latin typeface="Söhne"/>
              </a:rPr>
              <a:t>.</a:t>
            </a:r>
            <a:endParaRPr lang="en-US" altLang="ko-KR" b="1">
              <a:solidFill>
                <a:srgbClr val="2F55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10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5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Figure #1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769132"/>
            <a:ext cx="113033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Teacher Model Vulnerability Verification Overview of DeiT (Gray Box Attack)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lvl="2"/>
            <a:br>
              <a:rPr lang="en-US" altLang="ko-KR" b="1"/>
            </a:br>
            <a:br>
              <a:rPr lang="en-US" altLang="ko-KR" b="1"/>
            </a:br>
            <a:endParaRPr lang="en-US" altLang="ko-KR" b="1"/>
          </a:p>
        </p:txBody>
      </p:sp>
      <p:pic>
        <p:nvPicPr>
          <p:cNvPr id="3" name="그림 2" descr="텍스트, 스크린샷, 도표, 폰트이(가) 표시된 사진&#10;&#10;자동 생성된 설명">
            <a:extLst>
              <a:ext uri="{FF2B5EF4-FFF2-40B4-BE49-F238E27FC236}">
                <a16:creationId xmlns:a16="http://schemas.microsoft.com/office/drawing/2014/main" id="{F292E795-1D28-E424-731E-1B7B179EF6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826" y="2346610"/>
            <a:ext cx="7844674" cy="3824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6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6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Figure #2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769132"/>
            <a:ext cx="113033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Adversarial Examples of DeiT Attack(White Box Attack)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lvl="2"/>
            <a:br>
              <a:rPr lang="en-US" altLang="ko-KR" b="1"/>
            </a:br>
            <a:br>
              <a:rPr lang="en-US" altLang="ko-KR" b="1"/>
            </a:br>
            <a:endParaRPr lang="en-US" altLang="ko-KR" b="1"/>
          </a:p>
        </p:txBody>
      </p:sp>
      <p:pic>
        <p:nvPicPr>
          <p:cNvPr id="4" name="그림 3" descr="텍스트, 차량, 육상 차량, 운송 모드이(가) 표시된 사진&#10;&#10;자동 생성된 설명">
            <a:extLst>
              <a:ext uri="{FF2B5EF4-FFF2-40B4-BE49-F238E27FC236}">
                <a16:creationId xmlns:a16="http://schemas.microsoft.com/office/drawing/2014/main" id="{5963C1D5-F04D-21CE-6845-97368DA37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847" y="2837091"/>
            <a:ext cx="8164253" cy="301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707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7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Figure #3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769132"/>
            <a:ext cx="113033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Adversarial Examples of Teacher Model Attack (Gray Box Attack)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lvl="2"/>
            <a:br>
              <a:rPr lang="en-US" altLang="ko-KR" b="1"/>
            </a:br>
            <a:br>
              <a:rPr lang="en-US" altLang="ko-KR" b="1"/>
            </a:br>
            <a:endParaRPr lang="en-US" altLang="ko-KR" b="1"/>
          </a:p>
        </p:txBody>
      </p:sp>
      <p:pic>
        <p:nvPicPr>
          <p:cNvPr id="4" name="그림 3" descr="텍스트, 차량, 육상 차량, 운송 모드이(가) 표시된 사진&#10;&#10;자동 생성된 설명">
            <a:extLst>
              <a:ext uri="{FF2B5EF4-FFF2-40B4-BE49-F238E27FC236}">
                <a16:creationId xmlns:a16="http://schemas.microsoft.com/office/drawing/2014/main" id="{5B9757C1-B28C-9455-43FA-DBF783C61B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242" y="2827680"/>
            <a:ext cx="7383858" cy="302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34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8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Figure #4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769132"/>
            <a:ext cx="113033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Black Box Attacks Verification Overview of DeiT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lvl="2"/>
            <a:br>
              <a:rPr lang="en-US" altLang="ko-KR" b="1"/>
            </a:br>
            <a:br>
              <a:rPr lang="en-US" altLang="ko-KR" b="1"/>
            </a:br>
            <a:endParaRPr lang="en-US" altLang="ko-KR" b="1"/>
          </a:p>
        </p:txBody>
      </p:sp>
      <p:pic>
        <p:nvPicPr>
          <p:cNvPr id="12" name="그림 11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BB5488DC-4A06-2DC2-835A-FA1D81700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303" y="2375325"/>
            <a:ext cx="8191500" cy="395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767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8CADC2B-53AB-4AD6-B750-10896CB6F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6709" y="6455884"/>
            <a:ext cx="446691" cy="365125"/>
          </a:xfrm>
        </p:spPr>
        <p:txBody>
          <a:bodyPr/>
          <a:lstStyle/>
          <a:p>
            <a:fld id="{1B551E8B-0B89-49B2-8253-8F441822A91D}" type="slidenum">
              <a:rPr lang="ko-KR" altLang="en-US" sz="1600" b="1" smtClean="0"/>
              <a:t>9</a:t>
            </a:fld>
            <a:endParaRPr lang="ko-KR" altLang="en-US" sz="1600" b="1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C4F3A1FC-9470-4852-A27B-113463A48E1F}"/>
              </a:ext>
            </a:extLst>
          </p:cNvPr>
          <p:cNvSpPr/>
          <p:nvPr/>
        </p:nvSpPr>
        <p:spPr>
          <a:xfrm>
            <a:off x="0" y="6455884"/>
            <a:ext cx="11303306" cy="402116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60E23E5-D5CE-41E6-8DC3-8AA272EB2ED1}"/>
              </a:ext>
            </a:extLst>
          </p:cNvPr>
          <p:cNvSpPr/>
          <p:nvPr/>
        </p:nvSpPr>
        <p:spPr>
          <a:xfrm>
            <a:off x="0" y="0"/>
            <a:ext cx="12191999" cy="405442"/>
          </a:xfrm>
          <a:prstGeom prst="rect">
            <a:avLst/>
          </a:prstGeom>
          <a:solidFill>
            <a:srgbClr val="658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1600" b="1" i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384D62-40DB-4B05-99F2-D08EB9A8B8BC}"/>
              </a:ext>
            </a:extLst>
          </p:cNvPr>
          <p:cNvSpPr txBox="1"/>
          <p:nvPr/>
        </p:nvSpPr>
        <p:spPr>
          <a:xfrm>
            <a:off x="11153275" y="29136"/>
            <a:ext cx="962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IIP LAB</a:t>
            </a:r>
            <a:endParaRPr lang="ko-KR" alt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3BFC527A-94E9-4F4D-BE53-B8F83BD6D300}"/>
              </a:ext>
            </a:extLst>
          </p:cNvPr>
          <p:cNvCxnSpPr>
            <a:cxnSpLocks/>
          </p:cNvCxnSpPr>
          <p:nvPr/>
        </p:nvCxnSpPr>
        <p:spPr>
          <a:xfrm flipV="1">
            <a:off x="452199" y="1465157"/>
            <a:ext cx="3910251" cy="82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256A51B2-E404-4C9B-8F00-099E5D895E79}"/>
              </a:ext>
            </a:extLst>
          </p:cNvPr>
          <p:cNvSpPr/>
          <p:nvPr/>
        </p:nvSpPr>
        <p:spPr>
          <a:xfrm>
            <a:off x="429222" y="1003492"/>
            <a:ext cx="6857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spc="-15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Paper Figure #5</a:t>
            </a:r>
            <a:endParaRPr lang="ko-KR" altLang="en-US" sz="2400" spc="-15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35F5D42-896B-C0D9-8C4E-0A3B246CD3C4}"/>
              </a:ext>
            </a:extLst>
          </p:cNvPr>
          <p:cNvSpPr txBox="1"/>
          <p:nvPr/>
        </p:nvSpPr>
        <p:spPr>
          <a:xfrm>
            <a:off x="594781" y="1769132"/>
            <a:ext cx="113033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b="1"/>
              <a:t>Generated Adversarial Examples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b="1"/>
          </a:p>
          <a:p>
            <a:pPr lvl="2"/>
            <a:br>
              <a:rPr lang="en-US" altLang="ko-KR" b="1"/>
            </a:br>
            <a:br>
              <a:rPr lang="en-US" altLang="ko-KR" b="1"/>
            </a:br>
            <a:endParaRPr lang="en-US" altLang="ko-KR" b="1"/>
          </a:p>
        </p:txBody>
      </p:sp>
      <p:pic>
        <p:nvPicPr>
          <p:cNvPr id="4" name="그림 3" descr="텍스트, 스크린샷, 폰트이(가) 표시된 사진&#10;&#10;자동 생성된 설명">
            <a:extLst>
              <a:ext uri="{FF2B5EF4-FFF2-40B4-BE49-F238E27FC236}">
                <a16:creationId xmlns:a16="http://schemas.microsoft.com/office/drawing/2014/main" id="{0AC594F7-CBCB-0C72-BCDB-AFA5AEDF1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2381424"/>
            <a:ext cx="8191500" cy="389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195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14008</TotalTime>
  <Words>476</Words>
  <Application>Microsoft Office PowerPoint</Application>
  <PresentationFormat>와이드스크린</PresentationFormat>
  <Paragraphs>165</Paragraphs>
  <Slides>15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Söhne</vt:lpstr>
      <vt:lpstr>맑은 고딕</vt:lpstr>
      <vt:lpstr>Arial</vt:lpstr>
      <vt:lpstr>times</vt:lpstr>
      <vt:lpstr>Office 테마</vt:lpstr>
      <vt:lpstr>IIP LAB SEMINAR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novel model for  resistance to multi adversarial attacks</dc:title>
  <dc:creator>홍인표</dc:creator>
  <cp:lastModifiedBy>HongInpyoi</cp:lastModifiedBy>
  <cp:revision>530</cp:revision>
  <dcterms:created xsi:type="dcterms:W3CDTF">2022-04-27T07:26:45Z</dcterms:created>
  <dcterms:modified xsi:type="dcterms:W3CDTF">2023-05-23T06:37:26Z</dcterms:modified>
</cp:coreProperties>
</file>