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300" r:id="rId5"/>
    <p:sldId id="281" r:id="rId6"/>
    <p:sldId id="260" r:id="rId7"/>
    <p:sldId id="261" r:id="rId8"/>
    <p:sldId id="286" r:id="rId9"/>
    <p:sldId id="288" r:id="rId10"/>
    <p:sldId id="289" r:id="rId11"/>
    <p:sldId id="269" r:id="rId12"/>
    <p:sldId id="283" r:id="rId13"/>
    <p:sldId id="284" r:id="rId14"/>
    <p:sldId id="268" r:id="rId15"/>
    <p:sldId id="285" r:id="rId16"/>
    <p:sldId id="267" r:id="rId17"/>
    <p:sldId id="266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70" r:id="rId29"/>
    <p:sldId id="264" r:id="rId30"/>
    <p:sldId id="262" r:id="rId31"/>
    <p:sldId id="274" r:id="rId32"/>
    <p:sldId id="279" r:id="rId33"/>
    <p:sldId id="280" r:id="rId34"/>
    <p:sldId id="278" r:id="rId35"/>
    <p:sldId id="273" r:id="rId36"/>
    <p:sldId id="277" r:id="rId37"/>
    <p:sldId id="271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C0C0C0"/>
    <a:srgbClr val="2397E4"/>
    <a:srgbClr val="FB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3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8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5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1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8B8D850-E7C7-4BB5-E70D-46C362D9C135}"/>
              </a:ext>
            </a:extLst>
          </p:cNvPr>
          <p:cNvSpPr/>
          <p:nvPr/>
        </p:nvSpPr>
        <p:spPr>
          <a:xfrm>
            <a:off x="232229" y="391886"/>
            <a:ext cx="11727542" cy="6299199"/>
          </a:xfrm>
          <a:prstGeom prst="roundRect">
            <a:avLst>
              <a:gd name="adj" fmla="val 2671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>
            <a:solidFill>
              <a:schemeClr val="bg1">
                <a:lumMod val="75000"/>
              </a:schemeClr>
            </a:solidFill>
          </a:ln>
          <a:effectLst>
            <a:outerShdw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>
              <a:defRPr/>
            </a:pPr>
            <a:r>
              <a:rPr lang="ko-KR" altLang="en-US" sz="3600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거래량 </a:t>
            </a:r>
            <a:r>
              <a:rPr lang="en-US" altLang="ko-KR" sz="3600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sz="3600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거래금액</a:t>
            </a:r>
            <a:endParaRPr lang="en-US" altLang="ko-KR" sz="3600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289C833-EB86-9966-5294-F6B0E3414EB2}"/>
              </a:ext>
            </a:extLst>
          </p:cNvPr>
          <p:cNvSpPr/>
          <p:nvPr/>
        </p:nvSpPr>
        <p:spPr>
          <a:xfrm>
            <a:off x="4934668" y="149085"/>
            <a:ext cx="2322663" cy="570660"/>
          </a:xfrm>
          <a:custGeom>
            <a:avLst/>
            <a:gdLst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472955 w 2306672"/>
              <a:gd name="connsiteY2" fmla="*/ 26894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08061 w 2306672"/>
              <a:gd name="connsiteY15" fmla="*/ 403412 h 555812"/>
              <a:gd name="connsiteX16" fmla="*/ 2010837 w 2306672"/>
              <a:gd name="connsiteY16" fmla="*/ 421341 h 555812"/>
              <a:gd name="connsiteX17" fmla="*/ 1813614 w 2306672"/>
              <a:gd name="connsiteY17" fmla="*/ 448235 h 555812"/>
              <a:gd name="connsiteX18" fmla="*/ 1661214 w 2306672"/>
              <a:gd name="connsiteY18" fmla="*/ 457200 h 555812"/>
              <a:gd name="connsiteX19" fmla="*/ 1607425 w 2306672"/>
              <a:gd name="connsiteY19" fmla="*/ 466165 h 555812"/>
              <a:gd name="connsiteX20" fmla="*/ 1446061 w 2306672"/>
              <a:gd name="connsiteY20" fmla="*/ 475129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08061 w 2306672"/>
              <a:gd name="connsiteY15" fmla="*/ 403412 h 555812"/>
              <a:gd name="connsiteX16" fmla="*/ 2010837 w 2306672"/>
              <a:gd name="connsiteY16" fmla="*/ 421341 h 555812"/>
              <a:gd name="connsiteX17" fmla="*/ 1813614 w 2306672"/>
              <a:gd name="connsiteY17" fmla="*/ 448235 h 555812"/>
              <a:gd name="connsiteX18" fmla="*/ 1661214 w 2306672"/>
              <a:gd name="connsiteY18" fmla="*/ 457200 h 555812"/>
              <a:gd name="connsiteX19" fmla="*/ 1607425 w 2306672"/>
              <a:gd name="connsiteY19" fmla="*/ 466165 h 555812"/>
              <a:gd name="connsiteX20" fmla="*/ 1446061 w 2306672"/>
              <a:gd name="connsiteY20" fmla="*/ 475129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0837 w 2306672"/>
              <a:gd name="connsiteY16" fmla="*/ 421341 h 555812"/>
              <a:gd name="connsiteX17" fmla="*/ 1813614 w 2306672"/>
              <a:gd name="connsiteY17" fmla="*/ 448235 h 555812"/>
              <a:gd name="connsiteX18" fmla="*/ 1661214 w 2306672"/>
              <a:gd name="connsiteY18" fmla="*/ 457200 h 555812"/>
              <a:gd name="connsiteX19" fmla="*/ 1607425 w 2306672"/>
              <a:gd name="connsiteY19" fmla="*/ 466165 h 555812"/>
              <a:gd name="connsiteX20" fmla="*/ 1446061 w 2306672"/>
              <a:gd name="connsiteY20" fmla="*/ 475129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9802 w 2306672"/>
              <a:gd name="connsiteY16" fmla="*/ 475129 h 555812"/>
              <a:gd name="connsiteX17" fmla="*/ 1813614 w 2306672"/>
              <a:gd name="connsiteY17" fmla="*/ 448235 h 555812"/>
              <a:gd name="connsiteX18" fmla="*/ 1661214 w 2306672"/>
              <a:gd name="connsiteY18" fmla="*/ 457200 h 555812"/>
              <a:gd name="connsiteX19" fmla="*/ 1607425 w 2306672"/>
              <a:gd name="connsiteY19" fmla="*/ 466165 h 555812"/>
              <a:gd name="connsiteX20" fmla="*/ 1446061 w 2306672"/>
              <a:gd name="connsiteY20" fmla="*/ 475129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9802 w 2306672"/>
              <a:gd name="connsiteY16" fmla="*/ 475129 h 555812"/>
              <a:gd name="connsiteX17" fmla="*/ 1849333 w 2306672"/>
              <a:gd name="connsiteY17" fmla="*/ 476810 h 555812"/>
              <a:gd name="connsiteX18" fmla="*/ 1661214 w 2306672"/>
              <a:gd name="connsiteY18" fmla="*/ 457200 h 555812"/>
              <a:gd name="connsiteX19" fmla="*/ 1607425 w 2306672"/>
              <a:gd name="connsiteY19" fmla="*/ 466165 h 555812"/>
              <a:gd name="connsiteX20" fmla="*/ 1446061 w 2306672"/>
              <a:gd name="connsiteY20" fmla="*/ 475129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9802 w 2306672"/>
              <a:gd name="connsiteY16" fmla="*/ 475129 h 555812"/>
              <a:gd name="connsiteX17" fmla="*/ 1849333 w 2306672"/>
              <a:gd name="connsiteY17" fmla="*/ 476810 h 555812"/>
              <a:gd name="connsiteX18" fmla="*/ 1706458 w 2306672"/>
              <a:gd name="connsiteY18" fmla="*/ 488157 h 555812"/>
              <a:gd name="connsiteX19" fmla="*/ 1607425 w 2306672"/>
              <a:gd name="connsiteY19" fmla="*/ 466165 h 555812"/>
              <a:gd name="connsiteX20" fmla="*/ 1446061 w 2306672"/>
              <a:gd name="connsiteY20" fmla="*/ 475129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9802 w 2306672"/>
              <a:gd name="connsiteY16" fmla="*/ 475129 h 555812"/>
              <a:gd name="connsiteX17" fmla="*/ 1849333 w 2306672"/>
              <a:gd name="connsiteY17" fmla="*/ 476810 h 555812"/>
              <a:gd name="connsiteX18" fmla="*/ 1706458 w 2306672"/>
              <a:gd name="connsiteY18" fmla="*/ 488157 h 555812"/>
              <a:gd name="connsiteX19" fmla="*/ 1600282 w 2306672"/>
              <a:gd name="connsiteY19" fmla="*/ 489977 h 555812"/>
              <a:gd name="connsiteX20" fmla="*/ 1446061 w 2306672"/>
              <a:gd name="connsiteY20" fmla="*/ 475129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9802 w 2306672"/>
              <a:gd name="connsiteY16" fmla="*/ 475129 h 555812"/>
              <a:gd name="connsiteX17" fmla="*/ 1849333 w 2306672"/>
              <a:gd name="connsiteY17" fmla="*/ 476810 h 555812"/>
              <a:gd name="connsiteX18" fmla="*/ 1706458 w 2306672"/>
              <a:gd name="connsiteY18" fmla="*/ 488157 h 555812"/>
              <a:gd name="connsiteX19" fmla="*/ 1600282 w 2306672"/>
              <a:gd name="connsiteY19" fmla="*/ 489977 h 555812"/>
              <a:gd name="connsiteX20" fmla="*/ 1462730 w 2306672"/>
              <a:gd name="connsiteY20" fmla="*/ 501323 h 555812"/>
              <a:gd name="connsiteX21" fmla="*/ 1401237 w 2306672"/>
              <a:gd name="connsiteY21" fmla="*/ 493059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9802 w 2306672"/>
              <a:gd name="connsiteY16" fmla="*/ 475129 h 555812"/>
              <a:gd name="connsiteX17" fmla="*/ 1849333 w 2306672"/>
              <a:gd name="connsiteY17" fmla="*/ 476810 h 555812"/>
              <a:gd name="connsiteX18" fmla="*/ 1706458 w 2306672"/>
              <a:gd name="connsiteY18" fmla="*/ 488157 h 555812"/>
              <a:gd name="connsiteX19" fmla="*/ 1600282 w 2306672"/>
              <a:gd name="connsiteY19" fmla="*/ 489977 h 555812"/>
              <a:gd name="connsiteX20" fmla="*/ 1462730 w 2306672"/>
              <a:gd name="connsiteY20" fmla="*/ 501323 h 555812"/>
              <a:gd name="connsiteX21" fmla="*/ 1391712 w 2306672"/>
              <a:gd name="connsiteY21" fmla="*/ 509727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1024719 w 2306672"/>
              <a:gd name="connsiteY24" fmla="*/ 528918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55812"/>
              <a:gd name="connsiteX1" fmla="*/ 603378 w 2306672"/>
              <a:gd name="connsiteY1" fmla="*/ 71718 h 555812"/>
              <a:gd name="connsiteX2" fmla="*/ 1186084 w 2306672"/>
              <a:gd name="connsiteY2" fmla="*/ 53788 h 555812"/>
              <a:gd name="connsiteX3" fmla="*/ 1706037 w 2306672"/>
              <a:gd name="connsiteY3" fmla="*/ 0 h 555812"/>
              <a:gd name="connsiteX4" fmla="*/ 2306672 w 2306672"/>
              <a:gd name="connsiteY4" fmla="*/ 8965 h 555812"/>
              <a:gd name="connsiteX5" fmla="*/ 2270814 w 2306672"/>
              <a:gd name="connsiteY5" fmla="*/ 44823 h 555812"/>
              <a:gd name="connsiteX6" fmla="*/ 2252884 w 2306672"/>
              <a:gd name="connsiteY6" fmla="*/ 80682 h 555812"/>
              <a:gd name="connsiteX7" fmla="*/ 2225990 w 2306672"/>
              <a:gd name="connsiteY7" fmla="*/ 98612 h 555812"/>
              <a:gd name="connsiteX8" fmla="*/ 2243919 w 2306672"/>
              <a:gd name="connsiteY8" fmla="*/ 134471 h 555812"/>
              <a:gd name="connsiteX9" fmla="*/ 2261849 w 2306672"/>
              <a:gd name="connsiteY9" fmla="*/ 170329 h 555812"/>
              <a:gd name="connsiteX10" fmla="*/ 2279778 w 2306672"/>
              <a:gd name="connsiteY10" fmla="*/ 233082 h 555812"/>
              <a:gd name="connsiteX11" fmla="*/ 2243919 w 2306672"/>
              <a:gd name="connsiteY11" fmla="*/ 277906 h 555812"/>
              <a:gd name="connsiteX12" fmla="*/ 2279778 w 2306672"/>
              <a:gd name="connsiteY12" fmla="*/ 295835 h 555812"/>
              <a:gd name="connsiteX13" fmla="*/ 2261849 w 2306672"/>
              <a:gd name="connsiteY13" fmla="*/ 340659 h 555812"/>
              <a:gd name="connsiteX14" fmla="*/ 2261849 w 2306672"/>
              <a:gd name="connsiteY14" fmla="*/ 394447 h 555812"/>
              <a:gd name="connsiteX15" fmla="*/ 2270814 w 2306672"/>
              <a:gd name="connsiteY15" fmla="*/ 430306 h 555812"/>
              <a:gd name="connsiteX16" fmla="*/ 2019802 w 2306672"/>
              <a:gd name="connsiteY16" fmla="*/ 475129 h 555812"/>
              <a:gd name="connsiteX17" fmla="*/ 1849333 w 2306672"/>
              <a:gd name="connsiteY17" fmla="*/ 476810 h 555812"/>
              <a:gd name="connsiteX18" fmla="*/ 1706458 w 2306672"/>
              <a:gd name="connsiteY18" fmla="*/ 488157 h 555812"/>
              <a:gd name="connsiteX19" fmla="*/ 1600282 w 2306672"/>
              <a:gd name="connsiteY19" fmla="*/ 489977 h 555812"/>
              <a:gd name="connsiteX20" fmla="*/ 1462730 w 2306672"/>
              <a:gd name="connsiteY20" fmla="*/ 501323 h 555812"/>
              <a:gd name="connsiteX21" fmla="*/ 1391712 w 2306672"/>
              <a:gd name="connsiteY21" fmla="*/ 509727 h 555812"/>
              <a:gd name="connsiteX22" fmla="*/ 1293661 w 2306672"/>
              <a:gd name="connsiteY22" fmla="*/ 510988 h 555812"/>
              <a:gd name="connsiteX23" fmla="*/ 1105402 w 2306672"/>
              <a:gd name="connsiteY23" fmla="*/ 519953 h 555812"/>
              <a:gd name="connsiteX24" fmla="*/ 867556 w 2306672"/>
              <a:gd name="connsiteY24" fmla="*/ 531299 h 555812"/>
              <a:gd name="connsiteX25" fmla="*/ 513731 w 2306672"/>
              <a:gd name="connsiteY25" fmla="*/ 555812 h 555812"/>
              <a:gd name="connsiteX26" fmla="*/ 101355 w 2306672"/>
              <a:gd name="connsiteY26" fmla="*/ 546847 h 555812"/>
              <a:gd name="connsiteX27" fmla="*/ 119284 w 2306672"/>
              <a:gd name="connsiteY27" fmla="*/ 528918 h 555812"/>
              <a:gd name="connsiteX28" fmla="*/ 92390 w 2306672"/>
              <a:gd name="connsiteY28" fmla="*/ 502023 h 555812"/>
              <a:gd name="connsiteX29" fmla="*/ 83425 w 2306672"/>
              <a:gd name="connsiteY29" fmla="*/ 466165 h 555812"/>
              <a:gd name="connsiteX30" fmla="*/ 74461 w 2306672"/>
              <a:gd name="connsiteY30" fmla="*/ 439271 h 555812"/>
              <a:gd name="connsiteX31" fmla="*/ 92390 w 2306672"/>
              <a:gd name="connsiteY31" fmla="*/ 403412 h 555812"/>
              <a:gd name="connsiteX32" fmla="*/ 101355 w 2306672"/>
              <a:gd name="connsiteY32" fmla="*/ 376518 h 555812"/>
              <a:gd name="connsiteX33" fmla="*/ 119284 w 2306672"/>
              <a:gd name="connsiteY33" fmla="*/ 358588 h 555812"/>
              <a:gd name="connsiteX34" fmla="*/ 101355 w 2306672"/>
              <a:gd name="connsiteY34" fmla="*/ 331694 h 555812"/>
              <a:gd name="connsiteX35" fmla="*/ 65496 w 2306672"/>
              <a:gd name="connsiteY35" fmla="*/ 304800 h 555812"/>
              <a:gd name="connsiteX36" fmla="*/ 92390 w 2306672"/>
              <a:gd name="connsiteY36" fmla="*/ 259976 h 555812"/>
              <a:gd name="connsiteX37" fmla="*/ 20672 w 2306672"/>
              <a:gd name="connsiteY37" fmla="*/ 215153 h 555812"/>
              <a:gd name="connsiteX38" fmla="*/ 47567 w 2306672"/>
              <a:gd name="connsiteY38" fmla="*/ 206188 h 555812"/>
              <a:gd name="connsiteX39" fmla="*/ 119284 w 2306672"/>
              <a:gd name="connsiteY39" fmla="*/ 188259 h 555812"/>
              <a:gd name="connsiteX40" fmla="*/ 2743 w 2306672"/>
              <a:gd name="connsiteY40" fmla="*/ 179294 h 555812"/>
              <a:gd name="connsiteX41" fmla="*/ 47567 w 2306672"/>
              <a:gd name="connsiteY41" fmla="*/ 143435 h 555812"/>
              <a:gd name="connsiteX42" fmla="*/ 2743 w 2306672"/>
              <a:gd name="connsiteY42" fmla="*/ 152400 h 555812"/>
              <a:gd name="connsiteX43" fmla="*/ 92390 w 2306672"/>
              <a:gd name="connsiteY43" fmla="*/ 134471 h 555812"/>
              <a:gd name="connsiteX44" fmla="*/ 262719 w 2306672"/>
              <a:gd name="connsiteY44" fmla="*/ 98612 h 555812"/>
              <a:gd name="connsiteX0" fmla="*/ 262719 w 2306672"/>
              <a:gd name="connsiteY0" fmla="*/ 98612 h 548668"/>
              <a:gd name="connsiteX1" fmla="*/ 603378 w 2306672"/>
              <a:gd name="connsiteY1" fmla="*/ 71718 h 548668"/>
              <a:gd name="connsiteX2" fmla="*/ 1186084 w 2306672"/>
              <a:gd name="connsiteY2" fmla="*/ 53788 h 548668"/>
              <a:gd name="connsiteX3" fmla="*/ 1706037 w 2306672"/>
              <a:gd name="connsiteY3" fmla="*/ 0 h 548668"/>
              <a:gd name="connsiteX4" fmla="*/ 2306672 w 2306672"/>
              <a:gd name="connsiteY4" fmla="*/ 8965 h 548668"/>
              <a:gd name="connsiteX5" fmla="*/ 2270814 w 2306672"/>
              <a:gd name="connsiteY5" fmla="*/ 44823 h 548668"/>
              <a:gd name="connsiteX6" fmla="*/ 2252884 w 2306672"/>
              <a:gd name="connsiteY6" fmla="*/ 80682 h 548668"/>
              <a:gd name="connsiteX7" fmla="*/ 2225990 w 2306672"/>
              <a:gd name="connsiteY7" fmla="*/ 98612 h 548668"/>
              <a:gd name="connsiteX8" fmla="*/ 2243919 w 2306672"/>
              <a:gd name="connsiteY8" fmla="*/ 134471 h 548668"/>
              <a:gd name="connsiteX9" fmla="*/ 2261849 w 2306672"/>
              <a:gd name="connsiteY9" fmla="*/ 170329 h 548668"/>
              <a:gd name="connsiteX10" fmla="*/ 2279778 w 2306672"/>
              <a:gd name="connsiteY10" fmla="*/ 233082 h 548668"/>
              <a:gd name="connsiteX11" fmla="*/ 2243919 w 2306672"/>
              <a:gd name="connsiteY11" fmla="*/ 277906 h 548668"/>
              <a:gd name="connsiteX12" fmla="*/ 2279778 w 2306672"/>
              <a:gd name="connsiteY12" fmla="*/ 295835 h 548668"/>
              <a:gd name="connsiteX13" fmla="*/ 2261849 w 2306672"/>
              <a:gd name="connsiteY13" fmla="*/ 340659 h 548668"/>
              <a:gd name="connsiteX14" fmla="*/ 2261849 w 2306672"/>
              <a:gd name="connsiteY14" fmla="*/ 394447 h 548668"/>
              <a:gd name="connsiteX15" fmla="*/ 2270814 w 2306672"/>
              <a:gd name="connsiteY15" fmla="*/ 430306 h 548668"/>
              <a:gd name="connsiteX16" fmla="*/ 2019802 w 2306672"/>
              <a:gd name="connsiteY16" fmla="*/ 475129 h 548668"/>
              <a:gd name="connsiteX17" fmla="*/ 1849333 w 2306672"/>
              <a:gd name="connsiteY17" fmla="*/ 476810 h 548668"/>
              <a:gd name="connsiteX18" fmla="*/ 1706458 w 2306672"/>
              <a:gd name="connsiteY18" fmla="*/ 488157 h 548668"/>
              <a:gd name="connsiteX19" fmla="*/ 1600282 w 2306672"/>
              <a:gd name="connsiteY19" fmla="*/ 489977 h 548668"/>
              <a:gd name="connsiteX20" fmla="*/ 1462730 w 2306672"/>
              <a:gd name="connsiteY20" fmla="*/ 501323 h 548668"/>
              <a:gd name="connsiteX21" fmla="*/ 1391712 w 2306672"/>
              <a:gd name="connsiteY21" fmla="*/ 509727 h 548668"/>
              <a:gd name="connsiteX22" fmla="*/ 1293661 w 2306672"/>
              <a:gd name="connsiteY22" fmla="*/ 510988 h 548668"/>
              <a:gd name="connsiteX23" fmla="*/ 1105402 w 2306672"/>
              <a:gd name="connsiteY23" fmla="*/ 519953 h 548668"/>
              <a:gd name="connsiteX24" fmla="*/ 867556 w 2306672"/>
              <a:gd name="connsiteY24" fmla="*/ 531299 h 548668"/>
              <a:gd name="connsiteX25" fmla="*/ 487538 w 2306672"/>
              <a:gd name="connsiteY25" fmla="*/ 548668 h 548668"/>
              <a:gd name="connsiteX26" fmla="*/ 101355 w 2306672"/>
              <a:gd name="connsiteY26" fmla="*/ 546847 h 548668"/>
              <a:gd name="connsiteX27" fmla="*/ 119284 w 2306672"/>
              <a:gd name="connsiteY27" fmla="*/ 528918 h 548668"/>
              <a:gd name="connsiteX28" fmla="*/ 92390 w 2306672"/>
              <a:gd name="connsiteY28" fmla="*/ 502023 h 548668"/>
              <a:gd name="connsiteX29" fmla="*/ 83425 w 2306672"/>
              <a:gd name="connsiteY29" fmla="*/ 466165 h 548668"/>
              <a:gd name="connsiteX30" fmla="*/ 74461 w 2306672"/>
              <a:gd name="connsiteY30" fmla="*/ 439271 h 548668"/>
              <a:gd name="connsiteX31" fmla="*/ 92390 w 2306672"/>
              <a:gd name="connsiteY31" fmla="*/ 403412 h 548668"/>
              <a:gd name="connsiteX32" fmla="*/ 101355 w 2306672"/>
              <a:gd name="connsiteY32" fmla="*/ 376518 h 548668"/>
              <a:gd name="connsiteX33" fmla="*/ 119284 w 2306672"/>
              <a:gd name="connsiteY33" fmla="*/ 358588 h 548668"/>
              <a:gd name="connsiteX34" fmla="*/ 101355 w 2306672"/>
              <a:gd name="connsiteY34" fmla="*/ 331694 h 548668"/>
              <a:gd name="connsiteX35" fmla="*/ 65496 w 2306672"/>
              <a:gd name="connsiteY35" fmla="*/ 304800 h 548668"/>
              <a:gd name="connsiteX36" fmla="*/ 92390 w 2306672"/>
              <a:gd name="connsiteY36" fmla="*/ 259976 h 548668"/>
              <a:gd name="connsiteX37" fmla="*/ 20672 w 2306672"/>
              <a:gd name="connsiteY37" fmla="*/ 215153 h 548668"/>
              <a:gd name="connsiteX38" fmla="*/ 47567 w 2306672"/>
              <a:gd name="connsiteY38" fmla="*/ 206188 h 548668"/>
              <a:gd name="connsiteX39" fmla="*/ 119284 w 2306672"/>
              <a:gd name="connsiteY39" fmla="*/ 188259 h 548668"/>
              <a:gd name="connsiteX40" fmla="*/ 2743 w 2306672"/>
              <a:gd name="connsiteY40" fmla="*/ 179294 h 548668"/>
              <a:gd name="connsiteX41" fmla="*/ 47567 w 2306672"/>
              <a:gd name="connsiteY41" fmla="*/ 143435 h 548668"/>
              <a:gd name="connsiteX42" fmla="*/ 2743 w 2306672"/>
              <a:gd name="connsiteY42" fmla="*/ 152400 h 548668"/>
              <a:gd name="connsiteX43" fmla="*/ 92390 w 2306672"/>
              <a:gd name="connsiteY43" fmla="*/ 134471 h 548668"/>
              <a:gd name="connsiteX44" fmla="*/ 262719 w 2306672"/>
              <a:gd name="connsiteY44" fmla="*/ 98612 h 548668"/>
              <a:gd name="connsiteX0" fmla="*/ 262719 w 2306672"/>
              <a:gd name="connsiteY0" fmla="*/ 98612 h 548668"/>
              <a:gd name="connsiteX1" fmla="*/ 603378 w 2306672"/>
              <a:gd name="connsiteY1" fmla="*/ 71718 h 548668"/>
              <a:gd name="connsiteX2" fmla="*/ 1086072 w 2306672"/>
              <a:gd name="connsiteY2" fmla="*/ 39501 h 548668"/>
              <a:gd name="connsiteX3" fmla="*/ 1706037 w 2306672"/>
              <a:gd name="connsiteY3" fmla="*/ 0 h 548668"/>
              <a:gd name="connsiteX4" fmla="*/ 2306672 w 2306672"/>
              <a:gd name="connsiteY4" fmla="*/ 8965 h 548668"/>
              <a:gd name="connsiteX5" fmla="*/ 2270814 w 2306672"/>
              <a:gd name="connsiteY5" fmla="*/ 44823 h 548668"/>
              <a:gd name="connsiteX6" fmla="*/ 2252884 w 2306672"/>
              <a:gd name="connsiteY6" fmla="*/ 80682 h 548668"/>
              <a:gd name="connsiteX7" fmla="*/ 2225990 w 2306672"/>
              <a:gd name="connsiteY7" fmla="*/ 98612 h 548668"/>
              <a:gd name="connsiteX8" fmla="*/ 2243919 w 2306672"/>
              <a:gd name="connsiteY8" fmla="*/ 134471 h 548668"/>
              <a:gd name="connsiteX9" fmla="*/ 2261849 w 2306672"/>
              <a:gd name="connsiteY9" fmla="*/ 170329 h 548668"/>
              <a:gd name="connsiteX10" fmla="*/ 2279778 w 2306672"/>
              <a:gd name="connsiteY10" fmla="*/ 233082 h 548668"/>
              <a:gd name="connsiteX11" fmla="*/ 2243919 w 2306672"/>
              <a:gd name="connsiteY11" fmla="*/ 277906 h 548668"/>
              <a:gd name="connsiteX12" fmla="*/ 2279778 w 2306672"/>
              <a:gd name="connsiteY12" fmla="*/ 295835 h 548668"/>
              <a:gd name="connsiteX13" fmla="*/ 2261849 w 2306672"/>
              <a:gd name="connsiteY13" fmla="*/ 340659 h 548668"/>
              <a:gd name="connsiteX14" fmla="*/ 2261849 w 2306672"/>
              <a:gd name="connsiteY14" fmla="*/ 394447 h 548668"/>
              <a:gd name="connsiteX15" fmla="*/ 2270814 w 2306672"/>
              <a:gd name="connsiteY15" fmla="*/ 430306 h 548668"/>
              <a:gd name="connsiteX16" fmla="*/ 2019802 w 2306672"/>
              <a:gd name="connsiteY16" fmla="*/ 475129 h 548668"/>
              <a:gd name="connsiteX17" fmla="*/ 1849333 w 2306672"/>
              <a:gd name="connsiteY17" fmla="*/ 476810 h 548668"/>
              <a:gd name="connsiteX18" fmla="*/ 1706458 w 2306672"/>
              <a:gd name="connsiteY18" fmla="*/ 488157 h 548668"/>
              <a:gd name="connsiteX19" fmla="*/ 1600282 w 2306672"/>
              <a:gd name="connsiteY19" fmla="*/ 489977 h 548668"/>
              <a:gd name="connsiteX20" fmla="*/ 1462730 w 2306672"/>
              <a:gd name="connsiteY20" fmla="*/ 501323 h 548668"/>
              <a:gd name="connsiteX21" fmla="*/ 1391712 w 2306672"/>
              <a:gd name="connsiteY21" fmla="*/ 509727 h 548668"/>
              <a:gd name="connsiteX22" fmla="*/ 1293661 w 2306672"/>
              <a:gd name="connsiteY22" fmla="*/ 510988 h 548668"/>
              <a:gd name="connsiteX23" fmla="*/ 1105402 w 2306672"/>
              <a:gd name="connsiteY23" fmla="*/ 519953 h 548668"/>
              <a:gd name="connsiteX24" fmla="*/ 867556 w 2306672"/>
              <a:gd name="connsiteY24" fmla="*/ 531299 h 548668"/>
              <a:gd name="connsiteX25" fmla="*/ 487538 w 2306672"/>
              <a:gd name="connsiteY25" fmla="*/ 548668 h 548668"/>
              <a:gd name="connsiteX26" fmla="*/ 101355 w 2306672"/>
              <a:gd name="connsiteY26" fmla="*/ 546847 h 548668"/>
              <a:gd name="connsiteX27" fmla="*/ 119284 w 2306672"/>
              <a:gd name="connsiteY27" fmla="*/ 528918 h 548668"/>
              <a:gd name="connsiteX28" fmla="*/ 92390 w 2306672"/>
              <a:gd name="connsiteY28" fmla="*/ 502023 h 548668"/>
              <a:gd name="connsiteX29" fmla="*/ 83425 w 2306672"/>
              <a:gd name="connsiteY29" fmla="*/ 466165 h 548668"/>
              <a:gd name="connsiteX30" fmla="*/ 74461 w 2306672"/>
              <a:gd name="connsiteY30" fmla="*/ 439271 h 548668"/>
              <a:gd name="connsiteX31" fmla="*/ 92390 w 2306672"/>
              <a:gd name="connsiteY31" fmla="*/ 403412 h 548668"/>
              <a:gd name="connsiteX32" fmla="*/ 101355 w 2306672"/>
              <a:gd name="connsiteY32" fmla="*/ 376518 h 548668"/>
              <a:gd name="connsiteX33" fmla="*/ 119284 w 2306672"/>
              <a:gd name="connsiteY33" fmla="*/ 358588 h 548668"/>
              <a:gd name="connsiteX34" fmla="*/ 101355 w 2306672"/>
              <a:gd name="connsiteY34" fmla="*/ 331694 h 548668"/>
              <a:gd name="connsiteX35" fmla="*/ 65496 w 2306672"/>
              <a:gd name="connsiteY35" fmla="*/ 304800 h 548668"/>
              <a:gd name="connsiteX36" fmla="*/ 92390 w 2306672"/>
              <a:gd name="connsiteY36" fmla="*/ 259976 h 548668"/>
              <a:gd name="connsiteX37" fmla="*/ 20672 w 2306672"/>
              <a:gd name="connsiteY37" fmla="*/ 215153 h 548668"/>
              <a:gd name="connsiteX38" fmla="*/ 47567 w 2306672"/>
              <a:gd name="connsiteY38" fmla="*/ 206188 h 548668"/>
              <a:gd name="connsiteX39" fmla="*/ 119284 w 2306672"/>
              <a:gd name="connsiteY39" fmla="*/ 188259 h 548668"/>
              <a:gd name="connsiteX40" fmla="*/ 2743 w 2306672"/>
              <a:gd name="connsiteY40" fmla="*/ 179294 h 548668"/>
              <a:gd name="connsiteX41" fmla="*/ 47567 w 2306672"/>
              <a:gd name="connsiteY41" fmla="*/ 143435 h 548668"/>
              <a:gd name="connsiteX42" fmla="*/ 2743 w 2306672"/>
              <a:gd name="connsiteY42" fmla="*/ 152400 h 548668"/>
              <a:gd name="connsiteX43" fmla="*/ 92390 w 2306672"/>
              <a:gd name="connsiteY43" fmla="*/ 134471 h 548668"/>
              <a:gd name="connsiteX44" fmla="*/ 262719 w 2306672"/>
              <a:gd name="connsiteY44" fmla="*/ 98612 h 548668"/>
              <a:gd name="connsiteX0" fmla="*/ 262719 w 2306672"/>
              <a:gd name="connsiteY0" fmla="*/ 120604 h 570660"/>
              <a:gd name="connsiteX1" fmla="*/ 603378 w 2306672"/>
              <a:gd name="connsiteY1" fmla="*/ 93710 h 570660"/>
              <a:gd name="connsiteX2" fmla="*/ 1086072 w 2306672"/>
              <a:gd name="connsiteY2" fmla="*/ 61493 h 570660"/>
              <a:gd name="connsiteX3" fmla="*/ 1706037 w 2306672"/>
              <a:gd name="connsiteY3" fmla="*/ 21992 h 570660"/>
              <a:gd name="connsiteX4" fmla="*/ 2306672 w 2306672"/>
              <a:gd name="connsiteY4" fmla="*/ 0 h 570660"/>
              <a:gd name="connsiteX5" fmla="*/ 2270814 w 2306672"/>
              <a:gd name="connsiteY5" fmla="*/ 66815 h 570660"/>
              <a:gd name="connsiteX6" fmla="*/ 2252884 w 2306672"/>
              <a:gd name="connsiteY6" fmla="*/ 102674 h 570660"/>
              <a:gd name="connsiteX7" fmla="*/ 2225990 w 2306672"/>
              <a:gd name="connsiteY7" fmla="*/ 120604 h 570660"/>
              <a:gd name="connsiteX8" fmla="*/ 2243919 w 2306672"/>
              <a:gd name="connsiteY8" fmla="*/ 156463 h 570660"/>
              <a:gd name="connsiteX9" fmla="*/ 2261849 w 2306672"/>
              <a:gd name="connsiteY9" fmla="*/ 192321 h 570660"/>
              <a:gd name="connsiteX10" fmla="*/ 2279778 w 2306672"/>
              <a:gd name="connsiteY10" fmla="*/ 255074 h 570660"/>
              <a:gd name="connsiteX11" fmla="*/ 2243919 w 2306672"/>
              <a:gd name="connsiteY11" fmla="*/ 299898 h 570660"/>
              <a:gd name="connsiteX12" fmla="*/ 2279778 w 2306672"/>
              <a:gd name="connsiteY12" fmla="*/ 317827 h 570660"/>
              <a:gd name="connsiteX13" fmla="*/ 2261849 w 2306672"/>
              <a:gd name="connsiteY13" fmla="*/ 362651 h 570660"/>
              <a:gd name="connsiteX14" fmla="*/ 2261849 w 2306672"/>
              <a:gd name="connsiteY14" fmla="*/ 416439 h 570660"/>
              <a:gd name="connsiteX15" fmla="*/ 2270814 w 2306672"/>
              <a:gd name="connsiteY15" fmla="*/ 452298 h 570660"/>
              <a:gd name="connsiteX16" fmla="*/ 2019802 w 2306672"/>
              <a:gd name="connsiteY16" fmla="*/ 497121 h 570660"/>
              <a:gd name="connsiteX17" fmla="*/ 1849333 w 2306672"/>
              <a:gd name="connsiteY17" fmla="*/ 498802 h 570660"/>
              <a:gd name="connsiteX18" fmla="*/ 1706458 w 2306672"/>
              <a:gd name="connsiteY18" fmla="*/ 510149 h 570660"/>
              <a:gd name="connsiteX19" fmla="*/ 1600282 w 2306672"/>
              <a:gd name="connsiteY19" fmla="*/ 511969 h 570660"/>
              <a:gd name="connsiteX20" fmla="*/ 1462730 w 2306672"/>
              <a:gd name="connsiteY20" fmla="*/ 523315 h 570660"/>
              <a:gd name="connsiteX21" fmla="*/ 1391712 w 2306672"/>
              <a:gd name="connsiteY21" fmla="*/ 531719 h 570660"/>
              <a:gd name="connsiteX22" fmla="*/ 1293661 w 2306672"/>
              <a:gd name="connsiteY22" fmla="*/ 532980 h 570660"/>
              <a:gd name="connsiteX23" fmla="*/ 1105402 w 2306672"/>
              <a:gd name="connsiteY23" fmla="*/ 541945 h 570660"/>
              <a:gd name="connsiteX24" fmla="*/ 867556 w 2306672"/>
              <a:gd name="connsiteY24" fmla="*/ 553291 h 570660"/>
              <a:gd name="connsiteX25" fmla="*/ 487538 w 2306672"/>
              <a:gd name="connsiteY25" fmla="*/ 570660 h 570660"/>
              <a:gd name="connsiteX26" fmla="*/ 101355 w 2306672"/>
              <a:gd name="connsiteY26" fmla="*/ 568839 h 570660"/>
              <a:gd name="connsiteX27" fmla="*/ 119284 w 2306672"/>
              <a:gd name="connsiteY27" fmla="*/ 550910 h 570660"/>
              <a:gd name="connsiteX28" fmla="*/ 92390 w 2306672"/>
              <a:gd name="connsiteY28" fmla="*/ 524015 h 570660"/>
              <a:gd name="connsiteX29" fmla="*/ 83425 w 2306672"/>
              <a:gd name="connsiteY29" fmla="*/ 488157 h 570660"/>
              <a:gd name="connsiteX30" fmla="*/ 74461 w 2306672"/>
              <a:gd name="connsiteY30" fmla="*/ 461263 h 570660"/>
              <a:gd name="connsiteX31" fmla="*/ 92390 w 2306672"/>
              <a:gd name="connsiteY31" fmla="*/ 425404 h 570660"/>
              <a:gd name="connsiteX32" fmla="*/ 101355 w 2306672"/>
              <a:gd name="connsiteY32" fmla="*/ 398510 h 570660"/>
              <a:gd name="connsiteX33" fmla="*/ 119284 w 2306672"/>
              <a:gd name="connsiteY33" fmla="*/ 380580 h 570660"/>
              <a:gd name="connsiteX34" fmla="*/ 101355 w 2306672"/>
              <a:gd name="connsiteY34" fmla="*/ 353686 h 570660"/>
              <a:gd name="connsiteX35" fmla="*/ 65496 w 2306672"/>
              <a:gd name="connsiteY35" fmla="*/ 326792 h 570660"/>
              <a:gd name="connsiteX36" fmla="*/ 92390 w 2306672"/>
              <a:gd name="connsiteY36" fmla="*/ 281968 h 570660"/>
              <a:gd name="connsiteX37" fmla="*/ 20672 w 2306672"/>
              <a:gd name="connsiteY37" fmla="*/ 237145 h 570660"/>
              <a:gd name="connsiteX38" fmla="*/ 47567 w 2306672"/>
              <a:gd name="connsiteY38" fmla="*/ 228180 h 570660"/>
              <a:gd name="connsiteX39" fmla="*/ 119284 w 2306672"/>
              <a:gd name="connsiteY39" fmla="*/ 210251 h 570660"/>
              <a:gd name="connsiteX40" fmla="*/ 2743 w 2306672"/>
              <a:gd name="connsiteY40" fmla="*/ 201286 h 570660"/>
              <a:gd name="connsiteX41" fmla="*/ 47567 w 2306672"/>
              <a:gd name="connsiteY41" fmla="*/ 165427 h 570660"/>
              <a:gd name="connsiteX42" fmla="*/ 2743 w 2306672"/>
              <a:gd name="connsiteY42" fmla="*/ 174392 h 570660"/>
              <a:gd name="connsiteX43" fmla="*/ 92390 w 2306672"/>
              <a:gd name="connsiteY43" fmla="*/ 156463 h 570660"/>
              <a:gd name="connsiteX44" fmla="*/ 262719 w 2306672"/>
              <a:gd name="connsiteY44" fmla="*/ 120604 h 570660"/>
              <a:gd name="connsiteX0" fmla="*/ 262719 w 2306672"/>
              <a:gd name="connsiteY0" fmla="*/ 120604 h 570660"/>
              <a:gd name="connsiteX1" fmla="*/ 603378 w 2306672"/>
              <a:gd name="connsiteY1" fmla="*/ 93710 h 570660"/>
              <a:gd name="connsiteX2" fmla="*/ 1086072 w 2306672"/>
              <a:gd name="connsiteY2" fmla="*/ 61493 h 570660"/>
              <a:gd name="connsiteX3" fmla="*/ 1708419 w 2306672"/>
              <a:gd name="connsiteY3" fmla="*/ 33898 h 570660"/>
              <a:gd name="connsiteX4" fmla="*/ 2306672 w 2306672"/>
              <a:gd name="connsiteY4" fmla="*/ 0 h 570660"/>
              <a:gd name="connsiteX5" fmla="*/ 2270814 w 2306672"/>
              <a:gd name="connsiteY5" fmla="*/ 66815 h 570660"/>
              <a:gd name="connsiteX6" fmla="*/ 2252884 w 2306672"/>
              <a:gd name="connsiteY6" fmla="*/ 102674 h 570660"/>
              <a:gd name="connsiteX7" fmla="*/ 2225990 w 2306672"/>
              <a:gd name="connsiteY7" fmla="*/ 120604 h 570660"/>
              <a:gd name="connsiteX8" fmla="*/ 2243919 w 2306672"/>
              <a:gd name="connsiteY8" fmla="*/ 156463 h 570660"/>
              <a:gd name="connsiteX9" fmla="*/ 2261849 w 2306672"/>
              <a:gd name="connsiteY9" fmla="*/ 192321 h 570660"/>
              <a:gd name="connsiteX10" fmla="*/ 2279778 w 2306672"/>
              <a:gd name="connsiteY10" fmla="*/ 255074 h 570660"/>
              <a:gd name="connsiteX11" fmla="*/ 2243919 w 2306672"/>
              <a:gd name="connsiteY11" fmla="*/ 299898 h 570660"/>
              <a:gd name="connsiteX12" fmla="*/ 2279778 w 2306672"/>
              <a:gd name="connsiteY12" fmla="*/ 317827 h 570660"/>
              <a:gd name="connsiteX13" fmla="*/ 2261849 w 2306672"/>
              <a:gd name="connsiteY13" fmla="*/ 362651 h 570660"/>
              <a:gd name="connsiteX14" fmla="*/ 2261849 w 2306672"/>
              <a:gd name="connsiteY14" fmla="*/ 416439 h 570660"/>
              <a:gd name="connsiteX15" fmla="*/ 2270814 w 2306672"/>
              <a:gd name="connsiteY15" fmla="*/ 452298 h 570660"/>
              <a:gd name="connsiteX16" fmla="*/ 2019802 w 2306672"/>
              <a:gd name="connsiteY16" fmla="*/ 497121 h 570660"/>
              <a:gd name="connsiteX17" fmla="*/ 1849333 w 2306672"/>
              <a:gd name="connsiteY17" fmla="*/ 498802 h 570660"/>
              <a:gd name="connsiteX18" fmla="*/ 1706458 w 2306672"/>
              <a:gd name="connsiteY18" fmla="*/ 510149 h 570660"/>
              <a:gd name="connsiteX19" fmla="*/ 1600282 w 2306672"/>
              <a:gd name="connsiteY19" fmla="*/ 511969 h 570660"/>
              <a:gd name="connsiteX20" fmla="*/ 1462730 w 2306672"/>
              <a:gd name="connsiteY20" fmla="*/ 523315 h 570660"/>
              <a:gd name="connsiteX21" fmla="*/ 1391712 w 2306672"/>
              <a:gd name="connsiteY21" fmla="*/ 531719 h 570660"/>
              <a:gd name="connsiteX22" fmla="*/ 1293661 w 2306672"/>
              <a:gd name="connsiteY22" fmla="*/ 532980 h 570660"/>
              <a:gd name="connsiteX23" fmla="*/ 1105402 w 2306672"/>
              <a:gd name="connsiteY23" fmla="*/ 541945 h 570660"/>
              <a:gd name="connsiteX24" fmla="*/ 867556 w 2306672"/>
              <a:gd name="connsiteY24" fmla="*/ 553291 h 570660"/>
              <a:gd name="connsiteX25" fmla="*/ 487538 w 2306672"/>
              <a:gd name="connsiteY25" fmla="*/ 570660 h 570660"/>
              <a:gd name="connsiteX26" fmla="*/ 101355 w 2306672"/>
              <a:gd name="connsiteY26" fmla="*/ 568839 h 570660"/>
              <a:gd name="connsiteX27" fmla="*/ 119284 w 2306672"/>
              <a:gd name="connsiteY27" fmla="*/ 550910 h 570660"/>
              <a:gd name="connsiteX28" fmla="*/ 92390 w 2306672"/>
              <a:gd name="connsiteY28" fmla="*/ 524015 h 570660"/>
              <a:gd name="connsiteX29" fmla="*/ 83425 w 2306672"/>
              <a:gd name="connsiteY29" fmla="*/ 488157 h 570660"/>
              <a:gd name="connsiteX30" fmla="*/ 74461 w 2306672"/>
              <a:gd name="connsiteY30" fmla="*/ 461263 h 570660"/>
              <a:gd name="connsiteX31" fmla="*/ 92390 w 2306672"/>
              <a:gd name="connsiteY31" fmla="*/ 425404 h 570660"/>
              <a:gd name="connsiteX32" fmla="*/ 101355 w 2306672"/>
              <a:gd name="connsiteY32" fmla="*/ 398510 h 570660"/>
              <a:gd name="connsiteX33" fmla="*/ 119284 w 2306672"/>
              <a:gd name="connsiteY33" fmla="*/ 380580 h 570660"/>
              <a:gd name="connsiteX34" fmla="*/ 101355 w 2306672"/>
              <a:gd name="connsiteY34" fmla="*/ 353686 h 570660"/>
              <a:gd name="connsiteX35" fmla="*/ 65496 w 2306672"/>
              <a:gd name="connsiteY35" fmla="*/ 326792 h 570660"/>
              <a:gd name="connsiteX36" fmla="*/ 92390 w 2306672"/>
              <a:gd name="connsiteY36" fmla="*/ 281968 h 570660"/>
              <a:gd name="connsiteX37" fmla="*/ 20672 w 2306672"/>
              <a:gd name="connsiteY37" fmla="*/ 237145 h 570660"/>
              <a:gd name="connsiteX38" fmla="*/ 47567 w 2306672"/>
              <a:gd name="connsiteY38" fmla="*/ 228180 h 570660"/>
              <a:gd name="connsiteX39" fmla="*/ 119284 w 2306672"/>
              <a:gd name="connsiteY39" fmla="*/ 210251 h 570660"/>
              <a:gd name="connsiteX40" fmla="*/ 2743 w 2306672"/>
              <a:gd name="connsiteY40" fmla="*/ 201286 h 570660"/>
              <a:gd name="connsiteX41" fmla="*/ 47567 w 2306672"/>
              <a:gd name="connsiteY41" fmla="*/ 165427 h 570660"/>
              <a:gd name="connsiteX42" fmla="*/ 2743 w 2306672"/>
              <a:gd name="connsiteY42" fmla="*/ 174392 h 570660"/>
              <a:gd name="connsiteX43" fmla="*/ 92390 w 2306672"/>
              <a:gd name="connsiteY43" fmla="*/ 156463 h 570660"/>
              <a:gd name="connsiteX44" fmla="*/ 262719 w 2306672"/>
              <a:gd name="connsiteY44" fmla="*/ 120604 h 570660"/>
              <a:gd name="connsiteX0" fmla="*/ 262719 w 2306672"/>
              <a:gd name="connsiteY0" fmla="*/ 120604 h 570660"/>
              <a:gd name="connsiteX1" fmla="*/ 603378 w 2306672"/>
              <a:gd name="connsiteY1" fmla="*/ 93710 h 570660"/>
              <a:gd name="connsiteX2" fmla="*/ 1086072 w 2306672"/>
              <a:gd name="connsiteY2" fmla="*/ 61493 h 570660"/>
              <a:gd name="connsiteX3" fmla="*/ 1708419 w 2306672"/>
              <a:gd name="connsiteY3" fmla="*/ 33898 h 570660"/>
              <a:gd name="connsiteX4" fmla="*/ 2306672 w 2306672"/>
              <a:gd name="connsiteY4" fmla="*/ 0 h 570660"/>
              <a:gd name="connsiteX5" fmla="*/ 2270814 w 2306672"/>
              <a:gd name="connsiteY5" fmla="*/ 66815 h 570660"/>
              <a:gd name="connsiteX6" fmla="*/ 2252884 w 2306672"/>
              <a:gd name="connsiteY6" fmla="*/ 102674 h 570660"/>
              <a:gd name="connsiteX7" fmla="*/ 2225990 w 2306672"/>
              <a:gd name="connsiteY7" fmla="*/ 120604 h 570660"/>
              <a:gd name="connsiteX8" fmla="*/ 2243919 w 2306672"/>
              <a:gd name="connsiteY8" fmla="*/ 156463 h 570660"/>
              <a:gd name="connsiteX9" fmla="*/ 2261849 w 2306672"/>
              <a:gd name="connsiteY9" fmla="*/ 192321 h 570660"/>
              <a:gd name="connsiteX10" fmla="*/ 2279778 w 2306672"/>
              <a:gd name="connsiteY10" fmla="*/ 255074 h 570660"/>
              <a:gd name="connsiteX11" fmla="*/ 2243919 w 2306672"/>
              <a:gd name="connsiteY11" fmla="*/ 299898 h 570660"/>
              <a:gd name="connsiteX12" fmla="*/ 2279778 w 2306672"/>
              <a:gd name="connsiteY12" fmla="*/ 317827 h 570660"/>
              <a:gd name="connsiteX13" fmla="*/ 2261849 w 2306672"/>
              <a:gd name="connsiteY13" fmla="*/ 362651 h 570660"/>
              <a:gd name="connsiteX14" fmla="*/ 2261849 w 2306672"/>
              <a:gd name="connsiteY14" fmla="*/ 416439 h 570660"/>
              <a:gd name="connsiteX15" fmla="*/ 2270814 w 2306672"/>
              <a:gd name="connsiteY15" fmla="*/ 452298 h 570660"/>
              <a:gd name="connsiteX16" fmla="*/ 2019802 w 2306672"/>
              <a:gd name="connsiteY16" fmla="*/ 497121 h 570660"/>
              <a:gd name="connsiteX17" fmla="*/ 1849333 w 2306672"/>
              <a:gd name="connsiteY17" fmla="*/ 498802 h 570660"/>
              <a:gd name="connsiteX18" fmla="*/ 1706458 w 2306672"/>
              <a:gd name="connsiteY18" fmla="*/ 510149 h 570660"/>
              <a:gd name="connsiteX19" fmla="*/ 1600282 w 2306672"/>
              <a:gd name="connsiteY19" fmla="*/ 511969 h 570660"/>
              <a:gd name="connsiteX20" fmla="*/ 1462730 w 2306672"/>
              <a:gd name="connsiteY20" fmla="*/ 523315 h 570660"/>
              <a:gd name="connsiteX21" fmla="*/ 1391712 w 2306672"/>
              <a:gd name="connsiteY21" fmla="*/ 531719 h 570660"/>
              <a:gd name="connsiteX22" fmla="*/ 1293661 w 2306672"/>
              <a:gd name="connsiteY22" fmla="*/ 532980 h 570660"/>
              <a:gd name="connsiteX23" fmla="*/ 1105402 w 2306672"/>
              <a:gd name="connsiteY23" fmla="*/ 541945 h 570660"/>
              <a:gd name="connsiteX24" fmla="*/ 867556 w 2306672"/>
              <a:gd name="connsiteY24" fmla="*/ 553291 h 570660"/>
              <a:gd name="connsiteX25" fmla="*/ 487538 w 2306672"/>
              <a:gd name="connsiteY25" fmla="*/ 570660 h 570660"/>
              <a:gd name="connsiteX26" fmla="*/ 101355 w 2306672"/>
              <a:gd name="connsiteY26" fmla="*/ 568839 h 570660"/>
              <a:gd name="connsiteX27" fmla="*/ 119284 w 2306672"/>
              <a:gd name="connsiteY27" fmla="*/ 550910 h 570660"/>
              <a:gd name="connsiteX28" fmla="*/ 92390 w 2306672"/>
              <a:gd name="connsiteY28" fmla="*/ 524015 h 570660"/>
              <a:gd name="connsiteX29" fmla="*/ 83425 w 2306672"/>
              <a:gd name="connsiteY29" fmla="*/ 488157 h 570660"/>
              <a:gd name="connsiteX30" fmla="*/ 74461 w 2306672"/>
              <a:gd name="connsiteY30" fmla="*/ 461263 h 570660"/>
              <a:gd name="connsiteX31" fmla="*/ 92390 w 2306672"/>
              <a:gd name="connsiteY31" fmla="*/ 425404 h 570660"/>
              <a:gd name="connsiteX32" fmla="*/ 101355 w 2306672"/>
              <a:gd name="connsiteY32" fmla="*/ 398510 h 570660"/>
              <a:gd name="connsiteX33" fmla="*/ 119284 w 2306672"/>
              <a:gd name="connsiteY33" fmla="*/ 380580 h 570660"/>
              <a:gd name="connsiteX34" fmla="*/ 101355 w 2306672"/>
              <a:gd name="connsiteY34" fmla="*/ 353686 h 570660"/>
              <a:gd name="connsiteX35" fmla="*/ 65496 w 2306672"/>
              <a:gd name="connsiteY35" fmla="*/ 326792 h 570660"/>
              <a:gd name="connsiteX36" fmla="*/ 92390 w 2306672"/>
              <a:gd name="connsiteY36" fmla="*/ 281968 h 570660"/>
              <a:gd name="connsiteX37" fmla="*/ 20672 w 2306672"/>
              <a:gd name="connsiteY37" fmla="*/ 237145 h 570660"/>
              <a:gd name="connsiteX38" fmla="*/ 47567 w 2306672"/>
              <a:gd name="connsiteY38" fmla="*/ 228180 h 570660"/>
              <a:gd name="connsiteX39" fmla="*/ 119284 w 2306672"/>
              <a:gd name="connsiteY39" fmla="*/ 210251 h 570660"/>
              <a:gd name="connsiteX40" fmla="*/ 2743 w 2306672"/>
              <a:gd name="connsiteY40" fmla="*/ 201286 h 570660"/>
              <a:gd name="connsiteX41" fmla="*/ 47567 w 2306672"/>
              <a:gd name="connsiteY41" fmla="*/ 165427 h 570660"/>
              <a:gd name="connsiteX42" fmla="*/ 2743 w 2306672"/>
              <a:gd name="connsiteY42" fmla="*/ 174392 h 570660"/>
              <a:gd name="connsiteX43" fmla="*/ 104296 w 2306672"/>
              <a:gd name="connsiteY43" fmla="*/ 127888 h 570660"/>
              <a:gd name="connsiteX44" fmla="*/ 262719 w 2306672"/>
              <a:gd name="connsiteY44" fmla="*/ 120604 h 570660"/>
              <a:gd name="connsiteX0" fmla="*/ 278710 w 2322663"/>
              <a:gd name="connsiteY0" fmla="*/ 120604 h 570660"/>
              <a:gd name="connsiteX1" fmla="*/ 619369 w 2322663"/>
              <a:gd name="connsiteY1" fmla="*/ 93710 h 570660"/>
              <a:gd name="connsiteX2" fmla="*/ 1102063 w 2322663"/>
              <a:gd name="connsiteY2" fmla="*/ 61493 h 570660"/>
              <a:gd name="connsiteX3" fmla="*/ 1724410 w 2322663"/>
              <a:gd name="connsiteY3" fmla="*/ 33898 h 570660"/>
              <a:gd name="connsiteX4" fmla="*/ 2322663 w 2322663"/>
              <a:gd name="connsiteY4" fmla="*/ 0 h 570660"/>
              <a:gd name="connsiteX5" fmla="*/ 2286805 w 2322663"/>
              <a:gd name="connsiteY5" fmla="*/ 66815 h 570660"/>
              <a:gd name="connsiteX6" fmla="*/ 2268875 w 2322663"/>
              <a:gd name="connsiteY6" fmla="*/ 102674 h 570660"/>
              <a:gd name="connsiteX7" fmla="*/ 2241981 w 2322663"/>
              <a:gd name="connsiteY7" fmla="*/ 120604 h 570660"/>
              <a:gd name="connsiteX8" fmla="*/ 2259910 w 2322663"/>
              <a:gd name="connsiteY8" fmla="*/ 156463 h 570660"/>
              <a:gd name="connsiteX9" fmla="*/ 2277840 w 2322663"/>
              <a:gd name="connsiteY9" fmla="*/ 192321 h 570660"/>
              <a:gd name="connsiteX10" fmla="*/ 2295769 w 2322663"/>
              <a:gd name="connsiteY10" fmla="*/ 255074 h 570660"/>
              <a:gd name="connsiteX11" fmla="*/ 2259910 w 2322663"/>
              <a:gd name="connsiteY11" fmla="*/ 299898 h 570660"/>
              <a:gd name="connsiteX12" fmla="*/ 2295769 w 2322663"/>
              <a:gd name="connsiteY12" fmla="*/ 317827 h 570660"/>
              <a:gd name="connsiteX13" fmla="*/ 2277840 w 2322663"/>
              <a:gd name="connsiteY13" fmla="*/ 362651 h 570660"/>
              <a:gd name="connsiteX14" fmla="*/ 2277840 w 2322663"/>
              <a:gd name="connsiteY14" fmla="*/ 416439 h 570660"/>
              <a:gd name="connsiteX15" fmla="*/ 2286805 w 2322663"/>
              <a:gd name="connsiteY15" fmla="*/ 452298 h 570660"/>
              <a:gd name="connsiteX16" fmla="*/ 2035793 w 2322663"/>
              <a:gd name="connsiteY16" fmla="*/ 497121 h 570660"/>
              <a:gd name="connsiteX17" fmla="*/ 1865324 w 2322663"/>
              <a:gd name="connsiteY17" fmla="*/ 498802 h 570660"/>
              <a:gd name="connsiteX18" fmla="*/ 1722449 w 2322663"/>
              <a:gd name="connsiteY18" fmla="*/ 510149 h 570660"/>
              <a:gd name="connsiteX19" fmla="*/ 1616273 w 2322663"/>
              <a:gd name="connsiteY19" fmla="*/ 511969 h 570660"/>
              <a:gd name="connsiteX20" fmla="*/ 1478721 w 2322663"/>
              <a:gd name="connsiteY20" fmla="*/ 523315 h 570660"/>
              <a:gd name="connsiteX21" fmla="*/ 1407703 w 2322663"/>
              <a:gd name="connsiteY21" fmla="*/ 531719 h 570660"/>
              <a:gd name="connsiteX22" fmla="*/ 1309652 w 2322663"/>
              <a:gd name="connsiteY22" fmla="*/ 532980 h 570660"/>
              <a:gd name="connsiteX23" fmla="*/ 1121393 w 2322663"/>
              <a:gd name="connsiteY23" fmla="*/ 541945 h 570660"/>
              <a:gd name="connsiteX24" fmla="*/ 883547 w 2322663"/>
              <a:gd name="connsiteY24" fmla="*/ 553291 h 570660"/>
              <a:gd name="connsiteX25" fmla="*/ 503529 w 2322663"/>
              <a:gd name="connsiteY25" fmla="*/ 570660 h 570660"/>
              <a:gd name="connsiteX26" fmla="*/ 117346 w 2322663"/>
              <a:gd name="connsiteY26" fmla="*/ 568839 h 570660"/>
              <a:gd name="connsiteX27" fmla="*/ 135275 w 2322663"/>
              <a:gd name="connsiteY27" fmla="*/ 550910 h 570660"/>
              <a:gd name="connsiteX28" fmla="*/ 108381 w 2322663"/>
              <a:gd name="connsiteY28" fmla="*/ 524015 h 570660"/>
              <a:gd name="connsiteX29" fmla="*/ 99416 w 2322663"/>
              <a:gd name="connsiteY29" fmla="*/ 488157 h 570660"/>
              <a:gd name="connsiteX30" fmla="*/ 90452 w 2322663"/>
              <a:gd name="connsiteY30" fmla="*/ 461263 h 570660"/>
              <a:gd name="connsiteX31" fmla="*/ 108381 w 2322663"/>
              <a:gd name="connsiteY31" fmla="*/ 425404 h 570660"/>
              <a:gd name="connsiteX32" fmla="*/ 117346 w 2322663"/>
              <a:gd name="connsiteY32" fmla="*/ 398510 h 570660"/>
              <a:gd name="connsiteX33" fmla="*/ 135275 w 2322663"/>
              <a:gd name="connsiteY33" fmla="*/ 380580 h 570660"/>
              <a:gd name="connsiteX34" fmla="*/ 117346 w 2322663"/>
              <a:gd name="connsiteY34" fmla="*/ 353686 h 570660"/>
              <a:gd name="connsiteX35" fmla="*/ 81487 w 2322663"/>
              <a:gd name="connsiteY35" fmla="*/ 326792 h 570660"/>
              <a:gd name="connsiteX36" fmla="*/ 108381 w 2322663"/>
              <a:gd name="connsiteY36" fmla="*/ 281968 h 570660"/>
              <a:gd name="connsiteX37" fmla="*/ 36663 w 2322663"/>
              <a:gd name="connsiteY37" fmla="*/ 237145 h 570660"/>
              <a:gd name="connsiteX38" fmla="*/ 63558 w 2322663"/>
              <a:gd name="connsiteY38" fmla="*/ 228180 h 570660"/>
              <a:gd name="connsiteX39" fmla="*/ 135275 w 2322663"/>
              <a:gd name="connsiteY39" fmla="*/ 210251 h 570660"/>
              <a:gd name="connsiteX40" fmla="*/ 18734 w 2322663"/>
              <a:gd name="connsiteY40" fmla="*/ 201286 h 570660"/>
              <a:gd name="connsiteX41" fmla="*/ 63558 w 2322663"/>
              <a:gd name="connsiteY41" fmla="*/ 165427 h 570660"/>
              <a:gd name="connsiteX42" fmla="*/ 2065 w 2322663"/>
              <a:gd name="connsiteY42" fmla="*/ 148198 h 570660"/>
              <a:gd name="connsiteX43" fmla="*/ 120287 w 2322663"/>
              <a:gd name="connsiteY43" fmla="*/ 127888 h 570660"/>
              <a:gd name="connsiteX44" fmla="*/ 278710 w 2322663"/>
              <a:gd name="connsiteY44" fmla="*/ 120604 h 570660"/>
              <a:gd name="connsiteX0" fmla="*/ 326335 w 2322663"/>
              <a:gd name="connsiteY0" fmla="*/ 108698 h 570660"/>
              <a:gd name="connsiteX1" fmla="*/ 619369 w 2322663"/>
              <a:gd name="connsiteY1" fmla="*/ 93710 h 570660"/>
              <a:gd name="connsiteX2" fmla="*/ 1102063 w 2322663"/>
              <a:gd name="connsiteY2" fmla="*/ 61493 h 570660"/>
              <a:gd name="connsiteX3" fmla="*/ 1724410 w 2322663"/>
              <a:gd name="connsiteY3" fmla="*/ 33898 h 570660"/>
              <a:gd name="connsiteX4" fmla="*/ 2322663 w 2322663"/>
              <a:gd name="connsiteY4" fmla="*/ 0 h 570660"/>
              <a:gd name="connsiteX5" fmla="*/ 2286805 w 2322663"/>
              <a:gd name="connsiteY5" fmla="*/ 66815 h 570660"/>
              <a:gd name="connsiteX6" fmla="*/ 2268875 w 2322663"/>
              <a:gd name="connsiteY6" fmla="*/ 102674 h 570660"/>
              <a:gd name="connsiteX7" fmla="*/ 2241981 w 2322663"/>
              <a:gd name="connsiteY7" fmla="*/ 120604 h 570660"/>
              <a:gd name="connsiteX8" fmla="*/ 2259910 w 2322663"/>
              <a:gd name="connsiteY8" fmla="*/ 156463 h 570660"/>
              <a:gd name="connsiteX9" fmla="*/ 2277840 w 2322663"/>
              <a:gd name="connsiteY9" fmla="*/ 192321 h 570660"/>
              <a:gd name="connsiteX10" fmla="*/ 2295769 w 2322663"/>
              <a:gd name="connsiteY10" fmla="*/ 255074 h 570660"/>
              <a:gd name="connsiteX11" fmla="*/ 2259910 w 2322663"/>
              <a:gd name="connsiteY11" fmla="*/ 299898 h 570660"/>
              <a:gd name="connsiteX12" fmla="*/ 2295769 w 2322663"/>
              <a:gd name="connsiteY12" fmla="*/ 317827 h 570660"/>
              <a:gd name="connsiteX13" fmla="*/ 2277840 w 2322663"/>
              <a:gd name="connsiteY13" fmla="*/ 362651 h 570660"/>
              <a:gd name="connsiteX14" fmla="*/ 2277840 w 2322663"/>
              <a:gd name="connsiteY14" fmla="*/ 416439 h 570660"/>
              <a:gd name="connsiteX15" fmla="*/ 2286805 w 2322663"/>
              <a:gd name="connsiteY15" fmla="*/ 452298 h 570660"/>
              <a:gd name="connsiteX16" fmla="*/ 2035793 w 2322663"/>
              <a:gd name="connsiteY16" fmla="*/ 497121 h 570660"/>
              <a:gd name="connsiteX17" fmla="*/ 1865324 w 2322663"/>
              <a:gd name="connsiteY17" fmla="*/ 498802 h 570660"/>
              <a:gd name="connsiteX18" fmla="*/ 1722449 w 2322663"/>
              <a:gd name="connsiteY18" fmla="*/ 510149 h 570660"/>
              <a:gd name="connsiteX19" fmla="*/ 1616273 w 2322663"/>
              <a:gd name="connsiteY19" fmla="*/ 511969 h 570660"/>
              <a:gd name="connsiteX20" fmla="*/ 1478721 w 2322663"/>
              <a:gd name="connsiteY20" fmla="*/ 523315 h 570660"/>
              <a:gd name="connsiteX21" fmla="*/ 1407703 w 2322663"/>
              <a:gd name="connsiteY21" fmla="*/ 531719 h 570660"/>
              <a:gd name="connsiteX22" fmla="*/ 1309652 w 2322663"/>
              <a:gd name="connsiteY22" fmla="*/ 532980 h 570660"/>
              <a:gd name="connsiteX23" fmla="*/ 1121393 w 2322663"/>
              <a:gd name="connsiteY23" fmla="*/ 541945 h 570660"/>
              <a:gd name="connsiteX24" fmla="*/ 883547 w 2322663"/>
              <a:gd name="connsiteY24" fmla="*/ 553291 h 570660"/>
              <a:gd name="connsiteX25" fmla="*/ 503529 w 2322663"/>
              <a:gd name="connsiteY25" fmla="*/ 570660 h 570660"/>
              <a:gd name="connsiteX26" fmla="*/ 117346 w 2322663"/>
              <a:gd name="connsiteY26" fmla="*/ 568839 h 570660"/>
              <a:gd name="connsiteX27" fmla="*/ 135275 w 2322663"/>
              <a:gd name="connsiteY27" fmla="*/ 550910 h 570660"/>
              <a:gd name="connsiteX28" fmla="*/ 108381 w 2322663"/>
              <a:gd name="connsiteY28" fmla="*/ 524015 h 570660"/>
              <a:gd name="connsiteX29" fmla="*/ 99416 w 2322663"/>
              <a:gd name="connsiteY29" fmla="*/ 488157 h 570660"/>
              <a:gd name="connsiteX30" fmla="*/ 90452 w 2322663"/>
              <a:gd name="connsiteY30" fmla="*/ 461263 h 570660"/>
              <a:gd name="connsiteX31" fmla="*/ 108381 w 2322663"/>
              <a:gd name="connsiteY31" fmla="*/ 425404 h 570660"/>
              <a:gd name="connsiteX32" fmla="*/ 117346 w 2322663"/>
              <a:gd name="connsiteY32" fmla="*/ 398510 h 570660"/>
              <a:gd name="connsiteX33" fmla="*/ 135275 w 2322663"/>
              <a:gd name="connsiteY33" fmla="*/ 380580 h 570660"/>
              <a:gd name="connsiteX34" fmla="*/ 117346 w 2322663"/>
              <a:gd name="connsiteY34" fmla="*/ 353686 h 570660"/>
              <a:gd name="connsiteX35" fmla="*/ 81487 w 2322663"/>
              <a:gd name="connsiteY35" fmla="*/ 326792 h 570660"/>
              <a:gd name="connsiteX36" fmla="*/ 108381 w 2322663"/>
              <a:gd name="connsiteY36" fmla="*/ 281968 h 570660"/>
              <a:gd name="connsiteX37" fmla="*/ 36663 w 2322663"/>
              <a:gd name="connsiteY37" fmla="*/ 237145 h 570660"/>
              <a:gd name="connsiteX38" fmla="*/ 63558 w 2322663"/>
              <a:gd name="connsiteY38" fmla="*/ 228180 h 570660"/>
              <a:gd name="connsiteX39" fmla="*/ 135275 w 2322663"/>
              <a:gd name="connsiteY39" fmla="*/ 210251 h 570660"/>
              <a:gd name="connsiteX40" fmla="*/ 18734 w 2322663"/>
              <a:gd name="connsiteY40" fmla="*/ 201286 h 570660"/>
              <a:gd name="connsiteX41" fmla="*/ 63558 w 2322663"/>
              <a:gd name="connsiteY41" fmla="*/ 165427 h 570660"/>
              <a:gd name="connsiteX42" fmla="*/ 2065 w 2322663"/>
              <a:gd name="connsiteY42" fmla="*/ 148198 h 570660"/>
              <a:gd name="connsiteX43" fmla="*/ 120287 w 2322663"/>
              <a:gd name="connsiteY43" fmla="*/ 127888 h 570660"/>
              <a:gd name="connsiteX44" fmla="*/ 326335 w 2322663"/>
              <a:gd name="connsiteY44" fmla="*/ 108698 h 5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22663" h="570660">
                <a:moveTo>
                  <a:pt x="326335" y="108698"/>
                </a:moveTo>
                <a:cubicBezTo>
                  <a:pt x="409515" y="103002"/>
                  <a:pt x="490081" y="101577"/>
                  <a:pt x="619369" y="93710"/>
                </a:cubicBezTo>
                <a:cubicBezTo>
                  <a:pt x="748657" y="85843"/>
                  <a:pt x="822974" y="74575"/>
                  <a:pt x="1102063" y="61493"/>
                </a:cubicBezTo>
                <a:cubicBezTo>
                  <a:pt x="1155113" y="54862"/>
                  <a:pt x="1701669" y="34166"/>
                  <a:pt x="1724410" y="33898"/>
                </a:cubicBezTo>
                <a:lnTo>
                  <a:pt x="2322663" y="0"/>
                </a:lnTo>
                <a:cubicBezTo>
                  <a:pt x="2310710" y="11953"/>
                  <a:pt x="2295770" y="49703"/>
                  <a:pt x="2286805" y="66815"/>
                </a:cubicBezTo>
                <a:cubicBezTo>
                  <a:pt x="2277840" y="83927"/>
                  <a:pt x="2221250" y="70924"/>
                  <a:pt x="2268875" y="102674"/>
                </a:cubicBezTo>
                <a:cubicBezTo>
                  <a:pt x="2259910" y="108651"/>
                  <a:pt x="2235516" y="111985"/>
                  <a:pt x="2241981" y="120604"/>
                </a:cubicBezTo>
                <a:cubicBezTo>
                  <a:pt x="2272193" y="160887"/>
                  <a:pt x="2338309" y="117262"/>
                  <a:pt x="2259910" y="156463"/>
                </a:cubicBezTo>
                <a:cubicBezTo>
                  <a:pt x="2265887" y="168416"/>
                  <a:pt x="2272576" y="180038"/>
                  <a:pt x="2277840" y="192321"/>
                </a:cubicBezTo>
                <a:cubicBezTo>
                  <a:pt x="2285558" y="210329"/>
                  <a:pt x="2291219" y="236873"/>
                  <a:pt x="2295769" y="255074"/>
                </a:cubicBezTo>
                <a:cubicBezTo>
                  <a:pt x="2290499" y="260344"/>
                  <a:pt x="2256680" y="291822"/>
                  <a:pt x="2259910" y="299898"/>
                </a:cubicBezTo>
                <a:cubicBezTo>
                  <a:pt x="2264873" y="312306"/>
                  <a:pt x="2283816" y="311851"/>
                  <a:pt x="2295769" y="317827"/>
                </a:cubicBezTo>
                <a:cubicBezTo>
                  <a:pt x="2289793" y="332768"/>
                  <a:pt x="2279836" y="346683"/>
                  <a:pt x="2277840" y="362651"/>
                </a:cubicBezTo>
                <a:cubicBezTo>
                  <a:pt x="2276001" y="377363"/>
                  <a:pt x="2276346" y="401498"/>
                  <a:pt x="2277840" y="416439"/>
                </a:cubicBezTo>
                <a:cubicBezTo>
                  <a:pt x="2279334" y="431380"/>
                  <a:pt x="2327146" y="438851"/>
                  <a:pt x="2286805" y="452298"/>
                </a:cubicBezTo>
                <a:cubicBezTo>
                  <a:pt x="2246464" y="465745"/>
                  <a:pt x="2106040" y="489370"/>
                  <a:pt x="2035793" y="497121"/>
                </a:cubicBezTo>
                <a:cubicBezTo>
                  <a:pt x="1965546" y="504872"/>
                  <a:pt x="1917548" y="496631"/>
                  <a:pt x="1865324" y="498802"/>
                </a:cubicBezTo>
                <a:cubicBezTo>
                  <a:pt x="1813100" y="500973"/>
                  <a:pt x="1770074" y="506367"/>
                  <a:pt x="1722449" y="510149"/>
                </a:cubicBezTo>
                <a:cubicBezTo>
                  <a:pt x="1704519" y="513137"/>
                  <a:pt x="1656894" y="509775"/>
                  <a:pt x="1616273" y="511969"/>
                </a:cubicBezTo>
                <a:cubicBezTo>
                  <a:pt x="1575652" y="514163"/>
                  <a:pt x="1513483" y="520023"/>
                  <a:pt x="1478721" y="523315"/>
                </a:cubicBezTo>
                <a:cubicBezTo>
                  <a:pt x="1443959" y="526607"/>
                  <a:pt x="1435881" y="530108"/>
                  <a:pt x="1407703" y="531719"/>
                </a:cubicBezTo>
                <a:cubicBezTo>
                  <a:pt x="1379525" y="533330"/>
                  <a:pt x="1357370" y="531276"/>
                  <a:pt x="1309652" y="532980"/>
                </a:cubicBezTo>
                <a:cubicBezTo>
                  <a:pt x="1261934" y="534684"/>
                  <a:pt x="1184146" y="538957"/>
                  <a:pt x="1121393" y="541945"/>
                </a:cubicBezTo>
                <a:cubicBezTo>
                  <a:pt x="1094499" y="544933"/>
                  <a:pt x="986524" y="548505"/>
                  <a:pt x="883547" y="553291"/>
                </a:cubicBezTo>
                <a:lnTo>
                  <a:pt x="503529" y="570660"/>
                </a:lnTo>
                <a:lnTo>
                  <a:pt x="117346" y="568839"/>
                </a:lnTo>
                <a:cubicBezTo>
                  <a:pt x="71057" y="564210"/>
                  <a:pt x="258866" y="520011"/>
                  <a:pt x="135275" y="550910"/>
                </a:cubicBezTo>
                <a:cubicBezTo>
                  <a:pt x="126310" y="541945"/>
                  <a:pt x="114671" y="535023"/>
                  <a:pt x="108381" y="524015"/>
                </a:cubicBezTo>
                <a:cubicBezTo>
                  <a:pt x="102268" y="513318"/>
                  <a:pt x="102801" y="500004"/>
                  <a:pt x="99416" y="488157"/>
                </a:cubicBezTo>
                <a:cubicBezTo>
                  <a:pt x="96820" y="479071"/>
                  <a:pt x="93440" y="470228"/>
                  <a:pt x="90452" y="461263"/>
                </a:cubicBezTo>
                <a:cubicBezTo>
                  <a:pt x="96428" y="449310"/>
                  <a:pt x="103117" y="437687"/>
                  <a:pt x="108381" y="425404"/>
                </a:cubicBezTo>
                <a:cubicBezTo>
                  <a:pt x="112103" y="416718"/>
                  <a:pt x="112484" y="406613"/>
                  <a:pt x="117346" y="398510"/>
                </a:cubicBezTo>
                <a:cubicBezTo>
                  <a:pt x="121694" y="391262"/>
                  <a:pt x="129299" y="386557"/>
                  <a:pt x="135275" y="380580"/>
                </a:cubicBezTo>
                <a:cubicBezTo>
                  <a:pt x="129299" y="371615"/>
                  <a:pt x="124964" y="361304"/>
                  <a:pt x="117346" y="353686"/>
                </a:cubicBezTo>
                <a:cubicBezTo>
                  <a:pt x="106781" y="343121"/>
                  <a:pt x="88169" y="340156"/>
                  <a:pt x="81487" y="326792"/>
                </a:cubicBezTo>
                <a:cubicBezTo>
                  <a:pt x="73729" y="311276"/>
                  <a:pt x="101118" y="289231"/>
                  <a:pt x="108381" y="281968"/>
                </a:cubicBezTo>
                <a:cubicBezTo>
                  <a:pt x="86097" y="215117"/>
                  <a:pt x="123327" y="302145"/>
                  <a:pt x="36663" y="237145"/>
                </a:cubicBezTo>
                <a:cubicBezTo>
                  <a:pt x="29103" y="231475"/>
                  <a:pt x="54441" y="230666"/>
                  <a:pt x="63558" y="228180"/>
                </a:cubicBezTo>
                <a:cubicBezTo>
                  <a:pt x="87331" y="221696"/>
                  <a:pt x="111369" y="216227"/>
                  <a:pt x="135275" y="210251"/>
                </a:cubicBezTo>
                <a:cubicBezTo>
                  <a:pt x="96428" y="207263"/>
                  <a:pt x="51773" y="221936"/>
                  <a:pt x="18734" y="201286"/>
                </a:cubicBezTo>
                <a:cubicBezTo>
                  <a:pt x="2508" y="191145"/>
                  <a:pt x="66336" y="174275"/>
                  <a:pt x="63558" y="165427"/>
                </a:cubicBezTo>
                <a:cubicBezTo>
                  <a:pt x="60780" y="156579"/>
                  <a:pt x="-13172" y="148198"/>
                  <a:pt x="2065" y="148198"/>
                </a:cubicBezTo>
                <a:cubicBezTo>
                  <a:pt x="63356" y="148198"/>
                  <a:pt x="69946" y="133810"/>
                  <a:pt x="120287" y="127888"/>
                </a:cubicBezTo>
                <a:cubicBezTo>
                  <a:pt x="281229" y="108954"/>
                  <a:pt x="243155" y="114394"/>
                  <a:pt x="326335" y="108698"/>
                </a:cubicBezTo>
                <a:close/>
              </a:path>
            </a:pathLst>
          </a:cu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04879-F155-6EF2-E56E-84043B081D7C}"/>
              </a:ext>
            </a:extLst>
          </p:cNvPr>
          <p:cNvSpPr txBox="1"/>
          <p:nvPr/>
        </p:nvSpPr>
        <p:spPr>
          <a:xfrm>
            <a:off x="3047999" y="499290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ko-KR" altLang="en-US" sz="1600" kern="0" dirty="0">
                <a:ln w="158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</a:rPr>
              <a:t>컴퓨터공학과 임유리</a:t>
            </a:r>
            <a:endParaRPr lang="ko-KR" altLang="en-US" sz="4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8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EDF9A65-2A03-BA97-685F-92FE70712F48}"/>
              </a:ext>
            </a:extLst>
          </p:cNvPr>
          <p:cNvSpPr txBox="1"/>
          <p:nvPr/>
        </p:nvSpPr>
        <p:spPr>
          <a:xfrm>
            <a:off x="3018971" y="6096304"/>
            <a:ext cx="6602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전반적으로 모든 지사에서 비슷하게 전력 거래가 되고 있다는 것을 알 수 있음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9FE6F0B-1DAC-49E8-17AE-BEF49C3961BB}"/>
              </a:ext>
            </a:extLst>
          </p:cNvPr>
          <p:cNvGrpSpPr/>
          <p:nvPr/>
        </p:nvGrpSpPr>
        <p:grpSpPr>
          <a:xfrm>
            <a:off x="9016502" y="1977275"/>
            <a:ext cx="949582" cy="1085240"/>
            <a:chOff x="611045" y="1687051"/>
            <a:chExt cx="1987012" cy="1471225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D43A3677-CEE7-56B3-31BA-84F26ABA86CA}"/>
                </a:ext>
              </a:extLst>
            </p:cNvPr>
            <p:cNvSpPr/>
            <p:nvPr/>
          </p:nvSpPr>
          <p:spPr>
            <a:xfrm>
              <a:off x="611045" y="1687051"/>
              <a:ext cx="1987012" cy="1471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0579EF-170B-0C9E-AEB9-3749D3C71F90}"/>
                </a:ext>
              </a:extLst>
            </p:cNvPr>
            <p:cNvSpPr txBox="1"/>
            <p:nvPr/>
          </p:nvSpPr>
          <p:spPr>
            <a:xfrm>
              <a:off x="744394" y="1816695"/>
              <a:ext cx="1133504" cy="112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한수원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 </a:t>
              </a: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남동지사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4A434"/>
                  </a:solidFill>
                </a:rPr>
                <a:t>중부지사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서부지사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A179C5"/>
                  </a:solidFill>
                </a:rPr>
                <a:t>남부지사</a:t>
              </a:r>
              <a:endParaRPr lang="en-US" altLang="ko-KR" sz="800" dirty="0">
                <a:solidFill>
                  <a:srgbClr val="A179C5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945C4D"/>
                  </a:solidFill>
                  <a:effectLst/>
                </a:rPr>
                <a:t>동서지사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 err="1">
                  <a:solidFill>
                    <a:srgbClr val="E688C9"/>
                  </a:solidFill>
                  <a:effectLst/>
                </a:rPr>
                <a:t>etc</a:t>
              </a:r>
              <a:endParaRPr lang="en-US" altLang="ko-KR" sz="800" b="0" dirty="0">
                <a:solidFill>
                  <a:srgbClr val="E688C9"/>
                </a:solidFill>
                <a:effectLst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2F4ACD-ECBB-4CF0-BE15-2CFF669206FD}"/>
              </a:ext>
            </a:extLst>
          </p:cNvPr>
          <p:cNvSpPr txBox="1"/>
          <p:nvPr/>
        </p:nvSpPr>
        <p:spPr>
          <a:xfrm>
            <a:off x="460240" y="663351"/>
            <a:ext cx="361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거래량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회사별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48F3445-2506-4E6B-A794-4933C9EC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393378"/>
            <a:ext cx="54197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0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16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평균 전력 거래금액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 err="1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자원별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0B26D7-62CF-4D77-F153-175CEBE288AE}"/>
              </a:ext>
            </a:extLst>
          </p:cNvPr>
          <p:cNvGrpSpPr/>
          <p:nvPr/>
        </p:nvGrpSpPr>
        <p:grpSpPr>
          <a:xfrm>
            <a:off x="1026885" y="1612389"/>
            <a:ext cx="1560656" cy="766763"/>
            <a:chOff x="611045" y="1687051"/>
            <a:chExt cx="1987012" cy="911125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BD6B0C4-03D8-AE95-DA0D-491439A1488D}"/>
                </a:ext>
              </a:extLst>
            </p:cNvPr>
            <p:cNvSpPr/>
            <p:nvPr/>
          </p:nvSpPr>
          <p:spPr>
            <a:xfrm>
              <a:off x="611045" y="1687051"/>
              <a:ext cx="1987012" cy="9111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CDFB97-3BAB-4422-B27C-F98D77A18850}"/>
                </a:ext>
              </a:extLst>
            </p:cNvPr>
            <p:cNvSpPr txBox="1"/>
            <p:nvPr/>
          </p:nvSpPr>
          <p:spPr>
            <a:xfrm>
              <a:off x="611045" y="1804489"/>
              <a:ext cx="1886226" cy="694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계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E27A1B"/>
                  </a:solidFill>
                  <a:effectLst/>
                </a:rPr>
                <a:t>전력시장 계</a:t>
              </a:r>
              <a:endParaRPr lang="en-US" altLang="ko-KR" sz="800" b="0" dirty="0">
                <a:solidFill>
                  <a:srgbClr val="E27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>
                  <a:solidFill>
                    <a:srgbClr val="34A434"/>
                  </a:solidFill>
                  <a:effectLst/>
                </a:rPr>
                <a:t>PPA_</a:t>
              </a:r>
              <a:r>
                <a:rPr lang="ko-KR" altLang="en-US" sz="800" dirty="0">
                  <a:solidFill>
                    <a:srgbClr val="34A434"/>
                  </a:solidFill>
                </a:rPr>
                <a:t>계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D31A1B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계 평균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B94A68-CBCC-51D1-F16D-E1878E432BBE}"/>
              </a:ext>
            </a:extLst>
          </p:cNvPr>
          <p:cNvSpPr txBox="1"/>
          <p:nvPr/>
        </p:nvSpPr>
        <p:spPr>
          <a:xfrm>
            <a:off x="2587541" y="6072460"/>
            <a:ext cx="7013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전력 시장 계가 지속적으로 상승해 최근으로 올수록 평균을 넘었다는 것을 알 수 있음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4663CA-889F-42E3-9295-6805EE7C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" y="2480752"/>
            <a:ext cx="11391179" cy="30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2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16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평균 전력 거래금액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회사별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0B26D7-62CF-4D77-F153-175CEBE288AE}"/>
              </a:ext>
            </a:extLst>
          </p:cNvPr>
          <p:cNvGrpSpPr/>
          <p:nvPr/>
        </p:nvGrpSpPr>
        <p:grpSpPr>
          <a:xfrm>
            <a:off x="954798" y="1705163"/>
            <a:ext cx="1560656" cy="766763"/>
            <a:chOff x="611045" y="1687051"/>
            <a:chExt cx="1987012" cy="911125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BD6B0C4-03D8-AE95-DA0D-491439A1488D}"/>
                </a:ext>
              </a:extLst>
            </p:cNvPr>
            <p:cNvSpPr/>
            <p:nvPr/>
          </p:nvSpPr>
          <p:spPr>
            <a:xfrm>
              <a:off x="611045" y="1687051"/>
              <a:ext cx="1987012" cy="9111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CDFB97-3BAB-4422-B27C-F98D77A18850}"/>
                </a:ext>
              </a:extLst>
            </p:cNvPr>
            <p:cNvSpPr txBox="1"/>
            <p:nvPr/>
          </p:nvSpPr>
          <p:spPr>
            <a:xfrm>
              <a:off x="611045" y="1804489"/>
              <a:ext cx="1886226" cy="694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계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E27A1B"/>
                  </a:solidFill>
                  <a:effectLst/>
                </a:rPr>
                <a:t>전력시장 계</a:t>
              </a:r>
              <a:endParaRPr lang="en-US" altLang="ko-KR" sz="800" b="0" dirty="0">
                <a:solidFill>
                  <a:srgbClr val="E27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>
                  <a:solidFill>
                    <a:srgbClr val="34A434"/>
                  </a:solidFill>
                  <a:effectLst/>
                </a:rPr>
                <a:t>PPA_</a:t>
              </a:r>
              <a:r>
                <a:rPr lang="ko-KR" altLang="en-US" sz="800" dirty="0">
                  <a:solidFill>
                    <a:srgbClr val="34A434"/>
                  </a:solidFill>
                </a:rPr>
                <a:t>계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D31A1B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계 평균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</p:txBody>
        </p:sp>
      </p:grpSp>
      <p:pic>
        <p:nvPicPr>
          <p:cNvPr id="15364" name="Picture 4">
            <a:extLst>
              <a:ext uri="{FF2B5EF4-FFF2-40B4-BE49-F238E27FC236}">
                <a16:creationId xmlns:a16="http://schemas.microsoft.com/office/drawing/2014/main" id="{6857293F-899D-459B-B4D8-5DDC70F8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5" y="2593327"/>
            <a:ext cx="11421190" cy="30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D9CA3-1599-8F1C-75B5-B46C19AA762E}"/>
              </a:ext>
            </a:extLst>
          </p:cNvPr>
          <p:cNvSpPr txBox="1"/>
          <p:nvPr/>
        </p:nvSpPr>
        <p:spPr>
          <a:xfrm>
            <a:off x="2587541" y="6072460"/>
            <a:ext cx="7013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전력 시장 계가 지속적으로 상승해 최근으로 올수록 평균을 넘었다는 것을 알 수 있음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7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16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평균 전력 거래금액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회사별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30BC66-49AF-4ED5-BDBE-40074F56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2" y="2510170"/>
            <a:ext cx="11259755" cy="30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F959B7-9EFC-40C7-9726-C9BEEC5DFEE7}"/>
              </a:ext>
            </a:extLst>
          </p:cNvPr>
          <p:cNvSpPr txBox="1"/>
          <p:nvPr/>
        </p:nvSpPr>
        <p:spPr>
          <a:xfrm>
            <a:off x="666749" y="6040760"/>
            <a:ext cx="11059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평균적으로 한수원 금액이 높은 것을 알 수 있고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나머지는 비슷하며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최근으로 올수록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의 거래 금액이 급격히 늘어난 것을 알 수 있음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86B6348-7F52-4FDA-A399-8280AF46CA0F}"/>
              </a:ext>
            </a:extLst>
          </p:cNvPr>
          <p:cNvGrpSpPr/>
          <p:nvPr/>
        </p:nvGrpSpPr>
        <p:grpSpPr>
          <a:xfrm>
            <a:off x="914399" y="1343585"/>
            <a:ext cx="1654630" cy="1248232"/>
            <a:chOff x="611045" y="1687051"/>
            <a:chExt cx="1987013" cy="1471225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BD97CBE-0C01-4752-9985-34A237361EF1}"/>
                </a:ext>
              </a:extLst>
            </p:cNvPr>
            <p:cNvSpPr/>
            <p:nvPr/>
          </p:nvSpPr>
          <p:spPr>
            <a:xfrm>
              <a:off x="611045" y="1687051"/>
              <a:ext cx="1987013" cy="1471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CF883F-388D-42FB-914A-8305B0EBD359}"/>
                </a:ext>
              </a:extLst>
            </p:cNvPr>
            <p:cNvSpPr txBox="1"/>
            <p:nvPr/>
          </p:nvSpPr>
          <p:spPr>
            <a:xfrm>
              <a:off x="744396" y="1816695"/>
              <a:ext cx="1823374" cy="12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한수원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 </a:t>
              </a: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남동지사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4A434"/>
                  </a:solidFill>
                </a:rPr>
                <a:t>중부지사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서부지사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A179C5"/>
                  </a:solidFill>
                </a:rPr>
                <a:t>남부지사</a:t>
              </a:r>
              <a:endParaRPr lang="en-US" altLang="ko-KR" sz="800" dirty="0">
                <a:solidFill>
                  <a:srgbClr val="A179C5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945C4D"/>
                  </a:solidFill>
                  <a:effectLst/>
                </a:rPr>
                <a:t>동서지사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 err="1">
                  <a:solidFill>
                    <a:srgbClr val="E688C9"/>
                  </a:solidFill>
                  <a:effectLst/>
                </a:rPr>
                <a:t>etc</a:t>
              </a:r>
              <a:endParaRPr lang="en-US" altLang="ko-KR" sz="800" b="0" dirty="0">
                <a:solidFill>
                  <a:srgbClr val="E688C9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151515"/>
                  </a:solidFill>
                </a:rPr>
                <a:t>전력시장 </a:t>
              </a:r>
              <a:r>
                <a:rPr lang="en-US" altLang="ko-KR" sz="800" dirty="0">
                  <a:solidFill>
                    <a:srgbClr val="151515"/>
                  </a:solidFill>
                </a:rPr>
                <a:t>+ PPA  </a:t>
              </a:r>
              <a:r>
                <a:rPr lang="ko-KR" altLang="en-US" sz="800" dirty="0">
                  <a:solidFill>
                    <a:srgbClr val="151515"/>
                  </a:solidFill>
                </a:rPr>
                <a:t>계 평균</a:t>
              </a:r>
              <a:endParaRPr lang="en-US" altLang="ko-KR" sz="800" b="0" dirty="0">
                <a:solidFill>
                  <a:srgbClr val="151515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57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3845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거래량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 err="1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자원별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F8F9CE6-6413-4029-BF5A-42C32095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1" y="2652745"/>
            <a:ext cx="11265594" cy="30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6AE13184-0338-47E9-977C-6C44865CE8F0}"/>
              </a:ext>
            </a:extLst>
          </p:cNvPr>
          <p:cNvGrpSpPr/>
          <p:nvPr/>
        </p:nvGrpSpPr>
        <p:grpSpPr>
          <a:xfrm>
            <a:off x="954798" y="1885982"/>
            <a:ext cx="1560656" cy="766763"/>
            <a:chOff x="611045" y="1687051"/>
            <a:chExt cx="1987012" cy="911125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032E9198-503B-457D-AE80-60526B294DF5}"/>
                </a:ext>
              </a:extLst>
            </p:cNvPr>
            <p:cNvSpPr/>
            <p:nvPr/>
          </p:nvSpPr>
          <p:spPr>
            <a:xfrm>
              <a:off x="611045" y="1687051"/>
              <a:ext cx="1987012" cy="9111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962C5-C01D-4A59-8E2E-1E8DA9CEB602}"/>
                </a:ext>
              </a:extLst>
            </p:cNvPr>
            <p:cNvSpPr txBox="1"/>
            <p:nvPr/>
          </p:nvSpPr>
          <p:spPr>
            <a:xfrm>
              <a:off x="611045" y="1804489"/>
              <a:ext cx="1886226" cy="694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계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E27A1B"/>
                  </a:solidFill>
                  <a:effectLst/>
                </a:rPr>
                <a:t>전력시장 계</a:t>
              </a:r>
              <a:endParaRPr lang="en-US" altLang="ko-KR" sz="800" b="0" dirty="0">
                <a:solidFill>
                  <a:srgbClr val="E27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>
                  <a:solidFill>
                    <a:srgbClr val="34A434"/>
                  </a:solidFill>
                  <a:effectLst/>
                </a:rPr>
                <a:t>PPA_</a:t>
              </a:r>
              <a:r>
                <a:rPr lang="ko-KR" altLang="en-US" sz="800" dirty="0">
                  <a:solidFill>
                    <a:srgbClr val="34A434"/>
                  </a:solidFill>
                </a:rPr>
                <a:t>계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D31A1B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계 평균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60FF15-23B8-207D-5E7F-326FBE9A5D90}"/>
              </a:ext>
            </a:extLst>
          </p:cNvPr>
          <p:cNvSpPr txBox="1"/>
          <p:nvPr/>
        </p:nvSpPr>
        <p:spPr>
          <a:xfrm>
            <a:off x="2587541" y="6072460"/>
            <a:ext cx="7013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전력 시장 계가 지속적으로 상승해 최근으로 올수록 평균을 넘었다는 것을 알 수 있음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16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거래량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회사별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0B26D7-62CF-4D77-F153-175CEBE288AE}"/>
              </a:ext>
            </a:extLst>
          </p:cNvPr>
          <p:cNvGrpSpPr/>
          <p:nvPr/>
        </p:nvGrpSpPr>
        <p:grpSpPr>
          <a:xfrm>
            <a:off x="814245" y="1583763"/>
            <a:ext cx="1560656" cy="766763"/>
            <a:chOff x="611045" y="1687051"/>
            <a:chExt cx="1987012" cy="911125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BD6B0C4-03D8-AE95-DA0D-491439A1488D}"/>
                </a:ext>
              </a:extLst>
            </p:cNvPr>
            <p:cNvSpPr/>
            <p:nvPr/>
          </p:nvSpPr>
          <p:spPr>
            <a:xfrm>
              <a:off x="611045" y="1687051"/>
              <a:ext cx="1987012" cy="9111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CDFB97-3BAB-4422-B27C-F98D77A18850}"/>
                </a:ext>
              </a:extLst>
            </p:cNvPr>
            <p:cNvSpPr txBox="1"/>
            <p:nvPr/>
          </p:nvSpPr>
          <p:spPr>
            <a:xfrm>
              <a:off x="611045" y="1804489"/>
              <a:ext cx="1886226" cy="694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계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E27A1B"/>
                  </a:solidFill>
                  <a:effectLst/>
                </a:rPr>
                <a:t>전력시장 계</a:t>
              </a:r>
              <a:endParaRPr lang="en-US" altLang="ko-KR" sz="800" b="0" dirty="0">
                <a:solidFill>
                  <a:srgbClr val="E27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>
                  <a:solidFill>
                    <a:srgbClr val="34A434"/>
                  </a:solidFill>
                  <a:effectLst/>
                </a:rPr>
                <a:t>PPA_</a:t>
              </a:r>
              <a:r>
                <a:rPr lang="ko-KR" altLang="en-US" sz="800" dirty="0">
                  <a:solidFill>
                    <a:srgbClr val="34A434"/>
                  </a:solidFill>
                </a:rPr>
                <a:t>계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D31A1B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계 평균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</p:txBody>
        </p:sp>
      </p:grp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A1DA802-571F-4160-ACC7-4DA0B758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" y="2499284"/>
            <a:ext cx="11379201" cy="30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582D60-7E9E-585F-1807-B5D1CFDADA86}"/>
              </a:ext>
            </a:extLst>
          </p:cNvPr>
          <p:cNvSpPr txBox="1"/>
          <p:nvPr/>
        </p:nvSpPr>
        <p:spPr>
          <a:xfrm>
            <a:off x="2587541" y="6072460"/>
            <a:ext cx="7013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전력 시장 계가 지속적으로 상승해 최근으로 올수록 평균을 넘었다는 것을 알 수 있음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8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3216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거래량 </a:t>
            </a:r>
            <a:r>
              <a:rPr lang="ko-KR" altLang="en-US" b="1" kern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회사별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09324-CDDF-3892-CC23-CCB962226A3B}"/>
              </a:ext>
            </a:extLst>
          </p:cNvPr>
          <p:cNvSpPr txBox="1"/>
          <p:nvPr/>
        </p:nvSpPr>
        <p:spPr>
          <a:xfrm>
            <a:off x="2260968" y="6072459"/>
            <a:ext cx="8145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한수원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가 거래량이 가장 많고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나머지는 비슷한 수준의 거래량을 가지고 있다는 것을 알 수 있음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B2207FE-EC5F-4948-8DB8-CC3B5C06E49B}"/>
              </a:ext>
            </a:extLst>
          </p:cNvPr>
          <p:cNvGrpSpPr/>
          <p:nvPr/>
        </p:nvGrpSpPr>
        <p:grpSpPr>
          <a:xfrm>
            <a:off x="914399" y="1343585"/>
            <a:ext cx="1346569" cy="1248232"/>
            <a:chOff x="611045" y="1687051"/>
            <a:chExt cx="1987013" cy="1471225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B69F8E16-A00E-4C7F-84A9-2E67C6E252CC}"/>
                </a:ext>
              </a:extLst>
            </p:cNvPr>
            <p:cNvSpPr/>
            <p:nvPr/>
          </p:nvSpPr>
          <p:spPr>
            <a:xfrm>
              <a:off x="611045" y="1687051"/>
              <a:ext cx="1987013" cy="1471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5E033D-B11D-4A85-A47B-790A3032EA14}"/>
                </a:ext>
              </a:extLst>
            </p:cNvPr>
            <p:cNvSpPr txBox="1"/>
            <p:nvPr/>
          </p:nvSpPr>
          <p:spPr>
            <a:xfrm>
              <a:off x="744395" y="1816695"/>
              <a:ext cx="1276311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한수원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 </a:t>
              </a: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남동지사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4A434"/>
                  </a:solidFill>
                </a:rPr>
                <a:t>중부지사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서부지사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A179C5"/>
                  </a:solidFill>
                </a:rPr>
                <a:t>남부지사</a:t>
              </a:r>
              <a:endParaRPr lang="en-US" altLang="ko-KR" sz="800" dirty="0">
                <a:solidFill>
                  <a:srgbClr val="A179C5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945C4D"/>
                  </a:solidFill>
                  <a:effectLst/>
                </a:rPr>
                <a:t>동서지사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 err="1">
                  <a:solidFill>
                    <a:srgbClr val="E688C9"/>
                  </a:solidFill>
                  <a:effectLst/>
                </a:rPr>
                <a:t>etc</a:t>
              </a:r>
              <a:endParaRPr lang="en-US" altLang="ko-KR" sz="800" b="0" dirty="0">
                <a:solidFill>
                  <a:srgbClr val="E688C9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151515"/>
                  </a:solidFill>
                </a:rPr>
                <a:t>전력시장 </a:t>
              </a:r>
              <a:r>
                <a:rPr lang="en-US" altLang="ko-KR" sz="800" dirty="0">
                  <a:solidFill>
                    <a:srgbClr val="151515"/>
                  </a:solidFill>
                </a:rPr>
                <a:t>+ PPA  </a:t>
              </a:r>
              <a:r>
                <a:rPr lang="ko-KR" altLang="en-US" sz="800" dirty="0">
                  <a:solidFill>
                    <a:srgbClr val="151515"/>
                  </a:solidFill>
                </a:rPr>
                <a:t>계</a:t>
              </a:r>
              <a:endParaRPr lang="en-US" altLang="ko-KR" sz="800" b="0" dirty="0">
                <a:solidFill>
                  <a:srgbClr val="151515"/>
                </a:solidFill>
                <a:effectLst/>
              </a:endParaRPr>
            </a:p>
          </p:txBody>
        </p:sp>
      </p:grp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8A48948-81D0-4805-991C-AF154DA3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" y="2743420"/>
            <a:ext cx="11266368" cy="30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7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215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평균 거래량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평균 거래금액 그래프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696F2-E9D6-478A-CF93-6CDD6739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15355"/>
            <a:ext cx="82677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5437F-09C4-2584-127F-B2671D5032C6}"/>
              </a:ext>
            </a:extLst>
          </p:cNvPr>
          <p:cNvSpPr txBox="1"/>
          <p:nvPr/>
        </p:nvSpPr>
        <p:spPr>
          <a:xfrm>
            <a:off x="2739043" y="6072458"/>
            <a:ext cx="723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평균 전력 거래량과 평균 전력 거래 금액은 비슷하게 움직인다는 상관관계를 알 수 있음</a:t>
            </a:r>
          </a:p>
        </p:txBody>
      </p:sp>
    </p:spTree>
    <p:extLst>
      <p:ext uri="{BB962C8B-B14F-4D97-AF65-F5344CB8AC3E}">
        <p14:creationId xmlns:p14="http://schemas.microsoft.com/office/powerpoint/2010/main" val="404717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 algn="ctr">
                <a:defRPr/>
              </a:pPr>
              <a:endPara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762EEE-0E47-B6E5-7AF4-4136652B78C9}"/>
              </a:ext>
            </a:extLst>
          </p:cNvPr>
          <p:cNvSpPr/>
          <p:nvPr/>
        </p:nvSpPr>
        <p:spPr>
          <a:xfrm>
            <a:off x="4528457" y="3141517"/>
            <a:ext cx="3526972" cy="57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</a:rPr>
              <a:t>2. MLP </a:t>
            </a:r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</a:rPr>
              <a:t>거래량 예측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BEA3D4C-A661-081F-4C47-3556807B2E1A}"/>
              </a:ext>
            </a:extLst>
          </p:cNvPr>
          <p:cNvSpPr txBox="1">
            <a:spLocks/>
          </p:cNvSpPr>
          <p:nvPr/>
        </p:nvSpPr>
        <p:spPr>
          <a:xfrm>
            <a:off x="5396665" y="5178120"/>
            <a:ext cx="1860666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1BA7345-7C11-932E-0265-71A162D35233}"/>
              </a:ext>
            </a:extLst>
          </p:cNvPr>
          <p:cNvSpPr txBox="1">
            <a:spLocks/>
          </p:cNvSpPr>
          <p:nvPr/>
        </p:nvSpPr>
        <p:spPr>
          <a:xfrm>
            <a:off x="4528457" y="3939946"/>
            <a:ext cx="3759389" cy="111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거래량을 가지고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거래량 예측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10</a:t>
            </a: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10</a:t>
            </a: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8</a:t>
            </a: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</a:t>
            </a:r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2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한수원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남동발전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340FEDC-7F64-A359-3880-C4E7683D9F79}"/>
              </a:ext>
            </a:extLst>
          </p:cNvPr>
          <p:cNvSpPr txBox="1">
            <a:spLocks/>
          </p:cNvSpPr>
          <p:nvPr/>
        </p:nvSpPr>
        <p:spPr>
          <a:xfrm>
            <a:off x="2132231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2214.99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3139.68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85C862B-3BEE-40A1-9807-7B86648F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1" y="1444789"/>
            <a:ext cx="5562349" cy="39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C3F312F3-943D-4491-AA07-8DAA162C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35" y="1469093"/>
            <a:ext cx="5503314" cy="39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8234327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435.59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453.93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7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762EEE-0E47-B6E5-7AF4-4136652B78C9}"/>
              </a:ext>
            </a:extLst>
          </p:cNvPr>
          <p:cNvSpPr/>
          <p:nvPr/>
        </p:nvSpPr>
        <p:spPr>
          <a:xfrm>
            <a:off x="1623765" y="1715879"/>
            <a:ext cx="3093478" cy="438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데이터 분석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MLP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거래량 예측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MLP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거래금액 예측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LSTM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거래량 예측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LSTM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거래금액 예측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300000"/>
              </a:lnSpc>
              <a:buAutoNum type="arabicPeriod"/>
            </a:pP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1920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sz="2400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데이터 분석</a:t>
            </a:r>
            <a:endParaRPr lang="en-US" altLang="ko-KR" sz="2400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312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32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중부발전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서부발전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340FEDC-7F64-A359-3880-C4E7683D9F79}"/>
              </a:ext>
            </a:extLst>
          </p:cNvPr>
          <p:cNvSpPr txBox="1">
            <a:spLocks/>
          </p:cNvSpPr>
          <p:nvPr/>
        </p:nvSpPr>
        <p:spPr>
          <a:xfrm>
            <a:off x="2132231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406.99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315.13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8234327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334.98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399.52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B5320E3D-189D-4B80-A7F3-2EE77A1A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6" y="1413703"/>
            <a:ext cx="5589534" cy="40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0FA92BB5-88D9-46BD-8E6F-7428537E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27" y="1442204"/>
            <a:ext cx="5704116" cy="41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4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47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동서발전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340FEDC-7F64-A359-3880-C4E7683D9F79}"/>
              </a:ext>
            </a:extLst>
          </p:cNvPr>
          <p:cNvSpPr txBox="1">
            <a:spLocks/>
          </p:cNvSpPr>
          <p:nvPr/>
        </p:nvSpPr>
        <p:spPr>
          <a:xfrm>
            <a:off x="2132231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347.59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512.86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8234327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298.39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373.36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B467993-609F-4A07-963F-F52B28EA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1480577"/>
            <a:ext cx="5404054" cy="38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FA8F226A-8583-4BA8-9AF3-F9309E00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6" y="1438970"/>
            <a:ext cx="5404054" cy="38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2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기타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5271043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3312.31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6344.19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6924DFD8-F182-47EB-A455-266C1B55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9" y="1375613"/>
            <a:ext cx="5765800" cy="41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79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 algn="ctr">
                <a:defRPr/>
              </a:pPr>
              <a:endPara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762EEE-0E47-B6E5-7AF4-4136652B78C9}"/>
              </a:ext>
            </a:extLst>
          </p:cNvPr>
          <p:cNvSpPr/>
          <p:nvPr/>
        </p:nvSpPr>
        <p:spPr>
          <a:xfrm>
            <a:off x="4528457" y="3141517"/>
            <a:ext cx="3526972" cy="57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</a:rPr>
              <a:t>3. MLP </a:t>
            </a:r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</a:rPr>
              <a:t>거래금액 예측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9503729-0D47-EB40-CEB2-99AAD85F16EE}"/>
              </a:ext>
            </a:extLst>
          </p:cNvPr>
          <p:cNvSpPr txBox="1">
            <a:spLocks/>
          </p:cNvSpPr>
          <p:nvPr/>
        </p:nvSpPr>
        <p:spPr>
          <a:xfrm>
            <a:off x="4267199" y="3864533"/>
            <a:ext cx="4325257" cy="1337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거래금액을 가지고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거래금액 예측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10</a:t>
            </a: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10</a:t>
            </a: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8</a:t>
            </a: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</a:t>
            </a:r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6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32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한수원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남동발전 전력 거래금액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340FEDC-7F64-A359-3880-C4E7683D9F79}"/>
              </a:ext>
            </a:extLst>
          </p:cNvPr>
          <p:cNvSpPr txBox="1">
            <a:spLocks/>
          </p:cNvSpPr>
          <p:nvPr/>
        </p:nvSpPr>
        <p:spPr>
          <a:xfrm>
            <a:off x="2132231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6662.35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917.80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8176270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637.91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192.11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1D45CCC0-7956-4674-A8D8-9773972A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5" y="1439628"/>
            <a:ext cx="5461104" cy="38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219D4142-E0E0-424F-9923-46D97508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69" y="1439627"/>
            <a:ext cx="5454966" cy="3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9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32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중부발전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서부발전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340FEDC-7F64-A359-3880-C4E7683D9F79}"/>
              </a:ext>
            </a:extLst>
          </p:cNvPr>
          <p:cNvSpPr txBox="1">
            <a:spLocks/>
          </p:cNvSpPr>
          <p:nvPr/>
        </p:nvSpPr>
        <p:spPr>
          <a:xfrm>
            <a:off x="2132231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469.07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234.80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8234327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422.28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221.90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666F1AB-CD63-41C2-851D-47036B12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6" y="1445872"/>
            <a:ext cx="5559313" cy="396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47B3B938-56E5-4EAA-BE2D-4B1BA67D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24" y="1445872"/>
            <a:ext cx="5701721" cy="40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47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동서발전 전력 거래금액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340FEDC-7F64-A359-3880-C4E7683D9F79}"/>
              </a:ext>
            </a:extLst>
          </p:cNvPr>
          <p:cNvSpPr txBox="1">
            <a:spLocks/>
          </p:cNvSpPr>
          <p:nvPr/>
        </p:nvSpPr>
        <p:spPr>
          <a:xfrm>
            <a:off x="2132231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482.44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369.52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8234327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390.94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208.79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01968601-FE69-4D63-B6EE-63D4F359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" y="1536790"/>
            <a:ext cx="5640689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72D5DA1E-F180-494B-9E7B-9148C3BE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55" y="1536790"/>
            <a:ext cx="5580823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기타 전력 거래금액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F9DA718-561E-4193-93AC-2D825A411CD2}"/>
              </a:ext>
            </a:extLst>
          </p:cNvPr>
          <p:cNvSpPr txBox="1">
            <a:spLocks/>
          </p:cNvSpPr>
          <p:nvPr/>
        </p:nvSpPr>
        <p:spPr>
          <a:xfrm>
            <a:off x="5271043" y="564875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4669.23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3575.90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F31D9F2D-6874-4C19-BBD6-2E966011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50" y="1268840"/>
            <a:ext cx="6041571" cy="43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6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 algn="ctr">
                <a:defRPr/>
              </a:pPr>
              <a:endPara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762EEE-0E47-B6E5-7AF4-4136652B78C9}"/>
              </a:ext>
            </a:extLst>
          </p:cNvPr>
          <p:cNvSpPr/>
          <p:nvPr/>
        </p:nvSpPr>
        <p:spPr>
          <a:xfrm>
            <a:off x="4528457" y="3141517"/>
            <a:ext cx="3280229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</a:rPr>
              <a:t>4. LSTM</a:t>
            </a:r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</a:rPr>
              <a:t> 거래량 예측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BEA3D4C-A661-081F-4C47-3556807B2E1A}"/>
              </a:ext>
            </a:extLst>
          </p:cNvPr>
          <p:cNvSpPr txBox="1">
            <a:spLocks/>
          </p:cNvSpPr>
          <p:nvPr/>
        </p:nvSpPr>
        <p:spPr>
          <a:xfrm>
            <a:off x="4528457" y="3756910"/>
            <a:ext cx="3759389" cy="111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거래량을 가지고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거래량 예측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LSTM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뉴런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개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1584469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15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한수원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남동발전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BAA06E1-7733-4CE4-BE52-AB33FA95ACDC}"/>
              </a:ext>
            </a:extLst>
          </p:cNvPr>
          <p:cNvSpPr txBox="1">
            <a:spLocks/>
          </p:cNvSpPr>
          <p:nvPr/>
        </p:nvSpPr>
        <p:spPr>
          <a:xfrm>
            <a:off x="1888920" y="5414239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1005.73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1197.63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2EB9E3-3C8E-DEE6-097D-6C64D4CEA408}"/>
              </a:ext>
            </a:extLst>
          </p:cNvPr>
          <p:cNvSpPr txBox="1">
            <a:spLocks/>
          </p:cNvSpPr>
          <p:nvPr/>
        </p:nvSpPr>
        <p:spPr>
          <a:xfrm>
            <a:off x="8151726" y="5414240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543.12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516.58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EA177A-49EB-A7CB-C3A1-08790733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" y="1763319"/>
            <a:ext cx="5522901" cy="33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01F10E-CE3D-B784-409D-8116F68A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7" y="1733156"/>
            <a:ext cx="5522901" cy="33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9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 algn="ctr">
                <a:defRPr/>
              </a:pPr>
              <a:endPara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762EEE-0E47-B6E5-7AF4-4136652B78C9}"/>
              </a:ext>
            </a:extLst>
          </p:cNvPr>
          <p:cNvSpPr/>
          <p:nvPr/>
        </p:nvSpPr>
        <p:spPr>
          <a:xfrm>
            <a:off x="4835428" y="3141517"/>
            <a:ext cx="2521142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</a:rPr>
              <a:t>데이터 분석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62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47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중부발전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서부발전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86B8F21C-2DE6-4950-9D6D-B61CE60F958F}"/>
              </a:ext>
            </a:extLst>
          </p:cNvPr>
          <p:cNvSpPr txBox="1">
            <a:spLocks/>
          </p:cNvSpPr>
          <p:nvPr/>
        </p:nvSpPr>
        <p:spPr>
          <a:xfrm>
            <a:off x="2237181" y="5159789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532.48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571.71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2EFFA8C-5A29-FBB6-7B18-F937728890A8}"/>
              </a:ext>
            </a:extLst>
          </p:cNvPr>
          <p:cNvSpPr txBox="1">
            <a:spLocks/>
          </p:cNvSpPr>
          <p:nvPr/>
        </p:nvSpPr>
        <p:spPr>
          <a:xfrm>
            <a:off x="8065477" y="5159789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485.84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421.80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62C06D-731F-C880-4BE1-2CCCBDE8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" y="1715352"/>
            <a:ext cx="5254425" cy="31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E31CB40-2866-C798-D36E-43806953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89" y="1675415"/>
            <a:ext cx="5385654" cy="32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9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358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동서발전 전력 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EE8CA1C-30B7-4F71-A30A-41EAE4CD29DA}"/>
              </a:ext>
            </a:extLst>
          </p:cNvPr>
          <p:cNvSpPr txBox="1">
            <a:spLocks/>
          </p:cNvSpPr>
          <p:nvPr/>
        </p:nvSpPr>
        <p:spPr>
          <a:xfrm>
            <a:off x="2244007" y="5034455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520.58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424.33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168C2B5-A621-D75D-4107-48A9B1178248}"/>
              </a:ext>
            </a:extLst>
          </p:cNvPr>
          <p:cNvSpPr txBox="1">
            <a:spLocks/>
          </p:cNvSpPr>
          <p:nvPr/>
        </p:nvSpPr>
        <p:spPr>
          <a:xfrm>
            <a:off x="8247173" y="5030872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445.61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541.42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3BCBAA-57CF-9A3D-E59F-3288BFF0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8" y="1514302"/>
            <a:ext cx="5384607" cy="32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1DB54A5-C469-94CE-4598-6C6979D4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7" y="1496583"/>
            <a:ext cx="5498640" cy="33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82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192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ETC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거래량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3200AB7D-ECBB-43EE-A993-186E39104072}"/>
              </a:ext>
            </a:extLst>
          </p:cNvPr>
          <p:cNvSpPr txBox="1">
            <a:spLocks/>
          </p:cNvSpPr>
          <p:nvPr/>
        </p:nvSpPr>
        <p:spPr>
          <a:xfrm>
            <a:off x="5170144" y="5413855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997.95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103.77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92BEE-FA5B-4C91-F1E3-893AED8B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40" y="1589238"/>
            <a:ext cx="5938118" cy="35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45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 algn="ctr">
                <a:defRPr/>
              </a:pPr>
              <a:endPara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762EEE-0E47-B6E5-7AF4-4136652B78C9}"/>
              </a:ext>
            </a:extLst>
          </p:cNvPr>
          <p:cNvSpPr/>
          <p:nvPr/>
        </p:nvSpPr>
        <p:spPr>
          <a:xfrm>
            <a:off x="4325257" y="3141517"/>
            <a:ext cx="3614057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</a:rPr>
              <a:t>5. LSTM </a:t>
            </a:r>
            <a:r>
              <a:rPr lang="ko-KR" altLang="en-US" sz="2400" b="1" dirty="0">
                <a:solidFill>
                  <a:schemeClr val="accent3">
                    <a:lumMod val="50000"/>
                  </a:schemeClr>
                </a:solidFill>
              </a:rPr>
              <a:t>거래금액 예측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6278A50-8B32-ECA3-7589-0E96718F13D3}"/>
              </a:ext>
            </a:extLst>
          </p:cNvPr>
          <p:cNvSpPr txBox="1">
            <a:spLocks/>
          </p:cNvSpPr>
          <p:nvPr/>
        </p:nvSpPr>
        <p:spPr>
          <a:xfrm>
            <a:off x="4063999" y="3832597"/>
            <a:ext cx="4136572" cy="111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거래금액을 가지고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회사별 거래금액 예측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LSTM 4</a:t>
            </a:r>
          </a:p>
          <a:p>
            <a:pPr algn="ctr"/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Dense 1</a:t>
            </a:r>
            <a:endParaRPr lang="ko-KR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2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4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한수원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남동발전 거래금액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30B0A91-A6D3-B9F5-1CE9-C146C2DBE7F0}"/>
              </a:ext>
            </a:extLst>
          </p:cNvPr>
          <p:cNvSpPr txBox="1">
            <a:spLocks/>
          </p:cNvSpPr>
          <p:nvPr/>
        </p:nvSpPr>
        <p:spPr>
          <a:xfrm>
            <a:off x="2344632" y="578492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1298.94 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733.45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80CE604-0A2A-4992-BBD0-BFA781673B17}"/>
              </a:ext>
            </a:extLst>
          </p:cNvPr>
          <p:cNvSpPr txBox="1">
            <a:spLocks/>
          </p:cNvSpPr>
          <p:nvPr/>
        </p:nvSpPr>
        <p:spPr>
          <a:xfrm>
            <a:off x="8046538" y="578492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926.79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293.22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64F5028-81BA-CBBC-2993-E4485AA9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1" y="1451048"/>
            <a:ext cx="56102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443699F-9D65-F6AC-00B0-87CDDF0B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56" y="1451047"/>
            <a:ext cx="5524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77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B43354-3AFD-78B3-A9F5-FCAE83596FA7}"/>
              </a:ext>
            </a:extLst>
          </p:cNvPr>
          <p:cNvSpPr txBox="1"/>
          <p:nvPr/>
        </p:nvSpPr>
        <p:spPr>
          <a:xfrm>
            <a:off x="460240" y="663351"/>
            <a:ext cx="4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중부발전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서부발전 거래금액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497ECF40-CBF9-F619-D98B-78B2D5462099}"/>
              </a:ext>
            </a:extLst>
          </p:cNvPr>
          <p:cNvSpPr txBox="1">
            <a:spLocks/>
          </p:cNvSpPr>
          <p:nvPr/>
        </p:nvSpPr>
        <p:spPr>
          <a:xfrm>
            <a:off x="2449937" y="5784922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835.90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555.27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65A4D21C-DDAE-060E-EA6D-81E0A335A609}"/>
              </a:ext>
            </a:extLst>
          </p:cNvPr>
          <p:cNvSpPr txBox="1">
            <a:spLocks/>
          </p:cNvSpPr>
          <p:nvPr/>
        </p:nvSpPr>
        <p:spPr>
          <a:xfrm>
            <a:off x="8132655" y="5784922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802.08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532.24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23D44BC-3666-8B3F-EDDE-8BDBE1458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6" y="1382008"/>
            <a:ext cx="56102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3FE9120-8662-88F7-59EE-2BDFC7B1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31" y="1382008"/>
            <a:ext cx="56102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6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8CFB250-CEE4-446E-34B7-EF1D186CBB5C}"/>
              </a:ext>
            </a:extLst>
          </p:cNvPr>
          <p:cNvSpPr txBox="1"/>
          <p:nvPr/>
        </p:nvSpPr>
        <p:spPr>
          <a:xfrm>
            <a:off x="460240" y="663351"/>
            <a:ext cx="4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남부발전 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 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동서발전 거래금액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BD7AC7F-4CB4-0242-2319-D7B62D0E0A66}"/>
              </a:ext>
            </a:extLst>
          </p:cNvPr>
          <p:cNvSpPr txBox="1">
            <a:spLocks/>
          </p:cNvSpPr>
          <p:nvPr/>
        </p:nvSpPr>
        <p:spPr>
          <a:xfrm>
            <a:off x="2498682" y="5759346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906.34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521.11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357756B-D758-3078-09C4-AF7A643D9D60}"/>
              </a:ext>
            </a:extLst>
          </p:cNvPr>
          <p:cNvSpPr txBox="1">
            <a:spLocks/>
          </p:cNvSpPr>
          <p:nvPr/>
        </p:nvSpPr>
        <p:spPr>
          <a:xfrm>
            <a:off x="8253765" y="5784923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796.33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660.21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6C520A9-C79F-997F-1800-049148DF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" y="1382008"/>
            <a:ext cx="56102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DE1DE36-774D-A8D8-E017-BBD94023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36" y="1382008"/>
            <a:ext cx="5612507" cy="44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10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6250BF-B7E2-927F-B526-919649F8FF8B}"/>
              </a:ext>
            </a:extLst>
          </p:cNvPr>
          <p:cNvSpPr txBox="1"/>
          <p:nvPr/>
        </p:nvSpPr>
        <p:spPr>
          <a:xfrm>
            <a:off x="460240" y="663351"/>
            <a:ext cx="4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기타 거래금액 예측</a:t>
            </a:r>
            <a:endParaRPr lang="en-US" altLang="ko-KR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340FEDC-7F64-A359-3880-C4E7683D9F79}"/>
              </a:ext>
            </a:extLst>
          </p:cNvPr>
          <p:cNvSpPr txBox="1">
            <a:spLocks/>
          </p:cNvSpPr>
          <p:nvPr/>
        </p:nvSpPr>
        <p:spPr>
          <a:xfrm>
            <a:off x="5530410" y="5699351"/>
            <a:ext cx="2087187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Train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2146.73</a:t>
            </a: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Test RMSE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Score : 283.47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AA5D15C-F588-8DE8-7297-D6843C051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36" y="1374547"/>
            <a:ext cx="56102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37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762EEE-0E47-B6E5-7AF4-4136652B78C9}"/>
              </a:ext>
            </a:extLst>
          </p:cNvPr>
          <p:cNvSpPr/>
          <p:nvPr/>
        </p:nvSpPr>
        <p:spPr>
          <a:xfrm>
            <a:off x="1063719" y="1564989"/>
            <a:ext cx="10559846" cy="4280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 err="1">
                <a:solidFill>
                  <a:schemeClr val="accent3">
                    <a:lumMod val="50000"/>
                  </a:schemeClr>
                </a:solidFill>
              </a:rPr>
              <a:t>배출권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 거래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  :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온실가스 감축 의무가 있는 국가에 배출 허용량을 부여한 후 국가간 배출 허용량의 거래를 허용하는 제도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전력 시장 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  :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한국전력 산하 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개의 발전 회사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민간 발전 기업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한수원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한국 수력 원자력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남동발전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중부발전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서부발전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남부발전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동서발전 등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개 공기업과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400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여개의 민간 발전 기업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PPA 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  :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전력 시장을 통하지 않고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전력 판매자와 전기 사용자가 전력을 직거래하는 당사자 간의 계약 방식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1920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sz="2400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데이터 분석</a:t>
            </a:r>
            <a:endParaRPr lang="en-US" altLang="ko-KR" sz="2400" b="1" kern="0" dirty="0">
              <a:ln w="15875">
                <a:noFill/>
              </a:ln>
              <a:solidFill>
                <a:srgbClr val="2397E4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187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361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거래금액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 err="1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자원별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5776F-D86D-EE86-FA31-31038E3F2011}"/>
              </a:ext>
            </a:extLst>
          </p:cNvPr>
          <p:cNvSpPr txBox="1"/>
          <p:nvPr/>
        </p:nvSpPr>
        <p:spPr>
          <a:xfrm>
            <a:off x="2107293" y="6105399"/>
            <a:ext cx="85461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전반적으로 골고루 분포되는 것을 알 수 있음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최근으로 올수록 전력 거래금액이 늘어나는 추세를 보임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EDC233A-6725-415D-8784-23F62585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3" y="1515460"/>
            <a:ext cx="4982283" cy="42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0E7866F-5EA2-C3BE-21FC-53FD9537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20" y="1515459"/>
            <a:ext cx="4903478" cy="42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9587DC7A-5DD0-EFA0-F7F1-8935BB81AFE0}"/>
              </a:ext>
            </a:extLst>
          </p:cNvPr>
          <p:cNvGrpSpPr/>
          <p:nvPr/>
        </p:nvGrpSpPr>
        <p:grpSpPr>
          <a:xfrm>
            <a:off x="4648874" y="900703"/>
            <a:ext cx="831115" cy="998291"/>
            <a:chOff x="611046" y="1687051"/>
            <a:chExt cx="1987012" cy="1471225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1B1005BB-98E6-9BD6-D650-2A76D78C69F6}"/>
                </a:ext>
              </a:extLst>
            </p:cNvPr>
            <p:cNvSpPr/>
            <p:nvPr/>
          </p:nvSpPr>
          <p:spPr>
            <a:xfrm>
              <a:off x="611046" y="1687051"/>
              <a:ext cx="1987012" cy="1471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5C12CF-8DDC-86C6-4FF1-AFCDDB0EEA59}"/>
                </a:ext>
              </a:extLst>
            </p:cNvPr>
            <p:cNvSpPr txBox="1"/>
            <p:nvPr/>
          </p:nvSpPr>
          <p:spPr>
            <a:xfrm>
              <a:off x="744395" y="1816695"/>
              <a:ext cx="982118" cy="112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원자력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유연탄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4A434"/>
                  </a:solidFill>
                  <a:effectLst/>
                </a:rPr>
                <a:t>무연탄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D31A1B"/>
                  </a:solidFill>
                </a:rPr>
                <a:t>유류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dirty="0">
                  <a:solidFill>
                    <a:srgbClr val="A179C5"/>
                  </a:solidFill>
                </a:rPr>
                <a:t>LNG</a:t>
              </a: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945C4D"/>
                  </a:solidFill>
                </a:rPr>
                <a:t>양수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dirty="0" err="1">
                  <a:solidFill>
                    <a:srgbClr val="E688C9"/>
                  </a:solidFill>
                </a:rPr>
                <a:t>etc</a:t>
              </a:r>
              <a:endParaRPr lang="en-US" altLang="ko-KR" sz="800" b="0" dirty="0">
                <a:solidFill>
                  <a:srgbClr val="E688C9"/>
                </a:solidFill>
                <a:effectLst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5E5C1A9-2226-C25A-5EF9-509FC8C34CB4}"/>
              </a:ext>
            </a:extLst>
          </p:cNvPr>
          <p:cNvGrpSpPr/>
          <p:nvPr/>
        </p:nvGrpSpPr>
        <p:grpSpPr>
          <a:xfrm>
            <a:off x="9960258" y="782383"/>
            <a:ext cx="1109240" cy="1143003"/>
            <a:chOff x="611046" y="1687051"/>
            <a:chExt cx="2167185" cy="1505999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FFF1C27E-04B4-1102-74DC-65448498C0F4}"/>
                </a:ext>
              </a:extLst>
            </p:cNvPr>
            <p:cNvSpPr/>
            <p:nvPr/>
          </p:nvSpPr>
          <p:spPr>
            <a:xfrm>
              <a:off x="611046" y="1687051"/>
              <a:ext cx="1987012" cy="1471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C87A1E-9B61-131E-2A48-BB832533095F}"/>
                </a:ext>
              </a:extLst>
            </p:cNvPr>
            <p:cNvSpPr txBox="1"/>
            <p:nvPr/>
          </p:nvSpPr>
          <p:spPr>
            <a:xfrm>
              <a:off x="744395" y="1734135"/>
              <a:ext cx="2033836" cy="145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연료전지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석탄가스화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4A434"/>
                  </a:solidFill>
                </a:rPr>
                <a:t>태양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D31A1B"/>
                  </a:solidFill>
                </a:rPr>
                <a:t>풍력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A179C5"/>
                  </a:solidFill>
                </a:rPr>
                <a:t>수력</a:t>
              </a:r>
              <a:endParaRPr lang="en-US" altLang="ko-KR" sz="800" dirty="0">
                <a:solidFill>
                  <a:srgbClr val="A179C5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945C4D"/>
                  </a:solidFill>
                </a:rPr>
                <a:t>해양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688C9"/>
                  </a:solidFill>
                </a:rPr>
                <a:t>바이오</a:t>
              </a:r>
              <a:endParaRPr lang="en-US" altLang="ko-KR" sz="800" dirty="0">
                <a:solidFill>
                  <a:srgbClr val="E688C9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787878"/>
                  </a:solidFill>
                  <a:effectLst/>
                </a:rPr>
                <a:t>폐기물</a:t>
              </a:r>
              <a:endParaRPr lang="en-US" altLang="ko-KR" sz="800" b="0" dirty="0">
                <a:solidFill>
                  <a:srgbClr val="787878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11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361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거래금액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 err="1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자원별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5776F-D86D-EE86-FA31-31038E3F2011}"/>
              </a:ext>
            </a:extLst>
          </p:cNvPr>
          <p:cNvSpPr txBox="1"/>
          <p:nvPr/>
        </p:nvSpPr>
        <p:spPr>
          <a:xfrm>
            <a:off x="3868968" y="6079145"/>
            <a:ext cx="5419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최근으로 올수록 전력시장과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PPA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합계가 상승한 것을 알 수 있음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5F2E0F-A4BA-6A6B-3961-A191BD8C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552390"/>
            <a:ext cx="54197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53BA9932-0D59-528E-C0C3-C7740CC938D8}"/>
              </a:ext>
            </a:extLst>
          </p:cNvPr>
          <p:cNvGrpSpPr/>
          <p:nvPr/>
        </p:nvGrpSpPr>
        <p:grpSpPr>
          <a:xfrm>
            <a:off x="9270322" y="2098325"/>
            <a:ext cx="1560655" cy="826156"/>
            <a:chOff x="611045" y="1687051"/>
            <a:chExt cx="1987012" cy="98170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7D4EA975-14BF-ED95-8EF1-3530354D1C85}"/>
                </a:ext>
              </a:extLst>
            </p:cNvPr>
            <p:cNvSpPr/>
            <p:nvPr/>
          </p:nvSpPr>
          <p:spPr>
            <a:xfrm>
              <a:off x="611045" y="1687051"/>
              <a:ext cx="1987012" cy="9111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A106E2-4562-BCD9-ADF8-0C1C6815EA7E}"/>
                </a:ext>
              </a:extLst>
            </p:cNvPr>
            <p:cNvSpPr txBox="1"/>
            <p:nvPr/>
          </p:nvSpPr>
          <p:spPr>
            <a:xfrm>
              <a:off x="611045" y="1827588"/>
              <a:ext cx="1761730" cy="841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dirty="0" err="1">
                  <a:solidFill>
                    <a:srgbClr val="3685BC"/>
                  </a:solidFill>
                </a:rPr>
                <a:t>배출권거래비용정산금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E27A1B"/>
                  </a:solidFill>
                  <a:effectLst/>
                </a:rPr>
                <a:t>전력시장 계</a:t>
              </a:r>
              <a:endParaRPr lang="en-US" altLang="ko-KR" sz="800" b="0" dirty="0">
                <a:solidFill>
                  <a:srgbClr val="E27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>
                  <a:solidFill>
                    <a:srgbClr val="34A434"/>
                  </a:solidFill>
                  <a:effectLst/>
                </a:rPr>
                <a:t>PPA </a:t>
              </a:r>
              <a:r>
                <a:rPr lang="ko-KR" altLang="en-US" sz="800" dirty="0">
                  <a:solidFill>
                    <a:srgbClr val="34A434"/>
                  </a:solidFill>
                </a:rPr>
                <a:t>계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전력시장 </a:t>
              </a:r>
              <a:r>
                <a:rPr lang="en-US" altLang="ko-KR" sz="800" b="0" dirty="0">
                  <a:solidFill>
                    <a:srgbClr val="D31A1B"/>
                  </a:solidFill>
                  <a:effectLst/>
                </a:rPr>
                <a:t>+ PPA </a:t>
              </a: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계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70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DDA8F3-83C9-EBE9-3218-51044BBE8E68}"/>
              </a:ext>
            </a:extLst>
          </p:cNvPr>
          <p:cNvSpPr txBox="1"/>
          <p:nvPr/>
        </p:nvSpPr>
        <p:spPr>
          <a:xfrm>
            <a:off x="460240" y="663351"/>
            <a:ext cx="3603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거래금액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회사별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744E98-DBAA-8468-2C1B-CDE1596C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250722"/>
            <a:ext cx="54197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D9FE6F0B-1DAC-49E8-17AE-BEF49C3961BB}"/>
              </a:ext>
            </a:extLst>
          </p:cNvPr>
          <p:cNvGrpSpPr/>
          <p:nvPr/>
        </p:nvGrpSpPr>
        <p:grpSpPr>
          <a:xfrm>
            <a:off x="9007218" y="1774073"/>
            <a:ext cx="906039" cy="1064101"/>
            <a:chOff x="611045" y="1687051"/>
            <a:chExt cx="1987012" cy="1254200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D43A3677-CEE7-56B3-31BA-84F26ABA86CA}"/>
                </a:ext>
              </a:extLst>
            </p:cNvPr>
            <p:cNvSpPr/>
            <p:nvPr/>
          </p:nvSpPr>
          <p:spPr>
            <a:xfrm>
              <a:off x="611045" y="1687051"/>
              <a:ext cx="1987012" cy="12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0579EF-170B-0C9E-AEB9-3749D3C71F90}"/>
                </a:ext>
              </a:extLst>
            </p:cNvPr>
            <p:cNvSpPr txBox="1"/>
            <p:nvPr/>
          </p:nvSpPr>
          <p:spPr>
            <a:xfrm>
              <a:off x="744394" y="1748268"/>
              <a:ext cx="1133504" cy="112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한수원</a:t>
              </a:r>
              <a:r>
                <a:rPr lang="en-US" altLang="ko-KR" sz="800" b="0" dirty="0">
                  <a:solidFill>
                    <a:srgbClr val="3685BC"/>
                  </a:solidFill>
                  <a:effectLst/>
                </a:rPr>
                <a:t> </a:t>
              </a: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남동지사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4A434"/>
                  </a:solidFill>
                </a:rPr>
                <a:t>중부지사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D31A1B"/>
                  </a:solidFill>
                  <a:effectLst/>
                </a:rPr>
                <a:t>서부지사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A179C5"/>
                  </a:solidFill>
                </a:rPr>
                <a:t>남부지사</a:t>
              </a:r>
              <a:endParaRPr lang="en-US" altLang="ko-KR" sz="800" dirty="0">
                <a:solidFill>
                  <a:srgbClr val="A179C5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945C4D"/>
                  </a:solidFill>
                  <a:effectLst/>
                </a:rPr>
                <a:t>동서지사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b="0" dirty="0" err="1">
                  <a:solidFill>
                    <a:srgbClr val="E688C9"/>
                  </a:solidFill>
                  <a:effectLst/>
                </a:rPr>
                <a:t>etc</a:t>
              </a:r>
              <a:endParaRPr lang="en-US" altLang="ko-KR" sz="800" b="0" dirty="0">
                <a:solidFill>
                  <a:srgbClr val="E688C9"/>
                </a:solidFill>
                <a:effectLst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D60996-670E-445A-9827-AC505F4FF8E1}"/>
              </a:ext>
            </a:extLst>
          </p:cNvPr>
          <p:cNvSpPr txBox="1"/>
          <p:nvPr/>
        </p:nvSpPr>
        <p:spPr>
          <a:xfrm>
            <a:off x="2107293" y="6105399"/>
            <a:ext cx="86768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전반적으로 비슷하게 증가하는 것을 알 수 있음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최근으로 올수록 전력 거래금액이 늘어나는 추세를 보임</a:t>
            </a:r>
          </a:p>
        </p:txBody>
      </p:sp>
    </p:spTree>
    <p:extLst>
      <p:ext uri="{BB962C8B-B14F-4D97-AF65-F5344CB8AC3E}">
        <p14:creationId xmlns:p14="http://schemas.microsoft.com/office/powerpoint/2010/main" val="411164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425776F-D86D-EE86-FA31-31038E3F2011}"/>
              </a:ext>
            </a:extLst>
          </p:cNvPr>
          <p:cNvSpPr txBox="1"/>
          <p:nvPr/>
        </p:nvSpPr>
        <p:spPr>
          <a:xfrm>
            <a:off x="841828" y="5886872"/>
            <a:ext cx="10772655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왼쪽의 자원들이 전반적으로 많이 거래된다는 것을 알 수 있음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최근으로 올수록 전력 거래량이 상승하는 추세라는 것을 알 수 있음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신재생 자원도 최근으로 올수록 전반적으로 거래가 늘어나는 추세라는 것을 알 수 있음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D2A2E-14E3-49C1-8381-4656D209954D}"/>
              </a:ext>
            </a:extLst>
          </p:cNvPr>
          <p:cNvSpPr txBox="1"/>
          <p:nvPr/>
        </p:nvSpPr>
        <p:spPr>
          <a:xfrm>
            <a:off x="460240" y="663351"/>
            <a:ext cx="361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거래량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 err="1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자원별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7140DE8-C934-4AD3-993E-1C1E6DCF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6" y="1336183"/>
            <a:ext cx="5077686" cy="42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9587DC7A-5DD0-EFA0-F7F1-8935BB81AFE0}"/>
              </a:ext>
            </a:extLst>
          </p:cNvPr>
          <p:cNvGrpSpPr/>
          <p:nvPr/>
        </p:nvGrpSpPr>
        <p:grpSpPr>
          <a:xfrm>
            <a:off x="4628461" y="577735"/>
            <a:ext cx="850704" cy="1086307"/>
            <a:chOff x="611046" y="1687051"/>
            <a:chExt cx="1987012" cy="1471225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1B1005BB-98E6-9BD6-D650-2A76D78C69F6}"/>
                </a:ext>
              </a:extLst>
            </p:cNvPr>
            <p:cNvSpPr/>
            <p:nvPr/>
          </p:nvSpPr>
          <p:spPr>
            <a:xfrm>
              <a:off x="611046" y="1687051"/>
              <a:ext cx="1987012" cy="1471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5C12CF-8DDC-86C6-4FF1-AFCDDB0EEA59}"/>
                </a:ext>
              </a:extLst>
            </p:cNvPr>
            <p:cNvSpPr txBox="1"/>
            <p:nvPr/>
          </p:nvSpPr>
          <p:spPr>
            <a:xfrm>
              <a:off x="744395" y="1816695"/>
              <a:ext cx="982118" cy="112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원자력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유연탄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4A434"/>
                  </a:solidFill>
                  <a:effectLst/>
                </a:rPr>
                <a:t>무연탄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D31A1B"/>
                  </a:solidFill>
                </a:rPr>
                <a:t>유류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dirty="0">
                  <a:solidFill>
                    <a:srgbClr val="A179C5"/>
                  </a:solidFill>
                </a:rPr>
                <a:t>LNG</a:t>
              </a: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945C4D"/>
                  </a:solidFill>
                </a:rPr>
                <a:t>양수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dirty="0" err="1">
                  <a:solidFill>
                    <a:srgbClr val="E688C9"/>
                  </a:solidFill>
                </a:rPr>
                <a:t>etc</a:t>
              </a:r>
              <a:endParaRPr lang="en-US" altLang="ko-KR" sz="800" b="0" dirty="0">
                <a:solidFill>
                  <a:srgbClr val="E688C9"/>
                </a:solidFill>
                <a:effectLst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DF239-B593-192D-D8B9-A8F59079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01" y="1336183"/>
            <a:ext cx="4997371" cy="42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B7DB1F7-32D0-D7B7-31EE-221E4AC28582}"/>
              </a:ext>
            </a:extLst>
          </p:cNvPr>
          <p:cNvGrpSpPr/>
          <p:nvPr/>
        </p:nvGrpSpPr>
        <p:grpSpPr>
          <a:xfrm>
            <a:off x="10219632" y="619836"/>
            <a:ext cx="1109240" cy="1143003"/>
            <a:chOff x="611046" y="1687051"/>
            <a:chExt cx="2167185" cy="1505999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48672F87-51D0-D604-909F-69BB545BFEA1}"/>
                </a:ext>
              </a:extLst>
            </p:cNvPr>
            <p:cNvSpPr/>
            <p:nvPr/>
          </p:nvSpPr>
          <p:spPr>
            <a:xfrm>
              <a:off x="611046" y="1687051"/>
              <a:ext cx="1987012" cy="1471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54188C-B1D0-5C1D-F8F9-AB2F3C8F538E}"/>
                </a:ext>
              </a:extLst>
            </p:cNvPr>
            <p:cNvSpPr txBox="1"/>
            <p:nvPr/>
          </p:nvSpPr>
          <p:spPr>
            <a:xfrm>
              <a:off x="744395" y="1734135"/>
              <a:ext cx="2033836" cy="145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3685BC"/>
                  </a:solidFill>
                  <a:effectLst/>
                </a:rPr>
                <a:t>연료전지</a:t>
              </a:r>
              <a:endParaRPr lang="en-US" altLang="ko-KR" sz="800" b="0" dirty="0">
                <a:solidFill>
                  <a:srgbClr val="3685BC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27A1B"/>
                  </a:solidFill>
                </a:rPr>
                <a:t>석탄가스화</a:t>
              </a:r>
              <a:endParaRPr lang="en-US" altLang="ko-KR" sz="800" dirty="0">
                <a:solidFill>
                  <a:srgbClr val="E27A1B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4A434"/>
                  </a:solidFill>
                </a:rPr>
                <a:t>태양</a:t>
              </a:r>
              <a:endParaRPr lang="en-US" altLang="ko-KR" sz="800" b="0" dirty="0">
                <a:solidFill>
                  <a:srgbClr val="34A434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D31A1B"/>
                  </a:solidFill>
                </a:rPr>
                <a:t>풍력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A179C5"/>
                  </a:solidFill>
                </a:rPr>
                <a:t>수력</a:t>
              </a:r>
              <a:endParaRPr lang="en-US" altLang="ko-KR" sz="800" dirty="0">
                <a:solidFill>
                  <a:srgbClr val="A179C5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945C4D"/>
                  </a:solidFill>
                </a:rPr>
                <a:t>해양</a:t>
              </a:r>
              <a:endParaRPr lang="en-US" altLang="ko-KR" sz="800" dirty="0">
                <a:solidFill>
                  <a:srgbClr val="945C4D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E688C9"/>
                  </a:solidFill>
                </a:rPr>
                <a:t>바이오</a:t>
              </a:r>
              <a:endParaRPr lang="en-US" altLang="ko-KR" sz="800" dirty="0">
                <a:solidFill>
                  <a:srgbClr val="E688C9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b="0" dirty="0">
                  <a:solidFill>
                    <a:srgbClr val="787878"/>
                  </a:solidFill>
                  <a:effectLst/>
                </a:rPr>
                <a:t>폐기물</a:t>
              </a:r>
              <a:endParaRPr lang="en-US" altLang="ko-KR" sz="800" b="0" dirty="0">
                <a:solidFill>
                  <a:srgbClr val="787878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41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6D7385E-2C77-E6D0-76B2-0E8919762B64}"/>
              </a:ext>
            </a:extLst>
          </p:cNvPr>
          <p:cNvGrpSpPr/>
          <p:nvPr/>
        </p:nvGrpSpPr>
        <p:grpSpPr>
          <a:xfrm>
            <a:off x="232229" y="149085"/>
            <a:ext cx="11727542" cy="6542000"/>
            <a:chOff x="232229" y="149085"/>
            <a:chExt cx="11727542" cy="6542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8B8D850-E7C7-4BB5-E70D-46C362D9C135}"/>
                </a:ext>
              </a:extLst>
            </p:cNvPr>
            <p:cNvSpPr/>
            <p:nvPr/>
          </p:nvSpPr>
          <p:spPr>
            <a:xfrm>
              <a:off x="232229" y="391886"/>
              <a:ext cx="11727542" cy="6299199"/>
            </a:xfrm>
            <a:prstGeom prst="roundRect">
              <a:avLst>
                <a:gd name="adj" fmla="val 2671"/>
              </a:avLst>
            </a:pr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9525">
              <a:solidFill>
                <a:schemeClr val="bg1">
                  <a:lumMod val="75000"/>
                </a:schemeClr>
              </a:solidFill>
            </a:ln>
            <a:effectLst>
              <a:outerShdw dist="254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2">
                <a:defRPr/>
              </a:pPr>
              <a:endParaRPr lang="en-US" altLang="ko-KR" sz="2800" b="1" i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89C833-EB86-9966-5294-F6B0E3414EB2}"/>
                </a:ext>
              </a:extLst>
            </p:cNvPr>
            <p:cNvSpPr/>
            <p:nvPr/>
          </p:nvSpPr>
          <p:spPr>
            <a:xfrm>
              <a:off x="4934668" y="149085"/>
              <a:ext cx="2322663" cy="570660"/>
            </a:xfrm>
            <a:custGeom>
              <a:avLst/>
              <a:gdLst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472955 w 2306672"/>
                <a:gd name="connsiteY2" fmla="*/ 26894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08061 w 2306672"/>
                <a:gd name="connsiteY15" fmla="*/ 403412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0837 w 2306672"/>
                <a:gd name="connsiteY16" fmla="*/ 421341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13614 w 2306672"/>
                <a:gd name="connsiteY17" fmla="*/ 448235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661214 w 2306672"/>
                <a:gd name="connsiteY18" fmla="*/ 457200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7425 w 2306672"/>
                <a:gd name="connsiteY19" fmla="*/ 466165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46061 w 2306672"/>
                <a:gd name="connsiteY20" fmla="*/ 475129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401237 w 2306672"/>
                <a:gd name="connsiteY21" fmla="*/ 493059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1024719 w 2306672"/>
                <a:gd name="connsiteY24" fmla="*/ 528918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55812"/>
                <a:gd name="connsiteX1" fmla="*/ 603378 w 2306672"/>
                <a:gd name="connsiteY1" fmla="*/ 71718 h 555812"/>
                <a:gd name="connsiteX2" fmla="*/ 1186084 w 2306672"/>
                <a:gd name="connsiteY2" fmla="*/ 53788 h 555812"/>
                <a:gd name="connsiteX3" fmla="*/ 1706037 w 2306672"/>
                <a:gd name="connsiteY3" fmla="*/ 0 h 555812"/>
                <a:gd name="connsiteX4" fmla="*/ 2306672 w 2306672"/>
                <a:gd name="connsiteY4" fmla="*/ 8965 h 555812"/>
                <a:gd name="connsiteX5" fmla="*/ 2270814 w 2306672"/>
                <a:gd name="connsiteY5" fmla="*/ 44823 h 555812"/>
                <a:gd name="connsiteX6" fmla="*/ 2252884 w 2306672"/>
                <a:gd name="connsiteY6" fmla="*/ 80682 h 555812"/>
                <a:gd name="connsiteX7" fmla="*/ 2225990 w 2306672"/>
                <a:gd name="connsiteY7" fmla="*/ 98612 h 555812"/>
                <a:gd name="connsiteX8" fmla="*/ 2243919 w 2306672"/>
                <a:gd name="connsiteY8" fmla="*/ 134471 h 555812"/>
                <a:gd name="connsiteX9" fmla="*/ 2261849 w 2306672"/>
                <a:gd name="connsiteY9" fmla="*/ 170329 h 555812"/>
                <a:gd name="connsiteX10" fmla="*/ 2279778 w 2306672"/>
                <a:gd name="connsiteY10" fmla="*/ 233082 h 555812"/>
                <a:gd name="connsiteX11" fmla="*/ 2243919 w 2306672"/>
                <a:gd name="connsiteY11" fmla="*/ 277906 h 555812"/>
                <a:gd name="connsiteX12" fmla="*/ 2279778 w 2306672"/>
                <a:gd name="connsiteY12" fmla="*/ 295835 h 555812"/>
                <a:gd name="connsiteX13" fmla="*/ 2261849 w 2306672"/>
                <a:gd name="connsiteY13" fmla="*/ 340659 h 555812"/>
                <a:gd name="connsiteX14" fmla="*/ 2261849 w 2306672"/>
                <a:gd name="connsiteY14" fmla="*/ 394447 h 555812"/>
                <a:gd name="connsiteX15" fmla="*/ 2270814 w 2306672"/>
                <a:gd name="connsiteY15" fmla="*/ 430306 h 555812"/>
                <a:gd name="connsiteX16" fmla="*/ 2019802 w 2306672"/>
                <a:gd name="connsiteY16" fmla="*/ 475129 h 555812"/>
                <a:gd name="connsiteX17" fmla="*/ 1849333 w 2306672"/>
                <a:gd name="connsiteY17" fmla="*/ 476810 h 555812"/>
                <a:gd name="connsiteX18" fmla="*/ 1706458 w 2306672"/>
                <a:gd name="connsiteY18" fmla="*/ 488157 h 555812"/>
                <a:gd name="connsiteX19" fmla="*/ 1600282 w 2306672"/>
                <a:gd name="connsiteY19" fmla="*/ 489977 h 555812"/>
                <a:gd name="connsiteX20" fmla="*/ 1462730 w 2306672"/>
                <a:gd name="connsiteY20" fmla="*/ 501323 h 555812"/>
                <a:gd name="connsiteX21" fmla="*/ 1391712 w 2306672"/>
                <a:gd name="connsiteY21" fmla="*/ 509727 h 555812"/>
                <a:gd name="connsiteX22" fmla="*/ 1293661 w 2306672"/>
                <a:gd name="connsiteY22" fmla="*/ 510988 h 555812"/>
                <a:gd name="connsiteX23" fmla="*/ 1105402 w 2306672"/>
                <a:gd name="connsiteY23" fmla="*/ 519953 h 555812"/>
                <a:gd name="connsiteX24" fmla="*/ 867556 w 2306672"/>
                <a:gd name="connsiteY24" fmla="*/ 531299 h 555812"/>
                <a:gd name="connsiteX25" fmla="*/ 513731 w 2306672"/>
                <a:gd name="connsiteY25" fmla="*/ 555812 h 555812"/>
                <a:gd name="connsiteX26" fmla="*/ 101355 w 2306672"/>
                <a:gd name="connsiteY26" fmla="*/ 546847 h 555812"/>
                <a:gd name="connsiteX27" fmla="*/ 119284 w 2306672"/>
                <a:gd name="connsiteY27" fmla="*/ 528918 h 555812"/>
                <a:gd name="connsiteX28" fmla="*/ 92390 w 2306672"/>
                <a:gd name="connsiteY28" fmla="*/ 502023 h 555812"/>
                <a:gd name="connsiteX29" fmla="*/ 83425 w 2306672"/>
                <a:gd name="connsiteY29" fmla="*/ 466165 h 555812"/>
                <a:gd name="connsiteX30" fmla="*/ 74461 w 2306672"/>
                <a:gd name="connsiteY30" fmla="*/ 439271 h 555812"/>
                <a:gd name="connsiteX31" fmla="*/ 92390 w 2306672"/>
                <a:gd name="connsiteY31" fmla="*/ 403412 h 555812"/>
                <a:gd name="connsiteX32" fmla="*/ 101355 w 2306672"/>
                <a:gd name="connsiteY32" fmla="*/ 376518 h 555812"/>
                <a:gd name="connsiteX33" fmla="*/ 119284 w 2306672"/>
                <a:gd name="connsiteY33" fmla="*/ 358588 h 555812"/>
                <a:gd name="connsiteX34" fmla="*/ 101355 w 2306672"/>
                <a:gd name="connsiteY34" fmla="*/ 331694 h 555812"/>
                <a:gd name="connsiteX35" fmla="*/ 65496 w 2306672"/>
                <a:gd name="connsiteY35" fmla="*/ 304800 h 555812"/>
                <a:gd name="connsiteX36" fmla="*/ 92390 w 2306672"/>
                <a:gd name="connsiteY36" fmla="*/ 259976 h 555812"/>
                <a:gd name="connsiteX37" fmla="*/ 20672 w 2306672"/>
                <a:gd name="connsiteY37" fmla="*/ 215153 h 555812"/>
                <a:gd name="connsiteX38" fmla="*/ 47567 w 2306672"/>
                <a:gd name="connsiteY38" fmla="*/ 206188 h 555812"/>
                <a:gd name="connsiteX39" fmla="*/ 119284 w 2306672"/>
                <a:gd name="connsiteY39" fmla="*/ 188259 h 555812"/>
                <a:gd name="connsiteX40" fmla="*/ 2743 w 2306672"/>
                <a:gd name="connsiteY40" fmla="*/ 179294 h 555812"/>
                <a:gd name="connsiteX41" fmla="*/ 47567 w 2306672"/>
                <a:gd name="connsiteY41" fmla="*/ 143435 h 555812"/>
                <a:gd name="connsiteX42" fmla="*/ 2743 w 2306672"/>
                <a:gd name="connsiteY42" fmla="*/ 152400 h 555812"/>
                <a:gd name="connsiteX43" fmla="*/ 92390 w 2306672"/>
                <a:gd name="connsiteY43" fmla="*/ 134471 h 555812"/>
                <a:gd name="connsiteX44" fmla="*/ 262719 w 2306672"/>
                <a:gd name="connsiteY44" fmla="*/ 98612 h 555812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186084 w 2306672"/>
                <a:gd name="connsiteY2" fmla="*/ 53788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98612 h 548668"/>
                <a:gd name="connsiteX1" fmla="*/ 603378 w 2306672"/>
                <a:gd name="connsiteY1" fmla="*/ 71718 h 548668"/>
                <a:gd name="connsiteX2" fmla="*/ 1086072 w 2306672"/>
                <a:gd name="connsiteY2" fmla="*/ 39501 h 548668"/>
                <a:gd name="connsiteX3" fmla="*/ 1706037 w 2306672"/>
                <a:gd name="connsiteY3" fmla="*/ 0 h 548668"/>
                <a:gd name="connsiteX4" fmla="*/ 2306672 w 2306672"/>
                <a:gd name="connsiteY4" fmla="*/ 8965 h 548668"/>
                <a:gd name="connsiteX5" fmla="*/ 2270814 w 2306672"/>
                <a:gd name="connsiteY5" fmla="*/ 44823 h 548668"/>
                <a:gd name="connsiteX6" fmla="*/ 2252884 w 2306672"/>
                <a:gd name="connsiteY6" fmla="*/ 80682 h 548668"/>
                <a:gd name="connsiteX7" fmla="*/ 2225990 w 2306672"/>
                <a:gd name="connsiteY7" fmla="*/ 98612 h 548668"/>
                <a:gd name="connsiteX8" fmla="*/ 2243919 w 2306672"/>
                <a:gd name="connsiteY8" fmla="*/ 134471 h 548668"/>
                <a:gd name="connsiteX9" fmla="*/ 2261849 w 2306672"/>
                <a:gd name="connsiteY9" fmla="*/ 170329 h 548668"/>
                <a:gd name="connsiteX10" fmla="*/ 2279778 w 2306672"/>
                <a:gd name="connsiteY10" fmla="*/ 233082 h 548668"/>
                <a:gd name="connsiteX11" fmla="*/ 2243919 w 2306672"/>
                <a:gd name="connsiteY11" fmla="*/ 277906 h 548668"/>
                <a:gd name="connsiteX12" fmla="*/ 2279778 w 2306672"/>
                <a:gd name="connsiteY12" fmla="*/ 295835 h 548668"/>
                <a:gd name="connsiteX13" fmla="*/ 2261849 w 2306672"/>
                <a:gd name="connsiteY13" fmla="*/ 340659 h 548668"/>
                <a:gd name="connsiteX14" fmla="*/ 2261849 w 2306672"/>
                <a:gd name="connsiteY14" fmla="*/ 394447 h 548668"/>
                <a:gd name="connsiteX15" fmla="*/ 2270814 w 2306672"/>
                <a:gd name="connsiteY15" fmla="*/ 430306 h 548668"/>
                <a:gd name="connsiteX16" fmla="*/ 2019802 w 2306672"/>
                <a:gd name="connsiteY16" fmla="*/ 475129 h 548668"/>
                <a:gd name="connsiteX17" fmla="*/ 1849333 w 2306672"/>
                <a:gd name="connsiteY17" fmla="*/ 476810 h 548668"/>
                <a:gd name="connsiteX18" fmla="*/ 1706458 w 2306672"/>
                <a:gd name="connsiteY18" fmla="*/ 488157 h 548668"/>
                <a:gd name="connsiteX19" fmla="*/ 1600282 w 2306672"/>
                <a:gd name="connsiteY19" fmla="*/ 489977 h 548668"/>
                <a:gd name="connsiteX20" fmla="*/ 1462730 w 2306672"/>
                <a:gd name="connsiteY20" fmla="*/ 501323 h 548668"/>
                <a:gd name="connsiteX21" fmla="*/ 1391712 w 2306672"/>
                <a:gd name="connsiteY21" fmla="*/ 509727 h 548668"/>
                <a:gd name="connsiteX22" fmla="*/ 1293661 w 2306672"/>
                <a:gd name="connsiteY22" fmla="*/ 510988 h 548668"/>
                <a:gd name="connsiteX23" fmla="*/ 1105402 w 2306672"/>
                <a:gd name="connsiteY23" fmla="*/ 519953 h 548668"/>
                <a:gd name="connsiteX24" fmla="*/ 867556 w 2306672"/>
                <a:gd name="connsiteY24" fmla="*/ 531299 h 548668"/>
                <a:gd name="connsiteX25" fmla="*/ 487538 w 2306672"/>
                <a:gd name="connsiteY25" fmla="*/ 548668 h 548668"/>
                <a:gd name="connsiteX26" fmla="*/ 101355 w 2306672"/>
                <a:gd name="connsiteY26" fmla="*/ 546847 h 548668"/>
                <a:gd name="connsiteX27" fmla="*/ 119284 w 2306672"/>
                <a:gd name="connsiteY27" fmla="*/ 528918 h 548668"/>
                <a:gd name="connsiteX28" fmla="*/ 92390 w 2306672"/>
                <a:gd name="connsiteY28" fmla="*/ 502023 h 548668"/>
                <a:gd name="connsiteX29" fmla="*/ 83425 w 2306672"/>
                <a:gd name="connsiteY29" fmla="*/ 466165 h 548668"/>
                <a:gd name="connsiteX30" fmla="*/ 74461 w 2306672"/>
                <a:gd name="connsiteY30" fmla="*/ 439271 h 548668"/>
                <a:gd name="connsiteX31" fmla="*/ 92390 w 2306672"/>
                <a:gd name="connsiteY31" fmla="*/ 403412 h 548668"/>
                <a:gd name="connsiteX32" fmla="*/ 101355 w 2306672"/>
                <a:gd name="connsiteY32" fmla="*/ 376518 h 548668"/>
                <a:gd name="connsiteX33" fmla="*/ 119284 w 2306672"/>
                <a:gd name="connsiteY33" fmla="*/ 358588 h 548668"/>
                <a:gd name="connsiteX34" fmla="*/ 101355 w 2306672"/>
                <a:gd name="connsiteY34" fmla="*/ 331694 h 548668"/>
                <a:gd name="connsiteX35" fmla="*/ 65496 w 2306672"/>
                <a:gd name="connsiteY35" fmla="*/ 304800 h 548668"/>
                <a:gd name="connsiteX36" fmla="*/ 92390 w 2306672"/>
                <a:gd name="connsiteY36" fmla="*/ 259976 h 548668"/>
                <a:gd name="connsiteX37" fmla="*/ 20672 w 2306672"/>
                <a:gd name="connsiteY37" fmla="*/ 215153 h 548668"/>
                <a:gd name="connsiteX38" fmla="*/ 47567 w 2306672"/>
                <a:gd name="connsiteY38" fmla="*/ 206188 h 548668"/>
                <a:gd name="connsiteX39" fmla="*/ 119284 w 2306672"/>
                <a:gd name="connsiteY39" fmla="*/ 188259 h 548668"/>
                <a:gd name="connsiteX40" fmla="*/ 2743 w 2306672"/>
                <a:gd name="connsiteY40" fmla="*/ 179294 h 548668"/>
                <a:gd name="connsiteX41" fmla="*/ 47567 w 2306672"/>
                <a:gd name="connsiteY41" fmla="*/ 143435 h 548668"/>
                <a:gd name="connsiteX42" fmla="*/ 2743 w 2306672"/>
                <a:gd name="connsiteY42" fmla="*/ 152400 h 548668"/>
                <a:gd name="connsiteX43" fmla="*/ 92390 w 2306672"/>
                <a:gd name="connsiteY43" fmla="*/ 134471 h 548668"/>
                <a:gd name="connsiteX44" fmla="*/ 262719 w 2306672"/>
                <a:gd name="connsiteY44" fmla="*/ 98612 h 548668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6037 w 2306672"/>
                <a:gd name="connsiteY3" fmla="*/ 21992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92390 w 2306672"/>
                <a:gd name="connsiteY43" fmla="*/ 156463 h 570660"/>
                <a:gd name="connsiteX44" fmla="*/ 262719 w 2306672"/>
                <a:gd name="connsiteY44" fmla="*/ 120604 h 570660"/>
                <a:gd name="connsiteX0" fmla="*/ 262719 w 2306672"/>
                <a:gd name="connsiteY0" fmla="*/ 120604 h 570660"/>
                <a:gd name="connsiteX1" fmla="*/ 603378 w 2306672"/>
                <a:gd name="connsiteY1" fmla="*/ 93710 h 570660"/>
                <a:gd name="connsiteX2" fmla="*/ 1086072 w 2306672"/>
                <a:gd name="connsiteY2" fmla="*/ 61493 h 570660"/>
                <a:gd name="connsiteX3" fmla="*/ 1708419 w 2306672"/>
                <a:gd name="connsiteY3" fmla="*/ 33898 h 570660"/>
                <a:gd name="connsiteX4" fmla="*/ 2306672 w 2306672"/>
                <a:gd name="connsiteY4" fmla="*/ 0 h 570660"/>
                <a:gd name="connsiteX5" fmla="*/ 2270814 w 2306672"/>
                <a:gd name="connsiteY5" fmla="*/ 66815 h 570660"/>
                <a:gd name="connsiteX6" fmla="*/ 2252884 w 2306672"/>
                <a:gd name="connsiteY6" fmla="*/ 102674 h 570660"/>
                <a:gd name="connsiteX7" fmla="*/ 2225990 w 2306672"/>
                <a:gd name="connsiteY7" fmla="*/ 120604 h 570660"/>
                <a:gd name="connsiteX8" fmla="*/ 2243919 w 2306672"/>
                <a:gd name="connsiteY8" fmla="*/ 156463 h 570660"/>
                <a:gd name="connsiteX9" fmla="*/ 2261849 w 2306672"/>
                <a:gd name="connsiteY9" fmla="*/ 192321 h 570660"/>
                <a:gd name="connsiteX10" fmla="*/ 2279778 w 2306672"/>
                <a:gd name="connsiteY10" fmla="*/ 255074 h 570660"/>
                <a:gd name="connsiteX11" fmla="*/ 2243919 w 2306672"/>
                <a:gd name="connsiteY11" fmla="*/ 299898 h 570660"/>
                <a:gd name="connsiteX12" fmla="*/ 2279778 w 2306672"/>
                <a:gd name="connsiteY12" fmla="*/ 317827 h 570660"/>
                <a:gd name="connsiteX13" fmla="*/ 2261849 w 2306672"/>
                <a:gd name="connsiteY13" fmla="*/ 362651 h 570660"/>
                <a:gd name="connsiteX14" fmla="*/ 2261849 w 2306672"/>
                <a:gd name="connsiteY14" fmla="*/ 416439 h 570660"/>
                <a:gd name="connsiteX15" fmla="*/ 2270814 w 2306672"/>
                <a:gd name="connsiteY15" fmla="*/ 452298 h 570660"/>
                <a:gd name="connsiteX16" fmla="*/ 2019802 w 2306672"/>
                <a:gd name="connsiteY16" fmla="*/ 497121 h 570660"/>
                <a:gd name="connsiteX17" fmla="*/ 1849333 w 2306672"/>
                <a:gd name="connsiteY17" fmla="*/ 498802 h 570660"/>
                <a:gd name="connsiteX18" fmla="*/ 1706458 w 2306672"/>
                <a:gd name="connsiteY18" fmla="*/ 510149 h 570660"/>
                <a:gd name="connsiteX19" fmla="*/ 1600282 w 2306672"/>
                <a:gd name="connsiteY19" fmla="*/ 511969 h 570660"/>
                <a:gd name="connsiteX20" fmla="*/ 1462730 w 2306672"/>
                <a:gd name="connsiteY20" fmla="*/ 523315 h 570660"/>
                <a:gd name="connsiteX21" fmla="*/ 1391712 w 2306672"/>
                <a:gd name="connsiteY21" fmla="*/ 531719 h 570660"/>
                <a:gd name="connsiteX22" fmla="*/ 1293661 w 2306672"/>
                <a:gd name="connsiteY22" fmla="*/ 532980 h 570660"/>
                <a:gd name="connsiteX23" fmla="*/ 1105402 w 2306672"/>
                <a:gd name="connsiteY23" fmla="*/ 541945 h 570660"/>
                <a:gd name="connsiteX24" fmla="*/ 867556 w 2306672"/>
                <a:gd name="connsiteY24" fmla="*/ 553291 h 570660"/>
                <a:gd name="connsiteX25" fmla="*/ 487538 w 2306672"/>
                <a:gd name="connsiteY25" fmla="*/ 570660 h 570660"/>
                <a:gd name="connsiteX26" fmla="*/ 101355 w 2306672"/>
                <a:gd name="connsiteY26" fmla="*/ 568839 h 570660"/>
                <a:gd name="connsiteX27" fmla="*/ 119284 w 2306672"/>
                <a:gd name="connsiteY27" fmla="*/ 550910 h 570660"/>
                <a:gd name="connsiteX28" fmla="*/ 92390 w 2306672"/>
                <a:gd name="connsiteY28" fmla="*/ 524015 h 570660"/>
                <a:gd name="connsiteX29" fmla="*/ 83425 w 2306672"/>
                <a:gd name="connsiteY29" fmla="*/ 488157 h 570660"/>
                <a:gd name="connsiteX30" fmla="*/ 74461 w 2306672"/>
                <a:gd name="connsiteY30" fmla="*/ 461263 h 570660"/>
                <a:gd name="connsiteX31" fmla="*/ 92390 w 2306672"/>
                <a:gd name="connsiteY31" fmla="*/ 425404 h 570660"/>
                <a:gd name="connsiteX32" fmla="*/ 101355 w 2306672"/>
                <a:gd name="connsiteY32" fmla="*/ 398510 h 570660"/>
                <a:gd name="connsiteX33" fmla="*/ 119284 w 2306672"/>
                <a:gd name="connsiteY33" fmla="*/ 380580 h 570660"/>
                <a:gd name="connsiteX34" fmla="*/ 101355 w 2306672"/>
                <a:gd name="connsiteY34" fmla="*/ 353686 h 570660"/>
                <a:gd name="connsiteX35" fmla="*/ 65496 w 2306672"/>
                <a:gd name="connsiteY35" fmla="*/ 326792 h 570660"/>
                <a:gd name="connsiteX36" fmla="*/ 92390 w 2306672"/>
                <a:gd name="connsiteY36" fmla="*/ 281968 h 570660"/>
                <a:gd name="connsiteX37" fmla="*/ 20672 w 2306672"/>
                <a:gd name="connsiteY37" fmla="*/ 237145 h 570660"/>
                <a:gd name="connsiteX38" fmla="*/ 47567 w 2306672"/>
                <a:gd name="connsiteY38" fmla="*/ 228180 h 570660"/>
                <a:gd name="connsiteX39" fmla="*/ 119284 w 2306672"/>
                <a:gd name="connsiteY39" fmla="*/ 210251 h 570660"/>
                <a:gd name="connsiteX40" fmla="*/ 2743 w 2306672"/>
                <a:gd name="connsiteY40" fmla="*/ 201286 h 570660"/>
                <a:gd name="connsiteX41" fmla="*/ 47567 w 2306672"/>
                <a:gd name="connsiteY41" fmla="*/ 165427 h 570660"/>
                <a:gd name="connsiteX42" fmla="*/ 2743 w 2306672"/>
                <a:gd name="connsiteY42" fmla="*/ 174392 h 570660"/>
                <a:gd name="connsiteX43" fmla="*/ 104296 w 2306672"/>
                <a:gd name="connsiteY43" fmla="*/ 127888 h 570660"/>
                <a:gd name="connsiteX44" fmla="*/ 262719 w 2306672"/>
                <a:gd name="connsiteY44" fmla="*/ 120604 h 570660"/>
                <a:gd name="connsiteX0" fmla="*/ 278710 w 2322663"/>
                <a:gd name="connsiteY0" fmla="*/ 120604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278710 w 2322663"/>
                <a:gd name="connsiteY44" fmla="*/ 120604 h 570660"/>
                <a:gd name="connsiteX0" fmla="*/ 326335 w 2322663"/>
                <a:gd name="connsiteY0" fmla="*/ 108698 h 570660"/>
                <a:gd name="connsiteX1" fmla="*/ 619369 w 2322663"/>
                <a:gd name="connsiteY1" fmla="*/ 93710 h 570660"/>
                <a:gd name="connsiteX2" fmla="*/ 1102063 w 2322663"/>
                <a:gd name="connsiteY2" fmla="*/ 61493 h 570660"/>
                <a:gd name="connsiteX3" fmla="*/ 1724410 w 2322663"/>
                <a:gd name="connsiteY3" fmla="*/ 33898 h 570660"/>
                <a:gd name="connsiteX4" fmla="*/ 2322663 w 2322663"/>
                <a:gd name="connsiteY4" fmla="*/ 0 h 570660"/>
                <a:gd name="connsiteX5" fmla="*/ 2286805 w 2322663"/>
                <a:gd name="connsiteY5" fmla="*/ 66815 h 570660"/>
                <a:gd name="connsiteX6" fmla="*/ 2268875 w 2322663"/>
                <a:gd name="connsiteY6" fmla="*/ 102674 h 570660"/>
                <a:gd name="connsiteX7" fmla="*/ 2241981 w 2322663"/>
                <a:gd name="connsiteY7" fmla="*/ 120604 h 570660"/>
                <a:gd name="connsiteX8" fmla="*/ 2259910 w 2322663"/>
                <a:gd name="connsiteY8" fmla="*/ 156463 h 570660"/>
                <a:gd name="connsiteX9" fmla="*/ 2277840 w 2322663"/>
                <a:gd name="connsiteY9" fmla="*/ 192321 h 570660"/>
                <a:gd name="connsiteX10" fmla="*/ 2295769 w 2322663"/>
                <a:gd name="connsiteY10" fmla="*/ 255074 h 570660"/>
                <a:gd name="connsiteX11" fmla="*/ 2259910 w 2322663"/>
                <a:gd name="connsiteY11" fmla="*/ 299898 h 570660"/>
                <a:gd name="connsiteX12" fmla="*/ 2295769 w 2322663"/>
                <a:gd name="connsiteY12" fmla="*/ 317827 h 570660"/>
                <a:gd name="connsiteX13" fmla="*/ 2277840 w 2322663"/>
                <a:gd name="connsiteY13" fmla="*/ 362651 h 570660"/>
                <a:gd name="connsiteX14" fmla="*/ 2277840 w 2322663"/>
                <a:gd name="connsiteY14" fmla="*/ 416439 h 570660"/>
                <a:gd name="connsiteX15" fmla="*/ 2286805 w 2322663"/>
                <a:gd name="connsiteY15" fmla="*/ 452298 h 570660"/>
                <a:gd name="connsiteX16" fmla="*/ 2035793 w 2322663"/>
                <a:gd name="connsiteY16" fmla="*/ 497121 h 570660"/>
                <a:gd name="connsiteX17" fmla="*/ 1865324 w 2322663"/>
                <a:gd name="connsiteY17" fmla="*/ 498802 h 570660"/>
                <a:gd name="connsiteX18" fmla="*/ 1722449 w 2322663"/>
                <a:gd name="connsiteY18" fmla="*/ 510149 h 570660"/>
                <a:gd name="connsiteX19" fmla="*/ 1616273 w 2322663"/>
                <a:gd name="connsiteY19" fmla="*/ 511969 h 570660"/>
                <a:gd name="connsiteX20" fmla="*/ 1478721 w 2322663"/>
                <a:gd name="connsiteY20" fmla="*/ 523315 h 570660"/>
                <a:gd name="connsiteX21" fmla="*/ 1407703 w 2322663"/>
                <a:gd name="connsiteY21" fmla="*/ 531719 h 570660"/>
                <a:gd name="connsiteX22" fmla="*/ 1309652 w 2322663"/>
                <a:gd name="connsiteY22" fmla="*/ 532980 h 570660"/>
                <a:gd name="connsiteX23" fmla="*/ 1121393 w 2322663"/>
                <a:gd name="connsiteY23" fmla="*/ 541945 h 570660"/>
                <a:gd name="connsiteX24" fmla="*/ 883547 w 2322663"/>
                <a:gd name="connsiteY24" fmla="*/ 553291 h 570660"/>
                <a:gd name="connsiteX25" fmla="*/ 503529 w 2322663"/>
                <a:gd name="connsiteY25" fmla="*/ 570660 h 570660"/>
                <a:gd name="connsiteX26" fmla="*/ 117346 w 2322663"/>
                <a:gd name="connsiteY26" fmla="*/ 568839 h 570660"/>
                <a:gd name="connsiteX27" fmla="*/ 135275 w 2322663"/>
                <a:gd name="connsiteY27" fmla="*/ 550910 h 570660"/>
                <a:gd name="connsiteX28" fmla="*/ 108381 w 2322663"/>
                <a:gd name="connsiteY28" fmla="*/ 524015 h 570660"/>
                <a:gd name="connsiteX29" fmla="*/ 99416 w 2322663"/>
                <a:gd name="connsiteY29" fmla="*/ 488157 h 570660"/>
                <a:gd name="connsiteX30" fmla="*/ 90452 w 2322663"/>
                <a:gd name="connsiteY30" fmla="*/ 461263 h 570660"/>
                <a:gd name="connsiteX31" fmla="*/ 108381 w 2322663"/>
                <a:gd name="connsiteY31" fmla="*/ 425404 h 570660"/>
                <a:gd name="connsiteX32" fmla="*/ 117346 w 2322663"/>
                <a:gd name="connsiteY32" fmla="*/ 398510 h 570660"/>
                <a:gd name="connsiteX33" fmla="*/ 135275 w 2322663"/>
                <a:gd name="connsiteY33" fmla="*/ 380580 h 570660"/>
                <a:gd name="connsiteX34" fmla="*/ 117346 w 2322663"/>
                <a:gd name="connsiteY34" fmla="*/ 353686 h 570660"/>
                <a:gd name="connsiteX35" fmla="*/ 81487 w 2322663"/>
                <a:gd name="connsiteY35" fmla="*/ 326792 h 570660"/>
                <a:gd name="connsiteX36" fmla="*/ 108381 w 2322663"/>
                <a:gd name="connsiteY36" fmla="*/ 281968 h 570660"/>
                <a:gd name="connsiteX37" fmla="*/ 36663 w 2322663"/>
                <a:gd name="connsiteY37" fmla="*/ 237145 h 570660"/>
                <a:gd name="connsiteX38" fmla="*/ 63558 w 2322663"/>
                <a:gd name="connsiteY38" fmla="*/ 228180 h 570660"/>
                <a:gd name="connsiteX39" fmla="*/ 135275 w 2322663"/>
                <a:gd name="connsiteY39" fmla="*/ 210251 h 570660"/>
                <a:gd name="connsiteX40" fmla="*/ 18734 w 2322663"/>
                <a:gd name="connsiteY40" fmla="*/ 201286 h 570660"/>
                <a:gd name="connsiteX41" fmla="*/ 63558 w 2322663"/>
                <a:gd name="connsiteY41" fmla="*/ 165427 h 570660"/>
                <a:gd name="connsiteX42" fmla="*/ 2065 w 2322663"/>
                <a:gd name="connsiteY42" fmla="*/ 148198 h 570660"/>
                <a:gd name="connsiteX43" fmla="*/ 120287 w 2322663"/>
                <a:gd name="connsiteY43" fmla="*/ 127888 h 570660"/>
                <a:gd name="connsiteX44" fmla="*/ 326335 w 2322663"/>
                <a:gd name="connsiteY44" fmla="*/ 108698 h 5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2663" h="570660">
                  <a:moveTo>
                    <a:pt x="326335" y="108698"/>
                  </a:moveTo>
                  <a:cubicBezTo>
                    <a:pt x="409515" y="103002"/>
                    <a:pt x="490081" y="101577"/>
                    <a:pt x="619369" y="93710"/>
                  </a:cubicBezTo>
                  <a:cubicBezTo>
                    <a:pt x="748657" y="85843"/>
                    <a:pt x="822974" y="74575"/>
                    <a:pt x="1102063" y="61493"/>
                  </a:cubicBezTo>
                  <a:cubicBezTo>
                    <a:pt x="1155113" y="54862"/>
                    <a:pt x="1701669" y="34166"/>
                    <a:pt x="1724410" y="33898"/>
                  </a:cubicBezTo>
                  <a:lnTo>
                    <a:pt x="2322663" y="0"/>
                  </a:lnTo>
                  <a:cubicBezTo>
                    <a:pt x="2310710" y="11953"/>
                    <a:pt x="2295770" y="49703"/>
                    <a:pt x="2286805" y="66815"/>
                  </a:cubicBezTo>
                  <a:cubicBezTo>
                    <a:pt x="2277840" y="83927"/>
                    <a:pt x="2221250" y="70924"/>
                    <a:pt x="2268875" y="102674"/>
                  </a:cubicBezTo>
                  <a:cubicBezTo>
                    <a:pt x="2259910" y="108651"/>
                    <a:pt x="2235516" y="111985"/>
                    <a:pt x="2241981" y="120604"/>
                  </a:cubicBezTo>
                  <a:cubicBezTo>
                    <a:pt x="2272193" y="160887"/>
                    <a:pt x="2338309" y="117262"/>
                    <a:pt x="2259910" y="156463"/>
                  </a:cubicBezTo>
                  <a:cubicBezTo>
                    <a:pt x="2265887" y="168416"/>
                    <a:pt x="2272576" y="180038"/>
                    <a:pt x="2277840" y="192321"/>
                  </a:cubicBezTo>
                  <a:cubicBezTo>
                    <a:pt x="2285558" y="210329"/>
                    <a:pt x="2291219" y="236873"/>
                    <a:pt x="2295769" y="255074"/>
                  </a:cubicBezTo>
                  <a:cubicBezTo>
                    <a:pt x="2290499" y="260344"/>
                    <a:pt x="2256680" y="291822"/>
                    <a:pt x="2259910" y="299898"/>
                  </a:cubicBezTo>
                  <a:cubicBezTo>
                    <a:pt x="2264873" y="312306"/>
                    <a:pt x="2283816" y="311851"/>
                    <a:pt x="2295769" y="317827"/>
                  </a:cubicBezTo>
                  <a:cubicBezTo>
                    <a:pt x="2289793" y="332768"/>
                    <a:pt x="2279836" y="346683"/>
                    <a:pt x="2277840" y="362651"/>
                  </a:cubicBezTo>
                  <a:cubicBezTo>
                    <a:pt x="2276001" y="377363"/>
                    <a:pt x="2276346" y="401498"/>
                    <a:pt x="2277840" y="416439"/>
                  </a:cubicBezTo>
                  <a:cubicBezTo>
                    <a:pt x="2279334" y="431380"/>
                    <a:pt x="2327146" y="438851"/>
                    <a:pt x="2286805" y="452298"/>
                  </a:cubicBezTo>
                  <a:cubicBezTo>
                    <a:pt x="2246464" y="465745"/>
                    <a:pt x="2106040" y="489370"/>
                    <a:pt x="2035793" y="497121"/>
                  </a:cubicBezTo>
                  <a:cubicBezTo>
                    <a:pt x="1965546" y="504872"/>
                    <a:pt x="1917548" y="496631"/>
                    <a:pt x="1865324" y="498802"/>
                  </a:cubicBezTo>
                  <a:cubicBezTo>
                    <a:pt x="1813100" y="500973"/>
                    <a:pt x="1770074" y="506367"/>
                    <a:pt x="1722449" y="510149"/>
                  </a:cubicBezTo>
                  <a:cubicBezTo>
                    <a:pt x="1704519" y="513137"/>
                    <a:pt x="1656894" y="509775"/>
                    <a:pt x="1616273" y="511969"/>
                  </a:cubicBezTo>
                  <a:cubicBezTo>
                    <a:pt x="1575652" y="514163"/>
                    <a:pt x="1513483" y="520023"/>
                    <a:pt x="1478721" y="523315"/>
                  </a:cubicBezTo>
                  <a:cubicBezTo>
                    <a:pt x="1443959" y="526607"/>
                    <a:pt x="1435881" y="530108"/>
                    <a:pt x="1407703" y="531719"/>
                  </a:cubicBezTo>
                  <a:cubicBezTo>
                    <a:pt x="1379525" y="533330"/>
                    <a:pt x="1357370" y="531276"/>
                    <a:pt x="1309652" y="532980"/>
                  </a:cubicBezTo>
                  <a:cubicBezTo>
                    <a:pt x="1261934" y="534684"/>
                    <a:pt x="1184146" y="538957"/>
                    <a:pt x="1121393" y="541945"/>
                  </a:cubicBezTo>
                  <a:cubicBezTo>
                    <a:pt x="1094499" y="544933"/>
                    <a:pt x="986524" y="548505"/>
                    <a:pt x="883547" y="553291"/>
                  </a:cubicBezTo>
                  <a:lnTo>
                    <a:pt x="503529" y="570660"/>
                  </a:lnTo>
                  <a:lnTo>
                    <a:pt x="117346" y="568839"/>
                  </a:lnTo>
                  <a:cubicBezTo>
                    <a:pt x="71057" y="564210"/>
                    <a:pt x="258866" y="520011"/>
                    <a:pt x="135275" y="550910"/>
                  </a:cubicBezTo>
                  <a:cubicBezTo>
                    <a:pt x="126310" y="541945"/>
                    <a:pt x="114671" y="535023"/>
                    <a:pt x="108381" y="524015"/>
                  </a:cubicBezTo>
                  <a:cubicBezTo>
                    <a:pt x="102268" y="513318"/>
                    <a:pt x="102801" y="500004"/>
                    <a:pt x="99416" y="488157"/>
                  </a:cubicBezTo>
                  <a:cubicBezTo>
                    <a:pt x="96820" y="479071"/>
                    <a:pt x="93440" y="470228"/>
                    <a:pt x="90452" y="461263"/>
                  </a:cubicBezTo>
                  <a:cubicBezTo>
                    <a:pt x="96428" y="449310"/>
                    <a:pt x="103117" y="437687"/>
                    <a:pt x="108381" y="425404"/>
                  </a:cubicBezTo>
                  <a:cubicBezTo>
                    <a:pt x="112103" y="416718"/>
                    <a:pt x="112484" y="406613"/>
                    <a:pt x="117346" y="398510"/>
                  </a:cubicBezTo>
                  <a:cubicBezTo>
                    <a:pt x="121694" y="391262"/>
                    <a:pt x="129299" y="386557"/>
                    <a:pt x="135275" y="380580"/>
                  </a:cubicBezTo>
                  <a:cubicBezTo>
                    <a:pt x="129299" y="371615"/>
                    <a:pt x="124964" y="361304"/>
                    <a:pt x="117346" y="353686"/>
                  </a:cubicBezTo>
                  <a:cubicBezTo>
                    <a:pt x="106781" y="343121"/>
                    <a:pt x="88169" y="340156"/>
                    <a:pt x="81487" y="326792"/>
                  </a:cubicBezTo>
                  <a:cubicBezTo>
                    <a:pt x="73729" y="311276"/>
                    <a:pt x="101118" y="289231"/>
                    <a:pt x="108381" y="281968"/>
                  </a:cubicBezTo>
                  <a:cubicBezTo>
                    <a:pt x="86097" y="215117"/>
                    <a:pt x="123327" y="302145"/>
                    <a:pt x="36663" y="237145"/>
                  </a:cubicBezTo>
                  <a:cubicBezTo>
                    <a:pt x="29103" y="231475"/>
                    <a:pt x="54441" y="230666"/>
                    <a:pt x="63558" y="228180"/>
                  </a:cubicBezTo>
                  <a:cubicBezTo>
                    <a:pt x="87331" y="221696"/>
                    <a:pt x="111369" y="216227"/>
                    <a:pt x="135275" y="210251"/>
                  </a:cubicBezTo>
                  <a:cubicBezTo>
                    <a:pt x="96428" y="207263"/>
                    <a:pt x="51773" y="221936"/>
                    <a:pt x="18734" y="201286"/>
                  </a:cubicBezTo>
                  <a:cubicBezTo>
                    <a:pt x="2508" y="191145"/>
                    <a:pt x="66336" y="174275"/>
                    <a:pt x="63558" y="165427"/>
                  </a:cubicBezTo>
                  <a:cubicBezTo>
                    <a:pt x="60780" y="156579"/>
                    <a:pt x="-13172" y="148198"/>
                    <a:pt x="2065" y="148198"/>
                  </a:cubicBezTo>
                  <a:cubicBezTo>
                    <a:pt x="63356" y="148198"/>
                    <a:pt x="69946" y="133810"/>
                    <a:pt x="120287" y="127888"/>
                  </a:cubicBezTo>
                  <a:cubicBezTo>
                    <a:pt x="281229" y="108954"/>
                    <a:pt x="243155" y="114394"/>
                    <a:pt x="326335" y="108698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425776F-D86D-EE86-FA31-31038E3F2011}"/>
              </a:ext>
            </a:extLst>
          </p:cNvPr>
          <p:cNvSpPr txBox="1"/>
          <p:nvPr/>
        </p:nvSpPr>
        <p:spPr>
          <a:xfrm>
            <a:off x="3571198" y="6091509"/>
            <a:ext cx="5674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최근으로 올수록 전력 거래량이 상승하는 추세라는 것을 알 수 있음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3BA9932-0D59-528E-C0C3-C7740CC938D8}"/>
              </a:ext>
            </a:extLst>
          </p:cNvPr>
          <p:cNvGrpSpPr/>
          <p:nvPr/>
        </p:nvGrpSpPr>
        <p:grpSpPr>
          <a:xfrm>
            <a:off x="8990923" y="1933225"/>
            <a:ext cx="1296078" cy="632175"/>
            <a:chOff x="611045" y="1687052"/>
            <a:chExt cx="1987012" cy="911126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7D4EA975-14BF-ED95-8EF1-3530354D1C85}"/>
                </a:ext>
              </a:extLst>
            </p:cNvPr>
            <p:cNvSpPr/>
            <p:nvPr/>
          </p:nvSpPr>
          <p:spPr>
            <a:xfrm>
              <a:off x="611045" y="1687052"/>
              <a:ext cx="1987012" cy="91112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A106E2-4562-BCD9-ADF8-0C1C6815EA7E}"/>
                </a:ext>
              </a:extLst>
            </p:cNvPr>
            <p:cNvSpPr txBox="1"/>
            <p:nvPr/>
          </p:nvSpPr>
          <p:spPr>
            <a:xfrm>
              <a:off x="611045" y="1818923"/>
              <a:ext cx="1624988" cy="694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685BC"/>
                  </a:solidFill>
                </a:rPr>
                <a:t>전력시장 계</a:t>
              </a:r>
              <a:endParaRPr lang="en-US" altLang="ko-KR" sz="800" dirty="0">
                <a:solidFill>
                  <a:srgbClr val="3685BC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800" dirty="0">
                  <a:solidFill>
                    <a:srgbClr val="E27A1B"/>
                  </a:solidFill>
                </a:rPr>
                <a:t>PPA</a:t>
              </a:r>
              <a:r>
                <a:rPr lang="ko-KR" altLang="en-US" sz="800" dirty="0">
                  <a:solidFill>
                    <a:srgbClr val="E27A1B"/>
                  </a:solidFill>
                </a:rPr>
                <a:t> 계</a:t>
              </a:r>
              <a:endParaRPr lang="en-US" altLang="ko-KR" sz="800" b="0" dirty="0">
                <a:solidFill>
                  <a:srgbClr val="E27A1B"/>
                </a:solidFill>
                <a:effectLst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800" dirty="0">
                  <a:solidFill>
                    <a:srgbClr val="34A434"/>
                  </a:solidFill>
                </a:rPr>
                <a:t>전력시장 </a:t>
              </a:r>
              <a:r>
                <a:rPr lang="en-US" altLang="ko-KR" sz="800" dirty="0">
                  <a:solidFill>
                    <a:srgbClr val="34A434"/>
                  </a:solidFill>
                </a:rPr>
                <a:t>+ PPA </a:t>
              </a:r>
              <a:r>
                <a:rPr lang="ko-KR" altLang="en-US" sz="800" dirty="0">
                  <a:solidFill>
                    <a:srgbClr val="34A434"/>
                  </a:solidFill>
                </a:rPr>
                <a:t>계 </a:t>
              </a:r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  <a:p>
              <a:endParaRPr lang="en-US" altLang="ko-KR" sz="800" b="0" dirty="0">
                <a:solidFill>
                  <a:srgbClr val="D31A1B"/>
                </a:solidFill>
                <a:effectLst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349FC8-8F4B-48BF-BC3E-ACFFD4A28DDD}"/>
              </a:ext>
            </a:extLst>
          </p:cNvPr>
          <p:cNvSpPr txBox="1"/>
          <p:nvPr/>
        </p:nvSpPr>
        <p:spPr>
          <a:xfrm>
            <a:off x="460240" y="663351"/>
            <a:ext cx="361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ko-KR" altLang="en-US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전력 거래량 그래프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b="1" kern="0" dirty="0" err="1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자원별</a:t>
            </a:r>
            <a:r>
              <a:rPr lang="en-US" altLang="ko-KR" b="1" kern="0" dirty="0">
                <a:ln w="15875">
                  <a:noFill/>
                </a:ln>
                <a:solidFill>
                  <a:srgbClr val="2397E4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F150343-C5C1-4242-850A-E9E38A7E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6" y="1388583"/>
            <a:ext cx="54197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797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967</Words>
  <Application>Microsoft Office PowerPoint</Application>
  <PresentationFormat>와이드스크린</PresentationFormat>
  <Paragraphs>227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1" baseType="lpstr">
      <vt:lpstr>Tmon몬소리 Black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임유리</cp:lastModifiedBy>
  <cp:revision>51</cp:revision>
  <dcterms:created xsi:type="dcterms:W3CDTF">2023-02-01T15:31:07Z</dcterms:created>
  <dcterms:modified xsi:type="dcterms:W3CDTF">2023-06-21T04:59:08Z</dcterms:modified>
</cp:coreProperties>
</file>