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73" r:id="rId4"/>
    <p:sldId id="299" r:id="rId5"/>
    <p:sldId id="275" r:id="rId6"/>
    <p:sldId id="300" r:id="rId7"/>
    <p:sldId id="279" r:id="rId8"/>
    <p:sldId id="301" r:id="rId9"/>
    <p:sldId id="281" r:id="rId10"/>
    <p:sldId id="283" r:id="rId11"/>
    <p:sldId id="272" r:id="rId12"/>
    <p:sldId id="288" r:id="rId13"/>
    <p:sldId id="276" r:id="rId14"/>
    <p:sldId id="289" r:id="rId15"/>
    <p:sldId id="278" r:id="rId16"/>
    <p:sldId id="280" r:id="rId17"/>
    <p:sldId id="290" r:id="rId18"/>
    <p:sldId id="291" r:id="rId19"/>
    <p:sldId id="292" r:id="rId20"/>
    <p:sldId id="282" r:id="rId21"/>
    <p:sldId id="293" r:id="rId22"/>
    <p:sldId id="285" r:id="rId23"/>
    <p:sldId id="294" r:id="rId24"/>
    <p:sldId id="295" r:id="rId25"/>
    <p:sldId id="286" r:id="rId26"/>
    <p:sldId id="296" r:id="rId27"/>
    <p:sldId id="271" r:id="rId28"/>
    <p:sldId id="297" r:id="rId29"/>
    <p:sldId id="287" r:id="rId30"/>
    <p:sldId id="298" r:id="rId31"/>
    <p:sldId id="269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8E0"/>
    <a:srgbClr val="4594C7"/>
    <a:srgbClr val="08306B"/>
    <a:srgbClr val="529DCC"/>
    <a:srgbClr val="8A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/>
    <p:restoredTop sz="94700"/>
  </p:normalViewPr>
  <p:slideViewPr>
    <p:cSldViewPr snapToGrid="0">
      <p:cViewPr>
        <p:scale>
          <a:sx n="52" d="100"/>
          <a:sy n="52" d="100"/>
        </p:scale>
        <p:origin x="3000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Title</a:t>
            </a:r>
          </a:p>
        </p:txBody>
      </p:sp>
      <p:sp>
        <p:nvSpPr>
          <p:cNvPr id="12" name="Simple P."/>
          <p:cNvSpPr txBox="1">
            <a:spLocks noGrp="1"/>
          </p:cNvSpPr>
          <p:nvPr>
            <p:ph type="body" sz="quarter" idx="21"/>
          </p:nvPr>
        </p:nvSpPr>
        <p:spPr>
          <a:xfrm>
            <a:off x="1752600" y="2188477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Simple P.</a:t>
            </a:r>
          </a:p>
        </p:txBody>
      </p:sp>
      <p:sp>
        <p:nvSpPr>
          <p:cNvPr id="13" name="Oct, 2022"/>
          <p:cNvSpPr txBox="1">
            <a:spLocks noGrp="1"/>
          </p:cNvSpPr>
          <p:nvPr>
            <p:ph type="body" sz="quarter" idx="22"/>
          </p:nvPr>
        </p:nvSpPr>
        <p:spPr>
          <a:xfrm>
            <a:off x="1752600" y="11314176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Oct, 2022</a:t>
            </a:r>
          </a:p>
        </p:txBody>
      </p:sp>
      <p:sp>
        <p:nvSpPr>
          <p:cNvPr id="14" name="Simple Presentation"/>
          <p:cNvSpPr txBox="1">
            <a:spLocks noGrp="1"/>
          </p:cNvSpPr>
          <p:nvPr>
            <p:ph type="body" sz="quarter" idx="23"/>
          </p:nvPr>
        </p:nvSpPr>
        <p:spPr>
          <a:xfrm>
            <a:off x="19834353" y="2188477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Simple Presentation</a:t>
            </a:r>
          </a:p>
        </p:txBody>
      </p:sp>
      <p:sp>
        <p:nvSpPr>
          <p:cNvPr id="15" name="Proposal Project"/>
          <p:cNvSpPr txBox="1">
            <a:spLocks noGrp="1"/>
          </p:cNvSpPr>
          <p:nvPr>
            <p:ph type="body" sz="quarter" idx="24"/>
          </p:nvPr>
        </p:nvSpPr>
        <p:spPr>
          <a:xfrm>
            <a:off x="19834353" y="11314176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Proposal Project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26532" y="2574991"/>
            <a:ext cx="10922138" cy="1902088"/>
          </a:xfrm>
          <a:prstGeom prst="rect">
            <a:avLst/>
          </a:prstGeom>
        </p:spPr>
        <p:txBody>
          <a:bodyPr/>
          <a:lstStyle>
            <a:lvl1pPr>
              <a:defRPr sz="10000" spc="0">
                <a:solidFill>
                  <a:srgbClr val="262626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54344" y="9067503"/>
            <a:ext cx="10932445" cy="30934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  <a:lvl2pPr>
              <a:defRPr>
                <a:solidFill>
                  <a:srgbClr val="838383"/>
                </a:solidFill>
              </a:defRPr>
            </a:lvl2pPr>
            <a:lvl3pPr>
              <a:defRPr>
                <a:solidFill>
                  <a:srgbClr val="838383"/>
                </a:solidFill>
              </a:defRPr>
            </a:lvl3pPr>
            <a:lvl4pPr>
              <a:defRPr>
                <a:solidFill>
                  <a:srgbClr val="838383"/>
                </a:solidFill>
              </a:defRPr>
            </a:lvl4pPr>
            <a:lvl5pPr>
              <a:defRPr>
                <a:solidFill>
                  <a:srgbClr val="838383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123809" y="2847709"/>
            <a:ext cx="18000000" cy="5040000"/>
          </a:xfrm>
          <a:prstGeom prst="rect">
            <a:avLst/>
          </a:prstGeom>
        </p:spPr>
        <p:txBody>
          <a:bodyPr/>
          <a:lstStyle>
            <a:lvl1pPr>
              <a:defRPr sz="30000" spc="0">
                <a:solidFill>
                  <a:schemeClr val="accent6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52600" y="7223190"/>
            <a:ext cx="10932445" cy="20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2049" y="12437698"/>
            <a:ext cx="458459" cy="4873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lnSpc>
                <a:spcPct val="100000"/>
              </a:lnSpc>
              <a:defRPr sz="2500">
                <a:solidFill>
                  <a:srgbClr val="D5D5D5"/>
                </a:solidFill>
                <a:latin typeface="+mj-lt"/>
                <a:ea typeface="+mn-ea"/>
                <a:cs typeface="+mn-cs"/>
                <a:sym typeface="Libre Caslon Display Regular"/>
              </a:defRPr>
            </a:lvl1pPr>
          </a:lstStyle>
          <a:p>
            <a:fld id="{86CB4B4D-7CA3-9044-876B-883B54F8677D}" type="slidenum">
              <a:rPr lang="en-KR" smtClean="0"/>
              <a:pPr/>
              <a:t>‹#›</a:t>
            </a:fld>
            <a:endParaRPr lang="en-KR">
              <a:latin typeface="+mj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j-lt"/>
          <a:ea typeface="+mn-ea"/>
          <a:cs typeface="+mn-cs"/>
          <a:sym typeface="Libre Caslon Display Regular"/>
        </a:defRPr>
      </a:lvl1pPr>
      <a:lvl2pPr marL="0" marR="0" indent="457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9pPr>
    </p:titleStyle>
    <p:bodyStyle>
      <a:lvl1pPr marL="0" marR="0" indent="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1pPr>
      <a:lvl2pPr marL="0" marR="0" indent="457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2pPr>
      <a:lvl3pPr marL="0" marR="0" indent="914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3pPr>
      <a:lvl4pPr marL="0" marR="0" indent="1371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4pPr>
      <a:lvl5pPr marL="0" marR="0" indent="18288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5pPr>
      <a:lvl6pPr marL="0" marR="0" indent="22860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0" marR="0" indent="2743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0" marR="0" indent="3200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0" marR="0" indent="3657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Areumnara" TargetMode="External"/><Relationship Id="rId2" Type="http://schemas.openxmlformats.org/officeDocument/2006/relationships/hyperlink" Target="mailto:simplep.net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implep.n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"/>
          <p:cNvSpPr/>
          <p:nvPr/>
        </p:nvSpPr>
        <p:spPr>
          <a:xfrm flipV="1">
            <a:off x="1600809" y="18287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"/>
          <p:cNvSpPr/>
          <p:nvPr/>
        </p:nvSpPr>
        <p:spPr>
          <a:xfrm flipV="1">
            <a:off x="1600809" y="120649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IAGRAM"/>
          <p:cNvSpPr txBox="1">
            <a:spLocks noGrp="1"/>
          </p:cNvSpPr>
          <p:nvPr>
            <p:ph type="ctrTitle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ct, 2022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</a:p>
        </p:txBody>
      </p:sp>
      <p:sp>
        <p:nvSpPr>
          <p:cNvPr id="50" name="Proposal Project"/>
          <p:cNvSpPr txBox="1"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 Woo Chan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orem ipsum dolor sit amet, his ad blan phaedrum mnesarchum, eu facer prom oportere ius. In maiorum detraxit mei,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en-US" altLang="ko-K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9B214D-227F-6587-3FD6-1A0C14074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D3C2E96-78CA-4116-C2B7-8CAE60B870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8585" y="8328074"/>
            <a:ext cx="21166829" cy="1946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기반의 모델은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모두 높은 성능을 보임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인코더에서 각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특성을 학습에 이용하기 위해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Flatten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기법이 높은 성능을 보임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표 5">
            <a:extLst>
              <a:ext uri="{FF2B5EF4-FFF2-40B4-BE49-F238E27FC236}">
                <a16:creationId xmlns:a16="http://schemas.microsoft.com/office/drawing/2014/main" id="{A6C127DE-72EC-97CF-5CCF-AC1DDA77E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28635"/>
              </p:ext>
            </p:extLst>
          </p:nvPr>
        </p:nvGraphicFramePr>
        <p:xfrm>
          <a:off x="2944920" y="4651013"/>
          <a:ext cx="18477797" cy="1812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422">
                  <a:extLst>
                    <a:ext uri="{9D8B030D-6E8A-4147-A177-3AD203B41FA5}">
                      <a16:colId xmlns:a16="http://schemas.microsoft.com/office/drawing/2014/main" val="1446663717"/>
                    </a:ext>
                  </a:extLst>
                </a:gridCol>
                <a:gridCol w="3228475">
                  <a:extLst>
                    <a:ext uri="{9D8B030D-6E8A-4147-A177-3AD203B41FA5}">
                      <a16:colId xmlns:a16="http://schemas.microsoft.com/office/drawing/2014/main" val="2740670940"/>
                    </a:ext>
                  </a:extLst>
                </a:gridCol>
                <a:gridCol w="3228475">
                  <a:extLst>
                    <a:ext uri="{9D8B030D-6E8A-4147-A177-3AD203B41FA5}">
                      <a16:colId xmlns:a16="http://schemas.microsoft.com/office/drawing/2014/main" val="357231131"/>
                    </a:ext>
                  </a:extLst>
                </a:gridCol>
                <a:gridCol w="3228475">
                  <a:extLst>
                    <a:ext uri="{9D8B030D-6E8A-4147-A177-3AD203B41FA5}">
                      <a16:colId xmlns:a16="http://schemas.microsoft.com/office/drawing/2014/main" val="789539591"/>
                    </a:ext>
                  </a:extLst>
                </a:gridCol>
                <a:gridCol w="3228475">
                  <a:extLst>
                    <a:ext uri="{9D8B030D-6E8A-4147-A177-3AD203B41FA5}">
                      <a16:colId xmlns:a16="http://schemas.microsoft.com/office/drawing/2014/main" val="4110003476"/>
                    </a:ext>
                  </a:extLst>
                </a:gridCol>
                <a:gridCol w="3228475">
                  <a:extLst>
                    <a:ext uri="{9D8B030D-6E8A-4147-A177-3AD203B41FA5}">
                      <a16:colId xmlns:a16="http://schemas.microsoft.com/office/drawing/2014/main" val="155036493"/>
                    </a:ext>
                  </a:extLst>
                </a:gridCol>
              </a:tblGrid>
              <a:tr h="604174">
                <a:tc>
                  <a:txBody>
                    <a:bodyPr/>
                    <a:lstStyle/>
                    <a:p>
                      <a:pPr algn="ctr" latinLnBrk="1"/>
                      <a:endParaRPr lang="ko-KR" altLang="en-US" sz="28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err="1"/>
                        <a:t>XGBoost</a:t>
                      </a:r>
                      <a:endParaRPr lang="ko-KR" alt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err="1"/>
                        <a:t>MLP</a:t>
                      </a:r>
                      <a:endParaRPr lang="ko-KR" altLang="en-US" sz="28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err="1"/>
                        <a:t>Tf</a:t>
                      </a:r>
                      <a:r>
                        <a:rPr lang="en-US" altLang="ko-KR" sz="2800" b="1" dirty="0"/>
                        <a:t>(Mean)</a:t>
                      </a:r>
                      <a:endParaRPr lang="ko-KR" altLang="en-US" sz="28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err="1"/>
                        <a:t>Tf</a:t>
                      </a:r>
                      <a:r>
                        <a:rPr lang="en-US" altLang="ko-KR" sz="2800" b="1" dirty="0"/>
                        <a:t>(</a:t>
                      </a:r>
                      <a:r>
                        <a:rPr lang="en-US" altLang="ko-KR" sz="2800" b="1" dirty="0" err="1"/>
                        <a:t>Cls</a:t>
                      </a:r>
                      <a:r>
                        <a:rPr lang="en-US" altLang="ko-KR" sz="2800" b="1" dirty="0"/>
                        <a:t>)</a:t>
                      </a:r>
                      <a:endParaRPr lang="ko-KR" altLang="en-US" sz="28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err="1"/>
                        <a:t>Tf</a:t>
                      </a:r>
                      <a:r>
                        <a:rPr lang="en-US" altLang="ko-KR" sz="2800" b="1" dirty="0"/>
                        <a:t>(Flatten)</a:t>
                      </a:r>
                      <a:endParaRPr lang="ko-KR" altLang="en-US" sz="2800" b="1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475799"/>
                  </a:ext>
                </a:extLst>
              </a:tr>
              <a:tr h="6041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err="1"/>
                        <a:t>RMSE</a:t>
                      </a:r>
                      <a:endParaRPr lang="ko-KR" altLang="en-US" sz="28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22989.28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29339.57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21195.24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24871.50556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20405.89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6630579"/>
                  </a:ext>
                </a:extLst>
              </a:tr>
              <a:tr h="6041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err="1"/>
                        <a:t>MAPE</a:t>
                      </a:r>
                      <a:endParaRPr lang="ko-KR" altLang="en-US" sz="28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0.402436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0.491438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0.349257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0.382892489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0.297013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80308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81E0D3-3B78-BEA1-B558-3E24934E590B}"/>
              </a:ext>
            </a:extLst>
          </p:cNvPr>
          <p:cNvSpPr txBox="1"/>
          <p:nvPr/>
        </p:nvSpPr>
        <p:spPr>
          <a:xfrm>
            <a:off x="1600405" y="3493609"/>
            <a:ext cx="21175009" cy="665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제안한 모델과 기존 모델과의 비교 평가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448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5665618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4506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제안하는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모델 실험 완료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과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특성을 고려하지 못한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실험 진행중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어텐션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맵을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통해 제안한 모델의 결과 시각화 진행중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타겟 저널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Land Use Policy (IF: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7.1)</a:t>
            </a:r>
          </a:p>
        </p:txBody>
      </p:sp>
    </p:spTree>
    <p:extLst>
      <p:ext uri="{BB962C8B-B14F-4D97-AF65-F5344CB8AC3E}">
        <p14:creationId xmlns:p14="http://schemas.microsoft.com/office/powerpoint/2010/main" val="28788459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6896203" y="5434516"/>
            <a:ext cx="10591594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Work Progress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usiness Model">
            <a:extLst>
              <a:ext uri="{FF2B5EF4-FFF2-40B4-BE49-F238E27FC236}">
                <a16:creationId xmlns:a16="http://schemas.microsoft.com/office/drawing/2014/main" id="{36715C69-7FFF-DCF2-8919-4015596D8968}"/>
              </a:ext>
            </a:extLst>
          </p:cNvPr>
          <p:cNvSpPr txBox="1">
            <a:spLocks/>
          </p:cNvSpPr>
          <p:nvPr/>
        </p:nvSpPr>
        <p:spPr>
          <a:xfrm>
            <a:off x="5104331" y="7336604"/>
            <a:ext cx="14175338" cy="190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262626"/>
                </a:solidFill>
                <a:uFillTx/>
                <a:latin typeface="+mj-lt"/>
                <a:ea typeface="+mn-ea"/>
                <a:cs typeface="+mn-cs"/>
                <a:sym typeface="Libre Caslon Display Regular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9pPr>
          </a:lstStyle>
          <a:p>
            <a:pPr algn="ctr" hangingPunct="1"/>
            <a:r>
              <a:rPr lang="en-US" altLang="ko-KR" sz="5400" dirty="0">
                <a:latin typeface="Arial" panose="020B0604020202020204" pitchFamily="34" charset="0"/>
                <a:cs typeface="Arial" panose="020B0604020202020204" pitchFamily="34" charset="0"/>
              </a:rPr>
              <a:t>Battery SOH Estimation</a:t>
            </a:r>
          </a:p>
        </p:txBody>
      </p:sp>
    </p:spTree>
    <p:extLst>
      <p:ext uri="{BB962C8B-B14F-4D97-AF65-F5344CB8AC3E}">
        <p14:creationId xmlns:p14="http://schemas.microsoft.com/office/powerpoint/2010/main" val="41794450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5665618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2784B-9442-E57A-CCDF-0F41E90B68BC}"/>
              </a:ext>
            </a:extLst>
          </p:cNvPr>
          <p:cNvSpPr txBox="1"/>
          <p:nvPr/>
        </p:nvSpPr>
        <p:spPr>
          <a:xfrm>
            <a:off x="1600405" y="3493609"/>
            <a:ext cx="21166829" cy="5146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최근 다양한 분야에서 리튬이온 배터리의 사용량이 많아 짐에 따라 배터리 재활용 사업과 그에 따른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SOH(State of Health)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 연구가 진행되고 있음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배터리의 전압 변화를 통해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SOC(State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Charge)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예측 할 수 있음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배터리 수명에 따라 총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방전량의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차이를 보이고 이때의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사이의 관계성을 알 수 있음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LSTM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결합한 예측된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관계성을 통한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 모델을 개발하고자 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72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9926F08-0A49-AC35-FDAE-C98B6E2F92FD}"/>
              </a:ext>
            </a:extLst>
          </p:cNvPr>
          <p:cNvGrpSpPr/>
          <p:nvPr/>
        </p:nvGrpSpPr>
        <p:grpSpPr>
          <a:xfrm>
            <a:off x="2126312" y="8735714"/>
            <a:ext cx="20131376" cy="4278857"/>
            <a:chOff x="595056" y="5219541"/>
            <a:chExt cx="9619631" cy="11387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내용 개체 틀 2">
                  <a:extLst>
                    <a:ext uri="{FF2B5EF4-FFF2-40B4-BE49-F238E27FC236}">
                      <a16:creationId xmlns:a16="http://schemas.microsoft.com/office/drawing/2014/main" id="{A227A7DA-F49A-69F2-DCAA-D3954572404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5056" y="5219541"/>
                  <a:ext cx="6117170" cy="113874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228600" indent="-228600" algn="l" defTabSz="914400" rtl="0" eaLnBrk="1" latinLnBrk="1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fontAlgn="base">
                    <a:lnSpc>
                      <a:spcPct val="16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</m:ctrlPr>
                        </m:sSubPr>
                        <m:e>
                          <m: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𝑸</m:t>
                          </m:r>
                        </m:e>
                        <m:sub>
                          <m: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𝑰𝒏𝒊𝒕𝒊𝒂𝒍</m:t>
                          </m:r>
                        </m:sub>
                      </m:sSub>
                    </m:oMath>
                  </a14:m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 : 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첫 사이클의 총 방전 용량</a:t>
                  </a:r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,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 배터리의 기존 최대용량</a:t>
                  </a:r>
                  <a:endParaRPr lang="en-US" altLang="ko-KR" sz="3200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endParaRPr>
                </a:p>
                <a:p>
                  <a:pPr marL="0" indent="0" algn="just" fontAlgn="base">
                    <a:lnSpc>
                      <a:spcPct val="16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</m:ctrlPr>
                        </m:sSubPr>
                        <m:e>
                          <m: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𝑸</m:t>
                          </m:r>
                        </m:e>
                        <m:sub>
                          <m: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𝑴𝒂𝒙</m:t>
                          </m:r>
                        </m:sub>
                      </m:sSub>
                    </m:oMath>
                  </a14:m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 : 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각 사이클의 총 방전 용량</a:t>
                  </a:r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, 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해당 사이클의 배터리 최대용량</a:t>
                  </a:r>
                  <a:endParaRPr lang="en-US" altLang="ko-KR" sz="3200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endParaRPr>
                </a:p>
                <a:p>
                  <a:pPr marL="0" indent="0" algn="just" fontAlgn="base">
                    <a:lnSpc>
                      <a:spcPct val="16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</m:ctrlPr>
                        </m:sSubPr>
                        <m:e>
                          <m: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𝑸</m:t>
                          </m:r>
                        </m:e>
                        <m:sub>
                          <m:r>
                            <a:rPr lang="en-US" altLang="ko-KR" sz="32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한컴바탕"/>
                            </a:rPr>
                            <m:t>𝑷𝒓𝒆𝒔𝒆𝒏𝒕</m:t>
                          </m:r>
                        </m:sub>
                      </m:sSub>
                    </m:oMath>
                  </a14:m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 : 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Lato Regular" panose="020F0502020204030203" pitchFamily="34" charset="0"/>
                      <a:cs typeface="Lato Regular" panose="020F0502020204030203" pitchFamily="34" charset="0"/>
                    </a:rPr>
                    <a:t>현재 시점 까지의 방전 용량</a:t>
                  </a:r>
                  <a:endParaRPr lang="en-US" altLang="ko-KR" sz="3200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Lato Regular" panose="020F0502020204030203" pitchFamily="34" charset="0"/>
                    <a:cs typeface="Lato Regular" panose="020F0502020204030203" pitchFamily="34" charset="0"/>
                  </a:endParaRPr>
                </a:p>
                <a:p>
                  <a:pPr marL="0" indent="0" algn="just" fontAlgn="base">
                    <a:lnSpc>
                      <a:spcPct val="16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altLang="ko-KR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한컴바탕"/>
                        </a:rPr>
                        <m:t>𝑺𝑶𝑪</m:t>
                      </m:r>
                    </m:oMath>
                  </a14:m>
                  <a:r>
                    <a:rPr lang="en-US" altLang="ko-KR" sz="3200" b="1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한컴바탕"/>
                    </a:rPr>
                    <a:t> </a:t>
                  </a:r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한컴바탕"/>
                    </a:rPr>
                    <a:t>:  State of Charge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한컴바탕"/>
                    </a:rPr>
                    <a:t>의 약자로</a:t>
                  </a:r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한컴바탕"/>
                    </a:rPr>
                    <a:t> 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ea typeface="한컴바탕"/>
                    </a:rPr>
                    <a:t>현재 충전용량을 나타냄</a:t>
                  </a:r>
                  <a:endParaRPr lang="en-US" altLang="ko-KR" sz="3200" kern="0" dirty="0">
                    <a:solidFill>
                      <a:srgbClr val="000000"/>
                    </a:solidFill>
                    <a:latin typeface="Lato Regular" panose="020F0502020204030203" pitchFamily="34" charset="0"/>
                    <a:ea typeface="한컴바탕"/>
                  </a:endParaRPr>
                </a:p>
                <a:p>
                  <a:pPr marL="0" indent="0" algn="just" fontAlgn="base">
                    <a:lnSpc>
                      <a:spcPct val="160000"/>
                    </a:lnSpc>
                    <a:spcBef>
                      <a:spcPts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altLang="ko-KR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한컴바탕"/>
                        </a:rPr>
                        <m:t>𝑺𝑶𝑯</m:t>
                      </m:r>
                    </m:oMath>
                  </a14:m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cs typeface="Lato Regular" panose="020F0502020204030203" pitchFamily="34" charset="0"/>
                    </a:rPr>
                    <a:t> </a:t>
                  </a:r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cs typeface="Lato Regular" panose="020F0502020204030203" pitchFamily="34" charset="0"/>
                    </a:rPr>
                    <a:t>: State of Health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cs typeface="Lato Regular" panose="020F0502020204030203" pitchFamily="34" charset="0"/>
                    </a:rPr>
                    <a:t>의 약자로 현재 배터리 상태</a:t>
                  </a:r>
                  <a:r>
                    <a:rPr lang="en-US" altLang="ko-KR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cs typeface="Lato Regular" panose="020F0502020204030203" pitchFamily="34" charset="0"/>
                    </a:rPr>
                    <a:t>, </a:t>
                  </a:r>
                  <a:r>
                    <a:rPr lang="ko-KR" altLang="en-US" sz="3200" kern="0" dirty="0">
                      <a:solidFill>
                        <a:srgbClr val="000000"/>
                      </a:solidFill>
                      <a:latin typeface="Lato Regular" panose="020F0502020204030203" pitchFamily="34" charset="0"/>
                      <a:cs typeface="Lato Regular" panose="020F0502020204030203" pitchFamily="34" charset="0"/>
                    </a:rPr>
                    <a:t>수명을 나타냄</a:t>
                  </a:r>
                </a:p>
              </p:txBody>
            </p:sp>
          </mc:Choice>
          <mc:Fallback>
            <p:sp>
              <p:nvSpPr>
                <p:cNvPr id="9" name="내용 개체 틀 2">
                  <a:extLst>
                    <a:ext uri="{FF2B5EF4-FFF2-40B4-BE49-F238E27FC236}">
                      <a16:creationId xmlns:a16="http://schemas.microsoft.com/office/drawing/2014/main" id="{A227A7DA-F49A-69F2-DCAA-D39545724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56" y="5219541"/>
                  <a:ext cx="6117170" cy="11387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FB16896-CA58-3F25-CCE8-4EC96EA06377}"/>
                    </a:ext>
                  </a:extLst>
                </p:cNvPr>
                <p:cNvSpPr txBox="1"/>
                <p:nvPr/>
              </p:nvSpPr>
              <p:spPr>
                <a:xfrm>
                  <a:off x="6757814" y="5599913"/>
                  <a:ext cx="1693773" cy="4361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𝑆𝑂𝐶</m:t>
                        </m:r>
                        <m:r>
                          <a:rPr lang="en-US" altLang="ko-KR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𝑃𝑟𝑒𝑠𝑒𝑛𝑡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𝑀𝑎𝑥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ko-KR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FB16896-CA58-3F25-CCE8-4EC96EA06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814" y="5599913"/>
                  <a:ext cx="1693773" cy="4361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9C88E20-9742-7FA0-A4CF-0D7A7E6AE90A}"/>
                    </a:ext>
                  </a:extLst>
                </p:cNvPr>
                <p:cNvSpPr txBox="1"/>
                <p:nvPr/>
              </p:nvSpPr>
              <p:spPr>
                <a:xfrm>
                  <a:off x="8612832" y="5599913"/>
                  <a:ext cx="1601855" cy="4361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𝑆𝑂𝐻</m:t>
                        </m:r>
                        <m:r>
                          <a:rPr lang="en-US" altLang="ko-KR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𝑀𝑎𝑥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𝐼𝑛𝑖𝑡𝑖𝑎𝑙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ko-KR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9C88E20-9742-7FA0-A4CF-0D7A7E6AE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2832" y="5599913"/>
                  <a:ext cx="1601855" cy="4361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5665618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_x813981472">
            <a:extLst>
              <a:ext uri="{FF2B5EF4-FFF2-40B4-BE49-F238E27FC236}">
                <a16:creationId xmlns:a16="http://schemas.microsoft.com/office/drawing/2014/main" id="{5CD96A5E-702F-0690-9F5F-BBD8CFB7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90" y="3001387"/>
            <a:ext cx="13136820" cy="57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900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6" y="3493609"/>
            <a:ext cx="21290074" cy="3225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기존의 시계열 모델은 데이터 시퀀스가 너무 길 때 제대로 학습하지 못함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시퀀스를 짧은 세그먼트로 절단하여 시계열 종속성을 보존하기 위해 고정된 길이의 슬라이딩 윈도우를 제안함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시계열 데이터를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어텐션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메커니즘에 적용시켜 다양한 길이의 복잡한 시간적 종속성을 학습 할 수 있음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fer to caption">
            <a:extLst>
              <a:ext uri="{FF2B5EF4-FFF2-40B4-BE49-F238E27FC236}">
                <a16:creationId xmlns:a16="http://schemas.microsoft.com/office/drawing/2014/main" id="{17D5B8FA-E26B-AC18-580F-CAE84E84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7211714"/>
            <a:ext cx="83058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AC8264-47DD-24F8-66D5-A681DFFD85E4}"/>
              </a:ext>
            </a:extLst>
          </p:cNvPr>
          <p:cNvSpPr txBox="1"/>
          <p:nvPr/>
        </p:nvSpPr>
        <p:spPr>
          <a:xfrm>
            <a:off x="1600406" y="12983744"/>
            <a:ext cx="20467114" cy="432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Wu, N., Green, B., Ben, X., &amp; </a:t>
            </a:r>
            <a:r>
              <a:rPr lang="en-US" altLang="ko-KR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O'Banion</a:t>
            </a:r>
            <a:r>
              <a:rPr lang="en-US" altLang="ko-KR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S. (2020). Deep transformer models for time series forecasting: The influenza prevalence case. </a:t>
            </a:r>
            <a:r>
              <a:rPr lang="en-US" altLang="ko-KR" b="0" i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ko-KR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preprint </a:t>
            </a:r>
            <a:r>
              <a:rPr lang="en-US" altLang="ko-KR" b="0" i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arXiv:2001.08317</a:t>
            </a:r>
            <a:r>
              <a:rPr lang="en-US" altLang="ko-KR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048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238418" y="10509804"/>
            <a:ext cx="21166829" cy="1945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 제공받은 원통형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각형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파우치형에서의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변화량 데이터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전류로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4.2V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까지 충전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2.5V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까지 방전한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~ 1500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사이클의 데이터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채널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공정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시간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전압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전류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용량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저항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저장간격의 값을 포함함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E7A1C21-7308-4559-8126-FA74FF93A00D}"/>
              </a:ext>
            </a:extLst>
          </p:cNvPr>
          <p:cNvGrpSpPr/>
          <p:nvPr/>
        </p:nvGrpSpPr>
        <p:grpSpPr>
          <a:xfrm>
            <a:off x="1600405" y="3684218"/>
            <a:ext cx="12215653" cy="2896888"/>
            <a:chOff x="676261" y="2526677"/>
            <a:chExt cx="8184570" cy="1952692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8755207-8073-0718-9E4F-6B497EF53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261" y="2526677"/>
              <a:ext cx="8184570" cy="19526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767FA58-C04E-9F22-5702-32823DA9641D}"/>
                </a:ext>
              </a:extLst>
            </p:cNvPr>
            <p:cNvSpPr/>
            <p:nvPr/>
          </p:nvSpPr>
          <p:spPr>
            <a:xfrm>
              <a:off x="1421745" y="2526677"/>
              <a:ext cx="542741" cy="19526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0B56DDC-3996-230A-CA97-D3278AE1624C}"/>
                </a:ext>
              </a:extLst>
            </p:cNvPr>
            <p:cNvSpPr/>
            <p:nvPr/>
          </p:nvSpPr>
          <p:spPr>
            <a:xfrm>
              <a:off x="3538841" y="2526677"/>
              <a:ext cx="271371" cy="19526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6FC706F-D0CF-960D-658A-59173145CF73}"/>
                </a:ext>
              </a:extLst>
            </p:cNvPr>
            <p:cNvSpPr/>
            <p:nvPr/>
          </p:nvSpPr>
          <p:spPr>
            <a:xfrm>
              <a:off x="5118324" y="2526677"/>
              <a:ext cx="1140891" cy="19526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1942B44-95AA-B11D-2FB0-D2F0E4A7D17B}"/>
              </a:ext>
            </a:extLst>
          </p:cNvPr>
          <p:cNvGrpSpPr/>
          <p:nvPr/>
        </p:nvGrpSpPr>
        <p:grpSpPr>
          <a:xfrm>
            <a:off x="10469312" y="6858000"/>
            <a:ext cx="12297922" cy="2896888"/>
            <a:chOff x="3154189" y="4567617"/>
            <a:chExt cx="8554454" cy="1795654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8E299AA5-13F8-1708-E821-52836429E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4189" y="4567617"/>
              <a:ext cx="8554454" cy="1795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BC13027D-5342-0CCB-E1E5-D43E6F437839}"/>
                </a:ext>
              </a:extLst>
            </p:cNvPr>
            <p:cNvSpPr/>
            <p:nvPr/>
          </p:nvSpPr>
          <p:spPr>
            <a:xfrm>
              <a:off x="3627655" y="4577761"/>
              <a:ext cx="560887" cy="17855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FED944F-40A8-8D35-AD74-35FA61B9E792}"/>
                </a:ext>
              </a:extLst>
            </p:cNvPr>
            <p:cNvSpPr/>
            <p:nvPr/>
          </p:nvSpPr>
          <p:spPr>
            <a:xfrm>
              <a:off x="5815555" y="4567617"/>
              <a:ext cx="868414" cy="1795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0959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332582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10670463"/>
            <a:ext cx="21166829" cy="1946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각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포함한 데이터 구축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각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에서의 측정되는 전압 변화량은 다르며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추정 성능에 영향을 끼침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예측을 위한 적합한 전압 변화량 구간을 탐색하여 적용 할 수 있음</a:t>
            </a:r>
          </a:p>
        </p:txBody>
      </p:sp>
      <p:pic>
        <p:nvPicPr>
          <p:cNvPr id="2" name="Google Shape;334;p7">
            <a:extLst>
              <a:ext uri="{FF2B5EF4-FFF2-40B4-BE49-F238E27FC236}">
                <a16:creationId xmlns:a16="http://schemas.microsoft.com/office/drawing/2014/main" id="{1D4C3176-DA49-6AAF-47B6-ACE7C1D45F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4354"/>
          <a:stretch/>
        </p:blipFill>
        <p:spPr>
          <a:xfrm>
            <a:off x="5831559" y="3169837"/>
            <a:ext cx="12704519" cy="733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8108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332582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25857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사이클마다 마지막에 휴지기간을 거침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안정화된 상태이기에 휴지기간을 거친 후 그 다음 첫 사이클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(101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 총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방전량이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급격히 증가함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휴지기간을 걸친 후 첫 사이클을 이상치로 제거함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각형에서 특정 사이클의 총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방전량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이상치를 제거함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BD4CF2A-C189-70B0-D303-7BA17F92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67" y="6571539"/>
            <a:ext cx="19693065" cy="64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869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3325829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25857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사이클마다 마지막에 휴지기간을 거침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안정화된 상태이기에 휴지기간을 거친 후 그 다음 첫 사이클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(101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 총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방전량이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급격히 증가함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휴지기간을 걸친 후 첫 사이클을 이상치로 제거함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각형에서 특정 사이클의 총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방전량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이상치를 제거함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D268788-98CF-0D2D-3FC5-2513489F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66" y="6571539"/>
            <a:ext cx="19693065" cy="68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19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5058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ko-K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Work Progress</a:t>
            </a:r>
          </a:p>
          <a:p>
            <a:pPr lvl="3" indent="0"/>
            <a:r>
              <a:rPr lang="en-US" altLang="ko-K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Land Compensation Prediction</a:t>
            </a:r>
          </a:p>
          <a:p>
            <a:pPr lvl="3" indent="0"/>
            <a:r>
              <a:rPr lang="en-US" altLang="ko-K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Battery SOH Estimation</a:t>
            </a:r>
          </a:p>
          <a:p>
            <a:pPr lvl="3" indent="0"/>
            <a:endParaRPr lang="en-US" altLang="ko-KR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Future Work </a:t>
            </a:r>
          </a:p>
          <a:p>
            <a:pPr lvl="3" indent="0"/>
            <a:r>
              <a:rPr lang="en-US" altLang="ko-K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SOH 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309833522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1945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변화량은 전하량과 비례하며 전하량은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방전량과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비례함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일정 전류로 방전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진행시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방전량은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선형적으로 감소함에 따라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감소량 또한 선형성을 보임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감소 그래프를 통해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예측을 수행하고자 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C09F7D9-8589-B5FC-5A5F-E3038CEAC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316" y="6365030"/>
            <a:ext cx="18879368" cy="62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62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1305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구간 별 전압 변화량을 입력으로 사이클에 대한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예측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시계열 데이터로 사용하여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선형 그래프를 추론하고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이를 통해 해당 사이클의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추정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30CA32A-8C40-B929-23CD-2343E715A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120" y="5291188"/>
            <a:ext cx="20963760" cy="74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508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1305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부분적인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변화량으로 이루어진 타임을 입력 받아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추정하는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기반 모델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Multi-head attention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통하여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예측에 적합한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변화 구간을 반영</a:t>
            </a:r>
          </a:p>
        </p:txBody>
      </p:sp>
      <p:pic>
        <p:nvPicPr>
          <p:cNvPr id="145" name="그림 144">
            <a:extLst>
              <a:ext uri="{FF2B5EF4-FFF2-40B4-BE49-F238E27FC236}">
                <a16:creationId xmlns:a16="http://schemas.microsoft.com/office/drawing/2014/main" id="{D1A08A96-65D8-039D-C21F-6C17215A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85" y="5291188"/>
            <a:ext cx="17212030" cy="80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188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13060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제안된 방법을 통해 각 배터리의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번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싸이클에서의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 결과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평가지표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ko-KR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endParaRPr lang="ko-KR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DDA806A-6D7C-6EEC-7CF0-B0C94DE0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585" y="9347635"/>
            <a:ext cx="15044123" cy="2231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D873A46-ADF9-9AA7-2D94-4EDD5CB1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585" y="5957775"/>
            <a:ext cx="21166829" cy="22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2463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665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제안된 방법을 통해 각 배터리의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번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싸이클에서의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 결과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7F747F5-82B7-627E-A563-6C3F0D47A238}"/>
              </a:ext>
            </a:extLst>
          </p:cNvPr>
          <p:cNvGrpSpPr/>
          <p:nvPr/>
        </p:nvGrpSpPr>
        <p:grpSpPr>
          <a:xfrm>
            <a:off x="1587007" y="4651013"/>
            <a:ext cx="21180227" cy="8727141"/>
            <a:chOff x="1705539" y="1372754"/>
            <a:chExt cx="9436780" cy="487604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1FFD2DC-30BF-B455-EC0F-982B39C86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5539" y="3728798"/>
              <a:ext cx="3360000" cy="2520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A106ADC-7F8C-4811-EC01-8FFFE3118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5540" y="1372754"/>
              <a:ext cx="3360000" cy="25200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FFAA757-A928-7E53-D969-13C2B8E7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3927" y="3728798"/>
              <a:ext cx="3360000" cy="25200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80FEF5DE-2EF5-C530-CBD5-853349CE9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2319" y="3728798"/>
              <a:ext cx="3360000" cy="25200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74D1A40-3AF9-E2EA-7268-A81D36352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3928" y="1372754"/>
              <a:ext cx="3360000" cy="252000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7C471D2-D657-2C7E-0A86-926203B21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2319" y="1372754"/>
              <a:ext cx="336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26289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5786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전압의 변화량을 통해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예측하는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모델은 전압의 크기와 변화량 패턴을 유사하게 학습할 수 있음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변화량이 크지 않은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60~40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구간에서의 예측 성능이 높음을 알 수 있었음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특정 구간의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예측이 정확하게 수행 됨에 따라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예측을 위한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선형성을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LSTM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모델이 더욱 찾기 쉬울 것으로 예상됨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예측을 위한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LSTM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모델 실험을 진행중이며 제안된 방법은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예측을 위한 상관 관계가 타 알고리즘에 비해 높아 낮은 오차율을 보일 것으로 기대됨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555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6896203" y="5419276"/>
            <a:ext cx="10591594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Future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usiness Model">
            <a:extLst>
              <a:ext uri="{FF2B5EF4-FFF2-40B4-BE49-F238E27FC236}">
                <a16:creationId xmlns:a16="http://schemas.microsoft.com/office/drawing/2014/main" id="{36715C69-7FFF-DCF2-8919-4015596D8968}"/>
              </a:ext>
            </a:extLst>
          </p:cNvPr>
          <p:cNvSpPr txBox="1">
            <a:spLocks/>
          </p:cNvSpPr>
          <p:nvPr/>
        </p:nvSpPr>
        <p:spPr>
          <a:xfrm>
            <a:off x="5104331" y="7321364"/>
            <a:ext cx="14175338" cy="190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262626"/>
                </a:solidFill>
                <a:uFillTx/>
                <a:latin typeface="+mj-lt"/>
                <a:ea typeface="+mn-ea"/>
                <a:cs typeface="+mn-cs"/>
                <a:sym typeface="Libre Caslon Display Regular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9pPr>
          </a:lstStyle>
          <a:p>
            <a:pPr algn="ctr" hangingPunct="1"/>
            <a:r>
              <a:rPr lang="en-US" altLang="ko-KR" sz="5400" dirty="0">
                <a:latin typeface="Arial" panose="020B0604020202020204" pitchFamily="34" charset="0"/>
                <a:cs typeface="Arial" panose="020B0604020202020204" pitchFamily="34" charset="0"/>
              </a:rPr>
              <a:t>SOH 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410655097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3225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배터리 데이터 셋을 얻기 위해서는 많은 자원과 시간이 소요됨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특히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낮은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배터리 데이터는 많은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충∙방전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사이클 후에 수집해야 한다는 한계가 있음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넓은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영역에서의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 모델의 학습을 위한 데이터 증식 연구가 필수적임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0066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25857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지금까지의 배터리 데이터 증식 기법들은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예측을 위한 증식 기법이 대부분이며 이미 측정되어 있는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변화량 데이터만 증식이 가능함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이에 합성 데이터 기반의 다양한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변화량 시계열 데이터를 생성 할 수 있는 연구를 수행할 계획임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497215B-1D16-06B3-C15C-58C3D0BA0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515" y="6710435"/>
            <a:ext cx="8841749" cy="684572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CF2AC10-85DA-C5A3-D78F-6B1E2AA51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89977" l="9877" r="91534">
                        <a14:foregroundMark x1="91534" y1="76538" x2="91534" y2="76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4116" y="6710435"/>
            <a:ext cx="6192456" cy="684572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DE0D3DF-15C0-FEAD-3DA8-82171DD9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36" y="6710435"/>
            <a:ext cx="8841749" cy="6845729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788D8D65-004A-987A-87E6-C913702092EB}"/>
              </a:ext>
            </a:extLst>
          </p:cNvPr>
          <p:cNvSpPr/>
          <p:nvPr/>
        </p:nvSpPr>
        <p:spPr>
          <a:xfrm>
            <a:off x="11918066" y="9549114"/>
            <a:ext cx="547868" cy="706056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B76B30-56EF-E461-F48A-78909D092672}"/>
              </a:ext>
            </a:extLst>
          </p:cNvPr>
          <p:cNvSpPr/>
          <p:nvPr/>
        </p:nvSpPr>
        <p:spPr>
          <a:xfrm>
            <a:off x="11259654" y="12072961"/>
            <a:ext cx="1042074" cy="1087477"/>
          </a:xfrm>
          <a:prstGeom prst="rect">
            <a:avLst/>
          </a:prstGeom>
          <a:solidFill>
            <a:srgbClr val="F6F6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  <a:t>SOH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  <a:t>100</a:t>
            </a:r>
            <a:endParaRPr kumimoji="0" lang="ko-KR" alt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CF9AD7D-5256-53F5-64B3-F9F6EBB62753}"/>
              </a:ext>
            </a:extLst>
          </p:cNvPr>
          <p:cNvSpPr/>
          <p:nvPr/>
        </p:nvSpPr>
        <p:spPr>
          <a:xfrm>
            <a:off x="7335747" y="12072962"/>
            <a:ext cx="985293" cy="1087477"/>
          </a:xfrm>
          <a:prstGeom prst="rect">
            <a:avLst/>
          </a:prstGeom>
          <a:solidFill>
            <a:srgbClr val="F6F6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  <a:t>SOH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  <a:t>80</a:t>
            </a:r>
            <a:endParaRPr kumimoji="0" lang="ko-KR" alt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A69284C-1EA9-2FB6-B644-F39727A694B9}"/>
              </a:ext>
            </a:extLst>
          </p:cNvPr>
          <p:cNvSpPr/>
          <p:nvPr/>
        </p:nvSpPr>
        <p:spPr>
          <a:xfrm>
            <a:off x="21159558" y="12085152"/>
            <a:ext cx="995099" cy="1087477"/>
          </a:xfrm>
          <a:prstGeom prst="rect">
            <a:avLst/>
          </a:prstGeom>
          <a:solidFill>
            <a:srgbClr val="F6F6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  <a:t>SOH</a:t>
            </a:r>
            <a:b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</a:b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  <a:t>100</a:t>
            </a:r>
            <a:endParaRPr kumimoji="0" lang="ko-KR" alt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133BF65-1E92-0BCC-344F-3BC4516550BD}"/>
              </a:ext>
            </a:extLst>
          </p:cNvPr>
          <p:cNvSpPr/>
          <p:nvPr/>
        </p:nvSpPr>
        <p:spPr>
          <a:xfrm>
            <a:off x="16507090" y="12072960"/>
            <a:ext cx="1022262" cy="1087477"/>
          </a:xfrm>
          <a:prstGeom prst="rect">
            <a:avLst/>
          </a:prstGeom>
          <a:solidFill>
            <a:srgbClr val="F6F6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  <a:t>SOH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rPr>
              <a:t>50</a:t>
            </a:r>
            <a:endParaRPr kumimoji="0" lang="ko-KR" alt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10944274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BAC17-FE5C-3344-26EC-D419698A648C}"/>
              </a:ext>
            </a:extLst>
          </p:cNvPr>
          <p:cNvSpPr txBox="1"/>
          <p:nvPr/>
        </p:nvSpPr>
        <p:spPr>
          <a:xfrm>
            <a:off x="1600405" y="3493609"/>
            <a:ext cx="11007101" cy="5786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기반의 모델로 시계열 데이터의 패턴을 학습하여 실제 데이터와 구분하며 학습을 진행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생성된 데이터는 실제 값과 유사한 패턴을 보였지만 기울기 값이 다르게 생성됨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실제 있는 데이터 영역에서만 생성이 가능하며 생성된 데이터 또한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 모델 학습 결과를 하락 시키는 한계를 보임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FCC99-6DF1-953D-F127-354DEBF84ECA}"/>
              </a:ext>
            </a:extLst>
          </p:cNvPr>
          <p:cNvSpPr txBox="1"/>
          <p:nvPr/>
        </p:nvSpPr>
        <p:spPr>
          <a:xfrm>
            <a:off x="1600405" y="12616701"/>
            <a:ext cx="21166828" cy="809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ko-KR" dirty="0"/>
              <a:t>Naaz, F., </a:t>
            </a:r>
            <a:r>
              <a:rPr lang="en-US" altLang="ko-KR" dirty="0" err="1"/>
              <a:t>Herle</a:t>
            </a:r>
            <a:r>
              <a:rPr lang="en-US" altLang="ko-KR" dirty="0"/>
              <a:t>, A., </a:t>
            </a:r>
            <a:r>
              <a:rPr lang="en-US" altLang="ko-KR" dirty="0" err="1"/>
              <a:t>Channegowda</a:t>
            </a:r>
            <a:r>
              <a:rPr lang="en-US" altLang="ko-KR" dirty="0"/>
              <a:t>, J., Raj, A., &amp; </a:t>
            </a:r>
            <a:r>
              <a:rPr lang="en-US" altLang="ko-KR" dirty="0" err="1"/>
              <a:t>Lakshminarayanan</a:t>
            </a:r>
            <a:r>
              <a:rPr lang="en-US" altLang="ko-KR" dirty="0"/>
              <a:t>, M. (2021). A generative adversarial network‐based synthetic data augmentation technique for battery condition evaluation. International Journal of Energy Research, 45(13), 19120-19135.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896E51A-D6FF-D32F-79F4-FF6F903DF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506" y="1123735"/>
            <a:ext cx="10176089" cy="52710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D70457-DCFE-CEED-C27F-C894BC1DB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506" y="6394802"/>
            <a:ext cx="10176089" cy="62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52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6896203" y="4955912"/>
            <a:ext cx="10591594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Work Progress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usiness Model">
            <a:extLst>
              <a:ext uri="{FF2B5EF4-FFF2-40B4-BE49-F238E27FC236}">
                <a16:creationId xmlns:a16="http://schemas.microsoft.com/office/drawing/2014/main" id="{36715C69-7FFF-DCF2-8919-4015596D8968}"/>
              </a:ext>
            </a:extLst>
          </p:cNvPr>
          <p:cNvSpPr txBox="1">
            <a:spLocks/>
          </p:cNvSpPr>
          <p:nvPr/>
        </p:nvSpPr>
        <p:spPr>
          <a:xfrm>
            <a:off x="5104331" y="6858000"/>
            <a:ext cx="14175338" cy="190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262626"/>
                </a:solidFill>
                <a:uFillTx/>
                <a:latin typeface="+mj-lt"/>
                <a:ea typeface="+mn-ea"/>
                <a:cs typeface="+mn-cs"/>
                <a:sym typeface="Libre Caslon Display Regular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18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Libre Caslon Display Regular"/>
              </a:defRPr>
            </a:lvl9pPr>
          </a:lstStyle>
          <a:p>
            <a:pPr algn="ctr" hangingPunct="1"/>
            <a:r>
              <a:rPr lang="en-US" altLang="ko-KR" sz="5400" dirty="0">
                <a:latin typeface="Arial" panose="020B0604020202020204" pitchFamily="34" charset="0"/>
                <a:cs typeface="Arial" panose="020B0604020202020204" pitchFamily="34" charset="0"/>
              </a:rPr>
              <a:t>Land Compensation Prediction</a:t>
            </a:r>
          </a:p>
        </p:txBody>
      </p:sp>
    </p:spTree>
    <p:extLst>
      <p:ext uri="{BB962C8B-B14F-4D97-AF65-F5344CB8AC3E}">
        <p14:creationId xmlns:p14="http://schemas.microsoft.com/office/powerpoint/2010/main" val="404400934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1945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학습에 사용되지 않은 영역의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데이터를 생성하기 위해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기반의 데이터 합성 모델 제안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제안된 모델에서 생성된 데이터를 활용한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예측 모델의 성능 향상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1537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Line"/>
          <p:cNvSpPr/>
          <p:nvPr/>
        </p:nvSpPr>
        <p:spPr>
          <a:xfrm flipV="1">
            <a:off x="2286611" y="6577707"/>
            <a:ext cx="19810779" cy="1"/>
          </a:xfrm>
          <a:prstGeom prst="line">
            <a:avLst/>
          </a:prstGeom>
          <a:ln w="25400">
            <a:solidFill>
              <a:srgbClr val="F3F1E6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Thank you"/>
          <p:cNvSpPr txBox="1">
            <a:spLocks noGrp="1"/>
          </p:cNvSpPr>
          <p:nvPr>
            <p:ph type="title"/>
          </p:nvPr>
        </p:nvSpPr>
        <p:spPr>
          <a:xfrm>
            <a:off x="2123809" y="2847710"/>
            <a:ext cx="18000000" cy="5040000"/>
          </a:xfrm>
          <a:prstGeom prst="rect">
            <a:avLst/>
          </a:prstGeom>
        </p:spPr>
        <p:txBody>
          <a:bodyPr>
            <a:normAutofit/>
          </a:bodyPr>
          <a:lstStyle>
            <a:lvl1pPr defTabSz="2413955">
              <a:defRPr sz="29700"/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86" name="simplep.net@gmail.com">
            <a:hlinkClick r:id="rId2"/>
          </p:cNvPr>
          <p:cNvSpPr txBox="1"/>
          <p:nvPr/>
        </p:nvSpPr>
        <p:spPr>
          <a:xfrm>
            <a:off x="4611155" y="9617457"/>
            <a:ext cx="332856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woochan7@gachon.ac.kr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Contact"/>
          <p:cNvSpPr txBox="1"/>
          <p:nvPr/>
        </p:nvSpPr>
        <p:spPr>
          <a:xfrm>
            <a:off x="2261265" y="9617457"/>
            <a:ext cx="1702732" cy="52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291" name="My Shop"/>
          <p:cNvSpPr txBox="1"/>
          <p:nvPr/>
        </p:nvSpPr>
        <p:spPr>
          <a:xfrm>
            <a:off x="2261265" y="10735009"/>
            <a:ext cx="1702732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English"/>
          <p:cNvSpPr txBox="1"/>
          <p:nvPr/>
        </p:nvSpPr>
        <p:spPr>
          <a:xfrm>
            <a:off x="4612905" y="10735009"/>
            <a:ext cx="1702733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IIPLab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https://creativemarket.com/Areumnara"/>
          <p:cNvSpPr txBox="1"/>
          <p:nvPr/>
        </p:nvSpPr>
        <p:spPr>
          <a:xfrm>
            <a:off x="5790716" y="10735009"/>
            <a:ext cx="5232251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 u="sng">
                <a:solidFill>
                  <a:srgbClr val="CBCEC8"/>
                </a:solidFill>
                <a:hlinkClick r:id="rId3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iiiplab.gachon.ac.kr</a:t>
            </a:r>
            <a:endParaRPr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7" name="simplep.net">
            <a:hlinkClick r:id="rId4"/>
          </p:cNvPr>
          <p:cNvSpPr txBox="1"/>
          <p:nvPr/>
        </p:nvSpPr>
        <p:spPr>
          <a:xfrm>
            <a:off x="8586878" y="9613782"/>
            <a:ext cx="3203535" cy="53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woochan780@gmail.com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5665618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5786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기존의 토지지가 예측 모델은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RandomForest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같은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머신러닝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기반의 모델을 통해 연구되고 있어 범주형과 수치형 데이터의 차이를 학습하지 못하는 한계를 가짐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범주형 데이터를 학습가능한 딥러닝 모델을 사용하여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특성간의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복잡한 특징을 추출 및 파악함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어탠션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맵을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통해 시각화 하여 토지지가에 연관성 있는 특성을 분석하고 도시개발 정책 수립에 사용이 가능함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기존의 객관성과 정확성이 떨어지는 경험적인 방식에서 대규모 데이터를 분석한 인공지능 모델을 통해 객관적 토지지가를 결정하고 연속적인 학습을 통한 고효율의 디지털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트랜스포메이션을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실현 할 수 있음</a:t>
            </a:r>
          </a:p>
        </p:txBody>
      </p:sp>
    </p:spTree>
    <p:extLst>
      <p:ext uri="{BB962C8B-B14F-4D97-AF65-F5344CB8AC3E}">
        <p14:creationId xmlns:p14="http://schemas.microsoft.com/office/powerpoint/2010/main" val="14627837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8987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Determining the optimal land valuation model: A case study of Hanoi, Vietnam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Journal: Land Use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하노이 토지지가 데이터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의료센터 거리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학교거리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도로 크기 등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|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수치형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범주형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Contribution:</a:t>
            </a:r>
            <a:b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토지지가를 평가하는 새로운 지표 탐색을 통해 탈세 방지</a:t>
            </a:r>
            <a:b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경험적 데이터에 비해 적합한 규격 탐색</a:t>
            </a:r>
            <a:b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어떤 지표가 토지 가격에 영향이 있는지 탐색</a:t>
            </a:r>
          </a:p>
        </p:txBody>
      </p:sp>
    </p:spTree>
    <p:extLst>
      <p:ext uri="{BB962C8B-B14F-4D97-AF65-F5344CB8AC3E}">
        <p14:creationId xmlns:p14="http://schemas.microsoft.com/office/powerpoint/2010/main" val="30260753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405" y="3493609"/>
            <a:ext cx="21166829" cy="9627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Mass appraisal as affordable public policy: Open data and machine learning for mapping urban land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Journal: Land Use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브라질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포르텔라자시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데이터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토지의 넓이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산업 시설 거리 등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수치형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GBM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(Gradient Boosting Model), OLS(Normal </a:t>
            </a:r>
            <a:r>
              <a:rPr lang="en-US" altLang="ko-K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Limest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Square), QRF(Quantile Random Forest), RF(Random Forest)</a:t>
            </a:r>
            <a:b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Contribution:</a:t>
            </a:r>
            <a:b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토지지가를 평가하는 새로운 지표 탐색을 통해 탈세 방지</a:t>
            </a:r>
            <a:b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경험적 데이터에 비해 적합한 규격 탐색</a:t>
            </a:r>
            <a:b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어떤 지표가 토지 가격에 영향이 있는지 탐색</a:t>
            </a:r>
          </a:p>
        </p:txBody>
      </p:sp>
    </p:spTree>
    <p:extLst>
      <p:ext uri="{BB962C8B-B14F-4D97-AF65-F5344CB8AC3E}">
        <p14:creationId xmlns:p14="http://schemas.microsoft.com/office/powerpoint/2010/main" val="24657295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9DAEC-6E9E-8FFB-0375-899E69850F01}"/>
              </a:ext>
            </a:extLst>
          </p:cNvPr>
          <p:cNvSpPr txBox="1"/>
          <p:nvPr/>
        </p:nvSpPr>
        <p:spPr>
          <a:xfrm>
            <a:off x="1600399" y="10141326"/>
            <a:ext cx="21166829" cy="1945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부터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년까지 수집한 토지지가 데이터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개의 특성을 가진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32851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개의 데이터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440FBD9-C7F9-EB36-5B9B-F487EBBA3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161178"/>
              </p:ext>
            </p:extLst>
          </p:nvPr>
        </p:nvGraphicFramePr>
        <p:xfrm>
          <a:off x="1600404" y="3609566"/>
          <a:ext cx="21166824" cy="54173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3902">
                  <a:extLst>
                    <a:ext uri="{9D8B030D-6E8A-4147-A177-3AD203B41FA5}">
                      <a16:colId xmlns:a16="http://schemas.microsoft.com/office/drawing/2014/main" val="1392023703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2161804779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3321799099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2581103451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598948832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829225947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3969594667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2567579148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4033979244"/>
                    </a:ext>
                  </a:extLst>
                </a:gridCol>
                <a:gridCol w="1763902">
                  <a:extLst>
                    <a:ext uri="{9D8B030D-6E8A-4147-A177-3AD203B41FA5}">
                      <a16:colId xmlns:a16="http://schemas.microsoft.com/office/drawing/2014/main" val="2387391567"/>
                    </a:ext>
                  </a:extLst>
                </a:gridCol>
                <a:gridCol w="2297962">
                  <a:extLst>
                    <a:ext uri="{9D8B030D-6E8A-4147-A177-3AD203B41FA5}">
                      <a16:colId xmlns:a16="http://schemas.microsoft.com/office/drawing/2014/main" val="693400122"/>
                    </a:ext>
                  </a:extLst>
                </a:gridCol>
                <a:gridCol w="1229842">
                  <a:extLst>
                    <a:ext uri="{9D8B030D-6E8A-4147-A177-3AD203B41FA5}">
                      <a16:colId xmlns:a16="http://schemas.microsoft.com/office/drawing/2014/main" val="2148327319"/>
                    </a:ext>
                  </a:extLst>
                </a:gridCol>
              </a:tblGrid>
              <a:tr h="831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P_COMPAY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PL_PAY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RATIO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JIMOK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GEO_HL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GEO_FORM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ROAD_SIDE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CALS_YEAR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CLASS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SPFC1_MAIN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LAND_USE_MAIN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CTY_CD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324954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74000.0 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12000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0.3416499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46170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3967117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63666.7 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23000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0.2613977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46150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4452117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185000.0 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59000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0.2613977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46150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6157435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5550.0 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920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0.2369574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46130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8830112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185000.0 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59000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0.2613977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46150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5358008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211666.7 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55000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0.2613977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46150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0059214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222666.7 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70000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0.2613977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46150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3219958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242333.3 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70000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0.2613977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46150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2590913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89000.0 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32000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0.2405012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42130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2390156"/>
                  </a:ext>
                </a:extLst>
              </a:tr>
              <a:tr h="45855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altLang="ko-KR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US" altLang="ko-KR" sz="36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vert="eaVert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77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9643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1B90376-DE40-7B90-79B1-68466C9F7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04825"/>
              </p:ext>
            </p:extLst>
          </p:nvPr>
        </p:nvGraphicFramePr>
        <p:xfrm>
          <a:off x="10807961" y="3001387"/>
          <a:ext cx="12541897" cy="1009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0647">
                  <a:extLst>
                    <a:ext uri="{9D8B030D-6E8A-4147-A177-3AD203B41FA5}">
                      <a16:colId xmlns:a16="http://schemas.microsoft.com/office/drawing/2014/main" val="1392023703"/>
                    </a:ext>
                  </a:extLst>
                </a:gridCol>
                <a:gridCol w="7686968">
                  <a:extLst>
                    <a:ext uri="{9D8B030D-6E8A-4147-A177-3AD203B41FA5}">
                      <a16:colId xmlns:a16="http://schemas.microsoft.com/office/drawing/2014/main" val="2161804779"/>
                    </a:ext>
                  </a:extLst>
                </a:gridCol>
                <a:gridCol w="2094282">
                  <a:extLst>
                    <a:ext uri="{9D8B030D-6E8A-4147-A177-3AD203B41FA5}">
                      <a16:colId xmlns:a16="http://schemas.microsoft.com/office/drawing/2014/main" val="3321799099"/>
                    </a:ext>
                  </a:extLst>
                </a:gridCol>
              </a:tblGrid>
              <a:tr h="463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Column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4324954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dirty="0" err="1">
                          <a:solidFill>
                            <a:schemeClr val="tx1"/>
                          </a:solidFill>
                        </a:rPr>
                        <a:t>P_COMPANY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Corporate arithmetic valuation</a:t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 산술 </a:t>
                      </a:r>
                      <a:r>
                        <a:rPr lang="ko-KR" alt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평가액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Numeric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83967117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dirty="0" err="1">
                          <a:solidFill>
                            <a:schemeClr val="tx1"/>
                          </a:solidFill>
                        </a:rPr>
                        <a:t>PL_PAY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Comparative Standard Land Price Official Land price</a:t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비교표준지 공시지가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Numeric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64452117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RATIO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Average land price change rate for 3 years including base year</a:t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 년도 포함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개년의 </a:t>
                      </a:r>
                      <a:r>
                        <a:rPr lang="ko-KR" alt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지가변동률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평균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Numeric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16157435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JIMOK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Primary land use</a:t>
                      </a:r>
                      <a:b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지목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88830112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GEO_HL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Land highs and lows</a:t>
                      </a:r>
                      <a:b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지형 고저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45358008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GEO_FORM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Land Shape</a:t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지형 형상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90059214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ROAD_SIDE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Road adjacency rate</a:t>
                      </a:r>
                    </a:p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도로 </a:t>
                      </a:r>
                      <a:r>
                        <a:rPr lang="ko-KR" alt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접면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93219958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CALS_YEAR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Year</a:t>
                      </a:r>
                    </a:p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기준 년도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12590913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CLASS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Land classification</a:t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대지 구분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03805221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SPFC1_MAIN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 area</a:t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용도지역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8660010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LAND_USE_MAIN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Land use situation</a:t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토지이용상황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053481"/>
                  </a:ext>
                </a:extLst>
              </a:tr>
              <a:tr h="8026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CTY_CD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City/County/District Code</a:t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군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 코드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Factor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053631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C1AE11-DFDE-3D2F-E6E1-F71AA85FFA63}"/>
              </a:ext>
            </a:extLst>
          </p:cNvPr>
          <p:cNvSpPr txBox="1"/>
          <p:nvPr/>
        </p:nvSpPr>
        <p:spPr>
          <a:xfrm>
            <a:off x="1600405" y="3493609"/>
            <a:ext cx="8442755" cy="3225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데이터와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개의 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데이터로 이루어짐</a:t>
            </a: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두 타입의 데이터를 모두 사용할 수 있는 딥러닝 기반의 모델 제안이 필요함</a:t>
            </a:r>
          </a:p>
        </p:txBody>
      </p:sp>
    </p:spTree>
    <p:extLst>
      <p:ext uri="{BB962C8B-B14F-4D97-AF65-F5344CB8AC3E}">
        <p14:creationId xmlns:p14="http://schemas.microsoft.com/office/powerpoint/2010/main" val="22828325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8170127" cy="190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9A531039-9574-4C06-840A-E27B6110303F}"/>
              </a:ext>
            </a:extLst>
          </p:cNvPr>
          <p:cNvGrpSpPr/>
          <p:nvPr/>
        </p:nvGrpSpPr>
        <p:grpSpPr>
          <a:xfrm>
            <a:off x="3923740" y="3295456"/>
            <a:ext cx="16536520" cy="9518654"/>
            <a:chOff x="5617649" y="3209889"/>
            <a:chExt cx="16536520" cy="9518654"/>
          </a:xfrm>
        </p:grpSpPr>
        <p:cxnSp>
          <p:nvCxnSpPr>
            <p:cNvPr id="128" name="직선 화살표 연결선 127">
              <a:extLst>
                <a:ext uri="{FF2B5EF4-FFF2-40B4-BE49-F238E27FC236}">
                  <a16:creationId xmlns:a16="http://schemas.microsoft.com/office/drawing/2014/main" id="{36F88B40-E639-CE80-8D9E-0C457ADEEAF2}"/>
                </a:ext>
              </a:extLst>
            </p:cNvPr>
            <p:cNvCxnSpPr>
              <a:stCxn id="122" idx="6"/>
            </p:cNvCxnSpPr>
            <p:nvPr/>
          </p:nvCxnSpPr>
          <p:spPr>
            <a:xfrm>
              <a:off x="17633104" y="6892175"/>
              <a:ext cx="1784460" cy="0"/>
            </a:xfrm>
            <a:prstGeom prst="straightConnector1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연결선: 꺾임 118">
              <a:extLst>
                <a:ext uri="{FF2B5EF4-FFF2-40B4-BE49-F238E27FC236}">
                  <a16:creationId xmlns:a16="http://schemas.microsoft.com/office/drawing/2014/main" id="{C6A0D8DA-4306-FB7D-5A71-26BC87A6A717}"/>
                </a:ext>
              </a:extLst>
            </p:cNvPr>
            <p:cNvCxnSpPr>
              <a:cxnSpLocks/>
              <a:endCxn id="122" idx="0"/>
            </p:cNvCxnSpPr>
            <p:nvPr/>
          </p:nvCxnSpPr>
          <p:spPr>
            <a:xfrm>
              <a:off x="8396727" y="5033946"/>
              <a:ext cx="8876377" cy="1498229"/>
            </a:xfrm>
            <a:prstGeom prst="bentConnector2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5" name="연결선: 꺾임 124">
              <a:extLst>
                <a:ext uri="{FF2B5EF4-FFF2-40B4-BE49-F238E27FC236}">
                  <a16:creationId xmlns:a16="http://schemas.microsoft.com/office/drawing/2014/main" id="{48723144-325D-1467-927C-D4C4D8E02D6A}"/>
                </a:ext>
              </a:extLst>
            </p:cNvPr>
            <p:cNvCxnSpPr>
              <a:stCxn id="91" idx="0"/>
              <a:endCxn id="122" idx="4"/>
            </p:cNvCxnSpPr>
            <p:nvPr/>
          </p:nvCxnSpPr>
          <p:spPr>
            <a:xfrm flipV="1">
              <a:off x="14965593" y="7252175"/>
              <a:ext cx="2307511" cy="2563954"/>
            </a:xfrm>
            <a:prstGeom prst="bentConnector2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B65695EE-9BE0-5CB4-8694-9FA69A1A55D6}"/>
                </a:ext>
              </a:extLst>
            </p:cNvPr>
            <p:cNvCxnSpPr>
              <a:cxnSpLocks/>
              <a:endCxn id="87" idx="2"/>
            </p:cNvCxnSpPr>
            <p:nvPr/>
          </p:nvCxnSpPr>
          <p:spPr>
            <a:xfrm flipV="1">
              <a:off x="8148774" y="9822413"/>
              <a:ext cx="2432879" cy="182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57F6E994-DCC3-AF2E-EC2A-2DDB69B6CBF5}"/>
                </a:ext>
              </a:extLst>
            </p:cNvPr>
            <p:cNvSpPr/>
            <p:nvPr/>
          </p:nvSpPr>
          <p:spPr>
            <a:xfrm rot="5400000">
              <a:off x="9238042" y="9341965"/>
              <a:ext cx="3648116" cy="960895"/>
            </a:xfrm>
            <a:prstGeom prst="rect">
              <a:avLst/>
            </a:prstGeom>
            <a:solidFill>
              <a:schemeClr val="accent2"/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Multi-head attention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992C4AAD-44BB-63A5-A19A-443AB39F82FE}"/>
                </a:ext>
              </a:extLst>
            </p:cNvPr>
            <p:cNvSpPr/>
            <p:nvPr/>
          </p:nvSpPr>
          <p:spPr>
            <a:xfrm rot="5400000">
              <a:off x="10186644" y="6935510"/>
              <a:ext cx="4765555" cy="5381669"/>
            </a:xfrm>
            <a:prstGeom prst="roundRect">
              <a:avLst/>
            </a:prstGeom>
            <a:noFill/>
            <a:ln w="38100">
              <a:solidFill>
                <a:srgbClr val="5B9BD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0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3B358F25-9BEE-2CED-5626-93C78B4F83F5}"/>
                </a:ext>
              </a:extLst>
            </p:cNvPr>
            <p:cNvSpPr/>
            <p:nvPr/>
          </p:nvSpPr>
          <p:spPr>
            <a:xfrm rot="5400000">
              <a:off x="11835807" y="9360181"/>
              <a:ext cx="3648116" cy="960895"/>
            </a:xfrm>
            <a:prstGeom prst="rect">
              <a:avLst/>
            </a:prstGeom>
            <a:solidFill>
              <a:schemeClr val="accent5"/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Feed Forward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D74413B6-4D98-0477-CD49-52FE0ECF7BA2}"/>
                </a:ext>
              </a:extLst>
            </p:cNvPr>
            <p:cNvSpPr/>
            <p:nvPr/>
          </p:nvSpPr>
          <p:spPr>
            <a:xfrm rot="5400000">
              <a:off x="10188565" y="9489848"/>
              <a:ext cx="3648116" cy="687105"/>
            </a:xfrm>
            <a:prstGeom prst="rect">
              <a:avLst/>
            </a:prstGeom>
            <a:solidFill>
              <a:schemeClr val="accent4"/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Add &amp; Norm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8392BAE1-C4BA-9861-9D30-1463F24B627D}"/>
                </a:ext>
              </a:extLst>
            </p:cNvPr>
            <p:cNvSpPr/>
            <p:nvPr/>
          </p:nvSpPr>
          <p:spPr>
            <a:xfrm rot="5400000">
              <a:off x="12797982" y="9472576"/>
              <a:ext cx="3648116" cy="687105"/>
            </a:xfrm>
            <a:prstGeom prst="rect">
              <a:avLst/>
            </a:prstGeom>
            <a:solidFill>
              <a:schemeClr val="accent4"/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Add &amp; Norm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연결선: 구부러짐 91">
              <a:extLst>
                <a:ext uri="{FF2B5EF4-FFF2-40B4-BE49-F238E27FC236}">
                  <a16:creationId xmlns:a16="http://schemas.microsoft.com/office/drawing/2014/main" id="{47158494-98D6-D481-90ED-6AF0930DEBC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0124980" y="9832410"/>
              <a:ext cx="468074" cy="877271"/>
            </a:xfrm>
            <a:prstGeom prst="curvedConnector4">
              <a:avLst>
                <a:gd name="adj1" fmla="val 31739"/>
                <a:gd name="adj2" fmla="val 1012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연결선: 구부러짐 92">
              <a:extLst>
                <a:ext uri="{FF2B5EF4-FFF2-40B4-BE49-F238E27FC236}">
                  <a16:creationId xmlns:a16="http://schemas.microsoft.com/office/drawing/2014/main" id="{E6784B85-0AFF-69BD-57AD-45B7FDB8155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124980" y="8908807"/>
              <a:ext cx="432365" cy="923603"/>
            </a:xfrm>
            <a:prstGeom prst="curvedConnector4">
              <a:avLst>
                <a:gd name="adj1" fmla="val 26276"/>
                <a:gd name="adj2" fmla="val 100592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화살표 연결선 93">
              <a:extLst>
                <a:ext uri="{FF2B5EF4-FFF2-40B4-BE49-F238E27FC236}">
                  <a16:creationId xmlns:a16="http://schemas.microsoft.com/office/drawing/2014/main" id="{232431A6-5A2D-FF5B-54A6-22F632113D68}"/>
                </a:ext>
              </a:extLst>
            </p:cNvPr>
            <p:cNvCxnSpPr>
              <a:cxnSpLocks/>
              <a:stCxn id="90" idx="0"/>
              <a:endCxn id="89" idx="2"/>
            </p:cNvCxnSpPr>
            <p:nvPr/>
          </p:nvCxnSpPr>
          <p:spPr>
            <a:xfrm rot="5400000" flipV="1">
              <a:off x="12764182" y="9425395"/>
              <a:ext cx="7228" cy="8232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연결선: 꺾임 94">
              <a:extLst>
                <a:ext uri="{FF2B5EF4-FFF2-40B4-BE49-F238E27FC236}">
                  <a16:creationId xmlns:a16="http://schemas.microsoft.com/office/drawing/2014/main" id="{05200BF7-10D5-DD95-BB6E-C1E7F3F00AE6}"/>
                </a:ext>
              </a:extLst>
            </p:cNvPr>
            <p:cNvCxnSpPr>
              <a:cxnSpLocks/>
              <a:endCxn id="91" idx="1"/>
            </p:cNvCxnSpPr>
            <p:nvPr/>
          </p:nvCxnSpPr>
          <p:spPr>
            <a:xfrm flipV="1">
              <a:off x="12785171" y="7992070"/>
              <a:ext cx="1836869" cy="1840339"/>
            </a:xfrm>
            <a:prstGeom prst="bentConnector4">
              <a:avLst>
                <a:gd name="adj1" fmla="val -4576"/>
                <a:gd name="adj2" fmla="val 115676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연결선: 꺾임 95">
              <a:extLst>
                <a:ext uri="{FF2B5EF4-FFF2-40B4-BE49-F238E27FC236}">
                  <a16:creationId xmlns:a16="http://schemas.microsoft.com/office/drawing/2014/main" id="{C6FDE370-6CDF-4F44-D6BC-4F031AE2AAB3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 flipV="1">
              <a:off x="10065370" y="8009345"/>
              <a:ext cx="1947254" cy="1813069"/>
            </a:xfrm>
            <a:prstGeom prst="bentConnector4">
              <a:avLst>
                <a:gd name="adj1" fmla="val -35"/>
                <a:gd name="adj2" fmla="val 117731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D7F80779-6C71-F6AF-09E1-503E41435A0D}"/>
                </a:ext>
              </a:extLst>
            </p:cNvPr>
            <p:cNvSpPr/>
            <p:nvPr/>
          </p:nvSpPr>
          <p:spPr>
            <a:xfrm rot="5400000">
              <a:off x="7390139" y="9489849"/>
              <a:ext cx="3648116" cy="6871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Embedding Layer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D80A056-BD75-B854-2860-BB7C415C072A}"/>
                </a:ext>
              </a:extLst>
            </p:cNvPr>
            <p:cNvSpPr txBox="1"/>
            <p:nvPr/>
          </p:nvSpPr>
          <p:spPr>
            <a:xfrm>
              <a:off x="10826039" y="12065797"/>
              <a:ext cx="3486763" cy="662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Transformer Encoder</a:t>
              </a:r>
              <a:endParaRPr kumimoji="0" lang="ko-KR" altLang="en-US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F91E2999-3F15-962A-776D-697E9354E276}"/>
                </a:ext>
              </a:extLst>
            </p:cNvPr>
            <p:cNvSpPr/>
            <p:nvPr/>
          </p:nvSpPr>
          <p:spPr>
            <a:xfrm>
              <a:off x="7220542" y="10939494"/>
              <a:ext cx="900000" cy="90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B6EC0E18-724C-BA6E-5EB1-ABAD44008B90}"/>
                </a:ext>
              </a:extLst>
            </p:cNvPr>
            <p:cNvSpPr/>
            <p:nvPr/>
          </p:nvSpPr>
          <p:spPr>
            <a:xfrm>
              <a:off x="7226199" y="8345902"/>
              <a:ext cx="900000" cy="90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0669B63-95CA-429F-65E9-0940D719FBB1}"/>
                </a:ext>
              </a:extLst>
            </p:cNvPr>
            <p:cNvSpPr txBox="1"/>
            <p:nvPr/>
          </p:nvSpPr>
          <p:spPr>
            <a:xfrm>
              <a:off x="7411842" y="9967496"/>
              <a:ext cx="984885" cy="1080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tx1"/>
                  </a:solidFill>
                </a:rPr>
                <a:t>…</a:t>
              </a:r>
              <a:endParaRPr lang="ko-KR" alt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0D606D3B-084A-6FD8-7693-DD94BC143EE4}"/>
                </a:ext>
              </a:extLst>
            </p:cNvPr>
            <p:cNvSpPr/>
            <p:nvPr/>
          </p:nvSpPr>
          <p:spPr>
            <a:xfrm>
              <a:off x="7231856" y="5131441"/>
              <a:ext cx="900000" cy="90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192D2405-6B2F-FD28-E9C8-9C80D312CBA2}"/>
                </a:ext>
              </a:extLst>
            </p:cNvPr>
            <p:cNvSpPr/>
            <p:nvPr/>
          </p:nvSpPr>
          <p:spPr>
            <a:xfrm>
              <a:off x="7231856" y="7444308"/>
              <a:ext cx="900000" cy="90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673A558D-3972-9BEE-0269-5C604328049F}"/>
                </a:ext>
              </a:extLst>
            </p:cNvPr>
            <p:cNvSpPr/>
            <p:nvPr/>
          </p:nvSpPr>
          <p:spPr>
            <a:xfrm>
              <a:off x="7220542" y="9247496"/>
              <a:ext cx="900000" cy="90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05851093-1E12-3553-E773-DCB190239A61}"/>
                </a:ext>
              </a:extLst>
            </p:cNvPr>
            <p:cNvSpPr/>
            <p:nvPr/>
          </p:nvSpPr>
          <p:spPr>
            <a:xfrm>
              <a:off x="7231856" y="4124915"/>
              <a:ext cx="900000" cy="90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b="1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75A4AA2-2F43-32B0-5EEB-DC4B7AFDE941}"/>
                </a:ext>
              </a:extLst>
            </p:cNvPr>
            <p:cNvSpPr txBox="1"/>
            <p:nvPr/>
          </p:nvSpPr>
          <p:spPr>
            <a:xfrm>
              <a:off x="5723421" y="7522924"/>
              <a:ext cx="1369171" cy="742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32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Factor</a:t>
              </a:r>
              <a:endParaRPr kumimoji="0" lang="ko-KR" altLang="en-US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A530488-9AEF-750C-6866-ABC1A483E07E}"/>
                </a:ext>
              </a:extLst>
            </p:cNvPr>
            <p:cNvSpPr txBox="1"/>
            <p:nvPr/>
          </p:nvSpPr>
          <p:spPr>
            <a:xfrm>
              <a:off x="5617649" y="4126912"/>
              <a:ext cx="1602894" cy="742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32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Numeric</a:t>
              </a:r>
              <a:endParaRPr kumimoji="0" lang="ko-KR" altLang="en-US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E4AE1B46-AC18-CF0F-13C9-59142027FCF6}"/>
                </a:ext>
              </a:extLst>
            </p:cNvPr>
            <p:cNvSpPr/>
            <p:nvPr/>
          </p:nvSpPr>
          <p:spPr>
            <a:xfrm rot="5400000">
              <a:off x="10349673" y="4690394"/>
              <a:ext cx="3648116" cy="6871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FC Layer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AF996245-85DE-D654-C2C1-FA572373231F}"/>
                </a:ext>
              </a:extLst>
            </p:cNvPr>
            <p:cNvSpPr/>
            <p:nvPr/>
          </p:nvSpPr>
          <p:spPr>
            <a:xfrm rot="5400000">
              <a:off x="11260985" y="4690394"/>
              <a:ext cx="3648116" cy="6871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err="1">
                  <a:solidFill>
                    <a:schemeClr val="tx1"/>
                  </a:solidFill>
                </a:rPr>
                <a:t>Relu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78A344BE-4C39-0BCA-7D3D-8904E71EA01E}"/>
                </a:ext>
              </a:extLst>
            </p:cNvPr>
            <p:cNvSpPr/>
            <p:nvPr/>
          </p:nvSpPr>
          <p:spPr>
            <a:xfrm rot="5400000">
              <a:off x="14057509" y="9472576"/>
              <a:ext cx="3648116" cy="6871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Flatten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FFE953E4-B1D4-528C-F1F2-B4BE18F788C7}"/>
                </a:ext>
              </a:extLst>
            </p:cNvPr>
            <p:cNvSpPr/>
            <p:nvPr/>
          </p:nvSpPr>
          <p:spPr>
            <a:xfrm>
              <a:off x="16913104" y="6532175"/>
              <a:ext cx="720000" cy="720000"/>
            </a:xfrm>
            <a:prstGeom prst="ellipse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Lato Bold"/>
                  <a:ea typeface="Lato Bold"/>
                  <a:cs typeface="Lato Bold"/>
                  <a:sym typeface="Lato Bold"/>
                </a:rPr>
                <a:t>+</a:t>
              </a: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1338CCA6-6D43-D884-1A68-02D87CD4F631}"/>
                </a:ext>
              </a:extLst>
            </p:cNvPr>
            <p:cNvSpPr/>
            <p:nvPr/>
          </p:nvSpPr>
          <p:spPr>
            <a:xfrm rot="5400000">
              <a:off x="16683760" y="6560765"/>
              <a:ext cx="3648116" cy="6871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FC Layer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52630D7-9820-1179-6998-82D8E9723AFB}"/>
                </a:ext>
              </a:extLst>
            </p:cNvPr>
            <p:cNvSpPr txBox="1"/>
            <p:nvPr/>
          </p:nvSpPr>
          <p:spPr>
            <a:xfrm>
              <a:off x="19417564" y="6254299"/>
              <a:ext cx="2736605" cy="1300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/>
                  </a:solidFill>
                </a:rPr>
                <a:t>Land Compensation </a:t>
              </a:r>
              <a:endParaRPr lang="ko-KR" altLang="en-US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429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Proposal">
      <a:dk1>
        <a:srgbClr val="FFFFFF"/>
      </a:dk1>
      <a:lt1>
        <a:srgbClr val="262626"/>
      </a:lt1>
      <a:dk2>
        <a:srgbClr val="838383"/>
      </a:dk2>
      <a:lt2>
        <a:srgbClr val="818779"/>
      </a:lt2>
      <a:accent1>
        <a:srgbClr val="F6F6F3"/>
      </a:accent1>
      <a:accent2>
        <a:srgbClr val="F3F1E6"/>
      </a:accent2>
      <a:accent3>
        <a:srgbClr val="E5E2DC"/>
      </a:accent3>
      <a:accent4>
        <a:srgbClr val="D2CFC4"/>
      </a:accent4>
      <a:accent5>
        <a:srgbClr val="CBCEC8"/>
      </a:accent5>
      <a:accent6>
        <a:srgbClr val="A9ADA4"/>
      </a:accent6>
      <a:hlink>
        <a:srgbClr val="838383"/>
      </a:hlink>
      <a:folHlink>
        <a:srgbClr val="E5E2DC"/>
      </a:folHlink>
    </a:clrScheme>
    <a:fontScheme name="Proposal">
      <a:majorFont>
        <a:latin typeface="Libre Caslon Display Regular"/>
        <a:ea typeface="Libre Caslon Display Regular"/>
        <a:cs typeface="Libre Caslon Display Regular"/>
      </a:majorFont>
      <a:minorFont>
        <a:latin typeface="Lato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ibre Caslon Display Regular"/>
        <a:ea typeface="Libre Caslon Display Regular"/>
        <a:cs typeface="Libre Caslon Display Regular"/>
      </a:majorFont>
      <a:minorFont>
        <a:latin typeface="Libre Caslon Display Regular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1576</Words>
  <Application>Microsoft Office PowerPoint</Application>
  <PresentationFormat>사용자 지정</PresentationFormat>
  <Paragraphs>360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0" baseType="lpstr">
      <vt:lpstr>Libre Caslon Display Regular</vt:lpstr>
      <vt:lpstr>맑은 고딕</vt:lpstr>
      <vt:lpstr>Arial</vt:lpstr>
      <vt:lpstr>Cambria Math</vt:lpstr>
      <vt:lpstr>Lato</vt:lpstr>
      <vt:lpstr>Lato Bold</vt:lpstr>
      <vt:lpstr>Lato Regular</vt:lpstr>
      <vt:lpstr>Times New Roman</vt:lpstr>
      <vt:lpstr>21_BasicWhite</vt:lpstr>
      <vt:lpstr>Lab Seminar</vt:lpstr>
      <vt:lpstr>Content</vt:lpstr>
      <vt:lpstr>1. Work Progress</vt:lpstr>
      <vt:lpstr>Inroduction</vt:lpstr>
      <vt:lpstr>Related Work</vt:lpstr>
      <vt:lpstr>Related Work</vt:lpstr>
      <vt:lpstr>Dataset</vt:lpstr>
      <vt:lpstr>Dataset</vt:lpstr>
      <vt:lpstr>Method</vt:lpstr>
      <vt:lpstr>Experiment</vt:lpstr>
      <vt:lpstr>Progress</vt:lpstr>
      <vt:lpstr>1. Work Progress</vt:lpstr>
      <vt:lpstr>Introduction</vt:lpstr>
      <vt:lpstr>Introduction</vt:lpstr>
      <vt:lpstr>Related Work</vt:lpstr>
      <vt:lpstr>Dataset</vt:lpstr>
      <vt:lpstr>Data Processing</vt:lpstr>
      <vt:lpstr>Data Processing</vt:lpstr>
      <vt:lpstr>Data Processing</vt:lpstr>
      <vt:lpstr>Method</vt:lpstr>
      <vt:lpstr>Method</vt:lpstr>
      <vt:lpstr>Experiment</vt:lpstr>
      <vt:lpstr>Experiment</vt:lpstr>
      <vt:lpstr>Experiment</vt:lpstr>
      <vt:lpstr>Conclusion</vt:lpstr>
      <vt:lpstr>2. Future Work</vt:lpstr>
      <vt:lpstr>Introduction</vt:lpstr>
      <vt:lpstr>Introduction</vt:lpstr>
      <vt:lpstr>Related Work</vt:lpstr>
      <vt:lpstr>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추우찬</dc:creator>
  <cp:lastModifiedBy>추 우찬</cp:lastModifiedBy>
  <cp:revision>33</cp:revision>
  <dcterms:modified xsi:type="dcterms:W3CDTF">2023-07-11T18:45:13Z</dcterms:modified>
</cp:coreProperties>
</file>