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8" r:id="rId5"/>
    <p:sldId id="267" r:id="rId6"/>
    <p:sldId id="257" r:id="rId7"/>
    <p:sldId id="258" r:id="rId8"/>
    <p:sldId id="262" r:id="rId9"/>
    <p:sldId id="264" r:id="rId10"/>
    <p:sldId id="261" r:id="rId11"/>
    <p:sldId id="270" r:id="rId12"/>
    <p:sldId id="271" r:id="rId13"/>
    <p:sldId id="269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4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4A63A8-269F-694D-A589-59FDF6460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98B72F6-FA7C-3C79-83AF-C76BBC15CC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1F8DE05-6C8D-55EF-0B8E-7458B8661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2DCD-D170-4594-B11B-47DE821F9C76}" type="datetimeFigureOut">
              <a:rPr lang="ko-KR" altLang="en-US" smtClean="0"/>
              <a:t>2024-01-19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0A6978-4761-5684-A1D7-122C1472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D1FF668-1089-2F73-7111-AA3B5C601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C368-38BE-42BB-B03B-CF9475681D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474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AF216A-A957-4C98-850F-1091CAA23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55ED3D7-2856-EF99-799A-F13CE7C8C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9998CE3-763C-7711-8D0A-75B3913B7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2DCD-D170-4594-B11B-47DE821F9C76}" type="datetimeFigureOut">
              <a:rPr lang="ko-KR" altLang="en-US" smtClean="0"/>
              <a:t>2024-01-19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ACADE07-D90A-17FE-E362-24ED41F8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679EEC-4BBA-9785-CD1B-125B2D3E1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C368-38BE-42BB-B03B-CF9475681D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8916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4DF2D12-9989-A76D-F0A1-75BBAEF910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B4D227D-7A46-8ED3-A68D-149EEAF55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C80A26-433C-9451-5671-CFBEA235B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2DCD-D170-4594-B11B-47DE821F9C76}" type="datetimeFigureOut">
              <a:rPr lang="ko-KR" altLang="en-US" smtClean="0"/>
              <a:t>2024-01-19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F9C22B3-4030-A28E-2876-BCEB9F5A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775D3CB-CF89-49EA-6C8A-ADB500FE2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C368-38BE-42BB-B03B-CF9475681D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4413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55DCA5-3E8A-61DE-9B4D-7C00FBDB6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C95125E-5A64-35DA-812E-F45F100C8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A08CA91-B6AE-C43B-B85C-A326092FB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2DCD-D170-4594-B11B-47DE821F9C76}" type="datetimeFigureOut">
              <a:rPr lang="ko-KR" altLang="en-US" smtClean="0"/>
              <a:t>2024-01-19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4B3E3E7-29BB-13A4-76F9-6B48A56BB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C46CB40-1B1D-839D-DDD3-B9D5A98A2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C368-38BE-42BB-B03B-CF9475681D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0751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828215-1057-23F2-CBA3-FBF1EDD14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44F06DD-63A9-ED36-D0CF-A5402B134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CB836E-39A6-7FA2-12A7-D88BCA85F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2DCD-D170-4594-B11B-47DE821F9C76}" type="datetimeFigureOut">
              <a:rPr lang="ko-KR" altLang="en-US" smtClean="0"/>
              <a:t>2024-01-19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197B4F-8F00-93DB-B5BB-14C1FF16D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E79C99F-B46A-0AA1-A2C9-A497BF7B8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C368-38BE-42BB-B03B-CF9475681D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423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B483C1-6C8A-01D0-C3A8-950EDCB22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91AAC7-CCDD-35DD-E9E5-E5C239766D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1EF454F-909C-E184-5289-9A4794468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7BD269A-5D28-21C9-B3E0-381DD5954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2DCD-D170-4594-B11B-47DE821F9C76}" type="datetimeFigureOut">
              <a:rPr lang="ko-KR" altLang="en-US" smtClean="0"/>
              <a:t>2024-01-19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F02B949-94C9-A332-EAA8-F85C27536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11F6660-F9DB-16A7-DA9D-E596F8A1D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C368-38BE-42BB-B03B-CF9475681D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316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67D64A-CCFD-4C98-B43D-9351297B1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40A38D8-3B8D-8C32-7BD5-DDDAD6653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9DC484F-89C2-C18C-ECE7-4060769D1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23F9963-1335-EF9A-0CCD-7F423149A2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45CE52F-17E5-8AAC-45AD-951F61320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0D71729-50B4-38F6-722A-5BF608FBB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2DCD-D170-4594-B11B-47DE821F9C76}" type="datetimeFigureOut">
              <a:rPr lang="ko-KR" altLang="en-US" smtClean="0"/>
              <a:t>2024-01-19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CEC1661-82EB-4BC4-133B-F0F17959E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ACDF6AB-4F77-86FF-81B5-D843DEAFC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C368-38BE-42BB-B03B-CF9475681D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114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4B3CB8-EE14-4447-9E4C-35A3CC375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87859B6-A886-3DB0-CFCF-3ABF79C6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2DCD-D170-4594-B11B-47DE821F9C76}" type="datetimeFigureOut">
              <a:rPr lang="ko-KR" altLang="en-US" smtClean="0"/>
              <a:t>2024-01-19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90CDD83-FD1E-F6F8-0FC1-D34450563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0943794-B3EE-E903-B15E-04677401D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C368-38BE-42BB-B03B-CF9475681D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049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6A19686-5B02-1D0B-BFC5-07B7FAE84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2DCD-D170-4594-B11B-47DE821F9C76}" type="datetimeFigureOut">
              <a:rPr lang="ko-KR" altLang="en-US" smtClean="0"/>
              <a:t>2024-01-19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2026FC8-506C-B264-DF25-A7C420DFE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5862E3C-03EC-3DE5-2A76-55FAC12E5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C368-38BE-42BB-B03B-CF9475681D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752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B73BA0-E151-0A2F-EF2F-C249057D4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E56E9D0-DD3A-C864-91E6-7672D7948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4E2129E-38EA-E5AF-9944-D863A7F58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4A2BB7B-33C3-AE7B-D283-FBC83ECD2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2DCD-D170-4594-B11B-47DE821F9C76}" type="datetimeFigureOut">
              <a:rPr lang="ko-KR" altLang="en-US" smtClean="0"/>
              <a:t>2024-01-19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20596D7-400A-A48E-848C-C858DFC31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3C93791-9E24-F1C6-339A-441088EB9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C368-38BE-42BB-B03B-CF9475681D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51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481F87-4125-F229-2D29-CE6BC0CC8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FD9AB31-4C1A-960B-E6F0-C05F5BA027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FDC91C4-9B05-0FAD-F876-86D47C0B4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1AF037F-8D55-B5E7-801F-1A5B5B2B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2DCD-D170-4594-B11B-47DE821F9C76}" type="datetimeFigureOut">
              <a:rPr lang="ko-KR" altLang="en-US" smtClean="0"/>
              <a:t>2024-01-19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C283D62-B44F-A1F0-6CE8-0890E9CA7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42C8390-1D68-3E01-DA67-CC55D5432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C368-38BE-42BB-B03B-CF9475681D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6275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54A4B59-C8F4-CE55-9E9A-3F8441E9E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8E52C3F-2ED6-34E9-302A-1BF7D3A27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B88F91D-5A25-103B-DC23-0A13E49FBB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72DCD-D170-4594-B11B-47DE821F9C76}" type="datetimeFigureOut">
              <a:rPr lang="ko-KR" altLang="en-US" smtClean="0"/>
              <a:t>2024-01-19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330BB3-11F3-A1D2-CB1A-05C8EB9D29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6528CB8-6F90-4CCE-EF85-A3141F96E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1C368-38BE-42BB-B03B-CF9475681D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021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F72C93-6137-124D-5A1B-B9F145F17C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/>
              <a:t>지능형 서비스 로봇의 사이버 </a:t>
            </a:r>
            <a:r>
              <a:rPr lang="ko-KR" altLang="en-US" sz="3600" dirty="0" err="1"/>
              <a:t>레질리언스</a:t>
            </a:r>
            <a:r>
              <a:rPr lang="ko-KR" altLang="en-US" sz="3600" dirty="0"/>
              <a:t> 확보를 위한 보안기술 개발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98E6A37-B7B4-285B-A7E5-A54C45321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26166"/>
            <a:ext cx="9144000" cy="1655762"/>
          </a:xfrm>
        </p:spPr>
        <p:txBody>
          <a:bodyPr/>
          <a:lstStyle/>
          <a:p>
            <a:r>
              <a:rPr lang="ko-KR" altLang="en-US" dirty="0"/>
              <a:t>가천대학교</a:t>
            </a:r>
            <a:endParaRPr lang="en-US" altLang="ko-KR" dirty="0"/>
          </a:p>
          <a:p>
            <a:r>
              <a:rPr lang="ko-KR" altLang="en-US" dirty="0" err="1"/>
              <a:t>최창</a:t>
            </a:r>
            <a:r>
              <a:rPr lang="ko-KR" altLang="en-US" dirty="0"/>
              <a:t> 교수님 연구실</a:t>
            </a:r>
            <a:endParaRPr lang="en-US" altLang="ko-KR" dirty="0"/>
          </a:p>
          <a:p>
            <a:r>
              <a:rPr lang="en-US" altLang="ko-KR" dirty="0"/>
              <a:t>2024.01.19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9214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6E6E6D-C5D9-03E4-65A4-7CF6926C6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39" y="0"/>
            <a:ext cx="10515600" cy="1325563"/>
          </a:xfrm>
        </p:spPr>
        <p:txBody>
          <a:bodyPr>
            <a:norm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 b="1" kern="0">
                <a:solidFill>
                  <a:srgbClr val="000000"/>
                </a:solidFill>
                <a:latin typeface="휴먼명조"/>
                <a:ea typeface="휴먼명조"/>
              </a:rPr>
              <a:t>지식기반 추론 지능 강건성 </a:t>
            </a:r>
            <a:r>
              <a:rPr lang="en-US" altLang="ko-KR" sz="2800" b="1" kern="0">
                <a:solidFill>
                  <a:srgbClr val="000000"/>
                </a:solidFill>
                <a:latin typeface="휴먼명조"/>
                <a:ea typeface="휴먼명조"/>
              </a:rPr>
              <a:t>(Knowledge </a:t>
            </a:r>
            <a:r>
              <a:rPr lang="en-US" altLang="ko-KR" sz="2800" b="1" kern="0" dirty="0">
                <a:solidFill>
                  <a:srgbClr val="000000"/>
                </a:solidFill>
                <a:latin typeface="휴먼명조"/>
                <a:ea typeface="휴먼명조"/>
              </a:rPr>
              <a:t>Based </a:t>
            </a:r>
            <a:r>
              <a:rPr lang="en-US" altLang="ko-KR" sz="2800" b="1" kern="0">
                <a:solidFill>
                  <a:srgbClr val="000000"/>
                </a:solidFill>
                <a:latin typeface="휴먼명조"/>
                <a:ea typeface="휴먼명조"/>
              </a:rPr>
              <a:t>AI Robustness)</a:t>
            </a:r>
            <a:endParaRPr lang="en-US" altLang="ko-KR" sz="2800" b="1" kern="0" dirty="0">
              <a:solidFill>
                <a:srgbClr val="000000"/>
              </a:solidFill>
              <a:latin typeface="휴먼명조"/>
              <a:ea typeface="휴먼명조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DF2CF967-FBDB-6B32-181D-C590EAA8D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393473"/>
              </p:ext>
            </p:extLst>
          </p:nvPr>
        </p:nvGraphicFramePr>
        <p:xfrm>
          <a:off x="511430" y="3071952"/>
          <a:ext cx="10951017" cy="187537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410797">
                  <a:extLst>
                    <a:ext uri="{9D8B030D-6E8A-4147-A177-3AD203B41FA5}">
                      <a16:colId xmlns:a16="http://schemas.microsoft.com/office/drawing/2014/main" val="2366485505"/>
                    </a:ext>
                  </a:extLst>
                </a:gridCol>
                <a:gridCol w="9540220">
                  <a:extLst>
                    <a:ext uri="{9D8B030D-6E8A-4147-A177-3AD203B41FA5}">
                      <a16:colId xmlns:a16="http://schemas.microsoft.com/office/drawing/2014/main" val="3757267555"/>
                    </a:ext>
                  </a:extLst>
                </a:gridCol>
              </a:tblGrid>
              <a:tr h="3750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/>
                        <a:t>년차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/>
                        <a:t>내용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190961"/>
                  </a:ext>
                </a:extLst>
              </a:tr>
              <a:tr h="3750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1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/>
                        <a:t>로봇 경량화 </a:t>
                      </a:r>
                      <a:r>
                        <a:rPr lang="en-US" altLang="ko-KR"/>
                        <a:t>AI </a:t>
                      </a:r>
                      <a:r>
                        <a:rPr lang="ko-KR" altLang="en-US"/>
                        <a:t>모델 관련 적대적 공격 취약점 분석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261165"/>
                  </a:ext>
                </a:extLst>
              </a:tr>
              <a:tr h="3750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2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1D </a:t>
                      </a:r>
                      <a:r>
                        <a:rPr lang="ko-KR" altLang="en-US"/>
                        <a:t>데이터의 </a:t>
                      </a:r>
                      <a:r>
                        <a:rPr lang="en-US" altLang="ko-KR"/>
                        <a:t>evasion attack </a:t>
                      </a:r>
                      <a:r>
                        <a:rPr lang="ko-KR" altLang="en-US"/>
                        <a:t>및 </a:t>
                      </a:r>
                      <a:r>
                        <a:rPr lang="en-US" altLang="ko-KR"/>
                        <a:t>inversion attack </a:t>
                      </a:r>
                      <a:r>
                        <a:rPr lang="ko-KR" altLang="en-US"/>
                        <a:t>기반 적대적 공격 대응 기술 구축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298258"/>
                  </a:ext>
                </a:extLst>
              </a:tr>
              <a:tr h="3750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3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2D. 3D </a:t>
                      </a:r>
                      <a:r>
                        <a:rPr lang="ko-KR" altLang="en-US"/>
                        <a:t>데이터의 </a:t>
                      </a:r>
                      <a:r>
                        <a:rPr lang="en-US" altLang="ko-KR"/>
                        <a:t>evasion attack </a:t>
                      </a:r>
                      <a:r>
                        <a:rPr lang="ko-KR" altLang="en-US"/>
                        <a:t>및 </a:t>
                      </a:r>
                      <a:r>
                        <a:rPr lang="en-US" altLang="ko-KR"/>
                        <a:t>inversion attack </a:t>
                      </a:r>
                      <a:r>
                        <a:rPr lang="ko-KR" altLang="en-US"/>
                        <a:t>기반 적대적 공격 대응 기술 구축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415554"/>
                  </a:ext>
                </a:extLst>
              </a:tr>
              <a:tr h="3750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4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/>
                        <a:t>적대적 공격 대응 기술 융합 및 기술 실증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51037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DF68DFF-B083-790B-428E-A0B1317A5A66}"/>
              </a:ext>
            </a:extLst>
          </p:cNvPr>
          <p:cNvSpPr txBox="1"/>
          <p:nvPr/>
        </p:nvSpPr>
        <p:spPr>
          <a:xfrm>
            <a:off x="511430" y="2223033"/>
            <a:ext cx="5671095" cy="457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780" marR="0" indent="-144780" algn="just" fontAlgn="base" latinLnBrk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r>
              <a:rPr lang="ko-KR" altLang="en-US" sz="2000" ker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한양중고딕"/>
              </a:rPr>
              <a:t>연차별 목표</a:t>
            </a:r>
            <a:r>
              <a:rPr lang="en-US" altLang="ko-KR" sz="2000" ker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한양중고딕"/>
              </a:rPr>
              <a:t> </a:t>
            </a:r>
            <a:r>
              <a:rPr lang="ko-KR" altLang="en-US" sz="2000" ker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한양중고딕"/>
              </a:rPr>
              <a:t>및 내용</a:t>
            </a:r>
            <a:r>
              <a:rPr lang="en-US" altLang="ko-KR" sz="2000" ker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한양중고딕"/>
              </a:rPr>
              <a:t>: </a:t>
            </a:r>
            <a:r>
              <a:rPr lang="ko-KR" altLang="en-US" sz="2000" ker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한양중고딕"/>
              </a:rPr>
              <a:t>가천대 </a:t>
            </a:r>
            <a:r>
              <a:rPr lang="en-US" altLang="ko-KR" sz="2000" ker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한양중고딕"/>
              </a:rPr>
              <a:t>(</a:t>
            </a:r>
            <a:r>
              <a:rPr lang="ko-KR" altLang="en-US" sz="2000" ker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한양중고딕"/>
              </a:rPr>
              <a:t>최창 교수님</a:t>
            </a:r>
            <a:r>
              <a:rPr lang="en-US" altLang="ko-KR" sz="2000" ker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한양중고딕"/>
              </a:rPr>
              <a:t>)</a:t>
            </a:r>
            <a:endParaRPr lang="ko-KR" altLang="en-US" sz="2400" kern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한양신명조"/>
            </a:endParaRPr>
          </a:p>
        </p:txBody>
      </p:sp>
    </p:spTree>
    <p:extLst>
      <p:ext uri="{BB962C8B-B14F-4D97-AF65-F5344CB8AC3E}">
        <p14:creationId xmlns:p14="http://schemas.microsoft.com/office/powerpoint/2010/main" val="1471915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id="{6C68675D-B301-793D-8F7F-1006BFA31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39" y="0"/>
            <a:ext cx="10515600" cy="1325563"/>
          </a:xfrm>
        </p:spPr>
        <p:txBody>
          <a:bodyPr>
            <a:norm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 b="1" kern="0">
                <a:solidFill>
                  <a:srgbClr val="000000"/>
                </a:solidFill>
                <a:latin typeface="휴먼명조"/>
                <a:ea typeface="휴먼명조"/>
              </a:rPr>
              <a:t>IIP </a:t>
            </a:r>
            <a:r>
              <a:rPr lang="ko-KR" altLang="en-US" sz="2800" b="1" kern="0">
                <a:solidFill>
                  <a:srgbClr val="000000"/>
                </a:solidFill>
                <a:latin typeface="휴먼명조"/>
                <a:ea typeface="휴먼명조"/>
              </a:rPr>
              <a:t>연구이력</a:t>
            </a:r>
            <a:endParaRPr lang="en-US" altLang="ko-KR" sz="2800" b="1" kern="0" dirty="0">
              <a:solidFill>
                <a:srgbClr val="000000"/>
              </a:solidFill>
              <a:latin typeface="휴먼명조"/>
              <a:ea typeface="휴먼명조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2416A0-3B8A-C55C-CDF9-7BEF5158DE3E}"/>
              </a:ext>
            </a:extLst>
          </p:cNvPr>
          <p:cNvSpPr txBox="1"/>
          <p:nvPr/>
        </p:nvSpPr>
        <p:spPr>
          <a:xfrm>
            <a:off x="358775" y="1997612"/>
            <a:ext cx="11474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맑은 고딕" panose="020B0503020000020004" pitchFamily="50" charset="-127"/>
              <a:buChar char="■"/>
            </a:pPr>
            <a:r>
              <a:rPr lang="en-US" altLang="ko-KR" b="1"/>
              <a:t>Knowledge Distillation Vulnerability of DeiT through CNN Adversarial Attack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BA7A09-A41C-4F3D-12CF-CBD7EAAAC5E8}"/>
              </a:ext>
            </a:extLst>
          </p:cNvPr>
          <p:cNvSpPr txBox="1"/>
          <p:nvPr/>
        </p:nvSpPr>
        <p:spPr>
          <a:xfrm>
            <a:off x="3996648" y="2839436"/>
            <a:ext cx="78365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b="1"/>
              <a:t>Paper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b="1">
                <a:sym typeface="Wingdings" panose="05000000000000000000" pitchFamily="2" charset="2"/>
              </a:rPr>
              <a:t>Neural Computing and Applications (IF : 6.0 / Top 27.9%)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altLang="ko-KR" b="1"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Accepted (Nov 07, 2023)</a:t>
            </a:r>
            <a:endParaRPr kumimoji="0" lang="en-US" altLang="ko-KR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b="1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b="1"/>
              <a:t>Motivation and Challenge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b="1">
                <a:sym typeface="Wingdings" panose="05000000000000000000" pitchFamily="2" charset="2"/>
              </a:rPr>
              <a:t>Limitation that Adversarial Attacks are Fatal in a white box environment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b="1">
                <a:sym typeface="Wingdings" panose="05000000000000000000" pitchFamily="2" charset="2"/>
              </a:rPr>
              <a:t>Limitation of DeiT’s Various Attack Penetration Paths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b="1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b="1"/>
              <a:t>Proposed Method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b="1">
                <a:sym typeface="Wingdings" panose="05000000000000000000" pitchFamily="2" charset="2"/>
              </a:rPr>
              <a:t>Define Adversarial Attack on Some Models of DeiT in a Partial White Box Environment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b="1">
                <a:sym typeface="Wingdings" panose="05000000000000000000" pitchFamily="2" charset="2"/>
              </a:rPr>
              <a:t>Verification that Adversarial Attack on The Teacher Model of DeiT is Detrimental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68C8FBA-A2C6-E48F-4E4C-3B7C8736A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22" y="2596279"/>
            <a:ext cx="2975717" cy="39703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4A8DD4-D779-9CC1-791E-274B5FACA70B}"/>
              </a:ext>
            </a:extLst>
          </p:cNvPr>
          <p:cNvSpPr txBox="1"/>
          <p:nvPr/>
        </p:nvSpPr>
        <p:spPr>
          <a:xfrm>
            <a:off x="358774" y="1357860"/>
            <a:ext cx="11474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/>
              <a:t>Evaion Attack (2D)</a:t>
            </a:r>
          </a:p>
        </p:txBody>
      </p:sp>
    </p:spTree>
    <p:extLst>
      <p:ext uri="{BB962C8B-B14F-4D97-AF65-F5344CB8AC3E}">
        <p14:creationId xmlns:p14="http://schemas.microsoft.com/office/powerpoint/2010/main" val="2143691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id="{6C68675D-B301-793D-8F7F-1006BFA31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39" y="0"/>
            <a:ext cx="10515600" cy="1325563"/>
          </a:xfrm>
        </p:spPr>
        <p:txBody>
          <a:bodyPr>
            <a:norm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 b="1" kern="0">
                <a:solidFill>
                  <a:srgbClr val="000000"/>
                </a:solidFill>
                <a:latin typeface="휴먼명조"/>
                <a:ea typeface="휴먼명조"/>
              </a:rPr>
              <a:t>IIP </a:t>
            </a:r>
            <a:r>
              <a:rPr lang="ko-KR" altLang="en-US" sz="2800" b="1" kern="0">
                <a:solidFill>
                  <a:srgbClr val="000000"/>
                </a:solidFill>
                <a:latin typeface="휴먼명조"/>
                <a:ea typeface="휴먼명조"/>
              </a:rPr>
              <a:t>연구이력</a:t>
            </a:r>
            <a:endParaRPr lang="en-US" altLang="ko-KR" sz="2800" b="1" kern="0" dirty="0">
              <a:solidFill>
                <a:srgbClr val="000000"/>
              </a:solidFill>
              <a:latin typeface="휴먼명조"/>
              <a:ea typeface="휴먼명조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489FD06-B963-ABCF-4AD4-57B4A4432819}"/>
              </a:ext>
            </a:extLst>
          </p:cNvPr>
          <p:cNvSpPr txBox="1"/>
          <p:nvPr/>
        </p:nvSpPr>
        <p:spPr>
          <a:xfrm>
            <a:off x="358775" y="1985390"/>
            <a:ext cx="11474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맑은 고딕" panose="020B0503020000020004" pitchFamily="50" charset="-127"/>
              <a:buChar char="■"/>
            </a:pPr>
            <a:r>
              <a:rPr lang="en-US" altLang="ko-KR" b="1"/>
              <a:t>Security Verification Software Platform of Data-efficient Image Transformer Based on Fast Gradient Sign Method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2A9E3E46-B320-0681-B8AB-3A328B1C3538}"/>
              </a:ext>
            </a:extLst>
          </p:cNvPr>
          <p:cNvSpPr txBox="1"/>
          <p:nvPr/>
        </p:nvSpPr>
        <p:spPr>
          <a:xfrm>
            <a:off x="3996648" y="2827214"/>
            <a:ext cx="783657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b="1"/>
              <a:t>Paper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b="1">
                <a:sym typeface="Wingdings" panose="05000000000000000000" pitchFamily="2" charset="2"/>
              </a:rPr>
              <a:t>ACM SAC 2023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altLang="ko-KR" b="1"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Published (Mar 27, 2023)</a:t>
            </a:r>
            <a:endParaRPr kumimoji="0" lang="en-US" altLang="ko-KR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b="1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b="1"/>
              <a:t>Motivation and Challenge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b="1">
                <a:sym typeface="Wingdings" panose="05000000000000000000" pitchFamily="2" charset="2"/>
              </a:rPr>
              <a:t>Limits of Vulnerability to Adversarial Attacks in Knowledge Distillation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b="1">
                <a:sym typeface="Wingdings" panose="05000000000000000000" pitchFamily="2" charset="2"/>
              </a:rPr>
              <a:t>Absence of Verification of Adversarial Attack Vulnerability in DeiT Using Knowledge Distillation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b="1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b="1"/>
              <a:t>Proposed Method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b="1">
                <a:sym typeface="Wingdings" panose="05000000000000000000" pitchFamily="2" charset="2"/>
              </a:rPr>
              <a:t>Verifcation of DeiT’s Adversarial Attack Vulnerability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b="1">
                <a:sym typeface="Wingdings" panose="05000000000000000000" pitchFamily="2" charset="2"/>
              </a:rPr>
              <a:t>Verfication that FGSM Attack and PGD Attack are Fatal to DeiT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D27BB99-1DBA-1DC8-EB2D-E5E69355F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05" y="2724868"/>
            <a:ext cx="2874475" cy="37956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40FA22-934B-F635-D6AC-C9F28185EC9F}"/>
              </a:ext>
            </a:extLst>
          </p:cNvPr>
          <p:cNvSpPr txBox="1"/>
          <p:nvPr/>
        </p:nvSpPr>
        <p:spPr>
          <a:xfrm>
            <a:off x="358774" y="1357860"/>
            <a:ext cx="11474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/>
              <a:t>Evaion Attack (2D)</a:t>
            </a:r>
          </a:p>
        </p:txBody>
      </p:sp>
    </p:spTree>
    <p:extLst>
      <p:ext uri="{BB962C8B-B14F-4D97-AF65-F5344CB8AC3E}">
        <p14:creationId xmlns:p14="http://schemas.microsoft.com/office/powerpoint/2010/main" val="1398482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">
            <a:extLst>
              <a:ext uri="{FF2B5EF4-FFF2-40B4-BE49-F238E27FC236}">
                <a16:creationId xmlns:a16="http://schemas.microsoft.com/office/drawing/2014/main" id="{6C68675D-B301-793D-8F7F-1006BFA31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39" y="0"/>
            <a:ext cx="10515600" cy="1325563"/>
          </a:xfrm>
        </p:spPr>
        <p:txBody>
          <a:bodyPr>
            <a:norm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 b="1" kern="0">
                <a:solidFill>
                  <a:srgbClr val="000000"/>
                </a:solidFill>
                <a:latin typeface="휴먼명조"/>
                <a:ea typeface="휴먼명조"/>
              </a:rPr>
              <a:t>IIP </a:t>
            </a:r>
            <a:r>
              <a:rPr lang="ko-KR" altLang="en-US" sz="2800" b="1" kern="0">
                <a:solidFill>
                  <a:srgbClr val="000000"/>
                </a:solidFill>
                <a:latin typeface="휴먼명조"/>
                <a:ea typeface="휴먼명조"/>
              </a:rPr>
              <a:t>연구이력</a:t>
            </a:r>
            <a:endParaRPr lang="en-US" altLang="ko-KR" sz="2800" b="1" kern="0" dirty="0">
              <a:solidFill>
                <a:srgbClr val="000000"/>
              </a:solidFill>
              <a:latin typeface="휴먼명조"/>
              <a:ea typeface="휴먼명조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8A0E990A-873E-DA72-4486-A598814B4972}"/>
              </a:ext>
            </a:extLst>
          </p:cNvPr>
          <p:cNvSpPr txBox="1"/>
          <p:nvPr/>
        </p:nvSpPr>
        <p:spPr>
          <a:xfrm>
            <a:off x="429114" y="1778729"/>
            <a:ext cx="11474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맑은 고딕" panose="020B0503020000020004" pitchFamily="50" charset="-127"/>
              <a:buChar char="■"/>
            </a:pPr>
            <a:r>
              <a:rPr lang="en-US" altLang="ko-KR" b="1" dirty="0"/>
              <a:t>Vulnerability Assessment Method for Enhanced User Authentication System based on ECG in Critical Infrastructure Environment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7B363981-73A9-68A4-704B-C6EA325CFFF0}"/>
              </a:ext>
            </a:extLst>
          </p:cNvPr>
          <p:cNvSpPr txBox="1"/>
          <p:nvPr/>
        </p:nvSpPr>
        <p:spPr>
          <a:xfrm>
            <a:off x="4066987" y="2620553"/>
            <a:ext cx="783657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b="1" dirty="0"/>
              <a:t>Paper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sym typeface="Wingdings" panose="05000000000000000000" pitchFamily="2" charset="2"/>
              </a:rPr>
              <a:t>IEEE Journal of Biomedical And Health Informatics</a:t>
            </a:r>
            <a:br>
              <a:rPr lang="en-US" altLang="ko-KR" b="1" dirty="0">
                <a:sym typeface="Wingdings" panose="05000000000000000000" pitchFamily="2" charset="2"/>
              </a:rPr>
            </a:br>
            <a:r>
              <a:rPr lang="en-US" altLang="ko-KR" b="1" dirty="0">
                <a:sym typeface="Wingdings" panose="05000000000000000000" pitchFamily="2" charset="2"/>
              </a:rPr>
              <a:t>(IF : 7.7 / Top 6.4%)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altLang="ko-KR" b="1" dirty="0">
                <a:latin typeface="맑은 고딕" panose="020F0502020204030204"/>
                <a:ea typeface="맑은 고딕" panose="020B0503020000020004" pitchFamily="50" charset="-127"/>
                <a:sym typeface="Wingdings" panose="05000000000000000000" pitchFamily="2" charset="2"/>
              </a:rPr>
              <a:t>Submitted (Oct 29, 2023)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b="1" dirty="0"/>
              <a:t>Motivation and Challenge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sym typeface="Wingdings" panose="05000000000000000000" pitchFamily="2" charset="2"/>
              </a:rPr>
              <a:t>Existing research, only image models were analyzed to verify the safety of deep </a:t>
            </a:r>
            <a:r>
              <a:rPr lang="en-US" altLang="ko-KR" b="1">
                <a:sym typeface="Wingdings" panose="05000000000000000000" pitchFamily="2" charset="2"/>
              </a:rPr>
              <a:t>learning models</a:t>
            </a:r>
            <a:endParaRPr lang="en-US" altLang="ko-KR" b="1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sym typeface="Wingdings" panose="05000000000000000000" pitchFamily="2" charset="2"/>
              </a:rPr>
              <a:t>The signal model has a specific pattern for each person and has recently been widely used as a user </a:t>
            </a:r>
            <a:r>
              <a:rPr lang="en-US" altLang="ko-KR" b="1">
                <a:sym typeface="Wingdings" panose="05000000000000000000" pitchFamily="2" charset="2"/>
              </a:rPr>
              <a:t>authentication model</a:t>
            </a:r>
            <a:endParaRPr lang="en-US" altLang="ko-KR" b="1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b="1" dirty="0"/>
              <a:t>Proposed Method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sym typeface="Wingdings" panose="05000000000000000000" pitchFamily="2" charset="2"/>
              </a:rPr>
              <a:t>Scenario where the ECG data learned by the existing user authentication model is stolen by learning the ECG pattern and analyzing the ECG characteristics according to </a:t>
            </a:r>
            <a:r>
              <a:rPr lang="en-US" altLang="ko-KR" b="1">
                <a:sym typeface="Wingdings" panose="05000000000000000000" pitchFamily="2" charset="2"/>
              </a:rPr>
              <a:t>the user</a:t>
            </a:r>
            <a:endParaRPr lang="en-US" altLang="ko-KR" b="1" dirty="0">
              <a:sym typeface="Wingdings" panose="05000000000000000000" pitchFamily="2" charset="2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6427B8B-C8DF-6440-C7A0-E57078A9E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62" y="2620553"/>
            <a:ext cx="2820180" cy="37956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B78D6B-634C-3EC7-0EEC-AFD5A86EFE26}"/>
              </a:ext>
            </a:extLst>
          </p:cNvPr>
          <p:cNvSpPr txBox="1"/>
          <p:nvPr/>
        </p:nvSpPr>
        <p:spPr>
          <a:xfrm>
            <a:off x="358774" y="1257378"/>
            <a:ext cx="11474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/>
              <a:t>Inversion Attack (1D)</a:t>
            </a:r>
          </a:p>
        </p:txBody>
      </p:sp>
    </p:spTree>
    <p:extLst>
      <p:ext uri="{BB962C8B-B14F-4D97-AF65-F5344CB8AC3E}">
        <p14:creationId xmlns:p14="http://schemas.microsoft.com/office/powerpoint/2010/main" val="3330696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6E6E6D-C5D9-03E4-65A4-7CF6926C6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7" y="0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sz="2800" b="1"/>
              <a:t>과제 개요</a:t>
            </a:r>
            <a:endParaRPr lang="ko-KR" alt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6A0D-820E-0E97-6FC2-4D3675439A73}"/>
              </a:ext>
            </a:extLst>
          </p:cNvPr>
          <p:cNvSpPr txBox="1"/>
          <p:nvPr/>
        </p:nvSpPr>
        <p:spPr>
          <a:xfrm>
            <a:off x="371789" y="1520109"/>
            <a:ext cx="10118690" cy="4907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b="1" kern="0">
                <a:solidFill>
                  <a:srgbClr val="000000"/>
                </a:solidFill>
                <a:latin typeface="휴먼명조"/>
                <a:ea typeface="휴먼명조"/>
              </a:rPr>
              <a:t>2024</a:t>
            </a:r>
            <a:r>
              <a:rPr lang="ko-KR" altLang="en-US" b="1" kern="0">
                <a:solidFill>
                  <a:srgbClr val="000000"/>
                </a:solidFill>
                <a:latin typeface="휴먼명조"/>
                <a:ea typeface="휴먼명조"/>
              </a:rPr>
              <a:t>년도 제 </a:t>
            </a:r>
            <a:r>
              <a:rPr lang="en-US" altLang="ko-KR" b="1" kern="0">
                <a:solidFill>
                  <a:srgbClr val="000000"/>
                </a:solidFill>
                <a:latin typeface="휴먼명조"/>
                <a:ea typeface="휴먼명조"/>
              </a:rPr>
              <a:t>1</a:t>
            </a:r>
            <a:r>
              <a:rPr lang="ko-KR" altLang="en-US" b="1" kern="0">
                <a:solidFill>
                  <a:srgbClr val="000000"/>
                </a:solidFill>
                <a:latin typeface="휴먼명조"/>
                <a:ea typeface="휴먼명조"/>
              </a:rPr>
              <a:t>차 정보통신방송 기술개발 사업 및 표준개발지원사업</a:t>
            </a:r>
            <a:endParaRPr lang="en-US" altLang="ko-KR" b="1" kern="0">
              <a:solidFill>
                <a:srgbClr val="000000"/>
              </a:solidFill>
              <a:latin typeface="휴먼명조"/>
              <a:ea typeface="휴먼명조"/>
            </a:endParaRPr>
          </a:p>
          <a:p>
            <a:pPr marL="0" marR="0" indent="0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b="1" kern="0">
                <a:solidFill>
                  <a:srgbClr val="000000"/>
                </a:solidFill>
                <a:latin typeface="휴먼명조"/>
                <a:ea typeface="휴먼명조"/>
              </a:rPr>
              <a:t>(</a:t>
            </a:r>
            <a:r>
              <a:rPr lang="ko-KR" altLang="en-US" b="1" kern="0">
                <a:solidFill>
                  <a:srgbClr val="000000"/>
                </a:solidFill>
                <a:latin typeface="휴먼명조"/>
                <a:ea typeface="휴먼명조"/>
              </a:rPr>
              <a:t>과학기술정보통신부</a:t>
            </a:r>
            <a:r>
              <a:rPr lang="en-US" altLang="ko-KR" b="1" kern="0">
                <a:solidFill>
                  <a:srgbClr val="000000"/>
                </a:solidFill>
                <a:latin typeface="휴먼명조"/>
                <a:ea typeface="휴먼명조"/>
              </a:rPr>
              <a:t>)</a:t>
            </a:r>
          </a:p>
          <a:p>
            <a:pPr marL="0" marR="0" indent="0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>
              <a:solidFill>
                <a:srgbClr val="000000"/>
              </a:solidFill>
              <a:latin typeface="휴먼명조"/>
              <a:ea typeface="휴먼명조"/>
            </a:endParaRPr>
          </a:p>
          <a:p>
            <a:pPr marL="0" marR="0" indent="0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b="1" kern="0">
                <a:solidFill>
                  <a:srgbClr val="000000"/>
                </a:solidFill>
                <a:latin typeface="휴먼명조"/>
                <a:ea typeface="휴먼명조"/>
              </a:rPr>
              <a:t>세부사업명 </a:t>
            </a:r>
            <a:r>
              <a:rPr lang="en-US" altLang="ko-KR" b="1" kern="0">
                <a:solidFill>
                  <a:srgbClr val="000000"/>
                </a:solidFill>
                <a:latin typeface="휴먼명조"/>
                <a:ea typeface="휴먼명조"/>
              </a:rPr>
              <a:t>: </a:t>
            </a:r>
            <a:r>
              <a:rPr lang="ko-KR" altLang="en-US" b="1" kern="0">
                <a:solidFill>
                  <a:srgbClr val="000000"/>
                </a:solidFill>
                <a:latin typeface="휴먼명조"/>
                <a:ea typeface="휴먼명조"/>
              </a:rPr>
              <a:t>정보보호 핵심 원천기술 개발</a:t>
            </a:r>
            <a:endParaRPr lang="en-US" altLang="ko-KR" b="1" kern="0">
              <a:solidFill>
                <a:srgbClr val="000000"/>
              </a:solidFill>
              <a:latin typeface="휴먼명조"/>
              <a:ea typeface="휴먼명조"/>
            </a:endParaRPr>
          </a:p>
          <a:p>
            <a:pPr marL="0" marR="0" indent="0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b="1" kern="0">
                <a:solidFill>
                  <a:srgbClr val="000000"/>
                </a:solidFill>
                <a:latin typeface="휴먼명조"/>
                <a:ea typeface="휴먼명조"/>
              </a:rPr>
              <a:t>내역사업명 </a:t>
            </a:r>
            <a:r>
              <a:rPr lang="en-US" altLang="ko-KR" b="1" kern="0">
                <a:solidFill>
                  <a:srgbClr val="000000"/>
                </a:solidFill>
                <a:latin typeface="휴먼명조"/>
                <a:ea typeface="휴먼명조"/>
              </a:rPr>
              <a:t>: </a:t>
            </a:r>
            <a:r>
              <a:rPr lang="ko-KR" altLang="en-US" b="1" kern="0">
                <a:solidFill>
                  <a:srgbClr val="000000"/>
                </a:solidFill>
                <a:latin typeface="휴먼명조"/>
                <a:ea typeface="휴먼명조"/>
              </a:rPr>
              <a:t>취약점대응 및 산업융합 보호기술 개발</a:t>
            </a:r>
            <a:br>
              <a:rPr lang="en-US" altLang="ko-KR" b="1" kern="0">
                <a:solidFill>
                  <a:srgbClr val="000000"/>
                </a:solidFill>
                <a:latin typeface="휴먼명조"/>
                <a:ea typeface="휴먼명조"/>
              </a:rPr>
            </a:br>
            <a:r>
              <a:rPr lang="en-US" altLang="ko-KR" b="1" kern="0">
                <a:solidFill>
                  <a:srgbClr val="000000"/>
                </a:solidFill>
                <a:latin typeface="휴먼명조"/>
                <a:ea typeface="휴먼명조"/>
              </a:rPr>
              <a:t>   </a:t>
            </a:r>
            <a:r>
              <a:rPr lang="ko-KR" altLang="en-US" b="1" kern="0">
                <a:solidFill>
                  <a:srgbClr val="000000"/>
                </a:solidFill>
                <a:latin typeface="휴먼명조"/>
                <a:ea typeface="휴먼명조"/>
              </a:rPr>
              <a:t>과제명    </a:t>
            </a:r>
            <a:r>
              <a:rPr lang="en-US" altLang="ko-KR" b="1" kern="0">
                <a:solidFill>
                  <a:srgbClr val="000000"/>
                </a:solidFill>
                <a:latin typeface="휴먼명조"/>
                <a:ea typeface="휴먼명조"/>
              </a:rPr>
              <a:t>: </a:t>
            </a:r>
            <a:r>
              <a:rPr lang="ko-KR" altLang="en-US" b="1" kern="0">
                <a:solidFill>
                  <a:srgbClr val="000000"/>
                </a:solidFill>
                <a:latin typeface="휴먼명조"/>
                <a:ea typeface="휴먼명조"/>
              </a:rPr>
              <a:t>지능형 서비스 로봇의 사이버 레질리언스 확보를 위한 보안기술 개발</a:t>
            </a:r>
            <a:endParaRPr lang="en-US" altLang="ko-KR" b="1" kern="0">
              <a:solidFill>
                <a:srgbClr val="000000"/>
              </a:solidFill>
              <a:latin typeface="휴먼명조"/>
              <a:ea typeface="휴먼명조"/>
            </a:endParaRPr>
          </a:p>
          <a:p>
            <a:pPr marL="0" marR="0" indent="0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>
              <a:solidFill>
                <a:srgbClr val="000000"/>
              </a:solidFill>
              <a:latin typeface="휴먼명조"/>
              <a:ea typeface="휴먼명조"/>
            </a:endParaRPr>
          </a:p>
          <a:p>
            <a:pPr marL="0" marR="0" indent="0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b="1" kern="0">
                <a:solidFill>
                  <a:srgbClr val="000000"/>
                </a:solidFill>
                <a:latin typeface="휴먼명조"/>
                <a:ea typeface="휴먼명조"/>
              </a:rPr>
              <a:t>품목공모형</a:t>
            </a:r>
            <a:r>
              <a:rPr lang="en-US" altLang="ko-KR" b="1" kern="0">
                <a:solidFill>
                  <a:srgbClr val="000000"/>
                </a:solidFill>
                <a:latin typeface="휴먼명조"/>
                <a:ea typeface="휴먼명조"/>
              </a:rPr>
              <a:t>, 4</a:t>
            </a:r>
            <a:r>
              <a:rPr lang="ko-KR" altLang="en-US" b="1" kern="0">
                <a:solidFill>
                  <a:srgbClr val="000000"/>
                </a:solidFill>
                <a:latin typeface="휴먼명조"/>
                <a:ea typeface="휴먼명조"/>
              </a:rPr>
              <a:t>년</a:t>
            </a:r>
            <a:endParaRPr lang="en-US" altLang="ko-KR" b="1" kern="0">
              <a:solidFill>
                <a:srgbClr val="000000"/>
              </a:solidFill>
              <a:latin typeface="휴먼명조"/>
              <a:ea typeface="휴먼명조"/>
            </a:endParaRPr>
          </a:p>
          <a:p>
            <a:pPr marL="0" marR="0" indent="0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>
              <a:solidFill>
                <a:srgbClr val="000000"/>
              </a:solidFill>
              <a:latin typeface="휴먼명조"/>
              <a:ea typeface="휴먼명조"/>
            </a:endParaRPr>
          </a:p>
          <a:p>
            <a:pPr marL="0" marR="0" indent="0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>
              <a:solidFill>
                <a:srgbClr val="000000"/>
              </a:solidFill>
              <a:latin typeface="휴먼명조"/>
              <a:ea typeface="휴먼명조"/>
            </a:endParaRPr>
          </a:p>
          <a:p>
            <a:pPr marL="0" marR="0" indent="0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b="1" kern="0">
                <a:solidFill>
                  <a:srgbClr val="000000"/>
                </a:solidFill>
                <a:latin typeface="휴먼명조"/>
                <a:ea typeface="휴먼명조"/>
              </a:rPr>
              <a:t>접수기간</a:t>
            </a:r>
            <a:r>
              <a:rPr lang="en-US" altLang="ko-KR" b="1" kern="0">
                <a:solidFill>
                  <a:srgbClr val="000000"/>
                </a:solidFill>
                <a:latin typeface="휴먼명조"/>
                <a:ea typeface="휴먼명조"/>
              </a:rPr>
              <a:t>: 2024.01.23 ~ 2024. 02.14 (</a:t>
            </a:r>
            <a:r>
              <a:rPr lang="ko-KR" altLang="en-US" b="1" kern="0">
                <a:solidFill>
                  <a:srgbClr val="000000"/>
                </a:solidFill>
                <a:latin typeface="휴먼명조"/>
                <a:ea typeface="휴먼명조"/>
              </a:rPr>
              <a:t>수</a:t>
            </a:r>
            <a:r>
              <a:rPr lang="en-US" altLang="ko-KR" b="1" kern="0">
                <a:solidFill>
                  <a:srgbClr val="000000"/>
                </a:solidFill>
                <a:latin typeface="휴먼명조"/>
                <a:ea typeface="휴먼명조"/>
              </a:rPr>
              <a:t>) </a:t>
            </a:r>
            <a:r>
              <a:rPr lang="ko-KR" altLang="en-US" b="1" kern="0">
                <a:solidFill>
                  <a:srgbClr val="000000"/>
                </a:solidFill>
                <a:latin typeface="휴먼명조"/>
                <a:ea typeface="휴먼명조"/>
              </a:rPr>
              <a:t>오후 </a:t>
            </a:r>
            <a:r>
              <a:rPr lang="en-US" altLang="ko-KR" b="1" kern="0">
                <a:solidFill>
                  <a:srgbClr val="000000"/>
                </a:solidFill>
                <a:latin typeface="휴먼명조"/>
                <a:ea typeface="휴먼명조"/>
              </a:rPr>
              <a:t>3</a:t>
            </a:r>
            <a:r>
              <a:rPr lang="ko-KR" altLang="en-US" b="1" kern="0">
                <a:solidFill>
                  <a:srgbClr val="000000"/>
                </a:solidFill>
                <a:latin typeface="휴먼명조"/>
                <a:ea typeface="휴먼명조"/>
              </a:rPr>
              <a:t>시 </a:t>
            </a:r>
            <a:r>
              <a:rPr lang="en-US" altLang="ko-KR" b="1" kern="0">
                <a:solidFill>
                  <a:srgbClr val="000000"/>
                </a:solidFill>
                <a:latin typeface="휴먼명조"/>
                <a:ea typeface="휴먼명조"/>
              </a:rPr>
              <a:t>(IRIS)</a:t>
            </a:r>
            <a:endParaRPr lang="en-US" altLang="ko-KR" sz="1800" b="1" kern="0" spc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69730F1-AFF1-C275-382A-E92C221BC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251" y="4428501"/>
            <a:ext cx="5968589" cy="145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2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6E6E6D-C5D9-03E4-65A4-7CF6926C6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7" y="0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sz="2400" b="1"/>
              <a:t>지능형 서비스 로봇의 사이버 레질리언스 확보를 위한 보안기술 개발</a:t>
            </a:r>
            <a:endParaRPr lang="ko-KR" altLang="en-US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7E320A-651A-1CBE-8E67-8E691D56EF76}"/>
              </a:ext>
            </a:extLst>
          </p:cNvPr>
          <p:cNvSpPr txBox="1"/>
          <p:nvPr/>
        </p:nvSpPr>
        <p:spPr>
          <a:xfrm>
            <a:off x="432080" y="1731124"/>
            <a:ext cx="10118690" cy="4020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b="1" kern="0">
                <a:solidFill>
                  <a:srgbClr val="000000"/>
                </a:solidFill>
                <a:latin typeface="휴먼명조"/>
                <a:ea typeface="휴먼명조"/>
              </a:rPr>
              <a:t>품목 정의</a:t>
            </a:r>
            <a:endParaRPr lang="en-US" altLang="ko-KR" b="1" kern="0">
              <a:solidFill>
                <a:srgbClr val="000000"/>
              </a:solidFill>
              <a:latin typeface="휴먼명조"/>
              <a:ea typeface="휴먼명조"/>
            </a:endParaRPr>
          </a:p>
          <a:p>
            <a:pPr marL="0" marR="0" indent="0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>
              <a:solidFill>
                <a:srgbClr val="000000"/>
              </a:solidFill>
              <a:latin typeface="휴먼명조"/>
              <a:ea typeface="휴먼명조"/>
            </a:endParaRPr>
          </a:p>
          <a:p>
            <a:pPr marR="0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kern="0" spc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(</a:t>
            </a:r>
            <a:r>
              <a:rPr lang="ko-KR" altLang="en-US" sz="1800" b="1" kern="0" spc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개념</a:t>
            </a:r>
            <a:r>
              <a:rPr lang="en-US" altLang="ko-KR" sz="1800" b="1" kern="0" spc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) </a:t>
            </a:r>
            <a:r>
              <a:rPr lang="ko-KR" altLang="en-US" sz="1800" kern="0" spc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임수 수행 및 서비스를 위한 지능형 로봇은 정보 보호를 위한 사이버 레질리언스 기술이       </a:t>
            </a:r>
            <a:endParaRPr lang="en-US" altLang="ko-KR" sz="1800" kern="0" spc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R="0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kern="0">
                <a:solidFill>
                  <a:srgbClr val="000000"/>
                </a:solidFill>
                <a:latin typeface="휴먼명조"/>
                <a:ea typeface="휴먼명조"/>
              </a:rPr>
              <a:t>         </a:t>
            </a:r>
            <a:r>
              <a:rPr lang="ko-KR" altLang="en-US" sz="1800" kern="0" spc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필수적인 요소임</a:t>
            </a:r>
            <a:endParaRPr lang="en-US" altLang="ko-KR" kern="0">
              <a:solidFill>
                <a:srgbClr val="000000"/>
              </a:solidFill>
              <a:latin typeface="휴먼명조"/>
              <a:ea typeface="휴먼명조"/>
            </a:endParaRPr>
          </a:p>
          <a:p>
            <a:pPr marR="0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        </a:t>
            </a:r>
            <a:r>
              <a:rPr lang="ko-KR" altLang="en-US" sz="1800" kern="0" spc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특히</a:t>
            </a:r>
            <a:r>
              <a:rPr lang="en-US" altLang="ko-KR" sz="1800" kern="0" spc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kern="0">
                <a:solidFill>
                  <a:srgbClr val="000000"/>
                </a:solidFill>
                <a:latin typeface="휴먼명조"/>
                <a:ea typeface="휴먼명조"/>
              </a:rPr>
              <a:t>고난도 서비스 제공 로봇은 시스템 오작동에 따른 사고예방이 중요함</a:t>
            </a:r>
            <a:endParaRPr lang="en-US" altLang="ko-KR" kern="0">
              <a:solidFill>
                <a:srgbClr val="000000"/>
              </a:solidFill>
              <a:latin typeface="휴먼명조"/>
              <a:ea typeface="휴먼명조"/>
            </a:endParaRPr>
          </a:p>
          <a:p>
            <a:pPr marR="0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        (Ex. </a:t>
            </a:r>
            <a:r>
              <a:rPr lang="ko-KR" altLang="en-US" sz="1800" kern="0" spc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화재 진압 로봇</a:t>
            </a:r>
            <a:r>
              <a:rPr lang="en-US" altLang="ko-KR" sz="1800" kern="0" spc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우범지역 </a:t>
            </a:r>
            <a:r>
              <a:rPr lang="ko-KR" altLang="en-US" kern="0">
                <a:solidFill>
                  <a:srgbClr val="000000"/>
                </a:solidFill>
                <a:latin typeface="휴먼명조"/>
                <a:ea typeface="휴먼명조"/>
              </a:rPr>
              <a:t>경비 로봇</a:t>
            </a:r>
            <a:r>
              <a:rPr lang="en-US" altLang="ko-KR" kern="0">
                <a:solidFill>
                  <a:srgbClr val="000000"/>
                </a:solidFill>
                <a:latin typeface="휴먼명조"/>
                <a:ea typeface="휴먼명조"/>
              </a:rPr>
              <a:t>, </a:t>
            </a:r>
            <a:r>
              <a:rPr lang="ko-KR" altLang="en-US" kern="0">
                <a:solidFill>
                  <a:srgbClr val="000000"/>
                </a:solidFill>
                <a:latin typeface="휴먼명조"/>
                <a:ea typeface="휴먼명조"/>
              </a:rPr>
              <a:t>해양 인명구조 로봇</a:t>
            </a:r>
            <a:r>
              <a:rPr lang="en-US" altLang="ko-KR" kern="0">
                <a:solidFill>
                  <a:srgbClr val="000000"/>
                </a:solidFill>
                <a:latin typeface="휴먼명조"/>
                <a:ea typeface="휴먼명조"/>
              </a:rPr>
              <a:t>)</a:t>
            </a:r>
          </a:p>
          <a:p>
            <a:pPr marR="0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kern="0" spc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R="0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b="1" kern="0">
                <a:solidFill>
                  <a:srgbClr val="000000"/>
                </a:solidFill>
                <a:latin typeface="휴먼명조"/>
                <a:ea typeface="휴먼명조"/>
              </a:rPr>
              <a:t>(</a:t>
            </a:r>
            <a:r>
              <a:rPr lang="ko-KR" altLang="en-US" b="1" kern="0">
                <a:solidFill>
                  <a:srgbClr val="000000"/>
                </a:solidFill>
                <a:latin typeface="휴먼명조"/>
                <a:ea typeface="휴먼명조"/>
              </a:rPr>
              <a:t>목표</a:t>
            </a:r>
            <a:r>
              <a:rPr lang="en-US" altLang="ko-KR" b="1" kern="0">
                <a:solidFill>
                  <a:srgbClr val="000000"/>
                </a:solidFill>
                <a:latin typeface="휴먼명조"/>
                <a:ea typeface="휴먼명조"/>
              </a:rPr>
              <a:t>) </a:t>
            </a:r>
            <a:r>
              <a:rPr lang="ko-KR" altLang="en-US" kern="0">
                <a:solidFill>
                  <a:srgbClr val="000000"/>
                </a:solidFill>
                <a:latin typeface="휴먼명조"/>
                <a:ea typeface="휴먼명조"/>
              </a:rPr>
              <a:t>고난도 임수 수행을 위한 지능형 서비스 로봇의 지속 가능하고 안전한 임무 수행을 위해</a:t>
            </a:r>
            <a:endParaRPr lang="en-US" altLang="ko-KR" kern="0">
              <a:solidFill>
                <a:srgbClr val="000000"/>
              </a:solidFill>
              <a:latin typeface="휴먼명조"/>
              <a:ea typeface="휴먼명조"/>
            </a:endParaRPr>
          </a:p>
          <a:p>
            <a:pPr marR="0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        </a:t>
            </a:r>
            <a:r>
              <a:rPr lang="ko-KR" altLang="en-US" sz="1800" b="1" kern="0" spc="0">
                <a:solidFill>
                  <a:schemeClr val="accent1"/>
                </a:solidFill>
                <a:effectLst/>
                <a:latin typeface="휴먼명조"/>
                <a:ea typeface="휴먼명조"/>
              </a:rPr>
              <a:t>사이버 레질리언스 확보 중심의 핵심 보안기술 개발</a:t>
            </a:r>
            <a:endParaRPr lang="en-US" altLang="ko-KR" sz="1800" b="1" kern="0" spc="0">
              <a:solidFill>
                <a:schemeClr val="accent1"/>
              </a:solidFill>
              <a:effectLst/>
              <a:latin typeface="휴먼명조"/>
              <a:ea typeface="휴먼명조"/>
            </a:endParaRPr>
          </a:p>
        </p:txBody>
      </p:sp>
    </p:spTree>
    <p:extLst>
      <p:ext uri="{BB962C8B-B14F-4D97-AF65-F5344CB8AC3E}">
        <p14:creationId xmlns:p14="http://schemas.microsoft.com/office/powerpoint/2010/main" val="3785123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800E8630-518C-241F-0466-59A0029BB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508" y="1588418"/>
            <a:ext cx="6565772" cy="444403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" name="제목 1">
            <a:extLst>
              <a:ext uri="{FF2B5EF4-FFF2-40B4-BE49-F238E27FC236}">
                <a16:creationId xmlns:a16="http://schemas.microsoft.com/office/drawing/2014/main" id="{734ABE52-156A-4EAD-8DC0-E1530177B855}"/>
              </a:ext>
            </a:extLst>
          </p:cNvPr>
          <p:cNvSpPr txBox="1">
            <a:spLocks/>
          </p:cNvSpPr>
          <p:nvPr/>
        </p:nvSpPr>
        <p:spPr>
          <a:xfrm>
            <a:off x="135467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/>
              <a:t>지능형 서비스 로봇의 사이버 레질리언스 확보를 위한 보안기술 개발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94647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6E6E6D-C5D9-03E4-65A4-7CF6926C6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7" y="0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sz="2400" b="1"/>
              <a:t>지능형 서비스 로봇의 사이버 레질리언스 확보를 위한 보안기술 개발</a:t>
            </a:r>
            <a:endParaRPr lang="ko-KR" alt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93FB09-D32D-E329-5152-B54AB5015792}"/>
              </a:ext>
            </a:extLst>
          </p:cNvPr>
          <p:cNvSpPr txBox="1"/>
          <p:nvPr/>
        </p:nvSpPr>
        <p:spPr>
          <a:xfrm>
            <a:off x="1694386" y="1386722"/>
            <a:ext cx="1631577" cy="60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780" marR="0" indent="-144780" algn="just" fontAlgn="base" latinLnBrk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28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한양중고딕"/>
              </a:rPr>
              <a:t>As</a:t>
            </a:r>
            <a:r>
              <a:rPr lang="ko-KR" altLang="en-US" sz="28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한양중고딕"/>
              </a:rPr>
              <a:t> </a:t>
            </a:r>
            <a:r>
              <a:rPr lang="en-US" altLang="ko-KR" sz="28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한양중고딕"/>
              </a:rPr>
              <a:t>is</a:t>
            </a:r>
            <a:endParaRPr lang="ko-KR" altLang="en-US" sz="3200" kern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한양신명조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0FA8BE-F042-25C7-9BC5-277D1383E2F4}"/>
              </a:ext>
            </a:extLst>
          </p:cNvPr>
          <p:cNvSpPr txBox="1"/>
          <p:nvPr/>
        </p:nvSpPr>
        <p:spPr>
          <a:xfrm>
            <a:off x="5771535" y="1461803"/>
            <a:ext cx="1631577" cy="60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780" marR="0" indent="-144780" algn="just" fontAlgn="base" latinLnBrk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2800" ker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한양중고딕"/>
              </a:rPr>
              <a:t>To Be</a:t>
            </a:r>
            <a:endParaRPr lang="ko-KR" altLang="en-US" sz="3200" kern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한양신명조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039CA7-AA55-295E-44DD-9B290B18E7BB}"/>
              </a:ext>
            </a:extLst>
          </p:cNvPr>
          <p:cNvSpPr txBox="1"/>
          <p:nvPr/>
        </p:nvSpPr>
        <p:spPr>
          <a:xfrm>
            <a:off x="383458" y="2372376"/>
            <a:ext cx="3647277" cy="3181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530" marR="0" indent="-176530" fontAlgn="base" latinLnBrk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1400" kern="0" spc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o </a:t>
            </a:r>
            <a:r>
              <a:rPr lang="en-US" altLang="ko-KR" sz="1400" b="1" kern="0" spc="-1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(</a:t>
            </a:r>
            <a:r>
              <a:rPr lang="ko-KR" altLang="en-US" sz="1400" b="1" kern="0" spc="-1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지능형 서비스 로봇 공격 위협에 취약</a:t>
            </a:r>
            <a:r>
              <a:rPr lang="en-US" altLang="ko-KR" sz="1400" b="1" kern="0" spc="-1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)</a:t>
            </a:r>
            <a:endParaRPr lang="en-US" altLang="ko-KR" sz="1400" b="1" kern="0" spc="-10">
              <a:solidFill>
                <a:srgbClr val="000000"/>
              </a:solidFill>
              <a:latin typeface="한양중고딕"/>
              <a:ea typeface="한양중고딕"/>
            </a:endParaRPr>
          </a:p>
          <a:p>
            <a:pPr marL="176530" marR="0" indent="-176530" fontAlgn="base" latinLnBrk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r>
              <a:rPr lang="ko-KR" altLang="en-US" sz="1400" kern="0" spc="-10">
                <a:solidFill>
                  <a:srgbClr val="000000"/>
                </a:solidFill>
                <a:effectLst/>
                <a:latin typeface="한양신명조"/>
                <a:ea typeface="한양중고딕"/>
              </a:rPr>
              <a:t> </a:t>
            </a:r>
            <a:endParaRPr lang="en-US" altLang="ko-KR" sz="1400" kern="0" spc="-10">
              <a:solidFill>
                <a:srgbClr val="000000"/>
              </a:solidFill>
              <a:effectLst/>
              <a:latin typeface="한양신명조"/>
              <a:ea typeface="한양중고딕"/>
            </a:endParaRPr>
          </a:p>
          <a:p>
            <a:pPr marL="176530" marR="0" indent="-176530" fontAlgn="base" latinLnBrk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1400" kern="0" spc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o </a:t>
            </a:r>
            <a:r>
              <a:rPr lang="en-US" altLang="ko-KR" sz="1400" b="1" kern="0" spc="4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(</a:t>
            </a:r>
            <a:r>
              <a:rPr lang="ko-KR" altLang="en-US" sz="1400" b="1" kern="0" spc="4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로봇 센서 대상 센서 오작동 유발</a:t>
            </a:r>
            <a:r>
              <a:rPr lang="en-US" altLang="ko-KR" sz="1400" b="1" kern="0" spc="4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)</a:t>
            </a:r>
          </a:p>
          <a:p>
            <a:pPr marL="176530" marR="0" indent="-176530" fontAlgn="base" latinLnBrk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endParaRPr lang="ko-KR" altLang="en-US" sz="1600" kern="0" spc="0">
              <a:solidFill>
                <a:srgbClr val="000000"/>
              </a:solidFill>
              <a:effectLst/>
              <a:latin typeface="한양신명조"/>
            </a:endParaRPr>
          </a:p>
          <a:p>
            <a:pPr marL="171450" marR="0" indent="-171450" fontAlgn="base" latinLnBrk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1400" kern="0" spc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o </a:t>
            </a:r>
            <a:r>
              <a:rPr lang="en-US" altLang="ko-KR" sz="1400" b="1" kern="0" spc="2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(</a:t>
            </a:r>
            <a:r>
              <a:rPr lang="ko-KR" altLang="en-US" sz="1400" b="1" kern="0" spc="2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로봇 탈취 및 취약점 악용 공격 발생</a:t>
            </a:r>
            <a:r>
              <a:rPr lang="en-US" altLang="ko-KR" sz="1400" b="1" kern="0" spc="2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)</a:t>
            </a:r>
            <a:r>
              <a:rPr lang="ko-KR" altLang="en-US" sz="1400" kern="0" spc="20">
                <a:solidFill>
                  <a:srgbClr val="000000"/>
                </a:solidFill>
                <a:effectLst/>
                <a:latin typeface="한양신명조"/>
                <a:ea typeface="한양중고딕"/>
              </a:rPr>
              <a:t> </a:t>
            </a:r>
            <a:endParaRPr lang="en-US" altLang="ko-KR" sz="1400" kern="0" spc="20">
              <a:solidFill>
                <a:srgbClr val="000000"/>
              </a:solidFill>
              <a:effectLst/>
              <a:latin typeface="한양신명조"/>
              <a:ea typeface="한양중고딕"/>
            </a:endParaRPr>
          </a:p>
          <a:p>
            <a:pPr marL="171450" marR="0" indent="-171450" fontAlgn="base" latinLnBrk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endParaRPr lang="en-US" altLang="ko-KR" sz="1400" kern="0" spc="20">
              <a:solidFill>
                <a:srgbClr val="000000"/>
              </a:solidFill>
              <a:effectLst/>
              <a:latin typeface="한양신명조"/>
              <a:ea typeface="한양중고딕"/>
            </a:endParaRPr>
          </a:p>
          <a:p>
            <a:pPr marL="171450" marR="0" indent="-171450" fontAlgn="base" latinLnBrk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1400" kern="0" spc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o </a:t>
            </a:r>
            <a:r>
              <a:rPr lang="en-US" altLang="ko-KR" sz="1400" b="1" kern="0" spc="-10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(</a:t>
            </a:r>
            <a:r>
              <a:rPr lang="ko-KR" altLang="en-US" sz="1400" b="1" kern="0" spc="-10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수집 데이터 및 개인정보 탈취 심각</a:t>
            </a:r>
            <a:r>
              <a:rPr lang="en-US" altLang="ko-KR" sz="1400" b="1" kern="0" spc="-10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)</a:t>
            </a:r>
          </a:p>
          <a:p>
            <a:pPr marL="171450" marR="0" indent="-171450" fontAlgn="base" latinLnBrk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endParaRPr lang="ko-KR" altLang="en-US" sz="1600" kern="0" spc="0">
              <a:solidFill>
                <a:srgbClr val="000000"/>
              </a:solidFill>
              <a:effectLst/>
              <a:latin typeface="한양신명조"/>
            </a:endParaRPr>
          </a:p>
          <a:p>
            <a:pPr marL="144780" marR="0" indent="-144780" fontAlgn="base" latinLnBrk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1400" kern="0" spc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o </a:t>
            </a:r>
            <a:r>
              <a:rPr lang="en-US" altLang="ko-KR" sz="1400" b="1" kern="0" spc="-1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(AI </a:t>
            </a:r>
            <a:r>
              <a:rPr lang="ko-KR" altLang="en-US" sz="1400" b="1" kern="0" spc="-1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모델의 오작동 유발 공격에 취약</a:t>
            </a:r>
            <a:r>
              <a:rPr lang="en-US" altLang="ko-KR" sz="1400" b="1" kern="0" spc="-1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)</a:t>
            </a:r>
            <a:endParaRPr lang="ko-KR" altLang="en-US" sz="1600" kern="0" spc="0">
              <a:solidFill>
                <a:srgbClr val="000000"/>
              </a:solidFill>
              <a:effectLst/>
              <a:latin typeface="한양신명조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750C17-3BB9-60AD-C449-0BEB55D1DDED}"/>
              </a:ext>
            </a:extLst>
          </p:cNvPr>
          <p:cNvSpPr txBox="1"/>
          <p:nvPr/>
        </p:nvSpPr>
        <p:spPr>
          <a:xfrm>
            <a:off x="4554085" y="2372376"/>
            <a:ext cx="3769905" cy="310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530" marR="0" indent="-176530" algn="just" fontAlgn="base" latinLnBrk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1400" kern="0" spc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o </a:t>
            </a:r>
            <a:r>
              <a:rPr lang="en-US" altLang="ko-KR" sz="1400" b="1" kern="0" spc="4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(</a:t>
            </a:r>
            <a:r>
              <a:rPr lang="ko-KR" altLang="en-US" sz="1400" b="1" kern="0" spc="4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지능형 서비스 로봇 공격 선제 대응</a:t>
            </a:r>
            <a:r>
              <a:rPr lang="en-US" altLang="ko-KR" sz="1400" b="1" kern="0" spc="4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)</a:t>
            </a:r>
          </a:p>
          <a:p>
            <a:pPr marL="176530" marR="0" indent="-176530" algn="just" fontAlgn="base" latinLnBrk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endParaRPr lang="ko-KR" altLang="en-US" sz="1400" kern="0" spc="0">
              <a:solidFill>
                <a:srgbClr val="000000"/>
              </a:solidFill>
              <a:effectLst/>
              <a:latin typeface="한양신명조"/>
            </a:endParaRPr>
          </a:p>
          <a:p>
            <a:pPr marL="153670" marR="0" indent="-153670" algn="just" fontAlgn="base" latinLnBrk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1400" kern="0" spc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o </a:t>
            </a:r>
            <a:r>
              <a:rPr lang="en-US" altLang="ko-KR" sz="1400" b="1" kern="0" spc="-3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(</a:t>
            </a:r>
            <a:r>
              <a:rPr lang="ko-KR" altLang="en-US" sz="1400" b="1" kern="0" spc="-3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위</a:t>
            </a:r>
            <a:r>
              <a:rPr lang="en-US" altLang="ko-KR" sz="1400" b="1" kern="0" spc="-3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·</a:t>
            </a:r>
            <a:r>
              <a:rPr lang="ko-KR" altLang="en-US" sz="1400" b="1" kern="0" spc="-3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변조된 로봇 센서 정보 대응</a:t>
            </a:r>
            <a:r>
              <a:rPr lang="en-US" altLang="ko-KR" sz="1400" b="1" kern="0" spc="-3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)</a:t>
            </a:r>
            <a:r>
              <a:rPr lang="ko-KR" altLang="en-US" sz="1400" kern="0" spc="-30">
                <a:solidFill>
                  <a:srgbClr val="000000"/>
                </a:solidFill>
                <a:effectLst/>
                <a:latin typeface="한양신명조"/>
                <a:ea typeface="한양중고딕"/>
              </a:rPr>
              <a:t> </a:t>
            </a:r>
            <a:endParaRPr lang="en-US" altLang="ko-KR" sz="1400" kern="0" spc="-30">
              <a:solidFill>
                <a:srgbClr val="000000"/>
              </a:solidFill>
              <a:effectLst/>
              <a:latin typeface="한양신명조"/>
              <a:ea typeface="한양중고딕"/>
            </a:endParaRPr>
          </a:p>
          <a:p>
            <a:pPr marL="153670" marR="0" indent="-153670" algn="just" fontAlgn="base" latinLnBrk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endParaRPr lang="en-US" altLang="ko-KR" sz="1400" kern="0" spc="-30">
              <a:solidFill>
                <a:srgbClr val="000000"/>
              </a:solidFill>
              <a:effectLst/>
              <a:latin typeface="한양신명조"/>
              <a:ea typeface="한양중고딕"/>
            </a:endParaRPr>
          </a:p>
          <a:p>
            <a:pPr marL="153670" marR="0" indent="-153670" algn="just" fontAlgn="base" latinLnBrk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1400" kern="0" spc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o </a:t>
            </a:r>
            <a:r>
              <a:rPr lang="en-US" altLang="ko-KR" sz="1400" b="1" kern="0" spc="-7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(</a:t>
            </a:r>
            <a:r>
              <a:rPr lang="ko-KR" altLang="en-US" sz="1400" b="1" kern="0" spc="-7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로봇 시스템 레질리언스 보장 및 공격 방어</a:t>
            </a:r>
            <a:r>
              <a:rPr lang="en-US" altLang="ko-KR" sz="1400" b="1" kern="0" spc="-7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)</a:t>
            </a:r>
          </a:p>
          <a:p>
            <a:pPr marL="153670" marR="0" indent="-153670" algn="just" fontAlgn="base" latinLnBrk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endParaRPr lang="ko-KR" altLang="en-US" sz="1400" kern="0" spc="0">
              <a:solidFill>
                <a:srgbClr val="000000"/>
              </a:solidFill>
              <a:effectLst/>
              <a:latin typeface="한양신명조"/>
            </a:endParaRPr>
          </a:p>
          <a:p>
            <a:pPr marL="144780" marR="0" indent="-144780" algn="just" fontAlgn="base" latinLnBrk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1400" kern="0" spc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o </a:t>
            </a:r>
            <a:r>
              <a:rPr lang="en-US" altLang="ko-KR" sz="1400" b="1" kern="0" spc="-13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(</a:t>
            </a:r>
            <a:r>
              <a:rPr lang="ko-KR" altLang="en-US" sz="1400" b="1" kern="0" spc="-13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수집 데이터보안 및 개인정보보호 확보</a:t>
            </a:r>
            <a:r>
              <a:rPr lang="en-US" altLang="ko-KR" sz="1400" b="1" kern="0" spc="-13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)</a:t>
            </a:r>
            <a:r>
              <a:rPr lang="ko-KR" altLang="en-US" sz="1400" kern="0" spc="-130">
                <a:solidFill>
                  <a:srgbClr val="000000"/>
                </a:solidFill>
                <a:effectLst/>
                <a:latin typeface="한양신명조"/>
                <a:ea typeface="한양중고딕"/>
              </a:rPr>
              <a:t> </a:t>
            </a:r>
            <a:endParaRPr lang="en-US" altLang="ko-KR" sz="1400" kern="0" spc="-130">
              <a:solidFill>
                <a:srgbClr val="000000"/>
              </a:solidFill>
              <a:effectLst/>
              <a:latin typeface="한양신명조"/>
              <a:ea typeface="한양중고딕"/>
            </a:endParaRPr>
          </a:p>
          <a:p>
            <a:pPr marL="144780" marR="0" indent="-144780" algn="just" fontAlgn="base" latinLnBrk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endParaRPr lang="en-US" altLang="ko-KR" sz="1400" kern="0" spc="-130">
              <a:solidFill>
                <a:srgbClr val="000000"/>
              </a:solidFill>
              <a:effectLst/>
              <a:latin typeface="한양신명조"/>
              <a:ea typeface="한양중고딕"/>
            </a:endParaRPr>
          </a:p>
          <a:p>
            <a:pPr marL="144780" marR="0" indent="-144780" algn="just" fontAlgn="base" latinLnBrk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1400" kern="0" spc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o </a:t>
            </a:r>
            <a:r>
              <a:rPr lang="en-US" altLang="ko-KR" sz="1400" b="1" kern="0" spc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(AI </a:t>
            </a:r>
            <a:r>
              <a:rPr lang="ko-KR" altLang="en-US" sz="1400" b="1" kern="0" spc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모델의 지식기반 추론 강건성 확보</a:t>
            </a:r>
            <a:r>
              <a:rPr lang="en-US" altLang="ko-KR" sz="1400" b="1" kern="0" spc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)</a:t>
            </a:r>
            <a:endParaRPr lang="ko-KR" altLang="en-US" sz="1400" kern="0" spc="0">
              <a:solidFill>
                <a:srgbClr val="000000"/>
              </a:solidFill>
              <a:effectLst/>
              <a:latin typeface="한양신명조"/>
            </a:endParaRPr>
          </a:p>
        </p:txBody>
      </p:sp>
      <p:sp>
        <p:nvSpPr>
          <p:cNvPr id="10" name="화살표: 아래쪽 9">
            <a:extLst>
              <a:ext uri="{FF2B5EF4-FFF2-40B4-BE49-F238E27FC236}">
                <a16:creationId xmlns:a16="http://schemas.microsoft.com/office/drawing/2014/main" id="{70FBD94E-3283-90FF-0C18-FDDB0DFD117D}"/>
              </a:ext>
            </a:extLst>
          </p:cNvPr>
          <p:cNvSpPr/>
          <p:nvPr/>
        </p:nvSpPr>
        <p:spPr>
          <a:xfrm rot="16200000">
            <a:off x="2850319" y="3688450"/>
            <a:ext cx="2472253" cy="640744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D4D993-9F67-2E98-BE6F-26EC5FEEA6A1}"/>
              </a:ext>
            </a:extLst>
          </p:cNvPr>
          <p:cNvSpPr txBox="1"/>
          <p:nvPr/>
        </p:nvSpPr>
        <p:spPr>
          <a:xfrm>
            <a:off x="9351460" y="1461803"/>
            <a:ext cx="1631577" cy="60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780" marR="0" indent="-144780" algn="just" fontAlgn="base" latinLnBrk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r>
              <a:rPr lang="ko-KR" altLang="en-US" sz="2800" ker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한양중고딕"/>
              </a:rPr>
              <a:t>적용기술</a:t>
            </a:r>
            <a:endParaRPr lang="ko-KR" altLang="en-US" sz="3200" kern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한양신명조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092B65-617C-C6BC-C65D-033EFD1F00A8}"/>
              </a:ext>
            </a:extLst>
          </p:cNvPr>
          <p:cNvSpPr txBox="1"/>
          <p:nvPr/>
        </p:nvSpPr>
        <p:spPr>
          <a:xfrm>
            <a:off x="8422095" y="2412387"/>
            <a:ext cx="3386447" cy="310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530" marR="0" indent="-176530" algn="just" fontAlgn="base" latinLnBrk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r>
              <a:rPr lang="ko-KR" altLang="en-US" sz="1400" b="1" kern="0" spc="0">
                <a:solidFill>
                  <a:srgbClr val="00B050"/>
                </a:solidFill>
                <a:effectLst/>
                <a:latin typeface="한양중고딕"/>
                <a:ea typeface="한양중고딕"/>
              </a:rPr>
              <a:t>센서</a:t>
            </a:r>
            <a:r>
              <a:rPr lang="en-US" altLang="ko-KR" sz="1400" b="1" kern="0">
                <a:solidFill>
                  <a:srgbClr val="000000"/>
                </a:solidFill>
                <a:latin typeface="한양중고딕"/>
                <a:ea typeface="한양중고딕"/>
              </a:rPr>
              <a:t>, </a:t>
            </a:r>
            <a:r>
              <a:rPr lang="ko-KR" altLang="en-US" sz="1400" b="1" kern="0">
                <a:solidFill>
                  <a:schemeClr val="accent4">
                    <a:lumMod val="75000"/>
                  </a:schemeClr>
                </a:solidFill>
                <a:latin typeface="한양중고딕"/>
                <a:ea typeface="한양중고딕"/>
              </a:rPr>
              <a:t>시스템</a:t>
            </a:r>
            <a:r>
              <a:rPr lang="ko-KR" altLang="en-US" sz="1400" b="1" kern="0">
                <a:solidFill>
                  <a:srgbClr val="000000"/>
                </a:solidFill>
                <a:latin typeface="한양중고딕"/>
                <a:ea typeface="한양중고딕"/>
              </a:rPr>
              <a:t> 레질리언스</a:t>
            </a:r>
            <a:endParaRPr lang="en-US" altLang="ko-KR" sz="1400" b="1" kern="0">
              <a:solidFill>
                <a:srgbClr val="000000"/>
              </a:solidFill>
              <a:latin typeface="한양중고딕"/>
              <a:ea typeface="한양중고딕"/>
            </a:endParaRPr>
          </a:p>
          <a:p>
            <a:pPr marL="176530" marR="0" indent="-176530" algn="just" fontAlgn="base" latinLnBrk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endParaRPr lang="ko-KR" altLang="en-US" sz="1400" b="1" kern="0" spc="0">
              <a:solidFill>
                <a:srgbClr val="000000"/>
              </a:solidFill>
              <a:effectLst/>
              <a:latin typeface="한양신명조"/>
            </a:endParaRPr>
          </a:p>
          <a:p>
            <a:pPr marL="153670" marR="0" indent="-153670" algn="just" fontAlgn="base" latinLnBrk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r>
              <a:rPr lang="ko-KR" altLang="en-US" sz="1400" b="1" kern="0" spc="0">
                <a:solidFill>
                  <a:srgbClr val="00B050"/>
                </a:solidFill>
                <a:effectLst/>
                <a:latin typeface="한양중고딕"/>
                <a:ea typeface="한양중고딕"/>
              </a:rPr>
              <a:t>센서 레질리언스</a:t>
            </a:r>
            <a:endParaRPr lang="en-US" altLang="ko-KR" sz="1400" b="1" kern="0" spc="0">
              <a:solidFill>
                <a:srgbClr val="00B050"/>
              </a:solidFill>
              <a:effectLst/>
              <a:latin typeface="한양중고딕"/>
              <a:ea typeface="한양중고딕"/>
            </a:endParaRPr>
          </a:p>
          <a:p>
            <a:pPr marL="153670" marR="0" indent="-153670" algn="just" fontAlgn="base" latinLnBrk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endParaRPr lang="en-US" altLang="ko-KR" sz="1400" b="1" kern="0" spc="-30">
              <a:solidFill>
                <a:srgbClr val="000000"/>
              </a:solidFill>
              <a:effectLst/>
              <a:latin typeface="한양신명조"/>
              <a:ea typeface="한양중고딕"/>
            </a:endParaRPr>
          </a:p>
          <a:p>
            <a:pPr marL="153670" marR="0" indent="-153670" algn="just" fontAlgn="base" latinLnBrk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r>
              <a:rPr lang="ko-KR" altLang="en-US" sz="1400" b="1" kern="0" spc="0">
                <a:solidFill>
                  <a:schemeClr val="accent4">
                    <a:lumMod val="75000"/>
                  </a:schemeClr>
                </a:solidFill>
                <a:effectLst/>
                <a:latin typeface="한양중고딕"/>
                <a:ea typeface="한양중고딕"/>
              </a:rPr>
              <a:t>시스템 레질리언스</a:t>
            </a:r>
            <a:endParaRPr lang="en-US" altLang="ko-KR" sz="1400" b="1" kern="0" spc="-70">
              <a:solidFill>
                <a:schemeClr val="accent4">
                  <a:lumMod val="75000"/>
                </a:schemeClr>
              </a:solidFill>
              <a:effectLst/>
              <a:latin typeface="한양중고딕"/>
              <a:ea typeface="한양중고딕"/>
            </a:endParaRPr>
          </a:p>
          <a:p>
            <a:pPr marL="153670" marR="0" indent="-153670" algn="just" fontAlgn="base" latinLnBrk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endParaRPr lang="ko-KR" altLang="en-US" sz="1400" b="1" kern="0" spc="0">
              <a:solidFill>
                <a:srgbClr val="000000"/>
              </a:solidFill>
              <a:effectLst/>
              <a:latin typeface="한양신명조"/>
            </a:endParaRPr>
          </a:p>
          <a:p>
            <a:pPr marL="144780" marR="0" indent="-144780" algn="just" fontAlgn="base" latinLnBrk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r>
              <a:rPr lang="ko-KR" altLang="en-US" sz="1400" b="1" kern="0" spc="0">
                <a:solidFill>
                  <a:srgbClr val="0070C0"/>
                </a:solidFill>
                <a:effectLst/>
                <a:latin typeface="한양중고딕"/>
                <a:ea typeface="한양중고딕"/>
              </a:rPr>
              <a:t>수집된 데이터보안 및 개인정보보호</a:t>
            </a:r>
            <a:endParaRPr lang="en-US" altLang="ko-KR" sz="1400" b="1" kern="0" spc="0">
              <a:solidFill>
                <a:srgbClr val="0070C0"/>
              </a:solidFill>
              <a:effectLst/>
              <a:latin typeface="한양중고딕"/>
              <a:ea typeface="한양중고딕"/>
            </a:endParaRPr>
          </a:p>
          <a:p>
            <a:pPr marL="144780" marR="0" indent="-144780" algn="just" fontAlgn="base" latinLnBrk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endParaRPr lang="en-US" altLang="ko-KR" sz="1400" b="1" kern="0" spc="-130">
              <a:solidFill>
                <a:srgbClr val="0070C0"/>
              </a:solidFill>
              <a:effectLst/>
              <a:latin typeface="한양신명조"/>
              <a:ea typeface="한양중고딕"/>
            </a:endParaRPr>
          </a:p>
          <a:p>
            <a:pPr marL="144780" marR="0" indent="-144780" algn="just" fontAlgn="base" latinLnBrk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r>
              <a:rPr lang="ko-KR" altLang="en-US" sz="1400" b="1" kern="0" spc="0">
                <a:solidFill>
                  <a:srgbClr val="FF0000"/>
                </a:solidFill>
                <a:effectLst/>
                <a:latin typeface="한양중고딕"/>
                <a:ea typeface="한양중고딕"/>
              </a:rPr>
              <a:t>지식기반 추론 지능 강건성</a:t>
            </a:r>
            <a:endParaRPr lang="ko-KR" altLang="en-US" sz="1400" b="1" kern="0" spc="0">
              <a:solidFill>
                <a:srgbClr val="FF0000"/>
              </a:solidFill>
              <a:effectLst/>
              <a:latin typeface="한양신명조"/>
            </a:endParaRPr>
          </a:p>
        </p:txBody>
      </p:sp>
    </p:spTree>
    <p:extLst>
      <p:ext uri="{BB962C8B-B14F-4D97-AF65-F5344CB8AC3E}">
        <p14:creationId xmlns:p14="http://schemas.microsoft.com/office/powerpoint/2010/main" val="827575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800E8630-518C-241F-0466-59A0029BB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865" y="1989574"/>
            <a:ext cx="6565772" cy="444403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FE6A0D-820E-0E97-6FC2-4D3675439A73}"/>
              </a:ext>
            </a:extLst>
          </p:cNvPr>
          <p:cNvSpPr txBox="1"/>
          <p:nvPr/>
        </p:nvSpPr>
        <p:spPr>
          <a:xfrm>
            <a:off x="135467" y="1222520"/>
            <a:ext cx="6322483" cy="475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참여기관</a:t>
            </a:r>
            <a:r>
              <a:rPr lang="en-US" altLang="ko-KR" sz="1800" b="1" kern="0" spc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 </a:t>
            </a:r>
            <a:r>
              <a:rPr lang="ko-KR" altLang="en-US" sz="1800" b="1" kern="0" spc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가천대 </a:t>
            </a:r>
            <a:r>
              <a:rPr lang="en-US" altLang="ko-KR" b="1" kern="0">
                <a:solidFill>
                  <a:srgbClr val="000000"/>
                </a:solidFill>
                <a:latin typeface="휴먼명조"/>
                <a:ea typeface="휴먼명조"/>
              </a:rPr>
              <a:t>(</a:t>
            </a:r>
            <a:r>
              <a:rPr lang="ko-KR" altLang="en-US" b="1" kern="0">
                <a:solidFill>
                  <a:srgbClr val="000000"/>
                </a:solidFill>
                <a:latin typeface="휴먼명조"/>
                <a:ea typeface="휴먼명조"/>
              </a:rPr>
              <a:t>최창</a:t>
            </a:r>
            <a:r>
              <a:rPr lang="en-US" altLang="ko-KR" b="1" kern="0">
                <a:solidFill>
                  <a:srgbClr val="000000"/>
                </a:solidFill>
                <a:latin typeface="휴먼명조"/>
                <a:ea typeface="휴먼명조"/>
              </a:rPr>
              <a:t>, </a:t>
            </a:r>
            <a:r>
              <a:rPr lang="ko-KR" altLang="en-US" b="1" kern="0">
                <a:solidFill>
                  <a:srgbClr val="000000"/>
                </a:solidFill>
                <a:latin typeface="휴먼명조"/>
                <a:ea typeface="휴먼명조"/>
              </a:rPr>
              <a:t>이상웅</a:t>
            </a:r>
            <a:r>
              <a:rPr lang="en-US" altLang="ko-KR" b="1" kern="0">
                <a:solidFill>
                  <a:srgbClr val="000000"/>
                </a:solidFill>
                <a:latin typeface="휴먼명조"/>
                <a:ea typeface="휴먼명조"/>
              </a:rPr>
              <a:t>, </a:t>
            </a:r>
            <a:r>
              <a:rPr lang="ko-KR" altLang="en-US" b="1" kern="0">
                <a:solidFill>
                  <a:srgbClr val="000000"/>
                </a:solidFill>
                <a:latin typeface="휴먼명조"/>
                <a:ea typeface="휴먼명조"/>
              </a:rPr>
              <a:t>안종현</a:t>
            </a:r>
            <a:r>
              <a:rPr lang="en-US" altLang="ko-KR" b="1" kern="0">
                <a:solidFill>
                  <a:srgbClr val="000000"/>
                </a:solidFill>
                <a:latin typeface="휴먼명조"/>
                <a:ea typeface="휴먼명조"/>
              </a:rPr>
              <a:t>), DGIST, </a:t>
            </a:r>
            <a:r>
              <a:rPr lang="ko-KR" altLang="en-US" b="1" kern="0">
                <a:solidFill>
                  <a:srgbClr val="000000"/>
                </a:solidFill>
                <a:latin typeface="휴먼명조"/>
                <a:ea typeface="휴먼명조"/>
              </a:rPr>
              <a:t>기업</a:t>
            </a:r>
            <a:r>
              <a:rPr lang="en-US" altLang="ko-KR" b="1" kern="0">
                <a:solidFill>
                  <a:srgbClr val="000000"/>
                </a:solidFill>
                <a:latin typeface="휴먼명조"/>
                <a:ea typeface="휴먼명조"/>
              </a:rPr>
              <a:t>(</a:t>
            </a:r>
            <a:r>
              <a:rPr lang="ko-KR" altLang="en-US" b="1" kern="0">
                <a:solidFill>
                  <a:srgbClr val="000000"/>
                </a:solidFill>
                <a:latin typeface="휴먼명조"/>
                <a:ea typeface="휴먼명조"/>
              </a:rPr>
              <a:t>로봇</a:t>
            </a:r>
            <a:r>
              <a:rPr lang="en-US" altLang="ko-KR" b="1" kern="0">
                <a:solidFill>
                  <a:srgbClr val="000000"/>
                </a:solidFill>
                <a:latin typeface="휴먼명조"/>
                <a:ea typeface="휴먼명조"/>
              </a:rPr>
              <a:t>)</a:t>
            </a:r>
            <a:endParaRPr lang="en-US" altLang="ko-KR" sz="1800" b="1" kern="0" spc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5C98EC-F8E9-0745-3469-EF59A320BFC7}"/>
              </a:ext>
            </a:extLst>
          </p:cNvPr>
          <p:cNvSpPr txBox="1"/>
          <p:nvPr/>
        </p:nvSpPr>
        <p:spPr>
          <a:xfrm>
            <a:off x="2089482" y="5425355"/>
            <a:ext cx="1057383" cy="475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b="1" kern="0">
                <a:solidFill>
                  <a:srgbClr val="000000"/>
                </a:solidFill>
                <a:latin typeface="휴먼명조"/>
                <a:ea typeface="휴먼명조"/>
              </a:rPr>
              <a:t>가천대</a:t>
            </a: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2678B8-FE9F-89A7-8821-4A6F49AF62CD}"/>
              </a:ext>
            </a:extLst>
          </p:cNvPr>
          <p:cNvSpPr txBox="1"/>
          <p:nvPr/>
        </p:nvSpPr>
        <p:spPr>
          <a:xfrm>
            <a:off x="2089482" y="2400848"/>
            <a:ext cx="1057383" cy="475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kern="0" spc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DGIST</a:t>
            </a: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D0ACF2-13DD-452B-627E-983606944C0D}"/>
              </a:ext>
            </a:extLst>
          </p:cNvPr>
          <p:cNvSpPr txBox="1"/>
          <p:nvPr/>
        </p:nvSpPr>
        <p:spPr>
          <a:xfrm>
            <a:off x="9970975" y="5425355"/>
            <a:ext cx="1320468" cy="475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기업</a:t>
            </a:r>
            <a:r>
              <a:rPr lang="en-US" altLang="ko-KR" sz="1800" b="1" kern="0" spc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(</a:t>
            </a:r>
            <a:r>
              <a:rPr lang="ko-KR" altLang="en-US" sz="1800" b="1" kern="0" spc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로봇</a:t>
            </a:r>
            <a:r>
              <a:rPr lang="en-US" altLang="ko-KR" sz="1800" b="1" kern="0" spc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)</a:t>
            </a: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022724-A859-39A1-60B0-6CAC7307E069}"/>
              </a:ext>
            </a:extLst>
          </p:cNvPr>
          <p:cNvSpPr txBox="1"/>
          <p:nvPr/>
        </p:nvSpPr>
        <p:spPr>
          <a:xfrm>
            <a:off x="10102518" y="2400848"/>
            <a:ext cx="1057383" cy="475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b="1" kern="0">
                <a:solidFill>
                  <a:srgbClr val="000000"/>
                </a:solidFill>
                <a:latin typeface="휴먼명조"/>
                <a:ea typeface="휴먼명조"/>
              </a:rPr>
              <a:t>미정</a:t>
            </a: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734ABE52-156A-4EAD-8DC0-E1530177B855}"/>
              </a:ext>
            </a:extLst>
          </p:cNvPr>
          <p:cNvSpPr txBox="1">
            <a:spLocks/>
          </p:cNvSpPr>
          <p:nvPr/>
        </p:nvSpPr>
        <p:spPr>
          <a:xfrm>
            <a:off x="135467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/>
              <a:t>지능형 서비스 로봇의 사이버 레질리언스 확보를 위한 보안기술 개발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95050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75B06F-3778-E3CB-688C-0C75EF4DFCBC}"/>
              </a:ext>
            </a:extLst>
          </p:cNvPr>
          <p:cNvSpPr txBox="1"/>
          <p:nvPr/>
        </p:nvSpPr>
        <p:spPr>
          <a:xfrm>
            <a:off x="133910" y="3057360"/>
            <a:ext cx="5369859" cy="1501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780" marR="0" indent="-144780" algn="just" fontAlgn="base" latinLnBrk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o </a:t>
            </a:r>
            <a:r>
              <a:rPr lang="en-US" altLang="ko-KR" sz="1800" b="1" kern="0" spc="-1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(AI </a:t>
            </a:r>
            <a:r>
              <a:rPr lang="ko-KR" altLang="en-US" sz="1800" b="1" kern="0" spc="-1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모델의 오작동 유발 공격에 취약</a:t>
            </a:r>
            <a:r>
              <a:rPr lang="en-US" altLang="ko-KR" sz="1800" b="1" kern="0" spc="-1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)</a:t>
            </a:r>
            <a:r>
              <a:rPr lang="ko-KR" altLang="en-US" sz="1800" kern="0" spc="-10" dirty="0">
                <a:solidFill>
                  <a:srgbClr val="000000"/>
                </a:solidFill>
                <a:effectLst/>
                <a:latin typeface="한양신명조"/>
                <a:ea typeface="한양중고딕"/>
              </a:rPr>
              <a:t> </a:t>
            </a:r>
            <a:r>
              <a:rPr lang="ko-KR" altLang="en-US" sz="1800" kern="0" spc="-1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작은 </a:t>
            </a:r>
            <a:r>
              <a:rPr lang="ko-KR" altLang="en-US" sz="1800" kern="0" spc="7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에러 값들을 넣어 </a:t>
            </a:r>
            <a:r>
              <a:rPr lang="en-US" altLang="ko-KR" sz="1800" kern="0" spc="7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AI </a:t>
            </a:r>
            <a:r>
              <a:rPr lang="ko-KR" altLang="en-US" sz="1800" kern="0" spc="7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모델의 오작동을 유발하는 적대적 공격에 취약하며</a:t>
            </a:r>
            <a:r>
              <a:rPr lang="en-US" altLang="ko-KR" sz="1800" kern="0" spc="7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, </a:t>
            </a:r>
            <a:r>
              <a:rPr lang="ko-KR" altLang="en-US" sz="1800" kern="0" spc="7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로봇 </a:t>
            </a:r>
            <a:r>
              <a:rPr lang="ko-KR" altLang="en-US" sz="1800" kern="0" spc="6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대상 강건한 </a:t>
            </a:r>
            <a:r>
              <a:rPr lang="en-US" altLang="ko-KR" sz="1800" kern="0" spc="6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AI </a:t>
            </a:r>
            <a:r>
              <a:rPr lang="ko-KR" altLang="en-US" sz="1800" kern="0" spc="6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모델 학습기법 및 강건성 인증관련 연구 미흡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한양신명조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39E96C-551E-9B50-02B8-DF8BA3A2772A}"/>
              </a:ext>
            </a:extLst>
          </p:cNvPr>
          <p:cNvSpPr txBox="1"/>
          <p:nvPr/>
        </p:nvSpPr>
        <p:spPr>
          <a:xfrm>
            <a:off x="6857439" y="3057360"/>
            <a:ext cx="4945716" cy="1861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3990" marR="0" indent="-173990" algn="just" fontAlgn="base" latinLnBrk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o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(AI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모델의 지식기반 추론 강건성 확보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한양신명조"/>
                <a:ea typeface="한양중고딕"/>
              </a:rPr>
              <a:t> </a:t>
            </a:r>
            <a:r>
              <a:rPr lang="ko-KR" altLang="en-US" sz="1800" kern="0" spc="7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오작동을 유발하는 </a:t>
            </a:r>
            <a:r>
              <a:rPr lang="ko-KR" altLang="en-US" sz="1800" kern="0" spc="70" dirty="0">
                <a:effectLst/>
                <a:latin typeface="한양중고딕"/>
                <a:ea typeface="한양중고딕"/>
              </a:rPr>
              <a:t>적대적 공격 탐지 </a:t>
            </a:r>
            <a:r>
              <a:rPr lang="ko-KR" altLang="en-US" sz="1800" kern="0" spc="7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및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한양신명조"/>
                <a:ea typeface="한양중고딕"/>
              </a:rPr>
              <a:t> </a:t>
            </a:r>
            <a:r>
              <a:rPr lang="ko-KR" altLang="en-US" sz="1800" kern="0" spc="60" dirty="0" err="1">
                <a:solidFill>
                  <a:srgbClr val="FF0000"/>
                </a:solidFill>
                <a:effectLst/>
                <a:latin typeface="한양중고딕"/>
                <a:ea typeface="한양중고딕"/>
              </a:rPr>
              <a:t>입력값</a:t>
            </a:r>
            <a:r>
              <a:rPr lang="ko-KR" altLang="en-US" sz="1800" kern="0" spc="60" dirty="0">
                <a:solidFill>
                  <a:srgbClr val="FF0000"/>
                </a:solidFill>
                <a:effectLst/>
                <a:latin typeface="한양중고딕"/>
                <a:ea typeface="한양중고딕"/>
              </a:rPr>
              <a:t> 복구</a:t>
            </a:r>
            <a:r>
              <a:rPr lang="en-US" altLang="ko-KR" sz="1800" kern="0" spc="6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, </a:t>
            </a:r>
            <a:r>
              <a:rPr lang="ko-KR" altLang="en-US" sz="1800" kern="0" spc="60" dirty="0">
                <a:solidFill>
                  <a:srgbClr val="FF0000"/>
                </a:solidFill>
                <a:effectLst/>
                <a:latin typeface="한양중고딕"/>
                <a:ea typeface="한양중고딕"/>
              </a:rPr>
              <a:t>강건한 </a:t>
            </a:r>
            <a:r>
              <a:rPr lang="en-US" altLang="ko-KR" sz="1800" kern="0" spc="60" dirty="0">
                <a:solidFill>
                  <a:srgbClr val="FF0000"/>
                </a:solidFill>
                <a:effectLst/>
                <a:latin typeface="한양중고딕"/>
                <a:ea typeface="한양중고딕"/>
              </a:rPr>
              <a:t>AI </a:t>
            </a:r>
            <a:r>
              <a:rPr lang="ko-KR" altLang="en-US" sz="1800" kern="0" spc="60" dirty="0">
                <a:solidFill>
                  <a:srgbClr val="FF0000"/>
                </a:solidFill>
                <a:effectLst/>
                <a:latin typeface="한양중고딕"/>
                <a:ea typeface="한양중고딕"/>
              </a:rPr>
              <a:t>모델 학습 </a:t>
            </a:r>
            <a:r>
              <a:rPr lang="ko-KR" altLang="en-US" sz="1800" kern="0" spc="6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기법</a:t>
            </a:r>
            <a:r>
              <a:rPr lang="en-US" altLang="ko-KR" sz="1800" kern="0" spc="6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,</a:t>
            </a:r>
            <a:r>
              <a:rPr lang="ko-KR" altLang="en-US" sz="1800" kern="0" spc="10" dirty="0">
                <a:solidFill>
                  <a:srgbClr val="000000"/>
                </a:solidFill>
                <a:effectLst/>
                <a:latin typeface="한양신명조"/>
                <a:ea typeface="한양중고딕"/>
              </a:rPr>
              <a:t> </a:t>
            </a:r>
            <a:r>
              <a:rPr lang="ko-KR" altLang="en-US" sz="1800" kern="0" spc="6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강건성 인증</a:t>
            </a:r>
            <a:r>
              <a:rPr lang="en-US" altLang="ko-KR" sz="1800" kern="0" spc="6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(robustness certification) </a:t>
            </a:r>
            <a:r>
              <a:rPr lang="ko-KR" altLang="en-US" sz="1800" kern="0" spc="6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기술</a:t>
            </a:r>
            <a:r>
              <a:rPr lang="ko-KR" altLang="en-US" sz="1800" kern="0" spc="10" dirty="0">
                <a:solidFill>
                  <a:srgbClr val="000000"/>
                </a:solidFill>
                <a:effectLst/>
                <a:latin typeface="한양신명조"/>
                <a:ea typeface="한양중고딕"/>
              </a:rPr>
              <a:t> </a:t>
            </a:r>
            <a:r>
              <a:rPr lang="ko-KR" altLang="en-US" sz="1800" kern="0" spc="4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개발로 로봇을 위한 강건성 연구 추진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한양신명조"/>
            </a:endParaRPr>
          </a:p>
        </p:txBody>
      </p:sp>
      <p:sp>
        <p:nvSpPr>
          <p:cNvPr id="8" name="화살표: 아래쪽 7">
            <a:extLst>
              <a:ext uri="{FF2B5EF4-FFF2-40B4-BE49-F238E27FC236}">
                <a16:creationId xmlns:a16="http://schemas.microsoft.com/office/drawing/2014/main" id="{86CB344D-50EF-0647-3EC1-D4AC634D888F}"/>
              </a:ext>
            </a:extLst>
          </p:cNvPr>
          <p:cNvSpPr/>
          <p:nvPr/>
        </p:nvSpPr>
        <p:spPr>
          <a:xfrm rot="16200000">
            <a:off x="5585574" y="3593649"/>
            <a:ext cx="1416424" cy="788894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B5FF76-E772-57D6-ADDC-09993E753DD8}"/>
              </a:ext>
            </a:extLst>
          </p:cNvPr>
          <p:cNvSpPr txBox="1"/>
          <p:nvPr/>
        </p:nvSpPr>
        <p:spPr>
          <a:xfrm>
            <a:off x="2384611" y="2231067"/>
            <a:ext cx="1631577" cy="60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780" marR="0" indent="-144780" algn="just" fontAlgn="base" latinLnBrk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28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한양중고딕"/>
              </a:rPr>
              <a:t>As</a:t>
            </a:r>
            <a:r>
              <a:rPr lang="ko-KR" altLang="en-US" sz="28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한양중고딕"/>
              </a:rPr>
              <a:t> </a:t>
            </a:r>
            <a:r>
              <a:rPr lang="en-US" altLang="ko-KR" sz="28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한양중고딕"/>
              </a:rPr>
              <a:t>is</a:t>
            </a:r>
            <a:endParaRPr lang="ko-KR" altLang="en-US" sz="3200" kern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한양신명조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F7A76F-8C23-65BC-5095-FCB6E693588A}"/>
              </a:ext>
            </a:extLst>
          </p:cNvPr>
          <p:cNvSpPr txBox="1"/>
          <p:nvPr/>
        </p:nvSpPr>
        <p:spPr>
          <a:xfrm>
            <a:off x="8839200" y="2231067"/>
            <a:ext cx="1631577" cy="60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780" marR="0" indent="-144780" algn="just" fontAlgn="base" latinLnBrk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28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한양중고딕"/>
              </a:rPr>
              <a:t>To Be</a:t>
            </a:r>
            <a:endParaRPr lang="ko-KR" altLang="en-US" sz="3200" kern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한양신명조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29E10C7F-6091-BDF2-5548-E52D5745E0B4}"/>
              </a:ext>
            </a:extLst>
          </p:cNvPr>
          <p:cNvSpPr txBox="1">
            <a:spLocks/>
          </p:cNvSpPr>
          <p:nvPr/>
        </p:nvSpPr>
        <p:spPr>
          <a:xfrm>
            <a:off x="135467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b="1"/>
              <a:t>사이버 레질리언스 확보를 위한 보안기술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42909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1B5FF76-E772-57D6-ADDC-09993E753DD8}"/>
              </a:ext>
            </a:extLst>
          </p:cNvPr>
          <p:cNvSpPr txBox="1"/>
          <p:nvPr/>
        </p:nvSpPr>
        <p:spPr>
          <a:xfrm>
            <a:off x="499532" y="1798280"/>
            <a:ext cx="3398122" cy="457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780" marR="0" indent="-144780" algn="just" fontAlgn="base" latinLnBrk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r>
              <a:rPr lang="ko-KR" altLang="en-US" sz="2000" ker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한양중고딕"/>
              </a:rPr>
              <a:t>연구 필요성</a:t>
            </a:r>
            <a:endParaRPr lang="ko-KR" altLang="en-US" sz="2400" kern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한양신명조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29E10C7F-6091-BDF2-5548-E52D5745E0B4}"/>
              </a:ext>
            </a:extLst>
          </p:cNvPr>
          <p:cNvSpPr txBox="1">
            <a:spLocks/>
          </p:cNvSpPr>
          <p:nvPr/>
        </p:nvSpPr>
        <p:spPr>
          <a:xfrm>
            <a:off x="135467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b="1"/>
              <a:t>사이버 레질리언스 확보를 위한 보안기술</a:t>
            </a:r>
            <a:endParaRPr lang="ko-KR" alt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29289-0656-8A00-6B14-0F20081FDF61}"/>
              </a:ext>
            </a:extLst>
          </p:cNvPr>
          <p:cNvSpPr txBox="1"/>
          <p:nvPr/>
        </p:nvSpPr>
        <p:spPr>
          <a:xfrm>
            <a:off x="499532" y="2700298"/>
            <a:ext cx="10828867" cy="1372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7340" marR="0" indent="-30734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ko-KR" altLang="en-US" sz="1800" kern="0" spc="1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가정 및 기업용 로봇은 다양한 사용자들의 </a:t>
            </a:r>
            <a:r>
              <a:rPr lang="ko-KR" altLang="en-US" sz="1800" b="1" kern="0" spc="1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일상생활 데이터를 수집할 수 있어 개인</a:t>
            </a:r>
            <a:r>
              <a:rPr lang="ko-KR" altLang="en-US" sz="1800" b="1" kern="0" spc="-1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정보유출에 대한 </a:t>
            </a:r>
            <a:endParaRPr lang="en-US" altLang="ko-KR" sz="1800" b="1" kern="0" spc="-1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307340" marR="0" indent="-30734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-1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위협</a:t>
            </a:r>
            <a:r>
              <a:rPr lang="ko-KR" altLang="en-US" sz="1800" kern="0" spc="-1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이 크기 때문에</a:t>
            </a:r>
            <a:r>
              <a:rPr lang="en-US" altLang="ko-KR" sz="1800" kern="0" spc="-1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-1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로봇이 임무 수행 중에 취득한 </a:t>
            </a:r>
            <a:r>
              <a:rPr lang="ko-KR" altLang="en-US" sz="1800" b="1" kern="0" spc="-1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개인정보</a:t>
            </a:r>
            <a:r>
              <a:rPr lang="ko-KR" altLang="en-US" sz="1800" kern="0" spc="-1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에 대해</a:t>
            </a:r>
            <a:r>
              <a:rPr lang="ko-KR" altLang="en-US" sz="1800" b="1" kern="0" spc="-1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보호</a:t>
            </a:r>
            <a:r>
              <a:rPr lang="ko-KR" altLang="en-US" sz="1800" kern="0" spc="-1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할 수 있는</a:t>
            </a:r>
            <a:r>
              <a:rPr lang="ko-KR" altLang="en-US" sz="1800" b="1" kern="0" spc="-1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기술 개발 필요 </a:t>
            </a:r>
            <a:endParaRPr lang="en-US" altLang="ko-KR" b="1" kern="0" spc="-10">
              <a:solidFill>
                <a:srgbClr val="000000"/>
              </a:solidFill>
              <a:latin typeface="휴먼명조"/>
              <a:ea typeface="휴먼명조"/>
            </a:endParaRPr>
          </a:p>
          <a:p>
            <a:pPr marL="307340" marR="0" indent="-30734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kern="0" spc="-10">
                <a:solidFill>
                  <a:schemeClr val="accent1">
                    <a:lumMod val="75000"/>
                  </a:schemeClr>
                </a:solidFill>
                <a:effectLst/>
                <a:latin typeface="휴먼명조"/>
              </a:rPr>
              <a:t> </a:t>
            </a:r>
            <a:r>
              <a:rPr lang="en-US" altLang="ko-KR" sz="1800" b="1" kern="0" spc="-10">
                <a:solidFill>
                  <a:schemeClr val="accent1">
                    <a:lumMod val="75000"/>
                  </a:schemeClr>
                </a:solidFill>
                <a:effectLst/>
                <a:latin typeface="휴먼명조"/>
                <a:sym typeface="Wingdings" panose="05000000000000000000" pitchFamily="2" charset="2"/>
              </a:rPr>
              <a:t> inversion attack (Data extraction attack) </a:t>
            </a:r>
            <a:r>
              <a:rPr lang="ko-KR" altLang="en-US" sz="1800" b="1" kern="0" spc="-10">
                <a:solidFill>
                  <a:schemeClr val="accent1">
                    <a:lumMod val="75000"/>
                  </a:schemeClr>
                </a:solidFill>
                <a:effectLst/>
                <a:latin typeface="휴먼명조"/>
                <a:sym typeface="Wingdings" panose="05000000000000000000" pitchFamily="2" charset="2"/>
              </a:rPr>
              <a:t>대응 기술</a:t>
            </a:r>
            <a:endParaRPr lang="ko-KR" altLang="en-US" sz="1800" b="1" kern="0" spc="0">
              <a:solidFill>
                <a:schemeClr val="accent1">
                  <a:lumMod val="75000"/>
                </a:schemeClr>
              </a:solidFill>
              <a:effectLst/>
              <a:latin typeface="한양신명조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A1C3A9-28B7-DCAA-08D6-235739DB8748}"/>
              </a:ext>
            </a:extLst>
          </p:cNvPr>
          <p:cNvSpPr txBox="1"/>
          <p:nvPr/>
        </p:nvSpPr>
        <p:spPr>
          <a:xfrm>
            <a:off x="499532" y="4740769"/>
            <a:ext cx="10617201" cy="1815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7340" marR="0" indent="-30734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ko-KR" altLang="en-US" sz="1800" kern="0" spc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군용 로봇의 경우 </a:t>
            </a:r>
            <a:r>
              <a:rPr lang="ko-KR" altLang="en-US" sz="1800" b="1" kern="0" spc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탈취로 인한 군사 기밀 정보 유출 </a:t>
            </a:r>
            <a:r>
              <a:rPr lang="ko-KR" altLang="en-US" sz="1800" kern="0" spc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및 </a:t>
            </a:r>
            <a:r>
              <a:rPr lang="ko-KR" altLang="en-US" sz="1800" b="1" kern="0" spc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센서 오작동</a:t>
            </a:r>
            <a:r>
              <a:rPr lang="ko-KR" altLang="en-US" sz="1800" kern="0" spc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으로 인한 피해가 상업용 로봇에</a:t>
            </a:r>
            <a:r>
              <a:rPr lang="en-US" altLang="ko-KR" kern="0">
                <a:solidFill>
                  <a:srgbClr val="000000"/>
                </a:solidFill>
                <a:latin typeface="휴먼명조"/>
                <a:ea typeface="휴먼명조"/>
              </a:rPr>
              <a:t> </a:t>
            </a:r>
            <a:r>
              <a:rPr lang="ko-KR" altLang="en-US" sz="1800" kern="0" spc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비해 더 클 수 있기 때문에 군용 로봇 시스템 및 센서 레질리언스가 보장될 수 있는 기술 개발 필요</a:t>
            </a:r>
            <a:endParaRPr lang="en-US" altLang="ko-KR" sz="1800" kern="0" spc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b="1" kern="0">
                <a:solidFill>
                  <a:schemeClr val="accent1">
                    <a:lumMod val="75000"/>
                  </a:schemeClr>
                </a:solidFill>
                <a:latin typeface="휴먼명조"/>
                <a:sym typeface="Wingdings" panose="05000000000000000000" pitchFamily="2" charset="2"/>
              </a:rPr>
              <a:t> inversion</a:t>
            </a:r>
            <a:r>
              <a:rPr lang="ko-KR" altLang="en-US" b="1" kern="0">
                <a:solidFill>
                  <a:schemeClr val="accent1">
                    <a:lumMod val="75000"/>
                  </a:schemeClr>
                </a:solidFill>
                <a:latin typeface="휴먼명조"/>
                <a:sym typeface="Wingdings" panose="05000000000000000000" pitchFamily="2" charset="2"/>
              </a:rPr>
              <a:t> </a:t>
            </a:r>
            <a:r>
              <a:rPr lang="en-US" altLang="ko-KR" b="1" kern="0">
                <a:solidFill>
                  <a:schemeClr val="accent1">
                    <a:lumMod val="75000"/>
                  </a:schemeClr>
                </a:solidFill>
                <a:latin typeface="휴먼명조"/>
                <a:sym typeface="Wingdings" panose="05000000000000000000" pitchFamily="2" charset="2"/>
              </a:rPr>
              <a:t>attack</a:t>
            </a:r>
            <a:r>
              <a:rPr lang="ko-KR" altLang="en-US" b="1" kern="0">
                <a:solidFill>
                  <a:schemeClr val="accent1">
                    <a:lumMod val="75000"/>
                  </a:schemeClr>
                </a:solidFill>
                <a:latin typeface="휴먼명조"/>
                <a:sym typeface="Wingdings" panose="05000000000000000000" pitchFamily="2" charset="2"/>
              </a:rPr>
              <a:t> 및 </a:t>
            </a:r>
            <a:r>
              <a:rPr lang="en-US" altLang="ko-KR" b="1" kern="0">
                <a:solidFill>
                  <a:schemeClr val="accent1">
                    <a:lumMod val="75000"/>
                  </a:schemeClr>
                </a:solidFill>
                <a:latin typeface="휴먼명조"/>
                <a:sym typeface="Wingdings" panose="05000000000000000000" pitchFamily="2" charset="2"/>
              </a:rPr>
              <a:t>evasion attack </a:t>
            </a:r>
            <a:r>
              <a:rPr lang="ko-KR" altLang="en-US" b="1" kern="0">
                <a:solidFill>
                  <a:schemeClr val="accent1">
                    <a:lumMod val="75000"/>
                  </a:schemeClr>
                </a:solidFill>
                <a:latin typeface="휴먼명조"/>
                <a:sym typeface="Wingdings" panose="05000000000000000000" pitchFamily="2" charset="2"/>
              </a:rPr>
              <a:t>대응</a:t>
            </a:r>
            <a:r>
              <a:rPr lang="en-US" altLang="ko-KR" b="1" kern="0">
                <a:solidFill>
                  <a:schemeClr val="accent1">
                    <a:lumMod val="75000"/>
                  </a:schemeClr>
                </a:solidFill>
                <a:latin typeface="휴먼명조"/>
                <a:sym typeface="Wingdings" panose="05000000000000000000" pitchFamily="2" charset="2"/>
              </a:rPr>
              <a:t> </a:t>
            </a:r>
            <a:r>
              <a:rPr lang="ko-KR" altLang="en-US" b="1" kern="0">
                <a:solidFill>
                  <a:schemeClr val="accent1">
                    <a:lumMod val="75000"/>
                  </a:schemeClr>
                </a:solidFill>
                <a:latin typeface="휴먼명조"/>
                <a:sym typeface="Wingdings" panose="05000000000000000000" pitchFamily="2" charset="2"/>
              </a:rPr>
              <a:t>기술</a:t>
            </a:r>
            <a:endParaRPr lang="ko-KR" altLang="en-US" sz="1800" b="1" kern="0" spc="0">
              <a:solidFill>
                <a:schemeClr val="accent1">
                  <a:lumMod val="75000"/>
                </a:schemeClr>
              </a:solidFill>
              <a:effectLst/>
              <a:latin typeface="한양신명조"/>
            </a:endParaRPr>
          </a:p>
        </p:txBody>
      </p:sp>
    </p:spTree>
    <p:extLst>
      <p:ext uri="{BB962C8B-B14F-4D97-AF65-F5344CB8AC3E}">
        <p14:creationId xmlns:p14="http://schemas.microsoft.com/office/powerpoint/2010/main" val="3748094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6E6E6D-C5D9-03E4-65A4-7CF6926C6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39" y="0"/>
            <a:ext cx="10515600" cy="1325563"/>
          </a:xfrm>
        </p:spPr>
        <p:txBody>
          <a:bodyPr>
            <a:norm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 b="1" kern="0" dirty="0">
                <a:solidFill>
                  <a:srgbClr val="000000"/>
                </a:solidFill>
                <a:latin typeface="휴먼명조"/>
                <a:ea typeface="휴먼명조"/>
              </a:rPr>
              <a:t>Knowledge Based AI Robustness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AE2CDE-A6D3-54A5-ED0E-F78EF55C12C8}"/>
              </a:ext>
            </a:extLst>
          </p:cNvPr>
          <p:cNvSpPr txBox="1"/>
          <p:nvPr/>
        </p:nvSpPr>
        <p:spPr>
          <a:xfrm>
            <a:off x="499532" y="1872560"/>
            <a:ext cx="10828867" cy="490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7340" marR="0" indent="-30734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ko-KR" altLang="en-US" sz="1600" kern="0" spc="1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로봇에 적용되는 </a:t>
            </a:r>
            <a:r>
              <a:rPr lang="en-US" altLang="ko-KR" sz="1600" kern="0" spc="1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AI</a:t>
            </a:r>
            <a:r>
              <a:rPr lang="ko-KR" altLang="en-US" sz="1600" kern="0" spc="1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는 일반 </a:t>
            </a:r>
            <a:r>
              <a:rPr lang="en-US" altLang="ko-KR" sz="1600" kern="0" spc="1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AI</a:t>
            </a:r>
            <a:r>
              <a:rPr lang="ko-KR" altLang="en-US" sz="1600" kern="0" spc="1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모델보다 경량화 및 최적화 기능이 탑재되어야 함</a:t>
            </a:r>
            <a:endParaRPr lang="en-US" altLang="ko-KR" sz="1600" b="1" kern="0" spc="-10">
              <a:solidFill>
                <a:srgbClr val="000000"/>
              </a:solidFill>
              <a:latin typeface="휴먼명조"/>
              <a:ea typeface="휴먼명조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b="1" kern="0" spc="-1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   </a:t>
            </a:r>
            <a:r>
              <a:rPr lang="en-US" altLang="ko-KR" sz="1600" b="1" kern="0" spc="-10">
                <a:solidFill>
                  <a:srgbClr val="000000"/>
                </a:solidFill>
                <a:effectLst/>
                <a:latin typeface="휴먼명조"/>
                <a:ea typeface="휴먼명조"/>
                <a:sym typeface="Wingdings" panose="05000000000000000000" pitchFamily="2" charset="2"/>
              </a:rPr>
              <a:t> </a:t>
            </a:r>
            <a:r>
              <a:rPr lang="ko-KR" altLang="en-US" sz="1600" b="1" kern="0" spc="-10">
                <a:solidFill>
                  <a:srgbClr val="000000"/>
                </a:solidFill>
                <a:latin typeface="휴먼명조"/>
                <a:ea typeface="휴먼명조"/>
                <a:sym typeface="Wingdings" panose="05000000000000000000" pitchFamily="2" charset="2"/>
              </a:rPr>
              <a:t>로봇에 적용될 수 있는 </a:t>
            </a:r>
            <a:r>
              <a:rPr lang="en-US" altLang="ko-KR" sz="1600" b="1" kern="0" spc="-10">
                <a:solidFill>
                  <a:srgbClr val="000000"/>
                </a:solidFill>
                <a:latin typeface="휴먼명조"/>
                <a:ea typeface="휴먼명조"/>
                <a:sym typeface="Wingdings" panose="05000000000000000000" pitchFamily="2" charset="2"/>
              </a:rPr>
              <a:t>AI </a:t>
            </a:r>
            <a:r>
              <a:rPr lang="ko-KR" altLang="en-US" sz="1600" b="1" kern="0" spc="-10">
                <a:solidFill>
                  <a:srgbClr val="000000"/>
                </a:solidFill>
                <a:latin typeface="휴먼명조"/>
                <a:ea typeface="휴먼명조"/>
                <a:sym typeface="Wingdings" panose="05000000000000000000" pitchFamily="2" charset="2"/>
              </a:rPr>
              <a:t>경량화 모델 취약성 분석 필요 </a:t>
            </a:r>
            <a:r>
              <a:rPr lang="en-US" altLang="ko-KR" sz="1600" b="1" kern="0" spc="-10">
                <a:solidFill>
                  <a:srgbClr val="000000"/>
                </a:solidFill>
                <a:latin typeface="휴먼명조"/>
                <a:ea typeface="휴먼명조"/>
                <a:sym typeface="Wingdings" panose="05000000000000000000" pitchFamily="2" charset="2"/>
              </a:rPr>
              <a:t>(1</a:t>
            </a:r>
            <a:r>
              <a:rPr lang="ko-KR" altLang="en-US" sz="1600" b="1" kern="0" spc="-10">
                <a:solidFill>
                  <a:srgbClr val="000000"/>
                </a:solidFill>
                <a:latin typeface="휴먼명조"/>
                <a:ea typeface="휴먼명조"/>
                <a:sym typeface="Wingdings" panose="05000000000000000000" pitchFamily="2" charset="2"/>
              </a:rPr>
              <a:t>년차</a:t>
            </a:r>
            <a:r>
              <a:rPr lang="en-US" altLang="ko-KR" sz="1600" b="1" kern="0" spc="-10">
                <a:solidFill>
                  <a:srgbClr val="000000"/>
                </a:solidFill>
                <a:latin typeface="휴먼명조"/>
                <a:ea typeface="휴먼명조"/>
                <a:sym typeface="Wingdings" panose="05000000000000000000" pitchFamily="2" charset="2"/>
              </a:rPr>
              <a:t>)</a:t>
            </a:r>
          </a:p>
          <a:p>
            <a:pPr marL="285750" marR="0" indent="-2857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altLang="ko-KR" sz="1600" b="1" kern="0" spc="-10">
              <a:solidFill>
                <a:srgbClr val="000000"/>
              </a:solidFill>
              <a:effectLst/>
              <a:latin typeface="휴먼명조"/>
              <a:ea typeface="휴먼명조"/>
              <a:sym typeface="Wingdings" panose="05000000000000000000" pitchFamily="2" charset="2"/>
            </a:endParaRPr>
          </a:p>
          <a:p>
            <a:pPr marL="285750" marR="0" indent="-2857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ko-KR" altLang="en-US" sz="1600" kern="0" spc="-10">
                <a:solidFill>
                  <a:srgbClr val="000000"/>
                </a:solidFill>
                <a:latin typeface="휴먼명조"/>
                <a:ea typeface="휴먼명조"/>
                <a:sym typeface="Wingdings" panose="05000000000000000000" pitchFamily="2" charset="2"/>
              </a:rPr>
              <a:t>오동작</a:t>
            </a:r>
            <a:r>
              <a:rPr lang="en-US" altLang="ko-KR" sz="1600" kern="0" spc="-10">
                <a:solidFill>
                  <a:srgbClr val="000000"/>
                </a:solidFill>
                <a:latin typeface="휴먼명조"/>
                <a:ea typeface="휴먼명조"/>
                <a:sym typeface="Wingdings" panose="05000000000000000000" pitchFamily="2" charset="2"/>
              </a:rPr>
              <a:t>, </a:t>
            </a:r>
            <a:r>
              <a:rPr lang="ko-KR" altLang="en-US" sz="1600" kern="0" spc="-10">
                <a:solidFill>
                  <a:srgbClr val="000000"/>
                </a:solidFill>
                <a:latin typeface="휴먼명조"/>
                <a:ea typeface="휴먼명조"/>
                <a:sym typeface="Wingdings" panose="05000000000000000000" pitchFamily="2" charset="2"/>
              </a:rPr>
              <a:t>데이터 추출 관련 적대적공격 대응 방안이 필요함</a:t>
            </a:r>
            <a:endParaRPr lang="en-US" altLang="ko-KR" sz="1600" kern="0" spc="-10">
              <a:solidFill>
                <a:srgbClr val="000000"/>
              </a:solidFill>
              <a:latin typeface="휴먼명조"/>
              <a:ea typeface="휴먼명조"/>
              <a:sym typeface="Wingdings" panose="05000000000000000000" pitchFamily="2" charset="2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-10">
                <a:solidFill>
                  <a:srgbClr val="000000"/>
                </a:solidFill>
                <a:effectLst/>
                <a:latin typeface="휴먼명조"/>
                <a:ea typeface="휴먼명조"/>
                <a:sym typeface="Wingdings" panose="05000000000000000000" pitchFamily="2" charset="2"/>
              </a:rPr>
              <a:t>    </a:t>
            </a:r>
            <a:r>
              <a:rPr lang="en-US" altLang="ko-KR" sz="1600" b="1" kern="0" spc="-10">
                <a:solidFill>
                  <a:srgbClr val="000000"/>
                </a:solidFill>
                <a:effectLst/>
                <a:latin typeface="휴먼명조"/>
                <a:ea typeface="휴먼명조"/>
                <a:sym typeface="Wingdings" panose="05000000000000000000" pitchFamily="2" charset="2"/>
              </a:rPr>
              <a:t> Evasion Attack, Inversion Attack </a:t>
            </a:r>
            <a:r>
              <a:rPr lang="ko-KR" altLang="en-US" sz="1600" b="1" kern="0" spc="-10">
                <a:solidFill>
                  <a:srgbClr val="000000"/>
                </a:solidFill>
                <a:effectLst/>
                <a:latin typeface="휴먼명조"/>
                <a:ea typeface="휴먼명조"/>
                <a:sym typeface="Wingdings" panose="05000000000000000000" pitchFamily="2" charset="2"/>
              </a:rPr>
              <a:t>취약성 분석 및 대응기술 필요 </a:t>
            </a:r>
            <a:r>
              <a:rPr lang="en-US" altLang="ko-KR" sz="1600" b="1" kern="0" spc="-10">
                <a:solidFill>
                  <a:srgbClr val="000000"/>
                </a:solidFill>
                <a:effectLst/>
                <a:latin typeface="휴먼명조"/>
                <a:ea typeface="휴먼명조"/>
                <a:sym typeface="Wingdings" panose="05000000000000000000" pitchFamily="2" charset="2"/>
              </a:rPr>
              <a:t>(2</a:t>
            </a:r>
            <a:r>
              <a:rPr lang="ko-KR" altLang="en-US" sz="1600" b="1" kern="0" spc="-10">
                <a:solidFill>
                  <a:srgbClr val="000000"/>
                </a:solidFill>
                <a:effectLst/>
                <a:latin typeface="휴먼명조"/>
                <a:ea typeface="휴먼명조"/>
                <a:sym typeface="Wingdings" panose="05000000000000000000" pitchFamily="2" charset="2"/>
              </a:rPr>
              <a:t>년차</a:t>
            </a:r>
            <a:r>
              <a:rPr lang="en-US" altLang="ko-KR" sz="1600" b="1" kern="0" spc="-10">
                <a:solidFill>
                  <a:srgbClr val="000000"/>
                </a:solidFill>
                <a:effectLst/>
                <a:latin typeface="휴먼명조"/>
                <a:ea typeface="휴먼명조"/>
                <a:sym typeface="Wingdings" panose="05000000000000000000" pitchFamily="2" charset="2"/>
              </a:rPr>
              <a:t>, 3</a:t>
            </a:r>
            <a:r>
              <a:rPr lang="ko-KR" altLang="en-US" sz="1600" b="1" kern="0" spc="-10">
                <a:solidFill>
                  <a:srgbClr val="000000"/>
                </a:solidFill>
                <a:effectLst/>
                <a:latin typeface="휴먼명조"/>
                <a:ea typeface="휴먼명조"/>
                <a:sym typeface="Wingdings" panose="05000000000000000000" pitchFamily="2" charset="2"/>
              </a:rPr>
              <a:t>년차</a:t>
            </a:r>
            <a:r>
              <a:rPr lang="en-US" altLang="ko-KR" sz="1600" b="1" kern="0" spc="-10">
                <a:solidFill>
                  <a:srgbClr val="000000"/>
                </a:solidFill>
                <a:effectLst/>
                <a:latin typeface="휴먼명조"/>
                <a:ea typeface="휴먼명조"/>
                <a:sym typeface="Wingdings" panose="05000000000000000000" pitchFamily="2" charset="2"/>
              </a:rPr>
              <a:t>)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600" b="1" kern="0" spc="-10">
              <a:solidFill>
                <a:srgbClr val="000000"/>
              </a:solidFill>
              <a:latin typeface="휴먼명조"/>
              <a:ea typeface="휴먼명조"/>
              <a:sym typeface="Wingdings" panose="05000000000000000000" pitchFamily="2" charset="2"/>
            </a:endParaRPr>
          </a:p>
          <a:p>
            <a:pPr marL="285750" marR="0" indent="-2857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ko-KR" altLang="en-US" sz="1600" kern="0" spc="-10">
                <a:solidFill>
                  <a:srgbClr val="000000"/>
                </a:solidFill>
                <a:effectLst/>
                <a:latin typeface="휴먼명조"/>
                <a:ea typeface="휴먼명조"/>
                <a:sym typeface="Wingdings" panose="05000000000000000000" pitchFamily="2" charset="2"/>
              </a:rPr>
              <a:t>할루시네이션</a:t>
            </a:r>
            <a:r>
              <a:rPr lang="en-US" altLang="ko-KR" sz="1600" kern="0" spc="-10">
                <a:solidFill>
                  <a:srgbClr val="000000"/>
                </a:solidFill>
                <a:effectLst/>
                <a:latin typeface="휴먼명조"/>
                <a:ea typeface="휴먼명조"/>
                <a:sym typeface="Wingdings" panose="05000000000000000000" pitchFamily="2" charset="2"/>
              </a:rPr>
              <a:t>(Hallucination) </a:t>
            </a:r>
            <a:r>
              <a:rPr lang="ko-KR" altLang="en-US" sz="1600" kern="0" spc="-10">
                <a:solidFill>
                  <a:srgbClr val="000000"/>
                </a:solidFill>
                <a:effectLst/>
                <a:latin typeface="휴먼명조"/>
                <a:ea typeface="휴먼명조"/>
                <a:sym typeface="Wingdings" panose="05000000000000000000" pitchFamily="2" charset="2"/>
              </a:rPr>
              <a:t>문제의 대응 방안이 필요함</a:t>
            </a:r>
            <a:endParaRPr lang="en-US" altLang="ko-KR" sz="1600" kern="0" spc="-10">
              <a:solidFill>
                <a:srgbClr val="000000"/>
              </a:solidFill>
              <a:latin typeface="휴먼명조"/>
              <a:ea typeface="휴먼명조"/>
              <a:sym typeface="Wingdings" panose="05000000000000000000" pitchFamily="2" charset="2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i="1" kern="0" spc="-10">
                <a:solidFill>
                  <a:srgbClr val="000000"/>
                </a:solidFill>
                <a:effectLst/>
                <a:latin typeface="휴먼명조"/>
                <a:ea typeface="휴먼명조"/>
                <a:sym typeface="Wingdings" panose="05000000000000000000" pitchFamily="2" charset="2"/>
              </a:rPr>
              <a:t>    </a:t>
            </a:r>
            <a:r>
              <a:rPr lang="en-US" altLang="ko-KR" sz="1600" i="1" kern="0" spc="-10">
                <a:solidFill>
                  <a:schemeClr val="accent1"/>
                </a:solidFill>
                <a:effectLst/>
                <a:latin typeface="휴먼명조"/>
                <a:ea typeface="휴먼명조"/>
                <a:sym typeface="Wingdings" panose="05000000000000000000" pitchFamily="2" charset="2"/>
              </a:rPr>
              <a:t>(ex. </a:t>
            </a:r>
            <a:r>
              <a:rPr lang="ko-KR" altLang="en-US" sz="1600" i="1" kern="0" spc="-10">
                <a:solidFill>
                  <a:schemeClr val="accent1"/>
                </a:solidFill>
                <a:effectLst/>
                <a:latin typeface="휴먼명조"/>
                <a:ea typeface="휴먼명조"/>
                <a:sym typeface="Wingdings" panose="05000000000000000000" pitchFamily="2" charset="2"/>
              </a:rPr>
              <a:t>자율주행</a:t>
            </a:r>
            <a:r>
              <a:rPr lang="en-US" altLang="ko-KR" sz="1600" i="1" kern="0" spc="-10">
                <a:solidFill>
                  <a:schemeClr val="accent1"/>
                </a:solidFill>
                <a:effectLst/>
                <a:latin typeface="휴먼명조"/>
                <a:ea typeface="휴먼명조"/>
                <a:sym typeface="Wingdings" panose="05000000000000000000" pitchFamily="2" charset="2"/>
              </a:rPr>
              <a:t>: </a:t>
            </a:r>
            <a:r>
              <a:rPr lang="ko-KR" altLang="en-US" sz="1600" i="1" kern="0" spc="-10">
                <a:solidFill>
                  <a:schemeClr val="accent1"/>
                </a:solidFill>
                <a:effectLst/>
                <a:latin typeface="휴먼명조"/>
                <a:ea typeface="휴먼명조"/>
                <a:sym typeface="Wingdings" panose="05000000000000000000" pitchFamily="2" charset="2"/>
              </a:rPr>
              <a:t>고스트 현상</a:t>
            </a:r>
            <a:r>
              <a:rPr lang="en-US" altLang="ko-KR" sz="1600" i="1" kern="0" spc="-10">
                <a:solidFill>
                  <a:schemeClr val="accent1"/>
                </a:solidFill>
                <a:effectLst/>
                <a:latin typeface="휴먼명조"/>
                <a:ea typeface="휴먼명조"/>
                <a:sym typeface="Wingdings" panose="05000000000000000000" pitchFamily="2" charset="2"/>
              </a:rPr>
              <a:t>, </a:t>
            </a:r>
            <a:r>
              <a:rPr lang="ko-KR" altLang="en-US" sz="1600" i="1" kern="0" spc="-10">
                <a:solidFill>
                  <a:schemeClr val="accent1"/>
                </a:solidFill>
                <a:effectLst/>
                <a:latin typeface="휴먼명조"/>
                <a:ea typeface="휴먼명조"/>
                <a:sym typeface="Wingdings" panose="05000000000000000000" pitchFamily="2" charset="2"/>
              </a:rPr>
              <a:t>음성인식 및 자연어 처리</a:t>
            </a:r>
            <a:r>
              <a:rPr lang="en-US" altLang="ko-KR" sz="1600" i="1" kern="0" spc="-10">
                <a:solidFill>
                  <a:schemeClr val="accent1"/>
                </a:solidFill>
                <a:effectLst/>
                <a:latin typeface="휴먼명조"/>
                <a:ea typeface="휴먼명조"/>
                <a:sym typeface="Wingdings" panose="05000000000000000000" pitchFamily="2" charset="2"/>
              </a:rPr>
              <a:t>: </a:t>
            </a:r>
            <a:r>
              <a:rPr lang="ko-KR" altLang="en-US" sz="1600" i="1" kern="0" spc="-10">
                <a:solidFill>
                  <a:schemeClr val="accent1"/>
                </a:solidFill>
                <a:effectLst/>
                <a:latin typeface="휴먼명조"/>
                <a:ea typeface="휴먼명조"/>
                <a:sym typeface="Wingdings" panose="05000000000000000000" pitchFamily="2" charset="2"/>
              </a:rPr>
              <a:t>데이터에 근거하지 않은 잘못된 정보 생성</a:t>
            </a:r>
            <a:r>
              <a:rPr lang="en-US" altLang="ko-KR" sz="1600" i="1" kern="0" spc="-10">
                <a:solidFill>
                  <a:schemeClr val="accent1"/>
                </a:solidFill>
                <a:effectLst/>
                <a:latin typeface="휴먼명조"/>
                <a:ea typeface="휴먼명조"/>
                <a:sym typeface="Wingdings" panose="05000000000000000000" pitchFamily="2" charset="2"/>
              </a:rPr>
              <a:t>)</a:t>
            </a:r>
          </a:p>
          <a:p>
            <a:pPr algn="just" fontAlgn="base">
              <a:lnSpc>
                <a:spcPct val="160000"/>
              </a:lnSpc>
            </a:pPr>
            <a:r>
              <a:rPr lang="en-US" altLang="ko-KR" sz="1600" kern="0" spc="-10">
                <a:solidFill>
                  <a:srgbClr val="000000"/>
                </a:solidFill>
                <a:latin typeface="휴먼명조"/>
                <a:ea typeface="휴먼명조"/>
                <a:sym typeface="Wingdings" panose="05000000000000000000" pitchFamily="2" charset="2"/>
              </a:rPr>
              <a:t>    </a:t>
            </a:r>
            <a:r>
              <a:rPr lang="en-US" altLang="ko-KR" sz="1600" b="1" kern="0" spc="-10">
                <a:solidFill>
                  <a:srgbClr val="000000"/>
                </a:solidFill>
                <a:effectLst/>
                <a:latin typeface="휴먼명조"/>
                <a:ea typeface="휴먼명조"/>
                <a:sym typeface="Wingdings" panose="05000000000000000000" pitchFamily="2" charset="2"/>
              </a:rPr>
              <a:t> </a:t>
            </a:r>
            <a:r>
              <a:rPr lang="ko-KR" altLang="en-US" sz="1600" b="1" kern="0" spc="-10">
                <a:solidFill>
                  <a:srgbClr val="000000"/>
                </a:solidFill>
                <a:effectLst/>
                <a:latin typeface="휴먼명조"/>
                <a:ea typeface="휴먼명조"/>
                <a:sym typeface="Wingdings" panose="05000000000000000000" pitchFamily="2" charset="2"/>
              </a:rPr>
              <a:t>할루시네이션</a:t>
            </a:r>
            <a:r>
              <a:rPr lang="en-US" altLang="ko-KR" sz="1600" b="1" kern="0" spc="-10">
                <a:solidFill>
                  <a:srgbClr val="000000"/>
                </a:solidFill>
                <a:effectLst/>
                <a:latin typeface="휴먼명조"/>
                <a:ea typeface="휴먼명조"/>
                <a:sym typeface="Wingdings" panose="05000000000000000000" pitchFamily="2" charset="2"/>
              </a:rPr>
              <a:t> </a:t>
            </a:r>
            <a:r>
              <a:rPr lang="ko-KR" altLang="en-US" sz="1600" b="1" kern="0" spc="-10">
                <a:solidFill>
                  <a:srgbClr val="000000"/>
                </a:solidFill>
                <a:effectLst/>
                <a:latin typeface="휴먼명조"/>
                <a:ea typeface="휴먼명조"/>
                <a:sym typeface="Wingdings" panose="05000000000000000000" pitchFamily="2" charset="2"/>
              </a:rPr>
              <a:t>취약성 분석 및 대응기술 필요 </a:t>
            </a:r>
            <a:r>
              <a:rPr lang="en-US" altLang="ko-KR" sz="1600" b="1" kern="0" spc="-10">
                <a:solidFill>
                  <a:srgbClr val="000000"/>
                </a:solidFill>
                <a:effectLst/>
                <a:latin typeface="휴먼명조"/>
                <a:ea typeface="휴먼명조"/>
                <a:sym typeface="Wingdings" panose="05000000000000000000" pitchFamily="2" charset="2"/>
              </a:rPr>
              <a:t>(2</a:t>
            </a:r>
            <a:r>
              <a:rPr lang="ko-KR" altLang="en-US" sz="1600" b="1" kern="0" spc="-10">
                <a:solidFill>
                  <a:srgbClr val="000000"/>
                </a:solidFill>
                <a:effectLst/>
                <a:latin typeface="휴먼명조"/>
                <a:ea typeface="휴먼명조"/>
                <a:sym typeface="Wingdings" panose="05000000000000000000" pitchFamily="2" charset="2"/>
              </a:rPr>
              <a:t>년차</a:t>
            </a:r>
            <a:r>
              <a:rPr lang="en-US" altLang="ko-KR" sz="1600" b="1" kern="0" spc="-10">
                <a:solidFill>
                  <a:srgbClr val="000000"/>
                </a:solidFill>
                <a:effectLst/>
                <a:latin typeface="휴먼명조"/>
                <a:ea typeface="휴먼명조"/>
                <a:sym typeface="Wingdings" panose="05000000000000000000" pitchFamily="2" charset="2"/>
              </a:rPr>
              <a:t>, 3</a:t>
            </a:r>
            <a:r>
              <a:rPr lang="ko-KR" altLang="en-US" sz="1600" b="1" kern="0" spc="-10">
                <a:solidFill>
                  <a:srgbClr val="000000"/>
                </a:solidFill>
                <a:effectLst/>
                <a:latin typeface="휴먼명조"/>
                <a:ea typeface="휴먼명조"/>
                <a:sym typeface="Wingdings" panose="05000000000000000000" pitchFamily="2" charset="2"/>
              </a:rPr>
              <a:t>년차</a:t>
            </a:r>
            <a:r>
              <a:rPr lang="en-US" altLang="ko-KR" sz="1600" b="1" kern="0" spc="-10">
                <a:solidFill>
                  <a:srgbClr val="000000"/>
                </a:solidFill>
                <a:effectLst/>
                <a:latin typeface="휴먼명조"/>
                <a:ea typeface="휴먼명조"/>
                <a:sym typeface="Wingdings" panose="05000000000000000000" pitchFamily="2" charset="2"/>
              </a:rPr>
              <a:t>)</a:t>
            </a:r>
          </a:p>
          <a:p>
            <a:pPr algn="just" fontAlgn="base">
              <a:lnSpc>
                <a:spcPct val="160000"/>
              </a:lnSpc>
            </a:pPr>
            <a:endParaRPr lang="en-US" altLang="ko-KR" sz="1600" b="1" kern="0" spc="-10">
              <a:solidFill>
                <a:srgbClr val="000000"/>
              </a:solidFill>
              <a:latin typeface="휴먼명조"/>
              <a:ea typeface="휴먼명조"/>
              <a:sym typeface="Wingdings" panose="05000000000000000000" pitchFamily="2" charset="2"/>
            </a:endParaRPr>
          </a:p>
          <a:p>
            <a:pPr marL="285750" indent="-285750" algn="just" fontAlgn="base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ko-KR" altLang="en-US" sz="1600" kern="0" spc="-10">
                <a:solidFill>
                  <a:srgbClr val="000000"/>
                </a:solidFill>
                <a:effectLst/>
                <a:latin typeface="휴먼명조"/>
                <a:ea typeface="휴먼명조"/>
                <a:sym typeface="Wingdings" panose="05000000000000000000" pitchFamily="2" charset="2"/>
              </a:rPr>
              <a:t>로봇공학 분야는 실증 및 검증에 비교적 오랜 시간이 소요됨</a:t>
            </a:r>
            <a:endParaRPr lang="en-US" altLang="ko-KR" sz="1600" kern="0" spc="-10">
              <a:solidFill>
                <a:srgbClr val="000000"/>
              </a:solidFill>
              <a:effectLst/>
              <a:latin typeface="휴먼명조"/>
              <a:ea typeface="휴먼명조"/>
              <a:sym typeface="Wingdings" panose="05000000000000000000" pitchFamily="2" charset="2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600" b="1" kern="0" spc="-10">
                <a:solidFill>
                  <a:srgbClr val="000000"/>
                </a:solidFill>
                <a:latin typeface="휴먼명조"/>
                <a:ea typeface="휴먼명조"/>
                <a:sym typeface="Wingdings" panose="05000000000000000000" pitchFamily="2" charset="2"/>
              </a:rPr>
              <a:t>   </a:t>
            </a:r>
            <a:r>
              <a:rPr lang="ko-KR" altLang="en-US" sz="1600" b="1" kern="0" spc="-10">
                <a:solidFill>
                  <a:srgbClr val="000000"/>
                </a:solidFill>
                <a:effectLst/>
                <a:latin typeface="휴먼명조"/>
                <a:ea typeface="휴먼명조"/>
                <a:sym typeface="Wingdings" panose="05000000000000000000" pitchFamily="2" charset="2"/>
              </a:rPr>
              <a:t> </a:t>
            </a:r>
            <a:r>
              <a:rPr lang="ko-KR" altLang="en-US" sz="1600" b="1" kern="0" spc="-10">
                <a:solidFill>
                  <a:srgbClr val="000000"/>
                </a:solidFill>
                <a:latin typeface="휴먼명조"/>
                <a:ea typeface="휴먼명조"/>
                <a:sym typeface="Wingdings" panose="05000000000000000000" pitchFamily="2" charset="2"/>
              </a:rPr>
              <a:t>실증 및 검증에 대한 연구기간 확보 필요 </a:t>
            </a:r>
            <a:r>
              <a:rPr lang="en-US" altLang="ko-KR" sz="1600" b="1" kern="0" spc="-10">
                <a:solidFill>
                  <a:srgbClr val="000000"/>
                </a:solidFill>
                <a:latin typeface="휴먼명조"/>
                <a:ea typeface="휴먼명조"/>
                <a:sym typeface="Wingdings" panose="05000000000000000000" pitchFamily="2" charset="2"/>
              </a:rPr>
              <a:t>(4</a:t>
            </a:r>
            <a:r>
              <a:rPr lang="ko-KR" altLang="en-US" sz="1600" b="1" kern="0" spc="-10">
                <a:solidFill>
                  <a:srgbClr val="000000"/>
                </a:solidFill>
                <a:latin typeface="휴먼명조"/>
                <a:ea typeface="휴먼명조"/>
                <a:sym typeface="Wingdings" panose="05000000000000000000" pitchFamily="2" charset="2"/>
              </a:rPr>
              <a:t>년차</a:t>
            </a:r>
            <a:r>
              <a:rPr lang="en-US" altLang="ko-KR" sz="1600" b="1" kern="0" spc="-10">
                <a:solidFill>
                  <a:srgbClr val="000000"/>
                </a:solidFill>
                <a:latin typeface="휴먼명조"/>
                <a:ea typeface="휴먼명조"/>
                <a:sym typeface="Wingdings" panose="05000000000000000000" pitchFamily="2" charset="2"/>
              </a:rPr>
              <a:t>)</a:t>
            </a:r>
            <a:endParaRPr lang="en-US" altLang="ko-KR" sz="1600" b="1" kern="0" spc="-10">
              <a:solidFill>
                <a:srgbClr val="000000"/>
              </a:solidFill>
              <a:effectLst/>
              <a:latin typeface="휴먼명조"/>
              <a:ea typeface="휴먼명조"/>
              <a:sym typeface="Wingdings" panose="05000000000000000000" pitchFamily="2" charset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A76E89-9EA4-F068-5F56-CCEFD464C814}"/>
              </a:ext>
            </a:extLst>
          </p:cNvPr>
          <p:cNvSpPr txBox="1"/>
          <p:nvPr/>
        </p:nvSpPr>
        <p:spPr>
          <a:xfrm>
            <a:off x="499532" y="1325563"/>
            <a:ext cx="3398122" cy="457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780" marR="0" indent="-144780" algn="just" fontAlgn="base" latinLnBrk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r>
              <a:rPr lang="ko-KR" altLang="en-US" sz="2000" ker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한양중고딕"/>
              </a:rPr>
              <a:t>고려사항</a:t>
            </a:r>
            <a:endParaRPr lang="ko-KR" altLang="en-US" sz="2400" kern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한양신명조"/>
            </a:endParaRPr>
          </a:p>
        </p:txBody>
      </p:sp>
    </p:spTree>
    <p:extLst>
      <p:ext uri="{BB962C8B-B14F-4D97-AF65-F5344CB8AC3E}">
        <p14:creationId xmlns:p14="http://schemas.microsoft.com/office/powerpoint/2010/main" val="2005077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967</Words>
  <Application>Microsoft Office PowerPoint</Application>
  <PresentationFormat>와이드스크린</PresentationFormat>
  <Paragraphs>142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0" baseType="lpstr">
      <vt:lpstr>맑은 고딕</vt:lpstr>
      <vt:lpstr>한양신명조</vt:lpstr>
      <vt:lpstr>한양중고딕</vt:lpstr>
      <vt:lpstr>휴먼명조</vt:lpstr>
      <vt:lpstr>Arial</vt:lpstr>
      <vt:lpstr>Wingdings</vt:lpstr>
      <vt:lpstr>Office 테마</vt:lpstr>
      <vt:lpstr>지능형 서비스 로봇의 사이버 레질리언스 확보를 위한 보안기술 개발</vt:lpstr>
      <vt:lpstr>과제 개요</vt:lpstr>
      <vt:lpstr>지능형 서비스 로봇의 사이버 레질리언스 확보를 위한 보안기술 개발</vt:lpstr>
      <vt:lpstr>PowerPoint 프레젠테이션</vt:lpstr>
      <vt:lpstr>지능형 서비스 로봇의 사이버 레질리언스 확보를 위한 보안기술 개발</vt:lpstr>
      <vt:lpstr>PowerPoint 프레젠테이션</vt:lpstr>
      <vt:lpstr>PowerPoint 프레젠테이션</vt:lpstr>
      <vt:lpstr>PowerPoint 프레젠테이션</vt:lpstr>
      <vt:lpstr>Knowledge Based AI Robustness</vt:lpstr>
      <vt:lpstr>지식기반 추론 지능 강건성 (Knowledge Based AI Robustness)</vt:lpstr>
      <vt:lpstr>IIP 연구이력</vt:lpstr>
      <vt:lpstr>IIP 연구이력</vt:lpstr>
      <vt:lpstr>IIP 연구이력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지능형 서비스 로봇의 사이버 레질리언스 확보를 위한 보안기술 개발</dc:title>
  <dc:creator>성호 이</dc:creator>
  <cp:lastModifiedBy>HongInpyoi</cp:lastModifiedBy>
  <cp:revision>22</cp:revision>
  <dcterms:created xsi:type="dcterms:W3CDTF">2024-01-16T16:59:43Z</dcterms:created>
  <dcterms:modified xsi:type="dcterms:W3CDTF">2024-01-19T05:51:41Z</dcterms:modified>
</cp:coreProperties>
</file>