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9" r:id="rId2"/>
    <p:sldId id="277" r:id="rId3"/>
    <p:sldId id="289" r:id="rId4"/>
    <p:sldId id="290" r:id="rId5"/>
    <p:sldId id="276" r:id="rId6"/>
    <p:sldId id="278" r:id="rId7"/>
    <p:sldId id="284" r:id="rId8"/>
    <p:sldId id="285" r:id="rId9"/>
    <p:sldId id="286" r:id="rId10"/>
    <p:sldId id="311" r:id="rId11"/>
    <p:sldId id="291" r:id="rId12"/>
    <p:sldId id="313" r:id="rId13"/>
    <p:sldId id="292" r:id="rId14"/>
    <p:sldId id="312" r:id="rId15"/>
    <p:sldId id="293" r:id="rId16"/>
    <p:sldId id="319" r:id="rId17"/>
    <p:sldId id="320" r:id="rId18"/>
    <p:sldId id="322" r:id="rId19"/>
    <p:sldId id="294" r:id="rId20"/>
    <p:sldId id="314" r:id="rId21"/>
    <p:sldId id="300" r:id="rId22"/>
    <p:sldId id="318" r:id="rId23"/>
    <p:sldId id="315" r:id="rId24"/>
    <p:sldId id="304" r:id="rId25"/>
    <p:sldId id="298" r:id="rId26"/>
    <p:sldId id="316" r:id="rId27"/>
    <p:sldId id="302" r:id="rId28"/>
    <p:sldId id="303" r:id="rId29"/>
    <p:sldId id="270" r:id="rId30"/>
    <p:sldId id="317" r:id="rId31"/>
  </p:sldIdLst>
  <p:sldSz cx="12192000" cy="6858000"/>
  <p:notesSz cx="6858000" cy="9144000"/>
  <p:embeddedFontLst>
    <p:embeddedFont>
      <p:font typeface="Noto Sans KR Black" panose="020B0600000101010101" charset="-127"/>
      <p:bold r:id="rId33"/>
    </p:embeddedFont>
    <p:embeddedFont>
      <p:font typeface="Noto Sans KR Bold" panose="020B0600000101010101" charset="-127"/>
      <p:bold r:id="rId34"/>
    </p:embeddedFont>
    <p:embeddedFont>
      <p:font typeface="Noto Sans KR Regular" panose="020B0600000101010101" charset="-127"/>
      <p:regular r:id="rId35"/>
    </p:embeddedFont>
    <p:embeddedFont>
      <p:font typeface="Cambria Math" panose="02040503050406030204" pitchFamily="18" charset="0"/>
      <p:regular r:id="rId36"/>
    </p:embeddedFont>
    <p:embeddedFont>
      <p:font typeface="맑은 고딕" panose="020B0503020000020004" pitchFamily="50" charset="-127"/>
      <p:regular r:id="rId37"/>
      <p:bold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신강식" initials="신" lastIdx="7" clrIdx="0">
    <p:extLst>
      <p:ext uri="{19B8F6BF-5375-455C-9EA6-DF929625EA0E}">
        <p15:presenceInfo xmlns:p15="http://schemas.microsoft.com/office/powerpoint/2012/main" userId="신강식" providerId="None"/>
      </p:ext>
    </p:extLst>
  </p:cmAuthor>
  <p:cmAuthor id="2" name="DUKYOON" initials="D" lastIdx="2" clrIdx="1">
    <p:extLst>
      <p:ext uri="{19B8F6BF-5375-455C-9EA6-DF929625EA0E}">
        <p15:presenceInfo xmlns:p15="http://schemas.microsoft.com/office/powerpoint/2012/main" userId="8d2951b7b162fc6b" providerId="Windows Live"/>
      </p:ext>
    </p:extLst>
  </p:cmAuthor>
  <p:cmAuthor id="3" name="HongInpyoi" initials="IH" lastIdx="1" clrIdx="2">
    <p:extLst>
      <p:ext uri="{19B8F6BF-5375-455C-9EA6-DF929625EA0E}">
        <p15:presenceInfo xmlns:p15="http://schemas.microsoft.com/office/powerpoint/2012/main" userId="S::hip9863@gachon.ac.kr::6e6b994a-3d2b-496f-904a-90468b663a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44499C"/>
    <a:srgbClr val="595959"/>
    <a:srgbClr val="A2A2A2"/>
    <a:srgbClr val="2A2A2A"/>
    <a:srgbClr val="FFFFFF"/>
    <a:srgbClr val="ADADAD"/>
    <a:srgbClr val="737373"/>
    <a:srgbClr val="5D5D5D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96" autoAdjust="0"/>
    <p:restoredTop sz="96513" autoAdjust="0"/>
  </p:normalViewPr>
  <p:slideViewPr>
    <p:cSldViewPr snapToGrid="0" showGuides="1">
      <p:cViewPr>
        <p:scale>
          <a:sx n="150" d="100"/>
          <a:sy n="150" d="100"/>
        </p:scale>
        <p:origin x="3762" y="390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04T11:36:10.761" idx="1">
    <p:pos x="7024" y="466"/>
    <p:text>사진을 불러와서 맨 뒤로 보내기를 적용하시면 사진을 배경으로 적용하실 수 있습니다.
2번과 3번 슬라이드가 사진을 배경으로 적용한 예시입니다. 예시 사진을 그대로 사용하셔도 됩니다.
물론 사진이 아닌 단색 배경을 사용하셔도 되고요!</p:text>
    <p:extLst>
      <p:ext uri="{C676402C-5697-4E1C-873F-D02D1690AC5C}">
        <p15:threadingInfo xmlns:p15="http://schemas.microsoft.com/office/powerpoint/2012/main" timeZoneBias="-5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AFE12-007F-4B6D-8E72-6D3E7CBC464B}" type="datetimeFigureOut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90776-E8E2-4BF9-881F-351183228A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416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C99225-3295-4BCB-8F16-BF6E8A550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F655E4F-AE69-4359-89A0-3BC64E42C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A4E478-4C14-4B29-83C6-951A57B86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E524-F83B-4BD5-A8FB-1675D52DB303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B1618F-E95E-4DA3-A733-403F68DA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8C8D7D-ED09-411E-899F-EAB648B0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308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87FEC3-D766-47FD-9B2F-120F5D7D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ACEFE0D-DC41-47AC-8AC8-88E57980C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7870CC1-3DBB-4033-AF65-A095F0A25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1C8B-43B8-4EC2-80CD-D978451B870A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B219F81-1840-44C4-BBDE-B5D757E4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DCD7DB-3A65-40F5-9CFE-A76A8D82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943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7ED0C5B-3AC0-4253-9615-F7D38800B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A9B4A08-BC82-4AD0-94C6-A3DFC6921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6FD269-4DB0-4113-86A2-729B2AA4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811-7063-4049-9625-A3A5410EE3FD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5F1440-C2CF-40D9-A809-EA41A6C1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16192D-4F15-4CBE-AC19-E489AC71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87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FED20D-4E22-4E86-8865-C5456F62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4506B81-B207-49A6-A1BE-E192E35EA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A10FF9F-EAE1-4F22-AA99-4E4AFBF36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FE57-C5E7-4E54-B0EA-233D39F5E782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13CDC3-7E03-47B0-94E1-23F40B09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0F371E-4E46-4F8E-B33E-DF63F3EC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901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1CF884-12E3-4941-9C83-AE9687E7C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8BE761-CF6A-4692-850C-7BA6AE074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E43638-F09F-4401-B063-22B928FB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D548-535C-4C79-8EC6-E5CA6166242B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D4B6BA-BCB9-4965-BF46-76E40074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FE1E0F6-EF9A-483A-BD81-1E2C2CA6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014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7A2D8B-9AA1-404A-8752-DBECEB44D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C1AB990-53E6-43D0-8733-604CD6744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1768C5F-B234-4093-BD68-D5CE54EDC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C586652-A9BF-41F4-A113-CE14FF65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EF00-FE6B-425A-8D50-81BE472F538C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8DB79FF-F925-4F1C-8A69-3517EAC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F1B19BB-8B28-4EC9-81F0-FA52B4E3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563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3461E9-71B4-43B8-A3A6-794D38AB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816F94B-8E19-46FE-8514-0F4DEE0FC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38971C2-8593-4144-A66E-20EEB79E1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E38F7BD-8F49-48CA-8B1A-53A9F16C8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0DB93A6-C272-41FB-A286-44DCEED6D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CBB3D0F-D515-48AD-8832-B96F6864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9241-E300-49E6-9368-8B33741E3677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EF3C200-6E24-4F3A-B6A0-A170EAA5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D24AFA4-8E34-4585-A254-BCC88DF1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644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6CA14B-39ED-4A83-82F1-9F4F7B71C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2EFA336-B19B-404E-8002-D30DD0DC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AFFE-52AF-436A-BD4A-A37737B82486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730567A-0699-4A7F-9579-8D4F18CD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0311623-B73A-4857-9DA6-1322ED07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652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6B1DDB2-CB73-4A42-ABBD-2A2EBA8F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C085-D526-4890-9F0A-64CAAA1CBC10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E90BA69-6111-489B-95CF-682E9397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2AE9D1-E435-4116-93E6-1B464E8E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227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586F42-C1DE-4CA0-868A-DA9933DE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0E5AC27-8F0C-47F3-9387-E93EE0EDC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95904A-3021-4328-96CA-E4139C1EC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B4D3800-EFB4-497E-B174-DF38CD7D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6EBB-C2AB-4C54-BD7A-0E7EFA588118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AFB0361-0BD6-4B05-9D64-33C9380E8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79E58E8-EAB2-428D-B3F4-F3ACDFC3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412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45E219-266B-48EB-8148-7199ED70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F11C823-AF0A-419B-9168-C5B4F18E9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AD723B5-D9C3-4332-9833-CE9975099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D28A780-68E6-4DC4-BDB2-50D404BA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4A55F-1F43-4D46-B394-9C648434A333}" type="datetime1">
              <a:rPr lang="ko-KR" altLang="en-US" smtClean="0"/>
              <a:t>2023-11-14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023CD99-71BC-4431-8E69-B68EC760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B51949A-DAA2-40A5-BC95-AE73E5F4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002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EF92E4A-8565-4C79-96C2-F41E43E3C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4C098ED-C945-4559-AEB0-4425071A9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C4AE61-E473-49D6-A486-45D250807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Noto Sans KR Regular" panose="020B0500000000000000" pitchFamily="34" charset="-127"/>
              </a:defRPr>
            </a:lvl1pPr>
          </a:lstStyle>
          <a:p>
            <a:fld id="{B1922528-8BA1-4D10-BA0A-BCD1967561A2}" type="datetime1">
              <a:rPr lang="ko-KR" altLang="en-US" smtClean="0"/>
              <a:t>2023-11-14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1F4CC7D-746D-4465-A7B3-BD90E690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Noto Sans KR Regular" panose="020B0500000000000000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B8F34F4-CF5B-4662-A350-C492CE2C9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Noto Sans KR Regular" panose="020B0500000000000000" pitchFamily="34" charset="-127"/>
              </a:defRPr>
            </a:lvl1pPr>
          </a:lstStyle>
          <a:p>
            <a:fld id="{8F6BF665-E787-498C-A139-96DC43B4F5E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90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Noto Sans KR Regular" panose="020B0500000000000000" pitchFamily="34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Noto Sans KR Regular" panose="020B0500000000000000" pitchFamily="34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Noto Sans KR Regular" panose="020B0500000000000000" pitchFamily="34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Noto Sans KR Regular" panose="020B0500000000000000" pitchFamily="34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Noto Sans KR Regular" panose="020B0500000000000000" pitchFamily="34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Noto Sans KR Regular" panose="020B0500000000000000" pitchFamily="34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오른쪽 대괄호 41">
            <a:extLst>
              <a:ext uri="{FF2B5EF4-FFF2-40B4-BE49-F238E27FC236}">
                <a16:creationId xmlns:a16="http://schemas.microsoft.com/office/drawing/2014/main" id="{585E1174-4E87-4D47-9A70-1CF59AE2DB9C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" name="오른쪽 대괄호 5">
            <a:extLst>
              <a:ext uri="{FF2B5EF4-FFF2-40B4-BE49-F238E27FC236}">
                <a16:creationId xmlns:a16="http://schemas.microsoft.com/office/drawing/2014/main" id="{4FDDF971-7BB6-4193-BE30-250E2762B143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6C9EAA-9067-4F5A-90B2-376F07B8C832}"/>
              </a:ext>
            </a:extLst>
          </p:cNvPr>
          <p:cNvSpPr txBox="1"/>
          <p:nvPr/>
        </p:nvSpPr>
        <p:spPr>
          <a:xfrm>
            <a:off x="2634895" y="2029083"/>
            <a:ext cx="6922330" cy="1883011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4000" spc="-15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Research on Security for AI : </a:t>
            </a:r>
          </a:p>
          <a:p>
            <a:pPr algn="ctr"/>
            <a:r>
              <a:rPr lang="en-US" altLang="ko-KR" sz="4000" spc="-15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Efficient Defense Method</a:t>
            </a:r>
          </a:p>
          <a:p>
            <a:pPr algn="ctr"/>
            <a:r>
              <a:rPr lang="en-US" altLang="ko-KR" sz="4000" spc="-15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Against Adversarial Attack</a:t>
            </a:r>
            <a:endParaRPr lang="ko-KR" altLang="en-US" sz="4000" spc="-15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D8CC648-5E8C-4BEB-8086-0BF82225A080}"/>
              </a:ext>
            </a:extLst>
          </p:cNvPr>
          <p:cNvGrpSpPr/>
          <p:nvPr/>
        </p:nvGrpSpPr>
        <p:grpSpPr>
          <a:xfrm>
            <a:off x="509891" y="3367043"/>
            <a:ext cx="141051" cy="141051"/>
            <a:chOff x="5885234" y="2188723"/>
            <a:chExt cx="282102" cy="282102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7D24625D-9B8B-421C-B941-025353F439C3}"/>
                </a:ext>
              </a:extLst>
            </p:cNvPr>
            <p:cNvCxnSpPr/>
            <p:nvPr/>
          </p:nvCxnSpPr>
          <p:spPr>
            <a:xfrm flipH="1"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E4C0F08A-480E-4541-9487-475C012A6845}"/>
                </a:ext>
              </a:extLst>
            </p:cNvPr>
            <p:cNvCxnSpPr>
              <a:cxnSpLocks/>
            </p:cNvCxnSpPr>
            <p:nvPr/>
          </p:nvCxnSpPr>
          <p:spPr>
            <a:xfrm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BA947A2-8BBD-4CBD-BABD-8E8D2F51D176}"/>
              </a:ext>
            </a:extLst>
          </p:cNvPr>
          <p:cNvGrpSpPr/>
          <p:nvPr/>
        </p:nvGrpSpPr>
        <p:grpSpPr>
          <a:xfrm>
            <a:off x="11541057" y="3367043"/>
            <a:ext cx="141051" cy="141051"/>
            <a:chOff x="5885234" y="2188723"/>
            <a:chExt cx="282102" cy="282102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96492204-431F-47E3-92DB-BE209774C684}"/>
                </a:ext>
              </a:extLst>
            </p:cNvPr>
            <p:cNvCxnSpPr/>
            <p:nvPr/>
          </p:nvCxnSpPr>
          <p:spPr>
            <a:xfrm flipH="1"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56FD5561-07E9-4AD4-892A-88048EE4953F}"/>
                </a:ext>
              </a:extLst>
            </p:cNvPr>
            <p:cNvCxnSpPr>
              <a:cxnSpLocks/>
            </p:cNvCxnSpPr>
            <p:nvPr/>
          </p:nvCxnSpPr>
          <p:spPr>
            <a:xfrm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C36E0FF-5414-4A49-B4BF-CEB1B1BDDE58}"/>
              </a:ext>
            </a:extLst>
          </p:cNvPr>
          <p:cNvSpPr txBox="1"/>
          <p:nvPr/>
        </p:nvSpPr>
        <p:spPr>
          <a:xfrm>
            <a:off x="4160993" y="5225274"/>
            <a:ext cx="3870021" cy="68268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ko-KR" altLang="en-US" sz="14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가천대학교 </a:t>
            </a:r>
            <a:r>
              <a:rPr lang="en-US" altLang="ko-KR" sz="14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IT</a:t>
            </a:r>
            <a:r>
              <a:rPr lang="ko-KR" altLang="en-US" sz="14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융합공학과</a:t>
            </a:r>
            <a:r>
              <a:rPr lang="en-US" altLang="ko-KR" sz="14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(</a:t>
            </a:r>
            <a:r>
              <a:rPr lang="ko-KR" altLang="en-US" sz="14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컴퓨터공학 </a:t>
            </a:r>
            <a:r>
              <a:rPr lang="ko-KR" altLang="en-US" sz="1400" spc="-4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전공</a:t>
            </a:r>
            <a:r>
              <a:rPr lang="en-US" altLang="ko-KR" sz="1400" spc="-4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) </a:t>
            </a:r>
            <a:r>
              <a:rPr lang="ko-KR" altLang="en-US" sz="1400" spc="-4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석사과정</a:t>
            </a:r>
            <a:endParaRPr lang="en-US" altLang="ko-KR" sz="1400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14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지도교수 </a:t>
            </a:r>
            <a:r>
              <a:rPr lang="en-US" altLang="ko-KR" sz="14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: </a:t>
            </a:r>
            <a:r>
              <a:rPr lang="ko-KR" altLang="en-US" sz="14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최 창 교수님</a:t>
            </a:r>
            <a:endParaRPr lang="en-US" altLang="ko-KR" sz="1400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1400" spc="-4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홍인표</a:t>
            </a:r>
            <a:endParaRPr lang="en-US" altLang="ko-KR" sz="1400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E81EB2-18B4-40C9-B948-24B4E4A22D19}"/>
              </a:ext>
            </a:extLst>
          </p:cNvPr>
          <p:cNvSpPr txBox="1"/>
          <p:nvPr/>
        </p:nvSpPr>
        <p:spPr>
          <a:xfrm>
            <a:off x="5770590" y="6028521"/>
            <a:ext cx="65081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050" spc="-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2023.11.03</a:t>
            </a:r>
            <a:endParaRPr lang="ko-KR" altLang="en-US" sz="1050" spc="-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98B81A6-0363-458C-489B-5EB3AD99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1388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799902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Defense Methods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6827908B-3FF7-38C0-0B3C-82D38E879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470813"/>
              </p:ext>
            </p:extLst>
          </p:nvPr>
        </p:nvGraphicFramePr>
        <p:xfrm>
          <a:off x="1872293" y="2089060"/>
          <a:ext cx="8757164" cy="2805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9251">
                  <a:extLst>
                    <a:ext uri="{9D8B030D-6E8A-4147-A177-3AD203B41FA5}">
                      <a16:colId xmlns:a16="http://schemas.microsoft.com/office/drawing/2014/main" val="3529692742"/>
                    </a:ext>
                  </a:extLst>
                </a:gridCol>
                <a:gridCol w="3821367">
                  <a:extLst>
                    <a:ext uri="{9D8B030D-6E8A-4147-A177-3AD203B41FA5}">
                      <a16:colId xmlns:a16="http://schemas.microsoft.com/office/drawing/2014/main" val="554497756"/>
                    </a:ext>
                  </a:extLst>
                </a:gridCol>
                <a:gridCol w="3816546">
                  <a:extLst>
                    <a:ext uri="{9D8B030D-6E8A-4147-A177-3AD203B41FA5}">
                      <a16:colId xmlns:a16="http://schemas.microsoft.com/office/drawing/2014/main" val="2294243212"/>
                    </a:ext>
                  </a:extLst>
                </a:gridCol>
              </a:tblGrid>
              <a:tr h="5008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solidFill>
                            <a:schemeClr val="bg1"/>
                          </a:solidFill>
                        </a:rPr>
                        <a:t>방어기법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</a:rPr>
                        <a:t>기여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</a:rPr>
                        <a:t>한계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005762"/>
                  </a:ext>
                </a:extLst>
              </a:tr>
              <a:tr h="7682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적대적 훈련</a:t>
                      </a:r>
                      <a:endParaRPr lang="en-US" altLang="ko-KR" sz="1400" dirty="0"/>
                    </a:p>
                    <a:p>
                      <a:pPr algn="ctr" latinLnBrk="1"/>
                      <a:r>
                        <a:rPr lang="en-US" altLang="ko-KR" sz="1400" dirty="0"/>
                        <a:t>[4]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현존 방어기법 중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</a:rPr>
                        <a:t>유일하게 근본적인 기법</a:t>
                      </a:r>
                      <a:r>
                        <a:rPr lang="en-US" altLang="ko-KR" sz="1400" dirty="0"/>
                        <a:t>,</a:t>
                      </a:r>
                    </a:p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방어성능이 가장 우수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rgbClr val="FF0000"/>
                          </a:solidFill>
                        </a:rPr>
                        <a:t>훈련시간 소요 ↑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</a:rPr>
                        <a:t>정확도 하락 </a:t>
                      </a:r>
                      <a:r>
                        <a:rPr lang="ko-KR" altLang="en-US" sz="1400" b="1" dirty="0"/>
                        <a:t>문제 발생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27143"/>
                  </a:ext>
                </a:extLst>
              </a:tr>
              <a:tr h="7682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Defensive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Distillation[7]</a:t>
                      </a:r>
                      <a:endParaRPr lang="ko-KR" altLang="en-US" sz="1400" dirty="0"/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Gradient</a:t>
                      </a:r>
                      <a:r>
                        <a:rPr lang="ko-KR" altLang="en-US" sz="1400" dirty="0"/>
                        <a:t>의 변형 </a:t>
                      </a:r>
                      <a:r>
                        <a:rPr lang="en-US" altLang="ko-KR" sz="1400" dirty="0"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ko-KR" altLang="en-US" sz="1400" dirty="0">
                          <a:sym typeface="Wingdings" panose="05000000000000000000" pitchFamily="2" charset="2"/>
                        </a:rPr>
                        <a:t>방어적 효과가 존재함을 제시</a:t>
                      </a:r>
                      <a:br>
                        <a:rPr lang="en-US" altLang="ko-KR" sz="1400" dirty="0">
                          <a:sym typeface="Wingdings" panose="05000000000000000000" pitchFamily="2" charset="2"/>
                        </a:rPr>
                      </a:br>
                      <a:r>
                        <a:rPr lang="ko-KR" altLang="en-US" sz="1400" b="1" dirty="0" err="1">
                          <a:solidFill>
                            <a:srgbClr val="FF0000"/>
                          </a:solidFill>
                        </a:rPr>
                        <a:t>지식증류</a:t>
                      </a:r>
                      <a:r>
                        <a:rPr lang="ko-KR" altLang="en-US" sz="1400" b="1" dirty="0" err="1">
                          <a:solidFill>
                            <a:schemeClr val="tx1"/>
                          </a:solidFill>
                        </a:rPr>
                        <a:t>의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 방어적 활용 가능성 </a:t>
                      </a:r>
                      <a:r>
                        <a:rPr lang="ko-KR" altLang="en-US" sz="1400" dirty="0"/>
                        <a:t>제시</a:t>
                      </a:r>
                      <a:endParaRPr lang="en-US" altLang="ko-KR" sz="14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</a:rPr>
                        <a:t>Gradient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</a:rPr>
                        <a:t>추정 시 방어성능 무력화</a:t>
                      </a:r>
                      <a:endParaRPr lang="en-US" altLang="ko-KR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02984"/>
                  </a:ext>
                </a:extLst>
              </a:tr>
              <a:tr h="7682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Feature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Denoising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[3]</a:t>
                      </a:r>
                      <a:endParaRPr lang="ko-KR" altLang="en-US" sz="1400" dirty="0"/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Perturbation</a:t>
                      </a:r>
                      <a:r>
                        <a:rPr lang="ko-KR" altLang="en-US" sz="1400" dirty="0"/>
                        <a:t>의 제거</a:t>
                      </a:r>
                      <a:br>
                        <a:rPr lang="en-US" altLang="ko-KR" sz="1400" dirty="0"/>
                      </a:br>
                      <a:r>
                        <a:rPr lang="en-US" altLang="ko-KR" sz="14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b="1" dirty="0"/>
                        <a:t>AE</a:t>
                      </a:r>
                      <a:r>
                        <a:rPr lang="ko-KR" altLang="en-US" sz="1400" b="1" dirty="0"/>
                        <a:t>에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</a:rPr>
                        <a:t>직접적인 대처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rgbClr val="FF0000"/>
                          </a:solidFill>
                        </a:rPr>
                        <a:t>원본데이터 손상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</a:p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Denoising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모듈에 대한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AE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생성 시 </a:t>
                      </a: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방어성능 무력화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23193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65A1AFE-2452-7E37-8BEF-0408A02AE95A}"/>
              </a:ext>
            </a:extLst>
          </p:cNvPr>
          <p:cNvSpPr txBox="1"/>
          <p:nvPr/>
        </p:nvSpPr>
        <p:spPr>
          <a:xfrm>
            <a:off x="4995087" y="5037458"/>
            <a:ext cx="3267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&lt;Table1. </a:t>
            </a:r>
            <a:r>
              <a:rPr lang="ko-KR" altLang="en-US" sz="1200" dirty="0"/>
              <a:t>적대적 공격 방어기법 특징</a:t>
            </a:r>
            <a:r>
              <a:rPr lang="en-US" altLang="ko-KR" sz="1200" dirty="0"/>
              <a:t>&gt;</a:t>
            </a:r>
            <a:endParaRPr lang="ko-KR" altLang="en-US" sz="1200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00F0B736-CBAB-6F27-3B0B-229CA0E5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2A4C9-2485-660C-5719-FB8346DDCF65}"/>
              </a:ext>
            </a:extLst>
          </p:cNvPr>
          <p:cNvSpPr txBox="1"/>
          <p:nvPr/>
        </p:nvSpPr>
        <p:spPr>
          <a:xfrm>
            <a:off x="1486498" y="1309293"/>
            <a:ext cx="3075251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적대적 공격에 따른 방어 기법은 다음과 같음</a:t>
            </a:r>
          </a:p>
        </p:txBody>
      </p:sp>
    </p:spTree>
    <p:extLst>
      <p:ext uri="{BB962C8B-B14F-4D97-AF65-F5344CB8AC3E}">
        <p14:creationId xmlns:p14="http://schemas.microsoft.com/office/powerpoint/2010/main" val="2713159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799902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Defense Methods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4C18A-175C-607B-5EC9-BEC03CCACD24}"/>
              </a:ext>
            </a:extLst>
          </p:cNvPr>
          <p:cNvSpPr txBox="1"/>
          <p:nvPr/>
        </p:nvSpPr>
        <p:spPr>
          <a:xfrm>
            <a:off x="1486498" y="1309293"/>
            <a:ext cx="8375741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/>
              <a:t>적대적 공격에 대응하기 위해 </a:t>
            </a:r>
            <a:r>
              <a:rPr lang="ko-KR" altLang="en-US" sz="1400" b="1">
                <a:solidFill>
                  <a:schemeClr val="tx1"/>
                </a:solidFill>
              </a:rPr>
              <a:t>방어기법을 융합한 연구도 활발히 진행 중</a:t>
            </a:r>
            <a:r>
              <a:rPr lang="ko-KR" altLang="en-US" sz="1400"/>
              <a:t>이나</a:t>
            </a:r>
            <a:r>
              <a:rPr lang="en-US" altLang="ko-KR" sz="1400"/>
              <a:t>, </a:t>
            </a:r>
            <a:r>
              <a:rPr lang="ko-KR" altLang="en-US" sz="1400"/>
              <a:t>여전히 </a:t>
            </a:r>
            <a:r>
              <a:rPr lang="ko-KR" altLang="en-US" sz="1400" b="1">
                <a:solidFill>
                  <a:srgbClr val="44499C"/>
                </a:solidFill>
              </a:rPr>
              <a:t>한계가 존재하며 추가 연구가 필요</a:t>
            </a:r>
            <a:r>
              <a:rPr lang="ko-KR" altLang="en-US" sz="1400"/>
              <a:t>함</a:t>
            </a:r>
            <a:endParaRPr lang="en-US" altLang="ko-KR" sz="1400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6827908B-3FF7-38C0-0B3C-82D38E879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66799"/>
              </p:ext>
            </p:extLst>
          </p:nvPr>
        </p:nvGraphicFramePr>
        <p:xfrm>
          <a:off x="1782648" y="2089060"/>
          <a:ext cx="8806876" cy="23242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4876">
                  <a:extLst>
                    <a:ext uri="{9D8B030D-6E8A-4147-A177-3AD203B41FA5}">
                      <a16:colId xmlns:a16="http://schemas.microsoft.com/office/drawing/2014/main" val="3529692742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554497756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294243212"/>
                    </a:ext>
                  </a:extLst>
                </a:gridCol>
              </a:tblGrid>
              <a:tr h="4345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solidFill>
                            <a:schemeClr val="bg1"/>
                          </a:solidFill>
                        </a:rPr>
                        <a:t>방어기법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</a:rPr>
                        <a:t>기여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</a:rPr>
                        <a:t>한계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005762"/>
                  </a:ext>
                </a:extLst>
              </a:tr>
              <a:tr h="6665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적대적 훈련</a:t>
                      </a:r>
                      <a:endParaRPr lang="en-US" altLang="ko-KR" sz="1400" dirty="0"/>
                    </a:p>
                    <a:p>
                      <a:pPr algn="ctr" latinLnBrk="1"/>
                      <a:r>
                        <a:rPr lang="en-US" altLang="ko-KR" sz="1400" dirty="0"/>
                        <a:t>+</a:t>
                      </a:r>
                    </a:p>
                    <a:p>
                      <a:pPr algn="ctr" latinLnBrk="1"/>
                      <a:r>
                        <a:rPr lang="ko-KR" altLang="en-US" sz="1400" dirty="0" err="1"/>
                        <a:t>지식증류</a:t>
                      </a:r>
                      <a:endParaRPr lang="en-US" altLang="ko-KR" sz="1400" dirty="0"/>
                    </a:p>
                    <a:p>
                      <a:pPr algn="ctr" latinLnBrk="1"/>
                      <a:r>
                        <a:rPr lang="en-US" altLang="ko-KR" sz="1400" dirty="0"/>
                        <a:t>[8]</a:t>
                      </a:r>
                      <a:endParaRPr lang="ko-KR" altLang="en-US" sz="1400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적대적 </a:t>
                      </a:r>
                      <a:r>
                        <a:rPr lang="en-US" altLang="ko-KR" sz="1400" dirty="0"/>
                        <a:t>robustness</a:t>
                      </a:r>
                      <a:r>
                        <a:rPr lang="ko-KR" altLang="en-US" sz="1400" dirty="0"/>
                        <a:t>의 </a:t>
                      </a:r>
                      <a:r>
                        <a:rPr lang="ko-KR" altLang="en-US" sz="1400" b="1" dirty="0"/>
                        <a:t>간접학습</a:t>
                      </a:r>
                      <a:endParaRPr lang="en-US" altLang="ko-KR" sz="1400" b="1" dirty="0"/>
                    </a:p>
                    <a:p>
                      <a:pPr algn="ctr" latinLnBrk="1"/>
                      <a:r>
                        <a:rPr lang="en-US" altLang="ko-KR" sz="1400" dirty="0"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학습시간 ↓</a:t>
                      </a:r>
                      <a:endParaRPr lang="en-US" altLang="ko-KR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직접적인 적대적 훈련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보다 </a:t>
                      </a:r>
                      <a:r>
                        <a:rPr lang="en-US" altLang="ko-KR" sz="1400" b="1" dirty="0">
                          <a:solidFill>
                            <a:srgbClr val="FF0000"/>
                          </a:solidFill>
                        </a:rPr>
                        <a:t>robustness ↓</a:t>
                      </a:r>
                      <a:endParaRPr lang="ko-KR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27143"/>
                  </a:ext>
                </a:extLst>
              </a:tr>
              <a:tr h="6665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적대적 훈련</a:t>
                      </a:r>
                      <a:endParaRPr lang="en-US" altLang="ko-KR" sz="1400" dirty="0"/>
                    </a:p>
                    <a:p>
                      <a:pPr algn="ctr" latinLnBrk="1"/>
                      <a:r>
                        <a:rPr lang="en-US" altLang="ko-KR" sz="1400" dirty="0"/>
                        <a:t>+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Denoising</a:t>
                      </a:r>
                    </a:p>
                    <a:p>
                      <a:pPr algn="ctr" latinLnBrk="1"/>
                      <a:r>
                        <a:rPr lang="en-US" altLang="ko-KR" sz="1400" dirty="0"/>
                        <a:t>[9]</a:t>
                      </a:r>
                      <a:endParaRPr lang="ko-KR" altLang="en-US" sz="1400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정확도 하락 </a:t>
                      </a:r>
                      <a:r>
                        <a:rPr lang="en-US" altLang="ko-KR" sz="1400" dirty="0"/>
                        <a:t>X,</a:t>
                      </a:r>
                      <a:r>
                        <a:rPr lang="ko-KR" altLang="en-US" sz="1400" dirty="0"/>
                        <a:t> </a:t>
                      </a:r>
                      <a:br>
                        <a:rPr lang="en-US" altLang="ko-KR" sz="1400" dirty="0"/>
                      </a:br>
                      <a:r>
                        <a:rPr lang="ko-KR" altLang="en-US" sz="1400" b="1" dirty="0"/>
                        <a:t>효과적인 </a:t>
                      </a:r>
                      <a:r>
                        <a:rPr lang="en-US" altLang="ko-KR" sz="1400" b="1" dirty="0"/>
                        <a:t>denoising</a:t>
                      </a:r>
                      <a:r>
                        <a:rPr lang="ko-KR" altLang="en-US" sz="1400" b="1" dirty="0"/>
                        <a:t> </a:t>
                      </a:r>
                      <a:r>
                        <a:rPr lang="en-US" altLang="ko-KR" sz="14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ko-KR" altLang="en-US" sz="1400" dirty="0"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Robustness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 ↑</a:t>
                      </a:r>
                      <a:endParaRPr lang="ko-KR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적대적 훈련 필수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학습시간 ↑</a:t>
                      </a:r>
                      <a:endParaRPr lang="ko-KR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029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6DEB21-A5B8-CB2E-AC62-4DAFF40EB296}"/>
              </a:ext>
            </a:extLst>
          </p:cNvPr>
          <p:cNvSpPr txBox="1"/>
          <p:nvPr/>
        </p:nvSpPr>
        <p:spPr>
          <a:xfrm>
            <a:off x="1536512" y="5063026"/>
            <a:ext cx="6263625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본 연구에서는 </a:t>
            </a:r>
            <a:r>
              <a:rPr lang="ko-KR" altLang="en-US" sz="1400" b="1" dirty="0">
                <a:solidFill>
                  <a:schemeClr val="tx1"/>
                </a:solidFill>
              </a:rPr>
              <a:t>각 융합기법</a:t>
            </a:r>
            <a:r>
              <a:rPr lang="ko-KR" altLang="en-US" sz="1400" dirty="0"/>
              <a:t>의 </a:t>
            </a:r>
            <a:r>
              <a:rPr lang="ko-KR" altLang="en-US" sz="1400" b="1" dirty="0">
                <a:solidFill>
                  <a:srgbClr val="44499C"/>
                </a:solidFill>
              </a:rPr>
              <a:t>장점은 유지</a:t>
            </a:r>
            <a:r>
              <a:rPr lang="ko-KR" altLang="en-US" sz="1400" dirty="0"/>
              <a:t>하며</a:t>
            </a:r>
            <a:r>
              <a:rPr lang="en-US" altLang="ko-KR" sz="1400" dirty="0"/>
              <a:t>, </a:t>
            </a:r>
            <a:r>
              <a:rPr lang="ko-KR" altLang="en-US" sz="1400" dirty="0">
                <a:solidFill>
                  <a:srgbClr val="FF0000"/>
                </a:solidFill>
              </a:rPr>
              <a:t>한계를 개선</a:t>
            </a:r>
            <a:r>
              <a:rPr lang="ko-KR" altLang="en-US" sz="1400" dirty="0"/>
              <a:t>하기 위한 모델을 구축하고자 함</a:t>
            </a:r>
            <a:endParaRPr lang="en-US" altLang="ko-KR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A1AFE-2452-7E37-8BEF-0408A02AE95A}"/>
              </a:ext>
            </a:extLst>
          </p:cNvPr>
          <p:cNvSpPr txBox="1"/>
          <p:nvPr/>
        </p:nvSpPr>
        <p:spPr>
          <a:xfrm>
            <a:off x="5327155" y="4467460"/>
            <a:ext cx="3267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&lt;Table2. </a:t>
            </a:r>
            <a:r>
              <a:rPr lang="ko-KR" altLang="en-US" sz="1200" dirty="0"/>
              <a:t>융합 방어기법 특징</a:t>
            </a:r>
            <a:r>
              <a:rPr lang="en-US" altLang="ko-KR" sz="1200" dirty="0"/>
              <a:t>&gt;</a:t>
            </a:r>
            <a:endParaRPr lang="ko-KR" altLang="en-US" sz="1200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00F0B736-CBAB-6F27-3B0B-229CA0E5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3440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오른쪽 화살표 57">
            <a:extLst>
              <a:ext uri="{FF2B5EF4-FFF2-40B4-BE49-F238E27FC236}">
                <a16:creationId xmlns:a16="http://schemas.microsoft.com/office/drawing/2014/main" id="{8AA1D503-4F39-4AB8-D84E-0B4E182E311A}"/>
              </a:ext>
            </a:extLst>
          </p:cNvPr>
          <p:cNvSpPr/>
          <p:nvPr/>
        </p:nvSpPr>
        <p:spPr>
          <a:xfrm>
            <a:off x="5382223" y="2853631"/>
            <a:ext cx="858372" cy="1608366"/>
          </a:xfrm>
          <a:custGeom>
            <a:avLst/>
            <a:gdLst>
              <a:gd name="connsiteX0" fmla="*/ 0 w 642280"/>
              <a:gd name="connsiteY0" fmla="*/ 99452 h 513315"/>
              <a:gd name="connsiteX1" fmla="*/ 476274 w 642280"/>
              <a:gd name="connsiteY1" fmla="*/ 99452 h 513315"/>
              <a:gd name="connsiteX2" fmla="*/ 476274 w 642280"/>
              <a:gd name="connsiteY2" fmla="*/ 0 h 513315"/>
              <a:gd name="connsiteX3" fmla="*/ 642280 w 642280"/>
              <a:gd name="connsiteY3" fmla="*/ 256658 h 513315"/>
              <a:gd name="connsiteX4" fmla="*/ 476274 w 642280"/>
              <a:gd name="connsiteY4" fmla="*/ 513315 h 513315"/>
              <a:gd name="connsiteX5" fmla="*/ 476274 w 642280"/>
              <a:gd name="connsiteY5" fmla="*/ 413863 h 513315"/>
              <a:gd name="connsiteX6" fmla="*/ 0 w 642280"/>
              <a:gd name="connsiteY6" fmla="*/ 413863 h 513315"/>
              <a:gd name="connsiteX7" fmla="*/ 0 w 642280"/>
              <a:gd name="connsiteY7" fmla="*/ 99452 h 513315"/>
              <a:gd name="connsiteX0" fmla="*/ 0 w 651905"/>
              <a:gd name="connsiteY0" fmla="*/ 0 h 981753"/>
              <a:gd name="connsiteX1" fmla="*/ 485899 w 651905"/>
              <a:gd name="connsiteY1" fmla="*/ 567890 h 981753"/>
              <a:gd name="connsiteX2" fmla="*/ 485899 w 651905"/>
              <a:gd name="connsiteY2" fmla="*/ 468438 h 981753"/>
              <a:gd name="connsiteX3" fmla="*/ 651905 w 651905"/>
              <a:gd name="connsiteY3" fmla="*/ 725096 h 981753"/>
              <a:gd name="connsiteX4" fmla="*/ 485899 w 651905"/>
              <a:gd name="connsiteY4" fmla="*/ 981753 h 981753"/>
              <a:gd name="connsiteX5" fmla="*/ 485899 w 651905"/>
              <a:gd name="connsiteY5" fmla="*/ 882301 h 981753"/>
              <a:gd name="connsiteX6" fmla="*/ 9625 w 651905"/>
              <a:gd name="connsiteY6" fmla="*/ 882301 h 981753"/>
              <a:gd name="connsiteX7" fmla="*/ 0 w 651905"/>
              <a:gd name="connsiteY7" fmla="*/ 0 h 981753"/>
              <a:gd name="connsiteX0" fmla="*/ 0 w 651905"/>
              <a:gd name="connsiteY0" fmla="*/ 0 h 1517569"/>
              <a:gd name="connsiteX1" fmla="*/ 485899 w 651905"/>
              <a:gd name="connsiteY1" fmla="*/ 567890 h 1517569"/>
              <a:gd name="connsiteX2" fmla="*/ 485899 w 651905"/>
              <a:gd name="connsiteY2" fmla="*/ 468438 h 1517569"/>
              <a:gd name="connsiteX3" fmla="*/ 651905 w 651905"/>
              <a:gd name="connsiteY3" fmla="*/ 725096 h 1517569"/>
              <a:gd name="connsiteX4" fmla="*/ 485899 w 651905"/>
              <a:gd name="connsiteY4" fmla="*/ 981753 h 1517569"/>
              <a:gd name="connsiteX5" fmla="*/ 485899 w 651905"/>
              <a:gd name="connsiteY5" fmla="*/ 882301 h 1517569"/>
              <a:gd name="connsiteX6" fmla="*/ 9625 w 651905"/>
              <a:gd name="connsiteY6" fmla="*/ 1517569 h 1517569"/>
              <a:gd name="connsiteX7" fmla="*/ 0 w 651905"/>
              <a:gd name="connsiteY7" fmla="*/ 0 h 1517569"/>
              <a:gd name="connsiteX0" fmla="*/ 0 w 651905"/>
              <a:gd name="connsiteY0" fmla="*/ 0 h 1517569"/>
              <a:gd name="connsiteX1" fmla="*/ 485899 w 651905"/>
              <a:gd name="connsiteY1" fmla="*/ 567890 h 1517569"/>
              <a:gd name="connsiteX2" fmla="*/ 485899 w 651905"/>
              <a:gd name="connsiteY2" fmla="*/ 468438 h 1517569"/>
              <a:gd name="connsiteX3" fmla="*/ 651905 w 651905"/>
              <a:gd name="connsiteY3" fmla="*/ 725096 h 1517569"/>
              <a:gd name="connsiteX4" fmla="*/ 485899 w 651905"/>
              <a:gd name="connsiteY4" fmla="*/ 981753 h 1517569"/>
              <a:gd name="connsiteX5" fmla="*/ 485899 w 651905"/>
              <a:gd name="connsiteY5" fmla="*/ 882301 h 1517569"/>
              <a:gd name="connsiteX6" fmla="*/ 9625 w 651905"/>
              <a:gd name="connsiteY6" fmla="*/ 1517569 h 1517569"/>
              <a:gd name="connsiteX7" fmla="*/ 0 w 651905"/>
              <a:gd name="connsiteY7" fmla="*/ 0 h 1517569"/>
              <a:gd name="connsiteX0" fmla="*/ 0 w 651905"/>
              <a:gd name="connsiteY0" fmla="*/ 0 h 1517569"/>
              <a:gd name="connsiteX1" fmla="*/ 485899 w 651905"/>
              <a:gd name="connsiteY1" fmla="*/ 567890 h 1517569"/>
              <a:gd name="connsiteX2" fmla="*/ 485899 w 651905"/>
              <a:gd name="connsiteY2" fmla="*/ 468438 h 1517569"/>
              <a:gd name="connsiteX3" fmla="*/ 651905 w 651905"/>
              <a:gd name="connsiteY3" fmla="*/ 725096 h 1517569"/>
              <a:gd name="connsiteX4" fmla="*/ 485899 w 651905"/>
              <a:gd name="connsiteY4" fmla="*/ 981753 h 1517569"/>
              <a:gd name="connsiteX5" fmla="*/ 485899 w 651905"/>
              <a:gd name="connsiteY5" fmla="*/ 882301 h 1517569"/>
              <a:gd name="connsiteX6" fmla="*/ 9625 w 651905"/>
              <a:gd name="connsiteY6" fmla="*/ 1517569 h 1517569"/>
              <a:gd name="connsiteX7" fmla="*/ 0 w 651905"/>
              <a:gd name="connsiteY7" fmla="*/ 0 h 1517569"/>
              <a:gd name="connsiteX0" fmla="*/ 0 w 651905"/>
              <a:gd name="connsiteY0" fmla="*/ 0 h 1517569"/>
              <a:gd name="connsiteX1" fmla="*/ 485899 w 651905"/>
              <a:gd name="connsiteY1" fmla="*/ 567890 h 1517569"/>
              <a:gd name="connsiteX2" fmla="*/ 485899 w 651905"/>
              <a:gd name="connsiteY2" fmla="*/ 468438 h 1517569"/>
              <a:gd name="connsiteX3" fmla="*/ 651905 w 651905"/>
              <a:gd name="connsiteY3" fmla="*/ 725096 h 1517569"/>
              <a:gd name="connsiteX4" fmla="*/ 485899 w 651905"/>
              <a:gd name="connsiteY4" fmla="*/ 981753 h 1517569"/>
              <a:gd name="connsiteX5" fmla="*/ 485899 w 651905"/>
              <a:gd name="connsiteY5" fmla="*/ 882301 h 1517569"/>
              <a:gd name="connsiteX6" fmla="*/ 9625 w 651905"/>
              <a:gd name="connsiteY6" fmla="*/ 1517569 h 1517569"/>
              <a:gd name="connsiteX7" fmla="*/ 0 w 651905"/>
              <a:gd name="connsiteY7" fmla="*/ 0 h 1517569"/>
              <a:gd name="connsiteX0" fmla="*/ 0 w 651905"/>
              <a:gd name="connsiteY0" fmla="*/ 0 h 1517569"/>
              <a:gd name="connsiteX1" fmla="*/ 485899 w 651905"/>
              <a:gd name="connsiteY1" fmla="*/ 567890 h 1517569"/>
              <a:gd name="connsiteX2" fmla="*/ 485899 w 651905"/>
              <a:gd name="connsiteY2" fmla="*/ 468438 h 1517569"/>
              <a:gd name="connsiteX3" fmla="*/ 651905 w 651905"/>
              <a:gd name="connsiteY3" fmla="*/ 725096 h 1517569"/>
              <a:gd name="connsiteX4" fmla="*/ 485899 w 651905"/>
              <a:gd name="connsiteY4" fmla="*/ 981753 h 1517569"/>
              <a:gd name="connsiteX5" fmla="*/ 485899 w 651905"/>
              <a:gd name="connsiteY5" fmla="*/ 882301 h 1517569"/>
              <a:gd name="connsiteX6" fmla="*/ 9625 w 651905"/>
              <a:gd name="connsiteY6" fmla="*/ 1517569 h 1517569"/>
              <a:gd name="connsiteX7" fmla="*/ 0 w 651905"/>
              <a:gd name="connsiteY7" fmla="*/ 0 h 151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905" h="1517569">
                <a:moveTo>
                  <a:pt x="0" y="0"/>
                </a:moveTo>
                <a:cubicBezTo>
                  <a:pt x="104215" y="275925"/>
                  <a:pt x="266181" y="474846"/>
                  <a:pt x="485899" y="567890"/>
                </a:cubicBezTo>
                <a:lnTo>
                  <a:pt x="485899" y="468438"/>
                </a:lnTo>
                <a:lnTo>
                  <a:pt x="651905" y="725096"/>
                </a:lnTo>
                <a:lnTo>
                  <a:pt x="485899" y="981753"/>
                </a:lnTo>
                <a:lnTo>
                  <a:pt x="485899" y="882301"/>
                </a:lnTo>
                <a:cubicBezTo>
                  <a:pt x="240513" y="997805"/>
                  <a:pt x="81756" y="1219186"/>
                  <a:pt x="9625" y="1517569"/>
                </a:cubicBezTo>
                <a:cubicBezTo>
                  <a:pt x="6417" y="1011713"/>
                  <a:pt x="3208" y="50585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100000">
                <a:srgbClr val="A2A2A2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7" name="화살표: 오른쪽으로 구부러짐 36">
            <a:extLst>
              <a:ext uri="{FF2B5EF4-FFF2-40B4-BE49-F238E27FC236}">
                <a16:creationId xmlns:a16="http://schemas.microsoft.com/office/drawing/2014/main" id="{45AAC8A9-52A5-F055-8513-BDF1EB7401D3}"/>
              </a:ext>
            </a:extLst>
          </p:cNvPr>
          <p:cNvSpPr/>
          <p:nvPr/>
        </p:nvSpPr>
        <p:spPr>
          <a:xfrm rot="21237805" flipH="1">
            <a:off x="7608693" y="3026972"/>
            <a:ext cx="1753549" cy="1362657"/>
          </a:xfrm>
          <a:prstGeom prst="curvedRightArrow">
            <a:avLst>
              <a:gd name="adj1" fmla="val 26216"/>
              <a:gd name="adj2" fmla="val 50000"/>
              <a:gd name="adj3" fmla="val 25000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53000">
                <a:srgbClr val="FFFFFF">
                  <a:alpha val="57000"/>
                </a:srgbClr>
              </a:gs>
              <a:gs pos="100000">
                <a:srgbClr val="737373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860816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Proposed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Method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FF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4C18A-175C-607B-5EC9-BEC03CCACD24}"/>
              </a:ext>
            </a:extLst>
          </p:cNvPr>
          <p:cNvSpPr txBox="1"/>
          <p:nvPr/>
        </p:nvSpPr>
        <p:spPr>
          <a:xfrm>
            <a:off x="1486498" y="1629333"/>
            <a:ext cx="9736627" cy="31117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본</a:t>
            </a:r>
            <a:r>
              <a:rPr lang="en-US" altLang="ko-KR" sz="1400" dirty="0"/>
              <a:t> </a:t>
            </a:r>
            <a:r>
              <a:rPr lang="ko-KR" altLang="en-US" sz="1400" dirty="0"/>
              <a:t>연구는 </a:t>
            </a:r>
            <a:r>
              <a:rPr lang="ko-KR" altLang="en-US" sz="1400" b="1" dirty="0" err="1">
                <a:solidFill>
                  <a:srgbClr val="44499C"/>
                </a:solidFill>
              </a:rPr>
              <a:t>지식증류</a:t>
            </a:r>
            <a:r>
              <a:rPr lang="ko-KR" altLang="en-US" sz="1400" dirty="0"/>
              <a:t> </a:t>
            </a:r>
            <a:r>
              <a:rPr lang="en-US" altLang="ko-KR" sz="1400" dirty="0"/>
              <a:t>+ </a:t>
            </a:r>
            <a:r>
              <a:rPr lang="en-US" altLang="ko-KR" sz="1400" b="1" dirty="0">
                <a:solidFill>
                  <a:srgbClr val="44499C"/>
                </a:solidFill>
              </a:rPr>
              <a:t>Denoising</a:t>
            </a:r>
            <a:r>
              <a:rPr lang="ko-KR" altLang="en-US" sz="1400" dirty="0"/>
              <a:t>을 융합한 </a:t>
            </a:r>
            <a:r>
              <a:rPr lang="ko-KR" altLang="en-US" sz="1600" b="1" dirty="0">
                <a:solidFill>
                  <a:schemeClr val="tx1"/>
                </a:solidFill>
              </a:rPr>
              <a:t>방어 모델</a:t>
            </a:r>
            <a:r>
              <a:rPr lang="en-US" altLang="ko-KR" sz="1600" b="1" dirty="0">
                <a:solidFill>
                  <a:schemeClr val="tx1"/>
                </a:solidFill>
              </a:rPr>
              <a:t>(KDD-Net: Knowledge Distillation and Denoising Network)</a:t>
            </a:r>
            <a:r>
              <a:rPr lang="ko-KR" altLang="en-US" sz="1400" dirty="0">
                <a:solidFill>
                  <a:srgbClr val="595959"/>
                </a:solidFill>
              </a:rPr>
              <a:t>을 제안함 </a:t>
            </a:r>
            <a:endParaRPr lang="en-US" altLang="ko-KR" sz="1400" dirty="0">
              <a:solidFill>
                <a:srgbClr val="595959"/>
              </a:solidFill>
            </a:endParaRPr>
          </a:p>
        </p:txBody>
      </p:sp>
      <p:sp>
        <p:nvSpPr>
          <p:cNvPr id="48" name="슬라이드 번호 개체 틀 47">
            <a:extLst>
              <a:ext uri="{FF2B5EF4-FFF2-40B4-BE49-F238E27FC236}">
                <a16:creationId xmlns:a16="http://schemas.microsoft.com/office/drawing/2014/main" id="{EBF4B2ED-9D11-3323-DCAE-38A0A5B5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59CAA597-F961-53FF-3893-830B377ABC77}"/>
              </a:ext>
            </a:extLst>
          </p:cNvPr>
          <p:cNvSpPr/>
          <p:nvPr/>
        </p:nvSpPr>
        <p:spPr>
          <a:xfrm>
            <a:off x="8852805" y="2891304"/>
            <a:ext cx="1425202" cy="1425203"/>
          </a:xfrm>
          <a:prstGeom prst="ellipse">
            <a:avLst/>
          </a:prstGeom>
          <a:solidFill>
            <a:srgbClr val="EEEEEE"/>
          </a:solidFill>
          <a:ln w="9525">
            <a:solidFill>
              <a:srgbClr val="2A2A2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83518340-6B89-AC96-40F9-D3733A85086F}"/>
              </a:ext>
            </a:extLst>
          </p:cNvPr>
          <p:cNvSpPr/>
          <p:nvPr/>
        </p:nvSpPr>
        <p:spPr>
          <a:xfrm>
            <a:off x="8902181" y="2941054"/>
            <a:ext cx="1325701" cy="1325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Robustness</a:t>
            </a:r>
          </a:p>
          <a:p>
            <a:pPr algn="ctr"/>
            <a:r>
              <a:rPr lang="en-US" altLang="ko-KR" sz="16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+</a:t>
            </a:r>
            <a:br>
              <a:rPr lang="en-US" altLang="ko-KR" sz="16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</a:br>
            <a:r>
              <a:rPr lang="en-US" altLang="ko-KR" sz="16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Denoising</a:t>
            </a:r>
            <a:endParaRPr lang="ko-KR" altLang="en-US" sz="16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57BF3AEE-6A0D-118A-8B6E-A806F060F136}"/>
              </a:ext>
            </a:extLst>
          </p:cNvPr>
          <p:cNvSpPr/>
          <p:nvPr/>
        </p:nvSpPr>
        <p:spPr>
          <a:xfrm>
            <a:off x="6250942" y="2868042"/>
            <a:ext cx="1478579" cy="1460665"/>
          </a:xfrm>
          <a:prstGeom prst="ellips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KDD-Net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F23C1398-1F6E-65D2-0075-E45150AAFE56}"/>
              </a:ext>
            </a:extLst>
          </p:cNvPr>
          <p:cNvSpPr/>
          <p:nvPr/>
        </p:nvSpPr>
        <p:spPr>
          <a:xfrm>
            <a:off x="3298469" y="4375562"/>
            <a:ext cx="2451644" cy="9042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4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간접 학습을 통한</a:t>
            </a:r>
            <a:endParaRPr lang="en-US" altLang="ko-KR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r>
              <a:rPr lang="ko-KR" altLang="en-US" sz="14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499C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빠른 </a:t>
            </a:r>
            <a:r>
              <a:rPr lang="en-US" altLang="ko-KR" sz="14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499C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robustness </a:t>
            </a:r>
            <a:r>
              <a:rPr lang="ko-KR" altLang="en-US" sz="14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499C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학습</a:t>
            </a:r>
            <a:endParaRPr lang="en-US" altLang="ko-KR" sz="1400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4499C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1516009B-E59E-919C-8185-988F18A598E0}"/>
              </a:ext>
            </a:extLst>
          </p:cNvPr>
          <p:cNvSpPr/>
          <p:nvPr/>
        </p:nvSpPr>
        <p:spPr>
          <a:xfrm>
            <a:off x="8245665" y="4374196"/>
            <a:ext cx="2762301" cy="9042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4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효과적인 </a:t>
            </a:r>
            <a:r>
              <a:rPr lang="en-US" altLang="ko-KR" sz="14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Denoising</a:t>
            </a:r>
            <a:r>
              <a:rPr lang="ko-KR" altLang="en-US" sz="14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을 통한</a:t>
            </a:r>
            <a:br>
              <a:rPr lang="en-US" altLang="ko-KR" sz="14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</a:br>
            <a:r>
              <a:rPr lang="ko-KR" altLang="en-US" sz="14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499C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방어성능 향상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C6C7536-EA68-EC9D-706B-267ED7D69913}"/>
              </a:ext>
            </a:extLst>
          </p:cNvPr>
          <p:cNvSpPr/>
          <p:nvPr/>
        </p:nvSpPr>
        <p:spPr>
          <a:xfrm>
            <a:off x="3833197" y="2891738"/>
            <a:ext cx="1425202" cy="1425203"/>
          </a:xfrm>
          <a:prstGeom prst="ellipse">
            <a:avLst/>
          </a:prstGeom>
          <a:solidFill>
            <a:srgbClr val="EEEEEE"/>
          </a:solidFill>
          <a:ln w="9525">
            <a:solidFill>
              <a:srgbClr val="2A2A2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B14D55FA-7CBB-5FFF-33C9-32BEC66BEB42}"/>
              </a:ext>
            </a:extLst>
          </p:cNvPr>
          <p:cNvSpPr/>
          <p:nvPr/>
        </p:nvSpPr>
        <p:spPr>
          <a:xfrm>
            <a:off x="3882947" y="2941488"/>
            <a:ext cx="1325701" cy="1325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600" b="1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지식증류</a:t>
            </a:r>
            <a:endParaRPr lang="en-US" altLang="ko-KR" sz="16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8" name="오른쪽 화살표 57">
            <a:extLst>
              <a:ext uri="{FF2B5EF4-FFF2-40B4-BE49-F238E27FC236}">
                <a16:creationId xmlns:a16="http://schemas.microsoft.com/office/drawing/2014/main" id="{D1FACE33-FDE0-D53D-72B9-95025E733036}"/>
              </a:ext>
            </a:extLst>
          </p:cNvPr>
          <p:cNvSpPr/>
          <p:nvPr/>
        </p:nvSpPr>
        <p:spPr>
          <a:xfrm>
            <a:off x="3214774" y="2852901"/>
            <a:ext cx="625525" cy="1608366"/>
          </a:xfrm>
          <a:custGeom>
            <a:avLst/>
            <a:gdLst>
              <a:gd name="connsiteX0" fmla="*/ 0 w 642280"/>
              <a:gd name="connsiteY0" fmla="*/ 99452 h 513315"/>
              <a:gd name="connsiteX1" fmla="*/ 476274 w 642280"/>
              <a:gd name="connsiteY1" fmla="*/ 99452 h 513315"/>
              <a:gd name="connsiteX2" fmla="*/ 476274 w 642280"/>
              <a:gd name="connsiteY2" fmla="*/ 0 h 513315"/>
              <a:gd name="connsiteX3" fmla="*/ 642280 w 642280"/>
              <a:gd name="connsiteY3" fmla="*/ 256658 h 513315"/>
              <a:gd name="connsiteX4" fmla="*/ 476274 w 642280"/>
              <a:gd name="connsiteY4" fmla="*/ 513315 h 513315"/>
              <a:gd name="connsiteX5" fmla="*/ 476274 w 642280"/>
              <a:gd name="connsiteY5" fmla="*/ 413863 h 513315"/>
              <a:gd name="connsiteX6" fmla="*/ 0 w 642280"/>
              <a:gd name="connsiteY6" fmla="*/ 413863 h 513315"/>
              <a:gd name="connsiteX7" fmla="*/ 0 w 642280"/>
              <a:gd name="connsiteY7" fmla="*/ 99452 h 513315"/>
              <a:gd name="connsiteX0" fmla="*/ 0 w 651905"/>
              <a:gd name="connsiteY0" fmla="*/ 0 h 981753"/>
              <a:gd name="connsiteX1" fmla="*/ 485899 w 651905"/>
              <a:gd name="connsiteY1" fmla="*/ 567890 h 981753"/>
              <a:gd name="connsiteX2" fmla="*/ 485899 w 651905"/>
              <a:gd name="connsiteY2" fmla="*/ 468438 h 981753"/>
              <a:gd name="connsiteX3" fmla="*/ 651905 w 651905"/>
              <a:gd name="connsiteY3" fmla="*/ 725096 h 981753"/>
              <a:gd name="connsiteX4" fmla="*/ 485899 w 651905"/>
              <a:gd name="connsiteY4" fmla="*/ 981753 h 981753"/>
              <a:gd name="connsiteX5" fmla="*/ 485899 w 651905"/>
              <a:gd name="connsiteY5" fmla="*/ 882301 h 981753"/>
              <a:gd name="connsiteX6" fmla="*/ 9625 w 651905"/>
              <a:gd name="connsiteY6" fmla="*/ 882301 h 981753"/>
              <a:gd name="connsiteX7" fmla="*/ 0 w 651905"/>
              <a:gd name="connsiteY7" fmla="*/ 0 h 981753"/>
              <a:gd name="connsiteX0" fmla="*/ 0 w 651905"/>
              <a:gd name="connsiteY0" fmla="*/ 0 h 1517569"/>
              <a:gd name="connsiteX1" fmla="*/ 485899 w 651905"/>
              <a:gd name="connsiteY1" fmla="*/ 567890 h 1517569"/>
              <a:gd name="connsiteX2" fmla="*/ 485899 w 651905"/>
              <a:gd name="connsiteY2" fmla="*/ 468438 h 1517569"/>
              <a:gd name="connsiteX3" fmla="*/ 651905 w 651905"/>
              <a:gd name="connsiteY3" fmla="*/ 725096 h 1517569"/>
              <a:gd name="connsiteX4" fmla="*/ 485899 w 651905"/>
              <a:gd name="connsiteY4" fmla="*/ 981753 h 1517569"/>
              <a:gd name="connsiteX5" fmla="*/ 485899 w 651905"/>
              <a:gd name="connsiteY5" fmla="*/ 882301 h 1517569"/>
              <a:gd name="connsiteX6" fmla="*/ 9625 w 651905"/>
              <a:gd name="connsiteY6" fmla="*/ 1517569 h 1517569"/>
              <a:gd name="connsiteX7" fmla="*/ 0 w 651905"/>
              <a:gd name="connsiteY7" fmla="*/ 0 h 1517569"/>
              <a:gd name="connsiteX0" fmla="*/ 0 w 651905"/>
              <a:gd name="connsiteY0" fmla="*/ 0 h 1517569"/>
              <a:gd name="connsiteX1" fmla="*/ 485899 w 651905"/>
              <a:gd name="connsiteY1" fmla="*/ 567890 h 1517569"/>
              <a:gd name="connsiteX2" fmla="*/ 485899 w 651905"/>
              <a:gd name="connsiteY2" fmla="*/ 468438 h 1517569"/>
              <a:gd name="connsiteX3" fmla="*/ 651905 w 651905"/>
              <a:gd name="connsiteY3" fmla="*/ 725096 h 1517569"/>
              <a:gd name="connsiteX4" fmla="*/ 485899 w 651905"/>
              <a:gd name="connsiteY4" fmla="*/ 981753 h 1517569"/>
              <a:gd name="connsiteX5" fmla="*/ 485899 w 651905"/>
              <a:gd name="connsiteY5" fmla="*/ 882301 h 1517569"/>
              <a:gd name="connsiteX6" fmla="*/ 9625 w 651905"/>
              <a:gd name="connsiteY6" fmla="*/ 1517569 h 1517569"/>
              <a:gd name="connsiteX7" fmla="*/ 0 w 651905"/>
              <a:gd name="connsiteY7" fmla="*/ 0 h 1517569"/>
              <a:gd name="connsiteX0" fmla="*/ 0 w 651905"/>
              <a:gd name="connsiteY0" fmla="*/ 0 h 1517569"/>
              <a:gd name="connsiteX1" fmla="*/ 485899 w 651905"/>
              <a:gd name="connsiteY1" fmla="*/ 567890 h 1517569"/>
              <a:gd name="connsiteX2" fmla="*/ 485899 w 651905"/>
              <a:gd name="connsiteY2" fmla="*/ 468438 h 1517569"/>
              <a:gd name="connsiteX3" fmla="*/ 651905 w 651905"/>
              <a:gd name="connsiteY3" fmla="*/ 725096 h 1517569"/>
              <a:gd name="connsiteX4" fmla="*/ 485899 w 651905"/>
              <a:gd name="connsiteY4" fmla="*/ 981753 h 1517569"/>
              <a:gd name="connsiteX5" fmla="*/ 485899 w 651905"/>
              <a:gd name="connsiteY5" fmla="*/ 882301 h 1517569"/>
              <a:gd name="connsiteX6" fmla="*/ 9625 w 651905"/>
              <a:gd name="connsiteY6" fmla="*/ 1517569 h 1517569"/>
              <a:gd name="connsiteX7" fmla="*/ 0 w 651905"/>
              <a:gd name="connsiteY7" fmla="*/ 0 h 1517569"/>
              <a:gd name="connsiteX0" fmla="*/ 0 w 651905"/>
              <a:gd name="connsiteY0" fmla="*/ 0 h 1517569"/>
              <a:gd name="connsiteX1" fmla="*/ 485899 w 651905"/>
              <a:gd name="connsiteY1" fmla="*/ 567890 h 1517569"/>
              <a:gd name="connsiteX2" fmla="*/ 485899 w 651905"/>
              <a:gd name="connsiteY2" fmla="*/ 468438 h 1517569"/>
              <a:gd name="connsiteX3" fmla="*/ 651905 w 651905"/>
              <a:gd name="connsiteY3" fmla="*/ 725096 h 1517569"/>
              <a:gd name="connsiteX4" fmla="*/ 485899 w 651905"/>
              <a:gd name="connsiteY4" fmla="*/ 981753 h 1517569"/>
              <a:gd name="connsiteX5" fmla="*/ 485899 w 651905"/>
              <a:gd name="connsiteY5" fmla="*/ 882301 h 1517569"/>
              <a:gd name="connsiteX6" fmla="*/ 9625 w 651905"/>
              <a:gd name="connsiteY6" fmla="*/ 1517569 h 1517569"/>
              <a:gd name="connsiteX7" fmla="*/ 0 w 651905"/>
              <a:gd name="connsiteY7" fmla="*/ 0 h 1517569"/>
              <a:gd name="connsiteX0" fmla="*/ 0 w 651905"/>
              <a:gd name="connsiteY0" fmla="*/ 0 h 1517569"/>
              <a:gd name="connsiteX1" fmla="*/ 485899 w 651905"/>
              <a:gd name="connsiteY1" fmla="*/ 567890 h 1517569"/>
              <a:gd name="connsiteX2" fmla="*/ 485899 w 651905"/>
              <a:gd name="connsiteY2" fmla="*/ 468438 h 1517569"/>
              <a:gd name="connsiteX3" fmla="*/ 651905 w 651905"/>
              <a:gd name="connsiteY3" fmla="*/ 725096 h 1517569"/>
              <a:gd name="connsiteX4" fmla="*/ 485899 w 651905"/>
              <a:gd name="connsiteY4" fmla="*/ 981753 h 1517569"/>
              <a:gd name="connsiteX5" fmla="*/ 485899 w 651905"/>
              <a:gd name="connsiteY5" fmla="*/ 882301 h 1517569"/>
              <a:gd name="connsiteX6" fmla="*/ 9625 w 651905"/>
              <a:gd name="connsiteY6" fmla="*/ 1517569 h 1517569"/>
              <a:gd name="connsiteX7" fmla="*/ 0 w 651905"/>
              <a:gd name="connsiteY7" fmla="*/ 0 h 151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905" h="1517569">
                <a:moveTo>
                  <a:pt x="0" y="0"/>
                </a:moveTo>
                <a:cubicBezTo>
                  <a:pt x="104215" y="275925"/>
                  <a:pt x="266181" y="474846"/>
                  <a:pt x="485899" y="567890"/>
                </a:cubicBezTo>
                <a:lnTo>
                  <a:pt x="485899" y="468438"/>
                </a:lnTo>
                <a:lnTo>
                  <a:pt x="651905" y="725096"/>
                </a:lnTo>
                <a:lnTo>
                  <a:pt x="485899" y="981753"/>
                </a:lnTo>
                <a:lnTo>
                  <a:pt x="485899" y="882301"/>
                </a:lnTo>
                <a:cubicBezTo>
                  <a:pt x="240513" y="997805"/>
                  <a:pt x="81756" y="1219186"/>
                  <a:pt x="9625" y="1517569"/>
                </a:cubicBezTo>
                <a:cubicBezTo>
                  <a:pt x="6417" y="1011713"/>
                  <a:pt x="3208" y="50585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100000">
                <a:srgbClr val="A2A2A2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46B05BF-EF65-C5E1-FE55-B8AA1EDC59FB}"/>
              </a:ext>
            </a:extLst>
          </p:cNvPr>
          <p:cNvGrpSpPr/>
          <p:nvPr/>
        </p:nvGrpSpPr>
        <p:grpSpPr>
          <a:xfrm>
            <a:off x="1638253" y="2782219"/>
            <a:ext cx="1645308" cy="1645308"/>
            <a:chOff x="1498060" y="2649983"/>
            <a:chExt cx="1579123" cy="1579123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EF0A3F7-F589-032D-74BC-7EA53CE2FAB3}"/>
                </a:ext>
              </a:extLst>
            </p:cNvPr>
            <p:cNvSpPr/>
            <p:nvPr/>
          </p:nvSpPr>
          <p:spPr>
            <a:xfrm>
              <a:off x="1553183" y="2705106"/>
              <a:ext cx="1468876" cy="1468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4499C"/>
                  </a:solidFill>
                  <a:latin typeface="Noto Sans KR Regular" panose="020B0600000101010101" charset="-127"/>
                  <a:ea typeface="Noto Sans KR Regular" panose="020B0600000101010101" charset="-127"/>
                </a:rPr>
                <a:t>적대적</a:t>
              </a:r>
              <a:endParaRPr lang="en-US" altLang="ko-KR" sz="16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499C"/>
                </a:solidFill>
                <a:latin typeface="Noto Sans KR Regular" panose="020B0600000101010101" charset="-127"/>
                <a:ea typeface="Noto Sans KR Regular" panose="020B0600000101010101" charset="-127"/>
              </a:endParaRPr>
            </a:p>
            <a:p>
              <a:pPr algn="ctr"/>
              <a:r>
                <a:rPr lang="en-US" altLang="ko-KR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4499C"/>
                  </a:solidFill>
                  <a:latin typeface="Noto Sans KR Regular" panose="020B0600000101010101" charset="-127"/>
                  <a:ea typeface="Noto Sans KR Regular" panose="020B0600000101010101" charset="-127"/>
                </a:rPr>
                <a:t>Robustness</a:t>
              </a:r>
            </a:p>
            <a:p>
              <a:pPr algn="ctr"/>
              <a:r>
                <a:rPr lang="ko-KR" altLang="en-US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4499C"/>
                  </a:solidFill>
                  <a:latin typeface="Noto Sans KR Regular" panose="020B0600000101010101" charset="-127"/>
                  <a:ea typeface="Noto Sans KR Regular" panose="020B0600000101010101" charset="-127"/>
                </a:rPr>
                <a:t>모델</a:t>
              </a: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698AA7CA-4DE1-F978-4EF4-E7A819F82251}"/>
                </a:ext>
              </a:extLst>
            </p:cNvPr>
            <p:cNvSpPr/>
            <p:nvPr/>
          </p:nvSpPr>
          <p:spPr>
            <a:xfrm>
              <a:off x="1498060" y="2649983"/>
              <a:ext cx="1579123" cy="1579123"/>
            </a:xfrm>
            <a:prstGeom prst="ellipse">
              <a:avLst/>
            </a:prstGeom>
            <a:noFill/>
            <a:ln w="9525">
              <a:solidFill>
                <a:srgbClr val="2A2A2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Noto Sans KR Regular" panose="020B0500000000000000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119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860816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Proposed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Method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4C18A-175C-607B-5EC9-BEC03CCACD24}"/>
              </a:ext>
            </a:extLst>
          </p:cNvPr>
          <p:cNvSpPr txBox="1"/>
          <p:nvPr/>
        </p:nvSpPr>
        <p:spPr>
          <a:xfrm>
            <a:off x="1486498" y="1629333"/>
            <a:ext cx="3091153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제안 모델의 </a:t>
            </a:r>
            <a:r>
              <a:rPr lang="en-US" altLang="ko-KR" sz="1400" b="1" dirty="0">
                <a:solidFill>
                  <a:srgbClr val="FF0000"/>
                </a:solidFill>
              </a:rPr>
              <a:t>contributions</a:t>
            </a:r>
            <a:r>
              <a:rPr lang="ko-KR" altLang="en-US" sz="1400" dirty="0"/>
              <a:t>는 다음과 같음</a:t>
            </a:r>
            <a:endParaRPr lang="en-US" altLang="ko-KR" sz="1400" dirty="0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AA2FFB8-51D9-6FA2-FBEC-7709C3D2B139}"/>
              </a:ext>
            </a:extLst>
          </p:cNvPr>
          <p:cNvCxnSpPr>
            <a:cxnSpLocks/>
          </p:cNvCxnSpPr>
          <p:nvPr/>
        </p:nvCxnSpPr>
        <p:spPr>
          <a:xfrm>
            <a:off x="6132513" y="2580841"/>
            <a:ext cx="0" cy="2969059"/>
          </a:xfrm>
          <a:prstGeom prst="line">
            <a:avLst/>
          </a:prstGeom>
          <a:ln w="15875" cap="rnd">
            <a:solidFill>
              <a:srgbClr val="2A2A2A"/>
            </a:solidFill>
            <a:prstDash val="lg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CCA524-E146-CF63-F8C4-F584E2FB49C3}"/>
              </a:ext>
            </a:extLst>
          </p:cNvPr>
          <p:cNvSpPr txBox="1"/>
          <p:nvPr/>
        </p:nvSpPr>
        <p:spPr>
          <a:xfrm>
            <a:off x="2528784" y="2534459"/>
            <a:ext cx="2081389" cy="379907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pPr marL="228600" indent="-228600">
              <a:buAutoNum type="arabicPeriod"/>
            </a:pPr>
            <a:r>
              <a:rPr lang="ko-KR" altLang="en-US" sz="2000" b="1">
                <a:solidFill>
                  <a:schemeClr val="tx1"/>
                </a:solidFill>
              </a:rPr>
              <a:t> 방어성능의 향상</a:t>
            </a:r>
            <a:endParaRPr lang="en-US" altLang="ko-KR" sz="20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FA803-98D8-653B-F17A-AB1AF9C5FB2B}"/>
              </a:ext>
            </a:extLst>
          </p:cNvPr>
          <p:cNvSpPr txBox="1"/>
          <p:nvPr/>
        </p:nvSpPr>
        <p:spPr>
          <a:xfrm>
            <a:off x="2170294" y="3754082"/>
            <a:ext cx="2888021" cy="677937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pPr algn="ctr"/>
            <a:r>
              <a:rPr lang="ko-KR" altLang="en-US" sz="1800" dirty="0">
                <a:solidFill>
                  <a:srgbClr val="FF0000"/>
                </a:solidFill>
              </a:rPr>
              <a:t>기존 방어기법보다 </a:t>
            </a:r>
            <a:br>
              <a:rPr lang="en-US" altLang="ko-KR" sz="1800" dirty="0"/>
            </a:br>
            <a:r>
              <a:rPr lang="ko-KR" altLang="en-US" sz="1800" b="1" dirty="0">
                <a:solidFill>
                  <a:srgbClr val="FF0000"/>
                </a:solidFill>
              </a:rPr>
              <a:t>강인한 방어</a:t>
            </a:r>
            <a:r>
              <a:rPr lang="ko-KR" altLang="en-US" sz="1800" dirty="0"/>
              <a:t>성능을 보임을 제안</a:t>
            </a:r>
            <a:endParaRPr lang="en-US" altLang="ko-KR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21CD8-2421-C374-AB19-DE0F57362689}"/>
              </a:ext>
            </a:extLst>
          </p:cNvPr>
          <p:cNvSpPr txBox="1"/>
          <p:nvPr/>
        </p:nvSpPr>
        <p:spPr>
          <a:xfrm>
            <a:off x="6432029" y="2516035"/>
            <a:ext cx="4894339" cy="379907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en-US" altLang="ko-KR" sz="2000" b="1">
                <a:solidFill>
                  <a:schemeClr val="tx1"/>
                </a:solidFill>
              </a:rPr>
              <a:t>2.</a:t>
            </a:r>
            <a:r>
              <a:rPr lang="ko-KR" altLang="en-US" sz="2000" b="1">
                <a:solidFill>
                  <a:schemeClr val="tx1"/>
                </a:solidFill>
              </a:rPr>
              <a:t>  파라미터 및 학습시간을 고려한 효율적 학습</a:t>
            </a:r>
            <a:endParaRPr lang="en-US" altLang="ko-KR" sz="20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F1DA4E-FE81-2E50-6BE9-D95FBFED2ED9}"/>
              </a:ext>
            </a:extLst>
          </p:cNvPr>
          <p:cNvSpPr txBox="1"/>
          <p:nvPr/>
        </p:nvSpPr>
        <p:spPr>
          <a:xfrm>
            <a:off x="6609015" y="3404457"/>
            <a:ext cx="4152469" cy="1342735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pPr algn="ctr"/>
            <a:r>
              <a:rPr lang="ko-KR" altLang="en-US" sz="1800" dirty="0">
                <a:solidFill>
                  <a:srgbClr val="44499C"/>
                </a:solidFill>
              </a:rPr>
              <a:t>파라미터 </a:t>
            </a:r>
            <a:r>
              <a:rPr lang="ko-KR" altLang="en-US" sz="1800" dirty="0">
                <a:solidFill>
                  <a:srgbClr val="595959"/>
                </a:solidFill>
              </a:rPr>
              <a:t>및</a:t>
            </a:r>
            <a:r>
              <a:rPr lang="ko-KR" altLang="en-US" sz="1800" dirty="0">
                <a:solidFill>
                  <a:srgbClr val="44499C"/>
                </a:solidFill>
              </a:rPr>
              <a:t> 학습시간의 증가</a:t>
            </a:r>
            <a:r>
              <a:rPr lang="ko-KR" altLang="en-US" sz="1800" dirty="0">
                <a:solidFill>
                  <a:srgbClr val="595959"/>
                </a:solidFill>
              </a:rPr>
              <a:t>는</a:t>
            </a:r>
            <a:r>
              <a:rPr lang="ko-KR" altLang="en-US" sz="1800" dirty="0">
                <a:solidFill>
                  <a:srgbClr val="FF0000"/>
                </a:solidFill>
              </a:rPr>
              <a:t> </a:t>
            </a:r>
            <a:r>
              <a:rPr lang="ko-KR" altLang="en-US" sz="1800" dirty="0" err="1">
                <a:solidFill>
                  <a:srgbClr val="44499C"/>
                </a:solidFill>
              </a:rPr>
              <a:t>최소화</a:t>
            </a:r>
            <a:r>
              <a:rPr lang="ko-KR" altLang="en-US" sz="1800" dirty="0" err="1">
                <a:solidFill>
                  <a:srgbClr val="595959"/>
                </a:solidFill>
              </a:rPr>
              <a:t>시키며</a:t>
            </a:r>
            <a:r>
              <a:rPr lang="en-US" altLang="ko-KR" sz="1800" dirty="0">
                <a:solidFill>
                  <a:srgbClr val="595959"/>
                </a:solidFill>
              </a:rPr>
              <a:t>,</a:t>
            </a:r>
            <a:br>
              <a:rPr lang="en-US" altLang="ko-KR" sz="1800" dirty="0">
                <a:solidFill>
                  <a:srgbClr val="FF0000"/>
                </a:solidFill>
              </a:rPr>
            </a:br>
            <a:r>
              <a:rPr lang="ko-KR" altLang="en-US" sz="1800" dirty="0">
                <a:solidFill>
                  <a:srgbClr val="FF0000"/>
                </a:solidFill>
              </a:rPr>
              <a:t>방어성능</a:t>
            </a:r>
            <a:r>
              <a:rPr lang="ko-KR" altLang="en-US" sz="1800" dirty="0">
                <a:solidFill>
                  <a:srgbClr val="595959"/>
                </a:solidFill>
              </a:rPr>
              <a:t>을</a:t>
            </a:r>
            <a:r>
              <a:rPr lang="ko-KR" altLang="en-US" sz="1800" dirty="0">
                <a:solidFill>
                  <a:srgbClr val="FF0000"/>
                </a:solidFill>
              </a:rPr>
              <a:t> 향상</a:t>
            </a:r>
            <a:br>
              <a:rPr lang="en-US" altLang="ko-KR" sz="1800" dirty="0">
                <a:solidFill>
                  <a:srgbClr val="FF0000"/>
                </a:solidFill>
              </a:rPr>
            </a:br>
            <a:br>
              <a:rPr lang="en-US" altLang="ko-KR" sz="1800" dirty="0">
                <a:solidFill>
                  <a:srgbClr val="FF0000"/>
                </a:solidFill>
              </a:rPr>
            </a:br>
            <a:r>
              <a:rPr lang="en-US" altLang="ko-KR" sz="1800" dirty="0">
                <a:solidFill>
                  <a:srgbClr val="FF0000"/>
                </a:solidFill>
              </a:rPr>
              <a:t>security for AI </a:t>
            </a:r>
            <a:r>
              <a:rPr lang="ko-KR" altLang="en-US" sz="1800" dirty="0"/>
              <a:t>측면의 </a:t>
            </a:r>
            <a:r>
              <a:rPr lang="ko-KR" altLang="en-US" sz="1800" dirty="0">
                <a:solidFill>
                  <a:srgbClr val="FF0000"/>
                </a:solidFill>
              </a:rPr>
              <a:t>상용화 연구에 기여</a:t>
            </a:r>
            <a:endParaRPr lang="en-US" altLang="ko-KR" sz="1800" dirty="0">
              <a:solidFill>
                <a:srgbClr val="FF0000"/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CEBEFD-5C9A-D9A2-E09F-01F36040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64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860816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Proposed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Method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4C18A-175C-607B-5EC9-BEC03CCACD24}"/>
              </a:ext>
            </a:extLst>
          </p:cNvPr>
          <p:cNvSpPr txBox="1"/>
          <p:nvPr/>
        </p:nvSpPr>
        <p:spPr>
          <a:xfrm>
            <a:off x="1486498" y="1629333"/>
            <a:ext cx="3299928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제안모델 </a:t>
            </a:r>
            <a:r>
              <a:rPr lang="en-US" altLang="ko-KR" sz="1400" dirty="0"/>
              <a:t>(KDD-Net)</a:t>
            </a:r>
            <a:r>
              <a:rPr lang="ko-KR" altLang="en-US" sz="1400" dirty="0"/>
              <a:t>의 학습 구조는 다음과 같음</a:t>
            </a:r>
            <a:endParaRPr lang="en-US" altLang="ko-KR" sz="1400" dirty="0"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1029155A-60AB-8866-1F27-2C86D5EB3CC3}"/>
              </a:ext>
            </a:extLst>
          </p:cNvPr>
          <p:cNvGrpSpPr/>
          <p:nvPr/>
        </p:nvGrpSpPr>
        <p:grpSpPr>
          <a:xfrm>
            <a:off x="4102568" y="2117972"/>
            <a:ext cx="4355991" cy="3304743"/>
            <a:chOff x="4371330" y="2169410"/>
            <a:chExt cx="4355991" cy="3304743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B7C18330-ADCB-C215-8F34-FBEFFA4A152D}"/>
                </a:ext>
              </a:extLst>
            </p:cNvPr>
            <p:cNvSpPr/>
            <p:nvPr/>
          </p:nvSpPr>
          <p:spPr>
            <a:xfrm>
              <a:off x="7451737" y="2972846"/>
              <a:ext cx="896897" cy="884239"/>
            </a:xfrm>
            <a:prstGeom prst="ellipse">
              <a:avLst/>
            </a:prstGeom>
            <a:solidFill>
              <a:srgbClr val="EEEEEE"/>
            </a:solidFill>
            <a:ln w="9525">
              <a:solidFill>
                <a:srgbClr val="2A2A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Noto Sans KR Regular" panose="020B0500000000000000" pitchFamily="34" charset="-127"/>
              </a:endParaRP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6C8583E2-8CFE-59A9-9325-AD30AC649CD1}"/>
                </a:ext>
              </a:extLst>
            </p:cNvPr>
            <p:cNvSpPr/>
            <p:nvPr/>
          </p:nvSpPr>
          <p:spPr>
            <a:xfrm>
              <a:off x="7483805" y="3000966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13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지식증류</a:t>
              </a:r>
              <a:endParaRPr lang="en-US" altLang="ko-KR" sz="13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</p:txBody>
        </p:sp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A5768C23-A12B-0052-5F9A-A4D7E56A1825}"/>
                </a:ext>
              </a:extLst>
            </p:cNvPr>
            <p:cNvSpPr/>
            <p:nvPr/>
          </p:nvSpPr>
          <p:spPr>
            <a:xfrm>
              <a:off x="4371330" y="2509471"/>
              <a:ext cx="2366365" cy="709401"/>
            </a:xfrm>
            <a:prstGeom prst="roundRect">
              <a:avLst/>
            </a:prstGeom>
            <a:solidFill>
              <a:srgbClr val="EEEEEE"/>
            </a:solidFill>
            <a:ln w="9525" cap="rnd">
              <a:solidFill>
                <a:srgbClr val="2A2A2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D18F7FB3-51C3-B27B-54D5-73207081C514}"/>
                </a:ext>
              </a:extLst>
            </p:cNvPr>
            <p:cNvSpPr/>
            <p:nvPr/>
          </p:nvSpPr>
          <p:spPr>
            <a:xfrm>
              <a:off x="4415170" y="2545945"/>
              <a:ext cx="2278683" cy="636451"/>
            </a:xfrm>
            <a:prstGeom prst="roundRect">
              <a:avLst/>
            </a:prstGeom>
            <a:solidFill>
              <a:schemeClr val="bg1"/>
            </a:solidFill>
            <a:ln w="317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ea typeface="+mj-ea"/>
                </a:rPr>
                <a:t>Adversarial Robustness</a:t>
              </a:r>
            </a:p>
            <a:p>
              <a:pPr algn="ctr"/>
              <a:r>
                <a:rPr lang="ko-KR" altLang="en-US" sz="14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ea typeface="+mj-ea"/>
                </a:rPr>
                <a:t>모델</a:t>
              </a:r>
              <a:endParaRPr lang="ko-KR" altLang="en-US" sz="1400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ea typeface="+mj-ea"/>
              </a:endParaRP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DFDB1745-E14D-018B-4516-19026ED9E503}"/>
                </a:ext>
              </a:extLst>
            </p:cNvPr>
            <p:cNvSpPr/>
            <p:nvPr/>
          </p:nvSpPr>
          <p:spPr>
            <a:xfrm>
              <a:off x="4371330" y="4241534"/>
              <a:ext cx="2366365" cy="709401"/>
            </a:xfrm>
            <a:prstGeom prst="roundRect">
              <a:avLst/>
            </a:prstGeom>
            <a:solidFill>
              <a:srgbClr val="EEEEEE"/>
            </a:solidFill>
            <a:ln w="9525" cap="rnd">
              <a:solidFill>
                <a:srgbClr val="2A2A2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D2CC7183-96E0-630F-D4BB-4B44041C3027}"/>
                </a:ext>
              </a:extLst>
            </p:cNvPr>
            <p:cNvSpPr/>
            <p:nvPr/>
          </p:nvSpPr>
          <p:spPr>
            <a:xfrm>
              <a:off x="4415170" y="4278008"/>
              <a:ext cx="2278683" cy="636451"/>
            </a:xfrm>
            <a:prstGeom prst="roundRect">
              <a:avLst/>
            </a:prstGeom>
            <a:solidFill>
              <a:schemeClr val="bg1"/>
            </a:solidFill>
            <a:ln w="317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ea typeface="+mj-ea"/>
                </a:rPr>
                <a:t>Denoising</a:t>
              </a:r>
            </a:p>
            <a:p>
              <a:pPr algn="ctr"/>
              <a:r>
                <a:rPr lang="ko-KR" altLang="en-US" sz="14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ea typeface="+mj-ea"/>
                </a:rPr>
                <a:t>모델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78C634-F130-DC62-852A-17ADD1245D3E}"/>
                </a:ext>
              </a:extLst>
            </p:cNvPr>
            <p:cNvSpPr txBox="1"/>
            <p:nvPr/>
          </p:nvSpPr>
          <p:spPr>
            <a:xfrm>
              <a:off x="4841911" y="2169410"/>
              <a:ext cx="14252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400">
                  <a:solidFill>
                    <a:srgbClr val="44499C"/>
                  </a:solidFill>
                </a:rPr>
                <a:t>Teacher Model</a:t>
              </a:r>
              <a:endParaRPr lang="ko-KR" altLang="en-US" sz="1400">
                <a:solidFill>
                  <a:srgbClr val="44499C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8DBE79-DB1A-79F4-0CE2-4326F3F888D9}"/>
                </a:ext>
              </a:extLst>
            </p:cNvPr>
            <p:cNvSpPr txBox="1"/>
            <p:nvPr/>
          </p:nvSpPr>
          <p:spPr>
            <a:xfrm>
              <a:off x="4702210" y="4950933"/>
              <a:ext cx="16725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accent6">
                      <a:lumMod val="75000"/>
                    </a:schemeClr>
                  </a:solidFill>
                </a:rPr>
                <a:t>Student Model</a:t>
              </a:r>
              <a:br>
                <a:rPr lang="en-US" altLang="ko-KR" sz="140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altLang="ko-KR" sz="1400" dirty="0">
                  <a:solidFill>
                    <a:schemeClr val="accent6">
                      <a:lumMod val="75000"/>
                    </a:schemeClr>
                  </a:solidFill>
                </a:rPr>
                <a:t>(</a:t>
              </a:r>
              <a:r>
                <a:rPr lang="ko-KR" altLang="en-US" sz="1400" dirty="0">
                  <a:solidFill>
                    <a:schemeClr val="accent6">
                      <a:lumMod val="75000"/>
                    </a:schemeClr>
                  </a:solidFill>
                </a:rPr>
                <a:t>최종사용 모델</a:t>
              </a:r>
              <a:r>
                <a:rPr lang="en-US" altLang="ko-KR" sz="1400" dirty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  <a:endParaRPr lang="ko-KR" altLang="en-US" sz="1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27" name="연결선: 꺾임 26">
              <a:extLst>
                <a:ext uri="{FF2B5EF4-FFF2-40B4-BE49-F238E27FC236}">
                  <a16:creationId xmlns:a16="http://schemas.microsoft.com/office/drawing/2014/main" id="{43AC82F5-1F22-17C8-61F9-3800C48B075E}"/>
                </a:ext>
              </a:extLst>
            </p:cNvPr>
            <p:cNvCxnSpPr>
              <a:stCxn id="19" idx="3"/>
              <a:endCxn id="21" idx="3"/>
            </p:cNvCxnSpPr>
            <p:nvPr/>
          </p:nvCxnSpPr>
          <p:spPr>
            <a:xfrm>
              <a:off x="6737695" y="2864172"/>
              <a:ext cx="12700" cy="1732063"/>
            </a:xfrm>
            <a:prstGeom prst="bentConnector3">
              <a:avLst>
                <a:gd name="adj1" fmla="val 1800000"/>
              </a:avLst>
            </a:prstGeom>
            <a:ln>
              <a:headEnd type="none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011D6205-D801-B9CE-702D-351C92CFC581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V="1">
              <a:off x="6975674" y="3414966"/>
              <a:ext cx="476063" cy="4972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직선 화살표 연결선 38">
              <a:extLst>
                <a:ext uri="{FF2B5EF4-FFF2-40B4-BE49-F238E27FC236}">
                  <a16:creationId xmlns:a16="http://schemas.microsoft.com/office/drawing/2014/main" id="{07735488-91E2-5392-6C3D-3094063D7C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6153" y="4710579"/>
              <a:ext cx="356259" cy="0"/>
            </a:xfrm>
            <a:prstGeom prst="straightConnector1">
              <a:avLst/>
            </a:prstGeom>
            <a:ln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4AA7FD1B-8CE8-2B2C-E3C7-B0B2129A36DA}"/>
                </a:ext>
              </a:extLst>
            </p:cNvPr>
            <p:cNvSpPr/>
            <p:nvPr/>
          </p:nvSpPr>
          <p:spPr>
            <a:xfrm>
              <a:off x="7102412" y="4512969"/>
              <a:ext cx="1577230" cy="437964"/>
            </a:xfrm>
            <a:prstGeom prst="roundRect">
              <a:avLst>
                <a:gd name="adj" fmla="val 0"/>
              </a:avLst>
            </a:prstGeom>
            <a:solidFill>
              <a:srgbClr val="EEEEEE"/>
            </a:solidFill>
            <a:ln w="9525" cap="rnd">
              <a:solidFill>
                <a:srgbClr val="2A2A2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58C647C6-01D0-74D4-D56F-313F9C97E67A}"/>
                </a:ext>
              </a:extLst>
            </p:cNvPr>
            <p:cNvSpPr/>
            <p:nvPr/>
          </p:nvSpPr>
          <p:spPr>
            <a:xfrm>
              <a:off x="7131966" y="4537537"/>
              <a:ext cx="1518788" cy="39292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ea typeface="+mj-ea"/>
                </a:rPr>
                <a:t>Label</a:t>
              </a:r>
            </a:p>
            <a:p>
              <a:pPr algn="ctr"/>
              <a:r>
                <a:rPr lang="en-US" altLang="ko-KR" sz="14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ea typeface="+mj-ea"/>
                </a:rPr>
                <a:t>(Ground-truth)</a:t>
              </a:r>
              <a:endParaRPr lang="ko-KR" altLang="en-US" sz="1400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ea typeface="+mj-ea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56EFC4-366B-EC21-43E3-8A2E61401B89}"/>
                </a:ext>
              </a:extLst>
            </p:cNvPr>
            <p:cNvSpPr txBox="1"/>
            <p:nvPr/>
          </p:nvSpPr>
          <p:spPr>
            <a:xfrm>
              <a:off x="7054732" y="3901515"/>
              <a:ext cx="167258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200" b="1"/>
                <a:t>+</a:t>
              </a:r>
              <a:endParaRPr lang="ko-KR" altLang="en-US" sz="3200" b="1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2053327-1143-051A-077F-2F1B618D57E0}"/>
              </a:ext>
            </a:extLst>
          </p:cNvPr>
          <p:cNvSpPr txBox="1"/>
          <p:nvPr/>
        </p:nvSpPr>
        <p:spPr>
          <a:xfrm>
            <a:off x="4986446" y="5524367"/>
            <a:ext cx="3094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&lt;Fig4. KDD-Net Training process&gt;</a:t>
            </a:r>
            <a:endParaRPr lang="ko-KR" altLang="en-US" sz="1200" dirty="0"/>
          </a:p>
        </p:txBody>
      </p:sp>
      <p:sp>
        <p:nvSpPr>
          <p:cNvPr id="48" name="슬라이드 번호 개체 틀 47">
            <a:extLst>
              <a:ext uri="{FF2B5EF4-FFF2-40B4-BE49-F238E27FC236}">
                <a16:creationId xmlns:a16="http://schemas.microsoft.com/office/drawing/2014/main" id="{EBF4B2ED-9D11-3323-DCAE-38A0A5B5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069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860816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Proposed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Method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3673275-C307-71EA-7E72-AB175EBA3288}"/>
              </a:ext>
            </a:extLst>
          </p:cNvPr>
          <p:cNvSpPr txBox="1"/>
          <p:nvPr/>
        </p:nvSpPr>
        <p:spPr>
          <a:xfrm>
            <a:off x="4996585" y="5479297"/>
            <a:ext cx="26330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&lt;Fig5. </a:t>
            </a:r>
            <a:r>
              <a:rPr lang="ko-KR" altLang="en-US" sz="1200" dirty="0"/>
              <a:t>제안모델</a:t>
            </a:r>
            <a:r>
              <a:rPr lang="en-US" altLang="ko-KR" sz="1200" dirty="0"/>
              <a:t>(KDD-Net)</a:t>
            </a:r>
            <a:r>
              <a:rPr lang="ko-KR" altLang="en-US" sz="1200" dirty="0"/>
              <a:t> 구조</a:t>
            </a:r>
            <a:r>
              <a:rPr lang="en-US" altLang="ko-KR" sz="1200" dirty="0"/>
              <a:t>&gt;</a:t>
            </a:r>
            <a:endParaRPr lang="ko-KR" altLang="en-US" sz="1200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14F4EFA-D6AB-5148-DD32-C1FD697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B9E363A7-46C4-4749-7734-A35196FE5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35" y="1335591"/>
            <a:ext cx="8830010" cy="402093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3400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860816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Proposed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Method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14F4EFA-D6AB-5148-DD32-C1FD697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16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표 2">
                <a:extLst>
                  <a:ext uri="{FF2B5EF4-FFF2-40B4-BE49-F238E27FC236}">
                    <a16:creationId xmlns:a16="http://schemas.microsoft.com/office/drawing/2014/main" id="{175A3F3B-74E7-C5F1-8B78-13D30F025C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5838461"/>
                  </p:ext>
                </p:extLst>
              </p:nvPr>
            </p:nvGraphicFramePr>
            <p:xfrm>
              <a:off x="2789715" y="1906158"/>
              <a:ext cx="6675389" cy="3626119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6675389">
                      <a:extLst>
                        <a:ext uri="{9D8B030D-6E8A-4147-A177-3AD203B41FA5}">
                          <a16:colId xmlns:a16="http://schemas.microsoft.com/office/drawing/2014/main" val="3772095753"/>
                        </a:ext>
                      </a:extLst>
                    </a:gridCol>
                  </a:tblGrid>
                  <a:tr h="3432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b="1" dirty="0">
                              <a:latin typeface="+mn-lt"/>
                            </a:rPr>
                            <a:t>Algorithm 1: </a:t>
                          </a:r>
                          <a:r>
                            <a:rPr lang="en-US" altLang="ko-KR" sz="1600" b="0" dirty="0">
                              <a:latin typeface="+mn-lt"/>
                            </a:rPr>
                            <a:t>Defensive</a:t>
                          </a:r>
                          <a:r>
                            <a:rPr lang="en-US" altLang="ko-KR" sz="1600" dirty="0">
                              <a:latin typeface="+mn-lt"/>
                            </a:rPr>
                            <a:t> Model Training Process based on Distillation</a:t>
                          </a:r>
                          <a:endParaRPr lang="ko-KR" altLang="en-US" sz="1600" dirty="0">
                            <a:latin typeface="+mn-lt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70159896"/>
                      </a:ext>
                    </a:extLst>
                  </a:tr>
                  <a:tr h="1219398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lang="en-US" altLang="ko-K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Require: </a:t>
                          </a:r>
                          <a:r>
                            <a:rPr lang="en-US" altLang="ko-KR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Teacher Model T, Denoising Model D,</a:t>
                          </a:r>
                          <a:r>
                            <a:rPr lang="en-US" altLang="ko-KR" sz="16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ko-KR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Temperature </a:t>
                          </a:r>
                          <a14:m>
                            <m:oMath xmlns:m="http://schemas.openxmlformats.org/officeDocument/2006/math">
                              <m:r>
                                <a:rPr lang="ko-KR" altLang="en-US" sz="160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oMath>
                          </a14:m>
                          <a:r>
                            <a:rPr lang="en-US" altLang="ko-KR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br>
                            <a:rPr lang="en-US" altLang="ko-KR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US" altLang="ko-KR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en-US" altLang="ko-KR" sz="16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ko-KR" altLang="en-US" sz="160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oMath>
                          </a14:m>
                          <a:r>
                            <a:rPr lang="en-US" altLang="ko-KR" sz="16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</m:oMath>
                          </a14:m>
                          <a:r>
                            <a:rPr lang="en-US" altLang="ko-KR" sz="16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10</a:t>
                          </a:r>
                        </a:p>
                        <a:p>
                          <a:pPr latinLnBrk="1"/>
                          <a:r>
                            <a:rPr lang="en-US" altLang="ko-KR" sz="16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altLang="ko-KR" sz="1600" b="0" i="0" smtClean="0">
                                  <a:latin typeface="Cambria Math" panose="02040503050406030204" pitchFamily="18" charset="0"/>
                                </a:rPr>
                                <m:t>0.8</m:t>
                              </m:r>
                            </m:oMath>
                          </a14:m>
                          <a:endParaRPr lang="en-US" altLang="ko-KR" sz="1600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latinLnBrk="1"/>
                          <a:r>
                            <a:rPr lang="en-US" altLang="ko-KR" sz="16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for</a:t>
                          </a:r>
                          <a:r>
                            <a:rPr lang="en-US" altLang="ko-KR" sz="16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altLang="ko-KR" sz="16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x,y</a:t>
                          </a:r>
                          <a:r>
                            <a:rPr lang="en-US" altLang="ko-KR" sz="16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</a:t>
                          </a:r>
                          <a:r>
                            <a:rPr lang="en-US" altLang="ko-KR" sz="16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data 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do</a:t>
                          </a:r>
                        </a:p>
                        <a:p>
                          <a:pPr marL="0" indent="0" latinLnBrk="1">
                            <a:buNone/>
                          </a:pPr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    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𝑂𝑢𝑡𝑝𝑢𝑡</m:t>
                                  </m:r>
                                </m:e>
                                <m:sub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</m:oMath>
                          </a14:m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ko-KR" altLang="en-US" sz="1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oMath>
                          </a14:m>
                          <a:endParaRPr lang="en-US" altLang="ko-KR" sz="1600" b="0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indent="0" latinLnBrk="1">
                            <a:buNone/>
                          </a:pPr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|</a:t>
                          </a:r>
                          <a:r>
                            <a:rPr lang="en-US" altLang="ko-KR" sz="16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𝑂𝑢𝑡𝑝𝑢𝑡</m:t>
                                  </m:r>
                                </m:e>
                                <m:sub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altLang="ko-KR" sz="1600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ko-KR" sz="1600" b="0" i="1" dirty="0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6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endParaRPr lang="en-US" altLang="ko-KR" sz="1600" b="0" dirty="0">
                            <a:latin typeface="Times New Roman" panose="02020603050405020304" pitchFamily="18" charset="0"/>
                          </a:endParaRPr>
                        </a:p>
                        <a:p>
                          <a:pPr marL="0" indent="0" latinLnBrk="1">
                            <a:buNone/>
                          </a:pPr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     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𝑂𝑢𝑡𝑝𝑢𝑡</m:t>
                                  </m:r>
                                </m:e>
                                <m:sub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𝐷𝑖𝑠𝑡𝑖𝑙𝑙𝑒𝑑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</m:oMath>
                          </a14:m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ko-KR" altLang="en-US" sz="1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oMath>
                          </a14:m>
                          <a:endParaRPr lang="en-US" altLang="ko-KR" sz="1600" b="0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indent="0" latinLnBrk="1">
                            <a:buNone/>
                          </a:pPr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 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|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𝑙𝑜𝑠𝑠</m:t>
                                  </m:r>
                                </m:e>
                                <m:sub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𝑠𝑜𝑓𝑡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𝑐𝑟𝑖𝑡𝑒𝑟𝑖𝑜𝑛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𝑠𝑜𝑓𝑡</m:t>
                                  </m:r>
                                </m:sub>
                              </m:s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𝐷𝑖𝑠𝑡𝑖𝑙𝑙𝑒𝑑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𝑂𝑢𝑡𝑝𝑢𝑡</m:t>
                                  </m:r>
                                </m:e>
                                <m:sub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</a:p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|</a:t>
                          </a:r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𝑙𝑜𝑠𝑠</m:t>
                                  </m:r>
                                </m:e>
                                <m:sub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h𝑎𝑟𝑑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  <m:sSub>
                                <m:sSub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𝑐𝑟𝑖𝑡𝑒𝑟𝑖𝑜𝑛</m:t>
                                  </m:r>
                                </m:e>
                                <m: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h𝑎𝑟𝑑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600" b="0" i="1" baseline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b="0" i="1" baseline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𝑂𝑢𝑡𝑝𝑢𝑡</m:t>
                                      </m:r>
                                    </m:e>
                                    <m:sub>
                                      <m:r>
                                        <a:rPr lang="en-US" altLang="ko-KR" sz="1600" b="0" i="1" baseline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oMath>
                          </a14:m>
                          <a:endParaRPr lang="en-US" altLang="ko-KR" sz="1600" b="0" dirty="0">
                            <a:latin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|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b="0" i="1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𝑠𝑜𝑓𝑡</m:t>
                              </m:r>
                              <m:r>
                                <a:rPr lang="en-US" altLang="ko-KR" sz="1600" b="0" i="0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600" b="0" i="1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𝑑𝑖𝑠𝑡𝑖𝑙𝑙𝑎𝑡𝑖𝑜𝑛</m:t>
                              </m:r>
                              <m:r>
                                <a:rPr lang="en-US" altLang="ko-KR" sz="1600" b="0" i="1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600" b="0" i="1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𝑙𝑜𝑠𝑠</m:t>
                              </m:r>
                            </m:oMath>
                          </a14:m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</m:oMath>
                          </a14:m>
                          <a:r>
                            <a:rPr lang="en-US" altLang="ko-KR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(1-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lang="en-US" altLang="ko-KR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altLang="ko-KR" sz="1600" b="0" baseline="0" dirty="0"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𝑙𝑜𝑠𝑠</m:t>
                                  </m:r>
                                </m:e>
                                <m:sub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𝑠𝑜𝑓𝑡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𝑙𝑜𝑠𝑠</m:t>
                                  </m:r>
                                </m:e>
                                <m:sub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h𝑎𝑟𝑑</m:t>
                                  </m:r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ko-KR" altLang="en-US" sz="16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altLang="ko-KR" sz="1600" b="0" i="1" baseline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altLang="ko-KR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|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600" b="0" i="1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𝑠𝑜𝑓𝑡</m:t>
                              </m:r>
                              <m:r>
                                <a:rPr lang="en-US" altLang="ko-KR" sz="1600" b="0" i="0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600" b="0" i="1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𝑑𝑖𝑠𝑡𝑖𝑙𝑙𝑎𝑡𝑖𝑜𝑛</m:t>
                              </m:r>
                              <m:r>
                                <a:rPr lang="en-US" altLang="ko-KR" sz="1600" b="0" i="1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ko-KR" sz="1600" b="0" i="1" baseline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𝑙𝑜𝑠𝑠</m:t>
                              </m:r>
                            </m:oMath>
                          </a14:m>
                          <a:r>
                            <a:rPr lang="en-US" altLang="ko-KR" sz="1600" b="0" i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ko-KR" sz="1600" b="0" i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.gradient_update</a:t>
                          </a:r>
                          <a:r>
                            <a:rPr lang="en-US" altLang="ko-KR" sz="1600" b="0" i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()</a:t>
                          </a:r>
                        </a:p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6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r>
                            <a:rPr lang="en-US" altLang="ko-KR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end</a:t>
                          </a:r>
                          <a:endParaRPr lang="en-US" altLang="ko-KR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9176689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표 2">
                <a:extLst>
                  <a:ext uri="{FF2B5EF4-FFF2-40B4-BE49-F238E27FC236}">
                    <a16:creationId xmlns:a16="http://schemas.microsoft.com/office/drawing/2014/main" id="{175A3F3B-74E7-C5F1-8B78-13D30F025C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5838461"/>
                  </p:ext>
                </p:extLst>
              </p:nvPr>
            </p:nvGraphicFramePr>
            <p:xfrm>
              <a:off x="2789715" y="1906158"/>
              <a:ext cx="6675389" cy="3626119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6675389">
                      <a:extLst>
                        <a:ext uri="{9D8B030D-6E8A-4147-A177-3AD203B41FA5}">
                          <a16:colId xmlns:a16="http://schemas.microsoft.com/office/drawing/2014/main" val="3772095753"/>
                        </a:ext>
                      </a:extLst>
                    </a:gridCol>
                  </a:tblGrid>
                  <a:tr h="343296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600" b="1" dirty="0">
                              <a:latin typeface="+mn-lt"/>
                            </a:rPr>
                            <a:t>Algorithm 1: </a:t>
                          </a:r>
                          <a:r>
                            <a:rPr lang="en-US" altLang="ko-KR" sz="1600" b="0" dirty="0">
                              <a:latin typeface="+mn-lt"/>
                            </a:rPr>
                            <a:t>Defensive</a:t>
                          </a:r>
                          <a:r>
                            <a:rPr lang="en-US" altLang="ko-KR" sz="1600" dirty="0">
                              <a:latin typeface="+mn-lt"/>
                            </a:rPr>
                            <a:t> Model Training Process based on Distillation</a:t>
                          </a:r>
                          <a:endParaRPr lang="ko-KR" altLang="en-US" sz="1600" dirty="0">
                            <a:latin typeface="+mn-lt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70159896"/>
                      </a:ext>
                    </a:extLst>
                  </a:tr>
                  <a:tr h="3282823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t="-10741" r="-91" b="-2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76689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E000794-5F34-F638-E2BA-07337CE05175}"/>
              </a:ext>
            </a:extLst>
          </p:cNvPr>
          <p:cNvSpPr txBox="1"/>
          <p:nvPr/>
        </p:nvSpPr>
        <p:spPr>
          <a:xfrm>
            <a:off x="1619127" y="1282566"/>
            <a:ext cx="3417461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제안모델 </a:t>
            </a:r>
            <a:r>
              <a:rPr lang="en-US" altLang="ko-KR" sz="1400" dirty="0"/>
              <a:t>(KDD-Net)</a:t>
            </a:r>
            <a:r>
              <a:rPr lang="ko-KR" altLang="en-US" sz="1400" dirty="0"/>
              <a:t>의 </a:t>
            </a:r>
            <a:r>
              <a:rPr lang="en-US" altLang="ko-KR" sz="1400" dirty="0"/>
              <a:t>Algorithm</a:t>
            </a:r>
            <a:r>
              <a:rPr lang="ko-KR" altLang="en-US" sz="1400" dirty="0"/>
              <a:t>은 다음과 같음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1901075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860816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Proposed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Method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14F4EFA-D6AB-5148-DD32-C1FD697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17</a:t>
            </a:fld>
            <a:endParaRPr lang="ko-KR" alt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F8A9CC8-868C-0450-4936-1AA3BD267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76" r="33074"/>
          <a:stretch/>
        </p:blipFill>
        <p:spPr>
          <a:xfrm>
            <a:off x="1320310" y="1590234"/>
            <a:ext cx="6502890" cy="42741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4FD6A099-F5A3-8CC0-F3D0-7077910F9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985" b="81626"/>
          <a:stretch/>
        </p:blipFill>
        <p:spPr>
          <a:xfrm>
            <a:off x="7395480" y="624595"/>
            <a:ext cx="3958320" cy="9339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3DDEE9-2BC8-4301-661D-86A84DBAD85E}"/>
              </a:ext>
            </a:extLst>
          </p:cNvPr>
          <p:cNvSpPr txBox="1"/>
          <p:nvPr/>
        </p:nvSpPr>
        <p:spPr>
          <a:xfrm>
            <a:off x="1619127" y="1282566"/>
            <a:ext cx="3978960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제안모델 </a:t>
            </a:r>
            <a:r>
              <a:rPr lang="en-US" altLang="ko-KR" sz="1400" dirty="0"/>
              <a:t>(KDD-Net)</a:t>
            </a:r>
            <a:r>
              <a:rPr lang="ko-KR" altLang="en-US" sz="1400" dirty="0"/>
              <a:t>의 방어성능 향상 요인은 다음과 같음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561094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860816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Proposed</a:t>
            </a:r>
            <a:r>
              <a:rPr lang="ko-KR" altLang="en-US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 </a:t>
            </a:r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Method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03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14F4EFA-D6AB-5148-DD32-C1FD697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18</a:t>
            </a:fld>
            <a:endParaRPr lang="ko-KR" altLang="en-US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035F478-8015-5717-CED1-A09706721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76"/>
          <a:stretch/>
        </p:blipFill>
        <p:spPr>
          <a:xfrm>
            <a:off x="1358904" y="1582392"/>
            <a:ext cx="9624925" cy="42811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4FD6A099-F5A3-8CC0-F3D0-7077910F9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985" b="81626"/>
          <a:stretch/>
        </p:blipFill>
        <p:spPr>
          <a:xfrm>
            <a:off x="7395480" y="624595"/>
            <a:ext cx="3958320" cy="9339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29610D-EED2-E94E-415A-64FA67DB910F}"/>
              </a:ext>
            </a:extLst>
          </p:cNvPr>
          <p:cNvSpPr txBox="1"/>
          <p:nvPr/>
        </p:nvSpPr>
        <p:spPr>
          <a:xfrm>
            <a:off x="1619127" y="1282566"/>
            <a:ext cx="3978960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제안모델 </a:t>
            </a:r>
            <a:r>
              <a:rPr lang="en-US" altLang="ko-KR" sz="1400" dirty="0"/>
              <a:t>(KDD-Net)</a:t>
            </a:r>
            <a:r>
              <a:rPr lang="ko-KR" altLang="en-US" sz="1400"/>
              <a:t>의 방어성능 향상 요인은 다음과 같음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4003134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2740352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Experimental Environment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04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936CA-4540-7FF8-92BC-A33F9BBDD46E}"/>
              </a:ext>
            </a:extLst>
          </p:cNvPr>
          <p:cNvSpPr txBox="1"/>
          <p:nvPr/>
        </p:nvSpPr>
        <p:spPr>
          <a:xfrm>
            <a:off x="1564704" y="1418781"/>
            <a:ext cx="3619439" cy="1310931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>
                <a:solidFill>
                  <a:srgbClr val="44499C"/>
                </a:solidFill>
              </a:rPr>
              <a:t>실험환경</a:t>
            </a:r>
            <a:r>
              <a:rPr lang="en-US" altLang="ko-KR" sz="1400" dirty="0">
                <a:solidFill>
                  <a:srgbClr val="44499C"/>
                </a:solidFill>
              </a:rPr>
              <a:t>:</a:t>
            </a:r>
            <a:br>
              <a:rPr lang="en-US" altLang="ko-KR" sz="1400" dirty="0"/>
            </a:br>
            <a:r>
              <a:rPr lang="en-US" altLang="ko-KR" sz="1400" dirty="0"/>
              <a:t>                       </a:t>
            </a:r>
            <a:r>
              <a:rPr lang="en-US" altLang="ko-KR" sz="1400" dirty="0">
                <a:solidFill>
                  <a:schemeClr val="tx1"/>
                </a:solidFill>
              </a:rPr>
              <a:t>Windows 10,</a:t>
            </a:r>
            <a:r>
              <a:rPr lang="ko-KR" altLang="en-US" sz="1400" dirty="0">
                <a:solidFill>
                  <a:schemeClr val="tx1"/>
                </a:solidFill>
              </a:rPr>
              <a:t> </a:t>
            </a:r>
            <a:r>
              <a:rPr lang="en-US" altLang="ko-KR" sz="1400" dirty="0">
                <a:solidFill>
                  <a:schemeClr val="tx1"/>
                </a:solidFill>
              </a:rPr>
              <a:t>NVIDIA RTX 3090,</a:t>
            </a:r>
            <a:r>
              <a:rPr lang="ko-KR" altLang="en-US" sz="1400" dirty="0">
                <a:solidFill>
                  <a:schemeClr val="tx1"/>
                </a:solidFill>
              </a:rPr>
              <a:t> </a:t>
            </a:r>
            <a:r>
              <a:rPr lang="en-US" altLang="ko-KR" sz="1400" dirty="0" err="1">
                <a:solidFill>
                  <a:schemeClr val="tx1"/>
                </a:solidFill>
              </a:rPr>
              <a:t>Pytorch</a:t>
            </a:r>
            <a:br>
              <a:rPr lang="en-US" altLang="ko-KR" sz="1400" dirty="0">
                <a:solidFill>
                  <a:schemeClr val="tx1"/>
                </a:solidFill>
              </a:rPr>
            </a:b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ko-KR" altLang="en-US" sz="1400" dirty="0">
                <a:solidFill>
                  <a:srgbClr val="44499C"/>
                </a:solidFill>
              </a:rPr>
              <a:t>데이터셋</a:t>
            </a:r>
            <a:r>
              <a:rPr lang="en-US" altLang="ko-KR" sz="1400" dirty="0">
                <a:solidFill>
                  <a:srgbClr val="44499C"/>
                </a:solidFill>
              </a:rPr>
              <a:t>: </a:t>
            </a:r>
            <a:br>
              <a:rPr lang="en-US" altLang="ko-KR" sz="1400" dirty="0"/>
            </a:br>
            <a:r>
              <a:rPr lang="en-US" altLang="ko-KR" sz="1400" dirty="0"/>
              <a:t>                       </a:t>
            </a:r>
            <a:r>
              <a:rPr lang="en-US" altLang="ko-KR" sz="1400" b="1" dirty="0">
                <a:solidFill>
                  <a:schemeClr val="tx1"/>
                </a:solidFill>
              </a:rPr>
              <a:t>Cifar-10 </a:t>
            </a:r>
            <a:r>
              <a:rPr lang="ko-KR" altLang="en-US" sz="1400" b="1" dirty="0">
                <a:solidFill>
                  <a:schemeClr val="tx1"/>
                </a:solidFill>
              </a:rPr>
              <a:t>데이터셋</a:t>
            </a:r>
            <a:endParaRPr lang="en-US" altLang="ko-KR" sz="1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표 6">
                <a:extLst>
                  <a:ext uri="{FF2B5EF4-FFF2-40B4-BE49-F238E27FC236}">
                    <a16:creationId xmlns:a16="http://schemas.microsoft.com/office/drawing/2014/main" id="{5A640685-A4F1-1B98-4F69-94C0107C3A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3413180"/>
                  </p:ext>
                </p:extLst>
              </p:nvPr>
            </p:nvGraphicFramePr>
            <p:xfrm>
              <a:off x="2263517" y="3212033"/>
              <a:ext cx="7670636" cy="210691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89203">
                      <a:extLst>
                        <a:ext uri="{9D8B030D-6E8A-4147-A177-3AD203B41FA5}">
                          <a16:colId xmlns:a16="http://schemas.microsoft.com/office/drawing/2014/main" val="3529692742"/>
                        </a:ext>
                      </a:extLst>
                    </a:gridCol>
                    <a:gridCol w="2193811">
                      <a:extLst>
                        <a:ext uri="{9D8B030D-6E8A-4147-A177-3AD203B41FA5}">
                          <a16:colId xmlns:a16="http://schemas.microsoft.com/office/drawing/2014/main" val="554497756"/>
                        </a:ext>
                      </a:extLst>
                    </a:gridCol>
                    <a:gridCol w="2193811">
                      <a:extLst>
                        <a:ext uri="{9D8B030D-6E8A-4147-A177-3AD203B41FA5}">
                          <a16:colId xmlns:a16="http://schemas.microsoft.com/office/drawing/2014/main" val="2294243212"/>
                        </a:ext>
                      </a:extLst>
                    </a:gridCol>
                    <a:gridCol w="2193811">
                      <a:extLst>
                        <a:ext uri="{9D8B030D-6E8A-4147-A177-3AD203B41FA5}">
                          <a16:colId xmlns:a16="http://schemas.microsoft.com/office/drawing/2014/main" val="357306835"/>
                        </a:ext>
                      </a:extLst>
                    </a:gridCol>
                  </a:tblGrid>
                  <a:tr h="411666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1400">
                              <a:solidFill>
                                <a:schemeClr val="bg1"/>
                              </a:solidFill>
                            </a:rPr>
                            <a:t>학습모델</a:t>
                          </a:r>
                        </a:p>
                      </a:txBody>
                      <a:tcPr anchor="ctr"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bg1"/>
                              </a:solidFill>
                            </a:rPr>
                            <a:t>Loss Function</a:t>
                          </a:r>
                          <a:endParaRPr lang="ko-KR" altLang="en-US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bg1"/>
                              </a:solidFill>
                            </a:rPr>
                            <a:t>Optimizer</a:t>
                          </a:r>
                          <a:br>
                            <a:rPr lang="en-US" altLang="ko-KR" sz="1400">
                              <a:solidFill>
                                <a:schemeClr val="bg1"/>
                              </a:solidFill>
                            </a:rPr>
                          </a:br>
                          <a:r>
                            <a:rPr lang="en-US" altLang="ko-KR" sz="1400">
                              <a:solidFill>
                                <a:schemeClr val="bg1"/>
                              </a:solidFill>
                            </a:rPr>
                            <a:t>(Learning rate)</a:t>
                          </a:r>
                          <a:endParaRPr lang="ko-KR" altLang="en-US" sz="140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bg1"/>
                              </a:solidFill>
                            </a:rPr>
                            <a:t>Epoch</a:t>
                          </a:r>
                          <a:endParaRPr lang="ko-KR" altLang="en-US" sz="140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5005762"/>
                      </a:ext>
                    </a:extLst>
                  </a:tr>
                  <a:tr h="529585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1400"/>
                            <a:t>비교</a:t>
                          </a:r>
                          <a:r>
                            <a:rPr lang="en-US" altLang="ko-KR" sz="1400"/>
                            <a:t> </a:t>
                          </a:r>
                          <a:r>
                            <a:rPr lang="ko-KR" altLang="en-US" sz="1400"/>
                            <a:t>모델</a:t>
                          </a:r>
                          <a:endParaRPr lang="en-US" altLang="ko-KR" sz="1400"/>
                        </a:p>
                        <a:p>
                          <a:pPr algn="ctr" latinLnBrk="1"/>
                          <a:r>
                            <a:rPr lang="en-US" altLang="ko-KR" sz="1400"/>
                            <a:t>(CNN)</a:t>
                          </a:r>
                          <a:endParaRPr lang="ko-KR" altLang="en-US" sz="1400"/>
                        </a:p>
                      </a:txBody>
                      <a:tcPr anchor="ctr"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Cross-Entropy Loss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Adam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(1e-4)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/>
                            <a:t>300</a:t>
                          </a:r>
                        </a:p>
                        <a:p>
                          <a:pPr algn="ctr" latinLnBrk="1"/>
                          <a:r>
                            <a:rPr lang="en-US" altLang="ko-KR" sz="1400" dirty="0"/>
                            <a:t>(Early Stop)</a:t>
                          </a:r>
                          <a:endParaRPr lang="ko-KR" altLang="en-US" sz="1400" dirty="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4327143"/>
                      </a:ext>
                    </a:extLst>
                  </a:tr>
                  <a:tr h="529585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1400"/>
                            <a:t>비교모델</a:t>
                          </a:r>
                          <a:endParaRPr lang="en-US" altLang="ko-KR" sz="1400"/>
                        </a:p>
                        <a:p>
                          <a:pPr algn="ctr" latinLnBrk="1"/>
                          <a:r>
                            <a:rPr lang="en-US" altLang="ko-KR" sz="1400"/>
                            <a:t>(</a:t>
                          </a:r>
                          <a:r>
                            <a:rPr lang="ko-KR" altLang="en-US" sz="1400"/>
                            <a:t>지식증류</a:t>
                          </a:r>
                          <a:r>
                            <a:rPr lang="en-US" altLang="ko-KR" sz="1400"/>
                            <a:t>)</a:t>
                          </a:r>
                          <a:endParaRPr lang="ko-KR" altLang="en-US" sz="1400"/>
                        </a:p>
                      </a:txBody>
                      <a:tcPr anchor="ctr"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Soft Distillation Loss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(T=10,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lang="en-US" altLang="ko-KR" sz="1400"/>
                            <a:t>=0.8)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Adam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(1e-4)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300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(Early Stop)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719622"/>
                      </a:ext>
                    </a:extLst>
                  </a:tr>
                  <a:tr h="529585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KDD-NET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(Ours)</a:t>
                          </a:r>
                          <a:endParaRPr lang="ko-KR" altLang="en-US" sz="1400"/>
                        </a:p>
                      </a:txBody>
                      <a:tcPr anchor="ctr"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Soft Distillation Loss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(T=10,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lang="en-US" altLang="ko-KR" sz="1400"/>
                            <a:t>=0.8)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Adam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(1e-4)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/>
                            <a:t>300</a:t>
                          </a:r>
                        </a:p>
                        <a:p>
                          <a:pPr algn="ctr" latinLnBrk="1"/>
                          <a:r>
                            <a:rPr lang="en-US" altLang="ko-KR" sz="1400" dirty="0"/>
                            <a:t>(Early Stop)</a:t>
                          </a:r>
                          <a:endParaRPr lang="ko-KR" altLang="en-US" sz="1400" dirty="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4029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표 6">
                <a:extLst>
                  <a:ext uri="{FF2B5EF4-FFF2-40B4-BE49-F238E27FC236}">
                    <a16:creationId xmlns:a16="http://schemas.microsoft.com/office/drawing/2014/main" id="{5A640685-A4F1-1B98-4F69-94C0107C3A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3413180"/>
                  </p:ext>
                </p:extLst>
              </p:nvPr>
            </p:nvGraphicFramePr>
            <p:xfrm>
              <a:off x="2263517" y="3212033"/>
              <a:ext cx="7670636" cy="210691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89203">
                      <a:extLst>
                        <a:ext uri="{9D8B030D-6E8A-4147-A177-3AD203B41FA5}">
                          <a16:colId xmlns:a16="http://schemas.microsoft.com/office/drawing/2014/main" val="3529692742"/>
                        </a:ext>
                      </a:extLst>
                    </a:gridCol>
                    <a:gridCol w="2193811">
                      <a:extLst>
                        <a:ext uri="{9D8B030D-6E8A-4147-A177-3AD203B41FA5}">
                          <a16:colId xmlns:a16="http://schemas.microsoft.com/office/drawing/2014/main" val="554497756"/>
                        </a:ext>
                      </a:extLst>
                    </a:gridCol>
                    <a:gridCol w="2193811">
                      <a:extLst>
                        <a:ext uri="{9D8B030D-6E8A-4147-A177-3AD203B41FA5}">
                          <a16:colId xmlns:a16="http://schemas.microsoft.com/office/drawing/2014/main" val="2294243212"/>
                        </a:ext>
                      </a:extLst>
                    </a:gridCol>
                    <a:gridCol w="2193811">
                      <a:extLst>
                        <a:ext uri="{9D8B030D-6E8A-4147-A177-3AD203B41FA5}">
                          <a16:colId xmlns:a16="http://schemas.microsoft.com/office/drawing/2014/main" val="357306835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1400">
                              <a:solidFill>
                                <a:schemeClr val="bg1"/>
                              </a:solidFill>
                            </a:rPr>
                            <a:t>학습모델</a:t>
                          </a:r>
                        </a:p>
                      </a:txBody>
                      <a:tcPr anchor="ctr"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solidFill>
                                <a:schemeClr val="bg1"/>
                              </a:solidFill>
                            </a:rPr>
                            <a:t>Loss Function</a:t>
                          </a:r>
                          <a:endParaRPr lang="ko-KR" altLang="en-US" sz="1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bg1"/>
                              </a:solidFill>
                            </a:rPr>
                            <a:t>Optimizer</a:t>
                          </a:r>
                          <a:br>
                            <a:rPr lang="en-US" altLang="ko-KR" sz="1400">
                              <a:solidFill>
                                <a:schemeClr val="bg1"/>
                              </a:solidFill>
                            </a:rPr>
                          </a:br>
                          <a:r>
                            <a:rPr lang="en-US" altLang="ko-KR" sz="1400">
                              <a:solidFill>
                                <a:schemeClr val="bg1"/>
                              </a:solidFill>
                            </a:rPr>
                            <a:t>(Learning rate)</a:t>
                          </a:r>
                          <a:endParaRPr lang="ko-KR" altLang="en-US" sz="140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>
                              <a:solidFill>
                                <a:schemeClr val="bg1"/>
                              </a:solidFill>
                            </a:rPr>
                            <a:t>Epoch</a:t>
                          </a:r>
                          <a:endParaRPr lang="ko-KR" altLang="en-US" sz="140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5005762"/>
                      </a:ext>
                    </a:extLst>
                  </a:tr>
                  <a:tr h="529585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1400"/>
                            <a:t>비교</a:t>
                          </a:r>
                          <a:r>
                            <a:rPr lang="en-US" altLang="ko-KR" sz="1400"/>
                            <a:t> </a:t>
                          </a:r>
                          <a:r>
                            <a:rPr lang="ko-KR" altLang="en-US" sz="1400"/>
                            <a:t>모델</a:t>
                          </a:r>
                          <a:endParaRPr lang="en-US" altLang="ko-KR" sz="1400"/>
                        </a:p>
                        <a:p>
                          <a:pPr algn="ctr" latinLnBrk="1"/>
                          <a:r>
                            <a:rPr lang="en-US" altLang="ko-KR" sz="1400"/>
                            <a:t>(CNN)</a:t>
                          </a:r>
                          <a:endParaRPr lang="ko-KR" altLang="en-US" sz="1400"/>
                        </a:p>
                      </a:txBody>
                      <a:tcPr anchor="ctr"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Cross-Entropy Loss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Adam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(1e-4)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/>
                            <a:t>300</a:t>
                          </a:r>
                        </a:p>
                        <a:p>
                          <a:pPr algn="ctr" latinLnBrk="1"/>
                          <a:r>
                            <a:rPr lang="en-US" altLang="ko-KR" sz="1400" dirty="0"/>
                            <a:t>(Early Stop)</a:t>
                          </a:r>
                          <a:endParaRPr lang="ko-KR" altLang="en-US" sz="1400" dirty="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4327143"/>
                      </a:ext>
                    </a:extLst>
                  </a:tr>
                  <a:tr h="529585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sz="1400"/>
                            <a:t>비교모델</a:t>
                          </a:r>
                          <a:endParaRPr lang="en-US" altLang="ko-KR" sz="1400"/>
                        </a:p>
                        <a:p>
                          <a:pPr algn="ctr" latinLnBrk="1"/>
                          <a:r>
                            <a:rPr lang="en-US" altLang="ko-KR" sz="1400"/>
                            <a:t>(</a:t>
                          </a:r>
                          <a:r>
                            <a:rPr lang="ko-KR" altLang="en-US" sz="1400"/>
                            <a:t>지식증류</a:t>
                          </a:r>
                          <a:r>
                            <a:rPr lang="en-US" altLang="ko-KR" sz="1400"/>
                            <a:t>)</a:t>
                          </a:r>
                          <a:endParaRPr lang="ko-KR" altLang="en-US" sz="1400"/>
                        </a:p>
                      </a:txBody>
                      <a:tcPr anchor="ctr"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9722" t="-201149" r="-201111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Adam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(1e-4)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300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(Early Stop)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719622"/>
                      </a:ext>
                    </a:extLst>
                  </a:tr>
                  <a:tr h="529585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KDD-NET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(Ours)</a:t>
                          </a:r>
                          <a:endParaRPr lang="ko-KR" altLang="en-US" sz="1400"/>
                        </a:p>
                      </a:txBody>
                      <a:tcPr anchor="ctr"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49722" t="-301149" r="-20111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/>
                            <a:t>Adam</a:t>
                          </a:r>
                        </a:p>
                        <a:p>
                          <a:pPr algn="ctr" latinLnBrk="1"/>
                          <a:r>
                            <a:rPr lang="en-US" altLang="ko-KR" sz="1400"/>
                            <a:t>(1e-4)</a:t>
                          </a:r>
                          <a:endParaRPr lang="ko-KR" altLang="en-US" sz="140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/>
                            <a:t>300</a:t>
                          </a:r>
                        </a:p>
                        <a:p>
                          <a:pPr algn="ctr" latinLnBrk="1"/>
                          <a:r>
                            <a:rPr lang="en-US" altLang="ko-KR" sz="1400" dirty="0"/>
                            <a:t>(Early Stop)</a:t>
                          </a:r>
                          <a:endParaRPr lang="ko-KR" altLang="en-US" sz="1400" dirty="0"/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4029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C6B58AE-6AE5-ED7B-8603-2E282E2DA310}"/>
              </a:ext>
            </a:extLst>
          </p:cNvPr>
          <p:cNvSpPr txBox="1"/>
          <p:nvPr/>
        </p:nvSpPr>
        <p:spPr>
          <a:xfrm>
            <a:off x="5114749" y="5416264"/>
            <a:ext cx="28934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&lt;Table3. </a:t>
            </a:r>
            <a:r>
              <a:rPr lang="ko-KR" altLang="en-US" sz="1200" dirty="0"/>
              <a:t>모델에 따른 학습조건</a:t>
            </a:r>
            <a:r>
              <a:rPr lang="en-US" altLang="ko-KR" sz="1200" dirty="0"/>
              <a:t>&gt;</a:t>
            </a:r>
            <a:endParaRPr lang="ko-KR" altLang="en-US" sz="1200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47B321E-7D24-AAAF-366A-7B67C778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FE2F1-8DD8-3FAE-DCC4-3ECF6C85C6C4}"/>
              </a:ext>
            </a:extLst>
          </p:cNvPr>
          <p:cNvSpPr txBox="1"/>
          <p:nvPr/>
        </p:nvSpPr>
        <p:spPr>
          <a:xfrm>
            <a:off x="5853422" y="1418781"/>
            <a:ext cx="52197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44499C"/>
                </a:solidFill>
              </a:rPr>
              <a:t>실험조건</a:t>
            </a:r>
            <a:r>
              <a:rPr lang="en-US" altLang="ko-KR" sz="1400" dirty="0">
                <a:solidFill>
                  <a:srgbClr val="44499C"/>
                </a:solidFill>
              </a:rPr>
              <a:t>:</a:t>
            </a:r>
            <a:br>
              <a:rPr lang="en-US" altLang="ko-KR" sz="1400" b="1" dirty="0">
                <a:solidFill>
                  <a:schemeClr val="tx1"/>
                </a:solidFill>
              </a:rPr>
            </a:br>
            <a:r>
              <a:rPr lang="en-US" altLang="ko-KR" sz="1400" b="1" dirty="0">
                <a:solidFill>
                  <a:schemeClr val="tx1"/>
                </a:solidFill>
              </a:rPr>
              <a:t>                  </a:t>
            </a:r>
            <a:r>
              <a:rPr lang="ko-KR" altLang="en-US" sz="1400" dirty="0">
                <a:solidFill>
                  <a:schemeClr val="tx1"/>
                </a:solidFill>
              </a:rPr>
              <a:t>제안모델</a:t>
            </a:r>
            <a:r>
              <a:rPr lang="en-US" altLang="ko-KR" sz="1400" dirty="0">
                <a:solidFill>
                  <a:schemeClr val="tx1"/>
                </a:solidFill>
              </a:rPr>
              <a:t>(KDD-Net)</a:t>
            </a:r>
            <a:r>
              <a:rPr lang="ko-KR" altLang="en-US" sz="1400" dirty="0">
                <a:solidFill>
                  <a:schemeClr val="tx1"/>
                </a:solidFill>
              </a:rPr>
              <a:t>평가를 위해 </a:t>
            </a:r>
            <a:r>
              <a:rPr lang="en-US" altLang="ko-KR" sz="1400" b="1" dirty="0">
                <a:solidFill>
                  <a:srgbClr val="44499C"/>
                </a:solidFill>
              </a:rPr>
              <a:t>4</a:t>
            </a:r>
            <a:r>
              <a:rPr lang="ko-KR" altLang="en-US" sz="1400" b="1" dirty="0">
                <a:solidFill>
                  <a:srgbClr val="44499C"/>
                </a:solidFill>
              </a:rPr>
              <a:t>개</a:t>
            </a:r>
            <a:r>
              <a:rPr lang="ko-KR" altLang="en-US" sz="1400" b="1" dirty="0"/>
              <a:t>의 비교모델 구축</a:t>
            </a:r>
            <a:r>
              <a:rPr lang="en-US" altLang="ko-KR" sz="1400" dirty="0">
                <a:solidFill>
                  <a:schemeClr val="tx1"/>
                </a:solidFill>
              </a:rPr>
              <a:t>,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       K-fold Validation (K=5)</a:t>
            </a:r>
            <a:r>
              <a:rPr lang="ko-KR" altLang="en-US" sz="1400" dirty="0">
                <a:solidFill>
                  <a:schemeClr val="tx1"/>
                </a:solidFill>
              </a:rPr>
              <a:t>로 실험 진행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357650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335352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Introduction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5338999" y="2010317"/>
            <a:ext cx="5505340" cy="337919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en-US" altLang="ko-KR" sz="1400" i="1" dirty="0"/>
              <a:t>Title: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Data </a:t>
            </a:r>
            <a:r>
              <a:rPr lang="en-US" altLang="ko-KR" sz="1400" dirty="0" err="1">
                <a:solidFill>
                  <a:schemeClr val="tx1"/>
                </a:solidFill>
              </a:rPr>
              <a:t>Augmentaion</a:t>
            </a:r>
            <a:r>
              <a:rPr lang="en-US" altLang="ko-KR" sz="1400" dirty="0">
                <a:solidFill>
                  <a:schemeClr val="tx1"/>
                </a:solidFill>
              </a:rPr>
              <a:t> based on Generative Adversarial Networks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for Endoscopic Image </a:t>
            </a:r>
            <a:r>
              <a:rPr lang="en-US" altLang="ko-KR" sz="1400" dirty="0" err="1">
                <a:solidFill>
                  <a:schemeClr val="tx1"/>
                </a:solidFill>
              </a:rPr>
              <a:t>Classificaition</a:t>
            </a:r>
            <a:endParaRPr lang="en-US" altLang="ko-KR" sz="1400" dirty="0">
              <a:solidFill>
                <a:schemeClr val="tx1"/>
              </a:solidFill>
            </a:endParaRPr>
          </a:p>
          <a:p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i="1" dirty="0"/>
              <a:t>Authors :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Hyun-Cheol Park*, </a:t>
            </a:r>
            <a:r>
              <a:rPr lang="en-US" altLang="ko-KR" sz="1400" b="1" dirty="0">
                <a:solidFill>
                  <a:schemeClr val="tx1"/>
                </a:solidFill>
              </a:rPr>
              <a:t>In-</a:t>
            </a:r>
            <a:r>
              <a:rPr lang="en-US" altLang="ko-KR" sz="1400" b="1" dirty="0" err="1">
                <a:solidFill>
                  <a:schemeClr val="tx1"/>
                </a:solidFill>
              </a:rPr>
              <a:t>Pyo</a:t>
            </a:r>
            <a:r>
              <a:rPr lang="en-US" altLang="ko-KR" sz="1400" b="1" dirty="0">
                <a:solidFill>
                  <a:schemeClr val="tx1"/>
                </a:solidFill>
              </a:rPr>
              <a:t> Hong*, </a:t>
            </a:r>
            <a:r>
              <a:rPr lang="en-US" altLang="ko-KR" sz="1400" dirty="0" err="1">
                <a:solidFill>
                  <a:schemeClr val="tx1"/>
                </a:solidFill>
              </a:rPr>
              <a:t>Sahadeve</a:t>
            </a:r>
            <a:r>
              <a:rPr lang="en-US" altLang="ko-KR" sz="1400" dirty="0">
                <a:solidFill>
                  <a:schemeClr val="tx1"/>
                </a:solidFill>
              </a:rPr>
              <a:t> Poudel and </a:t>
            </a:r>
            <a:r>
              <a:rPr lang="en-US" altLang="ko-KR" sz="1400" dirty="0" err="1">
                <a:solidFill>
                  <a:schemeClr val="tx1"/>
                </a:solidFill>
              </a:rPr>
              <a:t>Changchoi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( * = Equal Contribution)</a:t>
            </a:r>
          </a:p>
          <a:p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i="1" dirty="0"/>
              <a:t>Journals :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IEEE Access (IF : 3.9)</a:t>
            </a:r>
          </a:p>
          <a:p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i="1" dirty="0"/>
              <a:t>Keywords: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Medical AI,  GAN, Data Augmentation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01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AA6D3E1-7016-9A52-D904-F045CEAF5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65" y="1394141"/>
            <a:ext cx="3048490" cy="427022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C38F0BF-5918-D4AA-C239-B3849A1C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111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2493618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Experimental Evaluation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04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936CA-4540-7FF8-92BC-A33F9BBDD46E}"/>
              </a:ext>
            </a:extLst>
          </p:cNvPr>
          <p:cNvSpPr txBox="1"/>
          <p:nvPr/>
        </p:nvSpPr>
        <p:spPr>
          <a:xfrm>
            <a:off x="1630262" y="1305517"/>
            <a:ext cx="6897131" cy="535334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b="1" dirty="0">
                <a:solidFill>
                  <a:schemeClr val="tx1"/>
                </a:solidFill>
              </a:rPr>
              <a:t>모델 실용화</a:t>
            </a:r>
            <a:r>
              <a:rPr lang="ko-KR" altLang="en-US" sz="1400" dirty="0"/>
              <a:t>를 위해서는 </a:t>
            </a:r>
            <a:r>
              <a:rPr lang="ko-KR" altLang="en-US" sz="1400" b="1" dirty="0">
                <a:solidFill>
                  <a:srgbClr val="FF0000"/>
                </a:solidFill>
              </a:rPr>
              <a:t>방어성능</a:t>
            </a:r>
            <a:r>
              <a:rPr lang="ko-KR" altLang="en-US" sz="1400" dirty="0"/>
              <a:t> 뿐만 아니라 </a:t>
            </a:r>
            <a:r>
              <a:rPr lang="ko-KR" altLang="en-US" sz="1400" b="1" dirty="0">
                <a:solidFill>
                  <a:srgbClr val="FF0000"/>
                </a:solidFill>
              </a:rPr>
              <a:t>모델 </a:t>
            </a:r>
            <a:r>
              <a:rPr lang="en-US" altLang="ko-KR" sz="1400" b="1" dirty="0">
                <a:solidFill>
                  <a:srgbClr val="FF0000"/>
                </a:solidFill>
              </a:rPr>
              <a:t>parameter, </a:t>
            </a:r>
            <a:r>
              <a:rPr lang="ko-KR" altLang="en-US" sz="1400" b="1" dirty="0">
                <a:solidFill>
                  <a:srgbClr val="FF0000"/>
                </a:solidFill>
              </a:rPr>
              <a:t>학습시간</a:t>
            </a:r>
            <a:r>
              <a:rPr lang="ko-KR" altLang="en-US" sz="1400" dirty="0">
                <a:solidFill>
                  <a:srgbClr val="FF0000"/>
                </a:solidFill>
              </a:rPr>
              <a:t> </a:t>
            </a:r>
            <a:r>
              <a:rPr lang="ko-KR" altLang="en-US" sz="1400" dirty="0"/>
              <a:t>등이 </a:t>
            </a:r>
            <a:r>
              <a:rPr lang="ko-KR" altLang="en-US" sz="1400" dirty="0">
                <a:solidFill>
                  <a:srgbClr val="FF0000"/>
                </a:solidFill>
              </a:rPr>
              <a:t>중요한 영향</a:t>
            </a:r>
            <a:r>
              <a:rPr lang="ko-KR" altLang="en-US" sz="1400" dirty="0"/>
              <a:t>을 미침</a:t>
            </a:r>
            <a:r>
              <a:rPr lang="en-US" altLang="ko-KR" sz="1400" dirty="0"/>
              <a:t> </a:t>
            </a:r>
          </a:p>
          <a:p>
            <a:r>
              <a:rPr lang="ko-KR" altLang="en-US" sz="1400" dirty="0"/>
              <a:t>따라서</a:t>
            </a:r>
            <a:r>
              <a:rPr lang="en-US" altLang="ko-KR" sz="1400" dirty="0"/>
              <a:t>, </a:t>
            </a:r>
            <a:r>
              <a:rPr lang="ko-KR" altLang="en-US" sz="1400" dirty="0"/>
              <a:t>모델 활용을 위한 </a:t>
            </a:r>
            <a:r>
              <a:rPr lang="ko-KR" altLang="en-US" sz="1400" b="1" dirty="0">
                <a:solidFill>
                  <a:srgbClr val="44499C"/>
                </a:solidFill>
              </a:rPr>
              <a:t>종합적인 척도</a:t>
            </a:r>
            <a:r>
              <a:rPr lang="ko-KR" altLang="en-US" sz="1400" b="1" dirty="0"/>
              <a:t>를 비교하여 </a:t>
            </a:r>
            <a:r>
              <a:rPr lang="ko-KR" altLang="en-US" sz="1400" b="1" dirty="0">
                <a:solidFill>
                  <a:srgbClr val="44499C"/>
                </a:solidFill>
              </a:rPr>
              <a:t>분석</a:t>
            </a:r>
            <a:r>
              <a:rPr lang="ko-KR" altLang="en-US" sz="1400" dirty="0"/>
              <a:t>함</a:t>
            </a:r>
            <a:endParaRPr lang="en-US" altLang="ko-KR" sz="1400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8BC5E9-49B9-B82A-59B4-352CFFBC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20</a:t>
            </a:fld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E171948F-06AC-6447-1AEE-FAFC8E00B536}"/>
              </a:ext>
            </a:extLst>
          </p:cNvPr>
          <p:cNvCxnSpPr>
            <a:cxnSpLocks/>
          </p:cNvCxnSpPr>
          <p:nvPr/>
        </p:nvCxnSpPr>
        <p:spPr>
          <a:xfrm>
            <a:off x="5913438" y="2580841"/>
            <a:ext cx="0" cy="2969059"/>
          </a:xfrm>
          <a:prstGeom prst="line">
            <a:avLst/>
          </a:prstGeom>
          <a:ln w="15875" cap="rnd">
            <a:solidFill>
              <a:srgbClr val="2A2A2A"/>
            </a:solidFill>
            <a:prstDash val="lg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818BF4-58CF-3D5D-0EEC-AC582F5DC6C5}"/>
              </a:ext>
            </a:extLst>
          </p:cNvPr>
          <p:cNvSpPr txBox="1"/>
          <p:nvPr/>
        </p:nvSpPr>
        <p:spPr>
          <a:xfrm>
            <a:off x="2363584" y="3049092"/>
            <a:ext cx="2602045" cy="379907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pPr marL="228600" indent="-228600">
              <a:buAutoNum type="arabicPeriod"/>
            </a:pPr>
            <a:r>
              <a:rPr lang="ko-KR" altLang="en-US" sz="2000" b="1">
                <a:solidFill>
                  <a:schemeClr val="tx1"/>
                </a:solidFill>
              </a:rPr>
              <a:t> 공격성공률 및 정확도</a:t>
            </a:r>
            <a:endParaRPr lang="en-US" altLang="ko-KR" sz="20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0711A-8018-2A20-B7A3-5F15A5C52A50}"/>
              </a:ext>
            </a:extLst>
          </p:cNvPr>
          <p:cNvSpPr txBox="1"/>
          <p:nvPr/>
        </p:nvSpPr>
        <p:spPr>
          <a:xfrm>
            <a:off x="2259657" y="3754082"/>
            <a:ext cx="2849548" cy="677937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pPr algn="ctr"/>
            <a:r>
              <a:rPr lang="ko-KR" altLang="en-US" sz="1800" dirty="0">
                <a:solidFill>
                  <a:srgbClr val="44499C"/>
                </a:solidFill>
              </a:rPr>
              <a:t>공격성공률</a:t>
            </a:r>
            <a:r>
              <a:rPr lang="ko-KR" altLang="en-US" sz="1800" dirty="0"/>
              <a:t>이 </a:t>
            </a:r>
            <a:r>
              <a:rPr lang="ko-KR" altLang="en-US" sz="1800" dirty="0">
                <a:solidFill>
                  <a:srgbClr val="44499C"/>
                </a:solidFill>
              </a:rPr>
              <a:t>낮을수록</a:t>
            </a:r>
            <a:endParaRPr lang="en-US" altLang="ko-KR" sz="1800" dirty="0">
              <a:solidFill>
                <a:srgbClr val="44499C"/>
              </a:solidFill>
            </a:endParaRPr>
          </a:p>
          <a:p>
            <a:pPr algn="ctr"/>
            <a:r>
              <a:rPr lang="ko-KR" altLang="en-US" sz="1800" dirty="0">
                <a:solidFill>
                  <a:srgbClr val="FF0000"/>
                </a:solidFill>
              </a:rPr>
              <a:t>방어성능</a:t>
            </a:r>
            <a:r>
              <a:rPr lang="ko-KR" altLang="en-US" sz="1800" dirty="0"/>
              <a:t>이 </a:t>
            </a:r>
            <a:r>
              <a:rPr lang="ko-KR" altLang="en-US" sz="1800" dirty="0">
                <a:solidFill>
                  <a:srgbClr val="FF0000"/>
                </a:solidFill>
              </a:rPr>
              <a:t>우수</a:t>
            </a:r>
            <a:r>
              <a:rPr lang="ko-KR" altLang="en-US" sz="1800" dirty="0"/>
              <a:t>한 것으로 평가</a:t>
            </a:r>
            <a:endParaRPr lang="en-US" altLang="ko-KR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E5BBE7-8916-3A5A-B080-00C661753019}"/>
              </a:ext>
            </a:extLst>
          </p:cNvPr>
          <p:cNvSpPr txBox="1"/>
          <p:nvPr/>
        </p:nvSpPr>
        <p:spPr>
          <a:xfrm>
            <a:off x="6803730" y="3049092"/>
            <a:ext cx="3431503" cy="379907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en-US" altLang="ko-KR" sz="2000" b="1" dirty="0">
                <a:solidFill>
                  <a:schemeClr val="tx1"/>
                </a:solidFill>
              </a:rPr>
              <a:t>2. </a:t>
            </a:r>
            <a:r>
              <a:rPr lang="ko-KR" altLang="en-US" sz="2000" b="1" dirty="0">
                <a:solidFill>
                  <a:schemeClr val="tx1"/>
                </a:solidFill>
              </a:rPr>
              <a:t> 모델 </a:t>
            </a:r>
            <a:r>
              <a:rPr lang="en-US" altLang="ko-KR" sz="2000" b="1" dirty="0">
                <a:solidFill>
                  <a:schemeClr val="tx1"/>
                </a:solidFill>
              </a:rPr>
              <a:t>Parameter </a:t>
            </a:r>
            <a:r>
              <a:rPr lang="ko-KR" altLang="en-US" sz="2000" b="1" dirty="0">
                <a:solidFill>
                  <a:schemeClr val="tx1"/>
                </a:solidFill>
              </a:rPr>
              <a:t>및 학습시간</a:t>
            </a:r>
            <a:endParaRPr lang="en-US" altLang="ko-KR" sz="20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29708B-C35A-6210-F123-B198A3A25A74}"/>
              </a:ext>
            </a:extLst>
          </p:cNvPr>
          <p:cNvSpPr txBox="1"/>
          <p:nvPr/>
        </p:nvSpPr>
        <p:spPr>
          <a:xfrm>
            <a:off x="7018602" y="3754082"/>
            <a:ext cx="3050887" cy="677937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pPr algn="ctr"/>
            <a:r>
              <a:rPr lang="ko-KR" altLang="en-US" sz="1800" dirty="0">
                <a:solidFill>
                  <a:srgbClr val="595959"/>
                </a:solidFill>
              </a:rPr>
              <a:t>다양한 환경에서의 </a:t>
            </a:r>
            <a:r>
              <a:rPr lang="ko-KR" altLang="en-US" sz="1800" dirty="0">
                <a:solidFill>
                  <a:srgbClr val="44499C"/>
                </a:solidFill>
              </a:rPr>
              <a:t>실용화를 위한</a:t>
            </a:r>
            <a:endParaRPr lang="en-US" altLang="ko-KR" sz="1800" dirty="0">
              <a:solidFill>
                <a:srgbClr val="44499C"/>
              </a:solidFill>
            </a:endParaRPr>
          </a:p>
          <a:p>
            <a:pPr algn="ctr"/>
            <a:r>
              <a:rPr lang="ko-KR" altLang="en-US" sz="1800" dirty="0">
                <a:solidFill>
                  <a:srgbClr val="FF0000"/>
                </a:solidFill>
              </a:rPr>
              <a:t>모델 크기</a:t>
            </a:r>
            <a:r>
              <a:rPr lang="ko-KR" altLang="en-US" sz="1800" dirty="0">
                <a:solidFill>
                  <a:srgbClr val="595959"/>
                </a:solidFill>
              </a:rPr>
              <a:t> 및 </a:t>
            </a:r>
            <a:r>
              <a:rPr lang="ko-KR" altLang="en-US" sz="1800" dirty="0">
                <a:solidFill>
                  <a:srgbClr val="FF0000"/>
                </a:solidFill>
              </a:rPr>
              <a:t>훈련시간</a:t>
            </a:r>
            <a:r>
              <a:rPr lang="ko-KR" altLang="en-US" sz="1800" dirty="0">
                <a:solidFill>
                  <a:srgbClr val="595959"/>
                </a:solidFill>
              </a:rPr>
              <a:t> 평가</a:t>
            </a:r>
            <a:endParaRPr lang="en-US" altLang="ko-KR" sz="18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00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04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10B4C0-9E65-F32A-7B22-F1156059B63C}"/>
              </a:ext>
            </a:extLst>
          </p:cNvPr>
          <p:cNvSpPr txBox="1"/>
          <p:nvPr/>
        </p:nvSpPr>
        <p:spPr>
          <a:xfrm>
            <a:off x="4451062" y="4392310"/>
            <a:ext cx="45943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&lt;Table 4. </a:t>
            </a:r>
            <a:r>
              <a:rPr lang="ko-KR" altLang="en-US" sz="1200" dirty="0">
                <a:solidFill>
                  <a:srgbClr val="FF0000"/>
                </a:solidFill>
              </a:rPr>
              <a:t>적대적 훈련 </a:t>
            </a:r>
            <a:r>
              <a:rPr lang="ko-KR" altLang="en-US" sz="1200" dirty="0"/>
              <a:t>기반 방어모델</a:t>
            </a:r>
            <a:r>
              <a:rPr lang="en-US" altLang="ko-KR" sz="1200" dirty="0"/>
              <a:t> </a:t>
            </a:r>
            <a:r>
              <a:rPr lang="ko-KR" altLang="en-US" sz="1200" dirty="0"/>
              <a:t>성능평가</a:t>
            </a:r>
            <a:r>
              <a:rPr lang="en-US" altLang="ko-KR" sz="1200" dirty="0"/>
              <a:t>&gt;</a:t>
            </a:r>
            <a:endParaRPr lang="ko-KR" altLang="en-US" sz="1200" dirty="0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BEC090F4-9B55-3165-7C96-AE7BE56C2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172338"/>
              </p:ext>
            </p:extLst>
          </p:nvPr>
        </p:nvGraphicFramePr>
        <p:xfrm>
          <a:off x="2713851" y="2052778"/>
          <a:ext cx="6896313" cy="2780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784">
                  <a:extLst>
                    <a:ext uri="{9D8B030D-6E8A-4147-A177-3AD203B41FA5}">
                      <a16:colId xmlns:a16="http://schemas.microsoft.com/office/drawing/2014/main" val="3529692742"/>
                    </a:ext>
                  </a:extLst>
                </a:gridCol>
                <a:gridCol w="1937759">
                  <a:extLst>
                    <a:ext uri="{9D8B030D-6E8A-4147-A177-3AD203B41FA5}">
                      <a16:colId xmlns:a16="http://schemas.microsoft.com/office/drawing/2014/main" val="2428448473"/>
                    </a:ext>
                  </a:extLst>
                </a:gridCol>
                <a:gridCol w="1630885">
                  <a:extLst>
                    <a:ext uri="{9D8B030D-6E8A-4147-A177-3AD203B41FA5}">
                      <a16:colId xmlns:a16="http://schemas.microsoft.com/office/drawing/2014/main" val="1744606955"/>
                    </a:ext>
                  </a:extLst>
                </a:gridCol>
                <a:gridCol w="1630885">
                  <a:extLst>
                    <a:ext uri="{9D8B030D-6E8A-4147-A177-3AD203B41FA5}">
                      <a16:colId xmlns:a16="http://schemas.microsoft.com/office/drawing/2014/main" val="4152823941"/>
                    </a:ext>
                  </a:extLst>
                </a:gridCol>
              </a:tblGrid>
              <a:tr h="2878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Model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모델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Parameter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학습시간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공격성공률 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005762"/>
                  </a:ext>
                </a:extLst>
              </a:tr>
              <a:tr h="48936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A  [3]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11.24 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1:11:46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68.3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572318"/>
                  </a:ext>
                </a:extLst>
              </a:tr>
              <a:tr h="48936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B [4]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11.17 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1:47:13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28.2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952641"/>
                  </a:ext>
                </a:extLst>
              </a:tr>
              <a:tr h="48936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C [5]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11.17 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1:12:06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28.4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55727"/>
                  </a:ext>
                </a:extLst>
              </a:tr>
              <a:tr h="48936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A+B [6]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11.24 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1:47:40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28.0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983297"/>
                  </a:ext>
                </a:extLst>
              </a:tr>
              <a:tr h="48936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KDD-Net</a:t>
                      </a:r>
                    </a:p>
                    <a:p>
                      <a:pPr algn="ctr" latinLnBrk="1"/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(Ours)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11.24 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1:12:33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27.3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40986"/>
                  </a:ext>
                </a:extLst>
              </a:tr>
            </a:tbl>
          </a:graphicData>
        </a:graphic>
      </p:graphicFrame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8BC5E9-49B9-B82A-59B4-352CFFBC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9878C-ED4B-044B-97BD-8D4D55A64FFB}"/>
              </a:ext>
            </a:extLst>
          </p:cNvPr>
          <p:cNvSpPr txBox="1"/>
          <p:nvPr/>
        </p:nvSpPr>
        <p:spPr>
          <a:xfrm>
            <a:off x="1630262" y="1305517"/>
            <a:ext cx="5282266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b="1" dirty="0">
                <a:solidFill>
                  <a:schemeClr val="tx1"/>
                </a:solidFill>
              </a:rPr>
              <a:t>모델 상용화를 위한 </a:t>
            </a:r>
            <a:r>
              <a:rPr lang="en-US" altLang="ko-KR" sz="1400" b="1" dirty="0">
                <a:solidFill>
                  <a:srgbClr val="44499C"/>
                </a:solidFill>
              </a:rPr>
              <a:t>efficiency </a:t>
            </a:r>
            <a:r>
              <a:rPr lang="ko-KR" altLang="en-US" sz="1400" b="1" dirty="0">
                <a:solidFill>
                  <a:srgbClr val="595959"/>
                </a:solidFill>
              </a:rPr>
              <a:t>기반의 </a:t>
            </a:r>
            <a:r>
              <a:rPr lang="ko-KR" altLang="en-US" sz="1400" b="1" dirty="0">
                <a:solidFill>
                  <a:schemeClr val="tx1"/>
                </a:solidFill>
              </a:rPr>
              <a:t>방어모델 성능평가</a:t>
            </a:r>
            <a:r>
              <a:rPr lang="ko-KR" altLang="en-US" sz="1400" b="1" dirty="0">
                <a:solidFill>
                  <a:srgbClr val="595959"/>
                </a:solidFill>
              </a:rPr>
              <a:t>는 다음 표와 같음</a:t>
            </a:r>
            <a:endParaRPr lang="en-US" altLang="ko-KR" sz="1400" dirty="0">
              <a:solidFill>
                <a:srgbClr val="59595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BB3A4-B985-334B-BE6C-BFF9C2168E6D}"/>
              </a:ext>
            </a:extLst>
          </p:cNvPr>
          <p:cNvSpPr txBox="1"/>
          <p:nvPr/>
        </p:nvSpPr>
        <p:spPr>
          <a:xfrm>
            <a:off x="1997815" y="5173481"/>
            <a:ext cx="8159197" cy="535334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en-US" altLang="ko-KR" sz="1400" b="1" dirty="0">
                <a:solidFill>
                  <a:schemeClr val="tx1"/>
                </a:solidFill>
              </a:rPr>
              <a:t>KDD-Net</a:t>
            </a:r>
            <a:r>
              <a:rPr lang="en-US" altLang="ko-KR" sz="1400" b="1" dirty="0">
                <a:solidFill>
                  <a:srgbClr val="595959"/>
                </a:solidFill>
              </a:rPr>
              <a:t> </a:t>
            </a:r>
            <a:r>
              <a:rPr lang="en-US" altLang="ko-KR" sz="1400" b="1" dirty="0">
                <a:solidFill>
                  <a:srgbClr val="595959"/>
                </a:solidFill>
                <a:sym typeface="Wingdings" panose="05000000000000000000" pitchFamily="2" charset="2"/>
              </a:rPr>
              <a:t></a:t>
            </a:r>
            <a:r>
              <a:rPr lang="ko-KR" altLang="en-US" sz="1400" b="1" dirty="0">
                <a:solidFill>
                  <a:srgbClr val="44499C"/>
                </a:solidFill>
                <a:sym typeface="Wingdings" panose="05000000000000000000" pitchFamily="2" charset="2"/>
              </a:rPr>
              <a:t> 우수한 방어성능</a:t>
            </a:r>
            <a:r>
              <a:rPr lang="ko-KR" altLang="en-US" sz="1400" b="1" dirty="0">
                <a:solidFill>
                  <a:srgbClr val="595959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  <a:sym typeface="Wingdings" panose="05000000000000000000" pitchFamily="2" charset="2"/>
              </a:rPr>
              <a:t>( </a:t>
            </a:r>
            <a:r>
              <a:rPr lang="ko-KR" altLang="en-US" sz="1400" b="0" i="0" dirty="0">
                <a:solidFill>
                  <a:schemeClr val="tx1"/>
                </a:solidFill>
                <a:effectLst/>
                <a:latin typeface="Apple SD Gothic Neo"/>
              </a:rPr>
              <a:t>∵ </a:t>
            </a:r>
            <a:r>
              <a:rPr lang="en-US" altLang="ko-KR" sz="1400" b="0" i="0" dirty="0">
                <a:solidFill>
                  <a:schemeClr val="tx1"/>
                </a:solidFill>
                <a:effectLst/>
                <a:latin typeface="Apple SD Gothic Neo"/>
              </a:rPr>
              <a:t>Denoising module</a:t>
            </a:r>
            <a:r>
              <a:rPr lang="ko-KR" altLang="en-US" sz="1400" b="0" i="0" dirty="0">
                <a:solidFill>
                  <a:schemeClr val="tx1"/>
                </a:solidFill>
                <a:effectLst/>
                <a:latin typeface="Apple SD Gothic Neo"/>
              </a:rPr>
              <a:t>을 통해 방어기능 추가</a:t>
            </a:r>
            <a:r>
              <a:rPr lang="en-US" altLang="ko-KR" sz="1400" b="1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br>
              <a:rPr lang="en-US" altLang="ko-KR" sz="1400" b="1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altLang="ko-KR" sz="1400" b="1" dirty="0">
                <a:solidFill>
                  <a:schemeClr val="tx1"/>
                </a:solidFill>
                <a:sym typeface="Wingdings" panose="05000000000000000000" pitchFamily="2" charset="2"/>
              </a:rPr>
              <a:t>                           </a:t>
            </a:r>
            <a:r>
              <a:rPr lang="ko-KR" altLang="en-US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파라미터 크기</a:t>
            </a:r>
            <a:r>
              <a:rPr lang="en-US" altLang="ko-KR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, </a:t>
            </a:r>
            <a:r>
              <a:rPr lang="ko-KR" altLang="en-US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학습시간의 증가</a:t>
            </a:r>
            <a:r>
              <a:rPr lang="ko-KR" altLang="en-US" sz="1400" b="1" dirty="0">
                <a:solidFill>
                  <a:srgbClr val="595959"/>
                </a:solidFill>
                <a:sym typeface="Wingdings" panose="05000000000000000000" pitchFamily="2" charset="2"/>
              </a:rPr>
              <a:t>를</a:t>
            </a:r>
            <a:r>
              <a:rPr lang="ko-KR" altLang="en-US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 최소화</a:t>
            </a:r>
            <a:r>
              <a:rPr lang="ko-KR" altLang="en-US" sz="1400" b="1" dirty="0">
                <a:solidFill>
                  <a:srgbClr val="595959"/>
                </a:solidFill>
                <a:sym typeface="Wingdings" panose="05000000000000000000" pitchFamily="2" charset="2"/>
              </a:rPr>
              <a:t>하며</a:t>
            </a:r>
            <a:r>
              <a:rPr lang="ko-KR" altLang="en-US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 방어성능 향상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F3BB3-5C49-826A-6520-4B7F1470982B}"/>
              </a:ext>
            </a:extLst>
          </p:cNvPr>
          <p:cNvSpPr txBox="1"/>
          <p:nvPr/>
        </p:nvSpPr>
        <p:spPr>
          <a:xfrm>
            <a:off x="1467042" y="880285"/>
            <a:ext cx="2493618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Experimental Evaluation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E0013-DB27-5A29-6159-86CD16C6692B}"/>
              </a:ext>
            </a:extLst>
          </p:cNvPr>
          <p:cNvSpPr txBox="1"/>
          <p:nvPr/>
        </p:nvSpPr>
        <p:spPr>
          <a:xfrm>
            <a:off x="2713851" y="1725047"/>
            <a:ext cx="8157839" cy="276802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en-US" altLang="ko-KR" sz="1400" b="1" dirty="0">
                <a:solidFill>
                  <a:schemeClr val="tx1"/>
                </a:solidFill>
              </a:rPr>
              <a:t>( A : Denoising, B : </a:t>
            </a:r>
            <a:r>
              <a:rPr lang="ko-KR" altLang="en-US" sz="1400" b="1" dirty="0">
                <a:solidFill>
                  <a:schemeClr val="tx1"/>
                </a:solidFill>
              </a:rPr>
              <a:t>적대적 훈련</a:t>
            </a:r>
            <a:r>
              <a:rPr lang="en-US" altLang="ko-KR" sz="1400" b="1" dirty="0">
                <a:solidFill>
                  <a:schemeClr val="tx1"/>
                </a:solidFill>
              </a:rPr>
              <a:t>, C : </a:t>
            </a:r>
            <a:r>
              <a:rPr lang="ko-KR" altLang="en-US" sz="1400" b="1" dirty="0" err="1">
                <a:solidFill>
                  <a:schemeClr val="tx1"/>
                </a:solidFill>
              </a:rPr>
              <a:t>지식증류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)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D581E4-E581-DDAD-2157-563473D76B92}"/>
              </a:ext>
            </a:extLst>
          </p:cNvPr>
          <p:cNvSpPr txBox="1"/>
          <p:nvPr/>
        </p:nvSpPr>
        <p:spPr>
          <a:xfrm>
            <a:off x="4957793" y="4822212"/>
            <a:ext cx="45943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&lt;Table 4. </a:t>
            </a:r>
            <a:r>
              <a:rPr lang="ko-KR" altLang="en-US" sz="1200" dirty="0"/>
              <a:t> 방어모델</a:t>
            </a:r>
            <a:r>
              <a:rPr lang="en-US" altLang="ko-KR" sz="1200" dirty="0"/>
              <a:t> </a:t>
            </a:r>
            <a:r>
              <a:rPr lang="ko-KR" altLang="en-US" sz="1200" dirty="0"/>
              <a:t>효율성 평가</a:t>
            </a:r>
            <a:r>
              <a:rPr lang="en-US" altLang="ko-KR" sz="1200" dirty="0"/>
              <a:t>&gt;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09836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04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8BC5E9-49B9-B82A-59B4-352CFFBC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9878C-ED4B-044B-97BD-8D4D55A64FFB}"/>
              </a:ext>
            </a:extLst>
          </p:cNvPr>
          <p:cNvSpPr txBox="1"/>
          <p:nvPr/>
        </p:nvSpPr>
        <p:spPr>
          <a:xfrm>
            <a:off x="1630262" y="1305517"/>
            <a:ext cx="5636209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b="1" dirty="0">
                <a:solidFill>
                  <a:schemeClr val="tx1"/>
                </a:solidFill>
              </a:rPr>
              <a:t>모델 상용화를 위한 </a:t>
            </a:r>
            <a:r>
              <a:rPr lang="en-US" altLang="ko-KR" sz="1400" b="1" dirty="0">
                <a:solidFill>
                  <a:srgbClr val="44499C"/>
                </a:solidFill>
              </a:rPr>
              <a:t>efficiency </a:t>
            </a:r>
            <a:r>
              <a:rPr lang="ko-KR" altLang="en-US" sz="1400" b="1" dirty="0">
                <a:solidFill>
                  <a:srgbClr val="595959"/>
                </a:solidFill>
              </a:rPr>
              <a:t>기반의 </a:t>
            </a:r>
            <a:r>
              <a:rPr lang="ko-KR" altLang="en-US" sz="1400" b="1" dirty="0">
                <a:solidFill>
                  <a:schemeClr val="tx1"/>
                </a:solidFill>
              </a:rPr>
              <a:t>방어모델 성능평가 시각화</a:t>
            </a:r>
            <a:r>
              <a:rPr lang="ko-KR" altLang="en-US" sz="1400" b="1" dirty="0">
                <a:solidFill>
                  <a:srgbClr val="595959"/>
                </a:solidFill>
              </a:rPr>
              <a:t>는 다음과 같음</a:t>
            </a:r>
            <a:endParaRPr lang="en-US" altLang="ko-KR" sz="1400" dirty="0">
              <a:solidFill>
                <a:srgbClr val="59595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F3BB3-5C49-826A-6520-4B7F1470982B}"/>
              </a:ext>
            </a:extLst>
          </p:cNvPr>
          <p:cNvSpPr txBox="1"/>
          <p:nvPr/>
        </p:nvSpPr>
        <p:spPr>
          <a:xfrm>
            <a:off x="1467042" y="880285"/>
            <a:ext cx="2493618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Experimental Evaluation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E9F8413-B3C3-4F56-3452-B56988A16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545" y="1725047"/>
            <a:ext cx="7317655" cy="393931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11E621-1178-641E-3582-03635691D825}"/>
              </a:ext>
            </a:extLst>
          </p:cNvPr>
          <p:cNvSpPr txBox="1"/>
          <p:nvPr/>
        </p:nvSpPr>
        <p:spPr>
          <a:xfrm>
            <a:off x="5153026" y="5476320"/>
            <a:ext cx="26330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&lt;Fig5. </a:t>
            </a:r>
            <a:r>
              <a:rPr lang="ko-KR" altLang="en-US" sz="1200" dirty="0"/>
              <a:t>방어모델 간 효율성 평가</a:t>
            </a:r>
            <a:r>
              <a:rPr lang="en-US" altLang="ko-KR" sz="1200" dirty="0"/>
              <a:t>&gt;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13066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04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10B4C0-9E65-F32A-7B22-F1156059B63C}"/>
              </a:ext>
            </a:extLst>
          </p:cNvPr>
          <p:cNvSpPr txBox="1"/>
          <p:nvPr/>
        </p:nvSpPr>
        <p:spPr>
          <a:xfrm>
            <a:off x="4754593" y="4535747"/>
            <a:ext cx="45943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&lt;Table 5. </a:t>
            </a:r>
            <a:r>
              <a:rPr lang="ko-KR" altLang="en-US" sz="1200" dirty="0">
                <a:solidFill>
                  <a:srgbClr val="FF0000"/>
                </a:solidFill>
              </a:rPr>
              <a:t>방어기능이 없는 </a:t>
            </a:r>
            <a:r>
              <a:rPr lang="ko-KR" altLang="en-US" sz="1200" dirty="0"/>
              <a:t>일반 모델</a:t>
            </a:r>
            <a:r>
              <a:rPr lang="en-US" altLang="ko-KR" sz="1200" dirty="0"/>
              <a:t> </a:t>
            </a:r>
            <a:r>
              <a:rPr lang="ko-KR" altLang="en-US" sz="1200" dirty="0"/>
              <a:t>성능평가</a:t>
            </a:r>
            <a:r>
              <a:rPr lang="en-US" altLang="ko-KR" sz="1200" dirty="0"/>
              <a:t>&gt;</a:t>
            </a:r>
            <a:endParaRPr lang="ko-KR" altLang="en-US" sz="1200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8BC5E9-49B9-B82A-59B4-352CFFBC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9878C-ED4B-044B-97BD-8D4D55A64FFB}"/>
              </a:ext>
            </a:extLst>
          </p:cNvPr>
          <p:cNvSpPr txBox="1"/>
          <p:nvPr/>
        </p:nvSpPr>
        <p:spPr>
          <a:xfrm>
            <a:off x="1630262" y="1305517"/>
            <a:ext cx="3509986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b="1" dirty="0">
                <a:solidFill>
                  <a:srgbClr val="44499C"/>
                </a:solidFill>
              </a:rPr>
              <a:t>방어기능</a:t>
            </a:r>
            <a:r>
              <a:rPr lang="ko-KR" altLang="en-US" sz="1400" b="1" dirty="0">
                <a:solidFill>
                  <a:srgbClr val="595959"/>
                </a:solidFill>
              </a:rPr>
              <a:t>이 없는 </a:t>
            </a:r>
            <a:r>
              <a:rPr lang="ko-KR" altLang="en-US" sz="1400" b="1" dirty="0">
                <a:solidFill>
                  <a:schemeClr val="tx1"/>
                </a:solidFill>
              </a:rPr>
              <a:t>모델 성능평가</a:t>
            </a:r>
            <a:r>
              <a:rPr lang="ko-KR" altLang="en-US" sz="1400" b="1" dirty="0">
                <a:solidFill>
                  <a:srgbClr val="595959"/>
                </a:solidFill>
              </a:rPr>
              <a:t>는 다음 표와 같음</a:t>
            </a:r>
            <a:endParaRPr lang="en-US" altLang="ko-KR" sz="1400" dirty="0">
              <a:solidFill>
                <a:srgbClr val="59595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BB3A4-B985-334B-BE6C-BFF9C2168E6D}"/>
              </a:ext>
            </a:extLst>
          </p:cNvPr>
          <p:cNvSpPr txBox="1"/>
          <p:nvPr/>
        </p:nvSpPr>
        <p:spPr>
          <a:xfrm>
            <a:off x="1630262" y="5171105"/>
            <a:ext cx="3595265" cy="275648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en-US" altLang="ko-KR" sz="1400" b="1" dirty="0">
                <a:solidFill>
                  <a:schemeClr val="tx1"/>
                </a:solidFill>
              </a:rPr>
              <a:t>66% </a:t>
            </a:r>
            <a:r>
              <a:rPr lang="ko-KR" altLang="en-US" sz="1400" b="1" dirty="0">
                <a:solidFill>
                  <a:schemeClr val="tx1"/>
                </a:solidFill>
              </a:rPr>
              <a:t>이상의 공격 성공률 </a:t>
            </a:r>
            <a:r>
              <a:rPr lang="en-US" altLang="ko-KR" sz="1400" b="1" dirty="0">
                <a:solidFill>
                  <a:srgbClr val="595959"/>
                </a:solidFill>
                <a:sym typeface="Wingdings" panose="05000000000000000000" pitchFamily="2" charset="2"/>
              </a:rPr>
              <a:t> </a:t>
            </a:r>
            <a:r>
              <a:rPr lang="ko-KR" altLang="en-US" sz="1400" b="1" dirty="0">
                <a:solidFill>
                  <a:srgbClr val="FF0000"/>
                </a:solidFill>
              </a:rPr>
              <a:t>방어성능이 매우 미흡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F3BB3-5C49-826A-6520-4B7F1470982B}"/>
              </a:ext>
            </a:extLst>
          </p:cNvPr>
          <p:cNvSpPr txBox="1"/>
          <p:nvPr/>
        </p:nvSpPr>
        <p:spPr>
          <a:xfrm>
            <a:off x="1467042" y="880285"/>
            <a:ext cx="2534655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Experimental Evaluation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E47C4197-CA3C-6CC9-020A-BC2DC83A8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961172"/>
              </p:ext>
            </p:extLst>
          </p:nvPr>
        </p:nvGraphicFramePr>
        <p:xfrm>
          <a:off x="2031142" y="1881072"/>
          <a:ext cx="8475494" cy="2499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2477">
                  <a:extLst>
                    <a:ext uri="{9D8B030D-6E8A-4147-A177-3AD203B41FA5}">
                      <a16:colId xmlns:a16="http://schemas.microsoft.com/office/drawing/2014/main" val="3529692742"/>
                    </a:ext>
                  </a:extLst>
                </a:gridCol>
                <a:gridCol w="911344">
                  <a:extLst>
                    <a:ext uri="{9D8B030D-6E8A-4147-A177-3AD203B41FA5}">
                      <a16:colId xmlns:a16="http://schemas.microsoft.com/office/drawing/2014/main" val="2805645048"/>
                    </a:ext>
                  </a:extLst>
                </a:gridCol>
                <a:gridCol w="1321448">
                  <a:extLst>
                    <a:ext uri="{9D8B030D-6E8A-4147-A177-3AD203B41FA5}">
                      <a16:colId xmlns:a16="http://schemas.microsoft.com/office/drawing/2014/main" val="2294243212"/>
                    </a:ext>
                  </a:extLst>
                </a:gridCol>
                <a:gridCol w="1321448">
                  <a:extLst>
                    <a:ext uri="{9D8B030D-6E8A-4147-A177-3AD203B41FA5}">
                      <a16:colId xmlns:a16="http://schemas.microsoft.com/office/drawing/2014/main" val="357306835"/>
                    </a:ext>
                  </a:extLst>
                </a:gridCol>
                <a:gridCol w="1321448">
                  <a:extLst>
                    <a:ext uri="{9D8B030D-6E8A-4147-A177-3AD203B41FA5}">
                      <a16:colId xmlns:a16="http://schemas.microsoft.com/office/drawing/2014/main" val="3438289806"/>
                    </a:ext>
                  </a:extLst>
                </a:gridCol>
                <a:gridCol w="1321448">
                  <a:extLst>
                    <a:ext uri="{9D8B030D-6E8A-4147-A177-3AD203B41FA5}">
                      <a16:colId xmlns:a16="http://schemas.microsoft.com/office/drawing/2014/main" val="2579522338"/>
                    </a:ext>
                  </a:extLst>
                </a:gridCol>
                <a:gridCol w="1275881">
                  <a:extLst>
                    <a:ext uri="{9D8B030D-6E8A-4147-A177-3AD203B41FA5}">
                      <a16:colId xmlns:a16="http://schemas.microsoft.com/office/drawing/2014/main" val="1115795621"/>
                    </a:ext>
                  </a:extLst>
                </a:gridCol>
              </a:tblGrid>
              <a:tr h="2536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Model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공격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Precision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Recall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F1-Score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Accuracy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공격성공률 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005762"/>
                  </a:ext>
                </a:extLst>
              </a:tr>
              <a:tr h="46597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ResNet18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[2]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False</a:t>
                      </a:r>
                      <a:endParaRPr lang="ko-KR" altLang="en-US" sz="15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0.919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(±0.011)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0.918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(±0.010)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0.917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(±0.010)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0.918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(±0.010)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66.5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27143"/>
                  </a:ext>
                </a:extLst>
              </a:tr>
              <a:tr h="465977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400" b="0"/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True</a:t>
                      </a:r>
                      <a:endParaRPr lang="ko-KR" altLang="en-US" sz="15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0.259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(±0.015)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0.253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(±0.023)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0.254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(±0.019)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0.253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(±0.023)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587696"/>
                  </a:ext>
                </a:extLst>
              </a:tr>
              <a:tr h="46597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ResNet34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[2]</a:t>
                      </a:r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False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0.940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(±0.006)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0.938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(±0.006)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0.939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(±0.006)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0.938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(±0.006)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67.0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070796"/>
                  </a:ext>
                </a:extLst>
              </a:tr>
              <a:tr h="46597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/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True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0.279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(±0.013)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0.268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(±0.021)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0.271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(±0.018)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0.268</a:t>
                      </a: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(±0.021)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ko-KR" altLang="en-US" sz="15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20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425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04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BEAB35D2-2170-D7F9-CCB2-38CC6565D9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551335"/>
              </p:ext>
            </p:extLst>
          </p:nvPr>
        </p:nvGraphicFramePr>
        <p:xfrm>
          <a:off x="1587776" y="1764372"/>
          <a:ext cx="9611999" cy="3627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3815">
                  <a:extLst>
                    <a:ext uri="{9D8B030D-6E8A-4147-A177-3AD203B41FA5}">
                      <a16:colId xmlns:a16="http://schemas.microsoft.com/office/drawing/2014/main" val="3529692742"/>
                    </a:ext>
                  </a:extLst>
                </a:gridCol>
                <a:gridCol w="1070343">
                  <a:extLst>
                    <a:ext uri="{9D8B030D-6E8A-4147-A177-3AD203B41FA5}">
                      <a16:colId xmlns:a16="http://schemas.microsoft.com/office/drawing/2014/main" val="2131343334"/>
                    </a:ext>
                  </a:extLst>
                </a:gridCol>
                <a:gridCol w="891961">
                  <a:extLst>
                    <a:ext uri="{9D8B030D-6E8A-4147-A177-3AD203B41FA5}">
                      <a16:colId xmlns:a16="http://schemas.microsoft.com/office/drawing/2014/main" val="2805645048"/>
                    </a:ext>
                  </a:extLst>
                </a:gridCol>
                <a:gridCol w="1336386">
                  <a:extLst>
                    <a:ext uri="{9D8B030D-6E8A-4147-A177-3AD203B41FA5}">
                      <a16:colId xmlns:a16="http://schemas.microsoft.com/office/drawing/2014/main" val="2294243212"/>
                    </a:ext>
                  </a:extLst>
                </a:gridCol>
                <a:gridCol w="1336386">
                  <a:extLst>
                    <a:ext uri="{9D8B030D-6E8A-4147-A177-3AD203B41FA5}">
                      <a16:colId xmlns:a16="http://schemas.microsoft.com/office/drawing/2014/main" val="357306835"/>
                    </a:ext>
                  </a:extLst>
                </a:gridCol>
                <a:gridCol w="1336386">
                  <a:extLst>
                    <a:ext uri="{9D8B030D-6E8A-4147-A177-3AD203B41FA5}">
                      <a16:colId xmlns:a16="http://schemas.microsoft.com/office/drawing/2014/main" val="3438289806"/>
                    </a:ext>
                  </a:extLst>
                </a:gridCol>
                <a:gridCol w="1336386">
                  <a:extLst>
                    <a:ext uri="{9D8B030D-6E8A-4147-A177-3AD203B41FA5}">
                      <a16:colId xmlns:a16="http://schemas.microsoft.com/office/drawing/2014/main" val="2579522338"/>
                    </a:ext>
                  </a:extLst>
                </a:gridCol>
                <a:gridCol w="1290336">
                  <a:extLst>
                    <a:ext uri="{9D8B030D-6E8A-4147-A177-3AD203B41FA5}">
                      <a16:colId xmlns:a16="http://schemas.microsoft.com/office/drawing/2014/main" val="1115795621"/>
                    </a:ext>
                  </a:extLst>
                </a:gridCol>
              </a:tblGrid>
              <a:tr h="4079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Model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적대적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훈련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공격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Precision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Recall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F1-Score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Accuracy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공격성공률 </a:t>
                      </a:r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005762"/>
                  </a:ext>
                </a:extLst>
              </a:tr>
              <a:tr h="43191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Denoising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ResNet18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[3]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X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False</a:t>
                      </a:r>
                      <a:endParaRPr lang="ko-KR" altLang="en-US" sz="15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0.822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(±0.007)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0.819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(±0.007)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0.819</a:t>
                      </a:r>
                    </a:p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(±0.007)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0.819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(±0.007)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68.3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27143"/>
                  </a:ext>
                </a:extLst>
              </a:tr>
              <a:tr h="431918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400" b="0"/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True</a:t>
                      </a:r>
                      <a:endParaRPr lang="ko-KR" altLang="en-US" sz="15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0.154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±</a:t>
                      </a:r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0.013)</a:t>
                      </a:r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0.136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±</a:t>
                      </a:r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0.017)</a:t>
                      </a:r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0.142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±</a:t>
                      </a:r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0.016)</a:t>
                      </a:r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latin typeface="+mn-ea"/>
                          <a:ea typeface="+mn-ea"/>
                        </a:rPr>
                        <a:t>0.136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±</a:t>
                      </a:r>
                      <a:r>
                        <a:rPr lang="en-US" altLang="ko-KR" sz="1400">
                          <a:latin typeface="+mn-ea"/>
                          <a:ea typeface="+mn-ea"/>
                        </a:rPr>
                        <a:t>0.017)</a:t>
                      </a:r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587696"/>
                  </a:ext>
                </a:extLst>
              </a:tr>
              <a:tr h="43191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Denoising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ResNet18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[6]</a:t>
                      </a:r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O</a:t>
                      </a:r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False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0.773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(±0.003)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0.770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0.769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0.770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28.0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070796"/>
                  </a:ext>
                </a:extLst>
              </a:tr>
              <a:tr h="43191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/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True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0.493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(±0.010)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0.491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(±0.006)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0.488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(±0.007)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0.491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(±0.006)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ko-KR" altLang="en-US" sz="15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20408"/>
                  </a:ext>
                </a:extLst>
              </a:tr>
              <a:tr h="43191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KDD-Net</a:t>
                      </a:r>
                    </a:p>
                    <a:p>
                      <a:pPr algn="ctr" latinLnBrk="1"/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(Ours)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False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0.848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0.847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0.847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0.847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27.3</a:t>
                      </a:r>
                      <a:endParaRPr lang="ko-KR" altLang="en-US" sz="15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275844"/>
                  </a:ext>
                </a:extLst>
              </a:tr>
              <a:tr h="43191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True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0.586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0.575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0.579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0.575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257857"/>
                  </a:ext>
                </a:extLst>
              </a:tr>
            </a:tbl>
          </a:graphicData>
        </a:graphic>
      </p:graphicFrame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29682EC-32DB-A42D-F4C2-39B26B26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42E10-BE31-9EDD-53DA-661DD3212F82}"/>
              </a:ext>
            </a:extLst>
          </p:cNvPr>
          <p:cNvSpPr txBox="1"/>
          <p:nvPr/>
        </p:nvSpPr>
        <p:spPr>
          <a:xfrm>
            <a:off x="1630262" y="1305517"/>
            <a:ext cx="4605799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en-US" altLang="ko-KR" sz="1400" b="1" dirty="0">
                <a:solidFill>
                  <a:srgbClr val="44499C"/>
                </a:solidFill>
              </a:rPr>
              <a:t>Feature Denoising</a:t>
            </a:r>
            <a:r>
              <a:rPr lang="ko-KR" altLang="en-US" sz="1400" b="1" dirty="0">
                <a:solidFill>
                  <a:srgbClr val="44499C"/>
                </a:solidFill>
              </a:rPr>
              <a:t> </a:t>
            </a:r>
            <a:r>
              <a:rPr lang="ko-KR" altLang="en-US" sz="1400" b="1" dirty="0">
                <a:solidFill>
                  <a:srgbClr val="595959"/>
                </a:solidFill>
              </a:rPr>
              <a:t>기반의 </a:t>
            </a:r>
            <a:r>
              <a:rPr lang="ko-KR" altLang="en-US" sz="1400" b="1" dirty="0">
                <a:solidFill>
                  <a:schemeClr val="tx1"/>
                </a:solidFill>
              </a:rPr>
              <a:t>방어모델 성능평가</a:t>
            </a:r>
            <a:r>
              <a:rPr lang="ko-KR" altLang="en-US" sz="1400" b="1" dirty="0">
                <a:solidFill>
                  <a:srgbClr val="595959"/>
                </a:solidFill>
              </a:rPr>
              <a:t>는 다음 표와 같음</a:t>
            </a:r>
            <a:endParaRPr lang="en-US" altLang="ko-KR" sz="1400" dirty="0">
              <a:solidFill>
                <a:srgbClr val="59595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A7C28-AA07-4224-A6D5-BA373FBCE799}"/>
              </a:ext>
            </a:extLst>
          </p:cNvPr>
          <p:cNvSpPr txBox="1"/>
          <p:nvPr/>
        </p:nvSpPr>
        <p:spPr>
          <a:xfrm>
            <a:off x="4492247" y="5449181"/>
            <a:ext cx="4549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&lt;Table 6. </a:t>
            </a:r>
            <a:r>
              <a:rPr lang="en-US" altLang="ko-KR" sz="1200" dirty="0">
                <a:solidFill>
                  <a:srgbClr val="44499C"/>
                </a:solidFill>
              </a:rPr>
              <a:t>Feature Denoising</a:t>
            </a:r>
            <a:r>
              <a:rPr lang="ko-KR" altLang="en-US" sz="1200" dirty="0">
                <a:solidFill>
                  <a:srgbClr val="44499C"/>
                </a:solidFill>
              </a:rPr>
              <a:t> 기반 </a:t>
            </a:r>
            <a:r>
              <a:rPr lang="ko-KR" altLang="en-US" sz="1200" dirty="0"/>
              <a:t>방어모델</a:t>
            </a:r>
            <a:r>
              <a:rPr lang="en-US" altLang="ko-KR" sz="1200" dirty="0"/>
              <a:t> performance&gt;</a:t>
            </a:r>
            <a:endParaRPr lang="ko-KR" alt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491C18-5671-EAD4-79CA-06C16C6EC34E}"/>
              </a:ext>
            </a:extLst>
          </p:cNvPr>
          <p:cNvSpPr txBox="1"/>
          <p:nvPr/>
        </p:nvSpPr>
        <p:spPr>
          <a:xfrm>
            <a:off x="1467042" y="880285"/>
            <a:ext cx="2534655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Experimental Evaluation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7596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04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BEAB35D2-2170-D7F9-CCB2-38CC6565D9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074060"/>
              </p:ext>
            </p:extLst>
          </p:nvPr>
        </p:nvGraphicFramePr>
        <p:xfrm>
          <a:off x="1624729" y="1719273"/>
          <a:ext cx="9575046" cy="3554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2755">
                  <a:extLst>
                    <a:ext uri="{9D8B030D-6E8A-4147-A177-3AD203B41FA5}">
                      <a16:colId xmlns:a16="http://schemas.microsoft.com/office/drawing/2014/main" val="3529692742"/>
                    </a:ext>
                  </a:extLst>
                </a:gridCol>
                <a:gridCol w="1012755">
                  <a:extLst>
                    <a:ext uri="{9D8B030D-6E8A-4147-A177-3AD203B41FA5}">
                      <a16:colId xmlns:a16="http://schemas.microsoft.com/office/drawing/2014/main" val="893894686"/>
                    </a:ext>
                  </a:extLst>
                </a:gridCol>
                <a:gridCol w="920692">
                  <a:extLst>
                    <a:ext uri="{9D8B030D-6E8A-4147-A177-3AD203B41FA5}">
                      <a16:colId xmlns:a16="http://schemas.microsoft.com/office/drawing/2014/main" val="2805645048"/>
                    </a:ext>
                  </a:extLst>
                </a:gridCol>
                <a:gridCol w="1334975">
                  <a:extLst>
                    <a:ext uri="{9D8B030D-6E8A-4147-A177-3AD203B41FA5}">
                      <a16:colId xmlns:a16="http://schemas.microsoft.com/office/drawing/2014/main" val="2294243212"/>
                    </a:ext>
                  </a:extLst>
                </a:gridCol>
                <a:gridCol w="1334975">
                  <a:extLst>
                    <a:ext uri="{9D8B030D-6E8A-4147-A177-3AD203B41FA5}">
                      <a16:colId xmlns:a16="http://schemas.microsoft.com/office/drawing/2014/main" val="357306835"/>
                    </a:ext>
                  </a:extLst>
                </a:gridCol>
                <a:gridCol w="1334975">
                  <a:extLst>
                    <a:ext uri="{9D8B030D-6E8A-4147-A177-3AD203B41FA5}">
                      <a16:colId xmlns:a16="http://schemas.microsoft.com/office/drawing/2014/main" val="3438289806"/>
                    </a:ext>
                  </a:extLst>
                </a:gridCol>
                <a:gridCol w="1334975">
                  <a:extLst>
                    <a:ext uri="{9D8B030D-6E8A-4147-A177-3AD203B41FA5}">
                      <a16:colId xmlns:a16="http://schemas.microsoft.com/office/drawing/2014/main" val="2579522338"/>
                    </a:ext>
                  </a:extLst>
                </a:gridCol>
                <a:gridCol w="1288944">
                  <a:extLst>
                    <a:ext uri="{9D8B030D-6E8A-4147-A177-3AD203B41FA5}">
                      <a16:colId xmlns:a16="http://schemas.microsoft.com/office/drawing/2014/main" val="1115795621"/>
                    </a:ext>
                  </a:extLst>
                </a:gridCol>
              </a:tblGrid>
              <a:tr h="4455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Model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Denoising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공격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Precision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Recall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F1-Score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Accuracy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공격성공률 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005762"/>
                  </a:ext>
                </a:extLst>
              </a:tr>
              <a:tr h="47173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ADT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+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ResNet18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[4]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X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False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0.774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(±0.003)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0.767</a:t>
                      </a:r>
                    </a:p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0.766</a:t>
                      </a:r>
                    </a:p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(±0.005)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0.767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28.2</a:t>
                      </a:r>
                      <a:endParaRPr lang="ko-KR" altLang="en-US" sz="15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27143"/>
                  </a:ext>
                </a:extLst>
              </a:tr>
              <a:tr h="471738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400" b="0"/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True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0.495</a:t>
                      </a:r>
                    </a:p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(±0.006)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0.484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0.484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(±0.008)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0.484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587696"/>
                  </a:ext>
                </a:extLst>
              </a:tr>
              <a:tr h="47173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ADT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+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ResNet18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[6]</a:t>
                      </a:r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O</a:t>
                      </a:r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False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0.773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0.770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0.769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0.770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28.0</a:t>
                      </a:r>
                      <a:endParaRPr lang="ko-KR" altLang="en-US" sz="15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070796"/>
                  </a:ext>
                </a:extLst>
              </a:tr>
              <a:tr h="47173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/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True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0.493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(±0.010)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0.491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(±0.006)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0.488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(±0.007)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0.491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(±0.006)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ko-KR" altLang="en-US" sz="15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20408"/>
                  </a:ext>
                </a:extLst>
              </a:tr>
              <a:tr h="44031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KDD-Net</a:t>
                      </a:r>
                    </a:p>
                    <a:p>
                      <a:pPr algn="ctr" latinLnBrk="1"/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(Ours)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False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0.848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0.847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0.847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0.847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27.3</a:t>
                      </a:r>
                      <a:endParaRPr lang="ko-KR" altLang="en-US" sz="15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328636"/>
                  </a:ext>
                </a:extLst>
              </a:tr>
              <a:tr h="44031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True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0.586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0.575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0.579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0.575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40105"/>
                  </a:ext>
                </a:extLst>
              </a:tr>
            </a:tbl>
          </a:graphicData>
        </a:graphic>
      </p:graphicFrame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3AF3005-1AF5-4613-0986-B5EAB4CD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25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76639-FCD9-2BD4-5A2A-6E167AF5254B}"/>
              </a:ext>
            </a:extLst>
          </p:cNvPr>
          <p:cNvSpPr txBox="1"/>
          <p:nvPr/>
        </p:nvSpPr>
        <p:spPr>
          <a:xfrm>
            <a:off x="1467042" y="880285"/>
            <a:ext cx="2534655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Experimental Evaluation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F2CEB-D6B7-9E53-BFDA-9D05073B7841}"/>
              </a:ext>
            </a:extLst>
          </p:cNvPr>
          <p:cNvSpPr txBox="1"/>
          <p:nvPr/>
        </p:nvSpPr>
        <p:spPr>
          <a:xfrm>
            <a:off x="1630262" y="1305517"/>
            <a:ext cx="4023588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b="1" dirty="0">
                <a:solidFill>
                  <a:srgbClr val="44499C"/>
                </a:solidFill>
              </a:rPr>
              <a:t>적대적 훈련 </a:t>
            </a:r>
            <a:r>
              <a:rPr lang="ko-KR" altLang="en-US" sz="1400" b="1" dirty="0">
                <a:solidFill>
                  <a:srgbClr val="595959"/>
                </a:solidFill>
              </a:rPr>
              <a:t>기반의 </a:t>
            </a:r>
            <a:r>
              <a:rPr lang="ko-KR" altLang="en-US" sz="1400" b="1" dirty="0">
                <a:solidFill>
                  <a:schemeClr val="tx1"/>
                </a:solidFill>
              </a:rPr>
              <a:t>방어모델 성능평가</a:t>
            </a:r>
            <a:r>
              <a:rPr lang="ko-KR" altLang="en-US" sz="1400" b="1" dirty="0">
                <a:solidFill>
                  <a:srgbClr val="595959"/>
                </a:solidFill>
              </a:rPr>
              <a:t>는 다음 표와 같음</a:t>
            </a:r>
            <a:endParaRPr lang="en-US" altLang="ko-KR" sz="1400" dirty="0">
              <a:solidFill>
                <a:srgbClr val="59595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9AF01-DB2F-AC18-0072-877854F93251}"/>
              </a:ext>
            </a:extLst>
          </p:cNvPr>
          <p:cNvSpPr txBox="1"/>
          <p:nvPr/>
        </p:nvSpPr>
        <p:spPr>
          <a:xfrm>
            <a:off x="4263555" y="5410717"/>
            <a:ext cx="4549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&lt;Table 7. </a:t>
            </a:r>
            <a:r>
              <a:rPr lang="en-US" altLang="ko-KR" sz="1200" dirty="0">
                <a:solidFill>
                  <a:srgbClr val="44499C"/>
                </a:solidFill>
              </a:rPr>
              <a:t>Adversarial Training</a:t>
            </a:r>
            <a:r>
              <a:rPr lang="ko-KR" altLang="en-US" sz="1200" dirty="0">
                <a:solidFill>
                  <a:srgbClr val="44499C"/>
                </a:solidFill>
              </a:rPr>
              <a:t>기반 </a:t>
            </a:r>
            <a:r>
              <a:rPr lang="ko-KR" altLang="en-US" sz="1200" dirty="0"/>
              <a:t>방어모델</a:t>
            </a:r>
            <a:r>
              <a:rPr lang="en-US" altLang="ko-KR" sz="1200" dirty="0"/>
              <a:t> performance&gt;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69833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04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BEAB35D2-2170-D7F9-CCB2-38CC6565D9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822429"/>
              </p:ext>
            </p:extLst>
          </p:nvPr>
        </p:nvGraphicFramePr>
        <p:xfrm>
          <a:off x="1623776" y="2224337"/>
          <a:ext cx="9575999" cy="2518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2849">
                  <a:extLst>
                    <a:ext uri="{9D8B030D-6E8A-4147-A177-3AD203B41FA5}">
                      <a16:colId xmlns:a16="http://schemas.microsoft.com/office/drawing/2014/main" val="3529692742"/>
                    </a:ext>
                  </a:extLst>
                </a:gridCol>
                <a:gridCol w="1012849">
                  <a:extLst>
                    <a:ext uri="{9D8B030D-6E8A-4147-A177-3AD203B41FA5}">
                      <a16:colId xmlns:a16="http://schemas.microsoft.com/office/drawing/2014/main" val="893894686"/>
                    </a:ext>
                  </a:extLst>
                </a:gridCol>
                <a:gridCol w="920773">
                  <a:extLst>
                    <a:ext uri="{9D8B030D-6E8A-4147-A177-3AD203B41FA5}">
                      <a16:colId xmlns:a16="http://schemas.microsoft.com/office/drawing/2014/main" val="2805645048"/>
                    </a:ext>
                  </a:extLst>
                </a:gridCol>
                <a:gridCol w="1335113">
                  <a:extLst>
                    <a:ext uri="{9D8B030D-6E8A-4147-A177-3AD203B41FA5}">
                      <a16:colId xmlns:a16="http://schemas.microsoft.com/office/drawing/2014/main" val="2294243212"/>
                    </a:ext>
                  </a:extLst>
                </a:gridCol>
                <a:gridCol w="1335113">
                  <a:extLst>
                    <a:ext uri="{9D8B030D-6E8A-4147-A177-3AD203B41FA5}">
                      <a16:colId xmlns:a16="http://schemas.microsoft.com/office/drawing/2014/main" val="357306835"/>
                    </a:ext>
                  </a:extLst>
                </a:gridCol>
                <a:gridCol w="1335113">
                  <a:extLst>
                    <a:ext uri="{9D8B030D-6E8A-4147-A177-3AD203B41FA5}">
                      <a16:colId xmlns:a16="http://schemas.microsoft.com/office/drawing/2014/main" val="3438289806"/>
                    </a:ext>
                  </a:extLst>
                </a:gridCol>
                <a:gridCol w="1335113">
                  <a:extLst>
                    <a:ext uri="{9D8B030D-6E8A-4147-A177-3AD203B41FA5}">
                      <a16:colId xmlns:a16="http://schemas.microsoft.com/office/drawing/2014/main" val="2579522338"/>
                    </a:ext>
                  </a:extLst>
                </a:gridCol>
                <a:gridCol w="1289076">
                  <a:extLst>
                    <a:ext uri="{9D8B030D-6E8A-4147-A177-3AD203B41FA5}">
                      <a16:colId xmlns:a16="http://schemas.microsoft.com/office/drawing/2014/main" val="1115795621"/>
                    </a:ext>
                  </a:extLst>
                </a:gridCol>
              </a:tblGrid>
              <a:tr h="4455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Model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Denoising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공격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Precision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Recall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F1-Score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Accuracy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공격성공률 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005762"/>
                  </a:ext>
                </a:extLst>
              </a:tr>
              <a:tr h="47173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KD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+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ResNet18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[5]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X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False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0.848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0.848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0.848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0.848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28.4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27143"/>
                  </a:ext>
                </a:extLst>
              </a:tr>
              <a:tr h="471738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400" b="0"/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True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0.573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(±0.009)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0.564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(±0.009)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0.567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(±0.009)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0.564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(±0.009)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587696"/>
                  </a:ext>
                </a:extLst>
              </a:tr>
              <a:tr h="44031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KDD-Net</a:t>
                      </a:r>
                    </a:p>
                    <a:p>
                      <a:pPr algn="ctr" latinLnBrk="1"/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(Ours)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ea"/>
                          <a:ea typeface="+mn-ea"/>
                        </a:rPr>
                        <a:t>O</a:t>
                      </a:r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False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0.848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0.847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0.847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0.847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(±0.002)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27.3</a:t>
                      </a:r>
                      <a:endParaRPr lang="ko-KR" altLang="en-US" sz="15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328636"/>
                  </a:ext>
                </a:extLst>
              </a:tr>
              <a:tr h="44031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True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0.586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0.575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0.579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0.575</a:t>
                      </a:r>
                    </a:p>
                    <a:p>
                      <a:pPr algn="ctr"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(±0.004)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40105"/>
                  </a:ext>
                </a:extLst>
              </a:tr>
            </a:tbl>
          </a:graphicData>
        </a:graphic>
      </p:graphicFrame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3AF3005-1AF5-4613-0986-B5EAB4CD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26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76639-FCD9-2BD4-5A2A-6E167AF5254B}"/>
              </a:ext>
            </a:extLst>
          </p:cNvPr>
          <p:cNvSpPr txBox="1"/>
          <p:nvPr/>
        </p:nvSpPr>
        <p:spPr>
          <a:xfrm>
            <a:off x="1467042" y="880285"/>
            <a:ext cx="2534655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Experimental Evaluation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F2CEB-D6B7-9E53-BFDA-9D05073B7841}"/>
              </a:ext>
            </a:extLst>
          </p:cNvPr>
          <p:cNvSpPr txBox="1"/>
          <p:nvPr/>
        </p:nvSpPr>
        <p:spPr>
          <a:xfrm>
            <a:off x="1630262" y="1305517"/>
            <a:ext cx="3794679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b="1" dirty="0" err="1">
                <a:solidFill>
                  <a:srgbClr val="44499C"/>
                </a:solidFill>
              </a:rPr>
              <a:t>지식증류</a:t>
            </a:r>
            <a:r>
              <a:rPr lang="ko-KR" altLang="en-US" sz="1400" b="1" dirty="0" err="1">
                <a:solidFill>
                  <a:srgbClr val="595959"/>
                </a:solidFill>
              </a:rPr>
              <a:t>기반의</a:t>
            </a:r>
            <a:r>
              <a:rPr lang="ko-KR" altLang="en-US" sz="1400" b="1" dirty="0">
                <a:solidFill>
                  <a:srgbClr val="595959"/>
                </a:solidFill>
              </a:rPr>
              <a:t> </a:t>
            </a:r>
            <a:r>
              <a:rPr lang="ko-KR" altLang="en-US" sz="1400" b="1" dirty="0">
                <a:solidFill>
                  <a:schemeClr val="tx1"/>
                </a:solidFill>
              </a:rPr>
              <a:t>방어모델 성능평가</a:t>
            </a:r>
            <a:r>
              <a:rPr lang="ko-KR" altLang="en-US" sz="1400" b="1" dirty="0">
                <a:solidFill>
                  <a:srgbClr val="595959"/>
                </a:solidFill>
              </a:rPr>
              <a:t>는 다음 표와 같음</a:t>
            </a:r>
            <a:endParaRPr lang="en-US" altLang="ko-KR" sz="1400" dirty="0">
              <a:solidFill>
                <a:srgbClr val="59595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9AF01-DB2F-AC18-0072-877854F93251}"/>
              </a:ext>
            </a:extLst>
          </p:cNvPr>
          <p:cNvSpPr txBox="1"/>
          <p:nvPr/>
        </p:nvSpPr>
        <p:spPr>
          <a:xfrm>
            <a:off x="4743259" y="4927853"/>
            <a:ext cx="4549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&lt;Table 8. </a:t>
            </a:r>
            <a:r>
              <a:rPr lang="ko-KR" altLang="en-US" sz="1200" dirty="0" err="1">
                <a:solidFill>
                  <a:srgbClr val="44499C"/>
                </a:solidFill>
              </a:rPr>
              <a:t>지식증류</a:t>
            </a:r>
            <a:r>
              <a:rPr lang="ko-KR" altLang="en-US" sz="1200" dirty="0">
                <a:solidFill>
                  <a:srgbClr val="44499C"/>
                </a:solidFill>
              </a:rPr>
              <a:t> 기반 </a:t>
            </a:r>
            <a:r>
              <a:rPr lang="ko-KR" altLang="en-US" sz="1200" dirty="0"/>
              <a:t>방어모델</a:t>
            </a:r>
            <a:r>
              <a:rPr lang="en-US" altLang="ko-KR" sz="1200" dirty="0"/>
              <a:t> performance&gt;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41498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2481179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Discussion &amp; Conclusion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05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936CA-4540-7FF8-92BC-A33F9BBDD46E}"/>
              </a:ext>
            </a:extLst>
          </p:cNvPr>
          <p:cNvSpPr txBox="1"/>
          <p:nvPr/>
        </p:nvSpPr>
        <p:spPr>
          <a:xfrm>
            <a:off x="1564704" y="1418781"/>
            <a:ext cx="8723914" cy="535334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>
                <a:solidFill>
                  <a:schemeClr val="tx1"/>
                </a:solidFill>
              </a:rPr>
              <a:t>방어 모델 </a:t>
            </a:r>
            <a:r>
              <a:rPr lang="ko-KR" altLang="en-US" sz="1400" dirty="0"/>
              <a:t>구축 시 </a:t>
            </a:r>
            <a:r>
              <a:rPr lang="ko-KR" altLang="en-US" sz="1400" dirty="0">
                <a:solidFill>
                  <a:schemeClr val="tx1"/>
                </a:solidFill>
              </a:rPr>
              <a:t>가장 중요한 척도</a:t>
            </a:r>
            <a:r>
              <a:rPr lang="ko-KR" altLang="en-US" sz="1400" dirty="0"/>
              <a:t>는 </a:t>
            </a:r>
            <a:r>
              <a:rPr lang="ko-KR" altLang="en-US" sz="1400" dirty="0">
                <a:solidFill>
                  <a:srgbClr val="FF0000"/>
                </a:solidFill>
              </a:rPr>
              <a:t>방어성능</a:t>
            </a:r>
            <a:r>
              <a:rPr lang="ko-KR" altLang="en-US" sz="1400" dirty="0"/>
              <a:t>이지만</a:t>
            </a:r>
            <a:r>
              <a:rPr lang="en-US" altLang="ko-KR" sz="1400" dirty="0"/>
              <a:t>, IoT </a:t>
            </a:r>
            <a:r>
              <a:rPr lang="ko-KR" altLang="en-US" sz="1400" dirty="0"/>
              <a:t>및 임베디드 기기의 적용을 위한 컴퓨팅 자원은 한정되어 있음</a:t>
            </a:r>
            <a:r>
              <a:rPr lang="en-US" altLang="ko-KR" sz="1400" dirty="0"/>
              <a:t>.</a:t>
            </a:r>
            <a:br>
              <a:rPr lang="en-US" altLang="ko-KR" sz="1400" dirty="0"/>
            </a:br>
            <a:r>
              <a:rPr lang="ko-KR" altLang="en-US" sz="1400" dirty="0"/>
              <a:t>따라서</a:t>
            </a:r>
            <a:r>
              <a:rPr lang="en-US" altLang="ko-KR" sz="1400" dirty="0"/>
              <a:t>, </a:t>
            </a:r>
            <a:r>
              <a:rPr lang="ko-KR" altLang="en-US" sz="1400" dirty="0"/>
              <a:t>실제 사용자의 </a:t>
            </a:r>
            <a:r>
              <a:rPr lang="ko-KR" altLang="en-US" sz="1400" b="1" dirty="0">
                <a:solidFill>
                  <a:srgbClr val="44499C"/>
                </a:solidFill>
              </a:rPr>
              <a:t>접근성을 향상</a:t>
            </a:r>
            <a:r>
              <a:rPr lang="ko-KR" altLang="en-US" sz="1400" dirty="0"/>
              <a:t>시키고 </a:t>
            </a:r>
            <a:r>
              <a:rPr lang="ko-KR" altLang="en-US" sz="1400" b="1" dirty="0">
                <a:solidFill>
                  <a:srgbClr val="44499C"/>
                </a:solidFill>
              </a:rPr>
              <a:t>방어모델의 실용화</a:t>
            </a:r>
            <a:r>
              <a:rPr lang="ko-KR" altLang="en-US" sz="1400" dirty="0"/>
              <a:t>를 위해서는 </a:t>
            </a:r>
            <a:r>
              <a:rPr lang="ko-KR" altLang="en-US" sz="1400" b="1" dirty="0">
                <a:solidFill>
                  <a:schemeClr val="tx1"/>
                </a:solidFill>
              </a:rPr>
              <a:t>방어성능 뿐만 아니라 여러 요소들이 고려</a:t>
            </a:r>
            <a:r>
              <a:rPr lang="ko-KR" altLang="en-US" sz="1400" dirty="0"/>
              <a:t>되어야 함</a:t>
            </a:r>
            <a:endParaRPr lang="en-US" altLang="ko-KR" sz="1400" dirty="0"/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9C9ECF6C-0F7B-58D9-5E48-8F2E5209012A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3948221" y="3704052"/>
            <a:ext cx="3511321" cy="0"/>
          </a:xfrm>
          <a:prstGeom prst="line">
            <a:avLst/>
          </a:prstGeom>
          <a:ln w="9525">
            <a:solidFill>
              <a:srgbClr val="2A2A2A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E8C5C5CE-AA0F-F085-F51B-6D2EFA222295}"/>
              </a:ext>
            </a:extLst>
          </p:cNvPr>
          <p:cNvGrpSpPr/>
          <p:nvPr/>
        </p:nvGrpSpPr>
        <p:grpSpPr>
          <a:xfrm>
            <a:off x="2302913" y="2881398"/>
            <a:ext cx="1645308" cy="1645308"/>
            <a:chOff x="1498060" y="2649983"/>
            <a:chExt cx="1579123" cy="1579123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DD505AD-D460-A676-2FAB-C90B32647658}"/>
                </a:ext>
              </a:extLst>
            </p:cNvPr>
            <p:cNvSpPr/>
            <p:nvPr/>
          </p:nvSpPr>
          <p:spPr>
            <a:xfrm>
              <a:off x="1553183" y="2705106"/>
              <a:ext cx="1468876" cy="1468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1600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KR Bold" panose="020B0800000000000000" pitchFamily="34" charset="-127"/>
                  <a:ea typeface="Noto Sans KR Bold" panose="020B0800000000000000" pitchFamily="34" charset="-127"/>
                </a:rPr>
                <a:t>방어성능</a:t>
              </a: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D77843B4-C497-6331-211F-FD3B4F92E788}"/>
                </a:ext>
              </a:extLst>
            </p:cNvPr>
            <p:cNvSpPr/>
            <p:nvPr/>
          </p:nvSpPr>
          <p:spPr>
            <a:xfrm>
              <a:off x="1498060" y="2649983"/>
              <a:ext cx="1579123" cy="1579123"/>
            </a:xfrm>
            <a:prstGeom prst="ellipse">
              <a:avLst/>
            </a:prstGeom>
            <a:noFill/>
            <a:ln w="9525">
              <a:solidFill>
                <a:srgbClr val="2A2A2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Noto Sans KR Regular" panose="020B0500000000000000" pitchFamily="34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C00E5B3-81C6-5378-FAB9-2C0A4B0BAFF5}"/>
              </a:ext>
            </a:extLst>
          </p:cNvPr>
          <p:cNvGrpSpPr/>
          <p:nvPr/>
        </p:nvGrpSpPr>
        <p:grpSpPr>
          <a:xfrm>
            <a:off x="4184531" y="2981769"/>
            <a:ext cx="2941859" cy="1425203"/>
            <a:chOff x="3185808" y="2649983"/>
            <a:chExt cx="3259577" cy="1579123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5915A1C7-A24C-A037-C9BE-31C72121AD91}"/>
                </a:ext>
              </a:extLst>
            </p:cNvPr>
            <p:cNvSpPr/>
            <p:nvPr/>
          </p:nvSpPr>
          <p:spPr>
            <a:xfrm>
              <a:off x="3185808" y="2649983"/>
              <a:ext cx="1579122" cy="1579123"/>
            </a:xfrm>
            <a:prstGeom prst="ellipse">
              <a:avLst/>
            </a:prstGeom>
            <a:solidFill>
              <a:srgbClr val="EEEEEE"/>
            </a:solidFill>
            <a:ln w="9525">
              <a:solidFill>
                <a:srgbClr val="2A2A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Noto Sans KR Regular" panose="020B0500000000000000" pitchFamily="34" charset="-127"/>
              </a:endParaRPr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538EF413-6476-353E-3E47-BB146AAB34AE}"/>
                </a:ext>
              </a:extLst>
            </p:cNvPr>
            <p:cNvSpPr/>
            <p:nvPr/>
          </p:nvSpPr>
          <p:spPr>
            <a:xfrm>
              <a:off x="3240931" y="2705106"/>
              <a:ext cx="1468876" cy="1468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13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모델</a:t>
              </a:r>
              <a:endParaRPr lang="en-US" altLang="ko-KR" sz="13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  <a:p>
              <a:pPr algn="ctr"/>
              <a:r>
                <a:rPr lang="en-US" altLang="ko-KR" sz="13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Paramter</a:t>
              </a:r>
              <a:endParaRPr lang="ko-KR" altLang="en-US" sz="13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032834C6-97F1-0A81-BB24-0903384B4356}"/>
                </a:ext>
              </a:extLst>
            </p:cNvPr>
            <p:cNvSpPr/>
            <p:nvPr/>
          </p:nvSpPr>
          <p:spPr>
            <a:xfrm>
              <a:off x="4866262" y="2649983"/>
              <a:ext cx="1579123" cy="1579123"/>
            </a:xfrm>
            <a:prstGeom prst="ellipse">
              <a:avLst/>
            </a:prstGeom>
            <a:solidFill>
              <a:srgbClr val="EEEEEE"/>
            </a:solidFill>
            <a:ln w="9525">
              <a:solidFill>
                <a:srgbClr val="2A2A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Noto Sans KR Regular" panose="020B0500000000000000" pitchFamily="34" charset="-127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69EE3CF7-F918-2B02-4D30-95D149CF52B4}"/>
                </a:ext>
              </a:extLst>
            </p:cNvPr>
            <p:cNvSpPr/>
            <p:nvPr/>
          </p:nvSpPr>
          <p:spPr>
            <a:xfrm>
              <a:off x="4921385" y="2705106"/>
              <a:ext cx="1468876" cy="1468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13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학습시간</a:t>
              </a:r>
              <a:endParaRPr lang="en-US" altLang="ko-KR" sz="13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  <a:p>
              <a:pPr algn="ctr"/>
              <a:r>
                <a:rPr lang="en-US" altLang="ko-KR" sz="12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(Training</a:t>
              </a:r>
              <a:r>
                <a:rPr lang="ko-KR" altLang="en-US" sz="12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 </a:t>
              </a:r>
              <a:r>
                <a:rPr lang="en-US" altLang="ko-KR" sz="1200" spc="-8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A2A2A"/>
                  </a:solidFill>
                  <a:latin typeface="Noto Sans KR Regular" panose="020B0500000000000000" pitchFamily="34" charset="-127"/>
                  <a:ea typeface="Noto Sans KR Regular" panose="020B0500000000000000" pitchFamily="34" charset="-127"/>
                </a:rPr>
                <a:t>Time)</a:t>
              </a:r>
              <a:endParaRPr lang="ko-KR" altLang="en-US" sz="1200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endParaRPr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8913663-C9A5-0B18-C460-6094E2DC6FAD}"/>
              </a:ext>
            </a:extLst>
          </p:cNvPr>
          <p:cNvSpPr/>
          <p:nvPr/>
        </p:nvSpPr>
        <p:spPr>
          <a:xfrm>
            <a:off x="7695852" y="2642815"/>
            <a:ext cx="2188640" cy="2146111"/>
          </a:xfrm>
          <a:prstGeom prst="ellips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방어모델</a:t>
            </a:r>
            <a:endParaRPr lang="en-US" altLang="ko-KR" sz="16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  <a:p>
            <a:pPr algn="ctr"/>
            <a:r>
              <a:rPr lang="ko-KR" altLang="en-US" sz="16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</a:rPr>
              <a:t>실용화</a:t>
            </a:r>
            <a:endParaRPr lang="en-US" altLang="ko-KR" sz="1600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F81A7A-4B64-DB75-9BC5-4E41195A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284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05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41C09-ABFA-CD98-B82B-ACFBF7B8C252}"/>
              </a:ext>
            </a:extLst>
          </p:cNvPr>
          <p:cNvSpPr txBox="1"/>
          <p:nvPr/>
        </p:nvSpPr>
        <p:spPr>
          <a:xfrm>
            <a:off x="1564704" y="1669793"/>
            <a:ext cx="7970822" cy="2862125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현재까지 적대적 공격을 </a:t>
            </a:r>
            <a: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  <a:t>100% </a:t>
            </a: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방어하는 방어기법은 없으며</a:t>
            </a:r>
            <a: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  <a:t>, </a:t>
            </a: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보안적 관점에서 </a:t>
            </a:r>
            <a:r>
              <a:rPr lang="ko-KR" altLang="en-US" sz="1400" dirty="0">
                <a:solidFill>
                  <a:srgbClr val="FF0000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완벽한 </a:t>
            </a:r>
            <a:r>
              <a:rPr lang="en-US" altLang="ko-KR" sz="1400" dirty="0">
                <a:solidFill>
                  <a:srgbClr val="FF0000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AI </a:t>
            </a:r>
            <a:r>
              <a:rPr lang="ko-KR" altLang="en-US" sz="1400" dirty="0">
                <a:solidFill>
                  <a:srgbClr val="FF0000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방어모델은 존재하지 않음</a:t>
            </a:r>
            <a:b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</a:br>
            <a:b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</a:b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하지만</a:t>
            </a:r>
            <a: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  <a:t>, AI</a:t>
            </a: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는 이미 실용화되어 사용되고 있기 때문에</a:t>
            </a:r>
            <a: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  <a:t> </a:t>
            </a: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방어성능 뿐만 아닌 </a:t>
            </a:r>
            <a:r>
              <a:rPr lang="ko-KR" altLang="en-US" sz="1400" b="1" dirty="0">
                <a:solidFill>
                  <a:srgbClr val="44499C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여러 요소도 고려된 방어모델 연구가 필요함</a:t>
            </a:r>
            <a:b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</a:br>
            <a:b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</a:b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이에 </a:t>
            </a:r>
            <a:r>
              <a:rPr lang="ko-KR" altLang="en-US" sz="1400" dirty="0">
                <a:solidFill>
                  <a:schemeClr val="tx1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본 연구</a:t>
            </a: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에서는 </a:t>
            </a:r>
            <a:r>
              <a:rPr lang="ko-KR" altLang="en-US" sz="1400" b="1" dirty="0">
                <a:solidFill>
                  <a:srgbClr val="44499C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모델크기 및 학습시간을 최소화 </a:t>
            </a:r>
            <a:r>
              <a:rPr lang="ko-KR" altLang="en-US" sz="1400" b="1" dirty="0">
                <a:solidFill>
                  <a:schemeClr val="tx1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시킴과 동시에 </a:t>
            </a:r>
            <a:r>
              <a:rPr lang="ko-KR" altLang="en-US" sz="1400" b="1" dirty="0">
                <a:solidFill>
                  <a:srgbClr val="FF0000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방어성능이 향상</a:t>
            </a:r>
            <a:r>
              <a:rPr lang="ko-KR" altLang="en-US" sz="1400" b="1" dirty="0">
                <a:solidFill>
                  <a:schemeClr val="tx1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된 모델</a:t>
            </a:r>
            <a:r>
              <a:rPr lang="en-US" altLang="ko-KR" sz="1400" b="1" dirty="0">
                <a:solidFill>
                  <a:schemeClr val="tx1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(KDD-Net)</a:t>
            </a:r>
            <a:r>
              <a:rPr lang="ko-KR" altLang="en-US" sz="1400" b="1" dirty="0">
                <a:solidFill>
                  <a:schemeClr val="tx1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을 제안</a:t>
            </a: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함</a:t>
            </a:r>
            <a:b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</a:br>
            <a:b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</a:br>
            <a:b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</a:br>
            <a:b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</a:b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하지만</a:t>
            </a:r>
            <a: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  <a:t> </a:t>
            </a:r>
            <a:r>
              <a:rPr lang="ko-KR" altLang="en-US" sz="1400" dirty="0">
                <a:solidFill>
                  <a:schemeClr val="tx1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보안적으로 더욱 강건한 </a:t>
            </a:r>
            <a:r>
              <a:rPr lang="en-US" altLang="ko-KR" sz="1400" dirty="0">
                <a:solidFill>
                  <a:schemeClr val="tx1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AI</a:t>
            </a:r>
            <a:r>
              <a:rPr lang="ko-KR" altLang="en-US" sz="1400" dirty="0">
                <a:solidFill>
                  <a:schemeClr val="tx1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모델 연구가 진행될 필요</a:t>
            </a: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가 있음</a:t>
            </a:r>
            <a:endParaRPr lang="en-US" altLang="ko-KR" sz="1400" dirty="0">
              <a:latin typeface="Noto Sans KR Regular" panose="020B0600000101010101" charset="-127"/>
              <a:ea typeface="Noto Sans KR Regular" panose="020B0600000101010101" charset="-127"/>
            </a:endParaRPr>
          </a:p>
          <a:p>
            <a:b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</a:b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따라서</a:t>
            </a:r>
            <a: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  <a:t>,</a:t>
            </a: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 </a:t>
            </a:r>
            <a:r>
              <a:rPr lang="ko-KR" altLang="en-US" sz="1400" dirty="0">
                <a:solidFill>
                  <a:schemeClr val="tx1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향후연구</a:t>
            </a: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로</a:t>
            </a:r>
            <a: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  <a:t> </a:t>
            </a:r>
            <a:r>
              <a:rPr lang="ko-KR" altLang="en-US" sz="1400" b="1" dirty="0">
                <a:solidFill>
                  <a:srgbClr val="44499C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암호화 기법의 </a:t>
            </a:r>
            <a:r>
              <a:rPr lang="en-US" altLang="ko-KR" sz="1400" b="1" dirty="0">
                <a:solidFill>
                  <a:srgbClr val="44499C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AI </a:t>
            </a:r>
            <a:r>
              <a:rPr lang="ko-KR" altLang="en-US" sz="1400" b="1" dirty="0">
                <a:solidFill>
                  <a:srgbClr val="44499C"/>
                </a:solidFill>
                <a:latin typeface="Noto Sans KR Regular" panose="020B0600000101010101" charset="-127"/>
                <a:ea typeface="Noto Sans KR Regular" panose="020B0600000101010101" charset="-127"/>
              </a:rPr>
              <a:t>적용 연구</a:t>
            </a:r>
            <a:r>
              <a:rPr lang="en-US" altLang="ko-KR" sz="1400" dirty="0">
                <a:latin typeface="Noto Sans KR Regular" panose="020B0600000101010101" charset="-127"/>
                <a:ea typeface="Noto Sans KR Regular" panose="020B0600000101010101" charset="-127"/>
              </a:rPr>
              <a:t>(E.g., Fully Homomorphic Encryption)</a:t>
            </a:r>
            <a:r>
              <a:rPr lang="ko-KR" altLang="en-US" sz="1400" dirty="0">
                <a:latin typeface="Noto Sans KR Regular" panose="020B0600000101010101" charset="-127"/>
                <a:ea typeface="Noto Sans KR Regular" panose="020B0600000101010101" charset="-127"/>
              </a:rPr>
              <a:t>를 진행할 예정임</a:t>
            </a:r>
            <a:endParaRPr lang="en-US" altLang="ko-KR" sz="1400" dirty="0">
              <a:latin typeface="Noto Sans KR Regular" panose="020B0600000101010101" charset="-127"/>
              <a:ea typeface="Noto Sans KR Regular" panose="020B0600000101010101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6C066B2-AFDD-E4EA-30E6-A59AAE22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28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9EDFE-D965-ACD9-59BA-B9CFB11F1ECB}"/>
              </a:ext>
            </a:extLst>
          </p:cNvPr>
          <p:cNvSpPr txBox="1"/>
          <p:nvPr/>
        </p:nvSpPr>
        <p:spPr>
          <a:xfrm>
            <a:off x="1467042" y="880285"/>
            <a:ext cx="2481179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Discussion &amp; Conclusion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7257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오른쪽 대괄호 41">
            <a:extLst>
              <a:ext uri="{FF2B5EF4-FFF2-40B4-BE49-F238E27FC236}">
                <a16:creationId xmlns:a16="http://schemas.microsoft.com/office/drawing/2014/main" id="{585E1174-4E87-4D47-9A70-1CF59AE2DB9C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" name="오른쪽 대괄호 5">
            <a:extLst>
              <a:ext uri="{FF2B5EF4-FFF2-40B4-BE49-F238E27FC236}">
                <a16:creationId xmlns:a16="http://schemas.microsoft.com/office/drawing/2014/main" id="{4FDDF971-7BB6-4193-BE30-250E2762B143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D8CC648-5E8C-4BEB-8086-0BF82225A080}"/>
              </a:ext>
            </a:extLst>
          </p:cNvPr>
          <p:cNvGrpSpPr/>
          <p:nvPr/>
        </p:nvGrpSpPr>
        <p:grpSpPr>
          <a:xfrm>
            <a:off x="509891" y="3367043"/>
            <a:ext cx="141051" cy="141051"/>
            <a:chOff x="5885234" y="2188723"/>
            <a:chExt cx="282102" cy="282102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7D24625D-9B8B-421C-B941-025353F439C3}"/>
                </a:ext>
              </a:extLst>
            </p:cNvPr>
            <p:cNvCxnSpPr/>
            <p:nvPr/>
          </p:nvCxnSpPr>
          <p:spPr>
            <a:xfrm flipH="1"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E4C0F08A-480E-4541-9487-475C012A6845}"/>
                </a:ext>
              </a:extLst>
            </p:cNvPr>
            <p:cNvCxnSpPr>
              <a:cxnSpLocks/>
            </p:cNvCxnSpPr>
            <p:nvPr/>
          </p:nvCxnSpPr>
          <p:spPr>
            <a:xfrm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BA947A2-8BBD-4CBD-BABD-8E8D2F51D176}"/>
              </a:ext>
            </a:extLst>
          </p:cNvPr>
          <p:cNvGrpSpPr/>
          <p:nvPr/>
        </p:nvGrpSpPr>
        <p:grpSpPr>
          <a:xfrm>
            <a:off x="11541057" y="3367043"/>
            <a:ext cx="141051" cy="141051"/>
            <a:chOff x="5885234" y="2188723"/>
            <a:chExt cx="282102" cy="282102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96492204-431F-47E3-92DB-BE209774C684}"/>
                </a:ext>
              </a:extLst>
            </p:cNvPr>
            <p:cNvCxnSpPr/>
            <p:nvPr/>
          </p:nvCxnSpPr>
          <p:spPr>
            <a:xfrm flipH="1"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56FD5561-07E9-4AD4-892A-88048EE4953F}"/>
                </a:ext>
              </a:extLst>
            </p:cNvPr>
            <p:cNvCxnSpPr>
              <a:cxnSpLocks/>
            </p:cNvCxnSpPr>
            <p:nvPr/>
          </p:nvCxnSpPr>
          <p:spPr>
            <a:xfrm>
              <a:off x="5885234" y="2188723"/>
              <a:ext cx="282102" cy="282102"/>
            </a:xfrm>
            <a:prstGeom prst="line">
              <a:avLst/>
            </a:prstGeom>
            <a:ln>
              <a:solidFill>
                <a:srgbClr val="2A2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ABEEEDE-BD26-4844-82B4-E8603C876338}"/>
              </a:ext>
            </a:extLst>
          </p:cNvPr>
          <p:cNvSpPr txBox="1"/>
          <p:nvPr/>
        </p:nvSpPr>
        <p:spPr>
          <a:xfrm>
            <a:off x="4157273" y="3101031"/>
            <a:ext cx="3877459" cy="836571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pPr algn="ctr"/>
            <a:r>
              <a:rPr lang="en-US" altLang="ko-KR" sz="5200" spc="-15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THANK YOU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3B5D0B0-C7BB-B5A5-B2E2-6819946E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29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B8FDF-3660-5F64-8F4E-2E6E0D064064}"/>
              </a:ext>
            </a:extLst>
          </p:cNvPr>
          <p:cNvSpPr txBox="1"/>
          <p:nvPr/>
        </p:nvSpPr>
        <p:spPr>
          <a:xfrm>
            <a:off x="5438412" y="5979553"/>
            <a:ext cx="138820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050" spc="-2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hip9863@gachon.ac.kr</a:t>
            </a:r>
            <a:endParaRPr lang="ko-KR" altLang="en-US" sz="1050" spc="-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8465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335352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Introduction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01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0798772-D7E7-79D5-4154-27E85974E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74" y="1461248"/>
            <a:ext cx="3231222" cy="4151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D8D0D7-101C-0BCC-4120-16C43C5886AA}"/>
              </a:ext>
            </a:extLst>
          </p:cNvPr>
          <p:cNvSpPr txBox="1"/>
          <p:nvPr/>
        </p:nvSpPr>
        <p:spPr>
          <a:xfrm>
            <a:off x="5338999" y="2046352"/>
            <a:ext cx="5962260" cy="337919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en-US" altLang="ko-KR" sz="1400" i="1" dirty="0"/>
              <a:t>Title: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Security Verification Software Platform of Data-efficient Image Transformer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Based on Fast Gradient Sign Method</a:t>
            </a:r>
            <a:br>
              <a:rPr lang="en-US" altLang="ko-KR" sz="1400" dirty="0">
                <a:solidFill>
                  <a:schemeClr val="tx1"/>
                </a:solidFill>
              </a:rPr>
            </a:br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i="1" dirty="0"/>
              <a:t>Authors :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In-</a:t>
            </a:r>
            <a:r>
              <a:rPr lang="en-US" altLang="ko-KR" sz="1400" dirty="0" err="1">
                <a:solidFill>
                  <a:schemeClr val="tx1"/>
                </a:solidFill>
              </a:rPr>
              <a:t>pyo</a:t>
            </a:r>
            <a:r>
              <a:rPr lang="en-US" altLang="ko-KR" sz="1400" dirty="0">
                <a:solidFill>
                  <a:schemeClr val="tx1"/>
                </a:solidFill>
              </a:rPr>
              <a:t> Hong, </a:t>
            </a:r>
            <a:r>
              <a:rPr lang="en-US" altLang="ko-KR" sz="1400" dirty="0" err="1">
                <a:solidFill>
                  <a:schemeClr val="tx1"/>
                </a:solidFill>
              </a:rPr>
              <a:t>Gyu</a:t>
            </a:r>
            <a:r>
              <a:rPr lang="en-US" altLang="ko-KR" sz="1400" dirty="0">
                <a:solidFill>
                  <a:schemeClr val="tx1"/>
                </a:solidFill>
              </a:rPr>
              <a:t>-ho Choi, Pan-</a:t>
            </a:r>
            <a:r>
              <a:rPr lang="en-US" altLang="ko-KR" sz="1400" dirty="0" err="1">
                <a:solidFill>
                  <a:schemeClr val="tx1"/>
                </a:solidFill>
              </a:rPr>
              <a:t>koo</a:t>
            </a:r>
            <a:r>
              <a:rPr lang="en-US" altLang="ko-KR" sz="1400" dirty="0">
                <a:solidFill>
                  <a:schemeClr val="tx1"/>
                </a:solidFill>
              </a:rPr>
              <a:t> Kim and Chang choi</a:t>
            </a:r>
          </a:p>
          <a:p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i="1" dirty="0"/>
              <a:t>Conference: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ACM SAC ‘23 : Proceedings of the 38</a:t>
            </a:r>
            <a:r>
              <a:rPr lang="en-US" altLang="ko-KR" sz="1400" baseline="30000" dirty="0">
                <a:solidFill>
                  <a:schemeClr val="tx1"/>
                </a:solidFill>
              </a:rPr>
              <a:t>th</a:t>
            </a:r>
            <a:r>
              <a:rPr lang="en-US" altLang="ko-KR" sz="1400" dirty="0">
                <a:solidFill>
                  <a:schemeClr val="tx1"/>
                </a:solidFill>
              </a:rPr>
              <a:t> ACM/SIGAPP Symposium on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Applied Computing     </a:t>
            </a:r>
            <a:r>
              <a:rPr lang="en-US" altLang="ko-KR" sz="1400" i="1" dirty="0">
                <a:solidFill>
                  <a:srgbClr val="44499C"/>
                </a:solidFill>
              </a:rPr>
              <a:t>(BK21 </a:t>
            </a:r>
            <a:r>
              <a:rPr lang="ko-KR" altLang="en-US" sz="1400" i="1" dirty="0">
                <a:solidFill>
                  <a:srgbClr val="44499C"/>
                </a:solidFill>
              </a:rPr>
              <a:t>우수학회</a:t>
            </a:r>
            <a:r>
              <a:rPr lang="en-US" altLang="ko-KR" sz="1400" i="1" dirty="0">
                <a:solidFill>
                  <a:srgbClr val="44499C"/>
                </a:solidFill>
              </a:rPr>
              <a:t>)</a:t>
            </a:r>
          </a:p>
          <a:p>
            <a:endParaRPr lang="en-US" altLang="ko-KR" sz="1400" i="1" dirty="0">
              <a:solidFill>
                <a:srgbClr val="44499C"/>
              </a:solidFill>
            </a:endParaRPr>
          </a:p>
          <a:p>
            <a:r>
              <a:rPr lang="en-US" altLang="ko-KR" sz="1400" i="1" dirty="0"/>
              <a:t>Keywords: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Security for AI,  Knowledge Distillation, </a:t>
            </a:r>
            <a:r>
              <a:rPr lang="en-US" altLang="ko-KR" sz="1400" dirty="0" err="1">
                <a:solidFill>
                  <a:schemeClr val="tx1"/>
                </a:solidFill>
              </a:rPr>
              <a:t>DeiT</a:t>
            </a:r>
            <a:endParaRPr lang="en-US" altLang="ko-KR" sz="1400" i="1" dirty="0">
              <a:solidFill>
                <a:srgbClr val="44499C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BA6A82C-2CC3-759F-EBFE-2D6E1D5F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9221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8BC5E9-49B9-B82A-59B4-352CFFBC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30</a:t>
            </a:fld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F3BB3-5C49-826A-6520-4B7F1470982B}"/>
              </a:ext>
            </a:extLst>
          </p:cNvPr>
          <p:cNvSpPr txBox="1"/>
          <p:nvPr/>
        </p:nvSpPr>
        <p:spPr>
          <a:xfrm>
            <a:off x="1467042" y="880285"/>
            <a:ext cx="1085540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Reference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4F4A85-A6A1-DBC9-2916-104996BEC125}"/>
              </a:ext>
            </a:extLst>
          </p:cNvPr>
          <p:cNvSpPr txBox="1"/>
          <p:nvPr/>
        </p:nvSpPr>
        <p:spPr>
          <a:xfrm>
            <a:off x="1673042" y="1698344"/>
            <a:ext cx="9756958" cy="394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[1] </a:t>
            </a:r>
            <a:r>
              <a:rPr lang="en-US" altLang="ko-KR" sz="105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Povolny</a:t>
            </a: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, Steve, and </a:t>
            </a:r>
            <a:r>
              <a:rPr lang="en-US" altLang="ko-KR" sz="105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Shivangee</a:t>
            </a: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 Trivedi. "Model hacking ADAS to pave safer roads for autonomous vehicles." McAfee Blogs (2020).</a:t>
            </a:r>
          </a:p>
          <a:p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[2] K. He, X. Zhang, S. Ren, and J. Sun, “Deep residual learning for image recognition,” in Proceedings of the IEEE conference on computer vision and pattern recognition, 2016, pp. 770–778.</a:t>
            </a:r>
          </a:p>
          <a:p>
            <a:endParaRPr lang="en-US" altLang="ko-KR" sz="1050" kern="0" spc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r>
              <a:rPr lang="en-US" altLang="ko-KR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[3] 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X. Li and F. Li, “Adversarial examples detection in deep networks with convolutional filter statistics,” in Proceedings of the IEEE international conference on computer vision, 2017, pp. 5764–5772.</a:t>
            </a:r>
          </a:p>
          <a:p>
            <a:endParaRPr lang="en-US" altLang="ko-KR" sz="1050" kern="0" spc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r>
              <a:rPr lang="en-US" altLang="ko-KR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[4] 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B. Wu, H. Pan, L. Shen, J. Gu, S. Zhao, Z. Li, D. Cai, X. He, and W. Liu, “Attacking adversarial attacks as a defense,” </a:t>
            </a:r>
            <a:r>
              <a:rPr lang="en-US" altLang="ko-KR" sz="1050" kern="0" spc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arXiv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 preprint arXiv:2106.04938, 2021.</a:t>
            </a:r>
          </a:p>
          <a:p>
            <a:endParaRPr lang="en-US" altLang="ko-KR" sz="1050" kern="0" spc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r>
              <a:rPr lang="en-US" altLang="ko-KR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[5] 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I. J. Goodfellow, J. </a:t>
            </a:r>
            <a:r>
              <a:rPr lang="en-US" altLang="ko-KR" sz="1050" kern="0" spc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Shlens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, and C. </a:t>
            </a:r>
            <a:r>
              <a:rPr lang="en-US" altLang="ko-KR" sz="1050" kern="0" spc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Szegedy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, “Explaining and harnessing adversarial examples,” </a:t>
            </a:r>
            <a:r>
              <a:rPr lang="en-US" altLang="ko-KR" sz="1050" kern="0" spc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arXiv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 preprint arXiv:1412.6572, 2014.</a:t>
            </a:r>
          </a:p>
          <a:p>
            <a:endParaRPr lang="en-US" altLang="ko-KR" sz="1050" kern="0" spc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r>
              <a:rPr lang="en-US" altLang="ko-KR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[6] 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M. Goldblum, L. Fowl, S. </a:t>
            </a:r>
            <a:r>
              <a:rPr lang="en-US" altLang="ko-KR" sz="1050" kern="0" spc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Feizi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, and T. Goldstein, “</a:t>
            </a:r>
            <a:r>
              <a:rPr lang="en-US" altLang="ko-KR" sz="1050" kern="0" spc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Adversarially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 robust distillation,” in Proceedings of the AAAI Conference on Artificial Intelligence, vol. 34, no. 04, 2020, pp. 3996–4003.</a:t>
            </a:r>
          </a:p>
          <a:p>
            <a:endParaRPr lang="en-US" altLang="ko-KR" sz="9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[7] 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휴먼명조"/>
              </a:rPr>
              <a:t>N. </a:t>
            </a:r>
            <a:r>
              <a:rPr lang="en-US" altLang="ko-KR" sz="1050" kern="0" spc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휴먼명조"/>
              </a:rPr>
              <a:t>Papernot</a:t>
            </a:r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휴먼명조"/>
              </a:rPr>
              <a:t>, P. McDaniel, X. Wu, S. Jha, and A. Swami, “Distillation as a defense to adversarial perturbations against deep neural networks,” in 2016 IEEE symposium on security and privacy (SP). IEEE, 2016, pp. 582–597.</a:t>
            </a:r>
          </a:p>
          <a:p>
            <a:endParaRPr lang="en-US" altLang="ko-KR" sz="105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sz="1050" kern="0" spc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[8] </a:t>
            </a: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Goldblum, Micah, et al. "</a:t>
            </a:r>
            <a:r>
              <a:rPr lang="en-US" altLang="ko-KR" sz="105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Adversarially</a:t>
            </a: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 robust distillation." Proceedings of the AAAI Conference on Artificial Intelligence. Vol. 34. No. 04. 2020. </a:t>
            </a:r>
          </a:p>
          <a:p>
            <a:endParaRPr lang="en-US" altLang="ko-KR" sz="1050" kern="0" spc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n-US" altLang="ko-KR" sz="105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[9] </a:t>
            </a: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Wu, </a:t>
            </a:r>
            <a:r>
              <a:rPr lang="en-US" altLang="ko-KR" sz="105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Boxi</a:t>
            </a: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, et al. "Attacking adversarial attacks as a defense." </a:t>
            </a:r>
            <a:r>
              <a:rPr lang="en-US" altLang="ko-KR" sz="105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arXiv</a:t>
            </a: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 preprint arXiv:2106.04938 , 2021.</a:t>
            </a:r>
            <a:endParaRPr lang="en-US" altLang="ko-KR" sz="1050" kern="0" spc="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endParaRPr lang="en-US" altLang="ko-KR" sz="1050" kern="0" spc="0" dirty="0">
              <a:solidFill>
                <a:srgbClr val="000000"/>
              </a:solidFill>
              <a:effectLst/>
              <a:latin typeface="+mn-ea"/>
            </a:endParaRPr>
          </a:p>
          <a:p>
            <a:endParaRPr lang="en-US" altLang="ko-KR" sz="1050" kern="0" spc="0" dirty="0">
              <a:solidFill>
                <a:srgbClr val="000000"/>
              </a:solidFill>
              <a:effectLst/>
              <a:latin typeface="+mn-ea"/>
            </a:endParaRPr>
          </a:p>
          <a:p>
            <a:endParaRPr lang="ko-KR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5416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335352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Introduction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 dirty="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01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D8D0D7-101C-0BCC-4120-16C43C5886AA}"/>
              </a:ext>
            </a:extLst>
          </p:cNvPr>
          <p:cNvSpPr txBox="1"/>
          <p:nvPr/>
        </p:nvSpPr>
        <p:spPr>
          <a:xfrm>
            <a:off x="5338999" y="2055317"/>
            <a:ext cx="6032151" cy="2862125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en-US" altLang="ko-KR" sz="1400" i="1" dirty="0"/>
              <a:t>Title: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Knowledge Distillation Vulnerability of </a:t>
            </a:r>
            <a:r>
              <a:rPr lang="en-US" altLang="ko-KR" sz="1400" dirty="0" err="1">
                <a:solidFill>
                  <a:schemeClr val="tx1"/>
                </a:solidFill>
              </a:rPr>
              <a:t>DeiT</a:t>
            </a:r>
            <a:r>
              <a:rPr lang="en-US" altLang="ko-KR" sz="1400" dirty="0">
                <a:solidFill>
                  <a:schemeClr val="tx1"/>
                </a:solidFill>
              </a:rPr>
              <a:t> through CNN Adversarial Attack</a:t>
            </a:r>
            <a:br>
              <a:rPr lang="en-US" altLang="ko-KR" sz="1400" dirty="0">
                <a:solidFill>
                  <a:schemeClr val="tx1"/>
                </a:solidFill>
              </a:rPr>
            </a:b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i="1" dirty="0"/>
              <a:t>Authors :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Inpyo Hong and Chang choi</a:t>
            </a:r>
          </a:p>
          <a:p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i="1" dirty="0"/>
              <a:t>Journal: 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Neural Computing and Applications (IF: 6.0)        </a:t>
            </a:r>
            <a:r>
              <a:rPr lang="en-US" altLang="ko-KR" sz="1400" dirty="0">
                <a:solidFill>
                  <a:srgbClr val="6E6E6E"/>
                </a:solidFill>
              </a:rPr>
              <a:t>- Accepted</a:t>
            </a:r>
          </a:p>
          <a:p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i="1" dirty="0"/>
              <a:t>Keywords:</a:t>
            </a:r>
            <a:br>
              <a:rPr lang="en-US" altLang="ko-KR" sz="1400" dirty="0">
                <a:solidFill>
                  <a:schemeClr val="tx1"/>
                </a:solidFill>
              </a:rPr>
            </a:br>
            <a:r>
              <a:rPr lang="en-US" altLang="ko-KR" sz="1400" dirty="0">
                <a:solidFill>
                  <a:schemeClr val="tx1"/>
                </a:solidFill>
              </a:rPr>
              <a:t>              Security for AI,  Knowledge Distillation, </a:t>
            </a:r>
            <a:r>
              <a:rPr lang="en-US" altLang="ko-KR" sz="1400" dirty="0" err="1">
                <a:solidFill>
                  <a:schemeClr val="tx1"/>
                </a:solidFill>
              </a:rPr>
              <a:t>DeiT</a:t>
            </a:r>
            <a:r>
              <a:rPr lang="en-US" altLang="ko-KR" sz="1400" dirty="0">
                <a:solidFill>
                  <a:schemeClr val="tx1"/>
                </a:solidFill>
              </a:rPr>
              <a:t>, Semi-white box Attack</a:t>
            </a:r>
            <a:endParaRPr lang="en-US" altLang="ko-KR" sz="1400" i="1" dirty="0">
              <a:solidFill>
                <a:srgbClr val="44499C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D64CAEC-FF1C-264E-712D-BA0A2766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671" y="1556319"/>
            <a:ext cx="3222659" cy="4259401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1DB0510-ED90-88F1-EF68-F63F68AE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4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335352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Introduction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16CA57-CDAD-4536-8CEF-359182D682B4}"/>
              </a:ext>
            </a:extLst>
          </p:cNvPr>
          <p:cNvSpPr txBox="1"/>
          <p:nvPr/>
        </p:nvSpPr>
        <p:spPr>
          <a:xfrm>
            <a:off x="1486498" y="1309293"/>
            <a:ext cx="5529769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최근</a:t>
            </a:r>
            <a:r>
              <a:rPr lang="en-US" altLang="ko-KR" sz="1400" dirty="0"/>
              <a:t>, AI </a:t>
            </a:r>
            <a:r>
              <a:rPr lang="ko-KR" altLang="en-US" sz="1400" dirty="0"/>
              <a:t>기술의 발전에 따라 다양한 분야에서 </a:t>
            </a:r>
            <a:r>
              <a:rPr lang="en-US" altLang="ko-KR" sz="1400" dirty="0"/>
              <a:t>AI</a:t>
            </a:r>
            <a:r>
              <a:rPr lang="ko-KR" altLang="en-US" sz="1400" dirty="0"/>
              <a:t>기술이 상용화되어 활용되고 있음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01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B5DFBBB-C40B-6EDD-7CBD-F516A4225BC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40" y="199375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대장내시경 인공지능 소프트웨어(AI SW)는 용종이 보이면 모니터에 실시간으로 표시해줘 의사가 놓칠 위험을 줄여준다. /자료=가천대 길병원">
            <a:extLst>
              <a:ext uri="{FF2B5EF4-FFF2-40B4-BE49-F238E27FC236}">
                <a16:creationId xmlns:a16="http://schemas.microsoft.com/office/drawing/2014/main" id="{9A46877B-36D9-FC76-F919-B37CB7942B1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488" y="1985365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9861EAD-E947-7ABB-42AA-75EC4F6DAC75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25564" y="1988530"/>
            <a:ext cx="2880000" cy="216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A4199D-DCB0-3F3F-A5E2-F64D48530E38}"/>
              </a:ext>
            </a:extLst>
          </p:cNvPr>
          <p:cNvSpPr txBox="1"/>
          <p:nvPr/>
        </p:nvSpPr>
        <p:spPr>
          <a:xfrm>
            <a:off x="2076558" y="4296486"/>
            <a:ext cx="182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ym typeface="Wingdings" panose="05000000000000000000" pitchFamily="2" charset="2"/>
              </a:rPr>
              <a:t>&lt;</a:t>
            </a:r>
            <a:r>
              <a:rPr lang="ko-KR" altLang="en-US" sz="1400" b="1" dirty="0">
                <a:sym typeface="Wingdings" panose="05000000000000000000" pitchFamily="2" charset="2"/>
              </a:rPr>
              <a:t>자율주행 기술</a:t>
            </a:r>
            <a:r>
              <a:rPr lang="en-US" altLang="ko-KR" sz="1400" b="1" dirty="0">
                <a:sym typeface="Wingdings" panose="05000000000000000000" pitchFamily="2" charset="2"/>
              </a:rPr>
              <a:t>&gt;</a:t>
            </a:r>
            <a:endParaRPr lang="ko-KR" altLang="en-US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356D64-68F2-C4FF-D468-368D8C8C6745}"/>
              </a:ext>
            </a:extLst>
          </p:cNvPr>
          <p:cNvSpPr txBox="1"/>
          <p:nvPr/>
        </p:nvSpPr>
        <p:spPr>
          <a:xfrm>
            <a:off x="5415763" y="4296486"/>
            <a:ext cx="2341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ym typeface="Wingdings" panose="05000000000000000000" pitchFamily="2" charset="2"/>
              </a:rPr>
              <a:t>&lt;</a:t>
            </a:r>
            <a:r>
              <a:rPr lang="ko-KR" altLang="en-US" sz="1400" b="1" dirty="0">
                <a:sym typeface="Wingdings" panose="05000000000000000000" pitchFamily="2" charset="2"/>
              </a:rPr>
              <a:t>자연어처리 기술</a:t>
            </a:r>
            <a:r>
              <a:rPr lang="en-US" altLang="ko-KR" sz="1400" b="1" dirty="0">
                <a:sym typeface="Wingdings" panose="05000000000000000000" pitchFamily="2" charset="2"/>
              </a:rPr>
              <a:t>&gt;</a:t>
            </a:r>
            <a:endParaRPr lang="ko-KR" alt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C8B8FE-8359-B076-F615-2C21626772B6}"/>
              </a:ext>
            </a:extLst>
          </p:cNvPr>
          <p:cNvSpPr txBox="1"/>
          <p:nvPr/>
        </p:nvSpPr>
        <p:spPr>
          <a:xfrm>
            <a:off x="9002169" y="4301306"/>
            <a:ext cx="986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sym typeface="Wingdings" panose="05000000000000000000" pitchFamily="2" charset="2"/>
              </a:rPr>
              <a:t>&lt;</a:t>
            </a:r>
            <a:r>
              <a:rPr lang="ko-KR" altLang="en-US" sz="1400" b="1">
                <a:sym typeface="Wingdings" panose="05000000000000000000" pitchFamily="2" charset="2"/>
              </a:rPr>
              <a:t>의료 </a:t>
            </a:r>
            <a:r>
              <a:rPr lang="en-US" altLang="ko-KR" sz="1400" b="1">
                <a:sym typeface="Wingdings" panose="05000000000000000000" pitchFamily="2" charset="2"/>
              </a:rPr>
              <a:t>AI&gt;</a:t>
            </a:r>
            <a:endParaRPr lang="ko-KR" altLang="en-US" sz="1400" b="1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E1B8E94-B824-B566-E099-1C39991B5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BC44F-D4A4-FDCA-C078-235954078BE3}"/>
              </a:ext>
            </a:extLst>
          </p:cNvPr>
          <p:cNvSpPr txBox="1"/>
          <p:nvPr/>
        </p:nvSpPr>
        <p:spPr>
          <a:xfrm>
            <a:off x="1486498" y="4932631"/>
            <a:ext cx="8791175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이에 따른 </a:t>
            </a:r>
            <a:r>
              <a:rPr lang="ko-KR" altLang="en-US" sz="1400" b="1" dirty="0">
                <a:solidFill>
                  <a:srgbClr val="FF0000"/>
                </a:solidFill>
              </a:rPr>
              <a:t>보안 문제도 중요한 고려사항</a:t>
            </a:r>
            <a:r>
              <a:rPr lang="ko-KR" altLang="en-US" sz="1400" dirty="0"/>
              <a:t>으로 부상하고 있으며</a:t>
            </a:r>
            <a:r>
              <a:rPr lang="en-US" altLang="ko-KR" sz="1400" dirty="0"/>
              <a:t>, </a:t>
            </a:r>
            <a:r>
              <a:rPr lang="en-US" altLang="ko-KR" sz="1400" b="1" dirty="0">
                <a:solidFill>
                  <a:srgbClr val="44499C"/>
                </a:solidFill>
              </a:rPr>
              <a:t>AI </a:t>
            </a:r>
            <a:r>
              <a:rPr lang="ko-KR" altLang="en-US" sz="1400" b="1" dirty="0">
                <a:solidFill>
                  <a:srgbClr val="44499C"/>
                </a:solidFill>
              </a:rPr>
              <a:t>의 안전한 상용화</a:t>
            </a:r>
            <a:r>
              <a:rPr lang="ko-KR" altLang="en-US" sz="1400" dirty="0"/>
              <a:t>를 위한 </a:t>
            </a:r>
            <a:r>
              <a:rPr lang="en-US" altLang="ko-KR" sz="1400" b="1" dirty="0">
                <a:solidFill>
                  <a:srgbClr val="FF0000"/>
                </a:solidFill>
              </a:rPr>
              <a:t>security for AI </a:t>
            </a:r>
            <a:r>
              <a:rPr lang="ko-KR" altLang="en-US" sz="1400" b="1" dirty="0">
                <a:solidFill>
                  <a:srgbClr val="FF0000"/>
                </a:solidFill>
              </a:rPr>
              <a:t>연구는 필수적</a:t>
            </a:r>
            <a:r>
              <a:rPr lang="ko-KR" altLang="en-US" sz="1400" dirty="0"/>
              <a:t>임</a:t>
            </a:r>
          </a:p>
        </p:txBody>
      </p:sp>
    </p:spTree>
    <p:extLst>
      <p:ext uri="{BB962C8B-B14F-4D97-AF65-F5344CB8AC3E}">
        <p14:creationId xmlns:p14="http://schemas.microsoft.com/office/powerpoint/2010/main" val="755436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335352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Introduction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01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4C18A-175C-607B-5EC9-BEC03CCACD24}"/>
              </a:ext>
            </a:extLst>
          </p:cNvPr>
          <p:cNvSpPr txBox="1"/>
          <p:nvPr/>
        </p:nvSpPr>
        <p:spPr>
          <a:xfrm>
            <a:off x="1486498" y="1309293"/>
            <a:ext cx="7189839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현존하는 모든 </a:t>
            </a:r>
            <a:r>
              <a:rPr lang="en-US" altLang="ko-KR" sz="1400" dirty="0"/>
              <a:t>AI </a:t>
            </a:r>
            <a:r>
              <a:rPr lang="ko-KR" altLang="en-US" sz="1400" dirty="0"/>
              <a:t>모델은 </a:t>
            </a:r>
            <a:r>
              <a:rPr lang="ko-KR" altLang="en-US" sz="1400" b="1" dirty="0">
                <a:solidFill>
                  <a:schemeClr val="tx1"/>
                </a:solidFill>
              </a:rPr>
              <a:t>적대적 공격</a:t>
            </a:r>
            <a:r>
              <a:rPr lang="ko-KR" altLang="en-US" sz="1400" dirty="0"/>
              <a:t>을 통해 </a:t>
            </a:r>
            <a:r>
              <a:rPr lang="ko-KR" altLang="en-US" sz="1400" b="1" dirty="0">
                <a:solidFill>
                  <a:srgbClr val="FF0000"/>
                </a:solidFill>
              </a:rPr>
              <a:t>제대로 된 의사결정을 하지 못한다는 보안적 결함이 존재</a:t>
            </a:r>
            <a:r>
              <a:rPr lang="ko-KR" altLang="en-US" sz="1400" dirty="0"/>
              <a:t>함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E546F980-61C9-9FF1-FD33-9161EB929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55" y="1846835"/>
            <a:ext cx="2151891" cy="2241193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BB71C38-D5F7-07BA-3764-895FC2F33EA2}"/>
              </a:ext>
            </a:extLst>
          </p:cNvPr>
          <p:cNvSpPr/>
          <p:nvPr/>
        </p:nvSpPr>
        <p:spPr>
          <a:xfrm>
            <a:off x="3065930" y="2098186"/>
            <a:ext cx="1734670" cy="1814415"/>
          </a:xfrm>
          <a:prstGeom prst="rect">
            <a:avLst/>
          </a:prstGeom>
          <a:noFill/>
          <a:ln w="47625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spc="-80" dirty="0" err="1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63DFF74-12C3-240F-F71A-36C0AF0BAE8E}"/>
              </a:ext>
            </a:extLst>
          </p:cNvPr>
          <p:cNvSpPr/>
          <p:nvPr/>
        </p:nvSpPr>
        <p:spPr>
          <a:xfrm>
            <a:off x="3044793" y="1842063"/>
            <a:ext cx="1147111" cy="242498"/>
          </a:xfrm>
          <a:prstGeom prst="rect">
            <a:avLst/>
          </a:prstGeom>
          <a:solidFill>
            <a:srgbClr val="FF0000"/>
          </a:solidFill>
          <a:ln w="476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50  Speed : 97%</a:t>
            </a:r>
            <a:endParaRPr lang="ko-KR" altLang="en-US" sz="1200" spc="-80" dirty="0" err="1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8" name="그림 27" descr="텍스트, 예술이(가) 표시된 사진&#10;&#10;자동 생성된 설명">
            <a:extLst>
              <a:ext uri="{FF2B5EF4-FFF2-40B4-BE49-F238E27FC236}">
                <a16:creationId xmlns:a16="http://schemas.microsoft.com/office/drawing/2014/main" id="{A9B59830-BB97-B1C2-3218-26D3FACC5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6" y="1842063"/>
            <a:ext cx="2151891" cy="2245965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9F1B983E-35E7-E178-1441-97A638364791}"/>
              </a:ext>
            </a:extLst>
          </p:cNvPr>
          <p:cNvSpPr/>
          <p:nvPr/>
        </p:nvSpPr>
        <p:spPr>
          <a:xfrm>
            <a:off x="7375356" y="2242101"/>
            <a:ext cx="1413711" cy="1540698"/>
          </a:xfrm>
          <a:prstGeom prst="rect">
            <a:avLst/>
          </a:prstGeom>
          <a:noFill/>
          <a:ln w="47625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spc="-80" dirty="0" err="1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EB929CF0-764A-A399-E0DC-936AEB0D8E1C}"/>
              </a:ext>
            </a:extLst>
          </p:cNvPr>
          <p:cNvSpPr/>
          <p:nvPr/>
        </p:nvSpPr>
        <p:spPr>
          <a:xfrm>
            <a:off x="7352037" y="1985977"/>
            <a:ext cx="1147111" cy="242498"/>
          </a:xfrm>
          <a:prstGeom prst="rect">
            <a:avLst/>
          </a:prstGeom>
          <a:solidFill>
            <a:srgbClr val="FF0000"/>
          </a:solidFill>
          <a:ln w="476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STOP Sign : 93%</a:t>
            </a:r>
            <a:endParaRPr lang="ko-KR" altLang="en-US" sz="1200" spc="-80" dirty="0" err="1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DD5804-6612-1539-0483-81DDD2B05D20}"/>
              </a:ext>
            </a:extLst>
          </p:cNvPr>
          <p:cNvSpPr txBox="1"/>
          <p:nvPr/>
        </p:nvSpPr>
        <p:spPr>
          <a:xfrm>
            <a:off x="2326055" y="4220813"/>
            <a:ext cx="3212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&lt;Fig1. AI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오분류를</a:t>
            </a:r>
            <a:r>
              <a:rPr lang="ko-KR" altLang="en-US" sz="1200" dirty="0"/>
              <a:t> 위한 물리적 공격 예시</a:t>
            </a:r>
            <a:r>
              <a:rPr lang="en-US" altLang="ko-KR" sz="1200" dirty="0"/>
              <a:t> [1] &gt;</a:t>
            </a:r>
            <a:endParaRPr lang="ko-KR" alt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EC8D6C-98AB-17C7-02CF-237C331C1B17}"/>
              </a:ext>
            </a:extLst>
          </p:cNvPr>
          <p:cNvSpPr txBox="1"/>
          <p:nvPr/>
        </p:nvSpPr>
        <p:spPr>
          <a:xfrm>
            <a:off x="6600773" y="4228128"/>
            <a:ext cx="36349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/>
              <a:t>&lt;Fig2. AI </a:t>
            </a:r>
            <a:r>
              <a:rPr lang="ko-KR" altLang="en-US" sz="1200"/>
              <a:t>오분류를 위한 디지털 공격 예시</a:t>
            </a:r>
            <a:r>
              <a:rPr lang="en-US" altLang="ko-KR" sz="1200"/>
              <a:t>&gt;</a:t>
            </a:r>
            <a:endParaRPr lang="ko-KR" altLang="en-US" sz="12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28535B-497F-932A-D3AE-47BA3CFF3835}"/>
              </a:ext>
            </a:extLst>
          </p:cNvPr>
          <p:cNvSpPr txBox="1"/>
          <p:nvPr/>
        </p:nvSpPr>
        <p:spPr>
          <a:xfrm>
            <a:off x="1646134" y="4714371"/>
            <a:ext cx="8911464" cy="1051245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b="1" dirty="0">
                <a:solidFill>
                  <a:srgbClr val="FF0000"/>
                </a:solidFill>
              </a:rPr>
              <a:t>적대적 공격 </a:t>
            </a:r>
            <a:r>
              <a:rPr lang="en-US" altLang="ko-KR" sz="1400" b="1" dirty="0">
                <a:solidFill>
                  <a:srgbClr val="FF0000"/>
                </a:solidFill>
              </a:rPr>
              <a:t>(Adversarial Attack) </a:t>
            </a:r>
            <a:r>
              <a:rPr lang="en-US" altLang="ko-KR" sz="1400" b="1" dirty="0">
                <a:solidFill>
                  <a:schemeClr val="tx1"/>
                </a:solidFill>
                <a:sym typeface="Wingdings" panose="05000000000000000000" pitchFamily="2" charset="2"/>
              </a:rPr>
              <a:t></a:t>
            </a:r>
            <a:r>
              <a:rPr lang="en-US" altLang="ko-KR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</a:rPr>
              <a:t>Security for AI </a:t>
            </a:r>
            <a:r>
              <a:rPr lang="ko-KR" altLang="en-US" sz="1400" dirty="0"/>
              <a:t>분야에서 가장 위협적인 공격으로</a:t>
            </a:r>
            <a:r>
              <a:rPr lang="en-US" altLang="ko-KR" sz="1400" dirty="0"/>
              <a:t>, </a:t>
            </a:r>
            <a:r>
              <a:rPr lang="ko-KR" altLang="en-US" sz="1400" dirty="0"/>
              <a:t>  </a:t>
            </a:r>
            <a:r>
              <a:rPr lang="en-US" altLang="ko-KR" sz="1400" dirty="0"/>
              <a:t>AI</a:t>
            </a:r>
            <a:r>
              <a:rPr lang="ko-KR" altLang="en-US" sz="1400" dirty="0"/>
              <a:t>의 </a:t>
            </a:r>
            <a:r>
              <a:rPr lang="en-US" altLang="ko-KR" sz="1400" dirty="0">
                <a:solidFill>
                  <a:schemeClr val="tx1"/>
                </a:solidFill>
              </a:rPr>
              <a:t>Gradient </a:t>
            </a:r>
            <a:r>
              <a:rPr lang="ko-KR" altLang="en-US" sz="1400" dirty="0">
                <a:solidFill>
                  <a:schemeClr val="tx1"/>
                </a:solidFill>
              </a:rPr>
              <a:t>관련 취약점을 악용</a:t>
            </a:r>
            <a:endParaRPr lang="en-US" altLang="ko-KR" sz="1400" dirty="0">
              <a:solidFill>
                <a:schemeClr val="tx1"/>
              </a:solidFill>
            </a:endParaRPr>
          </a:p>
          <a:p>
            <a:endParaRPr lang="en-US" altLang="ko-KR" sz="1400" dirty="0"/>
          </a:p>
          <a:p>
            <a:r>
              <a:rPr lang="ko-KR" altLang="en-US" sz="1400" b="1" dirty="0">
                <a:solidFill>
                  <a:srgbClr val="FF0000"/>
                </a:solidFill>
              </a:rPr>
              <a:t>적대적 공격</a:t>
            </a:r>
            <a:r>
              <a:rPr lang="ko-KR" altLang="en-US" sz="1400" dirty="0"/>
              <a:t>에 대응하기 위해 </a:t>
            </a:r>
            <a:r>
              <a:rPr lang="ko-KR" altLang="en-US" sz="1400" b="1" dirty="0">
                <a:solidFill>
                  <a:schemeClr val="tx1"/>
                </a:solidFill>
              </a:rPr>
              <a:t>많은 방어기법들이 연구되고 있지만</a:t>
            </a:r>
            <a:r>
              <a:rPr lang="en-US" altLang="ko-KR" sz="1400" b="1" dirty="0">
                <a:solidFill>
                  <a:schemeClr val="tx1"/>
                </a:solidFill>
              </a:rPr>
              <a:t> </a:t>
            </a:r>
            <a:br>
              <a:rPr lang="en-US" altLang="ko-KR" sz="1400" b="1" dirty="0">
                <a:solidFill>
                  <a:schemeClr val="tx1"/>
                </a:solidFill>
              </a:rPr>
            </a:br>
            <a:r>
              <a:rPr lang="ko-KR" altLang="en-US" sz="1400" dirty="0"/>
              <a:t>모델 파라미터 증가</a:t>
            </a:r>
            <a:r>
              <a:rPr lang="en-US" altLang="ko-KR" sz="1400" dirty="0"/>
              <a:t>, </a:t>
            </a:r>
            <a:r>
              <a:rPr lang="ko-KR" altLang="en-US" sz="1400" dirty="0"/>
              <a:t>모델 훈련시간 증가</a:t>
            </a:r>
            <a:r>
              <a:rPr lang="en-US" altLang="ko-KR" sz="1400" dirty="0"/>
              <a:t>, </a:t>
            </a:r>
            <a:r>
              <a:rPr lang="ko-KR" altLang="en-US" sz="1400" dirty="0"/>
              <a:t>모델 성능 하락</a:t>
            </a:r>
            <a:r>
              <a:rPr lang="en-US" altLang="ko-KR" sz="1400" dirty="0"/>
              <a:t> </a:t>
            </a:r>
            <a:r>
              <a:rPr lang="ko-KR" altLang="en-US" sz="1400" dirty="0"/>
              <a:t>등 </a:t>
            </a:r>
            <a:r>
              <a:rPr lang="ko-KR" altLang="en-US" sz="1400" b="1" dirty="0">
                <a:solidFill>
                  <a:schemeClr val="tx1"/>
                </a:solidFill>
              </a:rPr>
              <a:t>여러 한계가 존재함  </a:t>
            </a:r>
            <a:r>
              <a:rPr lang="en-US" altLang="ko-KR" sz="1400" b="1" dirty="0">
                <a:solidFill>
                  <a:schemeClr val="tx1"/>
                </a:solidFill>
                <a:sym typeface="Wingdings" panose="05000000000000000000" pitchFamily="2" charset="2"/>
              </a:rPr>
              <a:t>  </a:t>
            </a:r>
            <a:r>
              <a:rPr lang="ko-KR" altLang="en-US" sz="1400" b="1" dirty="0">
                <a:solidFill>
                  <a:srgbClr val="44499C"/>
                </a:solidFill>
                <a:sym typeface="Wingdings" panose="05000000000000000000" pitchFamily="2" charset="2"/>
              </a:rPr>
              <a:t>안전한 </a:t>
            </a:r>
            <a:r>
              <a:rPr lang="en-US" altLang="ko-KR" sz="1400" b="1" dirty="0">
                <a:solidFill>
                  <a:srgbClr val="44499C"/>
                </a:solidFill>
                <a:sym typeface="Wingdings" panose="05000000000000000000" pitchFamily="2" charset="2"/>
              </a:rPr>
              <a:t>AI Model </a:t>
            </a:r>
            <a:r>
              <a:rPr lang="ko-KR" altLang="en-US" sz="1400" b="1" dirty="0">
                <a:solidFill>
                  <a:srgbClr val="44499C"/>
                </a:solidFill>
                <a:sym typeface="Wingdings" panose="05000000000000000000" pitchFamily="2" charset="2"/>
              </a:rPr>
              <a:t>상용화</a:t>
            </a:r>
            <a:r>
              <a:rPr lang="ko-KR" altLang="en-US" sz="1400" b="1" dirty="0">
                <a:solidFill>
                  <a:schemeClr val="tx1"/>
                </a:solidFill>
                <a:sym typeface="Wingdings" panose="05000000000000000000" pitchFamily="2" charset="2"/>
              </a:rPr>
              <a:t>를 위한 연구가 필요함</a:t>
            </a:r>
            <a:endParaRPr lang="en-US" altLang="ko-KR" sz="1400" b="1" dirty="0">
              <a:solidFill>
                <a:schemeClr val="tx1"/>
              </a:solidFill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4C2CD71-60AA-797D-1F4F-F297FFB4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900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852994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Adversarial Attack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4C18A-175C-607B-5EC9-BEC03CCACD24}"/>
              </a:ext>
            </a:extLst>
          </p:cNvPr>
          <p:cNvSpPr txBox="1"/>
          <p:nvPr/>
        </p:nvSpPr>
        <p:spPr>
          <a:xfrm>
            <a:off x="1486498" y="1309293"/>
            <a:ext cx="8376703" cy="535334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/>
              <a:t>적대적 공격이란 </a:t>
            </a:r>
            <a:r>
              <a:rPr lang="en-US" altLang="ko-KR" sz="1400"/>
              <a:t>Deep-learning </a:t>
            </a:r>
            <a:r>
              <a:rPr lang="ko-KR" altLang="en-US" sz="1400"/>
              <a:t>모델에 </a:t>
            </a:r>
            <a:r>
              <a:rPr lang="ko-KR" altLang="en-US" sz="1400" b="1">
                <a:solidFill>
                  <a:schemeClr val="tx1"/>
                </a:solidFill>
              </a:rPr>
              <a:t>적대적 교란</a:t>
            </a:r>
            <a:r>
              <a:rPr lang="en-US" altLang="ko-KR" sz="1400" b="1">
                <a:solidFill>
                  <a:schemeClr val="tx1"/>
                </a:solidFill>
              </a:rPr>
              <a:t>(Adversarial Perturbation)</a:t>
            </a:r>
            <a:r>
              <a:rPr lang="ko-KR" altLang="en-US" sz="1400" b="1">
                <a:solidFill>
                  <a:schemeClr val="tx1"/>
                </a:solidFill>
              </a:rPr>
              <a:t>을 적용</a:t>
            </a:r>
            <a:r>
              <a:rPr lang="ko-KR" altLang="en-US" sz="1400"/>
              <a:t>하여 </a:t>
            </a:r>
            <a:r>
              <a:rPr lang="ko-KR" altLang="en-US" sz="1400" b="1">
                <a:solidFill>
                  <a:srgbClr val="FF0000"/>
                </a:solidFill>
              </a:rPr>
              <a:t>모델의 오분류를 유발</a:t>
            </a:r>
            <a:r>
              <a:rPr lang="ko-KR" altLang="en-US" sz="1400"/>
              <a:t>하고 </a:t>
            </a:r>
            <a:br>
              <a:rPr lang="en-US" altLang="ko-KR" sz="1400"/>
            </a:br>
            <a:r>
              <a:rPr lang="ko-KR" altLang="en-US" sz="1400" b="1">
                <a:solidFill>
                  <a:srgbClr val="FF0000"/>
                </a:solidFill>
              </a:rPr>
              <a:t>신뢰도 감소를 야기</a:t>
            </a:r>
            <a:r>
              <a:rPr lang="ko-KR" altLang="en-US" sz="1400"/>
              <a:t>하는 공격기법임</a:t>
            </a:r>
            <a:endParaRPr lang="ko-KR" alt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DD5804-6612-1539-0483-81DDD2B05D20}"/>
              </a:ext>
            </a:extLst>
          </p:cNvPr>
          <p:cNvSpPr txBox="1"/>
          <p:nvPr/>
        </p:nvSpPr>
        <p:spPr>
          <a:xfrm>
            <a:off x="5056788" y="5174008"/>
            <a:ext cx="20902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/>
              <a:t>&lt;Fig3. </a:t>
            </a:r>
            <a:r>
              <a:rPr lang="ko-KR" altLang="en-US" sz="1200"/>
              <a:t>적대적 공격 동작 원리</a:t>
            </a:r>
            <a:r>
              <a:rPr lang="en-US" altLang="ko-KR" sz="1200"/>
              <a:t>&gt;</a:t>
            </a:r>
            <a:endParaRPr lang="ko-KR" altLang="en-US" sz="120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10C86131-52B0-E322-161F-A791683B5254}"/>
              </a:ext>
            </a:extLst>
          </p:cNvPr>
          <p:cNvSpPr/>
          <p:nvPr/>
        </p:nvSpPr>
        <p:spPr>
          <a:xfrm>
            <a:off x="4592998" y="2465906"/>
            <a:ext cx="1748412" cy="1224028"/>
          </a:xfrm>
          <a:prstGeom prst="round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ClassificationModel</a:t>
            </a:r>
            <a:endParaRPr lang="en-US" altLang="ko-KR" dirty="0"/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87BAEEAE-A154-9EFD-E894-E926E314B283}"/>
              </a:ext>
            </a:extLst>
          </p:cNvPr>
          <p:cNvSpPr/>
          <p:nvPr/>
        </p:nvSpPr>
        <p:spPr>
          <a:xfrm>
            <a:off x="6547314" y="2902844"/>
            <a:ext cx="295461" cy="224030"/>
          </a:xfrm>
          <a:prstGeom prst="rightArrow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0D7E6EAE-A1CC-9096-205F-FBCE1F8E1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13" y="2530112"/>
            <a:ext cx="989553" cy="9694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24C066-44B3-D3B9-FC54-497EB16F519D}"/>
              </a:ext>
            </a:extLst>
          </p:cNvPr>
          <p:cNvSpPr txBox="1"/>
          <p:nvPr/>
        </p:nvSpPr>
        <p:spPr>
          <a:xfrm>
            <a:off x="2796471" y="2278819"/>
            <a:ext cx="132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>
                <a:sym typeface="Wingdings" panose="05000000000000000000" pitchFamily="2" charset="2"/>
              </a:rPr>
              <a:t>원본 데이터셋</a:t>
            </a:r>
            <a:endParaRPr lang="ko-KR" altLang="en-US" sz="1200" b="1" dirty="0"/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id="{D62E4EE8-D4B1-51CC-30B2-052FAD780DDC}"/>
              </a:ext>
            </a:extLst>
          </p:cNvPr>
          <p:cNvSpPr/>
          <p:nvPr/>
        </p:nvSpPr>
        <p:spPr>
          <a:xfrm>
            <a:off x="4092121" y="2902844"/>
            <a:ext cx="295461" cy="224030"/>
          </a:xfrm>
          <a:prstGeom prst="rightArrow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20" name="표 22">
            <a:extLst>
              <a:ext uri="{FF2B5EF4-FFF2-40B4-BE49-F238E27FC236}">
                <a16:creationId xmlns:a16="http://schemas.microsoft.com/office/drawing/2014/main" id="{B44CD037-6522-FE85-6175-88EF94E96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135196"/>
              </p:ext>
            </p:extLst>
          </p:nvPr>
        </p:nvGraphicFramePr>
        <p:xfrm>
          <a:off x="6980003" y="2361457"/>
          <a:ext cx="1461080" cy="1530833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879877">
                  <a:extLst>
                    <a:ext uri="{9D8B030D-6E8A-4147-A177-3AD203B41FA5}">
                      <a16:colId xmlns:a16="http://schemas.microsoft.com/office/drawing/2014/main" val="2436389881"/>
                    </a:ext>
                  </a:extLst>
                </a:gridCol>
                <a:gridCol w="581203">
                  <a:extLst>
                    <a:ext uri="{9D8B030D-6E8A-4147-A177-3AD203B41FA5}">
                      <a16:colId xmlns:a16="http://schemas.microsoft.com/office/drawing/2014/main" val="442176566"/>
                    </a:ext>
                  </a:extLst>
                </a:gridCol>
              </a:tblGrid>
              <a:tr h="2961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Class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Logit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920688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Panda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>
                          <a:solidFill>
                            <a:srgbClr val="FF0000"/>
                          </a:solidFill>
                        </a:rPr>
                        <a:t>0.7</a:t>
                      </a:r>
                      <a:endParaRPr lang="ko-KR" altLang="en-US" sz="12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4039873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Monkey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0.1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739005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Tiger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0.1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1672196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Bear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0.1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3307029"/>
                  </a:ext>
                </a:extLst>
              </a:tr>
            </a:tbl>
          </a:graphicData>
        </a:graphic>
      </p:graphicFrame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88AF89A4-C5A8-7868-4255-61A36F08EFBA}"/>
              </a:ext>
            </a:extLst>
          </p:cNvPr>
          <p:cNvSpPr/>
          <p:nvPr/>
        </p:nvSpPr>
        <p:spPr>
          <a:xfrm>
            <a:off x="8694659" y="2902843"/>
            <a:ext cx="295461" cy="224030"/>
          </a:xfrm>
          <a:prstGeom prst="rightArrow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CF09C63-5E4E-65C8-999E-49DC55D6D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44782" y="3953735"/>
            <a:ext cx="779009" cy="854024"/>
          </a:xfrm>
          <a:prstGeom prst="rect">
            <a:avLst/>
          </a:prstGeom>
        </p:spPr>
      </p:pic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7641DE21-3C3D-9C94-36A7-D0FFF67046EF}"/>
              </a:ext>
            </a:extLst>
          </p:cNvPr>
          <p:cNvSpPr/>
          <p:nvPr/>
        </p:nvSpPr>
        <p:spPr>
          <a:xfrm rot="10800000">
            <a:off x="6500117" y="3238500"/>
            <a:ext cx="295461" cy="2240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A8DB6B9C-6DCC-646E-377D-53C3958B3168}"/>
              </a:ext>
            </a:extLst>
          </p:cNvPr>
          <p:cNvSpPr/>
          <p:nvPr/>
        </p:nvSpPr>
        <p:spPr>
          <a:xfrm rot="5400000">
            <a:off x="3872539" y="3518527"/>
            <a:ext cx="523496" cy="2240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C1F953F-7EEA-E09F-8CB7-0FD9398BB2B0}"/>
              </a:ext>
            </a:extLst>
          </p:cNvPr>
          <p:cNvSpPr/>
          <p:nvPr/>
        </p:nvSpPr>
        <p:spPr>
          <a:xfrm>
            <a:off x="4104814" y="3368791"/>
            <a:ext cx="303760" cy="121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C4B7BD8-03DA-9C4B-3F6A-2E1DF6A27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49" y="2642016"/>
            <a:ext cx="950439" cy="950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83570A-F244-F661-45DB-B1D65ACF43F6}"/>
              </a:ext>
            </a:extLst>
          </p:cNvPr>
          <p:cNvSpPr txBox="1"/>
          <p:nvPr/>
        </p:nvSpPr>
        <p:spPr>
          <a:xfrm>
            <a:off x="9300842" y="3592455"/>
            <a:ext cx="9504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/>
              <a:t>Attacker</a:t>
            </a:r>
            <a:endParaRPr lang="ko-KR" altLang="en-US" sz="1400" b="1"/>
          </a:p>
        </p:txBody>
      </p:sp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4DB3D224-B287-5984-645F-E4CF7E1B1FF9}"/>
              </a:ext>
            </a:extLst>
          </p:cNvPr>
          <p:cNvSpPr/>
          <p:nvPr/>
        </p:nvSpPr>
        <p:spPr>
          <a:xfrm rot="10800000">
            <a:off x="8678000" y="3238500"/>
            <a:ext cx="295461" cy="2240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105944-7411-EEC8-A9BF-96488A265EF5}"/>
              </a:ext>
            </a:extLst>
          </p:cNvPr>
          <p:cNvSpPr txBox="1"/>
          <p:nvPr/>
        </p:nvSpPr>
        <p:spPr>
          <a:xfrm>
            <a:off x="4877043" y="3798285"/>
            <a:ext cx="182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FF0000"/>
                </a:solidFill>
                <a:latin typeface="Noto Sans KR Regular" panose="020B0600000101010101" charset="-127"/>
                <a:ea typeface="Noto Sans KR Regular" panose="020B0600000101010101" charset="-127"/>
                <a:sym typeface="Wingdings" panose="05000000000000000000" pitchFamily="2" charset="2"/>
              </a:rPr>
              <a:t>모델</a:t>
            </a:r>
            <a:r>
              <a:rPr lang="en-US" altLang="ko-KR" sz="1400" b="1" dirty="0">
                <a:solidFill>
                  <a:srgbClr val="FF0000"/>
                </a:solidFill>
                <a:latin typeface="Noto Sans KR Regular" panose="020B0600000101010101" charset="-127"/>
                <a:ea typeface="Noto Sans KR Regular" panose="020B0600000101010101" charset="-127"/>
                <a:sym typeface="Wingdings" panose="05000000000000000000" pitchFamily="2" charset="2"/>
              </a:rPr>
              <a:t> </a:t>
            </a:r>
            <a:r>
              <a:rPr lang="ko-KR" altLang="en-US" sz="1400" b="1" dirty="0" err="1">
                <a:solidFill>
                  <a:srgbClr val="FF0000"/>
                </a:solidFill>
                <a:latin typeface="Noto Sans KR Regular" panose="020B0600000101010101" charset="-127"/>
                <a:ea typeface="Noto Sans KR Regular" panose="020B0600000101010101" charset="-127"/>
                <a:sym typeface="Wingdings" panose="05000000000000000000" pitchFamily="2" charset="2"/>
              </a:rPr>
              <a:t>역추정</a:t>
            </a:r>
            <a:endParaRPr lang="ko-KR" altLang="en-US" sz="1400" b="1" dirty="0">
              <a:solidFill>
                <a:srgbClr val="FF0000"/>
              </a:solidFill>
              <a:latin typeface="Noto Sans KR Regular" panose="020B0600000101010101" charset="-127"/>
              <a:ea typeface="Noto Sans KR Regular" panose="020B0600000101010101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C6C596-40AB-1BE2-238A-E676F355EA76}"/>
              </a:ext>
            </a:extLst>
          </p:cNvPr>
          <p:cNvSpPr txBox="1"/>
          <p:nvPr/>
        </p:nvSpPr>
        <p:spPr>
          <a:xfrm>
            <a:off x="3334749" y="4755295"/>
            <a:ext cx="1618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/>
              <a:t>Perturbation </a:t>
            </a:r>
            <a:r>
              <a:rPr lang="ko-KR" altLang="en-US" sz="1200"/>
              <a:t>생성</a:t>
            </a:r>
            <a:endParaRPr lang="ko-KR" altLang="en-US" sz="1200" dirty="0"/>
          </a:p>
        </p:txBody>
      </p:sp>
      <p:sp>
        <p:nvSpPr>
          <p:cNvPr id="24" name="슬라이드 번호 개체 틀 23">
            <a:extLst>
              <a:ext uri="{FF2B5EF4-FFF2-40B4-BE49-F238E27FC236}">
                <a16:creationId xmlns:a16="http://schemas.microsoft.com/office/drawing/2014/main" id="{BE2403F2-FD41-8372-54ED-3A1B1DE7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485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852994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Adversarial Attack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4C18A-175C-607B-5EC9-BEC03CCACD24}"/>
              </a:ext>
            </a:extLst>
          </p:cNvPr>
          <p:cNvSpPr txBox="1"/>
          <p:nvPr/>
        </p:nvSpPr>
        <p:spPr>
          <a:xfrm>
            <a:off x="1486498" y="1309293"/>
            <a:ext cx="8376703" cy="535334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/>
              <a:t>적대적 공격이란 </a:t>
            </a:r>
            <a:r>
              <a:rPr lang="en-US" altLang="ko-KR" sz="1400"/>
              <a:t>Deep-learning </a:t>
            </a:r>
            <a:r>
              <a:rPr lang="ko-KR" altLang="en-US" sz="1400"/>
              <a:t>모델에 </a:t>
            </a:r>
            <a:r>
              <a:rPr lang="ko-KR" altLang="en-US" sz="1400" b="1">
                <a:solidFill>
                  <a:schemeClr val="tx1"/>
                </a:solidFill>
              </a:rPr>
              <a:t>적대적 교란</a:t>
            </a:r>
            <a:r>
              <a:rPr lang="en-US" altLang="ko-KR" sz="1400" b="1">
                <a:solidFill>
                  <a:schemeClr val="tx1"/>
                </a:solidFill>
              </a:rPr>
              <a:t>(Adversarial Perturbation)</a:t>
            </a:r>
            <a:r>
              <a:rPr lang="ko-KR" altLang="en-US" sz="1400" b="1">
                <a:solidFill>
                  <a:schemeClr val="tx1"/>
                </a:solidFill>
              </a:rPr>
              <a:t>을 적용</a:t>
            </a:r>
            <a:r>
              <a:rPr lang="ko-KR" altLang="en-US" sz="1400"/>
              <a:t>하여 </a:t>
            </a:r>
            <a:r>
              <a:rPr lang="ko-KR" altLang="en-US" sz="1400" b="1">
                <a:solidFill>
                  <a:srgbClr val="FF0000"/>
                </a:solidFill>
              </a:rPr>
              <a:t>모델의 오분류를 유발</a:t>
            </a:r>
            <a:r>
              <a:rPr lang="ko-KR" altLang="en-US" sz="1400"/>
              <a:t>하고 </a:t>
            </a:r>
            <a:br>
              <a:rPr lang="en-US" altLang="ko-KR" sz="1400"/>
            </a:br>
            <a:r>
              <a:rPr lang="ko-KR" altLang="en-US" sz="1400" b="1">
                <a:solidFill>
                  <a:srgbClr val="FF0000"/>
                </a:solidFill>
              </a:rPr>
              <a:t>신뢰도 감소를 야기</a:t>
            </a:r>
            <a:r>
              <a:rPr lang="ko-KR" altLang="en-US" sz="1400"/>
              <a:t>하는 공격기법임</a:t>
            </a:r>
            <a:endParaRPr lang="ko-KR" alt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DD5804-6612-1539-0483-81DDD2B05D20}"/>
              </a:ext>
            </a:extLst>
          </p:cNvPr>
          <p:cNvSpPr txBox="1"/>
          <p:nvPr/>
        </p:nvSpPr>
        <p:spPr>
          <a:xfrm>
            <a:off x="5056244" y="5174008"/>
            <a:ext cx="20902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/>
              <a:t>&lt;Fig3. </a:t>
            </a:r>
            <a:r>
              <a:rPr lang="ko-KR" altLang="en-US" sz="1200"/>
              <a:t>적대적 공격 동작 원리</a:t>
            </a:r>
            <a:r>
              <a:rPr lang="en-US" altLang="ko-KR" sz="1200"/>
              <a:t>&gt;</a:t>
            </a:r>
            <a:endParaRPr lang="ko-KR" altLang="en-US" sz="120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10C86131-52B0-E322-161F-A791683B5254}"/>
              </a:ext>
            </a:extLst>
          </p:cNvPr>
          <p:cNvSpPr/>
          <p:nvPr/>
        </p:nvSpPr>
        <p:spPr>
          <a:xfrm>
            <a:off x="4592998" y="2465906"/>
            <a:ext cx="1748412" cy="1224028"/>
          </a:xfrm>
          <a:prstGeom prst="round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ClassificationModel</a:t>
            </a:r>
            <a:endParaRPr lang="en-US" altLang="ko-KR" dirty="0"/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87BAEEAE-A154-9EFD-E894-E926E314B283}"/>
              </a:ext>
            </a:extLst>
          </p:cNvPr>
          <p:cNvSpPr/>
          <p:nvPr/>
        </p:nvSpPr>
        <p:spPr>
          <a:xfrm>
            <a:off x="6547314" y="2902844"/>
            <a:ext cx="295461" cy="224030"/>
          </a:xfrm>
          <a:prstGeom prst="rightArrow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0D7E6EAE-A1CC-9096-205F-FBCE1F8E1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13" y="2530112"/>
            <a:ext cx="989553" cy="9694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24C066-44B3-D3B9-FC54-497EB16F519D}"/>
              </a:ext>
            </a:extLst>
          </p:cNvPr>
          <p:cNvSpPr txBox="1"/>
          <p:nvPr/>
        </p:nvSpPr>
        <p:spPr>
          <a:xfrm>
            <a:off x="2796471" y="2278819"/>
            <a:ext cx="132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>
                <a:sym typeface="Wingdings" panose="05000000000000000000" pitchFamily="2" charset="2"/>
              </a:rPr>
              <a:t>원본 데이터셋</a:t>
            </a:r>
            <a:endParaRPr lang="ko-KR" altLang="en-US" sz="1200" b="1" dirty="0"/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id="{D62E4EE8-D4B1-51CC-30B2-052FAD780DDC}"/>
              </a:ext>
            </a:extLst>
          </p:cNvPr>
          <p:cNvSpPr/>
          <p:nvPr/>
        </p:nvSpPr>
        <p:spPr>
          <a:xfrm>
            <a:off x="4092121" y="2902844"/>
            <a:ext cx="295461" cy="224030"/>
          </a:xfrm>
          <a:prstGeom prst="rightArrow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20" name="표 22">
            <a:extLst>
              <a:ext uri="{FF2B5EF4-FFF2-40B4-BE49-F238E27FC236}">
                <a16:creationId xmlns:a16="http://schemas.microsoft.com/office/drawing/2014/main" id="{B44CD037-6522-FE85-6175-88EF94E96FFE}"/>
              </a:ext>
            </a:extLst>
          </p:cNvPr>
          <p:cNvGraphicFramePr>
            <a:graphicFrameLocks noGrp="1"/>
          </p:cNvGraphicFramePr>
          <p:nvPr/>
        </p:nvGraphicFramePr>
        <p:xfrm>
          <a:off x="6980003" y="2361457"/>
          <a:ext cx="1461080" cy="1530833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879877">
                  <a:extLst>
                    <a:ext uri="{9D8B030D-6E8A-4147-A177-3AD203B41FA5}">
                      <a16:colId xmlns:a16="http://schemas.microsoft.com/office/drawing/2014/main" val="2436389881"/>
                    </a:ext>
                  </a:extLst>
                </a:gridCol>
                <a:gridCol w="581203">
                  <a:extLst>
                    <a:ext uri="{9D8B030D-6E8A-4147-A177-3AD203B41FA5}">
                      <a16:colId xmlns:a16="http://schemas.microsoft.com/office/drawing/2014/main" val="442176566"/>
                    </a:ext>
                  </a:extLst>
                </a:gridCol>
              </a:tblGrid>
              <a:tr h="2961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Class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Logit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920688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Panda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>
                          <a:solidFill>
                            <a:srgbClr val="FF0000"/>
                          </a:solidFill>
                        </a:rPr>
                        <a:t>0.7</a:t>
                      </a:r>
                      <a:endParaRPr lang="ko-KR" altLang="en-US" sz="12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4039873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Monkey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0.1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739005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Tiger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0.1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1672196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Bear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0.1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3307029"/>
                  </a:ext>
                </a:extLst>
              </a:tr>
            </a:tbl>
          </a:graphicData>
        </a:graphic>
      </p:graphicFrame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88AF89A4-C5A8-7868-4255-61A36F08EFBA}"/>
              </a:ext>
            </a:extLst>
          </p:cNvPr>
          <p:cNvSpPr/>
          <p:nvPr/>
        </p:nvSpPr>
        <p:spPr>
          <a:xfrm>
            <a:off x="8694659" y="2902843"/>
            <a:ext cx="295461" cy="224030"/>
          </a:xfrm>
          <a:prstGeom prst="rightArrow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CF09C63-5E4E-65C8-999E-49DC55D6D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44782" y="3953735"/>
            <a:ext cx="779009" cy="854024"/>
          </a:xfrm>
          <a:prstGeom prst="rect">
            <a:avLst/>
          </a:prstGeom>
        </p:spPr>
      </p:pic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7641DE21-3C3D-9C94-36A7-D0FFF67046EF}"/>
              </a:ext>
            </a:extLst>
          </p:cNvPr>
          <p:cNvSpPr/>
          <p:nvPr/>
        </p:nvSpPr>
        <p:spPr>
          <a:xfrm rot="10800000">
            <a:off x="6500117" y="3238500"/>
            <a:ext cx="295461" cy="2240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A8DB6B9C-6DCC-646E-377D-53C3958B3168}"/>
              </a:ext>
            </a:extLst>
          </p:cNvPr>
          <p:cNvSpPr/>
          <p:nvPr/>
        </p:nvSpPr>
        <p:spPr>
          <a:xfrm rot="5400000">
            <a:off x="3872539" y="3518527"/>
            <a:ext cx="523496" cy="2240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C1F953F-7EEA-E09F-8CB7-0FD9398BB2B0}"/>
              </a:ext>
            </a:extLst>
          </p:cNvPr>
          <p:cNvSpPr/>
          <p:nvPr/>
        </p:nvSpPr>
        <p:spPr>
          <a:xfrm>
            <a:off x="4104814" y="3368791"/>
            <a:ext cx="303760" cy="121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C4B7BD8-03DA-9C4B-3F6A-2E1DF6A27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49" y="2642016"/>
            <a:ext cx="950439" cy="950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83570A-F244-F661-45DB-B1D65ACF43F6}"/>
              </a:ext>
            </a:extLst>
          </p:cNvPr>
          <p:cNvSpPr txBox="1"/>
          <p:nvPr/>
        </p:nvSpPr>
        <p:spPr>
          <a:xfrm>
            <a:off x="9300842" y="3592455"/>
            <a:ext cx="9504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/>
              <a:t>Attacker</a:t>
            </a:r>
            <a:endParaRPr lang="ko-KR" altLang="en-US" sz="1400" b="1"/>
          </a:p>
        </p:txBody>
      </p:sp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4DB3D224-B287-5984-645F-E4CF7E1B1FF9}"/>
              </a:ext>
            </a:extLst>
          </p:cNvPr>
          <p:cNvSpPr/>
          <p:nvPr/>
        </p:nvSpPr>
        <p:spPr>
          <a:xfrm rot="10800000">
            <a:off x="8678000" y="3238500"/>
            <a:ext cx="295461" cy="2240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105944-7411-EEC8-A9BF-96488A265EF5}"/>
              </a:ext>
            </a:extLst>
          </p:cNvPr>
          <p:cNvSpPr txBox="1"/>
          <p:nvPr/>
        </p:nvSpPr>
        <p:spPr>
          <a:xfrm>
            <a:off x="4877043" y="3798285"/>
            <a:ext cx="182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rgbClr val="FF0000"/>
                </a:solidFill>
                <a:latin typeface="Noto Sans KR Regular" panose="020B0600000101010101" charset="-127"/>
                <a:ea typeface="Noto Sans KR Regular" panose="020B0600000101010101" charset="-127"/>
                <a:sym typeface="Wingdings" panose="05000000000000000000" pitchFamily="2" charset="2"/>
              </a:rPr>
              <a:t>모델</a:t>
            </a:r>
            <a:r>
              <a:rPr lang="en-US" altLang="ko-KR" sz="1400" b="1">
                <a:solidFill>
                  <a:srgbClr val="FF0000"/>
                </a:solidFill>
                <a:latin typeface="Noto Sans KR Regular" panose="020B0600000101010101" charset="-127"/>
                <a:ea typeface="Noto Sans KR Regular" panose="020B0600000101010101" charset="-127"/>
                <a:sym typeface="Wingdings" panose="05000000000000000000" pitchFamily="2" charset="2"/>
              </a:rPr>
              <a:t> </a:t>
            </a:r>
            <a:r>
              <a:rPr lang="ko-KR" altLang="en-US" sz="1400" b="1">
                <a:solidFill>
                  <a:srgbClr val="FF0000"/>
                </a:solidFill>
                <a:latin typeface="Noto Sans KR Regular" panose="020B0600000101010101" charset="-127"/>
                <a:ea typeface="Noto Sans KR Regular" panose="020B0600000101010101" charset="-127"/>
                <a:sym typeface="Wingdings" panose="05000000000000000000" pitchFamily="2" charset="2"/>
              </a:rPr>
              <a:t>역추정</a:t>
            </a:r>
            <a:endParaRPr lang="ko-KR" altLang="en-US" sz="1400" b="1" dirty="0">
              <a:solidFill>
                <a:srgbClr val="FF0000"/>
              </a:solidFill>
              <a:latin typeface="Noto Sans KR Regular" panose="020B0600000101010101" charset="-127"/>
              <a:ea typeface="Noto Sans KR Regular" panose="020B0600000101010101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C6C596-40AB-1BE2-238A-E676F355EA76}"/>
              </a:ext>
            </a:extLst>
          </p:cNvPr>
          <p:cNvSpPr txBox="1"/>
          <p:nvPr/>
        </p:nvSpPr>
        <p:spPr>
          <a:xfrm>
            <a:off x="3334749" y="4755295"/>
            <a:ext cx="1618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/>
              <a:t>Perturbation </a:t>
            </a:r>
            <a:r>
              <a:rPr lang="ko-KR" altLang="en-US" sz="1200"/>
              <a:t>생성</a:t>
            </a:r>
            <a:endParaRPr lang="ko-KR" alt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52A6DD-FA4E-F064-3BD4-8DA4B6965227}"/>
              </a:ext>
            </a:extLst>
          </p:cNvPr>
          <p:cNvSpPr txBox="1"/>
          <p:nvPr/>
        </p:nvSpPr>
        <p:spPr>
          <a:xfrm rot="5400000">
            <a:off x="3340479" y="3458080"/>
            <a:ext cx="316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b="1" dirty="0"/>
              <a:t>+</a:t>
            </a:r>
            <a:endParaRPr lang="ko-KR" altLang="en-US" sz="3200" dirty="0"/>
          </a:p>
        </p:txBody>
      </p:sp>
      <p:sp>
        <p:nvSpPr>
          <p:cNvPr id="25" name="슬라이드 번호 개체 틀 24">
            <a:extLst>
              <a:ext uri="{FF2B5EF4-FFF2-40B4-BE49-F238E27FC236}">
                <a16:creationId xmlns:a16="http://schemas.microsoft.com/office/drawing/2014/main" id="{A6A46722-E030-FD12-DFA9-B0E9EE31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541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대괄호 3">
            <a:extLst>
              <a:ext uri="{FF2B5EF4-FFF2-40B4-BE49-F238E27FC236}">
                <a16:creationId xmlns:a16="http://schemas.microsoft.com/office/drawing/2014/main" id="{C1A983DC-1AB5-44E8-916E-D66FE0E0615E}"/>
              </a:ext>
            </a:extLst>
          </p:cNvPr>
          <p:cNvSpPr/>
          <p:nvPr/>
        </p:nvSpPr>
        <p:spPr>
          <a:xfrm rot="16200000">
            <a:off x="5960930" y="-4821175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5" name="오른쪽 대괄호 4">
            <a:extLst>
              <a:ext uri="{FF2B5EF4-FFF2-40B4-BE49-F238E27FC236}">
                <a16:creationId xmlns:a16="http://schemas.microsoft.com/office/drawing/2014/main" id="{F981FE94-9553-426C-A3AF-FA4C0AD5D59F}"/>
              </a:ext>
            </a:extLst>
          </p:cNvPr>
          <p:cNvSpPr/>
          <p:nvPr/>
        </p:nvSpPr>
        <p:spPr>
          <a:xfrm rot="5400000" flipV="1">
            <a:off x="5960930" y="648007"/>
            <a:ext cx="270139" cy="11031167"/>
          </a:xfrm>
          <a:prstGeom prst="rightBracket">
            <a:avLst>
              <a:gd name="adj" fmla="val 0"/>
            </a:avLst>
          </a:prstGeom>
          <a:ln>
            <a:solidFill>
              <a:srgbClr val="2A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858DD-CFC2-44F7-A609-55230F508B06}"/>
              </a:ext>
            </a:extLst>
          </p:cNvPr>
          <p:cNvSpPr txBox="1"/>
          <p:nvPr/>
        </p:nvSpPr>
        <p:spPr>
          <a:xfrm>
            <a:off x="1467042" y="880285"/>
            <a:ext cx="1852994" cy="313350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Adversarial Attack</a:t>
            </a:r>
            <a:endParaRPr lang="ko-KR" altLang="en-US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A2A2A"/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736570C-7240-48E4-B031-38960FAD0DF7}"/>
              </a:ext>
            </a:extLst>
          </p:cNvPr>
          <p:cNvCxnSpPr/>
          <p:nvPr/>
        </p:nvCxnSpPr>
        <p:spPr>
          <a:xfrm>
            <a:off x="580416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FA84179-D24E-49A4-B282-4A825F5BF277}"/>
              </a:ext>
            </a:extLst>
          </p:cNvPr>
          <p:cNvCxnSpPr/>
          <p:nvPr/>
        </p:nvCxnSpPr>
        <p:spPr>
          <a:xfrm>
            <a:off x="11611583" y="962723"/>
            <a:ext cx="0" cy="49230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D7044D-E9EB-4C9B-9B37-3F0DF7FC99F5}"/>
              </a:ext>
            </a:extLst>
          </p:cNvPr>
          <p:cNvSpPr/>
          <p:nvPr/>
        </p:nvSpPr>
        <p:spPr>
          <a:xfrm>
            <a:off x="1466854" y="5879067"/>
            <a:ext cx="9321113" cy="861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DADAD"/>
              </a:gs>
              <a:gs pos="100000">
                <a:srgbClr val="2A2A2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Noto Sans KR Regular" panose="020B0500000000000000" pitchFamily="34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77D4B-97D4-4956-9040-5CF00B0467A9}"/>
              </a:ext>
            </a:extLst>
          </p:cNvPr>
          <p:cNvSpPr txBox="1"/>
          <p:nvPr/>
        </p:nvSpPr>
        <p:spPr>
          <a:xfrm>
            <a:off x="727148" y="750873"/>
            <a:ext cx="593162" cy="590349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/>
          <a:p>
            <a:r>
              <a:rPr lang="en-US" altLang="ko-KR" sz="3600" spc="-300">
                <a:ln>
                  <a:solidFill>
                    <a:schemeClr val="bg1">
                      <a:lumMod val="95000"/>
                      <a:alpha val="0"/>
                    </a:schemeClr>
                  </a:solidFill>
                </a:ln>
                <a:solidFill>
                  <a:srgbClr val="2A2A2A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</a:rPr>
              <a:t>02</a:t>
            </a:r>
            <a:endParaRPr lang="ko-KR" altLang="en-US" sz="3600" spc="-300" dirty="0">
              <a:ln>
                <a:solidFill>
                  <a:schemeClr val="bg1">
                    <a:lumMod val="95000"/>
                    <a:alpha val="0"/>
                  </a:schemeClr>
                </a:solidFill>
              </a:ln>
              <a:solidFill>
                <a:srgbClr val="2A2A2A"/>
              </a:solidFill>
              <a:latin typeface="Noto Sans KR Black" panose="020B0A00000000000000" pitchFamily="34" charset="-127"/>
              <a:ea typeface="Noto Sans KR Black" panose="020B0A00000000000000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4C18A-175C-607B-5EC9-BEC03CCACD24}"/>
              </a:ext>
            </a:extLst>
          </p:cNvPr>
          <p:cNvSpPr txBox="1"/>
          <p:nvPr/>
        </p:nvSpPr>
        <p:spPr>
          <a:xfrm>
            <a:off x="1486498" y="1309293"/>
            <a:ext cx="8376703" cy="535334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/>
              <a:t>적대적 공격이란 </a:t>
            </a:r>
            <a:r>
              <a:rPr lang="en-US" altLang="ko-KR" sz="1400"/>
              <a:t>Deep-learning </a:t>
            </a:r>
            <a:r>
              <a:rPr lang="ko-KR" altLang="en-US" sz="1400"/>
              <a:t>모델에 </a:t>
            </a:r>
            <a:r>
              <a:rPr lang="ko-KR" altLang="en-US" sz="1400" b="1">
                <a:solidFill>
                  <a:schemeClr val="tx1"/>
                </a:solidFill>
              </a:rPr>
              <a:t>적대적 교란</a:t>
            </a:r>
            <a:r>
              <a:rPr lang="en-US" altLang="ko-KR" sz="1400" b="1">
                <a:solidFill>
                  <a:schemeClr val="tx1"/>
                </a:solidFill>
              </a:rPr>
              <a:t>(Adversarial Perturbation)</a:t>
            </a:r>
            <a:r>
              <a:rPr lang="ko-KR" altLang="en-US" sz="1400" b="1">
                <a:solidFill>
                  <a:schemeClr val="tx1"/>
                </a:solidFill>
              </a:rPr>
              <a:t>을 적용</a:t>
            </a:r>
            <a:r>
              <a:rPr lang="ko-KR" altLang="en-US" sz="1400"/>
              <a:t>하여 </a:t>
            </a:r>
            <a:r>
              <a:rPr lang="ko-KR" altLang="en-US" sz="1400" b="1">
                <a:solidFill>
                  <a:srgbClr val="FF0000"/>
                </a:solidFill>
              </a:rPr>
              <a:t>모델의 오분류를 유발</a:t>
            </a:r>
            <a:r>
              <a:rPr lang="ko-KR" altLang="en-US" sz="1400"/>
              <a:t>하고 </a:t>
            </a:r>
            <a:br>
              <a:rPr lang="en-US" altLang="ko-KR" sz="1400"/>
            </a:br>
            <a:r>
              <a:rPr lang="ko-KR" altLang="en-US" sz="1400" b="1">
                <a:solidFill>
                  <a:srgbClr val="FF0000"/>
                </a:solidFill>
              </a:rPr>
              <a:t>신뢰도 감소를 야기</a:t>
            </a:r>
            <a:r>
              <a:rPr lang="ko-KR" altLang="en-US" sz="1400"/>
              <a:t>하는 공격기법임</a:t>
            </a:r>
            <a:endParaRPr lang="ko-KR" alt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DD5804-6612-1539-0483-81DDD2B05D20}"/>
              </a:ext>
            </a:extLst>
          </p:cNvPr>
          <p:cNvSpPr txBox="1"/>
          <p:nvPr/>
        </p:nvSpPr>
        <p:spPr>
          <a:xfrm>
            <a:off x="5028870" y="4485545"/>
            <a:ext cx="20902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/>
              <a:t>&lt;Fig3. </a:t>
            </a:r>
            <a:r>
              <a:rPr lang="ko-KR" altLang="en-US" sz="1200"/>
              <a:t>적대적 공격 동작 원리</a:t>
            </a:r>
            <a:r>
              <a:rPr lang="en-US" altLang="ko-KR" sz="1200"/>
              <a:t>&gt;</a:t>
            </a:r>
            <a:endParaRPr lang="ko-KR" altLang="en-US" sz="120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10C86131-52B0-E322-161F-A791683B5254}"/>
              </a:ext>
            </a:extLst>
          </p:cNvPr>
          <p:cNvSpPr/>
          <p:nvPr/>
        </p:nvSpPr>
        <p:spPr>
          <a:xfrm>
            <a:off x="4592998" y="2465906"/>
            <a:ext cx="1748412" cy="1224028"/>
          </a:xfrm>
          <a:prstGeom prst="round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ClassificationModel</a:t>
            </a:r>
            <a:endParaRPr lang="en-US" altLang="ko-KR" dirty="0"/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87BAEEAE-A154-9EFD-E894-E926E314B283}"/>
              </a:ext>
            </a:extLst>
          </p:cNvPr>
          <p:cNvSpPr/>
          <p:nvPr/>
        </p:nvSpPr>
        <p:spPr>
          <a:xfrm>
            <a:off x="6547314" y="2902844"/>
            <a:ext cx="295461" cy="224030"/>
          </a:xfrm>
          <a:prstGeom prst="rightArrow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0D7E6EAE-A1CC-9096-205F-FBCE1F8E1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13" y="2530112"/>
            <a:ext cx="989553" cy="9694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24C066-44B3-D3B9-FC54-497EB16F519D}"/>
              </a:ext>
            </a:extLst>
          </p:cNvPr>
          <p:cNvSpPr txBox="1"/>
          <p:nvPr/>
        </p:nvSpPr>
        <p:spPr>
          <a:xfrm>
            <a:off x="2448120" y="3581673"/>
            <a:ext cx="1953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>
                <a:sym typeface="Wingdings" panose="05000000000000000000" pitchFamily="2" charset="2"/>
              </a:rPr>
              <a:t>Adversarial Example (AE)</a:t>
            </a:r>
            <a:endParaRPr lang="ko-KR" altLang="en-US" sz="1200" b="1" dirty="0"/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id="{D62E4EE8-D4B1-51CC-30B2-052FAD780DDC}"/>
              </a:ext>
            </a:extLst>
          </p:cNvPr>
          <p:cNvSpPr/>
          <p:nvPr/>
        </p:nvSpPr>
        <p:spPr>
          <a:xfrm>
            <a:off x="4092121" y="2902844"/>
            <a:ext cx="295461" cy="224030"/>
          </a:xfrm>
          <a:prstGeom prst="rightArrow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20" name="표 22">
            <a:extLst>
              <a:ext uri="{FF2B5EF4-FFF2-40B4-BE49-F238E27FC236}">
                <a16:creationId xmlns:a16="http://schemas.microsoft.com/office/drawing/2014/main" id="{B44CD037-6522-FE85-6175-88EF94E96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387896"/>
              </p:ext>
            </p:extLst>
          </p:nvPr>
        </p:nvGraphicFramePr>
        <p:xfrm>
          <a:off x="6980003" y="2361457"/>
          <a:ext cx="1461080" cy="1530833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879877">
                  <a:extLst>
                    <a:ext uri="{9D8B030D-6E8A-4147-A177-3AD203B41FA5}">
                      <a16:colId xmlns:a16="http://schemas.microsoft.com/office/drawing/2014/main" val="2436389881"/>
                    </a:ext>
                  </a:extLst>
                </a:gridCol>
                <a:gridCol w="581203">
                  <a:extLst>
                    <a:ext uri="{9D8B030D-6E8A-4147-A177-3AD203B41FA5}">
                      <a16:colId xmlns:a16="http://schemas.microsoft.com/office/drawing/2014/main" val="442176566"/>
                    </a:ext>
                  </a:extLst>
                </a:gridCol>
              </a:tblGrid>
              <a:tr h="2961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Class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Logit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920688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Panda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>
                          <a:solidFill>
                            <a:schemeClr val="accent1"/>
                          </a:solidFill>
                        </a:rPr>
                        <a:t>0.02</a:t>
                      </a:r>
                      <a:endParaRPr lang="ko-KR" altLang="en-US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4039873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Monkey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0.08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739005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Tiger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>
                          <a:solidFill>
                            <a:srgbClr val="FF0000"/>
                          </a:solidFill>
                        </a:rPr>
                        <a:t>0.8</a:t>
                      </a:r>
                      <a:endParaRPr lang="ko-KR" altLang="en-US" sz="12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1672196"/>
                  </a:ext>
                </a:extLst>
              </a:tr>
              <a:tr h="308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Bear</a:t>
                      </a:r>
                      <a:endParaRPr lang="ko-KR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0.1</a:t>
                      </a:r>
                      <a:endParaRPr lang="ko-KR" alt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3307029"/>
                  </a:ext>
                </a:extLst>
              </a:tr>
            </a:tbl>
          </a:graphicData>
        </a:graphic>
      </p:graphicFrame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88AF89A4-C5A8-7868-4255-61A36F08EFBA}"/>
              </a:ext>
            </a:extLst>
          </p:cNvPr>
          <p:cNvSpPr/>
          <p:nvPr/>
        </p:nvSpPr>
        <p:spPr>
          <a:xfrm>
            <a:off x="8694659" y="2902843"/>
            <a:ext cx="295461" cy="224030"/>
          </a:xfrm>
          <a:prstGeom prst="rightArrow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CF09C63-5E4E-65C8-999E-49DC55D6D1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 rot="5400000">
            <a:off x="2854983" y="2512045"/>
            <a:ext cx="960615" cy="9967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9D8A460-4E9B-4E19-95C7-09685DF9B88E}"/>
              </a:ext>
            </a:extLst>
          </p:cNvPr>
          <p:cNvSpPr txBox="1"/>
          <p:nvPr/>
        </p:nvSpPr>
        <p:spPr>
          <a:xfrm>
            <a:off x="9136346" y="2882690"/>
            <a:ext cx="14737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/>
              <a:t>Predicted:</a:t>
            </a:r>
            <a:r>
              <a:rPr lang="ko-KR" altLang="en-US" sz="1200"/>
              <a:t> </a:t>
            </a:r>
            <a:r>
              <a:rPr lang="en-US" altLang="ko-KR" sz="1200" b="1">
                <a:solidFill>
                  <a:srgbClr val="FF0000"/>
                </a:solidFill>
              </a:rPr>
              <a:t>Tiger</a:t>
            </a:r>
            <a:endParaRPr lang="ko-KR" altLang="en-US" sz="1200" b="1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D88D61-E3C8-A483-5ABC-100CF53D6FFF}"/>
              </a:ext>
            </a:extLst>
          </p:cNvPr>
          <p:cNvSpPr txBox="1"/>
          <p:nvPr/>
        </p:nvSpPr>
        <p:spPr>
          <a:xfrm>
            <a:off x="1466854" y="5250833"/>
            <a:ext cx="8469036" cy="276802"/>
          </a:xfrm>
          <a:prstGeom prst="rect">
            <a:avLst/>
          </a:prstGeom>
          <a:noFill/>
        </p:spPr>
        <p:txBody>
          <a:bodyPr wrap="none" lIns="54000" tIns="18000" rIns="54000" bIns="18000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1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defRPr>
            </a:lvl1pPr>
          </a:lstStyle>
          <a:p>
            <a:r>
              <a:rPr lang="ko-KR" altLang="en-US" sz="1400" dirty="0"/>
              <a:t>본 연구에서는 적대적 공격에서 </a:t>
            </a:r>
            <a:r>
              <a:rPr lang="en-US" altLang="ko-KR" sz="1400" dirty="0"/>
              <a:t>base-line</a:t>
            </a:r>
            <a:r>
              <a:rPr lang="ko-KR" altLang="en-US" sz="1400" dirty="0"/>
              <a:t>으로 사용되는 </a:t>
            </a:r>
            <a:r>
              <a:rPr lang="en-US" altLang="ko-KR" sz="1400" b="1" dirty="0">
                <a:solidFill>
                  <a:schemeClr val="tx1"/>
                </a:solidFill>
              </a:rPr>
              <a:t>Fast Gradient Sign Method(FGSM)</a:t>
            </a:r>
            <a:r>
              <a:rPr lang="ko-KR" altLang="en-US" sz="1400" dirty="0"/>
              <a:t>를 활용해 </a:t>
            </a:r>
            <a:r>
              <a:rPr lang="ko-KR" altLang="en-US" sz="1400" b="1" dirty="0">
                <a:solidFill>
                  <a:schemeClr val="tx1"/>
                </a:solidFill>
              </a:rPr>
              <a:t>방어성능을 검증</a:t>
            </a:r>
            <a:r>
              <a:rPr lang="ko-KR" altLang="en-US" sz="1400" dirty="0"/>
              <a:t>함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DCB50F0-167A-CF99-5195-9CE58233E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F665-E787-498C-A139-96DC43B4F5E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8309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 Sans KR B/R">
      <a:majorFont>
        <a:latin typeface="Noto Sans KR Bold"/>
        <a:ea typeface="Noto Sans KR Bold"/>
        <a:cs typeface=""/>
      </a:majorFont>
      <a:minorFont>
        <a:latin typeface="Noto Sans KR Regular"/>
        <a:ea typeface="Noto Sans KR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A2A2A"/>
        </a:solidFill>
        <a:ln w="3175" cap="rnd">
          <a:noFill/>
          <a:round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spc="-80" dirty="0" err="1" smtClean="0">
            <a:ln>
              <a:solidFill>
                <a:schemeClr val="accent1">
                  <a:shade val="50000"/>
                  <a:alpha val="0"/>
                </a:schemeClr>
              </a:solidFill>
            </a:ln>
            <a:solidFill>
              <a:schemeClr val="bg1"/>
            </a:solidFill>
            <a:latin typeface="+mj-ea"/>
            <a:ea typeface="+mj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 cap="rnd">
          <a:solidFill>
            <a:srgbClr val="2A2A2A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54000" tIns="18000" rIns="54000" bIns="18000" rtlCol="0">
        <a:spAutoFit/>
      </a:bodyPr>
      <a:lstStyle>
        <a:defPPr algn="l">
          <a:spcAft>
            <a:spcPts val="200"/>
          </a:spcAft>
          <a:defRPr sz="1100" spc="-80" dirty="0" err="1" smtClean="0">
            <a:ln>
              <a:solidFill>
                <a:schemeClr val="accent1">
                  <a:shade val="50000"/>
                  <a:alpha val="0"/>
                </a:schemeClr>
              </a:solidFill>
            </a:ln>
            <a:solidFill>
              <a:schemeClr val="tx1">
                <a:lumMod val="65000"/>
                <a:lumOff val="3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5183</TotalTime>
  <Words>2407</Words>
  <Application>Microsoft Office PowerPoint</Application>
  <PresentationFormat>와이드스크린</PresentationFormat>
  <Paragraphs>625</Paragraphs>
  <Slides>30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40" baseType="lpstr">
      <vt:lpstr>Noto Sans KR Bold</vt:lpstr>
      <vt:lpstr>Apple SD Gothic Neo</vt:lpstr>
      <vt:lpstr>Arial</vt:lpstr>
      <vt:lpstr>Noto Sans KR Black</vt:lpstr>
      <vt:lpstr>Noto Sans KR Regular</vt:lpstr>
      <vt:lpstr>맑은 고딕</vt:lpstr>
      <vt:lpstr>Wingdings</vt:lpstr>
      <vt:lpstr>Times New Roman</vt:lpstr>
      <vt:lpstr>Cambria Math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신강식</dc:creator>
  <cp:lastModifiedBy>HongInpyoi</cp:lastModifiedBy>
  <cp:revision>401</cp:revision>
  <dcterms:created xsi:type="dcterms:W3CDTF">2021-02-04T01:39:12Z</dcterms:created>
  <dcterms:modified xsi:type="dcterms:W3CDTF">2023-11-14T14:26:50Z</dcterms:modified>
</cp:coreProperties>
</file>