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80" r:id="rId3"/>
    <p:sldId id="281" r:id="rId4"/>
    <p:sldId id="282" r:id="rId5"/>
    <p:sldId id="283" r:id="rId6"/>
    <p:sldId id="284" r:id="rId7"/>
    <p:sldId id="286" r:id="rId8"/>
    <p:sldId id="287" r:id="rId9"/>
    <p:sldId id="288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99B1"/>
    <a:srgbClr val="607594"/>
    <a:srgbClr val="5365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5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" y="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1586BD-0F56-465E-90DD-4F7EB5C22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62D75AF-8D7E-477A-B06A-773B54B18A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22D08B3-A9A6-4CA5-94A5-60BE4193B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2020-12-29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B2C64-F6D0-4564-A934-9F517F7C4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3881C62-2657-4643-9CC9-89D68799A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975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098AADC-F389-4BCD-9E52-49B7E6490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1A3D60F-143D-47A7-90DD-8D2052D74E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2913F-34A8-4E19-BE54-298D842C8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2020-12-29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86ADB15-0821-4678-8A84-0615C9618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E5E1647-A311-42C8-900F-03252A535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426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42E21EA-AC61-43C5-AA22-71763E0491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ED08377-D434-4883-933D-05403373BC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76BEFAE-52A5-4771-A24E-66D37EDBF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2020-12-29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7F5FDAD-E360-45AB-9254-5D5A1437A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879758A-1063-49CC-A47B-5A24925A9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407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9BCD5E-CF2F-45CD-A1C5-FACE037AE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6340CAA-7987-4F30-B10A-034CDBA23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08DEE94-B9EB-437B-B87B-4D6343955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2020-12-29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0C7A974-A07A-49C2-B147-F6EC85053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94EDD24-940C-445F-B974-623173FA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4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55FC26-2554-4ACE-AD62-BF4C0D150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5F7A203-776E-48E1-8F52-E0C061723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22283AA-0163-40C4-BD15-4B5D9779A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2020-12-29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A8905D-720A-4884-BF88-251296BD5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91F5B7E-479B-4C2C-9C2F-FC3D3BAF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55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A78C707-FFC8-4A24-BA23-EF9EC4467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160DF4-3AB1-42B3-8971-B823E5CB29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B6BFC4C-B0FA-4F91-8D27-3D1AF4C2C7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2FAC31B-12B8-44B6-A9E9-8F967BCFB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2020-12-29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FFAD4C5-4E96-46C0-9033-3CF48A722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8F5A243-79AB-498E-9F6B-C0EA9EA19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094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839153-E8CD-49CF-A352-CE2C89DD0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9D2D86D-B04B-4F6E-8B70-CEEE8EE74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ADF040F-70C5-4670-BDE4-017C92D5B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02EE54B-8A53-409D-B09E-64BD2F952B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2B72209-6EC7-4418-A78D-417AB466F5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F99256C-B33C-4980-B58A-185F1B508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2020-12-29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0D41821-F2CE-4C29-8132-70323EDD6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8C219DB-B597-4742-98CD-2CAE4BE50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10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6D106D-5995-4C96-A34B-80776AE9E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FF2DA30-6E46-4781-A24E-22BEFDC93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2020-12-29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6E6DFE5-8E83-400E-805F-69D1FE731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DD16593-628A-472D-A9C3-C41BD8886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162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9B1C4D2-3722-4C1D-B0E4-3ABC0DA4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2020-12-29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3A393B7-AE11-4029-9D65-0BDEFB02D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B9F3B94-79EC-477D-B625-FF12E870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145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D40AC1-6795-4CA4-8863-90C130E9F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0AA3D37-5CDD-4F3C-8395-110B38116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E09C48F-85AB-4E64-BEFA-3A18C6A9F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6C7D03F-6B67-4E51-B669-6A0E67E1E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2020-12-29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85481C9-7778-4E3B-A752-9007B5C85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0C20EB4-E727-4E37-91E3-2D601E7FF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730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0C0D57-3EBF-4D7D-9103-029D562A3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925C662-F8E6-4896-9E6B-19D16B2099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7ED9F6B-4286-432D-A5CB-100E7F776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BAD39F7-71D8-4D10-B6E7-04E0D95EB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2020-12-29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43C73A8-E25B-4949-B956-80A5EC260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77CE8D1-E11F-4E87-B585-E1E5C9463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089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718C337-9B27-40D3-A9B2-4005EE7EA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B69189F-28A1-4057-8CE9-3B76810BF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5F256D8-7BB6-49E2-954E-EF9E05DBF8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2020-12-29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B38B22D-A8A6-4CDF-89EF-E670765EC8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EBBC4C3-52FC-436A-A3AE-F6A5F52B66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95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amu.wiki/w/%CE%A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617695"/>
            </a:gs>
            <a:gs pos="30000">
              <a:srgbClr val="536580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D7EB52D8-023D-4E81-9586-9D518643AACE}"/>
              </a:ext>
            </a:extLst>
          </p:cNvPr>
          <p:cNvSpPr txBox="1"/>
          <p:nvPr/>
        </p:nvSpPr>
        <p:spPr>
          <a:xfrm>
            <a:off x="290813" y="2861129"/>
            <a:ext cx="3248643" cy="2959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>
                <a:solidFill>
                  <a:srgbClr val="C5A48D"/>
                </a:solidFill>
              </a:rPr>
              <a:t>Attention Mechanism / </a:t>
            </a:r>
            <a:r>
              <a:rPr lang="en-US" altLang="ko-KR" sz="1400" b="1" err="1">
                <a:solidFill>
                  <a:srgbClr val="C5A48D"/>
                </a:solidFill>
              </a:rPr>
              <a:t>JunHo</a:t>
            </a:r>
            <a:r>
              <a:rPr lang="en-US" altLang="ko-KR" sz="1400" b="1">
                <a:solidFill>
                  <a:srgbClr val="C5A48D"/>
                </a:solidFill>
              </a:rPr>
              <a:t> Yoon</a:t>
            </a:r>
          </a:p>
          <a:p>
            <a:pPr algn="ctr">
              <a:lnSpc>
                <a:spcPct val="150000"/>
              </a:lnSpc>
            </a:pPr>
            <a:endParaRPr lang="en-US" altLang="ko-KR" sz="1400" b="1">
              <a:solidFill>
                <a:srgbClr val="C5A48D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sz="1400" b="1">
              <a:solidFill>
                <a:srgbClr val="C5A48D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sz="1400" b="1">
              <a:solidFill>
                <a:srgbClr val="C5A48D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b="1" i="1">
                <a:solidFill>
                  <a:schemeClr val="bg1"/>
                </a:solidFill>
                <a:cs typeface="Aharoni" panose="02010803020104030203" pitchFamily="2" charset="-79"/>
              </a:rPr>
              <a:t>Single RNN disadvantage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b="1" i="1">
                <a:solidFill>
                  <a:schemeClr val="bg1"/>
                </a:solidFill>
                <a:cs typeface="Aharoni" panose="02010803020104030203" pitchFamily="2" charset="-79"/>
              </a:rPr>
              <a:t>Sequence to Sequence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b="1" i="1">
                <a:solidFill>
                  <a:schemeClr val="bg1"/>
                </a:solidFill>
                <a:cs typeface="Aharoni" panose="02010803020104030203" pitchFamily="2" charset="-79"/>
              </a:rPr>
              <a:t>Sequence with Attention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b="1" i="1">
                <a:solidFill>
                  <a:schemeClr val="bg1"/>
                </a:solidFill>
                <a:cs typeface="Aharoni" panose="02010803020104030203" pitchFamily="2" charset="-79"/>
              </a:rPr>
              <a:t>Teacher forcing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b="1" i="1">
                <a:solidFill>
                  <a:schemeClr val="bg1"/>
                </a:solidFill>
                <a:cs typeface="Aharoni" panose="02010803020104030203" pitchFamily="2" charset="-79"/>
              </a:rPr>
              <a:t>Transformer</a:t>
            </a:r>
          </a:p>
        </p:txBody>
      </p:sp>
      <p:sp>
        <p:nvSpPr>
          <p:cNvPr id="40" name="타원 39">
            <a:extLst>
              <a:ext uri="{FF2B5EF4-FFF2-40B4-BE49-F238E27FC236}">
                <a16:creationId xmlns:a16="http://schemas.microsoft.com/office/drawing/2014/main" id="{2BD16B41-F7FD-471B-9BA2-685E4CBA434D}"/>
              </a:ext>
            </a:extLst>
          </p:cNvPr>
          <p:cNvSpPr/>
          <p:nvPr/>
        </p:nvSpPr>
        <p:spPr>
          <a:xfrm>
            <a:off x="1375135" y="1233029"/>
            <a:ext cx="1080000" cy="1080000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0E8AEC4A-6DC8-4C3B-A5BF-A32693A6AD71}"/>
              </a:ext>
            </a:extLst>
          </p:cNvPr>
          <p:cNvGrpSpPr/>
          <p:nvPr/>
        </p:nvGrpSpPr>
        <p:grpSpPr>
          <a:xfrm>
            <a:off x="4166007" y="650059"/>
            <a:ext cx="5659637" cy="2508777"/>
            <a:chOff x="4706334" y="1714088"/>
            <a:chExt cx="5659637" cy="2508777"/>
          </a:xfrm>
        </p:grpSpPr>
        <p:cxnSp>
          <p:nvCxnSpPr>
            <p:cNvPr id="8" name="직선 연결선 7">
              <a:extLst>
                <a:ext uri="{FF2B5EF4-FFF2-40B4-BE49-F238E27FC236}">
                  <a16:creationId xmlns:a16="http://schemas.microsoft.com/office/drawing/2014/main" id="{6EA19975-759C-41E4-BE94-5BF7C5E983EF}"/>
                </a:ext>
              </a:extLst>
            </p:cNvPr>
            <p:cNvCxnSpPr>
              <a:cxnSpLocks/>
            </p:cNvCxnSpPr>
            <p:nvPr/>
          </p:nvCxnSpPr>
          <p:spPr>
            <a:xfrm>
              <a:off x="4706334" y="1714088"/>
              <a:ext cx="5659637" cy="250877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직사각형 5">
              <a:extLst>
                <a:ext uri="{FF2B5EF4-FFF2-40B4-BE49-F238E27FC236}">
                  <a16:creationId xmlns:a16="http://schemas.microsoft.com/office/drawing/2014/main" id="{13F20A7C-65C8-4325-83F7-99B54500B6C6}"/>
                </a:ext>
              </a:extLst>
            </p:cNvPr>
            <p:cNvSpPr/>
            <p:nvPr/>
          </p:nvSpPr>
          <p:spPr>
            <a:xfrm>
              <a:off x="5372955" y="1959895"/>
              <a:ext cx="4145117" cy="1754326"/>
            </a:xfrm>
            <a:prstGeom prst="rect">
              <a:avLst/>
            </a:prstGeom>
            <a:solidFill>
              <a:srgbClr val="536580"/>
            </a:solidFill>
          </p:spPr>
          <p:txBody>
            <a:bodyPr wrap="square">
              <a:spAutoFit/>
            </a:bodyPr>
            <a:lstStyle/>
            <a:p>
              <a:pPr latinLnBrk="0">
                <a:defRPr/>
              </a:pPr>
              <a:r>
                <a:rPr lang="en-US" altLang="ko-KR" sz="4400" b="1" kern="0">
                  <a:solidFill>
                    <a:prstClr val="white"/>
                  </a:solidFill>
                </a:rPr>
                <a:t>Dive into</a:t>
              </a:r>
            </a:p>
            <a:p>
              <a:pPr latinLnBrk="0">
                <a:defRPr/>
              </a:pPr>
              <a:r>
                <a:rPr lang="en-US" altLang="ko-KR" sz="4400" b="1" kern="0">
                  <a:solidFill>
                    <a:prstClr val="white"/>
                  </a:solidFill>
                </a:rPr>
                <a:t>Deep Learning</a:t>
              </a:r>
            </a:p>
            <a:p>
              <a:r>
                <a:rPr lang="en-US" altLang="ko-Kore-KR" sz="2000" kern="0">
                  <a:solidFill>
                    <a:srgbClr val="8899B2"/>
                  </a:solidFill>
                </a:rPr>
                <a:t>Attention Mechanism</a:t>
              </a:r>
              <a:endParaRPr lang="en" altLang="ko-Kore-KR" sz="2000"/>
            </a:p>
          </p:txBody>
        </p:sp>
      </p:grpSp>
      <p:pic>
        <p:nvPicPr>
          <p:cNvPr id="18" name="그림 17">
            <a:extLst>
              <a:ext uri="{FF2B5EF4-FFF2-40B4-BE49-F238E27FC236}">
                <a16:creationId xmlns:a16="http://schemas.microsoft.com/office/drawing/2014/main" id="{DD2AA2A4-A1CC-46C6-8DAB-77EA480BB1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2628" y="3699165"/>
            <a:ext cx="5924041" cy="250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595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617695"/>
            </a:gs>
            <a:gs pos="30000">
              <a:srgbClr val="536580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1CD6B506-9931-4EAF-97D2-ED631DB7F43F}"/>
              </a:ext>
            </a:extLst>
          </p:cNvPr>
          <p:cNvCxnSpPr>
            <a:cxnSpLocks/>
          </p:cNvCxnSpPr>
          <p:nvPr/>
        </p:nvCxnSpPr>
        <p:spPr>
          <a:xfrm>
            <a:off x="157295" y="152884"/>
            <a:ext cx="265847" cy="22234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그룹 7">
            <a:extLst>
              <a:ext uri="{FF2B5EF4-FFF2-40B4-BE49-F238E27FC236}">
                <a16:creationId xmlns:a16="http://schemas.microsoft.com/office/drawing/2014/main" id="{88E15D24-C853-407E-AB82-5F6CBFBCEA87}"/>
              </a:ext>
            </a:extLst>
          </p:cNvPr>
          <p:cNvGrpSpPr/>
          <p:nvPr/>
        </p:nvGrpSpPr>
        <p:grpSpPr>
          <a:xfrm>
            <a:off x="423142" y="375229"/>
            <a:ext cx="3325897" cy="5391474"/>
            <a:chOff x="521146" y="458243"/>
            <a:chExt cx="3566688" cy="5391474"/>
          </a:xfrm>
        </p:grpSpPr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574DEFD0-8194-4D35-876E-8D27D8399D6F}"/>
                </a:ext>
              </a:extLst>
            </p:cNvPr>
            <p:cNvSpPr/>
            <p:nvPr/>
          </p:nvSpPr>
          <p:spPr>
            <a:xfrm>
              <a:off x="521146" y="458243"/>
              <a:ext cx="2885885" cy="11953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atinLnBrk="0">
                <a:defRPr/>
              </a:pPr>
              <a:r>
                <a:rPr lang="en-US" altLang="ko-KR" sz="2800" b="1" kern="0">
                  <a:solidFill>
                    <a:prstClr val="white"/>
                  </a:solidFill>
                </a:rPr>
                <a:t>Dive</a:t>
              </a:r>
              <a:r>
                <a:rPr lang="ko-KR" altLang="en-US" sz="2800" b="1" kern="0">
                  <a:solidFill>
                    <a:prstClr val="white"/>
                  </a:solidFill>
                </a:rPr>
                <a:t> </a:t>
              </a:r>
              <a:r>
                <a:rPr lang="en-US" altLang="ko-KR" sz="2800" b="1" kern="0">
                  <a:solidFill>
                    <a:prstClr val="white"/>
                  </a:solidFill>
                </a:rPr>
                <a:t>into</a:t>
              </a:r>
            </a:p>
            <a:p>
              <a:pPr latinLnBrk="0">
                <a:defRPr/>
              </a:pPr>
              <a:r>
                <a:rPr lang="en-US" altLang="ko-KR" sz="2800" b="1" kern="0">
                  <a:solidFill>
                    <a:prstClr val="white"/>
                  </a:solidFill>
                </a:rPr>
                <a:t>Deep</a:t>
              </a:r>
              <a:r>
                <a:rPr lang="ko-KR" altLang="en-US" sz="2800" b="1" kern="0">
                  <a:solidFill>
                    <a:prstClr val="white"/>
                  </a:solidFill>
                </a:rPr>
                <a:t> </a:t>
              </a:r>
              <a:r>
                <a:rPr lang="en-US" altLang="ko-KR" sz="2800" b="1" kern="0">
                  <a:solidFill>
                    <a:prstClr val="white"/>
                  </a:solidFill>
                </a:rPr>
                <a:t>Learning </a:t>
              </a:r>
            </a:p>
            <a:p>
              <a:pPr latinLnBrk="0">
                <a:lnSpc>
                  <a:spcPct val="150000"/>
                </a:lnSpc>
                <a:defRPr/>
              </a:pPr>
              <a:r>
                <a:rPr lang="en-US" altLang="ko-KR" sz="1200" kern="0">
                  <a:solidFill>
                    <a:prstClr val="white"/>
                  </a:solidFill>
                </a:rPr>
                <a:t>Single RNN disadvantage</a:t>
              </a:r>
              <a:endParaRPr lang="en-US" altLang="ko-KR" sz="900" kern="0">
                <a:solidFill>
                  <a:prstClr val="white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6DFC654-F103-4D74-9344-CECAE2D89465}"/>
                </a:ext>
              </a:extLst>
            </p:cNvPr>
            <p:cNvSpPr txBox="1"/>
            <p:nvPr/>
          </p:nvSpPr>
          <p:spPr>
            <a:xfrm>
              <a:off x="521146" y="4183171"/>
              <a:ext cx="3566688" cy="1666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chemeClr val="bg1"/>
                  </a:solidFill>
                  <a:cs typeface="Aharoni" panose="02010803020104030203" pitchFamily="2" charset="-79"/>
                </a:rPr>
                <a:t>Single RNN disadvantage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rgbClr val="8899B1"/>
                  </a:solidFill>
                  <a:cs typeface="Aharoni" panose="02010803020104030203" pitchFamily="2" charset="-79"/>
                </a:rPr>
                <a:t>Sequence to Sequence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rgbClr val="8899B1"/>
                  </a:solidFill>
                  <a:cs typeface="Aharoni" panose="02010803020104030203" pitchFamily="2" charset="-79"/>
                </a:rPr>
                <a:t>Sequence with Attention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rgbClr val="8899B1"/>
                  </a:solidFill>
                  <a:cs typeface="Aharoni" panose="02010803020104030203" pitchFamily="2" charset="-79"/>
                </a:rPr>
                <a:t>Teacher forcing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rgbClr val="8899B1"/>
                  </a:solidFill>
                  <a:cs typeface="Aharoni" panose="02010803020104030203" pitchFamily="2" charset="-79"/>
                </a:rPr>
                <a:t>Transformer</a:t>
              </a:r>
              <a:endParaRPr lang="en-US" altLang="ko-KR" sz="1100" b="1" i="1">
                <a:solidFill>
                  <a:srgbClr val="8899B1"/>
                </a:solidFill>
                <a:cs typeface="Aharoni" panose="02010803020104030203" pitchFamily="2" charset="-79"/>
              </a:endParaRPr>
            </a:p>
          </p:txBody>
        </p:sp>
      </p:grpSp>
      <p:grpSp>
        <p:nvGrpSpPr>
          <p:cNvPr id="4" name="그룹 3">
            <a:extLst>
              <a:ext uri="{FF2B5EF4-FFF2-40B4-BE49-F238E27FC236}">
                <a16:creationId xmlns:a16="http://schemas.microsoft.com/office/drawing/2014/main" id="{4D26777A-BE00-40CC-9C21-227C3D48B44E}"/>
              </a:ext>
            </a:extLst>
          </p:cNvPr>
          <p:cNvGrpSpPr/>
          <p:nvPr/>
        </p:nvGrpSpPr>
        <p:grpSpPr>
          <a:xfrm>
            <a:off x="4222800" y="784680"/>
            <a:ext cx="3654537" cy="2636043"/>
            <a:chOff x="4208114" y="1069690"/>
            <a:chExt cx="3654537" cy="2636043"/>
          </a:xfrm>
        </p:grpSpPr>
        <p:sp>
          <p:nvSpPr>
            <p:cNvPr id="19" name="직사각형 18">
              <a:extLst>
                <a:ext uri="{FF2B5EF4-FFF2-40B4-BE49-F238E27FC236}">
                  <a16:creationId xmlns:a16="http://schemas.microsoft.com/office/drawing/2014/main" id="{9D7B14A1-90C5-4C8E-9E19-E7094F0B104D}"/>
                </a:ext>
              </a:extLst>
            </p:cNvPr>
            <p:cNvSpPr/>
            <p:nvPr/>
          </p:nvSpPr>
          <p:spPr>
            <a:xfrm>
              <a:off x="4208114" y="1069690"/>
              <a:ext cx="1242659" cy="26360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400" b="1">
                  <a:solidFill>
                    <a:prstClr val="white"/>
                  </a:solidFill>
                </a:rPr>
                <a:t>Input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>
                  <a:solidFill>
                    <a:prstClr val="white"/>
                  </a:solidFill>
                </a:rPr>
                <a:t>_____________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>
                  <a:solidFill>
                    <a:prstClr val="white"/>
                  </a:solidFill>
                </a:rPr>
                <a:t>I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>
                  <a:solidFill>
                    <a:prstClr val="white"/>
                  </a:solidFill>
                </a:rPr>
                <a:t>love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>
                  <a:solidFill>
                    <a:prstClr val="white"/>
                  </a:solidFill>
                </a:rPr>
                <a:t>you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>
                  <a:solidFill>
                    <a:prstClr val="white"/>
                  </a:solidFill>
                </a:rPr>
                <a:t>I love you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>
                  <a:solidFill>
                    <a:prstClr val="white"/>
                  </a:solidFill>
                </a:rPr>
                <a:t>_____________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>
                  <a:solidFill>
                    <a:prstClr val="white"/>
                  </a:solidFill>
                </a:rPr>
                <a:t>Answer</a:t>
              </a:r>
            </a:p>
          </p:txBody>
        </p:sp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57BA2F58-259E-4E4D-BF8F-7564B2C92CEA}"/>
                </a:ext>
              </a:extLst>
            </p:cNvPr>
            <p:cNvSpPr/>
            <p:nvPr/>
          </p:nvSpPr>
          <p:spPr>
            <a:xfrm>
              <a:off x="6272441" y="1069690"/>
              <a:ext cx="1590210" cy="26360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400" b="1">
                  <a:solidFill>
                    <a:prstClr val="white"/>
                  </a:solidFill>
                </a:rPr>
                <a:t>Output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>
                  <a:solidFill>
                    <a:prstClr val="white"/>
                  </a:solidFill>
                </a:rPr>
                <a:t>__________________</a:t>
              </a:r>
            </a:p>
            <a:p>
              <a:pPr>
                <a:lnSpc>
                  <a:spcPct val="150000"/>
                </a:lnSpc>
              </a:pPr>
              <a:r>
                <a:rPr lang="ko-KR" altLang="en-US" sz="1400" b="1">
                  <a:solidFill>
                    <a:prstClr val="white"/>
                  </a:solidFill>
                </a:rPr>
                <a:t>나는</a:t>
              </a:r>
              <a:endParaRPr lang="en-US" altLang="ko-KR" sz="1400" b="1">
                <a:solidFill>
                  <a:prstClr val="white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400" b="1">
                  <a:solidFill>
                    <a:prstClr val="white"/>
                  </a:solidFill>
                </a:rPr>
                <a:t>사랑해</a:t>
              </a:r>
              <a:endParaRPr lang="en-US" altLang="ko-KR" sz="1400" b="1">
                <a:solidFill>
                  <a:prstClr val="white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400" b="1">
                  <a:solidFill>
                    <a:prstClr val="white"/>
                  </a:solidFill>
                </a:rPr>
                <a:t>너를</a:t>
              </a:r>
              <a:endParaRPr lang="en-US" altLang="ko-KR" sz="1400" b="1">
                <a:solidFill>
                  <a:prstClr val="white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400" b="1">
                  <a:solidFill>
                    <a:prstClr val="white"/>
                  </a:solidFill>
                </a:rPr>
                <a:t>나는 사랑해 너를</a:t>
              </a:r>
              <a:endParaRPr lang="en-US" altLang="ko-KR" sz="1400" b="1">
                <a:solidFill>
                  <a:prstClr val="white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400" b="1">
                  <a:solidFill>
                    <a:prstClr val="white"/>
                  </a:solidFill>
                </a:rPr>
                <a:t>__________________</a:t>
              </a:r>
            </a:p>
            <a:p>
              <a:pPr>
                <a:lnSpc>
                  <a:spcPct val="150000"/>
                </a:lnSpc>
              </a:pPr>
              <a:r>
                <a:rPr lang="ko-KR" altLang="en-US" sz="1400" b="1">
                  <a:solidFill>
                    <a:prstClr val="white"/>
                  </a:solidFill>
                </a:rPr>
                <a:t>나는 너를 사랑해</a:t>
              </a:r>
              <a:endParaRPr lang="en-US" altLang="ko-KR" sz="1400" b="1">
                <a:solidFill>
                  <a:prstClr val="white"/>
                </a:solidFill>
              </a:endParaRPr>
            </a:p>
          </p:txBody>
        </p:sp>
        <p:sp>
          <p:nvSpPr>
            <p:cNvPr id="21" name="직사각형 20">
              <a:extLst>
                <a:ext uri="{FF2B5EF4-FFF2-40B4-BE49-F238E27FC236}">
                  <a16:creationId xmlns:a16="http://schemas.microsoft.com/office/drawing/2014/main" id="{A56A87FA-556F-4E72-85B8-154A9627DBCB}"/>
                </a:ext>
              </a:extLst>
            </p:cNvPr>
            <p:cNvSpPr/>
            <p:nvPr/>
          </p:nvSpPr>
          <p:spPr>
            <a:xfrm>
              <a:off x="5507619" y="1069690"/>
              <a:ext cx="589225" cy="26360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endParaRPr lang="en-US" altLang="ko-KR" sz="1400" b="1">
                <a:solidFill>
                  <a:prstClr val="white"/>
                </a:solidFill>
              </a:endParaRPr>
            </a:p>
            <a:p>
              <a:pPr>
                <a:lnSpc>
                  <a:spcPct val="150000"/>
                </a:lnSpc>
              </a:pPr>
              <a:endParaRPr lang="en-US" altLang="ko-KR" sz="1400" b="1">
                <a:solidFill>
                  <a:prstClr val="white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400" b="1">
                  <a:solidFill>
                    <a:prstClr val="white"/>
                  </a:solidFill>
                </a:rPr>
                <a:t>--&gt;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>
                  <a:solidFill>
                    <a:prstClr val="white"/>
                  </a:solidFill>
                </a:rPr>
                <a:t>--&gt;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>
                  <a:solidFill>
                    <a:prstClr val="white"/>
                  </a:solidFill>
                </a:rPr>
                <a:t>--&gt;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>
                  <a:solidFill>
                    <a:prstClr val="white"/>
                  </a:solidFill>
                </a:rPr>
                <a:t>--&gt;</a:t>
              </a:r>
            </a:p>
            <a:p>
              <a:pPr>
                <a:lnSpc>
                  <a:spcPct val="150000"/>
                </a:lnSpc>
              </a:pPr>
              <a:endParaRPr lang="en-US" altLang="ko-KR" sz="1400" b="1">
                <a:solidFill>
                  <a:prstClr val="white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400" b="1">
                  <a:solidFill>
                    <a:prstClr val="white"/>
                  </a:solidFill>
                </a:rPr>
                <a:t>--&gt;</a:t>
              </a:r>
            </a:p>
          </p:txBody>
        </p:sp>
      </p:grpSp>
      <p:grpSp>
        <p:nvGrpSpPr>
          <p:cNvPr id="22" name="그룹 21">
            <a:extLst>
              <a:ext uri="{FF2B5EF4-FFF2-40B4-BE49-F238E27FC236}">
                <a16:creationId xmlns:a16="http://schemas.microsoft.com/office/drawing/2014/main" id="{52AC608A-6C1A-4785-A14D-4CB3F27C0CC9}"/>
              </a:ext>
            </a:extLst>
          </p:cNvPr>
          <p:cNvGrpSpPr/>
          <p:nvPr/>
        </p:nvGrpSpPr>
        <p:grpSpPr>
          <a:xfrm>
            <a:off x="4222800" y="4584905"/>
            <a:ext cx="3654535" cy="1020216"/>
            <a:chOff x="4208114" y="1069690"/>
            <a:chExt cx="3654535" cy="1020216"/>
          </a:xfrm>
        </p:grpSpPr>
        <p:sp>
          <p:nvSpPr>
            <p:cNvPr id="23" name="직사각형 22">
              <a:extLst>
                <a:ext uri="{FF2B5EF4-FFF2-40B4-BE49-F238E27FC236}">
                  <a16:creationId xmlns:a16="http://schemas.microsoft.com/office/drawing/2014/main" id="{D4211BA2-9E61-4D3F-A176-A88CD6FE4BD2}"/>
                </a:ext>
              </a:extLst>
            </p:cNvPr>
            <p:cNvSpPr/>
            <p:nvPr/>
          </p:nvSpPr>
          <p:spPr>
            <a:xfrm>
              <a:off x="4208114" y="1069690"/>
              <a:ext cx="1325670" cy="10202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400" b="1">
                  <a:solidFill>
                    <a:prstClr val="white"/>
                  </a:solidFill>
                </a:rPr>
                <a:t>How are you?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>
                  <a:solidFill>
                    <a:prstClr val="white"/>
                  </a:solidFill>
                </a:rPr>
                <a:t>______________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>
                  <a:solidFill>
                    <a:prstClr val="white"/>
                  </a:solidFill>
                </a:rPr>
                <a:t>3words</a:t>
              </a:r>
            </a:p>
          </p:txBody>
        </p:sp>
        <p:sp>
          <p:nvSpPr>
            <p:cNvPr id="24" name="직사각형 23">
              <a:extLst>
                <a:ext uri="{FF2B5EF4-FFF2-40B4-BE49-F238E27FC236}">
                  <a16:creationId xmlns:a16="http://schemas.microsoft.com/office/drawing/2014/main" id="{1DD59C47-1046-4D86-B1B1-FAF3B84CCE92}"/>
                </a:ext>
              </a:extLst>
            </p:cNvPr>
            <p:cNvSpPr/>
            <p:nvPr/>
          </p:nvSpPr>
          <p:spPr>
            <a:xfrm>
              <a:off x="6272440" y="1069690"/>
              <a:ext cx="1590209" cy="10202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400" b="1">
                  <a:solidFill>
                    <a:prstClr val="white"/>
                  </a:solidFill>
                </a:rPr>
                <a:t>어떻게 지내</a:t>
              </a:r>
              <a:r>
                <a:rPr lang="en-US" altLang="ko-KR" sz="1400" b="1">
                  <a:solidFill>
                    <a:prstClr val="white"/>
                  </a:solidFill>
                </a:rPr>
                <a:t>?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>
                  <a:solidFill>
                    <a:prstClr val="white"/>
                  </a:solidFill>
                </a:rPr>
                <a:t>__________________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>
                  <a:solidFill>
                    <a:prstClr val="white"/>
                  </a:solidFill>
                </a:rPr>
                <a:t>2 words</a:t>
              </a:r>
            </a:p>
          </p:txBody>
        </p:sp>
        <p:sp>
          <p:nvSpPr>
            <p:cNvPr id="25" name="직사각형 24">
              <a:extLst>
                <a:ext uri="{FF2B5EF4-FFF2-40B4-BE49-F238E27FC236}">
                  <a16:creationId xmlns:a16="http://schemas.microsoft.com/office/drawing/2014/main" id="{3A4EF165-1702-4A55-BAC2-5BED1E617B2C}"/>
                </a:ext>
              </a:extLst>
            </p:cNvPr>
            <p:cNvSpPr/>
            <p:nvPr/>
          </p:nvSpPr>
          <p:spPr>
            <a:xfrm>
              <a:off x="5507619" y="1069690"/>
              <a:ext cx="589225" cy="3738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400" b="1">
                  <a:solidFill>
                    <a:prstClr val="white"/>
                  </a:solidFill>
                </a:rPr>
                <a:t>--&gt;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601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617695"/>
            </a:gs>
            <a:gs pos="30000">
              <a:srgbClr val="536580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1CD6B506-9931-4EAF-97D2-ED631DB7F43F}"/>
              </a:ext>
            </a:extLst>
          </p:cNvPr>
          <p:cNvCxnSpPr>
            <a:cxnSpLocks/>
          </p:cNvCxnSpPr>
          <p:nvPr/>
        </p:nvCxnSpPr>
        <p:spPr>
          <a:xfrm>
            <a:off x="157295" y="152884"/>
            <a:ext cx="265847" cy="22234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그룹 7">
            <a:extLst>
              <a:ext uri="{FF2B5EF4-FFF2-40B4-BE49-F238E27FC236}">
                <a16:creationId xmlns:a16="http://schemas.microsoft.com/office/drawing/2014/main" id="{88E15D24-C853-407E-AB82-5F6CBFBCEA87}"/>
              </a:ext>
            </a:extLst>
          </p:cNvPr>
          <p:cNvGrpSpPr/>
          <p:nvPr/>
        </p:nvGrpSpPr>
        <p:grpSpPr>
          <a:xfrm>
            <a:off x="423142" y="375229"/>
            <a:ext cx="3325897" cy="5391474"/>
            <a:chOff x="521146" y="458243"/>
            <a:chExt cx="3566688" cy="5391474"/>
          </a:xfrm>
        </p:grpSpPr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574DEFD0-8194-4D35-876E-8D27D8399D6F}"/>
                </a:ext>
              </a:extLst>
            </p:cNvPr>
            <p:cNvSpPr/>
            <p:nvPr/>
          </p:nvSpPr>
          <p:spPr>
            <a:xfrm>
              <a:off x="521146" y="458243"/>
              <a:ext cx="2885885" cy="11953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atinLnBrk="0">
                <a:defRPr/>
              </a:pPr>
              <a:r>
                <a:rPr lang="en-US" altLang="ko-KR" sz="2800" b="1" kern="0">
                  <a:solidFill>
                    <a:prstClr val="white"/>
                  </a:solidFill>
                </a:rPr>
                <a:t>Dive</a:t>
              </a:r>
              <a:r>
                <a:rPr lang="ko-KR" altLang="en-US" sz="2800" b="1" kern="0">
                  <a:solidFill>
                    <a:prstClr val="white"/>
                  </a:solidFill>
                </a:rPr>
                <a:t> </a:t>
              </a:r>
              <a:r>
                <a:rPr lang="en-US" altLang="ko-KR" sz="2800" b="1" kern="0">
                  <a:solidFill>
                    <a:prstClr val="white"/>
                  </a:solidFill>
                </a:rPr>
                <a:t>into</a:t>
              </a:r>
            </a:p>
            <a:p>
              <a:pPr latinLnBrk="0">
                <a:defRPr/>
              </a:pPr>
              <a:r>
                <a:rPr lang="en-US" altLang="ko-KR" sz="2800" b="1" kern="0">
                  <a:solidFill>
                    <a:prstClr val="white"/>
                  </a:solidFill>
                </a:rPr>
                <a:t>Deep</a:t>
              </a:r>
              <a:r>
                <a:rPr lang="ko-KR" altLang="en-US" sz="2800" b="1" kern="0">
                  <a:solidFill>
                    <a:prstClr val="white"/>
                  </a:solidFill>
                </a:rPr>
                <a:t> </a:t>
              </a:r>
              <a:r>
                <a:rPr lang="en-US" altLang="ko-KR" sz="2800" b="1" kern="0">
                  <a:solidFill>
                    <a:prstClr val="white"/>
                  </a:solidFill>
                </a:rPr>
                <a:t>Learning </a:t>
              </a:r>
            </a:p>
            <a:p>
              <a:pPr latinLnBrk="0">
                <a:lnSpc>
                  <a:spcPct val="150000"/>
                </a:lnSpc>
                <a:defRPr/>
              </a:pPr>
              <a:r>
                <a:rPr lang="en-US" altLang="ko-KR" sz="1200" kern="0">
                  <a:solidFill>
                    <a:prstClr val="white"/>
                  </a:solidFill>
                </a:rPr>
                <a:t>Sequence to Sequence</a:t>
              </a:r>
              <a:endParaRPr lang="en-US" altLang="ko-KR" sz="900" kern="0">
                <a:solidFill>
                  <a:prstClr val="white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6DFC654-F103-4D74-9344-CECAE2D89465}"/>
                </a:ext>
              </a:extLst>
            </p:cNvPr>
            <p:cNvSpPr txBox="1"/>
            <p:nvPr/>
          </p:nvSpPr>
          <p:spPr>
            <a:xfrm>
              <a:off x="521146" y="4183171"/>
              <a:ext cx="3566688" cy="1666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rgbClr val="8899B1"/>
                  </a:solidFill>
                  <a:cs typeface="Aharoni" panose="02010803020104030203" pitchFamily="2" charset="-79"/>
                </a:rPr>
                <a:t>Single RNN disadvantage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chemeClr val="bg1"/>
                  </a:solidFill>
                  <a:cs typeface="Aharoni" panose="02010803020104030203" pitchFamily="2" charset="-79"/>
                </a:rPr>
                <a:t>Sequence to Sequence</a:t>
              </a:r>
              <a:endParaRPr lang="en-US" altLang="ko-KR" sz="1400" b="1" i="1">
                <a:solidFill>
                  <a:srgbClr val="8899B1"/>
                </a:solidFill>
                <a:cs typeface="Aharoni" panose="02010803020104030203" pitchFamily="2" charset="-79"/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rgbClr val="8899B1"/>
                  </a:solidFill>
                  <a:cs typeface="Aharoni" panose="02010803020104030203" pitchFamily="2" charset="-79"/>
                </a:rPr>
                <a:t>Sequence with Attention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rgbClr val="8899B1"/>
                  </a:solidFill>
                  <a:cs typeface="Aharoni" panose="02010803020104030203" pitchFamily="2" charset="-79"/>
                </a:rPr>
                <a:t>Teacher forcing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rgbClr val="8899B1"/>
                  </a:solidFill>
                  <a:cs typeface="Aharoni" panose="02010803020104030203" pitchFamily="2" charset="-79"/>
                </a:rPr>
                <a:t>Transformer</a:t>
              </a:r>
              <a:endParaRPr lang="en-US" altLang="ko-KR" sz="1100" b="1" i="1">
                <a:solidFill>
                  <a:srgbClr val="8899B1"/>
                </a:solidFill>
                <a:cs typeface="Aharoni" panose="02010803020104030203" pitchFamily="2" charset="-79"/>
              </a:endParaRPr>
            </a:p>
          </p:txBody>
        </p:sp>
      </p:grpSp>
      <p:grpSp>
        <p:nvGrpSpPr>
          <p:cNvPr id="6" name="그룹 5">
            <a:extLst>
              <a:ext uri="{FF2B5EF4-FFF2-40B4-BE49-F238E27FC236}">
                <a16:creationId xmlns:a16="http://schemas.microsoft.com/office/drawing/2014/main" id="{77E7C27F-821F-4370-B386-D6DC038FBB17}"/>
              </a:ext>
            </a:extLst>
          </p:cNvPr>
          <p:cNvGrpSpPr/>
          <p:nvPr/>
        </p:nvGrpSpPr>
        <p:grpSpPr>
          <a:xfrm>
            <a:off x="4222800" y="1199839"/>
            <a:ext cx="6354481" cy="4458322"/>
            <a:chOff x="4240483" y="1083461"/>
            <a:chExt cx="6354481" cy="4458322"/>
          </a:xfrm>
        </p:grpSpPr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A108D445-6228-462C-8F92-F5BC5369639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55377" y="1083461"/>
              <a:ext cx="5639587" cy="4458322"/>
            </a:xfrm>
            <a:prstGeom prst="rect">
              <a:avLst/>
            </a:prstGeom>
          </p:spPr>
        </p:pic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9175B223-95FA-4CF2-B233-45D89D5CAEBB}"/>
                </a:ext>
              </a:extLst>
            </p:cNvPr>
            <p:cNvSpPr/>
            <p:nvPr/>
          </p:nvSpPr>
          <p:spPr>
            <a:xfrm>
              <a:off x="4240483" y="1316217"/>
              <a:ext cx="1096288" cy="3738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400" b="1">
                  <a:solidFill>
                    <a:prstClr val="white"/>
                  </a:solidFill>
                </a:rPr>
                <a:t>Encoder</a:t>
              </a:r>
            </a:p>
          </p:txBody>
        </p:sp>
        <p:sp>
          <p:nvSpPr>
            <p:cNvPr id="17" name="직사각형 16">
              <a:extLst>
                <a:ext uri="{FF2B5EF4-FFF2-40B4-BE49-F238E27FC236}">
                  <a16:creationId xmlns:a16="http://schemas.microsoft.com/office/drawing/2014/main" id="{BBE77A68-6C2D-4F00-ACF0-057860A75409}"/>
                </a:ext>
              </a:extLst>
            </p:cNvPr>
            <p:cNvSpPr/>
            <p:nvPr/>
          </p:nvSpPr>
          <p:spPr>
            <a:xfrm>
              <a:off x="4240483" y="3846174"/>
              <a:ext cx="1242659" cy="3738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400" b="1">
                  <a:solidFill>
                    <a:prstClr val="white"/>
                  </a:solidFill>
                </a:rPr>
                <a:t>Decoder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04378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617695"/>
            </a:gs>
            <a:gs pos="30000">
              <a:srgbClr val="536580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1CD6B506-9931-4EAF-97D2-ED631DB7F43F}"/>
              </a:ext>
            </a:extLst>
          </p:cNvPr>
          <p:cNvCxnSpPr>
            <a:cxnSpLocks/>
          </p:cNvCxnSpPr>
          <p:nvPr/>
        </p:nvCxnSpPr>
        <p:spPr>
          <a:xfrm>
            <a:off x="157295" y="152884"/>
            <a:ext cx="265847" cy="22234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그룹 7">
            <a:extLst>
              <a:ext uri="{FF2B5EF4-FFF2-40B4-BE49-F238E27FC236}">
                <a16:creationId xmlns:a16="http://schemas.microsoft.com/office/drawing/2014/main" id="{88E15D24-C853-407E-AB82-5F6CBFBCEA87}"/>
              </a:ext>
            </a:extLst>
          </p:cNvPr>
          <p:cNvGrpSpPr/>
          <p:nvPr/>
        </p:nvGrpSpPr>
        <p:grpSpPr>
          <a:xfrm>
            <a:off x="423142" y="375229"/>
            <a:ext cx="3325897" cy="5391474"/>
            <a:chOff x="521146" y="458243"/>
            <a:chExt cx="3566688" cy="5391474"/>
          </a:xfrm>
        </p:grpSpPr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574DEFD0-8194-4D35-876E-8D27D8399D6F}"/>
                </a:ext>
              </a:extLst>
            </p:cNvPr>
            <p:cNvSpPr/>
            <p:nvPr/>
          </p:nvSpPr>
          <p:spPr>
            <a:xfrm>
              <a:off x="521146" y="458243"/>
              <a:ext cx="2885885" cy="11953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atinLnBrk="0">
                <a:defRPr/>
              </a:pPr>
              <a:r>
                <a:rPr lang="en-US" altLang="ko-KR" sz="2800" b="1" kern="0">
                  <a:solidFill>
                    <a:prstClr val="white"/>
                  </a:solidFill>
                </a:rPr>
                <a:t>Dive</a:t>
              </a:r>
              <a:r>
                <a:rPr lang="ko-KR" altLang="en-US" sz="2800" b="1" kern="0">
                  <a:solidFill>
                    <a:prstClr val="white"/>
                  </a:solidFill>
                </a:rPr>
                <a:t> </a:t>
              </a:r>
              <a:r>
                <a:rPr lang="en-US" altLang="ko-KR" sz="2800" b="1" kern="0">
                  <a:solidFill>
                    <a:prstClr val="white"/>
                  </a:solidFill>
                </a:rPr>
                <a:t>into</a:t>
              </a:r>
            </a:p>
            <a:p>
              <a:pPr latinLnBrk="0">
                <a:defRPr/>
              </a:pPr>
              <a:r>
                <a:rPr lang="en-US" altLang="ko-KR" sz="2800" b="1" kern="0">
                  <a:solidFill>
                    <a:prstClr val="white"/>
                  </a:solidFill>
                </a:rPr>
                <a:t>Deep</a:t>
              </a:r>
              <a:r>
                <a:rPr lang="ko-KR" altLang="en-US" sz="2800" b="1" kern="0">
                  <a:solidFill>
                    <a:prstClr val="white"/>
                  </a:solidFill>
                </a:rPr>
                <a:t> </a:t>
              </a:r>
              <a:r>
                <a:rPr lang="en-US" altLang="ko-KR" sz="2800" b="1" kern="0">
                  <a:solidFill>
                    <a:prstClr val="white"/>
                  </a:solidFill>
                </a:rPr>
                <a:t>Learning </a:t>
              </a:r>
            </a:p>
            <a:p>
              <a:pPr latinLnBrk="0">
                <a:lnSpc>
                  <a:spcPct val="150000"/>
                </a:lnSpc>
                <a:defRPr/>
              </a:pPr>
              <a:r>
                <a:rPr lang="en-US" altLang="ko-KR" sz="1200" kern="0">
                  <a:solidFill>
                    <a:prstClr val="white"/>
                  </a:solidFill>
                </a:rPr>
                <a:t>Sequence with Attention</a:t>
              </a:r>
              <a:endParaRPr lang="en-US" altLang="ko-KR" sz="900" kern="0">
                <a:solidFill>
                  <a:prstClr val="white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6DFC654-F103-4D74-9344-CECAE2D89465}"/>
                </a:ext>
              </a:extLst>
            </p:cNvPr>
            <p:cNvSpPr txBox="1"/>
            <p:nvPr/>
          </p:nvSpPr>
          <p:spPr>
            <a:xfrm>
              <a:off x="521146" y="4183171"/>
              <a:ext cx="3566688" cy="1666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rgbClr val="8899B1"/>
                  </a:solidFill>
                  <a:cs typeface="Aharoni" panose="02010803020104030203" pitchFamily="2" charset="-79"/>
                </a:rPr>
                <a:t>Single RNN disadvantage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rgbClr val="8899B1"/>
                  </a:solidFill>
                  <a:cs typeface="Aharoni" panose="02010803020104030203" pitchFamily="2" charset="-79"/>
                </a:rPr>
                <a:t>Sequence to Sequence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chemeClr val="bg1"/>
                  </a:solidFill>
                  <a:cs typeface="Aharoni" panose="02010803020104030203" pitchFamily="2" charset="-79"/>
                </a:rPr>
                <a:t>Sequence with Attention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rgbClr val="8899B1"/>
                  </a:solidFill>
                  <a:cs typeface="Aharoni" panose="02010803020104030203" pitchFamily="2" charset="-79"/>
                </a:rPr>
                <a:t>Teacher forcing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rgbClr val="8899B1"/>
                  </a:solidFill>
                  <a:cs typeface="Aharoni" panose="02010803020104030203" pitchFamily="2" charset="-79"/>
                </a:rPr>
                <a:t>Transformer</a:t>
              </a:r>
              <a:endParaRPr lang="en-US" altLang="ko-KR" sz="1100" b="1" i="1">
                <a:solidFill>
                  <a:srgbClr val="8899B1"/>
                </a:solidFill>
                <a:cs typeface="Aharoni" panose="02010803020104030203" pitchFamily="2" charset="-79"/>
              </a:endParaRPr>
            </a:p>
          </p:txBody>
        </p:sp>
      </p:grp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30CB143E-2BF8-437A-A01D-DFE99070236A}"/>
              </a:ext>
            </a:extLst>
          </p:cNvPr>
          <p:cNvGrpSpPr/>
          <p:nvPr/>
        </p:nvGrpSpPr>
        <p:grpSpPr>
          <a:xfrm>
            <a:off x="4222800" y="242732"/>
            <a:ext cx="3179371" cy="6372535"/>
            <a:chOff x="4435088" y="242732"/>
            <a:chExt cx="3179371" cy="6372535"/>
          </a:xfrm>
        </p:grpSpPr>
        <p:pic>
          <p:nvPicPr>
            <p:cNvPr id="4" name="그림 3">
              <a:extLst>
                <a:ext uri="{FF2B5EF4-FFF2-40B4-BE49-F238E27FC236}">
                  <a16:creationId xmlns:a16="http://schemas.microsoft.com/office/drawing/2014/main" id="{2591372A-7057-4316-BC3F-68459A138E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435088" y="242732"/>
              <a:ext cx="3179371" cy="6372535"/>
            </a:xfrm>
            <a:prstGeom prst="rect">
              <a:avLst/>
            </a:prstGeom>
          </p:spPr>
        </p:pic>
        <p:pic>
          <p:nvPicPr>
            <p:cNvPr id="7" name="그림 6">
              <a:extLst>
                <a:ext uri="{FF2B5EF4-FFF2-40B4-BE49-F238E27FC236}">
                  <a16:creationId xmlns:a16="http://schemas.microsoft.com/office/drawing/2014/main" id="{48121C7F-A936-44B5-91E1-A012EABC39E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928299" y="1566464"/>
              <a:ext cx="1686160" cy="419158"/>
            </a:xfrm>
            <a:prstGeom prst="rect">
              <a:avLst/>
            </a:prstGeom>
          </p:spPr>
        </p:pic>
      </p:grpSp>
      <p:pic>
        <p:nvPicPr>
          <p:cNvPr id="20" name="그림 19">
            <a:extLst>
              <a:ext uri="{FF2B5EF4-FFF2-40B4-BE49-F238E27FC236}">
                <a16:creationId xmlns:a16="http://schemas.microsoft.com/office/drawing/2014/main" id="{B3735103-15AC-4EC5-8DF8-82D0FADD6D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22800" y="241200"/>
            <a:ext cx="5930171" cy="63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289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617695"/>
            </a:gs>
            <a:gs pos="30000">
              <a:srgbClr val="536580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1CD6B506-9931-4EAF-97D2-ED631DB7F43F}"/>
              </a:ext>
            </a:extLst>
          </p:cNvPr>
          <p:cNvCxnSpPr>
            <a:cxnSpLocks/>
          </p:cNvCxnSpPr>
          <p:nvPr/>
        </p:nvCxnSpPr>
        <p:spPr>
          <a:xfrm>
            <a:off x="157295" y="152884"/>
            <a:ext cx="265847" cy="22234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그룹 7">
            <a:extLst>
              <a:ext uri="{FF2B5EF4-FFF2-40B4-BE49-F238E27FC236}">
                <a16:creationId xmlns:a16="http://schemas.microsoft.com/office/drawing/2014/main" id="{88E15D24-C853-407E-AB82-5F6CBFBCEA87}"/>
              </a:ext>
            </a:extLst>
          </p:cNvPr>
          <p:cNvGrpSpPr/>
          <p:nvPr/>
        </p:nvGrpSpPr>
        <p:grpSpPr>
          <a:xfrm>
            <a:off x="423142" y="375229"/>
            <a:ext cx="3325897" cy="5391474"/>
            <a:chOff x="521146" y="458243"/>
            <a:chExt cx="3566688" cy="5391474"/>
          </a:xfrm>
        </p:grpSpPr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574DEFD0-8194-4D35-876E-8D27D8399D6F}"/>
                </a:ext>
              </a:extLst>
            </p:cNvPr>
            <p:cNvSpPr/>
            <p:nvPr/>
          </p:nvSpPr>
          <p:spPr>
            <a:xfrm>
              <a:off x="521146" y="458243"/>
              <a:ext cx="2885885" cy="11953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atinLnBrk="0">
                <a:defRPr/>
              </a:pPr>
              <a:r>
                <a:rPr lang="en-US" altLang="ko-KR" sz="2800" b="1" kern="0">
                  <a:solidFill>
                    <a:prstClr val="white"/>
                  </a:solidFill>
                </a:rPr>
                <a:t>Dive</a:t>
              </a:r>
              <a:r>
                <a:rPr lang="ko-KR" altLang="en-US" sz="2800" b="1" kern="0">
                  <a:solidFill>
                    <a:prstClr val="white"/>
                  </a:solidFill>
                </a:rPr>
                <a:t> </a:t>
              </a:r>
              <a:r>
                <a:rPr lang="en-US" altLang="ko-KR" sz="2800" b="1" kern="0">
                  <a:solidFill>
                    <a:prstClr val="white"/>
                  </a:solidFill>
                </a:rPr>
                <a:t>into</a:t>
              </a:r>
            </a:p>
            <a:p>
              <a:pPr latinLnBrk="0">
                <a:defRPr/>
              </a:pPr>
              <a:r>
                <a:rPr lang="en-US" altLang="ko-KR" sz="2800" b="1" kern="0">
                  <a:solidFill>
                    <a:prstClr val="white"/>
                  </a:solidFill>
                </a:rPr>
                <a:t>Deep</a:t>
              </a:r>
              <a:r>
                <a:rPr lang="ko-KR" altLang="en-US" sz="2800" b="1" kern="0">
                  <a:solidFill>
                    <a:prstClr val="white"/>
                  </a:solidFill>
                </a:rPr>
                <a:t> </a:t>
              </a:r>
              <a:r>
                <a:rPr lang="en-US" altLang="ko-KR" sz="2800" b="1" kern="0">
                  <a:solidFill>
                    <a:prstClr val="white"/>
                  </a:solidFill>
                </a:rPr>
                <a:t>Learning </a:t>
              </a:r>
            </a:p>
            <a:p>
              <a:pPr latinLnBrk="0">
                <a:lnSpc>
                  <a:spcPct val="150000"/>
                </a:lnSpc>
                <a:defRPr/>
              </a:pPr>
              <a:r>
                <a:rPr lang="en-US" altLang="ko-KR" sz="1200" kern="0">
                  <a:solidFill>
                    <a:prstClr val="white"/>
                  </a:solidFill>
                </a:rPr>
                <a:t>Teacher forcing</a:t>
              </a:r>
              <a:endParaRPr lang="en-US" altLang="ko-KR" sz="900" kern="0">
                <a:solidFill>
                  <a:prstClr val="white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6DFC654-F103-4D74-9344-CECAE2D89465}"/>
                </a:ext>
              </a:extLst>
            </p:cNvPr>
            <p:cNvSpPr txBox="1"/>
            <p:nvPr/>
          </p:nvSpPr>
          <p:spPr>
            <a:xfrm>
              <a:off x="521146" y="4183171"/>
              <a:ext cx="3566688" cy="1666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rgbClr val="8899B1"/>
                  </a:solidFill>
                  <a:cs typeface="Aharoni" panose="02010803020104030203" pitchFamily="2" charset="-79"/>
                </a:rPr>
                <a:t>Single RNN disadvantage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rgbClr val="8899B1"/>
                  </a:solidFill>
                  <a:cs typeface="Aharoni" panose="02010803020104030203" pitchFamily="2" charset="-79"/>
                </a:rPr>
                <a:t>Sequence to Sequence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rgbClr val="8899B1"/>
                  </a:solidFill>
                  <a:cs typeface="Aharoni" panose="02010803020104030203" pitchFamily="2" charset="-79"/>
                </a:rPr>
                <a:t>Sequence with Attention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chemeClr val="bg1"/>
                  </a:solidFill>
                  <a:cs typeface="Aharoni" panose="02010803020104030203" pitchFamily="2" charset="-79"/>
                </a:rPr>
                <a:t>Teacher forcing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rgbClr val="8899B1"/>
                  </a:solidFill>
                  <a:cs typeface="Aharoni" panose="02010803020104030203" pitchFamily="2" charset="-79"/>
                </a:rPr>
                <a:t>Transformer</a:t>
              </a:r>
              <a:endParaRPr lang="en-US" altLang="ko-KR" sz="1100" b="1" i="1">
                <a:solidFill>
                  <a:srgbClr val="8899B1"/>
                </a:solidFill>
                <a:cs typeface="Aharoni" panose="02010803020104030203" pitchFamily="2" charset="-79"/>
              </a:endParaRPr>
            </a:p>
          </p:txBody>
        </p:sp>
      </p:grpSp>
      <p:pic>
        <p:nvPicPr>
          <p:cNvPr id="3" name="그림 2">
            <a:extLst>
              <a:ext uri="{FF2B5EF4-FFF2-40B4-BE49-F238E27FC236}">
                <a16:creationId xmlns:a16="http://schemas.microsoft.com/office/drawing/2014/main" id="{4B4186FB-1707-456C-A9ED-5434AB9287F5}"/>
              </a:ext>
            </a:extLst>
          </p:cNvPr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222800" y="241200"/>
            <a:ext cx="5929200" cy="6372000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C2408DFD-FA07-4360-99B6-6A0DC0964BF9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4222800" y="241200"/>
            <a:ext cx="5929200" cy="63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7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617695"/>
            </a:gs>
            <a:gs pos="30000">
              <a:srgbClr val="536580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1CD6B506-9931-4EAF-97D2-ED631DB7F43F}"/>
              </a:ext>
            </a:extLst>
          </p:cNvPr>
          <p:cNvCxnSpPr>
            <a:cxnSpLocks/>
          </p:cNvCxnSpPr>
          <p:nvPr/>
        </p:nvCxnSpPr>
        <p:spPr>
          <a:xfrm>
            <a:off x="157295" y="152884"/>
            <a:ext cx="265847" cy="22234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그룹 7">
            <a:extLst>
              <a:ext uri="{FF2B5EF4-FFF2-40B4-BE49-F238E27FC236}">
                <a16:creationId xmlns:a16="http://schemas.microsoft.com/office/drawing/2014/main" id="{88E15D24-C853-407E-AB82-5F6CBFBCEA87}"/>
              </a:ext>
            </a:extLst>
          </p:cNvPr>
          <p:cNvGrpSpPr/>
          <p:nvPr/>
        </p:nvGrpSpPr>
        <p:grpSpPr>
          <a:xfrm>
            <a:off x="423142" y="375229"/>
            <a:ext cx="3325897" cy="5391474"/>
            <a:chOff x="521146" y="458243"/>
            <a:chExt cx="3566688" cy="5391474"/>
          </a:xfrm>
        </p:grpSpPr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574DEFD0-8194-4D35-876E-8D27D8399D6F}"/>
                </a:ext>
              </a:extLst>
            </p:cNvPr>
            <p:cNvSpPr/>
            <p:nvPr/>
          </p:nvSpPr>
          <p:spPr>
            <a:xfrm>
              <a:off x="521146" y="458243"/>
              <a:ext cx="2885885" cy="11953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atinLnBrk="0">
                <a:defRPr/>
              </a:pPr>
              <a:r>
                <a:rPr lang="en-US" altLang="ko-KR" sz="2800" b="1" kern="0">
                  <a:solidFill>
                    <a:prstClr val="white"/>
                  </a:solidFill>
                </a:rPr>
                <a:t>Dive</a:t>
              </a:r>
              <a:r>
                <a:rPr lang="ko-KR" altLang="en-US" sz="2800" b="1" kern="0">
                  <a:solidFill>
                    <a:prstClr val="white"/>
                  </a:solidFill>
                </a:rPr>
                <a:t> </a:t>
              </a:r>
              <a:r>
                <a:rPr lang="en-US" altLang="ko-KR" sz="2800" b="1" kern="0">
                  <a:solidFill>
                    <a:prstClr val="white"/>
                  </a:solidFill>
                </a:rPr>
                <a:t>into</a:t>
              </a:r>
            </a:p>
            <a:p>
              <a:pPr latinLnBrk="0">
                <a:defRPr/>
              </a:pPr>
              <a:r>
                <a:rPr lang="en-US" altLang="ko-KR" sz="2800" b="1" kern="0">
                  <a:solidFill>
                    <a:prstClr val="white"/>
                  </a:solidFill>
                </a:rPr>
                <a:t>Deep</a:t>
              </a:r>
              <a:r>
                <a:rPr lang="ko-KR" altLang="en-US" sz="2800" b="1" kern="0">
                  <a:solidFill>
                    <a:prstClr val="white"/>
                  </a:solidFill>
                </a:rPr>
                <a:t> </a:t>
              </a:r>
              <a:r>
                <a:rPr lang="en-US" altLang="ko-KR" sz="2800" b="1" kern="0">
                  <a:solidFill>
                    <a:prstClr val="white"/>
                  </a:solidFill>
                </a:rPr>
                <a:t>Learning </a:t>
              </a:r>
            </a:p>
            <a:p>
              <a:pPr latinLnBrk="0">
                <a:lnSpc>
                  <a:spcPct val="150000"/>
                </a:lnSpc>
                <a:defRPr/>
              </a:pPr>
              <a:r>
                <a:rPr lang="en-US" altLang="ko-KR" sz="1200" kern="0">
                  <a:solidFill>
                    <a:prstClr val="white"/>
                  </a:solidFill>
                </a:rPr>
                <a:t>Transformer</a:t>
              </a:r>
              <a:endParaRPr lang="en-US" altLang="ko-KR" sz="900" kern="0">
                <a:solidFill>
                  <a:prstClr val="white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6DFC654-F103-4D74-9344-CECAE2D89465}"/>
                </a:ext>
              </a:extLst>
            </p:cNvPr>
            <p:cNvSpPr txBox="1"/>
            <p:nvPr/>
          </p:nvSpPr>
          <p:spPr>
            <a:xfrm>
              <a:off x="521146" y="4183171"/>
              <a:ext cx="3566688" cy="1666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rgbClr val="8899B1"/>
                  </a:solidFill>
                  <a:cs typeface="Aharoni" panose="02010803020104030203" pitchFamily="2" charset="-79"/>
                </a:rPr>
                <a:t>Single RNN disadvantage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rgbClr val="8899B1"/>
                  </a:solidFill>
                  <a:cs typeface="Aharoni" panose="02010803020104030203" pitchFamily="2" charset="-79"/>
                </a:rPr>
                <a:t>Sequence to Sequence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rgbClr val="8899B1"/>
                  </a:solidFill>
                  <a:cs typeface="Aharoni" panose="02010803020104030203" pitchFamily="2" charset="-79"/>
                </a:rPr>
                <a:t>Sequence with Attention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rgbClr val="8899B1"/>
                  </a:solidFill>
                  <a:cs typeface="Aharoni" panose="02010803020104030203" pitchFamily="2" charset="-79"/>
                </a:rPr>
                <a:t>Teacher forcing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chemeClr val="bg1"/>
                  </a:solidFill>
                  <a:cs typeface="Aharoni" panose="02010803020104030203" pitchFamily="2" charset="-79"/>
                </a:rPr>
                <a:t>Transformer</a:t>
              </a:r>
              <a:endParaRPr lang="en-US" altLang="ko-KR" sz="1100" b="1" i="1">
                <a:solidFill>
                  <a:schemeClr val="bg1"/>
                </a:solidFill>
                <a:cs typeface="Aharoni" panose="02010803020104030203" pitchFamily="2" charset="-79"/>
              </a:endParaRPr>
            </a:p>
          </p:txBody>
        </p:sp>
      </p:grp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3580CD73-17B3-424B-B9A2-385580F06908}"/>
              </a:ext>
            </a:extLst>
          </p:cNvPr>
          <p:cNvGrpSpPr/>
          <p:nvPr/>
        </p:nvGrpSpPr>
        <p:grpSpPr>
          <a:xfrm>
            <a:off x="4222800" y="345629"/>
            <a:ext cx="6467164" cy="6166742"/>
            <a:chOff x="4206531" y="-338800"/>
            <a:chExt cx="6467164" cy="6166742"/>
          </a:xfrm>
        </p:grpSpPr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1DA62F71-5F16-4581-98C8-0E51115DDC00}"/>
                </a:ext>
              </a:extLst>
            </p:cNvPr>
            <p:cNvGrpSpPr/>
            <p:nvPr/>
          </p:nvGrpSpPr>
          <p:grpSpPr>
            <a:xfrm>
              <a:off x="4206531" y="-338800"/>
              <a:ext cx="6367257" cy="3236207"/>
              <a:chOff x="4505789" y="643364"/>
              <a:chExt cx="6367257" cy="3236207"/>
            </a:xfrm>
          </p:grpSpPr>
          <p:sp>
            <p:nvSpPr>
              <p:cNvPr id="10" name="직사각형 9">
                <a:extLst>
                  <a:ext uri="{FF2B5EF4-FFF2-40B4-BE49-F238E27FC236}">
                    <a16:creationId xmlns:a16="http://schemas.microsoft.com/office/drawing/2014/main" id="{7D5C765B-747F-45B2-9458-12E8F5D20D0D}"/>
                  </a:ext>
                </a:extLst>
              </p:cNvPr>
              <p:cNvSpPr/>
              <p:nvPr/>
            </p:nvSpPr>
            <p:spPr>
              <a:xfrm>
                <a:off x="4505789" y="643364"/>
                <a:ext cx="6367257" cy="32362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ko-KR" sz="1400" b="1">
                    <a:solidFill>
                      <a:prstClr val="white"/>
                    </a:solidFill>
                  </a:rPr>
                  <a:t>positional</a:t>
                </a:r>
                <a:r>
                  <a:rPr lang="ko-KR" altLang="en-US" sz="1400" b="1">
                    <a:solidFill>
                      <a:prstClr val="white"/>
                    </a:solidFill>
                  </a:rPr>
                  <a:t> </a:t>
                </a:r>
                <a:r>
                  <a:rPr lang="en-US" altLang="ko-KR" sz="1400" b="1">
                    <a:solidFill>
                      <a:prstClr val="white"/>
                    </a:solidFill>
                  </a:rPr>
                  <a:t>encoding</a:t>
                </a:r>
                <a:r>
                  <a:rPr lang="ko-KR" altLang="en-US" sz="1400" b="1">
                    <a:solidFill>
                      <a:prstClr val="white"/>
                    </a:solidFill>
                  </a:rPr>
                  <a:t> </a:t>
                </a:r>
                <a:r>
                  <a:rPr lang="en-US" altLang="ko-KR" sz="1400" b="1">
                    <a:solidFill>
                      <a:prstClr val="white"/>
                    </a:solidFill>
                  </a:rPr>
                  <a:t>:</a:t>
                </a:r>
                <a:r>
                  <a:rPr lang="ko-KR" altLang="en-US" sz="1400" b="1">
                    <a:solidFill>
                      <a:prstClr val="white"/>
                    </a:solidFill>
                  </a:rPr>
                  <a:t> </a:t>
                </a:r>
                <a:r>
                  <a:rPr lang="en-US" altLang="ko-KR" sz="1400" b="1">
                    <a:solidFill>
                      <a:prstClr val="white"/>
                    </a:solidFill>
                  </a:rPr>
                  <a:t>RNN</a:t>
                </a:r>
                <a:r>
                  <a:rPr lang="ko-KR" altLang="en-US" sz="1400" b="1">
                    <a:solidFill>
                      <a:prstClr val="white"/>
                    </a:solidFill>
                  </a:rPr>
                  <a:t>을 사용하지 않게 되면서 단어의 위치 및 순서 정보 시각화를 위한 </a:t>
                </a:r>
                <a:r>
                  <a:rPr lang="en-US" altLang="ko-KR" sz="1400" b="1">
                    <a:solidFill>
                      <a:prstClr val="white"/>
                    </a:solidFill>
                  </a:rPr>
                  <a:t>encoding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ko-KR" sz="1200" b="1">
                    <a:solidFill>
                      <a:srgbClr val="8899B1"/>
                    </a:solidFill>
                  </a:rPr>
                  <a:t>ex)</a:t>
                </a:r>
              </a:p>
              <a:p>
                <a:pPr>
                  <a:lnSpc>
                    <a:spcPct val="150000"/>
                  </a:lnSpc>
                </a:pPr>
                <a:endParaRPr lang="en-US" altLang="ko-KR" sz="1400" b="1">
                  <a:solidFill>
                    <a:srgbClr val="8899B1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endParaRPr lang="en-US" altLang="ko-KR" sz="1400" b="1">
                  <a:solidFill>
                    <a:prstClr val="white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endParaRPr lang="en-US" altLang="ko-KR" sz="1400" b="1">
                  <a:solidFill>
                    <a:prstClr val="white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endParaRPr lang="en-US" altLang="ko-KR" sz="1400" b="1">
                  <a:solidFill>
                    <a:prstClr val="white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endParaRPr lang="en-US" altLang="ko-KR" sz="1400" b="1">
                  <a:solidFill>
                    <a:prstClr val="white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endParaRPr lang="en-US" altLang="ko-KR" sz="1400" b="1">
                  <a:solidFill>
                    <a:prstClr val="white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ko-KR" sz="1400" b="1">
                    <a:solidFill>
                      <a:prstClr val="white"/>
                    </a:solidFill>
                  </a:rPr>
                  <a:t>Self</a:t>
                </a:r>
                <a:r>
                  <a:rPr lang="ko-KR" altLang="en-US" sz="1400" b="1">
                    <a:solidFill>
                      <a:prstClr val="white"/>
                    </a:solidFill>
                  </a:rPr>
                  <a:t> </a:t>
                </a:r>
                <a:r>
                  <a:rPr lang="en-US" altLang="ko-KR" sz="1400" b="1">
                    <a:solidFill>
                      <a:prstClr val="white"/>
                    </a:solidFill>
                  </a:rPr>
                  <a:t>Attention</a:t>
                </a:r>
                <a:r>
                  <a:rPr lang="ko-KR" altLang="en-US" sz="1400" b="1">
                    <a:solidFill>
                      <a:prstClr val="white"/>
                    </a:solidFill>
                  </a:rPr>
                  <a:t> </a:t>
                </a:r>
                <a:r>
                  <a:rPr lang="en-US" altLang="ko-KR" sz="1400" b="1">
                    <a:solidFill>
                      <a:prstClr val="white"/>
                    </a:solidFill>
                  </a:rPr>
                  <a:t>:</a:t>
                </a:r>
                <a:r>
                  <a:rPr lang="ko-KR" altLang="en-US" sz="1400" b="1">
                    <a:solidFill>
                      <a:prstClr val="white"/>
                    </a:solidFill>
                  </a:rPr>
                  <a:t> </a:t>
                </a:r>
                <a:r>
                  <a:rPr lang="en-US" altLang="ko-KR" sz="1400" b="1">
                    <a:solidFill>
                      <a:prstClr val="white"/>
                    </a:solidFill>
                  </a:rPr>
                  <a:t>encoder</a:t>
                </a:r>
                <a:r>
                  <a:rPr lang="ko-KR" altLang="en-US" sz="1400" b="1">
                    <a:solidFill>
                      <a:prstClr val="white"/>
                    </a:solidFill>
                  </a:rPr>
                  <a:t> 내부에서 발생하는 </a:t>
                </a:r>
                <a:r>
                  <a:rPr lang="en-US" altLang="ko-KR" sz="1400" b="1">
                    <a:solidFill>
                      <a:prstClr val="white"/>
                    </a:solidFill>
                  </a:rPr>
                  <a:t>attention </a:t>
                </a:r>
                <a:r>
                  <a:rPr lang="ko-KR" altLang="en-US" sz="1400" b="1">
                    <a:solidFill>
                      <a:prstClr val="white"/>
                    </a:solidFill>
                  </a:rPr>
                  <a:t>과정</a:t>
                </a:r>
                <a:endParaRPr lang="en-US" altLang="ko-KR" sz="1400" b="1">
                  <a:solidFill>
                    <a:prstClr val="white"/>
                  </a:solidFill>
                </a:endParaRPr>
              </a:p>
            </p:txBody>
          </p:sp>
          <p:pic>
            <p:nvPicPr>
              <p:cNvPr id="7" name="그림 6">
                <a:extLst>
                  <a:ext uri="{FF2B5EF4-FFF2-40B4-BE49-F238E27FC236}">
                    <a16:creationId xmlns:a16="http://schemas.microsoft.com/office/drawing/2014/main" id="{AAB0B734-3985-4470-9EF3-595B6E14FC6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841044" y="1340205"/>
                <a:ext cx="2848373" cy="1486107"/>
              </a:xfrm>
              <a:prstGeom prst="rect">
                <a:avLst/>
              </a:prstGeom>
            </p:spPr>
          </p:pic>
        </p:grpSp>
        <p:grpSp>
          <p:nvGrpSpPr>
            <p:cNvPr id="16" name="그룹 15">
              <a:extLst>
                <a:ext uri="{FF2B5EF4-FFF2-40B4-BE49-F238E27FC236}">
                  <a16:creationId xmlns:a16="http://schemas.microsoft.com/office/drawing/2014/main" id="{FAD875EB-C820-4812-A75B-2C30DCB6B267}"/>
                </a:ext>
              </a:extLst>
            </p:cNvPr>
            <p:cNvGrpSpPr/>
            <p:nvPr/>
          </p:nvGrpSpPr>
          <p:grpSpPr>
            <a:xfrm>
              <a:off x="4214844" y="2772991"/>
              <a:ext cx="6458851" cy="3054951"/>
              <a:chOff x="4334474" y="1503527"/>
              <a:chExt cx="6458851" cy="3054951"/>
            </a:xfrm>
          </p:grpSpPr>
          <p:pic>
            <p:nvPicPr>
              <p:cNvPr id="17" name="그림 16">
                <a:extLst>
                  <a:ext uri="{FF2B5EF4-FFF2-40B4-BE49-F238E27FC236}">
                    <a16:creationId xmlns:a16="http://schemas.microsoft.com/office/drawing/2014/main" id="{0E155747-7983-4219-9FA9-0B77618C588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34474" y="2129264"/>
                <a:ext cx="6458851" cy="2429214"/>
              </a:xfrm>
              <a:prstGeom prst="rect">
                <a:avLst/>
              </a:prstGeom>
            </p:spPr>
          </p:pic>
          <p:sp>
            <p:nvSpPr>
              <p:cNvPr id="18" name="직사각형 17">
                <a:extLst>
                  <a:ext uri="{FF2B5EF4-FFF2-40B4-BE49-F238E27FC236}">
                    <a16:creationId xmlns:a16="http://schemas.microsoft.com/office/drawing/2014/main" id="{B45DBE7E-7390-4133-98CB-F47A1354D9B0}"/>
                  </a:ext>
                </a:extLst>
              </p:cNvPr>
              <p:cNvSpPr/>
              <p:nvPr/>
            </p:nvSpPr>
            <p:spPr>
              <a:xfrm>
                <a:off x="4334474" y="1503527"/>
                <a:ext cx="6367257" cy="8886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ko-KR" sz="1200" b="1">
                    <a:solidFill>
                      <a:srgbClr val="8899B1"/>
                    </a:solidFill>
                  </a:rPr>
                  <a:t>query * key</a:t>
                </a:r>
                <a:r>
                  <a:rPr lang="ko-KR" altLang="en-US" sz="1200" b="1">
                    <a:solidFill>
                      <a:srgbClr val="8899B1"/>
                    </a:solidFill>
                  </a:rPr>
                  <a:t> </a:t>
                </a:r>
                <a:r>
                  <a:rPr lang="en-US" altLang="ko-KR" sz="1200" b="1">
                    <a:solidFill>
                      <a:srgbClr val="8899B1"/>
                    </a:solidFill>
                  </a:rPr>
                  <a:t>=</a:t>
                </a:r>
                <a:r>
                  <a:rPr lang="ko-KR" altLang="en-US" sz="1200" b="1">
                    <a:solidFill>
                      <a:srgbClr val="8899B1"/>
                    </a:solidFill>
                  </a:rPr>
                  <a:t> </a:t>
                </a:r>
                <a:r>
                  <a:rPr lang="en-US" altLang="ko-KR" sz="1200" b="1">
                    <a:solidFill>
                      <a:srgbClr val="8899B1"/>
                    </a:solidFill>
                  </a:rPr>
                  <a:t>attention score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ko-KR" sz="1200" b="1">
                    <a:solidFill>
                      <a:srgbClr val="8899B1"/>
                    </a:solidFill>
                  </a:rPr>
                  <a:t>softmax( attention score / sqrt( key vector</a:t>
                </a:r>
                <a:r>
                  <a:rPr lang="ko-KR" altLang="en-US" sz="1200" b="1">
                    <a:solidFill>
                      <a:srgbClr val="8899B1"/>
                    </a:solidFill>
                  </a:rPr>
                  <a:t>의 차원 수</a:t>
                </a:r>
                <a:r>
                  <a:rPr lang="en-US" altLang="ko-KR" sz="1200" b="1">
                    <a:solidFill>
                      <a:srgbClr val="8899B1"/>
                    </a:solidFill>
                  </a:rPr>
                  <a:t>) )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ko-KR" sz="1200" b="1">
                    <a:solidFill>
                      <a:srgbClr val="8899B1"/>
                    </a:solidFill>
                  </a:rPr>
                  <a:t>Attention Layer Output = </a:t>
                </a:r>
                <a:r>
                  <a:rPr lang="el-GR" altLang="ko-KR" sz="1200" b="1" i="0" strike="noStrike">
                    <a:solidFill>
                      <a:srgbClr val="8899B1"/>
                    </a:solidFill>
                    <a:effectLst/>
                    <a:latin typeface="Open Sans"/>
                    <a:hlinkClick r:id="rId4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Σ</a:t>
                </a:r>
                <a:r>
                  <a:rPr lang="en-US" altLang="ko-KR" sz="1200" b="1" u="none" strike="noStrike">
                    <a:solidFill>
                      <a:srgbClr val="373A3C"/>
                    </a:solidFill>
                    <a:latin typeface="Open Sans"/>
                  </a:rPr>
                  <a:t> </a:t>
                </a:r>
                <a:r>
                  <a:rPr lang="en-US" altLang="ko-KR" sz="1200" b="1">
                    <a:solidFill>
                      <a:srgbClr val="8899B1"/>
                    </a:solidFill>
                  </a:rPr>
                  <a:t>score * value</a:t>
                </a:r>
                <a:endParaRPr lang="en-US" altLang="ko-KR" sz="1400" b="1">
                  <a:solidFill>
                    <a:srgbClr val="8899B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65086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617695"/>
            </a:gs>
            <a:gs pos="30000">
              <a:srgbClr val="536580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1CD6B506-9931-4EAF-97D2-ED631DB7F43F}"/>
              </a:ext>
            </a:extLst>
          </p:cNvPr>
          <p:cNvCxnSpPr>
            <a:cxnSpLocks/>
          </p:cNvCxnSpPr>
          <p:nvPr/>
        </p:nvCxnSpPr>
        <p:spPr>
          <a:xfrm>
            <a:off x="157295" y="152884"/>
            <a:ext cx="265847" cy="22234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그룹 7">
            <a:extLst>
              <a:ext uri="{FF2B5EF4-FFF2-40B4-BE49-F238E27FC236}">
                <a16:creationId xmlns:a16="http://schemas.microsoft.com/office/drawing/2014/main" id="{88E15D24-C853-407E-AB82-5F6CBFBCEA87}"/>
              </a:ext>
            </a:extLst>
          </p:cNvPr>
          <p:cNvGrpSpPr/>
          <p:nvPr/>
        </p:nvGrpSpPr>
        <p:grpSpPr>
          <a:xfrm>
            <a:off x="423142" y="375229"/>
            <a:ext cx="3325897" cy="5391474"/>
            <a:chOff x="521146" y="458243"/>
            <a:chExt cx="3566688" cy="5391474"/>
          </a:xfrm>
        </p:grpSpPr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574DEFD0-8194-4D35-876E-8D27D8399D6F}"/>
                </a:ext>
              </a:extLst>
            </p:cNvPr>
            <p:cNvSpPr/>
            <p:nvPr/>
          </p:nvSpPr>
          <p:spPr>
            <a:xfrm>
              <a:off x="521146" y="458243"/>
              <a:ext cx="2885885" cy="11953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atinLnBrk="0">
                <a:defRPr/>
              </a:pPr>
              <a:r>
                <a:rPr lang="en-US" altLang="ko-KR" sz="2800" b="1" kern="0">
                  <a:solidFill>
                    <a:prstClr val="white"/>
                  </a:solidFill>
                </a:rPr>
                <a:t>Dive</a:t>
              </a:r>
              <a:r>
                <a:rPr lang="ko-KR" altLang="en-US" sz="2800" b="1" kern="0">
                  <a:solidFill>
                    <a:prstClr val="white"/>
                  </a:solidFill>
                </a:rPr>
                <a:t> </a:t>
              </a:r>
              <a:r>
                <a:rPr lang="en-US" altLang="ko-KR" sz="2800" b="1" kern="0">
                  <a:solidFill>
                    <a:prstClr val="white"/>
                  </a:solidFill>
                </a:rPr>
                <a:t>into</a:t>
              </a:r>
            </a:p>
            <a:p>
              <a:pPr latinLnBrk="0">
                <a:defRPr/>
              </a:pPr>
              <a:r>
                <a:rPr lang="en-US" altLang="ko-KR" sz="2800" b="1" kern="0">
                  <a:solidFill>
                    <a:prstClr val="white"/>
                  </a:solidFill>
                </a:rPr>
                <a:t>Deep</a:t>
              </a:r>
              <a:r>
                <a:rPr lang="ko-KR" altLang="en-US" sz="2800" b="1" kern="0">
                  <a:solidFill>
                    <a:prstClr val="white"/>
                  </a:solidFill>
                </a:rPr>
                <a:t> </a:t>
              </a:r>
              <a:r>
                <a:rPr lang="en-US" altLang="ko-KR" sz="2800" b="1" kern="0">
                  <a:solidFill>
                    <a:prstClr val="white"/>
                  </a:solidFill>
                </a:rPr>
                <a:t>Learning </a:t>
              </a:r>
            </a:p>
            <a:p>
              <a:pPr latinLnBrk="0">
                <a:lnSpc>
                  <a:spcPct val="150000"/>
                </a:lnSpc>
                <a:defRPr/>
              </a:pPr>
              <a:r>
                <a:rPr lang="en-US" altLang="ko-KR" sz="1200" kern="0">
                  <a:solidFill>
                    <a:prstClr val="white"/>
                  </a:solidFill>
                </a:rPr>
                <a:t>Transformer</a:t>
              </a:r>
              <a:endParaRPr lang="en-US" altLang="ko-KR" sz="900" kern="0">
                <a:solidFill>
                  <a:prstClr val="white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6DFC654-F103-4D74-9344-CECAE2D89465}"/>
                </a:ext>
              </a:extLst>
            </p:cNvPr>
            <p:cNvSpPr txBox="1"/>
            <p:nvPr/>
          </p:nvSpPr>
          <p:spPr>
            <a:xfrm>
              <a:off x="521146" y="4183171"/>
              <a:ext cx="3566688" cy="1666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rgbClr val="8899B1"/>
                  </a:solidFill>
                  <a:cs typeface="Aharoni" panose="02010803020104030203" pitchFamily="2" charset="-79"/>
                </a:rPr>
                <a:t>Single RNN disadvantage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rgbClr val="8899B1"/>
                  </a:solidFill>
                  <a:cs typeface="Aharoni" panose="02010803020104030203" pitchFamily="2" charset="-79"/>
                </a:rPr>
                <a:t>Sequence to Sequence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rgbClr val="8899B1"/>
                  </a:solidFill>
                  <a:cs typeface="Aharoni" panose="02010803020104030203" pitchFamily="2" charset="-79"/>
                </a:rPr>
                <a:t>Sequence with Attention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rgbClr val="8899B1"/>
                  </a:solidFill>
                  <a:cs typeface="Aharoni" panose="02010803020104030203" pitchFamily="2" charset="-79"/>
                </a:rPr>
                <a:t>Teacher forcing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chemeClr val="bg1"/>
                  </a:solidFill>
                  <a:cs typeface="Aharoni" panose="02010803020104030203" pitchFamily="2" charset="-79"/>
                </a:rPr>
                <a:t>Transformer</a:t>
              </a:r>
              <a:endParaRPr lang="en-US" altLang="ko-KR" sz="1100" b="1" i="1">
                <a:solidFill>
                  <a:schemeClr val="bg1"/>
                </a:solidFill>
                <a:cs typeface="Aharoni" panose="02010803020104030203" pitchFamily="2" charset="-79"/>
              </a:endParaRPr>
            </a:p>
          </p:txBody>
        </p:sp>
      </p:grp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6E70F72E-AB79-4D58-8698-D2D667C7921E}"/>
              </a:ext>
            </a:extLst>
          </p:cNvPr>
          <p:cNvSpPr/>
          <p:nvPr/>
        </p:nvSpPr>
        <p:spPr>
          <a:xfrm>
            <a:off x="4222800" y="1000033"/>
            <a:ext cx="6367257" cy="4350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>
                <a:solidFill>
                  <a:prstClr val="white"/>
                </a:solidFill>
              </a:rPr>
              <a:t>Multi Head Attention : </a:t>
            </a:r>
            <a:r>
              <a:rPr lang="ko-KR" altLang="en-US" sz="1400" b="1">
                <a:solidFill>
                  <a:prstClr val="white"/>
                </a:solidFill>
              </a:rPr>
              <a:t>여러 개의 </a:t>
            </a:r>
            <a:r>
              <a:rPr lang="en-US" altLang="ko-KR" sz="1400" b="1">
                <a:solidFill>
                  <a:prstClr val="white"/>
                </a:solidFill>
              </a:rPr>
              <a:t>Attention Layer</a:t>
            </a:r>
            <a:r>
              <a:rPr lang="ko-KR" altLang="en-US" sz="1400" b="1">
                <a:solidFill>
                  <a:prstClr val="white"/>
                </a:solidFill>
              </a:rPr>
              <a:t>를 가지는 것</a:t>
            </a:r>
            <a:endParaRPr lang="en-US" altLang="ko-KR" sz="1400" b="1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1400" b="1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1400" b="1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1400" b="1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1400" b="1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1400" b="1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1400" b="1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1400" b="1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1400" b="1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1400" b="1">
              <a:solidFill>
                <a:prstClr val="white"/>
              </a:solidFill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200" b="1">
                <a:solidFill>
                  <a:srgbClr val="8899B1"/>
                </a:solidFill>
              </a:rPr>
              <a:t>FC Layer</a:t>
            </a:r>
            <a:r>
              <a:rPr lang="ko-KR" altLang="en-US" sz="1200" b="1">
                <a:solidFill>
                  <a:srgbClr val="8899B1"/>
                </a:solidFill>
              </a:rPr>
              <a:t>에 넣어줌으로써 </a:t>
            </a:r>
            <a:r>
              <a:rPr lang="en-US" altLang="ko-KR" sz="1200" b="1">
                <a:solidFill>
                  <a:srgbClr val="8899B1"/>
                </a:solidFill>
              </a:rPr>
              <a:t>input</a:t>
            </a:r>
            <a:r>
              <a:rPr lang="ko-KR" altLang="en-US" sz="1200" b="1">
                <a:solidFill>
                  <a:srgbClr val="8899B1"/>
                </a:solidFill>
              </a:rPr>
              <a:t>과 </a:t>
            </a:r>
            <a:r>
              <a:rPr lang="en-US" altLang="ko-KR" sz="1200" b="1">
                <a:solidFill>
                  <a:srgbClr val="8899B1"/>
                </a:solidFill>
              </a:rPr>
              <a:t>output</a:t>
            </a:r>
            <a:r>
              <a:rPr lang="ko-KR" altLang="en-US" sz="1200" b="1">
                <a:solidFill>
                  <a:srgbClr val="8899B1"/>
                </a:solidFill>
              </a:rPr>
              <a:t>의 차원의 </a:t>
            </a:r>
            <a:r>
              <a:rPr lang="en-US" altLang="ko-KR" sz="1200" b="1">
                <a:solidFill>
                  <a:srgbClr val="8899B1"/>
                </a:solidFill>
              </a:rPr>
              <a:t>vector</a:t>
            </a:r>
            <a:r>
              <a:rPr lang="ko-KR" altLang="en-US" sz="1200" b="1">
                <a:solidFill>
                  <a:srgbClr val="8899B1"/>
                </a:solidFill>
              </a:rPr>
              <a:t>를 만든다</a:t>
            </a:r>
            <a:r>
              <a:rPr lang="en-US" altLang="ko-KR" sz="1200" b="1">
                <a:solidFill>
                  <a:srgbClr val="8899B1"/>
                </a:solidFill>
              </a:rPr>
              <a:t>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100" b="1">
              <a:solidFill>
                <a:srgbClr val="8899B1"/>
              </a:solidFill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100" b="1">
                <a:solidFill>
                  <a:srgbClr val="8899B1"/>
                </a:solidFill>
              </a:rPr>
              <a:t>Residual</a:t>
            </a:r>
            <a:r>
              <a:rPr lang="ko-KR" altLang="en-US" sz="1100" b="1">
                <a:solidFill>
                  <a:srgbClr val="8899B1"/>
                </a:solidFill>
              </a:rPr>
              <a:t> </a:t>
            </a:r>
            <a:r>
              <a:rPr lang="en-US" altLang="ko-KR" sz="1100" b="1">
                <a:solidFill>
                  <a:srgbClr val="8899B1"/>
                </a:solidFill>
              </a:rPr>
              <a:t>Connection</a:t>
            </a:r>
            <a:r>
              <a:rPr lang="ko-KR" altLang="en-US" sz="1100" b="1">
                <a:solidFill>
                  <a:srgbClr val="8899B1"/>
                </a:solidFill>
              </a:rPr>
              <a:t> </a:t>
            </a:r>
            <a:r>
              <a:rPr lang="en-US" altLang="ko-KR" sz="1100" b="1">
                <a:solidFill>
                  <a:srgbClr val="8899B1"/>
                </a:solidFill>
              </a:rPr>
              <a:t>:</a:t>
            </a:r>
            <a:r>
              <a:rPr lang="ko-KR" altLang="en-US" sz="1100" b="1">
                <a:solidFill>
                  <a:srgbClr val="8899B1"/>
                </a:solidFill>
              </a:rPr>
              <a:t> </a:t>
            </a:r>
            <a:r>
              <a:rPr lang="en-US" altLang="ko-KR" sz="1100" b="1">
                <a:solidFill>
                  <a:srgbClr val="8899B1"/>
                </a:solidFill>
              </a:rPr>
              <a:t>ResNet</a:t>
            </a:r>
            <a:r>
              <a:rPr lang="ko-KR" altLang="en-US" sz="1100" b="1">
                <a:solidFill>
                  <a:srgbClr val="8899B1"/>
                </a:solidFill>
              </a:rPr>
              <a:t>에서 사용한 방식</a:t>
            </a:r>
            <a:endParaRPr lang="en-US" altLang="ko-KR" sz="1100" b="1">
              <a:solidFill>
                <a:srgbClr val="8899B1"/>
              </a:solidFill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200" b="1">
              <a:solidFill>
                <a:srgbClr val="8899B1"/>
              </a:solidFill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00FAE082-502E-49F1-8B13-9074FB0CD7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5532" y="1832469"/>
            <a:ext cx="7743326" cy="2267688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B8FDBF32-F93D-499D-AF35-E4EAA3A273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1764" y="4846272"/>
            <a:ext cx="1133251" cy="166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861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617695"/>
            </a:gs>
            <a:gs pos="30000">
              <a:srgbClr val="536580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1CD6B506-9931-4EAF-97D2-ED631DB7F43F}"/>
              </a:ext>
            </a:extLst>
          </p:cNvPr>
          <p:cNvCxnSpPr>
            <a:cxnSpLocks/>
          </p:cNvCxnSpPr>
          <p:nvPr/>
        </p:nvCxnSpPr>
        <p:spPr>
          <a:xfrm>
            <a:off x="157295" y="152884"/>
            <a:ext cx="265847" cy="22234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그룹 7">
            <a:extLst>
              <a:ext uri="{FF2B5EF4-FFF2-40B4-BE49-F238E27FC236}">
                <a16:creationId xmlns:a16="http://schemas.microsoft.com/office/drawing/2014/main" id="{88E15D24-C853-407E-AB82-5F6CBFBCEA87}"/>
              </a:ext>
            </a:extLst>
          </p:cNvPr>
          <p:cNvGrpSpPr/>
          <p:nvPr/>
        </p:nvGrpSpPr>
        <p:grpSpPr>
          <a:xfrm>
            <a:off x="423142" y="375229"/>
            <a:ext cx="3325897" cy="5391474"/>
            <a:chOff x="521146" y="458243"/>
            <a:chExt cx="3566688" cy="5391474"/>
          </a:xfrm>
        </p:grpSpPr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574DEFD0-8194-4D35-876E-8D27D8399D6F}"/>
                </a:ext>
              </a:extLst>
            </p:cNvPr>
            <p:cNvSpPr/>
            <p:nvPr/>
          </p:nvSpPr>
          <p:spPr>
            <a:xfrm>
              <a:off x="521146" y="458243"/>
              <a:ext cx="2885885" cy="11953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atinLnBrk="0">
                <a:defRPr/>
              </a:pPr>
              <a:r>
                <a:rPr lang="en-US" altLang="ko-KR" sz="2800" b="1" kern="0">
                  <a:solidFill>
                    <a:prstClr val="white"/>
                  </a:solidFill>
                </a:rPr>
                <a:t>Dive</a:t>
              </a:r>
              <a:r>
                <a:rPr lang="ko-KR" altLang="en-US" sz="2800" b="1" kern="0">
                  <a:solidFill>
                    <a:prstClr val="white"/>
                  </a:solidFill>
                </a:rPr>
                <a:t> </a:t>
              </a:r>
              <a:r>
                <a:rPr lang="en-US" altLang="ko-KR" sz="2800" b="1" kern="0">
                  <a:solidFill>
                    <a:prstClr val="white"/>
                  </a:solidFill>
                </a:rPr>
                <a:t>into</a:t>
              </a:r>
            </a:p>
            <a:p>
              <a:pPr latinLnBrk="0">
                <a:defRPr/>
              </a:pPr>
              <a:r>
                <a:rPr lang="en-US" altLang="ko-KR" sz="2800" b="1" kern="0">
                  <a:solidFill>
                    <a:prstClr val="white"/>
                  </a:solidFill>
                </a:rPr>
                <a:t>Deep</a:t>
              </a:r>
              <a:r>
                <a:rPr lang="ko-KR" altLang="en-US" sz="2800" b="1" kern="0">
                  <a:solidFill>
                    <a:prstClr val="white"/>
                  </a:solidFill>
                </a:rPr>
                <a:t> </a:t>
              </a:r>
              <a:r>
                <a:rPr lang="en-US" altLang="ko-KR" sz="2800" b="1" kern="0">
                  <a:solidFill>
                    <a:prstClr val="white"/>
                  </a:solidFill>
                </a:rPr>
                <a:t>Learning </a:t>
              </a:r>
            </a:p>
            <a:p>
              <a:pPr latinLnBrk="0">
                <a:lnSpc>
                  <a:spcPct val="150000"/>
                </a:lnSpc>
                <a:defRPr/>
              </a:pPr>
              <a:r>
                <a:rPr lang="en-US" altLang="ko-KR" sz="1200" kern="0">
                  <a:solidFill>
                    <a:prstClr val="white"/>
                  </a:solidFill>
                </a:rPr>
                <a:t>Transformer</a:t>
              </a:r>
              <a:endParaRPr lang="en-US" altLang="ko-KR" sz="900" kern="0">
                <a:solidFill>
                  <a:prstClr val="white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6DFC654-F103-4D74-9344-CECAE2D89465}"/>
                </a:ext>
              </a:extLst>
            </p:cNvPr>
            <p:cNvSpPr txBox="1"/>
            <p:nvPr/>
          </p:nvSpPr>
          <p:spPr>
            <a:xfrm>
              <a:off x="521146" y="4183171"/>
              <a:ext cx="3566688" cy="1666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rgbClr val="8899B1"/>
                  </a:solidFill>
                  <a:cs typeface="Aharoni" panose="02010803020104030203" pitchFamily="2" charset="-79"/>
                </a:rPr>
                <a:t>Single RNN disadvantage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rgbClr val="8899B1"/>
                  </a:solidFill>
                  <a:cs typeface="Aharoni" panose="02010803020104030203" pitchFamily="2" charset="-79"/>
                </a:rPr>
                <a:t>Sequence to Sequence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rgbClr val="8899B1"/>
                  </a:solidFill>
                  <a:cs typeface="Aharoni" panose="02010803020104030203" pitchFamily="2" charset="-79"/>
                </a:rPr>
                <a:t>Sequence with Attention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rgbClr val="8899B1"/>
                  </a:solidFill>
                  <a:cs typeface="Aharoni" panose="02010803020104030203" pitchFamily="2" charset="-79"/>
                </a:rPr>
                <a:t>Teacher forcing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chemeClr val="bg1"/>
                  </a:solidFill>
                  <a:cs typeface="Aharoni" panose="02010803020104030203" pitchFamily="2" charset="-79"/>
                </a:rPr>
                <a:t>Transformer</a:t>
              </a:r>
              <a:endParaRPr lang="en-US" altLang="ko-KR" sz="1100" b="1" i="1">
                <a:solidFill>
                  <a:schemeClr val="bg1"/>
                </a:solidFill>
                <a:cs typeface="Aharoni" panose="02010803020104030203" pitchFamily="2" charset="-79"/>
              </a:endParaRPr>
            </a:p>
          </p:txBody>
        </p:sp>
      </p:grpSp>
      <p:grpSp>
        <p:nvGrpSpPr>
          <p:cNvPr id="4" name="그룹 3">
            <a:extLst>
              <a:ext uri="{FF2B5EF4-FFF2-40B4-BE49-F238E27FC236}">
                <a16:creationId xmlns:a16="http://schemas.microsoft.com/office/drawing/2014/main" id="{303191A9-5F93-4AFC-A7F4-D93DFE2653A9}"/>
              </a:ext>
            </a:extLst>
          </p:cNvPr>
          <p:cNvGrpSpPr/>
          <p:nvPr/>
        </p:nvGrpSpPr>
        <p:grpSpPr>
          <a:xfrm>
            <a:off x="4222800" y="809044"/>
            <a:ext cx="6799696" cy="5239912"/>
            <a:chOff x="4222800" y="390106"/>
            <a:chExt cx="6799696" cy="5239912"/>
          </a:xfrm>
        </p:grpSpPr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7D5C765B-747F-45B2-9458-12E8F5D20D0D}"/>
                </a:ext>
              </a:extLst>
            </p:cNvPr>
            <p:cNvSpPr/>
            <p:nvPr/>
          </p:nvSpPr>
          <p:spPr>
            <a:xfrm>
              <a:off x="4222800" y="3963472"/>
              <a:ext cx="6799696" cy="16665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400" b="1">
                  <a:solidFill>
                    <a:prstClr val="white"/>
                  </a:solidFill>
                </a:rPr>
                <a:t>Masked Multi Head Attention :</a:t>
              </a:r>
            </a:p>
            <a:p>
              <a:pPr>
                <a:lnSpc>
                  <a:spcPct val="150000"/>
                </a:lnSpc>
              </a:pPr>
              <a:r>
                <a:rPr lang="ko-KR" altLang="en-US" sz="1400" b="1">
                  <a:solidFill>
                    <a:prstClr val="white"/>
                  </a:solidFill>
                </a:rPr>
                <a:t>지금까지 출력된 값들에만 </a:t>
              </a:r>
              <a:r>
                <a:rPr lang="en-US" altLang="ko-KR" sz="1400" b="1">
                  <a:solidFill>
                    <a:prstClr val="white"/>
                  </a:solidFill>
                </a:rPr>
                <a:t>Attention</a:t>
              </a:r>
              <a:r>
                <a:rPr lang="ko-KR" altLang="en-US" sz="1400" b="1">
                  <a:solidFill>
                    <a:prstClr val="white"/>
                  </a:solidFill>
                </a:rPr>
                <a:t>을 적용</a:t>
              </a:r>
              <a:endParaRPr lang="en-US" altLang="ko-KR" sz="1400" b="1">
                <a:solidFill>
                  <a:prstClr val="white"/>
                </a:solidFill>
              </a:endParaRPr>
            </a:p>
            <a:p>
              <a:pPr>
                <a:lnSpc>
                  <a:spcPct val="150000"/>
                </a:lnSpc>
              </a:pPr>
              <a:endParaRPr lang="en-US" altLang="ko-KR" sz="1400" b="1">
                <a:solidFill>
                  <a:prstClr val="white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400" b="1">
                  <a:solidFill>
                    <a:prstClr val="white"/>
                  </a:solidFill>
                </a:rPr>
                <a:t>Multi Head Attention : </a:t>
              </a:r>
            </a:p>
            <a:p>
              <a:pPr>
                <a:lnSpc>
                  <a:spcPct val="150000"/>
                </a:lnSpc>
              </a:pPr>
              <a:r>
                <a:rPr lang="ko-KR" altLang="en-US" sz="1400" b="1">
                  <a:solidFill>
                    <a:prstClr val="white"/>
                  </a:solidFill>
                </a:rPr>
                <a:t>현재 </a:t>
              </a:r>
              <a:r>
                <a:rPr lang="en-US" altLang="ko-KR" sz="1400" b="1">
                  <a:solidFill>
                    <a:prstClr val="white"/>
                  </a:solidFill>
                </a:rPr>
                <a:t>Decoder</a:t>
              </a:r>
              <a:r>
                <a:rPr lang="ko-KR" altLang="en-US" sz="1400" b="1">
                  <a:solidFill>
                    <a:prstClr val="white"/>
                  </a:solidFill>
                </a:rPr>
                <a:t>의 </a:t>
              </a:r>
              <a:r>
                <a:rPr lang="en-US" altLang="ko-KR" sz="1400" b="1">
                  <a:solidFill>
                    <a:prstClr val="white"/>
                  </a:solidFill>
                </a:rPr>
                <a:t>input </a:t>
              </a:r>
              <a:r>
                <a:rPr lang="ko-KR" altLang="en-US" sz="1400" b="1">
                  <a:solidFill>
                    <a:prstClr val="white"/>
                  </a:solidFill>
                </a:rPr>
                <a:t>값을 </a:t>
              </a:r>
              <a:r>
                <a:rPr lang="en-US" altLang="ko-KR" sz="1400" b="1">
                  <a:solidFill>
                    <a:prstClr val="white"/>
                  </a:solidFill>
                </a:rPr>
                <a:t>query</a:t>
              </a:r>
              <a:r>
                <a:rPr lang="ko-KR" altLang="en-US" sz="1400" b="1">
                  <a:solidFill>
                    <a:prstClr val="white"/>
                  </a:solidFill>
                </a:rPr>
                <a:t>로 </a:t>
              </a:r>
              <a:r>
                <a:rPr lang="en-US" altLang="ko-KR" sz="1400" b="1">
                  <a:solidFill>
                    <a:prstClr val="white"/>
                  </a:solidFill>
                </a:rPr>
                <a:t>encoder</a:t>
              </a:r>
              <a:r>
                <a:rPr lang="ko-KR" altLang="en-US" sz="1400" b="1">
                  <a:solidFill>
                    <a:prstClr val="white"/>
                  </a:solidFill>
                </a:rPr>
                <a:t>의 최종 값을 </a:t>
              </a:r>
              <a:r>
                <a:rPr lang="en-US" altLang="ko-KR" sz="1400" b="1">
                  <a:solidFill>
                    <a:prstClr val="white"/>
                  </a:solidFill>
                </a:rPr>
                <a:t>key &amp; value</a:t>
              </a:r>
              <a:r>
                <a:rPr lang="ko-KR" altLang="en-US" sz="1400" b="1">
                  <a:solidFill>
                    <a:prstClr val="white"/>
                  </a:solidFill>
                </a:rPr>
                <a:t>로 사용</a:t>
              </a:r>
              <a:endParaRPr lang="en-US" altLang="ko-KR" sz="1400" b="1">
                <a:solidFill>
                  <a:prstClr val="white"/>
                </a:solidFill>
              </a:endParaRPr>
            </a:p>
          </p:txBody>
        </p:sp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FDB34E18-06F5-45EF-9C09-FAE88B0C23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22800" y="390106"/>
              <a:ext cx="5353797" cy="24387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91143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617695"/>
            </a:gs>
            <a:gs pos="30000">
              <a:srgbClr val="536580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1CD6B506-9931-4EAF-97D2-ED631DB7F43F}"/>
              </a:ext>
            </a:extLst>
          </p:cNvPr>
          <p:cNvCxnSpPr>
            <a:cxnSpLocks/>
          </p:cNvCxnSpPr>
          <p:nvPr/>
        </p:nvCxnSpPr>
        <p:spPr>
          <a:xfrm>
            <a:off x="157295" y="152884"/>
            <a:ext cx="265847" cy="22234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그룹 7">
            <a:extLst>
              <a:ext uri="{FF2B5EF4-FFF2-40B4-BE49-F238E27FC236}">
                <a16:creationId xmlns:a16="http://schemas.microsoft.com/office/drawing/2014/main" id="{88E15D24-C853-407E-AB82-5F6CBFBCEA87}"/>
              </a:ext>
            </a:extLst>
          </p:cNvPr>
          <p:cNvGrpSpPr/>
          <p:nvPr/>
        </p:nvGrpSpPr>
        <p:grpSpPr>
          <a:xfrm>
            <a:off x="423142" y="375229"/>
            <a:ext cx="3325897" cy="5391474"/>
            <a:chOff x="521146" y="458243"/>
            <a:chExt cx="3566688" cy="5391474"/>
          </a:xfrm>
        </p:grpSpPr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574DEFD0-8194-4D35-876E-8D27D8399D6F}"/>
                </a:ext>
              </a:extLst>
            </p:cNvPr>
            <p:cNvSpPr/>
            <p:nvPr/>
          </p:nvSpPr>
          <p:spPr>
            <a:xfrm>
              <a:off x="521146" y="458243"/>
              <a:ext cx="2885885" cy="11953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atinLnBrk="0">
                <a:defRPr/>
              </a:pPr>
              <a:r>
                <a:rPr lang="en-US" altLang="ko-KR" sz="2800" b="1" kern="0">
                  <a:solidFill>
                    <a:prstClr val="white"/>
                  </a:solidFill>
                </a:rPr>
                <a:t>Dive</a:t>
              </a:r>
              <a:r>
                <a:rPr lang="ko-KR" altLang="en-US" sz="2800" b="1" kern="0">
                  <a:solidFill>
                    <a:prstClr val="white"/>
                  </a:solidFill>
                </a:rPr>
                <a:t> </a:t>
              </a:r>
              <a:r>
                <a:rPr lang="en-US" altLang="ko-KR" sz="2800" b="1" kern="0">
                  <a:solidFill>
                    <a:prstClr val="white"/>
                  </a:solidFill>
                </a:rPr>
                <a:t>into</a:t>
              </a:r>
            </a:p>
            <a:p>
              <a:pPr latinLnBrk="0">
                <a:defRPr/>
              </a:pPr>
              <a:r>
                <a:rPr lang="en-US" altLang="ko-KR" sz="2800" b="1" kern="0">
                  <a:solidFill>
                    <a:prstClr val="white"/>
                  </a:solidFill>
                </a:rPr>
                <a:t>Deep</a:t>
              </a:r>
              <a:r>
                <a:rPr lang="ko-KR" altLang="en-US" sz="2800" b="1" kern="0">
                  <a:solidFill>
                    <a:prstClr val="white"/>
                  </a:solidFill>
                </a:rPr>
                <a:t> </a:t>
              </a:r>
              <a:r>
                <a:rPr lang="en-US" altLang="ko-KR" sz="2800" b="1" kern="0">
                  <a:solidFill>
                    <a:prstClr val="white"/>
                  </a:solidFill>
                </a:rPr>
                <a:t>Learning </a:t>
              </a:r>
            </a:p>
            <a:p>
              <a:pPr latinLnBrk="0">
                <a:lnSpc>
                  <a:spcPct val="150000"/>
                </a:lnSpc>
                <a:defRPr/>
              </a:pPr>
              <a:r>
                <a:rPr lang="en-US" altLang="ko-KR" sz="1200" kern="0">
                  <a:solidFill>
                    <a:prstClr val="white"/>
                  </a:solidFill>
                </a:rPr>
                <a:t>Transformer</a:t>
              </a:r>
              <a:endParaRPr lang="en-US" altLang="ko-KR" sz="900" kern="0">
                <a:solidFill>
                  <a:prstClr val="white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6DFC654-F103-4D74-9344-CECAE2D89465}"/>
                </a:ext>
              </a:extLst>
            </p:cNvPr>
            <p:cNvSpPr txBox="1"/>
            <p:nvPr/>
          </p:nvSpPr>
          <p:spPr>
            <a:xfrm>
              <a:off x="521146" y="4183171"/>
              <a:ext cx="3566688" cy="1666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rgbClr val="8899B1"/>
                  </a:solidFill>
                  <a:cs typeface="Aharoni" panose="02010803020104030203" pitchFamily="2" charset="-79"/>
                </a:rPr>
                <a:t>Single RNN disadvantage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rgbClr val="8899B1"/>
                  </a:solidFill>
                  <a:cs typeface="Aharoni" panose="02010803020104030203" pitchFamily="2" charset="-79"/>
                </a:rPr>
                <a:t>Sequence to Sequence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rgbClr val="8899B1"/>
                  </a:solidFill>
                  <a:cs typeface="Aharoni" panose="02010803020104030203" pitchFamily="2" charset="-79"/>
                </a:rPr>
                <a:t>Sequence with Attention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rgbClr val="8899B1"/>
                  </a:solidFill>
                  <a:cs typeface="Aharoni" panose="02010803020104030203" pitchFamily="2" charset="-79"/>
                </a:rPr>
                <a:t>Teacher forcing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i="1">
                  <a:solidFill>
                    <a:schemeClr val="bg1"/>
                  </a:solidFill>
                  <a:cs typeface="Aharoni" panose="02010803020104030203" pitchFamily="2" charset="-79"/>
                </a:rPr>
                <a:t>Transformer</a:t>
              </a:r>
              <a:endParaRPr lang="en-US" altLang="ko-KR" sz="1100" b="1" i="1">
                <a:solidFill>
                  <a:schemeClr val="bg1"/>
                </a:solidFill>
                <a:cs typeface="Aharoni" panose="02010803020104030203" pitchFamily="2" charset="-79"/>
              </a:endParaRPr>
            </a:p>
          </p:txBody>
        </p:sp>
      </p:grpSp>
      <p:grpSp>
        <p:nvGrpSpPr>
          <p:cNvPr id="6" name="그룹 5">
            <a:extLst>
              <a:ext uri="{FF2B5EF4-FFF2-40B4-BE49-F238E27FC236}">
                <a16:creationId xmlns:a16="http://schemas.microsoft.com/office/drawing/2014/main" id="{07E86C6F-1647-4AC5-B0CA-4BDBF5878E3F}"/>
              </a:ext>
            </a:extLst>
          </p:cNvPr>
          <p:cNvGrpSpPr/>
          <p:nvPr/>
        </p:nvGrpSpPr>
        <p:grpSpPr>
          <a:xfrm>
            <a:off x="4222800" y="1214327"/>
            <a:ext cx="7592187" cy="4429346"/>
            <a:chOff x="4006306" y="1218757"/>
            <a:chExt cx="7592187" cy="4429346"/>
          </a:xfrm>
        </p:grpSpPr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7D5C765B-747F-45B2-9458-12E8F5D20D0D}"/>
                </a:ext>
              </a:extLst>
            </p:cNvPr>
            <p:cNvSpPr/>
            <p:nvPr/>
          </p:nvSpPr>
          <p:spPr>
            <a:xfrm>
              <a:off x="4006306" y="4304722"/>
              <a:ext cx="6799696" cy="13433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400" b="1">
                  <a:solidFill>
                    <a:prstClr val="white"/>
                  </a:solidFill>
                </a:rPr>
                <a:t>Linear Layer : softmax</a:t>
              </a:r>
              <a:r>
                <a:rPr lang="ko-KR" altLang="en-US" sz="1400" b="1">
                  <a:solidFill>
                    <a:prstClr val="white"/>
                  </a:solidFill>
                </a:rPr>
                <a:t>의 입력 값으로 들어갈 </a:t>
              </a:r>
              <a:r>
                <a:rPr lang="en-US" altLang="ko-KR" sz="1400" b="1">
                  <a:solidFill>
                    <a:prstClr val="white"/>
                  </a:solidFill>
                </a:rPr>
                <a:t>logit </a:t>
              </a:r>
              <a:r>
                <a:rPr lang="ko-KR" altLang="en-US" sz="1400" b="1">
                  <a:solidFill>
                    <a:prstClr val="white"/>
                  </a:solidFill>
                </a:rPr>
                <a:t>생성</a:t>
              </a:r>
              <a:endParaRPr lang="en-US" altLang="ko-KR" sz="1400" b="1">
                <a:solidFill>
                  <a:prstClr val="white"/>
                </a:solidFill>
              </a:endParaRPr>
            </a:p>
            <a:p>
              <a:pPr>
                <a:lnSpc>
                  <a:spcPct val="150000"/>
                </a:lnSpc>
              </a:pPr>
              <a:endParaRPr lang="en-US" altLang="ko-KR" sz="1400" b="1">
                <a:solidFill>
                  <a:prstClr val="white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400" b="1">
                  <a:solidFill>
                    <a:prstClr val="white"/>
                  </a:solidFill>
                </a:rPr>
                <a:t>softmax Layer : soft max </a:t>
              </a:r>
              <a:r>
                <a:rPr lang="ko-KR" altLang="en-US" sz="1400" b="1">
                  <a:solidFill>
                    <a:prstClr val="white"/>
                  </a:solidFill>
                </a:rPr>
                <a:t>이후 </a:t>
              </a:r>
              <a:r>
                <a:rPr lang="en-US" altLang="ko-KR" sz="1400" b="1">
                  <a:solidFill>
                    <a:prstClr val="white"/>
                  </a:solidFill>
                </a:rPr>
                <a:t>Label smoothing </a:t>
              </a:r>
              <a:r>
                <a:rPr lang="ko-KR" altLang="en-US" sz="1400" b="1">
                  <a:solidFill>
                    <a:prstClr val="white"/>
                  </a:solidFill>
                </a:rPr>
                <a:t>적용</a:t>
              </a:r>
              <a:endParaRPr lang="en-US" altLang="ko-KR" sz="1400" b="1">
                <a:solidFill>
                  <a:prstClr val="white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200" b="1">
                  <a:solidFill>
                    <a:srgbClr val="8899B1"/>
                  </a:solidFill>
                </a:rPr>
                <a:t>* Label smoothing : 0~1</a:t>
              </a:r>
              <a:r>
                <a:rPr lang="ko-KR" altLang="en-US" sz="1200" b="1">
                  <a:solidFill>
                    <a:srgbClr val="8899B1"/>
                  </a:solidFill>
                </a:rPr>
                <a:t>사이로 표현</a:t>
              </a:r>
              <a:endParaRPr lang="en-US" altLang="ko-KR" sz="1200" b="1">
                <a:solidFill>
                  <a:srgbClr val="8899B1"/>
                </a:solidFill>
              </a:endParaRPr>
            </a:p>
          </p:txBody>
        </p:sp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360EA159-1192-462A-81D3-EEBA7CD13C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006306" y="1218757"/>
              <a:ext cx="7592187" cy="19706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0089150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2593</TotalTime>
  <Words>350</Words>
  <Application>Microsoft Office PowerPoint</Application>
  <PresentationFormat>와이드스크린</PresentationFormat>
  <Paragraphs>143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3" baseType="lpstr">
      <vt:lpstr>Open Sans</vt:lpstr>
      <vt:lpstr>맑은 고딕</vt:lpstr>
      <vt:lpstr>Arial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윤준호</cp:lastModifiedBy>
  <cp:revision>451</cp:revision>
  <dcterms:created xsi:type="dcterms:W3CDTF">2020-09-22T02:49:34Z</dcterms:created>
  <dcterms:modified xsi:type="dcterms:W3CDTF">2020-12-29T06:46:08Z</dcterms:modified>
</cp:coreProperties>
</file>