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7" r:id="rId2"/>
    <p:sldId id="303" r:id="rId3"/>
    <p:sldId id="337" r:id="rId4"/>
    <p:sldId id="259" r:id="rId5"/>
    <p:sldId id="338" r:id="rId6"/>
    <p:sldId id="339" r:id="rId7"/>
    <p:sldId id="261" r:id="rId8"/>
    <p:sldId id="340" r:id="rId9"/>
    <p:sldId id="262" r:id="rId10"/>
    <p:sldId id="341" r:id="rId11"/>
    <p:sldId id="351" r:id="rId12"/>
    <p:sldId id="343" r:id="rId13"/>
    <p:sldId id="352" r:id="rId14"/>
    <p:sldId id="344" r:id="rId15"/>
    <p:sldId id="318" r:id="rId16"/>
    <p:sldId id="360" r:id="rId17"/>
    <p:sldId id="356" r:id="rId18"/>
    <p:sldId id="358" r:id="rId19"/>
    <p:sldId id="359" r:id="rId20"/>
    <p:sldId id="355" r:id="rId21"/>
    <p:sldId id="353" r:id="rId22"/>
    <p:sldId id="329" r:id="rId23"/>
    <p:sldId id="349" r:id="rId24"/>
    <p:sldId id="350" r:id="rId25"/>
    <p:sldId id="27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173D457-7C6B-4CF5-8599-9C635BA82596}">
          <p14:sldIdLst>
            <p14:sldId id="257"/>
            <p14:sldId id="303"/>
            <p14:sldId id="337"/>
            <p14:sldId id="259"/>
            <p14:sldId id="338"/>
            <p14:sldId id="339"/>
            <p14:sldId id="261"/>
            <p14:sldId id="340"/>
            <p14:sldId id="262"/>
            <p14:sldId id="341"/>
            <p14:sldId id="351"/>
            <p14:sldId id="343"/>
            <p14:sldId id="352"/>
            <p14:sldId id="344"/>
            <p14:sldId id="318"/>
            <p14:sldId id="360"/>
            <p14:sldId id="356"/>
            <p14:sldId id="358"/>
            <p14:sldId id="359"/>
            <p14:sldId id="355"/>
            <p14:sldId id="353"/>
            <p14:sldId id="329"/>
            <p14:sldId id="349"/>
            <p14:sldId id="350"/>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2E5E"/>
    <a:srgbClr val="C7CBDB"/>
    <a:srgbClr val="FFCC00"/>
    <a:srgbClr val="E6E6E6"/>
    <a:srgbClr val="000000"/>
    <a:srgbClr val="FFCCFF"/>
    <a:srgbClr val="FFF7FF"/>
    <a:srgbClr val="FFFFFF"/>
    <a:srgbClr val="C4DED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2" autoAdjust="0"/>
    <p:restoredTop sz="94660"/>
  </p:normalViewPr>
  <p:slideViewPr>
    <p:cSldViewPr snapToGrid="0">
      <p:cViewPr varScale="1">
        <p:scale>
          <a:sx n="71" d="100"/>
          <a:sy n="71" d="100"/>
        </p:scale>
        <p:origin x="96" y="3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B55A7-234C-4C42-BA16-07A788150815}" type="datetimeFigureOut">
              <a:rPr lang="ko-KR" altLang="en-US" smtClean="0"/>
              <a:t>2023-11-15</a:t>
            </a:fld>
            <a:endParaRPr lang="ko-KR"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ko-KR"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22660-9785-4DC0-A87C-307608D8BBBA}" type="slidenum">
              <a:rPr lang="ko-KR" altLang="en-US" smtClean="0"/>
              <a:t>‹#›</a:t>
            </a:fld>
            <a:endParaRPr lang="ko-KR" altLang="en-US"/>
          </a:p>
        </p:txBody>
      </p:sp>
    </p:spTree>
    <p:extLst>
      <p:ext uri="{BB962C8B-B14F-4D97-AF65-F5344CB8AC3E}">
        <p14:creationId xmlns:p14="http://schemas.microsoft.com/office/powerpoint/2010/main" val="246372042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9440ca17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29440ca17b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9440ca17b4_0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29440ca17b4_0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9440ca17b4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29440ca17b4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9440ca17b4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29440ca17b4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418697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8688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416513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320398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302377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166991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39097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223077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4139826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104217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B121EC0-9E33-4787-AB92-63C3A276235E}" type="datetimeFigureOut">
              <a:rPr lang="ko-KR" altLang="en-US" smtClean="0"/>
              <a:t>2023-11-15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129720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21EC0-9E33-4787-AB92-63C3A276235E}" type="datetimeFigureOut">
              <a:rPr lang="ko-KR" altLang="en-US" smtClean="0"/>
              <a:t>2023-11-15</a:t>
            </a:fld>
            <a:endParaRPr lang="ko-KR"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BC764-8C1E-4FCA-84E5-AF4825A534EA}" type="slidenum">
              <a:rPr lang="ko-KR" altLang="en-US" smtClean="0"/>
              <a:t>‹#›</a:t>
            </a:fld>
            <a:endParaRPr lang="ko-KR" altLang="en-US"/>
          </a:p>
        </p:txBody>
      </p:sp>
    </p:spTree>
    <p:extLst>
      <p:ext uri="{BB962C8B-B14F-4D97-AF65-F5344CB8AC3E}">
        <p14:creationId xmlns:p14="http://schemas.microsoft.com/office/powerpoint/2010/main" val="10354694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title"/>
          </p:nvPr>
        </p:nvSpPr>
        <p:spPr>
          <a:xfrm>
            <a:off x="661695" y="1109563"/>
            <a:ext cx="10868800" cy="3048800"/>
          </a:xfrm>
          <a:prstGeom prst="rect">
            <a:avLst/>
          </a:prstGeom>
          <a:noFill/>
          <a:ln>
            <a:noFill/>
          </a:ln>
        </p:spPr>
        <p:txBody>
          <a:bodyPr spcFirstLastPara="1" vert="horz" wrap="square" lIns="91433" tIns="45700" rIns="91433" bIns="45700" rtlCol="0" anchor="ctr" anchorCtr="0">
            <a:normAutofit/>
          </a:bodyPr>
          <a:lstStyle/>
          <a:p>
            <a:pPr algn="ctr">
              <a:lnSpc>
                <a:spcPct val="107000"/>
              </a:lnSpc>
              <a:spcBef>
                <a:spcPts val="0"/>
              </a:spcBef>
              <a:buClr>
                <a:schemeClr val="dk1"/>
              </a:buClr>
              <a:buSzPts val="3300"/>
            </a:pPr>
            <a:br>
              <a:rPr lang="zh-CN" dirty="0"/>
            </a:br>
            <a:r>
              <a:rPr lang="en-US" altLang="zh-CN" sz="3600" dirty="0">
                <a:latin typeface="Bell MT"/>
                <a:ea typeface="Bell MT"/>
                <a:cs typeface="Bell MT"/>
                <a:sym typeface="Bell MT"/>
              </a:rPr>
              <a:t>Master’s Thesis</a:t>
            </a:r>
            <a:br>
              <a:rPr lang="zh-CN" dirty="0"/>
            </a:br>
            <a:br>
              <a:rPr lang="zh-CN" dirty="0"/>
            </a:br>
            <a:r>
              <a:rPr lang="en-US" altLang="zh-CN" sz="2400" dirty="0">
                <a:latin typeface="Bell MT"/>
                <a:ea typeface="Bell MT"/>
                <a:cs typeface="Bell MT"/>
                <a:sym typeface="Bell MT"/>
              </a:rPr>
              <a:t>A Study on Dimensional Feature Data Combinations for Efficient </a:t>
            </a:r>
            <a:br>
              <a:rPr lang="en-US" altLang="zh-CN" sz="2400" dirty="0">
                <a:latin typeface="Bell MT"/>
                <a:ea typeface="Bell MT"/>
                <a:cs typeface="Bell MT"/>
                <a:sym typeface="Bell MT"/>
              </a:rPr>
            </a:br>
            <a:r>
              <a:rPr lang="en-US" altLang="zh-CN" sz="2400" dirty="0">
                <a:latin typeface="Bell MT"/>
                <a:ea typeface="Bell MT"/>
                <a:cs typeface="Bell MT"/>
                <a:sym typeface="Bell MT"/>
              </a:rPr>
              <a:t>Epilepsy Prediction</a:t>
            </a:r>
            <a:endParaRPr dirty="0">
              <a:latin typeface="Bell MT"/>
              <a:ea typeface="Bell MT"/>
              <a:cs typeface="Bell MT"/>
              <a:sym typeface="Bell MT"/>
            </a:endParaRPr>
          </a:p>
        </p:txBody>
      </p:sp>
      <p:cxnSp>
        <p:nvCxnSpPr>
          <p:cNvPr id="138" name="Google Shape;138;p26"/>
          <p:cNvCxnSpPr/>
          <p:nvPr/>
        </p:nvCxnSpPr>
        <p:spPr>
          <a:xfrm>
            <a:off x="1352551" y="2886075"/>
            <a:ext cx="9744000" cy="0"/>
          </a:xfrm>
          <a:prstGeom prst="straightConnector1">
            <a:avLst/>
          </a:prstGeom>
          <a:noFill/>
          <a:ln w="57150" cap="flat" cmpd="sng">
            <a:solidFill>
              <a:srgbClr val="AC2E5E"/>
            </a:solidFill>
            <a:prstDash val="solid"/>
            <a:miter lim="800000"/>
            <a:headEnd type="none" w="sm" len="sm"/>
            <a:tailEnd type="none" w="sm" len="sm"/>
          </a:ln>
        </p:spPr>
      </p:cxnSp>
      <p:sp>
        <p:nvSpPr>
          <p:cNvPr id="139" name="Google Shape;139;p26"/>
          <p:cNvSpPr txBox="1"/>
          <p:nvPr/>
        </p:nvSpPr>
        <p:spPr>
          <a:xfrm>
            <a:off x="8625840" y="5413248"/>
            <a:ext cx="3480816" cy="1310639"/>
          </a:xfrm>
          <a:prstGeom prst="rect">
            <a:avLst/>
          </a:prstGeom>
          <a:noFill/>
          <a:ln>
            <a:noFill/>
          </a:ln>
        </p:spPr>
        <p:txBody>
          <a:bodyPr spcFirstLastPara="1" wrap="square" lIns="91433" tIns="45700" rIns="91433" bIns="45700" anchor="t" anchorCtr="0">
            <a:normAutofit lnSpcReduction="10000"/>
          </a:bodyPr>
          <a:lstStyle/>
          <a:p>
            <a:pPr algn="r">
              <a:lnSpc>
                <a:spcPct val="90000"/>
              </a:lnSpc>
              <a:buClr>
                <a:schemeClr val="dk1"/>
              </a:buClr>
              <a:buSzPts val="1400"/>
            </a:pPr>
            <a:r>
              <a:rPr lang="en-US" altLang="zh-CN" sz="1400" dirty="0">
                <a:solidFill>
                  <a:schemeClr val="dk1"/>
                </a:solidFill>
                <a:latin typeface="Play"/>
                <a:ea typeface="Play"/>
                <a:cs typeface="Play"/>
                <a:sym typeface="Play"/>
              </a:rPr>
              <a:t>Department: </a:t>
            </a:r>
            <a:r>
              <a:rPr lang="en-US" altLang="ko-KR" sz="1400" kern="0" spc="0" dirty="0">
                <a:solidFill>
                  <a:srgbClr val="000000"/>
                </a:solidFill>
                <a:effectLst/>
                <a:latin typeface="한컴바탕"/>
                <a:ea typeface="한컴바탕"/>
              </a:rPr>
              <a:t>IT Convergence Engineering</a:t>
            </a:r>
          </a:p>
          <a:p>
            <a:pPr algn="r">
              <a:lnSpc>
                <a:spcPct val="90000"/>
              </a:lnSpc>
              <a:buClr>
                <a:schemeClr val="dk1"/>
              </a:buClr>
              <a:buSzPts val="1400"/>
            </a:pPr>
            <a:r>
              <a:rPr lang="en-US" altLang="zh-CN" sz="1400" kern="0" dirty="0">
                <a:solidFill>
                  <a:srgbClr val="000000"/>
                </a:solidFill>
                <a:latin typeface="한컴바탕"/>
                <a:ea typeface="Play"/>
                <a:cs typeface="Play"/>
                <a:sym typeface="Play"/>
              </a:rPr>
              <a:t>                        </a:t>
            </a:r>
            <a:r>
              <a:rPr lang="en-US" altLang="zh-CN" sz="1400" dirty="0">
                <a:solidFill>
                  <a:schemeClr val="dk1"/>
                </a:solidFill>
                <a:latin typeface="Play"/>
                <a:ea typeface="Play"/>
                <a:cs typeface="Play"/>
                <a:sym typeface="Play"/>
              </a:rPr>
              <a:t>(</a:t>
            </a:r>
            <a:r>
              <a:rPr lang="en-US" altLang="zh-CN" sz="1400" kern="0" dirty="0">
                <a:solidFill>
                  <a:srgbClr val="000000"/>
                </a:solidFill>
                <a:latin typeface="한컴바탕"/>
                <a:ea typeface="Play"/>
                <a:cs typeface="Play"/>
                <a:sym typeface="Play"/>
              </a:rPr>
              <a:t>Computer </a:t>
            </a:r>
            <a:r>
              <a:rPr lang="en-US" altLang="ko-KR" sz="1400" kern="0" spc="0" dirty="0">
                <a:solidFill>
                  <a:srgbClr val="000000"/>
                </a:solidFill>
                <a:effectLst/>
                <a:latin typeface="한컴바탕"/>
                <a:ea typeface="한컴바탕"/>
              </a:rPr>
              <a:t>Engineering</a:t>
            </a:r>
            <a:r>
              <a:rPr lang="en-US" altLang="zh-CN" sz="1400" dirty="0">
                <a:solidFill>
                  <a:schemeClr val="dk1"/>
                </a:solidFill>
                <a:latin typeface="Play"/>
                <a:ea typeface="Play"/>
                <a:cs typeface="Play"/>
                <a:sym typeface="Play"/>
              </a:rPr>
              <a:t>)</a:t>
            </a:r>
          </a:p>
          <a:p>
            <a:pPr algn="r">
              <a:lnSpc>
                <a:spcPct val="90000"/>
              </a:lnSpc>
              <a:buClr>
                <a:schemeClr val="dk1"/>
              </a:buClr>
              <a:buSzPts val="1400"/>
            </a:pPr>
            <a:endParaRPr lang="en-US" altLang="zh-CN" sz="1400" dirty="0">
              <a:solidFill>
                <a:schemeClr val="dk1"/>
              </a:solidFill>
              <a:latin typeface="Play"/>
              <a:ea typeface="Play"/>
              <a:cs typeface="Play"/>
              <a:sym typeface="Play"/>
            </a:endParaRPr>
          </a:p>
          <a:p>
            <a:pPr algn="r">
              <a:lnSpc>
                <a:spcPct val="90000"/>
              </a:lnSpc>
              <a:buClr>
                <a:schemeClr val="dk1"/>
              </a:buClr>
              <a:buSzPts val="1400"/>
            </a:pPr>
            <a:r>
              <a:rPr lang="en-US" altLang="zh-CN" sz="1400" dirty="0">
                <a:solidFill>
                  <a:schemeClr val="dk1"/>
                </a:solidFill>
                <a:latin typeface="Play"/>
                <a:ea typeface="Play"/>
                <a:cs typeface="Play"/>
                <a:sym typeface="Play"/>
              </a:rPr>
              <a:t>Professor:  Chang Choi</a:t>
            </a:r>
          </a:p>
          <a:p>
            <a:pPr algn="r">
              <a:lnSpc>
                <a:spcPct val="90000"/>
              </a:lnSpc>
              <a:buClr>
                <a:schemeClr val="dk1"/>
              </a:buClr>
              <a:buSzPts val="1400"/>
            </a:pPr>
            <a:r>
              <a:rPr lang="en-US" altLang="zh-CN" sz="1400" dirty="0">
                <a:solidFill>
                  <a:schemeClr val="dk1"/>
                </a:solidFill>
                <a:latin typeface="Play"/>
                <a:ea typeface="Play"/>
                <a:cs typeface="Play"/>
                <a:sym typeface="Play"/>
              </a:rPr>
              <a:t>Student:</a:t>
            </a:r>
            <a:r>
              <a:rPr lang="zh-CN" altLang="en-US" sz="1400" dirty="0">
                <a:solidFill>
                  <a:schemeClr val="dk1"/>
                </a:solidFill>
                <a:latin typeface="Play"/>
                <a:ea typeface="Play"/>
                <a:cs typeface="Play"/>
                <a:sym typeface="Play"/>
              </a:rPr>
              <a:t> </a:t>
            </a:r>
            <a:r>
              <a:rPr lang="en-US" altLang="zh-CN" sz="1400" dirty="0">
                <a:solidFill>
                  <a:schemeClr val="dk1"/>
                </a:solidFill>
                <a:latin typeface="Play"/>
                <a:ea typeface="Play"/>
                <a:cs typeface="Play"/>
                <a:sym typeface="Play"/>
              </a:rPr>
              <a:t>Ziyang Gong </a:t>
            </a:r>
            <a:endParaRPr sz="1100" dirty="0"/>
          </a:p>
          <a:p>
            <a:pPr algn="r">
              <a:lnSpc>
                <a:spcPct val="90000"/>
              </a:lnSpc>
              <a:spcBef>
                <a:spcPts val="1067"/>
              </a:spcBef>
              <a:buClr>
                <a:schemeClr val="dk1"/>
              </a:buClr>
              <a:buSzPts val="1400"/>
            </a:pPr>
            <a:r>
              <a:rPr lang="en-US" altLang="zh-CN" sz="1400" dirty="0">
                <a:solidFill>
                  <a:schemeClr val="dk1"/>
                </a:solidFill>
                <a:latin typeface="Play"/>
                <a:ea typeface="Play"/>
                <a:cs typeface="Play"/>
                <a:sym typeface="Play"/>
              </a:rPr>
              <a:t>Time: 2023.11.15</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Datasets (public)</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728704" y="6406896"/>
            <a:ext cx="335280" cy="369332"/>
          </a:xfrm>
          <a:prstGeom prst="rect">
            <a:avLst/>
          </a:prstGeom>
          <a:noFill/>
        </p:spPr>
        <p:txBody>
          <a:bodyPr wrap="square" rtlCol="0">
            <a:spAutoFit/>
          </a:bodyPr>
          <a:lstStyle/>
          <a:p>
            <a:r>
              <a:rPr lang="en-US" altLang="ko-KR" dirty="0">
                <a:solidFill>
                  <a:srgbClr val="AC2E5E"/>
                </a:solidFill>
              </a:rPr>
              <a:t>9</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081528"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Google Shape;203;p33">
            <a:extLst>
              <a:ext uri="{FF2B5EF4-FFF2-40B4-BE49-F238E27FC236}">
                <a16:creationId xmlns:a16="http://schemas.microsoft.com/office/drawing/2014/main" id="{27334E17-6119-3EE3-CDE8-12BE0370E800}"/>
              </a:ext>
            </a:extLst>
          </p:cNvPr>
          <p:cNvSpPr txBox="1">
            <a:spLocks noGrp="1"/>
          </p:cNvSpPr>
          <p:nvPr>
            <p:ph idx="1"/>
          </p:nvPr>
        </p:nvSpPr>
        <p:spPr>
          <a:xfrm>
            <a:off x="387096" y="1226755"/>
            <a:ext cx="5912400" cy="400400"/>
          </a:xfrm>
          <a:prstGeom prst="rect">
            <a:avLst/>
          </a:prstGeom>
          <a:noFill/>
          <a:ln>
            <a:noFill/>
          </a:ln>
        </p:spPr>
        <p:txBody>
          <a:bodyPr spcFirstLastPara="1" vert="horz" wrap="square" lIns="91433" tIns="45700" rIns="91433" bIns="45700" rtlCol="0" anchor="t" anchorCtr="0">
            <a:normAutofit fontScale="25000" lnSpcReduction="20000"/>
          </a:bodyPr>
          <a:lstStyle/>
          <a:p>
            <a:pPr marL="237061" indent="-228594">
              <a:spcBef>
                <a:spcPts val="0"/>
              </a:spcBef>
              <a:buClr>
                <a:schemeClr val="dk1"/>
              </a:buClr>
              <a:buSzPct val="100000"/>
              <a:buFont typeface="Noto Sans Symbols"/>
              <a:buChar char="▪"/>
            </a:pPr>
            <a:r>
              <a:rPr lang="en-US" altLang="zh-CN" sz="7466" b="1" dirty="0">
                <a:latin typeface="Arial"/>
                <a:ea typeface="Arial"/>
                <a:cs typeface="Arial"/>
                <a:sym typeface="Arial"/>
              </a:rPr>
              <a:t>CHB-MIT Scalp EEG Dataset (</a:t>
            </a:r>
            <a:r>
              <a:rPr lang="en-US" altLang="zh-CN" sz="7466" b="1" dirty="0" err="1">
                <a:latin typeface="Arial"/>
                <a:ea typeface="Arial"/>
                <a:cs typeface="Arial"/>
                <a:sym typeface="Arial"/>
              </a:rPr>
              <a:t>sEEG</a:t>
            </a:r>
            <a:r>
              <a:rPr lang="en-US" altLang="zh-CN" sz="7466" b="1" dirty="0">
                <a:latin typeface="Arial"/>
                <a:ea typeface="Arial"/>
                <a:cs typeface="Arial"/>
                <a:sym typeface="Arial"/>
              </a:rPr>
              <a:t>)</a:t>
            </a:r>
            <a:endParaRPr sz="1067" b="1" dirty="0">
              <a:latin typeface="Arial"/>
              <a:ea typeface="Arial"/>
              <a:cs typeface="Arial"/>
              <a:sym typeface="Arial"/>
            </a:endParaRPr>
          </a:p>
          <a:p>
            <a:pPr marL="0" indent="0">
              <a:spcBef>
                <a:spcPts val="1067"/>
              </a:spcBef>
              <a:buClr>
                <a:schemeClr val="dk1"/>
              </a:buClr>
              <a:buSzPct val="100000"/>
              <a:buNone/>
            </a:pPr>
            <a:r>
              <a:rPr lang="zh-CN" altLang="en-US" sz="1733" dirty="0"/>
              <a:t>  </a:t>
            </a:r>
            <a:endParaRPr sz="1733" dirty="0"/>
          </a:p>
        </p:txBody>
      </p:sp>
      <p:graphicFrame>
        <p:nvGraphicFramePr>
          <p:cNvPr id="5" name="表格 4">
            <a:extLst>
              <a:ext uri="{FF2B5EF4-FFF2-40B4-BE49-F238E27FC236}">
                <a16:creationId xmlns:a16="http://schemas.microsoft.com/office/drawing/2014/main" id="{2C8E28F2-2861-9700-F537-F9B114F61C74}"/>
              </a:ext>
            </a:extLst>
          </p:cNvPr>
          <p:cNvGraphicFramePr>
            <a:graphicFrameLocks noGrp="1"/>
          </p:cNvGraphicFramePr>
          <p:nvPr>
            <p:extLst>
              <p:ext uri="{D42A27DB-BD31-4B8C-83A1-F6EECF244321}">
                <p14:modId xmlns:p14="http://schemas.microsoft.com/office/powerpoint/2010/main" val="4012391238"/>
              </p:ext>
            </p:extLst>
          </p:nvPr>
        </p:nvGraphicFramePr>
        <p:xfrm>
          <a:off x="859536" y="1577284"/>
          <a:ext cx="3793136" cy="4091896"/>
        </p:xfrm>
        <a:graphic>
          <a:graphicData uri="http://schemas.openxmlformats.org/drawingml/2006/table">
            <a:tbl>
              <a:tblPr firstRow="1" bandRow="1">
                <a:effectLst>
                  <a:outerShdw blurRad="50800" dist="38100" dir="2700000" algn="tl" rotWithShape="0">
                    <a:prstClr val="black">
                      <a:alpha val="40000"/>
                    </a:prstClr>
                  </a:outerShdw>
                </a:effectLst>
              </a:tblPr>
              <a:tblGrid>
                <a:gridCol w="646811">
                  <a:extLst>
                    <a:ext uri="{9D8B030D-6E8A-4147-A177-3AD203B41FA5}">
                      <a16:colId xmlns:a16="http://schemas.microsoft.com/office/drawing/2014/main" val="3677944237"/>
                    </a:ext>
                  </a:extLst>
                </a:gridCol>
                <a:gridCol w="629265">
                  <a:extLst>
                    <a:ext uri="{9D8B030D-6E8A-4147-A177-3AD203B41FA5}">
                      <a16:colId xmlns:a16="http://schemas.microsoft.com/office/drawing/2014/main" val="877421478"/>
                    </a:ext>
                  </a:extLst>
                </a:gridCol>
                <a:gridCol w="629265">
                  <a:extLst>
                    <a:ext uri="{9D8B030D-6E8A-4147-A177-3AD203B41FA5}">
                      <a16:colId xmlns:a16="http://schemas.microsoft.com/office/drawing/2014/main" val="3624652463"/>
                    </a:ext>
                  </a:extLst>
                </a:gridCol>
                <a:gridCol w="629265">
                  <a:extLst>
                    <a:ext uri="{9D8B030D-6E8A-4147-A177-3AD203B41FA5}">
                      <a16:colId xmlns:a16="http://schemas.microsoft.com/office/drawing/2014/main" val="3039459472"/>
                    </a:ext>
                  </a:extLst>
                </a:gridCol>
                <a:gridCol w="629265">
                  <a:extLst>
                    <a:ext uri="{9D8B030D-6E8A-4147-A177-3AD203B41FA5}">
                      <a16:colId xmlns:a16="http://schemas.microsoft.com/office/drawing/2014/main" val="186059617"/>
                    </a:ext>
                  </a:extLst>
                </a:gridCol>
                <a:gridCol w="629265">
                  <a:extLst>
                    <a:ext uri="{9D8B030D-6E8A-4147-A177-3AD203B41FA5}">
                      <a16:colId xmlns:a16="http://schemas.microsoft.com/office/drawing/2014/main" val="1230358779"/>
                    </a:ext>
                  </a:extLst>
                </a:gridCol>
              </a:tblGrid>
              <a:tr h="426720">
                <a:tc>
                  <a:txBody>
                    <a:bodyPr/>
                    <a:lstStyle/>
                    <a:p>
                      <a:pPr algn="ctr" latinLnBrk="1"/>
                      <a:endParaRPr lang="en-US" altLang="zh-CN" sz="600" b="1" dirty="0">
                        <a:solidFill>
                          <a:schemeClr val="tx1"/>
                        </a:solidFill>
                      </a:endParaRPr>
                    </a:p>
                    <a:p>
                      <a:pPr algn="ctr" latinLnBrk="1"/>
                      <a:r>
                        <a:rPr lang="en-US" altLang="zh-CN" sz="600" b="1" dirty="0">
                          <a:solidFill>
                            <a:schemeClr val="tx1"/>
                          </a:solidFill>
                        </a:rPr>
                        <a:t>Patient</a:t>
                      </a:r>
                    </a:p>
                    <a:p>
                      <a:pPr algn="ctr" latinLnBrk="1"/>
                      <a:r>
                        <a:rPr lang="en-US" altLang="zh-CN" sz="600" b="1" dirty="0">
                          <a:solidFill>
                            <a:schemeClr val="tx1"/>
                          </a:solidFill>
                        </a:rPr>
                        <a:t>(16)</a:t>
                      </a:r>
                      <a:endParaRPr lang="ko-KR" altLang="en-US" sz="600" b="1"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endParaRPr lang="en-US" altLang="ko-KR" sz="600" b="1" dirty="0">
                        <a:solidFill>
                          <a:schemeClr val="tx1"/>
                        </a:solidFill>
                      </a:endParaRPr>
                    </a:p>
                    <a:p>
                      <a:pPr algn="ctr" latinLnBrk="1"/>
                      <a:r>
                        <a:rPr lang="en-US" altLang="ko-KR" sz="600" b="1" dirty="0">
                          <a:solidFill>
                            <a:schemeClr val="tx1"/>
                          </a:solidFill>
                        </a:rPr>
                        <a:t>Age </a:t>
                      </a:r>
                      <a:endParaRPr lang="ko-KR" altLang="en-US" sz="600" b="1" dirty="0">
                        <a:solidFill>
                          <a:schemeClr val="tx1"/>
                        </a:solidFil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endParaRPr lang="en-US" altLang="ko-KR" sz="600" b="1" dirty="0">
                        <a:solidFill>
                          <a:schemeClr val="tx1"/>
                        </a:solidFill>
                      </a:endParaRPr>
                    </a:p>
                    <a:p>
                      <a:pPr algn="ctr" latinLnBrk="1"/>
                      <a:r>
                        <a:rPr lang="en-US" altLang="ko-KR" sz="600" b="1" dirty="0">
                          <a:solidFill>
                            <a:schemeClr val="tx1"/>
                          </a:solidFill>
                        </a:rPr>
                        <a:t>Gender </a:t>
                      </a:r>
                      <a:endParaRPr lang="ko-KR" altLang="en-US" sz="600" b="1" dirty="0">
                        <a:solidFill>
                          <a:schemeClr val="tx1"/>
                        </a:solidFil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600" b="1" dirty="0">
                          <a:solidFill>
                            <a:schemeClr val="tx1"/>
                          </a:solidFill>
                        </a:rPr>
                        <a:t>Record</a:t>
                      </a:r>
                    </a:p>
                    <a:p>
                      <a:pPr algn="ctr" latinLnBrk="1"/>
                      <a:r>
                        <a:rPr lang="en-US" altLang="ko-KR" sz="600" b="1" dirty="0">
                          <a:solidFill>
                            <a:schemeClr val="tx1"/>
                          </a:solidFill>
                        </a:rPr>
                        <a:t>Time</a:t>
                      </a:r>
                    </a:p>
                    <a:p>
                      <a:pPr algn="ctr" latinLnBrk="1"/>
                      <a:r>
                        <a:rPr lang="en-US" altLang="ko-KR" sz="600" b="1" dirty="0">
                          <a:solidFill>
                            <a:schemeClr val="tx1"/>
                          </a:solidFill>
                        </a:rPr>
                        <a:t>(h)</a:t>
                      </a:r>
                      <a:endParaRPr lang="ko-KR" altLang="en-US" sz="600" b="1" dirty="0">
                        <a:solidFill>
                          <a:schemeClr val="tx1"/>
                        </a:solidFil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600" b="1" dirty="0">
                          <a:solidFill>
                            <a:schemeClr val="tx1"/>
                          </a:solidFill>
                        </a:rPr>
                        <a:t>Duration</a:t>
                      </a:r>
                    </a:p>
                    <a:p>
                      <a:pPr algn="ctr" latinLnBrk="1"/>
                      <a:r>
                        <a:rPr lang="en-US" altLang="ko-KR" sz="600" b="1" dirty="0">
                          <a:solidFill>
                            <a:schemeClr val="tx1"/>
                          </a:solidFill>
                        </a:rPr>
                        <a:t>Of seizures(s)</a:t>
                      </a:r>
                      <a:endParaRPr lang="ko-KR" altLang="en-US" sz="600" b="1" dirty="0">
                        <a:solidFill>
                          <a:schemeClr val="tx1"/>
                        </a:solidFil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600" b="1" dirty="0">
                          <a:solidFill>
                            <a:schemeClr val="tx1"/>
                          </a:solidFill>
                        </a:rPr>
                        <a:t>Number</a:t>
                      </a:r>
                    </a:p>
                    <a:p>
                      <a:pPr algn="ctr" latinLnBrk="1"/>
                      <a:r>
                        <a:rPr lang="en-US" altLang="ko-KR" sz="600" b="1" dirty="0">
                          <a:solidFill>
                            <a:schemeClr val="tx1"/>
                          </a:solidFill>
                        </a:rPr>
                        <a:t>Of</a:t>
                      </a:r>
                    </a:p>
                    <a:p>
                      <a:pPr algn="ctr" latinLnBrk="1"/>
                      <a:r>
                        <a:rPr lang="en-US" altLang="ko-KR" sz="600" b="1" dirty="0">
                          <a:solidFill>
                            <a:schemeClr val="tx1"/>
                          </a:solidFill>
                        </a:rPr>
                        <a:t>Seizures</a:t>
                      </a:r>
                      <a:endParaRPr lang="ko-KR" altLang="en-US" sz="600" b="1" dirty="0">
                        <a:solidFill>
                          <a:schemeClr val="tx1"/>
                        </a:solidFill>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948591335"/>
                  </a:ext>
                </a:extLst>
              </a:tr>
              <a:tr h="223520">
                <a:tc>
                  <a:txBody>
                    <a:bodyPr/>
                    <a:lstStyle/>
                    <a:p>
                      <a:pPr algn="ctr" latinLnBrk="1"/>
                      <a:r>
                        <a:rPr lang="en-US" altLang="ko-KR" sz="700" b="1" dirty="0">
                          <a:latin typeface="+mn-ea"/>
                          <a:ea typeface="+mn-ea"/>
                        </a:rPr>
                        <a:t>1</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11</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40.6</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499</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7</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824876941"/>
                  </a:ext>
                </a:extLst>
              </a:tr>
              <a:tr h="223520">
                <a:tc>
                  <a:txBody>
                    <a:bodyPr/>
                    <a:lstStyle/>
                    <a:p>
                      <a:pPr algn="ctr" latinLnBrk="1"/>
                      <a:r>
                        <a:rPr lang="en-US" altLang="ko-KR" sz="700" b="1" dirty="0">
                          <a:latin typeface="+mn-ea"/>
                          <a:ea typeface="+mn-ea"/>
                        </a:rPr>
                        <a:t>2</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11</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M</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25.3</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175</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3</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155841370"/>
                  </a:ext>
                </a:extLst>
              </a:tr>
              <a:tr h="223520">
                <a:tc>
                  <a:txBody>
                    <a:bodyPr/>
                    <a:lstStyle/>
                    <a:p>
                      <a:pPr algn="ctr" latinLnBrk="1"/>
                      <a:r>
                        <a:rPr lang="en-US" altLang="ko-KR" sz="700" b="1" dirty="0">
                          <a:latin typeface="+mn-ea"/>
                          <a:ea typeface="+mn-ea"/>
                        </a:rPr>
                        <a:t>3</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14</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28.0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409</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7</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81698"/>
                  </a:ext>
                </a:extLst>
              </a:tr>
              <a:tr h="223520">
                <a:tc>
                  <a:txBody>
                    <a:bodyPr/>
                    <a:lstStyle/>
                    <a:p>
                      <a:pPr algn="ctr" latinLnBrk="1"/>
                      <a:r>
                        <a:rPr lang="en-US" altLang="ko-KR" sz="700" b="1" dirty="0">
                          <a:latin typeface="+mn-ea"/>
                          <a:ea typeface="+mn-ea"/>
                        </a:rPr>
                        <a:t>5</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7</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39.0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563</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5</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573777839"/>
                  </a:ext>
                </a:extLst>
              </a:tr>
              <a:tr h="223520">
                <a:tc>
                  <a:txBody>
                    <a:bodyPr/>
                    <a:lstStyle/>
                    <a:p>
                      <a:pPr algn="ctr" latinLnBrk="1"/>
                      <a:r>
                        <a:rPr lang="en-US" altLang="ko-KR" sz="700" b="1" dirty="0">
                          <a:latin typeface="+mn-ea"/>
                          <a:ea typeface="+mn-ea"/>
                        </a:rPr>
                        <a:t>6</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1.5</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66.7</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147</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10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947731001"/>
                  </a:ext>
                </a:extLst>
              </a:tr>
              <a:tr h="223520">
                <a:tc>
                  <a:txBody>
                    <a:bodyPr/>
                    <a:lstStyle/>
                    <a:p>
                      <a:pPr algn="ctr" latinLnBrk="1"/>
                      <a:r>
                        <a:rPr lang="en-US" altLang="ko-KR" sz="700" b="1" dirty="0">
                          <a:latin typeface="+mn-ea"/>
                          <a:ea typeface="+mn-ea"/>
                        </a:rPr>
                        <a:t>7</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14.5</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68.1</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328</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3</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375703442"/>
                  </a:ext>
                </a:extLst>
              </a:tr>
              <a:tr h="223520">
                <a:tc>
                  <a:txBody>
                    <a:bodyPr/>
                    <a:lstStyle/>
                    <a:p>
                      <a:pPr algn="ctr" latinLnBrk="1"/>
                      <a:r>
                        <a:rPr lang="en-US" altLang="ko-KR" sz="700" b="1" dirty="0">
                          <a:latin typeface="+mn-ea"/>
                          <a:ea typeface="+mn-ea"/>
                        </a:rPr>
                        <a:t>8</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3.5</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M</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20.0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924</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5</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403275343"/>
                  </a:ext>
                </a:extLst>
              </a:tr>
              <a:tr h="223520">
                <a:tc>
                  <a:txBody>
                    <a:bodyPr/>
                    <a:lstStyle/>
                    <a:p>
                      <a:pPr algn="ctr" latinLnBrk="1"/>
                      <a:r>
                        <a:rPr lang="en-US" altLang="ko-KR" sz="700" b="1" dirty="0">
                          <a:latin typeface="+mn-ea"/>
                          <a:ea typeface="+mn-ea"/>
                        </a:rPr>
                        <a:t>9</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10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67.8</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280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4</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545361602"/>
                  </a:ext>
                </a:extLst>
              </a:tr>
              <a:tr h="223520">
                <a:tc>
                  <a:txBody>
                    <a:bodyPr/>
                    <a:lstStyle/>
                    <a:p>
                      <a:pPr algn="ctr" latinLnBrk="1"/>
                      <a:r>
                        <a:rPr lang="en-US" altLang="ko-KR" sz="700" b="1" dirty="0">
                          <a:latin typeface="+mn-ea"/>
                          <a:ea typeface="+mn-ea"/>
                        </a:rPr>
                        <a:t>10</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3</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M</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50.0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454</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7</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470083231"/>
                  </a:ext>
                </a:extLst>
              </a:tr>
              <a:tr h="223520">
                <a:tc>
                  <a:txBody>
                    <a:bodyPr/>
                    <a:lstStyle/>
                    <a:p>
                      <a:pPr algn="ctr" latinLnBrk="1"/>
                      <a:r>
                        <a:rPr lang="en-US" altLang="ko-KR" sz="700" b="1" dirty="0">
                          <a:latin typeface="+mn-ea"/>
                          <a:ea typeface="+mn-ea"/>
                        </a:rPr>
                        <a:t>13</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3</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33.0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547</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12</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51966185"/>
                  </a:ext>
                </a:extLst>
              </a:tr>
              <a:tr h="223520">
                <a:tc>
                  <a:txBody>
                    <a:bodyPr/>
                    <a:lstStyle/>
                    <a:p>
                      <a:pPr algn="ctr" latinLnBrk="1"/>
                      <a:r>
                        <a:rPr lang="en-US" altLang="ko-KR" sz="700" b="1" dirty="0">
                          <a:latin typeface="+mn-ea"/>
                          <a:ea typeface="+mn-ea"/>
                        </a:rPr>
                        <a:t>14</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9</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26.0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117</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8</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108539636"/>
                  </a:ext>
                </a:extLst>
              </a:tr>
              <a:tr h="223520">
                <a:tc>
                  <a:txBody>
                    <a:bodyPr/>
                    <a:lstStyle/>
                    <a:p>
                      <a:pPr algn="ctr" latinLnBrk="1"/>
                      <a:r>
                        <a:rPr lang="en-US" altLang="ko-KR" sz="700" b="1" dirty="0">
                          <a:latin typeface="+mn-ea"/>
                          <a:ea typeface="+mn-ea"/>
                        </a:rPr>
                        <a:t>17</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12</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21.0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196</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3</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002568604"/>
                  </a:ext>
                </a:extLst>
              </a:tr>
              <a:tr h="223520">
                <a:tc>
                  <a:txBody>
                    <a:bodyPr/>
                    <a:lstStyle/>
                    <a:p>
                      <a:pPr algn="ctr" latinLnBrk="1"/>
                      <a:r>
                        <a:rPr lang="en-US" altLang="ko-KR" sz="700" b="1" dirty="0">
                          <a:latin typeface="+mn-ea"/>
                          <a:ea typeface="+mn-ea"/>
                        </a:rPr>
                        <a:t>18</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18</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36.0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323</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6</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610250290"/>
                  </a:ext>
                </a:extLst>
              </a:tr>
              <a:tr h="223520">
                <a:tc>
                  <a:txBody>
                    <a:bodyPr/>
                    <a:lstStyle/>
                    <a:p>
                      <a:pPr algn="ctr" latinLnBrk="1"/>
                      <a:r>
                        <a:rPr lang="en-US" altLang="ko-KR" sz="700" b="1" dirty="0">
                          <a:latin typeface="+mn-ea"/>
                          <a:ea typeface="+mn-ea"/>
                        </a:rPr>
                        <a:t>20</a:t>
                      </a:r>
                      <a:endParaRPr lang="ko-KR" altLang="en-US" sz="700" b="1" dirty="0">
                        <a:latin typeface="+mn-ea"/>
                        <a:ea typeface="+mn-ea"/>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dirty="0">
                          <a:latin typeface="+mn-ea"/>
                          <a:ea typeface="+mn-ea"/>
                        </a:rPr>
                        <a:t>6</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F</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29.0</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302</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dirty="0">
                          <a:latin typeface="+mn-ea"/>
                          <a:ea typeface="+mn-ea"/>
                        </a:rPr>
                        <a:t>4</a:t>
                      </a:r>
                      <a:endParaRPr lang="ko-KR" altLang="en-US" sz="700" b="1" dirty="0">
                        <a:latin typeface="+mn-ea"/>
                        <a:ea typeface="+mn-ea"/>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997747879"/>
                  </a:ext>
                </a:extLst>
              </a:tr>
              <a:tr h="232388">
                <a:tc>
                  <a:txBody>
                    <a:bodyPr/>
                    <a:lstStyle/>
                    <a:p>
                      <a:pPr algn="ctr" latinLnBrk="1"/>
                      <a:r>
                        <a:rPr lang="en-US" altLang="ko-KR" sz="700" b="1" i="0" u="none" strike="noStrike" cap="none" dirty="0">
                          <a:solidFill>
                            <a:schemeClr val="dk1"/>
                          </a:solidFill>
                          <a:latin typeface="+mn-ea"/>
                          <a:ea typeface="+mn-ea"/>
                          <a:sym typeface="Arial"/>
                        </a:rPr>
                        <a:t>21</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i="0" u="none" strike="noStrike" cap="none" dirty="0">
                          <a:solidFill>
                            <a:schemeClr val="dk1"/>
                          </a:solidFill>
                          <a:latin typeface="+mn-ea"/>
                          <a:ea typeface="+mn-ea"/>
                          <a:sym typeface="Arial"/>
                        </a:rPr>
                        <a:t>13</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i="0" u="none" strike="noStrike" cap="none" dirty="0">
                          <a:solidFill>
                            <a:schemeClr val="dk1"/>
                          </a:solidFill>
                          <a:latin typeface="+mn-ea"/>
                          <a:ea typeface="+mn-ea"/>
                          <a:sym typeface="Arial"/>
                        </a:rPr>
                        <a:t>F</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i="0" u="none" strike="noStrike" cap="none" dirty="0">
                          <a:solidFill>
                            <a:schemeClr val="dk1"/>
                          </a:solidFill>
                          <a:latin typeface="+mn-ea"/>
                          <a:ea typeface="+mn-ea"/>
                          <a:sym typeface="Arial"/>
                        </a:rPr>
                        <a:t>33.0</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i="0" u="none" strike="noStrike" cap="none" dirty="0">
                          <a:solidFill>
                            <a:schemeClr val="dk1"/>
                          </a:solidFill>
                          <a:latin typeface="+mn-ea"/>
                          <a:ea typeface="+mn-ea"/>
                          <a:sym typeface="Arial"/>
                        </a:rPr>
                        <a:t>303</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700" b="1" i="0" u="none" strike="noStrike" cap="none" dirty="0">
                          <a:solidFill>
                            <a:schemeClr val="dk1"/>
                          </a:solidFill>
                          <a:latin typeface="+mn-ea"/>
                          <a:ea typeface="+mn-ea"/>
                          <a:sym typeface="Arial"/>
                        </a:rPr>
                        <a:t>4</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924960802"/>
                  </a:ext>
                </a:extLst>
              </a:tr>
              <a:tr h="232388">
                <a:tc>
                  <a:txBody>
                    <a:bodyPr/>
                    <a:lstStyle/>
                    <a:p>
                      <a:pPr algn="ctr" latinLnBrk="1"/>
                      <a:r>
                        <a:rPr lang="en-US" altLang="ko-KR" sz="700" b="1" i="0" u="none" strike="noStrike" cap="none" dirty="0">
                          <a:solidFill>
                            <a:schemeClr val="dk1"/>
                          </a:solidFill>
                          <a:latin typeface="+mn-ea"/>
                          <a:ea typeface="+mn-ea"/>
                          <a:sym typeface="Arial"/>
                        </a:rPr>
                        <a:t>22</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700" b="1" i="0" u="none" strike="noStrike" cap="none" dirty="0">
                          <a:solidFill>
                            <a:schemeClr val="dk1"/>
                          </a:solidFill>
                          <a:latin typeface="+mn-ea"/>
                          <a:ea typeface="+mn-ea"/>
                          <a:sym typeface="Arial"/>
                        </a:rPr>
                        <a:t>9</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700" b="1" i="0" u="none" strike="noStrike" cap="none" dirty="0">
                          <a:solidFill>
                            <a:schemeClr val="dk1"/>
                          </a:solidFill>
                          <a:latin typeface="+mn-ea"/>
                          <a:ea typeface="+mn-ea"/>
                          <a:sym typeface="Arial"/>
                        </a:rPr>
                        <a:t>F</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700" b="1" i="0" u="none" strike="noStrike" cap="none" dirty="0">
                          <a:solidFill>
                            <a:schemeClr val="dk1"/>
                          </a:solidFill>
                          <a:latin typeface="+mn-ea"/>
                          <a:ea typeface="+mn-ea"/>
                          <a:sym typeface="Arial"/>
                        </a:rPr>
                        <a:t>31.0</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700" b="1" i="0" u="none" strike="noStrike" cap="none" dirty="0">
                          <a:solidFill>
                            <a:schemeClr val="dk1"/>
                          </a:solidFill>
                          <a:latin typeface="+mn-ea"/>
                          <a:ea typeface="+mn-ea"/>
                          <a:sym typeface="Arial"/>
                        </a:rPr>
                        <a:t>207</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700" b="1" i="0" u="none" strike="noStrike" cap="none" dirty="0">
                          <a:solidFill>
                            <a:schemeClr val="dk1"/>
                          </a:solidFill>
                          <a:latin typeface="+mn-ea"/>
                          <a:ea typeface="+mn-ea"/>
                          <a:sym typeface="Arial"/>
                        </a:rPr>
                        <a:t>3</a:t>
                      </a:r>
                      <a:endParaRPr lang="ko-KR" altLang="en-US" sz="700" b="1" i="0" u="none" strike="noStrike" cap="none" dirty="0">
                        <a:solidFill>
                          <a:schemeClr val="dk1"/>
                        </a:solidFill>
                        <a:latin typeface="+mn-ea"/>
                        <a:ea typeface="+mn-ea"/>
                        <a:sym typeface="Arial"/>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8093665"/>
                  </a:ext>
                </a:extLst>
              </a:tr>
            </a:tbl>
          </a:graphicData>
        </a:graphic>
      </p:graphicFrame>
      <p:graphicFrame>
        <p:nvGraphicFramePr>
          <p:cNvPr id="8" name="表格 7">
            <a:extLst>
              <a:ext uri="{FF2B5EF4-FFF2-40B4-BE49-F238E27FC236}">
                <a16:creationId xmlns:a16="http://schemas.microsoft.com/office/drawing/2014/main" id="{85E9EAF3-C466-E364-5B8A-8D0DE308C777}"/>
              </a:ext>
            </a:extLst>
          </p:cNvPr>
          <p:cNvGraphicFramePr>
            <a:graphicFrameLocks noGrp="1"/>
          </p:cNvGraphicFramePr>
          <p:nvPr>
            <p:extLst>
              <p:ext uri="{D42A27DB-BD31-4B8C-83A1-F6EECF244321}">
                <p14:modId xmlns:p14="http://schemas.microsoft.com/office/powerpoint/2010/main" val="2627463122"/>
              </p:ext>
            </p:extLst>
          </p:nvPr>
        </p:nvGraphicFramePr>
        <p:xfrm>
          <a:off x="6770255" y="2078608"/>
          <a:ext cx="2810658" cy="1475341"/>
        </p:xfrm>
        <a:graphic>
          <a:graphicData uri="http://schemas.openxmlformats.org/drawingml/2006/table">
            <a:tbl>
              <a:tblPr firstRow="1" bandRow="1">
                <a:effectLst>
                  <a:outerShdw blurRad="50800" dist="38100" dir="2700000" algn="tl" rotWithShape="0">
                    <a:prstClr val="black">
                      <a:alpha val="40000"/>
                    </a:prstClr>
                  </a:outerShdw>
                </a:effectLst>
              </a:tblPr>
              <a:tblGrid>
                <a:gridCol w="631662">
                  <a:extLst>
                    <a:ext uri="{9D8B030D-6E8A-4147-A177-3AD203B41FA5}">
                      <a16:colId xmlns:a16="http://schemas.microsoft.com/office/drawing/2014/main" val="3677944237"/>
                    </a:ext>
                  </a:extLst>
                </a:gridCol>
                <a:gridCol w="727652">
                  <a:extLst>
                    <a:ext uri="{9D8B030D-6E8A-4147-A177-3AD203B41FA5}">
                      <a16:colId xmlns:a16="http://schemas.microsoft.com/office/drawing/2014/main" val="3039459472"/>
                    </a:ext>
                  </a:extLst>
                </a:gridCol>
                <a:gridCol w="763923">
                  <a:extLst>
                    <a:ext uri="{9D8B030D-6E8A-4147-A177-3AD203B41FA5}">
                      <a16:colId xmlns:a16="http://schemas.microsoft.com/office/drawing/2014/main" val="186059617"/>
                    </a:ext>
                  </a:extLst>
                </a:gridCol>
                <a:gridCol w="687421">
                  <a:extLst>
                    <a:ext uri="{9D8B030D-6E8A-4147-A177-3AD203B41FA5}">
                      <a16:colId xmlns:a16="http://schemas.microsoft.com/office/drawing/2014/main" val="1230358779"/>
                    </a:ext>
                  </a:extLst>
                </a:gridCol>
              </a:tblGrid>
              <a:tr h="499981">
                <a:tc>
                  <a:txBody>
                    <a:bodyPr/>
                    <a:lstStyle/>
                    <a:p>
                      <a:pPr algn="ctr" latinLnBrk="1"/>
                      <a:endParaRPr lang="en-US" altLang="zh-CN" sz="700" b="1" dirty="0">
                        <a:solidFill>
                          <a:schemeClr val="tx1"/>
                        </a:solidFill>
                      </a:endParaRPr>
                    </a:p>
                    <a:p>
                      <a:pPr algn="ctr" latinLnBrk="1"/>
                      <a:r>
                        <a:rPr lang="en-US" altLang="zh-CN" sz="700" b="1" dirty="0">
                          <a:solidFill>
                            <a:schemeClr val="tx1"/>
                          </a:solidFill>
                        </a:rPr>
                        <a:t>Patient</a:t>
                      </a:r>
                    </a:p>
                    <a:p>
                      <a:pPr algn="ctr" latinLnBrk="1"/>
                      <a:r>
                        <a:rPr lang="en-US" altLang="zh-CN" sz="700" b="1" dirty="0">
                          <a:solidFill>
                            <a:schemeClr val="tx1"/>
                          </a:solidFill>
                        </a:rPr>
                        <a:t>(4)</a:t>
                      </a:r>
                      <a:endParaRPr lang="ko-KR" altLang="en-US" sz="700" b="1" dirty="0">
                        <a:solidFill>
                          <a:schemeClr val="tx1"/>
                        </a:solidFill>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700" b="1" dirty="0">
                          <a:solidFill>
                            <a:schemeClr val="tx1"/>
                          </a:solidFill>
                        </a:rPr>
                        <a:t>Duration</a:t>
                      </a:r>
                    </a:p>
                    <a:p>
                      <a:pPr algn="ctr" latinLnBrk="1"/>
                      <a:r>
                        <a:rPr lang="en-US" altLang="ko-KR" sz="700" b="1" dirty="0">
                          <a:solidFill>
                            <a:schemeClr val="tx1"/>
                          </a:solidFill>
                        </a:rPr>
                        <a:t>Of preictal(s)</a:t>
                      </a:r>
                      <a:endParaRPr lang="ko-KR" altLang="en-US" sz="700" b="1" dirty="0">
                        <a:solidFill>
                          <a:schemeClr val="tx1"/>
                        </a:solidFil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700" b="1" dirty="0">
                          <a:solidFill>
                            <a:schemeClr val="tx1"/>
                          </a:solidFill>
                        </a:rPr>
                        <a:t>Duration</a:t>
                      </a:r>
                    </a:p>
                    <a:p>
                      <a:pPr algn="ctr" latinLnBrk="1"/>
                      <a:r>
                        <a:rPr lang="en-US" altLang="ko-KR" sz="700" b="1" dirty="0">
                          <a:solidFill>
                            <a:schemeClr val="tx1"/>
                          </a:solidFill>
                        </a:rPr>
                        <a:t>Of interictal</a:t>
                      </a:r>
                    </a:p>
                    <a:p>
                      <a:pPr algn="ctr" latinLnBrk="1"/>
                      <a:r>
                        <a:rPr lang="en-US" altLang="ko-KR" sz="700" b="1" dirty="0">
                          <a:solidFill>
                            <a:schemeClr val="tx1"/>
                          </a:solidFill>
                        </a:rPr>
                        <a:t>(s)</a:t>
                      </a:r>
                      <a:endParaRPr lang="ko-KR" altLang="en-US" sz="700" b="1" dirty="0">
                        <a:solidFill>
                          <a:schemeClr val="tx1"/>
                        </a:solidFill>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latinLnBrk="1"/>
                      <a:r>
                        <a:rPr lang="en-US" altLang="ko-KR" sz="700" b="1" dirty="0">
                          <a:solidFill>
                            <a:schemeClr val="tx1"/>
                          </a:solidFill>
                        </a:rPr>
                        <a:t>Number</a:t>
                      </a:r>
                    </a:p>
                    <a:p>
                      <a:pPr algn="ctr" latinLnBrk="1"/>
                      <a:r>
                        <a:rPr lang="en-US" altLang="ko-KR" sz="700" b="1" dirty="0">
                          <a:solidFill>
                            <a:schemeClr val="tx1"/>
                          </a:solidFill>
                        </a:rPr>
                        <a:t>Of</a:t>
                      </a:r>
                    </a:p>
                    <a:p>
                      <a:pPr algn="ctr" latinLnBrk="1"/>
                      <a:r>
                        <a:rPr lang="en-US" altLang="ko-KR" sz="700" b="1" dirty="0">
                          <a:solidFill>
                            <a:schemeClr val="tx1"/>
                          </a:solidFill>
                        </a:rPr>
                        <a:t>Seizures</a:t>
                      </a:r>
                      <a:endParaRPr lang="ko-KR" altLang="en-US" sz="700" b="1" dirty="0">
                        <a:solidFill>
                          <a:schemeClr val="tx1"/>
                        </a:solidFill>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948591335"/>
                  </a:ext>
                </a:extLst>
              </a:tr>
              <a:tr h="243840">
                <a:tc>
                  <a:txBody>
                    <a:bodyPr/>
                    <a:lstStyle/>
                    <a:p>
                      <a:pPr algn="ctr" latinLnBrk="1"/>
                      <a:r>
                        <a:rPr lang="en-US" altLang="ko-KR" sz="800" b="0" dirty="0">
                          <a:latin typeface="+mn-lt"/>
                          <a:ea typeface="Yu Gothic UI Semibold" panose="020B0700000000000000" pitchFamily="34" charset="-128"/>
                        </a:rPr>
                        <a:t>Dog-2</a:t>
                      </a:r>
                      <a:endParaRPr lang="ko-KR" altLang="en-US" sz="800" b="0" dirty="0">
                        <a:latin typeface="+mn-lt"/>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800" b="0" dirty="0">
                          <a:latin typeface="+mn-lt"/>
                          <a:ea typeface="Yu Gothic UI Semibold" panose="020B0700000000000000" pitchFamily="34" charset="-128"/>
                        </a:rPr>
                        <a:t>3.6</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800" b="0" dirty="0">
                          <a:latin typeface="+mn-lt"/>
                          <a:ea typeface="Yu Gothic UI Semibold" panose="020B0700000000000000" pitchFamily="34" charset="-128"/>
                        </a:rPr>
                        <a:t>87</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800" b="0" dirty="0">
                          <a:latin typeface="+mn-lt"/>
                          <a:ea typeface="Yu Gothic UI Semibold" panose="020B0700000000000000" pitchFamily="34" charset="-128"/>
                        </a:rPr>
                        <a:t>7</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824876941"/>
                  </a:ext>
                </a:extLst>
              </a:tr>
              <a:tr h="243840">
                <a:tc>
                  <a:txBody>
                    <a:bodyPr/>
                    <a:lstStyle/>
                    <a:p>
                      <a:pPr algn="ctr" latinLnBrk="1"/>
                      <a:r>
                        <a:rPr lang="en-US" altLang="ko-KR" sz="800" b="0" dirty="0">
                          <a:latin typeface="+mn-lt"/>
                          <a:ea typeface="Yu Gothic UI Semibold" panose="020B0700000000000000" pitchFamily="34" charset="-128"/>
                        </a:rPr>
                        <a:t>Dog-3</a:t>
                      </a:r>
                      <a:endParaRPr lang="ko-KR" altLang="en-US" sz="800" b="0" dirty="0">
                        <a:latin typeface="+mn-lt"/>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800" b="0" dirty="0">
                          <a:latin typeface="+mn-lt"/>
                          <a:ea typeface="Yu Gothic UI Semibold" panose="020B0700000000000000" pitchFamily="34" charset="-128"/>
                        </a:rPr>
                        <a:t>6.2</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800" b="0" dirty="0">
                          <a:latin typeface="+mn-lt"/>
                          <a:ea typeface="Yu Gothic UI Semibold" panose="020B0700000000000000" pitchFamily="34" charset="-128"/>
                        </a:rPr>
                        <a:t>246</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800" b="0" dirty="0">
                          <a:latin typeface="+mn-lt"/>
                          <a:ea typeface="Yu Gothic UI Semibold" panose="020B0700000000000000" pitchFamily="34" charset="-128"/>
                        </a:rPr>
                        <a:t>12</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155841370"/>
                  </a:ext>
                </a:extLst>
              </a:tr>
              <a:tr h="243840">
                <a:tc>
                  <a:txBody>
                    <a:bodyPr/>
                    <a:lstStyle/>
                    <a:p>
                      <a:pPr algn="ctr" latinLnBrk="1"/>
                      <a:r>
                        <a:rPr lang="en-US" altLang="ko-KR" sz="800" b="0" dirty="0">
                          <a:latin typeface="+mn-lt"/>
                          <a:ea typeface="Yu Gothic UI Semibold" panose="020B0700000000000000" pitchFamily="34" charset="-128"/>
                        </a:rPr>
                        <a:t>Dog-4</a:t>
                      </a:r>
                      <a:endParaRPr lang="ko-KR" altLang="en-US" sz="800" b="0" dirty="0">
                        <a:latin typeface="+mn-lt"/>
                      </a:endParaRP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800" b="0" dirty="0">
                          <a:latin typeface="+mn-lt"/>
                          <a:ea typeface="Yu Gothic UI Semibold" panose="020B0700000000000000" pitchFamily="34" charset="-128"/>
                        </a:rPr>
                        <a:t>8.7</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800" b="0" dirty="0">
                          <a:latin typeface="+mn-lt"/>
                          <a:ea typeface="Yu Gothic UI Semibold" panose="020B0700000000000000" pitchFamily="34" charset="-128"/>
                        </a:rPr>
                        <a:t>138</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algn="ctr" latinLnBrk="1"/>
                      <a:r>
                        <a:rPr lang="en-US" altLang="ko-KR" sz="800" b="0" dirty="0">
                          <a:latin typeface="+mn-lt"/>
                          <a:ea typeface="Yu Gothic UI Semibold" panose="020B0700000000000000" pitchFamily="34" charset="-128"/>
                        </a:rPr>
                        <a:t>17</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81698"/>
                  </a:ext>
                </a:extLst>
              </a:tr>
              <a:tr h="243840">
                <a:tc>
                  <a:txBody>
                    <a:bodyPr/>
                    <a:lstStyle/>
                    <a:p>
                      <a:pPr algn="ctr" latinLnBrk="1"/>
                      <a:r>
                        <a:rPr lang="en-US" altLang="ko-KR" sz="800" b="0" dirty="0">
                          <a:latin typeface="+mn-lt"/>
                          <a:ea typeface="Yu Gothic UI Semibold" panose="020B0700000000000000" pitchFamily="34" charset="-128"/>
                        </a:rPr>
                        <a:t> Dog-5</a:t>
                      </a:r>
                    </a:p>
                  </a:txBody>
                  <a:tcPr marL="121920" marR="121920" marT="60960" marB="60960">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latinLnBrk="1"/>
                      <a:r>
                        <a:rPr lang="en-US" altLang="ko-KR" sz="800" b="0" dirty="0">
                          <a:latin typeface="+mn-lt"/>
                          <a:ea typeface="Yu Gothic UI Semibold" panose="020B0700000000000000" pitchFamily="34" charset="-128"/>
                        </a:rPr>
                        <a:t>2.6</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800" b="0" dirty="0">
                          <a:latin typeface="+mn-lt"/>
                          <a:ea typeface="Yu Gothic UI Semibold" panose="020B0700000000000000" pitchFamily="34" charset="-128"/>
                        </a:rPr>
                        <a:t>77</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800" b="0" dirty="0">
                          <a:latin typeface="+mn-lt"/>
                          <a:ea typeface="Yu Gothic UI Semibold" panose="020B0700000000000000" pitchFamily="34" charset="-128"/>
                        </a:rPr>
                        <a:t>5</a:t>
                      </a:r>
                      <a:endParaRPr lang="ko-KR" altLang="en-US" sz="800" b="0" dirty="0">
                        <a:latin typeface="+mn-lt"/>
                      </a:endParaRPr>
                    </a:p>
                  </a:txBody>
                  <a:tcPr marL="121920" marR="121920" marT="60960" marB="60960">
                    <a:lnL w="12700" cap="flat" cmpd="sng">
                      <a:noFill/>
                      <a:prstDash val="solid"/>
                      <a:round/>
                      <a:headEnd type="none" w="sm" len="sm"/>
                      <a:tailEnd type="none" w="sm" len="sm"/>
                    </a:lnL>
                    <a:lnR w="12700" cap="flat" cmpd="sng" algn="ctr">
                      <a:noFill/>
                      <a:prstDash val="solid"/>
                      <a:round/>
                      <a:headEnd type="none" w="med" len="med"/>
                      <a:tailEnd type="none" w="med" len="med"/>
                    </a:lnR>
                    <a:lnT w="12700"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777839"/>
                  </a:ext>
                </a:extLst>
              </a:tr>
            </a:tbl>
          </a:graphicData>
        </a:graphic>
      </p:graphicFrame>
      <p:sp>
        <p:nvSpPr>
          <p:cNvPr id="9" name="文本框 8">
            <a:extLst>
              <a:ext uri="{FF2B5EF4-FFF2-40B4-BE49-F238E27FC236}">
                <a16:creationId xmlns:a16="http://schemas.microsoft.com/office/drawing/2014/main" id="{72911640-66DE-3688-7814-2022FB4FB83F}"/>
              </a:ext>
            </a:extLst>
          </p:cNvPr>
          <p:cNvSpPr txBox="1"/>
          <p:nvPr/>
        </p:nvSpPr>
        <p:spPr>
          <a:xfrm>
            <a:off x="6104977" y="4005402"/>
            <a:ext cx="5520015" cy="1949508"/>
          </a:xfrm>
          <a:prstGeom prst="rect">
            <a:avLst/>
          </a:prstGeom>
          <a:noFill/>
        </p:spPr>
        <p:txBody>
          <a:bodyPr wrap="square" rtlCol="0">
            <a:spAutoFit/>
          </a:bodyPr>
          <a:lstStyle/>
          <a:p>
            <a:pPr marL="380990" indent="-380990">
              <a:buFont typeface="Wingdings" panose="05000000000000000000" pitchFamily="2" charset="2"/>
              <a:buChar char="§"/>
            </a:pPr>
            <a:r>
              <a:rPr lang="en-US" altLang="ko-KR" sz="1467" dirty="0">
                <a:solidFill>
                  <a:srgbClr val="000000"/>
                </a:solidFill>
                <a:latin typeface="Arial" panose="020B0604020202020204" pitchFamily="34" charset="0"/>
              </a:rPr>
              <a:t>seizures with an internal less than 30 min from the previous seizure are considered one seizure. </a:t>
            </a:r>
          </a:p>
          <a:p>
            <a:pPr marL="380990" indent="-380990">
              <a:buFont typeface="Wingdings" panose="05000000000000000000" pitchFamily="2" charset="2"/>
              <a:buChar char="§"/>
            </a:pPr>
            <a:r>
              <a:rPr lang="en-US" altLang="ko-KR" sz="1467" dirty="0">
                <a:solidFill>
                  <a:srgbClr val="000000"/>
                </a:solidFill>
                <a:latin typeface="Arial" panose="020B0604020202020204" pitchFamily="34" charset="0"/>
              </a:rPr>
              <a:t>For patients with more than 1 seizure per 2 h, it is not very meaningful to predict their seizures.</a:t>
            </a:r>
            <a:endParaRPr lang="en-US" altLang="ko-KR" sz="1467" dirty="0"/>
          </a:p>
          <a:p>
            <a:endParaRPr lang="en-US" altLang="ko-KR" sz="2400" dirty="0"/>
          </a:p>
          <a:p>
            <a:r>
              <a:rPr lang="en-US" altLang="ko-KR" sz="2400" dirty="0">
                <a:sym typeface="Wingdings" panose="05000000000000000000" pitchFamily="2" charset="2"/>
              </a:rPr>
              <a:t></a:t>
            </a:r>
            <a:r>
              <a:rPr lang="en-US" altLang="ko-KR" sz="1400" dirty="0"/>
              <a:t> we use </a:t>
            </a:r>
            <a:r>
              <a:rPr lang="en-US" altLang="ko-KR" sz="1400" b="1" dirty="0"/>
              <a:t>16 </a:t>
            </a:r>
            <a:r>
              <a:rPr lang="en-US" altLang="ko-KR" sz="1400" dirty="0"/>
              <a:t>patients from the CHB-MIT dataset and </a:t>
            </a:r>
            <a:r>
              <a:rPr lang="en-US" altLang="ko-KR" sz="1400" b="1" dirty="0"/>
              <a:t>4</a:t>
            </a:r>
            <a:r>
              <a:rPr lang="en-US" altLang="ko-KR" sz="1400" dirty="0"/>
              <a:t> dogs from the Kaggle dataset</a:t>
            </a:r>
            <a:endParaRPr lang="ko-KR" altLang="en-US" sz="2400" dirty="0"/>
          </a:p>
        </p:txBody>
      </p:sp>
      <p:sp>
        <p:nvSpPr>
          <p:cNvPr id="10" name="Google Shape;203;p33">
            <a:extLst>
              <a:ext uri="{FF2B5EF4-FFF2-40B4-BE49-F238E27FC236}">
                <a16:creationId xmlns:a16="http://schemas.microsoft.com/office/drawing/2014/main" id="{26178B92-985D-180E-6F5A-2BBC4244FF08}"/>
              </a:ext>
            </a:extLst>
          </p:cNvPr>
          <p:cNvSpPr txBox="1">
            <a:spLocks/>
          </p:cNvSpPr>
          <p:nvPr/>
        </p:nvSpPr>
        <p:spPr>
          <a:xfrm>
            <a:off x="6096000" y="1226755"/>
            <a:ext cx="5912400" cy="400400"/>
          </a:xfrm>
          <a:prstGeom prst="rect">
            <a:avLst/>
          </a:prstGeom>
          <a:noFill/>
          <a:ln>
            <a:noFill/>
          </a:ln>
        </p:spPr>
        <p:txBody>
          <a:bodyPr spcFirstLastPara="1" wrap="square" lIns="91433" tIns="45700" rIns="91433" bIns="45700" anchor="t" anchorCtr="0">
            <a:normAutofit fontScale="25000" lnSpcReduction="20000"/>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Malgun Gothic"/>
                <a:ea typeface="Malgun Gothic"/>
                <a:cs typeface="Malgun Gothic"/>
                <a:sym typeface="Malgun Gothic"/>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Malgun Gothic"/>
                <a:ea typeface="Malgun Gothic"/>
                <a:cs typeface="Malgun Gothic"/>
                <a:sym typeface="Malgun Gothic"/>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Malgun Gothic"/>
                <a:ea typeface="Malgun Gothic"/>
                <a:cs typeface="Malgun Gothic"/>
                <a:sym typeface="Malgun Gothic"/>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algun Gothic"/>
                <a:ea typeface="Malgun Gothic"/>
                <a:cs typeface="Malgun Gothic"/>
                <a:sym typeface="Malgun Gothic"/>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algun Gothic"/>
                <a:ea typeface="Malgun Gothic"/>
                <a:cs typeface="Malgun Gothic"/>
                <a:sym typeface="Malgun Gothic"/>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algun Gothic"/>
                <a:ea typeface="Malgun Gothic"/>
                <a:cs typeface="Malgun Gothic"/>
                <a:sym typeface="Malgun Gothic"/>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algun Gothic"/>
                <a:ea typeface="Malgun Gothic"/>
                <a:cs typeface="Malgun Gothic"/>
                <a:sym typeface="Malgun Gothic"/>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algun Gothic"/>
                <a:ea typeface="Malgun Gothic"/>
                <a:cs typeface="Malgun Gothic"/>
                <a:sym typeface="Malgun Gothic"/>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algun Gothic"/>
                <a:ea typeface="Malgun Gothic"/>
                <a:cs typeface="Malgun Gothic"/>
                <a:sym typeface="Malgun Gothic"/>
              </a:defRPr>
            </a:lvl9pPr>
          </a:lstStyle>
          <a:p>
            <a:pPr marL="237061" indent="-228594">
              <a:spcBef>
                <a:spcPts val="0"/>
              </a:spcBef>
              <a:buSzPct val="100000"/>
              <a:buFont typeface="Noto Sans Symbols"/>
              <a:buChar char="▪"/>
            </a:pPr>
            <a:r>
              <a:rPr lang="en-US" altLang="ko-KR" sz="6400" b="1" dirty="0">
                <a:solidFill>
                  <a:srgbClr val="000000"/>
                </a:solidFill>
                <a:latin typeface="Arial" panose="020B0604020202020204" pitchFamily="34" charset="0"/>
              </a:rPr>
              <a:t>American Epilepsy Society Seizure Prediction Challenge Kaggle (</a:t>
            </a:r>
            <a:r>
              <a:rPr lang="en-US" altLang="ko-KR" sz="6400" b="1" dirty="0" err="1">
                <a:solidFill>
                  <a:srgbClr val="000000"/>
                </a:solidFill>
                <a:latin typeface="Arial" panose="020B0604020202020204" pitchFamily="34" charset="0"/>
              </a:rPr>
              <a:t>iEEG</a:t>
            </a:r>
            <a:r>
              <a:rPr lang="en-US" altLang="ko-KR" sz="6400" b="1" dirty="0">
                <a:solidFill>
                  <a:srgbClr val="000000"/>
                </a:solidFill>
                <a:latin typeface="Arial" panose="020B0604020202020204" pitchFamily="34" charset="0"/>
              </a:rPr>
              <a:t>)</a:t>
            </a:r>
            <a:r>
              <a:rPr lang="de-DE" altLang="zh-CN" sz="1733" b="1" dirty="0"/>
              <a:t> </a:t>
            </a:r>
            <a:endParaRPr lang="de-DE" sz="1733" b="1" dirty="0"/>
          </a:p>
        </p:txBody>
      </p:sp>
    </p:spTree>
    <p:extLst>
      <p:ext uri="{BB962C8B-B14F-4D97-AF65-F5344CB8AC3E}">
        <p14:creationId xmlns:p14="http://schemas.microsoft.com/office/powerpoint/2010/main" val="291118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10536936" cy="667925"/>
          </a:xfrm>
        </p:spPr>
        <p:txBody>
          <a:bodyPr>
            <a:normAutofit/>
          </a:bodyPr>
          <a:lstStyle/>
          <a:p>
            <a:r>
              <a:rPr lang="en-US" altLang="ko-KR" sz="2000" dirty="0">
                <a:latin typeface="Adobe Heiti Std R" panose="020B0400000000000000" pitchFamily="34" charset="-128"/>
              </a:rPr>
              <a:t>Dimensional Feature Data Combinations for Epilepsy Prediction</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564471" y="6406896"/>
            <a:ext cx="499513" cy="369332"/>
          </a:xfrm>
          <a:prstGeom prst="rect">
            <a:avLst/>
          </a:prstGeom>
          <a:noFill/>
        </p:spPr>
        <p:txBody>
          <a:bodyPr wrap="square" rtlCol="0">
            <a:spAutoFit/>
          </a:bodyPr>
          <a:lstStyle/>
          <a:p>
            <a:r>
              <a:rPr lang="en-US" altLang="ko-KR" dirty="0">
                <a:solidFill>
                  <a:srgbClr val="AC2E5E"/>
                </a:solidFill>
              </a:rPr>
              <a:t>10</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9104376"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Google Shape;264;p36">
            <a:extLst>
              <a:ext uri="{FF2B5EF4-FFF2-40B4-BE49-F238E27FC236}">
                <a16:creationId xmlns:a16="http://schemas.microsoft.com/office/drawing/2014/main" id="{CC005DC3-EB1A-3F1D-697F-B0104CBCD4B9}"/>
              </a:ext>
            </a:extLst>
          </p:cNvPr>
          <p:cNvSpPr txBox="1"/>
          <p:nvPr/>
        </p:nvSpPr>
        <p:spPr>
          <a:xfrm>
            <a:off x="471644" y="904006"/>
            <a:ext cx="3791200" cy="379615"/>
          </a:xfrm>
          <a:prstGeom prst="rect">
            <a:avLst/>
          </a:prstGeom>
          <a:noFill/>
          <a:ln>
            <a:noFill/>
          </a:ln>
        </p:spPr>
        <p:txBody>
          <a:bodyPr spcFirstLastPara="1" wrap="square" lIns="91433" tIns="45700" rIns="91433" bIns="45700" anchor="t" anchorCtr="0">
            <a:spAutoFit/>
          </a:bodyPr>
          <a:lstStyle/>
          <a:p>
            <a:pPr marL="287859" indent="-287859">
              <a:buClr>
                <a:schemeClr val="dk1"/>
              </a:buClr>
              <a:buSzPts val="1400"/>
              <a:buFont typeface="Noto Sans Symbols"/>
              <a:buChar char="▪"/>
            </a:pPr>
            <a:r>
              <a:rPr lang="en-US" altLang="zh-CN" sz="1867" b="1" dirty="0">
                <a:solidFill>
                  <a:schemeClr val="dk1"/>
                </a:solidFill>
                <a:latin typeface="Malgun Gothic"/>
                <a:ea typeface="Malgun Gothic"/>
                <a:cs typeface="Malgun Gothic"/>
                <a:sym typeface="Malgun Gothic"/>
              </a:rPr>
              <a:t>Data preprocessing</a:t>
            </a:r>
            <a:endParaRPr sz="1867" b="1" dirty="0">
              <a:solidFill>
                <a:schemeClr val="dk1"/>
              </a:solidFill>
              <a:latin typeface="Malgun Gothic"/>
              <a:ea typeface="Malgun Gothic"/>
              <a:cs typeface="Malgun Gothic"/>
              <a:sym typeface="Malgun Gothic"/>
            </a:endParaRPr>
          </a:p>
        </p:txBody>
      </p:sp>
      <p:grpSp>
        <p:nvGrpSpPr>
          <p:cNvPr id="3" name="Google Shape;230;p35">
            <a:extLst>
              <a:ext uri="{FF2B5EF4-FFF2-40B4-BE49-F238E27FC236}">
                <a16:creationId xmlns:a16="http://schemas.microsoft.com/office/drawing/2014/main" id="{B62792D5-2933-4189-F149-DCCB0C375991}"/>
              </a:ext>
            </a:extLst>
          </p:cNvPr>
          <p:cNvGrpSpPr/>
          <p:nvPr/>
        </p:nvGrpSpPr>
        <p:grpSpPr>
          <a:xfrm>
            <a:off x="724514" y="1394779"/>
            <a:ext cx="10358703" cy="667500"/>
            <a:chOff x="1046920" y="1751805"/>
            <a:chExt cx="10358702" cy="667500"/>
          </a:xfrm>
        </p:grpSpPr>
        <p:sp>
          <p:nvSpPr>
            <p:cNvPr id="21" name="Google Shape;231;p35">
              <a:extLst>
                <a:ext uri="{FF2B5EF4-FFF2-40B4-BE49-F238E27FC236}">
                  <a16:creationId xmlns:a16="http://schemas.microsoft.com/office/drawing/2014/main" id="{A1473DAF-5D4A-7FD6-D863-F2682ABE71DA}"/>
                </a:ext>
              </a:extLst>
            </p:cNvPr>
            <p:cNvSpPr/>
            <p:nvPr/>
          </p:nvSpPr>
          <p:spPr>
            <a:xfrm>
              <a:off x="1046920" y="1777516"/>
              <a:ext cx="2439900" cy="616200"/>
            </a:xfrm>
            <a:prstGeom prst="homePlate">
              <a:avLst>
                <a:gd name="adj" fmla="val 50000"/>
              </a:avLst>
            </a:prstGeom>
            <a:solidFill>
              <a:schemeClr val="accent2">
                <a:lumMod val="40000"/>
                <a:lumOff val="60000"/>
              </a:schemeClr>
            </a:solidFill>
            <a:ln w="12700" cap="flat" cmpd="sng">
              <a:solidFill>
                <a:srgbClr val="AEABAB"/>
              </a:solidFill>
              <a:prstDash val="solid"/>
              <a:miter lim="800000"/>
              <a:headEnd type="none" w="sm" len="sm"/>
              <a:tailEnd type="none" w="sm" len="sm"/>
            </a:ln>
          </p:spPr>
          <p:txBody>
            <a:bodyPr spcFirstLastPara="1" wrap="square" lIns="91433" tIns="45700" rIns="91433" bIns="45700" anchor="ctr" anchorCtr="0">
              <a:noAutofit/>
            </a:bodyPr>
            <a:lstStyle/>
            <a:p>
              <a:pPr algn="ctr"/>
              <a:r>
                <a:rPr lang="en-US" altLang="zh-CN" sz="1867" b="1" dirty="0">
                  <a:solidFill>
                    <a:schemeClr val="dk1"/>
                  </a:solidFill>
                  <a:latin typeface="Malgun Gothic"/>
                  <a:ea typeface="Malgun Gothic"/>
                  <a:cs typeface="Malgun Gothic"/>
                  <a:sym typeface="Malgun Gothic"/>
                </a:rPr>
                <a:t>Signal selection</a:t>
              </a:r>
              <a:endParaRPr sz="1867" b="1" dirty="0">
                <a:solidFill>
                  <a:schemeClr val="dk1"/>
                </a:solidFill>
                <a:latin typeface="Malgun Gothic"/>
                <a:ea typeface="Malgun Gothic"/>
                <a:cs typeface="Malgun Gothic"/>
                <a:sym typeface="Malgun Gothic"/>
              </a:endParaRPr>
            </a:p>
          </p:txBody>
        </p:sp>
        <p:sp>
          <p:nvSpPr>
            <p:cNvPr id="22" name="Google Shape;232;p35">
              <a:extLst>
                <a:ext uri="{FF2B5EF4-FFF2-40B4-BE49-F238E27FC236}">
                  <a16:creationId xmlns:a16="http://schemas.microsoft.com/office/drawing/2014/main" id="{FC0B3C48-9B77-57DD-1844-76BFA2873934}"/>
                </a:ext>
              </a:extLst>
            </p:cNvPr>
            <p:cNvSpPr/>
            <p:nvPr/>
          </p:nvSpPr>
          <p:spPr>
            <a:xfrm>
              <a:off x="3708758" y="1751805"/>
              <a:ext cx="2539499" cy="667500"/>
            </a:xfrm>
            <a:prstGeom prst="homePlate">
              <a:avLst>
                <a:gd name="adj" fmla="val 50000"/>
              </a:avLst>
            </a:prstGeom>
            <a:noFill/>
            <a:ln w="12700" cap="flat" cmpd="sng">
              <a:solidFill>
                <a:srgbClr val="AEABAB"/>
              </a:solidFill>
              <a:prstDash val="solid"/>
              <a:miter lim="800000"/>
              <a:headEnd type="none" w="sm" len="sm"/>
              <a:tailEnd type="none" w="sm" len="sm"/>
            </a:ln>
          </p:spPr>
          <p:txBody>
            <a:bodyPr spcFirstLastPara="1" wrap="square" lIns="91433" tIns="45700" rIns="91433" bIns="45700" anchor="ctr" anchorCtr="0">
              <a:noAutofit/>
            </a:bodyPr>
            <a:lstStyle/>
            <a:p>
              <a:pPr algn="ctr"/>
              <a:r>
                <a:rPr lang="en-US" altLang="zh-CN" sz="1867" dirty="0">
                  <a:solidFill>
                    <a:schemeClr val="dk1"/>
                  </a:solidFill>
                  <a:latin typeface="Malgun Gothic"/>
                  <a:ea typeface="Malgun Gothic"/>
                  <a:cs typeface="Malgun Gothic"/>
                  <a:sym typeface="Malgun Gothic"/>
                </a:rPr>
                <a:t>Data augmentation</a:t>
              </a:r>
              <a:endParaRPr sz="1867" dirty="0">
                <a:solidFill>
                  <a:schemeClr val="dk1"/>
                </a:solidFill>
                <a:latin typeface="Malgun Gothic"/>
                <a:ea typeface="Malgun Gothic"/>
                <a:cs typeface="Malgun Gothic"/>
                <a:sym typeface="Malgun Gothic"/>
              </a:endParaRPr>
            </a:p>
          </p:txBody>
        </p:sp>
        <p:sp>
          <p:nvSpPr>
            <p:cNvPr id="23" name="Google Shape;233;p35">
              <a:extLst>
                <a:ext uri="{FF2B5EF4-FFF2-40B4-BE49-F238E27FC236}">
                  <a16:creationId xmlns:a16="http://schemas.microsoft.com/office/drawing/2014/main" id="{984BD83E-F7A5-9B71-F30B-E059D5DEBE20}"/>
                </a:ext>
              </a:extLst>
            </p:cNvPr>
            <p:cNvSpPr/>
            <p:nvPr/>
          </p:nvSpPr>
          <p:spPr>
            <a:xfrm>
              <a:off x="6317848" y="1751805"/>
              <a:ext cx="2539500" cy="667500"/>
            </a:xfrm>
            <a:prstGeom prst="homePlate">
              <a:avLst>
                <a:gd name="adj" fmla="val 50000"/>
              </a:avLst>
            </a:prstGeom>
            <a:noFill/>
            <a:ln w="12700" cap="flat" cmpd="sng">
              <a:solidFill>
                <a:srgbClr val="AEABAB"/>
              </a:solidFill>
              <a:prstDash val="solid"/>
              <a:miter lim="800000"/>
              <a:headEnd type="none" w="sm" len="sm"/>
              <a:tailEnd type="none" w="sm" len="sm"/>
            </a:ln>
          </p:spPr>
          <p:txBody>
            <a:bodyPr spcFirstLastPara="1" wrap="square" lIns="91433" tIns="45700" rIns="91433" bIns="45700" anchor="ctr" anchorCtr="0">
              <a:noAutofit/>
            </a:bodyPr>
            <a:lstStyle/>
            <a:p>
              <a:pPr algn="ctr"/>
              <a:r>
                <a:rPr lang="en-US" altLang="zh-CN" sz="1867">
                  <a:solidFill>
                    <a:schemeClr val="dk1"/>
                  </a:solidFill>
                  <a:latin typeface="Malgun Gothic"/>
                  <a:ea typeface="Malgun Gothic"/>
                  <a:cs typeface="Malgun Gothic"/>
                  <a:sym typeface="Malgun Gothic"/>
                </a:rPr>
                <a:t>2D matrix</a:t>
              </a:r>
              <a:endParaRPr sz="1467"/>
            </a:p>
          </p:txBody>
        </p:sp>
        <p:sp>
          <p:nvSpPr>
            <p:cNvPr id="24" name="Google Shape;234;p35">
              <a:extLst>
                <a:ext uri="{FF2B5EF4-FFF2-40B4-BE49-F238E27FC236}">
                  <a16:creationId xmlns:a16="http://schemas.microsoft.com/office/drawing/2014/main" id="{9C45136A-29D7-465E-DDD6-3B8F62DC8781}"/>
                </a:ext>
              </a:extLst>
            </p:cNvPr>
            <p:cNvSpPr/>
            <p:nvPr/>
          </p:nvSpPr>
          <p:spPr>
            <a:xfrm>
              <a:off x="9200322" y="1751805"/>
              <a:ext cx="2205300" cy="667500"/>
            </a:xfrm>
            <a:prstGeom prst="homePlate">
              <a:avLst>
                <a:gd name="adj" fmla="val 50000"/>
              </a:avLst>
            </a:prstGeom>
            <a:noFill/>
            <a:ln w="12700" cap="flat" cmpd="sng">
              <a:solidFill>
                <a:srgbClr val="AEABAB"/>
              </a:solidFill>
              <a:prstDash val="solid"/>
              <a:miter lim="800000"/>
              <a:headEnd type="none" w="sm" len="sm"/>
              <a:tailEnd type="none" w="sm" len="sm"/>
            </a:ln>
          </p:spPr>
          <p:txBody>
            <a:bodyPr spcFirstLastPara="1" wrap="square" lIns="91433" tIns="45700" rIns="91433" bIns="45700" anchor="ctr" anchorCtr="0">
              <a:noAutofit/>
            </a:bodyPr>
            <a:lstStyle/>
            <a:p>
              <a:pPr algn="ctr"/>
              <a:r>
                <a:rPr lang="en-US" altLang="zh-CN" sz="1867">
                  <a:solidFill>
                    <a:schemeClr val="dk1"/>
                  </a:solidFill>
                  <a:latin typeface="Malgun Gothic"/>
                  <a:ea typeface="Malgun Gothic"/>
                  <a:cs typeface="Malgun Gothic"/>
                  <a:sym typeface="Malgun Gothic"/>
                </a:rPr>
                <a:t>Model test</a:t>
              </a:r>
              <a:endParaRPr sz="1867">
                <a:solidFill>
                  <a:schemeClr val="dk1"/>
                </a:solidFill>
                <a:latin typeface="Malgun Gothic"/>
                <a:ea typeface="Malgun Gothic"/>
                <a:cs typeface="Malgun Gothic"/>
                <a:sym typeface="Malgun Gothic"/>
              </a:endParaRPr>
            </a:p>
          </p:txBody>
        </p:sp>
      </p:grpSp>
      <p:sp>
        <p:nvSpPr>
          <p:cNvPr id="25" name="Google Shape;239;p35">
            <a:extLst>
              <a:ext uri="{FF2B5EF4-FFF2-40B4-BE49-F238E27FC236}">
                <a16:creationId xmlns:a16="http://schemas.microsoft.com/office/drawing/2014/main" id="{22544743-8F84-04C3-CA76-13A5FAEA079D}"/>
              </a:ext>
            </a:extLst>
          </p:cNvPr>
          <p:cNvSpPr txBox="1"/>
          <p:nvPr/>
        </p:nvSpPr>
        <p:spPr>
          <a:xfrm>
            <a:off x="770348" y="2410281"/>
            <a:ext cx="9950400" cy="4770881"/>
          </a:xfrm>
          <a:prstGeom prst="rect">
            <a:avLst/>
          </a:prstGeom>
          <a:noFill/>
          <a:ln>
            <a:noFill/>
          </a:ln>
        </p:spPr>
        <p:txBody>
          <a:bodyPr spcFirstLastPara="1" wrap="square" lIns="91433" tIns="45700" rIns="91433" bIns="45700" anchor="t" anchorCtr="0">
            <a:spAutoFit/>
          </a:bodyPr>
          <a:lstStyle/>
          <a:p>
            <a:pPr marL="287859" indent="-287859">
              <a:buClr>
                <a:schemeClr val="dk1"/>
              </a:buClr>
              <a:buSzPts val="1200"/>
              <a:buFont typeface="Noto Sans Symbols"/>
              <a:buChar char="▪"/>
            </a:pPr>
            <a:r>
              <a:rPr lang="zh-CN" altLang="en-US" sz="1600" b="1" dirty="0">
                <a:solidFill>
                  <a:schemeClr val="dk1"/>
                </a:solidFill>
                <a:latin typeface="Malgun Gothic"/>
                <a:ea typeface="Malgun Gothic"/>
                <a:cs typeface="Malgun Gothic"/>
                <a:sym typeface="Malgun Gothic"/>
              </a:rPr>
              <a:t> </a:t>
            </a:r>
            <a:r>
              <a:rPr lang="en-US" altLang="zh-CN" sz="1600" b="1" dirty="0">
                <a:solidFill>
                  <a:schemeClr val="dk1"/>
                </a:solidFill>
                <a:latin typeface="Malgun Gothic"/>
                <a:ea typeface="Malgun Gothic"/>
                <a:cs typeface="Malgun Gothic"/>
                <a:sym typeface="Malgun Gothic"/>
              </a:rPr>
              <a:t>Data reading:</a:t>
            </a:r>
            <a:r>
              <a:rPr lang="zh-CN" altLang="en-US" sz="1600" dirty="0">
                <a:solidFill>
                  <a:schemeClr val="dk1"/>
                </a:solidFill>
                <a:latin typeface="Malgun Gothic"/>
                <a:ea typeface="Malgun Gothic"/>
                <a:cs typeface="Malgun Gothic"/>
                <a:sym typeface="Malgun Gothic"/>
              </a:rPr>
              <a:t> </a:t>
            </a:r>
            <a:r>
              <a:rPr lang="en-US" altLang="zh-CN" sz="1600" dirty="0">
                <a:solidFill>
                  <a:schemeClr val="dk1"/>
                </a:solidFill>
                <a:latin typeface="Malgun Gothic"/>
                <a:ea typeface="Malgun Gothic"/>
                <a:cs typeface="Malgun Gothic"/>
                <a:sym typeface="Malgun Gothic"/>
              </a:rPr>
              <a:t>select </a:t>
            </a:r>
            <a:r>
              <a:rPr lang="en-US" altLang="zh-CN" sz="1600" b="1" dirty="0">
                <a:solidFill>
                  <a:schemeClr val="dk1"/>
                </a:solidFill>
                <a:latin typeface="Malgun Gothic"/>
                <a:ea typeface="Malgun Gothic"/>
                <a:cs typeface="Malgun Gothic"/>
                <a:sym typeface="Malgun Gothic"/>
              </a:rPr>
              <a:t>18 channels</a:t>
            </a:r>
            <a:r>
              <a:rPr lang="zh-CN" altLang="en-US" sz="1600" dirty="0">
                <a:solidFill>
                  <a:schemeClr val="dk1"/>
                </a:solidFill>
                <a:latin typeface="Malgun Gothic"/>
                <a:ea typeface="Malgun Gothic"/>
                <a:cs typeface="Malgun Gothic"/>
                <a:sym typeface="Malgun Gothic"/>
              </a:rPr>
              <a:t> </a:t>
            </a:r>
            <a:r>
              <a:rPr lang="en-US" altLang="zh-CN" sz="1600" dirty="0">
                <a:solidFill>
                  <a:schemeClr val="dk1"/>
                </a:solidFill>
                <a:latin typeface="Malgun Gothic"/>
                <a:ea typeface="Malgun Gothic"/>
                <a:cs typeface="Malgun Gothic"/>
                <a:sym typeface="Malgun Gothic"/>
              </a:rPr>
              <a:t>from 24 channels</a:t>
            </a:r>
            <a:endParaRPr sz="1467" dirty="0"/>
          </a:p>
          <a:p>
            <a:pPr marL="338658" indent="-237061">
              <a:buClr>
                <a:schemeClr val="dk1"/>
              </a:buClr>
              <a:buSzPts val="1200"/>
            </a:pPr>
            <a:endParaRPr sz="1600" dirty="0">
              <a:solidFill>
                <a:schemeClr val="dk1"/>
              </a:solidFill>
              <a:latin typeface="Malgun Gothic"/>
              <a:ea typeface="Malgun Gothic"/>
              <a:cs typeface="Malgun Gothic"/>
              <a:sym typeface="Malgun Gothic"/>
            </a:endParaRPr>
          </a:p>
          <a:p>
            <a:pPr marL="457189" lvl="1"/>
            <a:r>
              <a:rPr lang="zh-CN" altLang="en-US" sz="1600" b="1" dirty="0">
                <a:solidFill>
                  <a:schemeClr val="dk1"/>
                </a:solidFill>
                <a:latin typeface="Malgun Gothic"/>
                <a:ea typeface="Malgun Gothic"/>
                <a:cs typeface="Malgun Gothic"/>
                <a:sym typeface="Malgun Gothic"/>
              </a:rPr>
              <a:t>      </a:t>
            </a:r>
            <a:r>
              <a:rPr lang="en-US" altLang="zh-CN" sz="1600" b="1" dirty="0">
                <a:solidFill>
                  <a:schemeClr val="dk1"/>
                </a:solidFill>
                <a:latin typeface="Malgun Gothic"/>
                <a:ea typeface="Malgun Gothic"/>
                <a:cs typeface="Malgun Gothic"/>
                <a:sym typeface="Malgun Gothic"/>
              </a:rPr>
              <a:t>-</a:t>
            </a:r>
            <a:r>
              <a:rPr lang="zh-CN" altLang="en-US" sz="1600" dirty="0">
                <a:solidFill>
                  <a:schemeClr val="dk1"/>
                </a:solidFill>
                <a:latin typeface="Malgun Gothic"/>
                <a:ea typeface="Malgun Gothic"/>
                <a:cs typeface="Malgun Gothic"/>
                <a:sym typeface="Malgun Gothic"/>
              </a:rPr>
              <a:t>  </a:t>
            </a:r>
            <a:r>
              <a:rPr lang="en-US" altLang="zh-CN" sz="1600" dirty="0">
                <a:solidFill>
                  <a:schemeClr val="dk1"/>
                </a:solidFill>
                <a:latin typeface="Malgun Gothic"/>
                <a:ea typeface="Malgun Gothic"/>
                <a:cs typeface="Malgun Gothic"/>
                <a:sym typeface="Malgun Gothic"/>
              </a:rPr>
              <a:t>Channels : [u’FP1-F7’, u’F7-T7’, u’T7-P7’, u’P7-O1’, u’FP1-F3’, u’F3-C3’, u’C3-P3’, u’P3-O1’,                      u’FP2-F4’, u’F4-C4’, u’C4-P4’, u’P4-O2’, u’FP2-F8’, u’F8-T8’, u’T8-P8-0’, u’P8-O2’, </a:t>
            </a:r>
            <a:r>
              <a:rPr lang="en-US" altLang="zh-CN" sz="1600" dirty="0" err="1">
                <a:solidFill>
                  <a:schemeClr val="dk1"/>
                </a:solidFill>
                <a:latin typeface="Malgun Gothic"/>
                <a:ea typeface="Malgun Gothic"/>
                <a:cs typeface="Malgun Gothic"/>
                <a:sym typeface="Malgun Gothic"/>
              </a:rPr>
              <a:t>u’FZ</a:t>
            </a:r>
            <a:r>
              <a:rPr lang="en-US" altLang="zh-CN" sz="1600" dirty="0">
                <a:solidFill>
                  <a:schemeClr val="dk1"/>
                </a:solidFill>
                <a:latin typeface="Malgun Gothic"/>
                <a:ea typeface="Malgun Gothic"/>
                <a:cs typeface="Malgun Gothic"/>
                <a:sym typeface="Malgun Gothic"/>
              </a:rPr>
              <a:t>-CZ’, </a:t>
            </a:r>
            <a:r>
              <a:rPr lang="en-US" altLang="zh-CN" sz="1600" dirty="0" err="1">
                <a:solidFill>
                  <a:schemeClr val="dk1"/>
                </a:solidFill>
                <a:latin typeface="Malgun Gothic"/>
                <a:ea typeface="Malgun Gothic"/>
                <a:cs typeface="Malgun Gothic"/>
                <a:sym typeface="Malgun Gothic"/>
              </a:rPr>
              <a:t>u’CZ</a:t>
            </a:r>
            <a:r>
              <a:rPr lang="en-US" altLang="zh-CN" sz="1600" dirty="0">
                <a:solidFill>
                  <a:schemeClr val="dk1"/>
                </a:solidFill>
                <a:latin typeface="Malgun Gothic"/>
                <a:ea typeface="Malgun Gothic"/>
                <a:cs typeface="Malgun Gothic"/>
                <a:sym typeface="Malgun Gothic"/>
              </a:rPr>
              <a:t>-PZ’]</a:t>
            </a:r>
            <a:endParaRPr sz="1467" dirty="0"/>
          </a:p>
          <a:p>
            <a:endParaRPr sz="1600" dirty="0">
              <a:solidFill>
                <a:schemeClr val="dk1"/>
              </a:solidFill>
              <a:latin typeface="Malgun Gothic"/>
              <a:ea typeface="Malgun Gothic"/>
              <a:cs typeface="Malgun Gothic"/>
              <a:sym typeface="Malgun Gothic"/>
            </a:endParaRPr>
          </a:p>
          <a:p>
            <a:pPr marL="287859" indent="-287859">
              <a:buClr>
                <a:schemeClr val="dk1"/>
              </a:buClr>
              <a:buSzPts val="1200"/>
              <a:buFont typeface="Noto Sans Symbols"/>
              <a:buChar char="▪"/>
            </a:pPr>
            <a:r>
              <a:rPr lang="zh-CN" altLang="en-US" sz="1600" b="1" dirty="0">
                <a:solidFill>
                  <a:schemeClr val="dk1"/>
                </a:solidFill>
                <a:latin typeface="Malgun Gothic"/>
                <a:ea typeface="Malgun Gothic"/>
                <a:cs typeface="Malgun Gothic"/>
                <a:sym typeface="Malgun Gothic"/>
              </a:rPr>
              <a:t> </a:t>
            </a:r>
            <a:r>
              <a:rPr lang="en-US" altLang="zh-CN" sz="1600" b="1" dirty="0">
                <a:solidFill>
                  <a:schemeClr val="dk1"/>
                </a:solidFill>
                <a:latin typeface="Malgun Gothic"/>
                <a:ea typeface="Malgun Gothic"/>
                <a:cs typeface="Malgun Gothic"/>
                <a:sym typeface="Malgun Gothic"/>
              </a:rPr>
              <a:t>Data sampling:</a:t>
            </a:r>
            <a:endParaRPr sz="1467" dirty="0"/>
          </a:p>
          <a:p>
            <a:r>
              <a:rPr lang="zh-CN" altLang="en-US" sz="1600" dirty="0">
                <a:solidFill>
                  <a:schemeClr val="dk1"/>
                </a:solidFill>
                <a:latin typeface="Malgun Gothic"/>
                <a:ea typeface="Malgun Gothic"/>
                <a:cs typeface="Malgun Gothic"/>
                <a:sym typeface="Malgun Gothic"/>
              </a:rPr>
              <a:t>   </a:t>
            </a:r>
            <a:endParaRPr sz="1467" dirty="0"/>
          </a:p>
          <a:p>
            <a:r>
              <a:rPr lang="zh-CN" altLang="en-US" sz="1600" dirty="0">
                <a:solidFill>
                  <a:schemeClr val="dk1"/>
                </a:solidFill>
                <a:latin typeface="Malgun Gothic"/>
                <a:ea typeface="Malgun Gothic"/>
                <a:cs typeface="Malgun Gothic"/>
                <a:sym typeface="Malgun Gothic"/>
              </a:rPr>
              <a:t>            </a:t>
            </a:r>
            <a:r>
              <a:rPr lang="en-US" altLang="zh-CN" sz="1600" b="1" dirty="0">
                <a:solidFill>
                  <a:schemeClr val="dk1"/>
                </a:solidFill>
                <a:latin typeface="Malgun Gothic"/>
                <a:ea typeface="Malgun Gothic"/>
                <a:cs typeface="Malgun Gothic"/>
                <a:sym typeface="Malgun Gothic"/>
              </a:rPr>
              <a:t>-</a:t>
            </a:r>
            <a:r>
              <a:rPr lang="zh-CN" altLang="en-US" sz="1600" dirty="0">
                <a:solidFill>
                  <a:schemeClr val="dk1"/>
                </a:solidFill>
                <a:latin typeface="Malgun Gothic"/>
                <a:ea typeface="Malgun Gothic"/>
                <a:cs typeface="Malgun Gothic"/>
                <a:sym typeface="Malgun Gothic"/>
              </a:rPr>
              <a:t> </a:t>
            </a:r>
            <a:r>
              <a:rPr lang="en-US" altLang="zh-CN" sz="1600" b="1" dirty="0">
                <a:solidFill>
                  <a:schemeClr val="dk1"/>
                </a:solidFill>
                <a:latin typeface="Malgun Gothic"/>
                <a:ea typeface="Malgun Gothic"/>
                <a:cs typeface="Malgun Gothic"/>
                <a:sym typeface="Malgun Gothic"/>
              </a:rPr>
              <a:t>30s </a:t>
            </a:r>
            <a:r>
              <a:rPr lang="en-US" altLang="zh-CN" sz="1600" dirty="0">
                <a:solidFill>
                  <a:schemeClr val="dk1"/>
                </a:solidFill>
                <a:latin typeface="Malgun Gothic"/>
                <a:ea typeface="Malgun Gothic"/>
                <a:cs typeface="Malgun Gothic"/>
                <a:sym typeface="Malgun Gothic"/>
              </a:rPr>
              <a:t>sampling frequency, 256 sampling points per second</a:t>
            </a:r>
            <a:endParaRPr sz="1467" dirty="0"/>
          </a:p>
          <a:p>
            <a:endParaRPr sz="1600" dirty="0">
              <a:solidFill>
                <a:schemeClr val="dk1"/>
              </a:solidFill>
              <a:latin typeface="Malgun Gothic"/>
              <a:ea typeface="Malgun Gothic"/>
              <a:cs typeface="Malgun Gothic"/>
              <a:sym typeface="Malgun Gothic"/>
            </a:endParaRPr>
          </a:p>
          <a:p>
            <a:pPr marL="287859" indent="-287859">
              <a:buClr>
                <a:schemeClr val="dk1"/>
              </a:buClr>
              <a:buSzPts val="1200"/>
              <a:buFont typeface="Noto Sans Symbols"/>
              <a:buChar char="▪"/>
            </a:pPr>
            <a:r>
              <a:rPr lang="zh-CN" altLang="en-US" sz="1600" b="1" dirty="0">
                <a:solidFill>
                  <a:schemeClr val="dk1"/>
                </a:solidFill>
                <a:latin typeface="Malgun Gothic"/>
                <a:ea typeface="Malgun Gothic"/>
                <a:cs typeface="Malgun Gothic"/>
                <a:sym typeface="Malgun Gothic"/>
              </a:rPr>
              <a:t> </a:t>
            </a:r>
            <a:r>
              <a:rPr lang="en-US" altLang="zh-CN" sz="1600" b="1" dirty="0">
                <a:solidFill>
                  <a:schemeClr val="dk1"/>
                </a:solidFill>
                <a:latin typeface="Malgun Gothic"/>
                <a:ea typeface="Malgun Gothic"/>
                <a:cs typeface="Malgun Gothic"/>
                <a:sym typeface="Malgun Gothic"/>
              </a:rPr>
              <a:t>Data cutting:</a:t>
            </a:r>
            <a:endParaRPr sz="1467" dirty="0"/>
          </a:p>
          <a:p>
            <a:pPr marL="287859" indent="-186262">
              <a:buClr>
                <a:schemeClr val="dk1"/>
              </a:buClr>
              <a:buSzPts val="1200"/>
            </a:pPr>
            <a:endParaRPr sz="1600" b="1" dirty="0">
              <a:solidFill>
                <a:schemeClr val="dk1"/>
              </a:solidFill>
              <a:latin typeface="Malgun Gothic"/>
              <a:ea typeface="Malgun Gothic"/>
              <a:cs typeface="Malgun Gothic"/>
              <a:sym typeface="Malgun Gothic"/>
            </a:endParaRPr>
          </a:p>
          <a:p>
            <a:r>
              <a:rPr lang="zh-CN" altLang="en-US" sz="1600" dirty="0">
                <a:solidFill>
                  <a:schemeClr val="dk1"/>
                </a:solidFill>
                <a:latin typeface="Malgun Gothic"/>
                <a:ea typeface="Malgun Gothic"/>
                <a:cs typeface="Malgun Gothic"/>
                <a:sym typeface="Malgun Gothic"/>
              </a:rPr>
              <a:t>     </a:t>
            </a:r>
            <a:r>
              <a:rPr lang="zh-CN" altLang="en-US" sz="1600" b="1" dirty="0">
                <a:solidFill>
                  <a:schemeClr val="dk1"/>
                </a:solidFill>
                <a:latin typeface="Malgun Gothic"/>
                <a:ea typeface="Malgun Gothic"/>
                <a:cs typeface="Malgun Gothic"/>
                <a:sym typeface="Malgun Gothic"/>
              </a:rPr>
              <a:t>      </a:t>
            </a:r>
            <a:r>
              <a:rPr lang="en-US" altLang="zh-CN" sz="1600" b="1" dirty="0">
                <a:solidFill>
                  <a:schemeClr val="dk1"/>
                </a:solidFill>
                <a:latin typeface="Malgun Gothic"/>
                <a:ea typeface="Malgun Gothic"/>
                <a:cs typeface="Malgun Gothic"/>
                <a:sym typeface="Malgun Gothic"/>
              </a:rPr>
              <a:t>- preictal</a:t>
            </a:r>
            <a:r>
              <a:rPr lang="en-US" altLang="zh-CN" sz="1600" dirty="0">
                <a:solidFill>
                  <a:schemeClr val="dk1"/>
                </a:solidFill>
                <a:latin typeface="Malgun Gothic"/>
                <a:ea typeface="Malgun Gothic"/>
                <a:cs typeface="Malgun Gothic"/>
                <a:sym typeface="Malgun Gothic"/>
              </a:rPr>
              <a:t>: 0.5h before the onset of seizures</a:t>
            </a:r>
            <a:endParaRPr sz="1467" dirty="0"/>
          </a:p>
          <a:p>
            <a:r>
              <a:rPr lang="zh-CN" altLang="en-US" sz="1600" dirty="0">
                <a:solidFill>
                  <a:schemeClr val="dk1"/>
                </a:solidFill>
                <a:latin typeface="Malgun Gothic"/>
                <a:ea typeface="Malgun Gothic"/>
                <a:cs typeface="Malgun Gothic"/>
                <a:sym typeface="Malgun Gothic"/>
              </a:rPr>
              <a:t>    </a:t>
            </a:r>
            <a:r>
              <a:rPr lang="zh-CN" altLang="en-US" sz="1600" b="1" dirty="0">
                <a:solidFill>
                  <a:schemeClr val="dk1"/>
                </a:solidFill>
                <a:latin typeface="Malgun Gothic"/>
                <a:ea typeface="Malgun Gothic"/>
                <a:cs typeface="Malgun Gothic"/>
                <a:sym typeface="Malgun Gothic"/>
              </a:rPr>
              <a:t>       </a:t>
            </a:r>
            <a:r>
              <a:rPr lang="en-US" altLang="zh-CN" sz="1600" b="1" dirty="0">
                <a:solidFill>
                  <a:schemeClr val="dk1"/>
                </a:solidFill>
                <a:latin typeface="Malgun Gothic"/>
                <a:ea typeface="Malgun Gothic"/>
                <a:cs typeface="Malgun Gothic"/>
                <a:sym typeface="Malgun Gothic"/>
              </a:rPr>
              <a:t>- Interictal</a:t>
            </a:r>
            <a:r>
              <a:rPr lang="en-US" altLang="zh-CN" sz="1600" dirty="0">
                <a:solidFill>
                  <a:schemeClr val="dk1"/>
                </a:solidFill>
                <a:latin typeface="Malgun Gothic"/>
                <a:ea typeface="Malgun Gothic"/>
                <a:cs typeface="Malgun Gothic"/>
                <a:sym typeface="Malgun Gothic"/>
              </a:rPr>
              <a:t>: 4h before preictal</a:t>
            </a:r>
            <a:r>
              <a:rPr lang="zh-CN" altLang="en-US" sz="1867" dirty="0">
                <a:solidFill>
                  <a:schemeClr val="dk1"/>
                </a:solidFill>
                <a:latin typeface="Malgun Gothic"/>
                <a:ea typeface="Malgun Gothic"/>
                <a:cs typeface="Malgun Gothic"/>
                <a:sym typeface="Malgun Gothic"/>
              </a:rPr>
              <a:t> </a:t>
            </a:r>
            <a:endParaRPr sz="1467" dirty="0"/>
          </a:p>
          <a:p>
            <a:endParaRPr sz="1867" dirty="0">
              <a:solidFill>
                <a:schemeClr val="dk1"/>
              </a:solidFill>
              <a:latin typeface="Malgun Gothic"/>
              <a:ea typeface="Malgun Gothic"/>
              <a:cs typeface="Malgun Gothic"/>
              <a:sym typeface="Malgun Gothic"/>
            </a:endParaRPr>
          </a:p>
          <a:p>
            <a:endParaRPr lang="ko-KR" altLang="en-US" sz="1867" dirty="0">
              <a:solidFill>
                <a:schemeClr val="dk1"/>
              </a:solidFill>
              <a:latin typeface="Malgun Gothic"/>
              <a:ea typeface="Malgun Gothic"/>
              <a:cs typeface="Malgun Gothic"/>
              <a:sym typeface="Malgun Gothic"/>
            </a:endParaRPr>
          </a:p>
          <a:p>
            <a:endParaRPr sz="1867" dirty="0">
              <a:solidFill>
                <a:schemeClr val="dk1"/>
              </a:solidFill>
              <a:latin typeface="Malgun Gothic"/>
              <a:ea typeface="Malgun Gothic"/>
              <a:cs typeface="Malgun Gothic"/>
              <a:sym typeface="Malgun Gothic"/>
            </a:endParaRPr>
          </a:p>
          <a:p>
            <a:endParaRPr sz="1867" dirty="0">
              <a:solidFill>
                <a:schemeClr val="dk1"/>
              </a:solidFill>
              <a:latin typeface="Malgun Gothic"/>
              <a:ea typeface="Malgun Gothic"/>
              <a:cs typeface="Malgun Gothic"/>
              <a:sym typeface="Malgun Gothic"/>
            </a:endParaRPr>
          </a:p>
          <a:p>
            <a:endParaRPr sz="1867" dirty="0">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170747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10536936" cy="667925"/>
          </a:xfrm>
        </p:spPr>
        <p:txBody>
          <a:bodyPr>
            <a:normAutofit/>
          </a:bodyPr>
          <a:lstStyle/>
          <a:p>
            <a:r>
              <a:rPr lang="en-US" altLang="ko-KR" sz="2000" dirty="0">
                <a:latin typeface="Adobe Heiti Std R" panose="020B0400000000000000" pitchFamily="34" charset="-128"/>
              </a:rPr>
              <a:t>Dimensional Feature Data Combinations for Epilepsy Prediction</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04812" y="6406896"/>
            <a:ext cx="459172" cy="369332"/>
          </a:xfrm>
          <a:prstGeom prst="rect">
            <a:avLst/>
          </a:prstGeom>
          <a:noFill/>
        </p:spPr>
        <p:txBody>
          <a:bodyPr wrap="square" rtlCol="0">
            <a:spAutoFit/>
          </a:bodyPr>
          <a:lstStyle/>
          <a:p>
            <a:r>
              <a:rPr lang="en-US" altLang="ko-KR" dirty="0">
                <a:solidFill>
                  <a:srgbClr val="AC2E5E"/>
                </a:solidFill>
              </a:rPr>
              <a:t>11</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9104376"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Google Shape;264;p36">
            <a:extLst>
              <a:ext uri="{FF2B5EF4-FFF2-40B4-BE49-F238E27FC236}">
                <a16:creationId xmlns:a16="http://schemas.microsoft.com/office/drawing/2014/main" id="{CC005DC3-EB1A-3F1D-697F-B0104CBCD4B9}"/>
              </a:ext>
            </a:extLst>
          </p:cNvPr>
          <p:cNvSpPr txBox="1"/>
          <p:nvPr/>
        </p:nvSpPr>
        <p:spPr>
          <a:xfrm>
            <a:off x="471644" y="904006"/>
            <a:ext cx="3791200" cy="379615"/>
          </a:xfrm>
          <a:prstGeom prst="rect">
            <a:avLst/>
          </a:prstGeom>
          <a:noFill/>
          <a:ln>
            <a:noFill/>
          </a:ln>
        </p:spPr>
        <p:txBody>
          <a:bodyPr spcFirstLastPara="1" wrap="square" lIns="91433" tIns="45700" rIns="91433" bIns="45700" anchor="t" anchorCtr="0">
            <a:spAutoFit/>
          </a:bodyPr>
          <a:lstStyle/>
          <a:p>
            <a:pPr marL="287859" indent="-287859">
              <a:buClr>
                <a:schemeClr val="dk1"/>
              </a:buClr>
              <a:buSzPts val="1400"/>
              <a:buFont typeface="Noto Sans Symbols"/>
              <a:buChar char="▪"/>
            </a:pPr>
            <a:r>
              <a:rPr lang="en-US" altLang="zh-CN" sz="1867" b="1" dirty="0">
                <a:solidFill>
                  <a:schemeClr val="dk1"/>
                </a:solidFill>
                <a:latin typeface="Malgun Gothic"/>
                <a:ea typeface="Malgun Gothic"/>
                <a:cs typeface="Malgun Gothic"/>
                <a:sym typeface="Malgun Gothic"/>
              </a:rPr>
              <a:t>Data preprocessing</a:t>
            </a:r>
            <a:endParaRPr sz="1867" b="1" dirty="0">
              <a:solidFill>
                <a:schemeClr val="dk1"/>
              </a:solidFill>
              <a:latin typeface="Malgun Gothic"/>
              <a:ea typeface="Malgun Gothic"/>
              <a:cs typeface="Malgun Gothic"/>
              <a:sym typeface="Malgun Gothic"/>
            </a:endParaRPr>
          </a:p>
        </p:txBody>
      </p:sp>
      <p:grpSp>
        <p:nvGrpSpPr>
          <p:cNvPr id="5" name="Google Shape;258;p36">
            <a:extLst>
              <a:ext uri="{FF2B5EF4-FFF2-40B4-BE49-F238E27FC236}">
                <a16:creationId xmlns:a16="http://schemas.microsoft.com/office/drawing/2014/main" id="{1E8EBE9E-CF4F-FE77-DFB2-ADB8DE9E65DF}"/>
              </a:ext>
            </a:extLst>
          </p:cNvPr>
          <p:cNvGrpSpPr/>
          <p:nvPr/>
        </p:nvGrpSpPr>
        <p:grpSpPr>
          <a:xfrm>
            <a:off x="716009" y="1488294"/>
            <a:ext cx="10358703" cy="667500"/>
            <a:chOff x="1046920" y="1751805"/>
            <a:chExt cx="10358702" cy="667500"/>
          </a:xfrm>
        </p:grpSpPr>
        <p:sp>
          <p:nvSpPr>
            <p:cNvPr id="8" name="Google Shape;259;p36">
              <a:extLst>
                <a:ext uri="{FF2B5EF4-FFF2-40B4-BE49-F238E27FC236}">
                  <a16:creationId xmlns:a16="http://schemas.microsoft.com/office/drawing/2014/main" id="{ED126FC0-D0DD-EE8C-FADD-90475FC46442}"/>
                </a:ext>
              </a:extLst>
            </p:cNvPr>
            <p:cNvSpPr/>
            <p:nvPr/>
          </p:nvSpPr>
          <p:spPr>
            <a:xfrm>
              <a:off x="1046920" y="1777516"/>
              <a:ext cx="2439900" cy="616200"/>
            </a:xfrm>
            <a:prstGeom prst="homePlate">
              <a:avLst>
                <a:gd name="adj" fmla="val 50000"/>
              </a:avLst>
            </a:prstGeom>
            <a:noFill/>
            <a:ln w="12700" cap="flat" cmpd="sng">
              <a:solidFill>
                <a:srgbClr val="AEABAB"/>
              </a:solidFill>
              <a:prstDash val="solid"/>
              <a:miter lim="800000"/>
              <a:headEnd type="none" w="sm" len="sm"/>
              <a:tailEnd type="none" w="sm" len="sm"/>
            </a:ln>
          </p:spPr>
          <p:txBody>
            <a:bodyPr spcFirstLastPara="1" wrap="square" lIns="91433" tIns="45700" rIns="91433" bIns="45700" anchor="ctr" anchorCtr="0">
              <a:noAutofit/>
            </a:bodyPr>
            <a:lstStyle/>
            <a:p>
              <a:pPr algn="ctr"/>
              <a:r>
                <a:rPr lang="en-US" altLang="zh-CN" sz="1867" dirty="0">
                  <a:solidFill>
                    <a:schemeClr val="dk1"/>
                  </a:solidFill>
                  <a:latin typeface="Malgun Gothic"/>
                  <a:ea typeface="Malgun Gothic"/>
                  <a:cs typeface="Malgun Gothic"/>
                  <a:sym typeface="Malgun Gothic"/>
                </a:rPr>
                <a:t>Signal selection</a:t>
              </a:r>
              <a:endParaRPr sz="1867" dirty="0">
                <a:solidFill>
                  <a:schemeClr val="dk1"/>
                </a:solidFill>
                <a:latin typeface="Malgun Gothic"/>
                <a:ea typeface="Malgun Gothic"/>
                <a:cs typeface="Malgun Gothic"/>
                <a:sym typeface="Malgun Gothic"/>
              </a:endParaRPr>
            </a:p>
          </p:txBody>
        </p:sp>
        <p:sp>
          <p:nvSpPr>
            <p:cNvPr id="9" name="Google Shape;260;p36">
              <a:extLst>
                <a:ext uri="{FF2B5EF4-FFF2-40B4-BE49-F238E27FC236}">
                  <a16:creationId xmlns:a16="http://schemas.microsoft.com/office/drawing/2014/main" id="{E841AADE-1962-2A67-C43A-042478F650EF}"/>
                </a:ext>
              </a:extLst>
            </p:cNvPr>
            <p:cNvSpPr/>
            <p:nvPr/>
          </p:nvSpPr>
          <p:spPr>
            <a:xfrm>
              <a:off x="3564497" y="1751805"/>
              <a:ext cx="2539500" cy="667500"/>
            </a:xfrm>
            <a:prstGeom prst="homePlate">
              <a:avLst>
                <a:gd name="adj" fmla="val 50000"/>
              </a:avLst>
            </a:prstGeom>
            <a:solidFill>
              <a:schemeClr val="accent2">
                <a:lumMod val="40000"/>
                <a:lumOff val="60000"/>
              </a:schemeClr>
            </a:solidFill>
            <a:ln w="12700" cap="flat" cmpd="sng">
              <a:solidFill>
                <a:srgbClr val="AEABAB"/>
              </a:solidFill>
              <a:prstDash val="solid"/>
              <a:miter lim="800000"/>
              <a:headEnd type="none" w="sm" len="sm"/>
              <a:tailEnd type="none" w="sm" len="sm"/>
            </a:ln>
          </p:spPr>
          <p:txBody>
            <a:bodyPr spcFirstLastPara="1" wrap="square" lIns="91433" tIns="45700" rIns="91433" bIns="45700" anchor="ctr" anchorCtr="0">
              <a:noAutofit/>
            </a:bodyPr>
            <a:lstStyle/>
            <a:p>
              <a:pPr algn="ctr"/>
              <a:r>
                <a:rPr lang="en-US" altLang="zh-CN" sz="1867" b="1">
                  <a:solidFill>
                    <a:schemeClr val="dk1"/>
                  </a:solidFill>
                  <a:latin typeface="Malgun Gothic"/>
                  <a:ea typeface="Malgun Gothic"/>
                  <a:cs typeface="Malgun Gothic"/>
                  <a:sym typeface="Malgun Gothic"/>
                </a:rPr>
                <a:t>Data augmentation</a:t>
              </a:r>
              <a:endParaRPr sz="1867" b="1">
                <a:solidFill>
                  <a:schemeClr val="dk1"/>
                </a:solidFill>
                <a:latin typeface="Malgun Gothic"/>
                <a:ea typeface="Malgun Gothic"/>
                <a:cs typeface="Malgun Gothic"/>
                <a:sym typeface="Malgun Gothic"/>
              </a:endParaRPr>
            </a:p>
          </p:txBody>
        </p:sp>
        <p:sp>
          <p:nvSpPr>
            <p:cNvPr id="10" name="Google Shape;261;p36">
              <a:extLst>
                <a:ext uri="{FF2B5EF4-FFF2-40B4-BE49-F238E27FC236}">
                  <a16:creationId xmlns:a16="http://schemas.microsoft.com/office/drawing/2014/main" id="{E9B23E25-A863-9631-DAD8-EA94339E3373}"/>
                </a:ext>
              </a:extLst>
            </p:cNvPr>
            <p:cNvSpPr/>
            <p:nvPr/>
          </p:nvSpPr>
          <p:spPr>
            <a:xfrm>
              <a:off x="6317848" y="1751805"/>
              <a:ext cx="2539500" cy="667500"/>
            </a:xfrm>
            <a:prstGeom prst="homePlate">
              <a:avLst>
                <a:gd name="adj" fmla="val 50000"/>
              </a:avLst>
            </a:prstGeom>
            <a:noFill/>
            <a:ln w="12700" cap="flat" cmpd="sng">
              <a:solidFill>
                <a:srgbClr val="AEABAB"/>
              </a:solidFill>
              <a:prstDash val="solid"/>
              <a:miter lim="800000"/>
              <a:headEnd type="none" w="sm" len="sm"/>
              <a:tailEnd type="none" w="sm" len="sm"/>
            </a:ln>
          </p:spPr>
          <p:txBody>
            <a:bodyPr spcFirstLastPara="1" wrap="square" lIns="91433" tIns="45700" rIns="91433" bIns="45700" anchor="ctr" anchorCtr="0">
              <a:noAutofit/>
            </a:bodyPr>
            <a:lstStyle/>
            <a:p>
              <a:pPr algn="ctr"/>
              <a:r>
                <a:rPr lang="en-US" altLang="zh-CN" sz="1867">
                  <a:solidFill>
                    <a:schemeClr val="dk1"/>
                  </a:solidFill>
                  <a:latin typeface="Malgun Gothic"/>
                  <a:ea typeface="Malgun Gothic"/>
                  <a:cs typeface="Malgun Gothic"/>
                  <a:sym typeface="Malgun Gothic"/>
                </a:rPr>
                <a:t>2D matrix</a:t>
              </a:r>
              <a:endParaRPr sz="1467"/>
            </a:p>
          </p:txBody>
        </p:sp>
        <p:sp>
          <p:nvSpPr>
            <p:cNvPr id="11" name="Google Shape;262;p36">
              <a:extLst>
                <a:ext uri="{FF2B5EF4-FFF2-40B4-BE49-F238E27FC236}">
                  <a16:creationId xmlns:a16="http://schemas.microsoft.com/office/drawing/2014/main" id="{D0CB85C6-845A-8EED-96B6-1E3C86F028B2}"/>
                </a:ext>
              </a:extLst>
            </p:cNvPr>
            <p:cNvSpPr/>
            <p:nvPr/>
          </p:nvSpPr>
          <p:spPr>
            <a:xfrm>
              <a:off x="9200322" y="1751805"/>
              <a:ext cx="2205300" cy="667500"/>
            </a:xfrm>
            <a:prstGeom prst="homePlate">
              <a:avLst>
                <a:gd name="adj" fmla="val 50000"/>
              </a:avLst>
            </a:prstGeom>
            <a:noFill/>
            <a:ln w="12700" cap="flat" cmpd="sng">
              <a:solidFill>
                <a:srgbClr val="AEABAB"/>
              </a:solidFill>
              <a:prstDash val="solid"/>
              <a:miter lim="800000"/>
              <a:headEnd type="none" w="sm" len="sm"/>
              <a:tailEnd type="none" w="sm" len="sm"/>
            </a:ln>
          </p:spPr>
          <p:txBody>
            <a:bodyPr spcFirstLastPara="1" wrap="square" lIns="91433" tIns="45700" rIns="91433" bIns="45700" anchor="ctr" anchorCtr="0">
              <a:noAutofit/>
            </a:bodyPr>
            <a:lstStyle/>
            <a:p>
              <a:pPr algn="ctr"/>
              <a:r>
                <a:rPr lang="en-US" altLang="zh-CN" sz="1867">
                  <a:solidFill>
                    <a:schemeClr val="dk1"/>
                  </a:solidFill>
                  <a:latin typeface="Malgun Gothic"/>
                  <a:ea typeface="Malgun Gothic"/>
                  <a:cs typeface="Malgun Gothic"/>
                  <a:sym typeface="Malgun Gothic"/>
                </a:rPr>
                <a:t>Model test</a:t>
              </a:r>
              <a:endParaRPr sz="1867">
                <a:solidFill>
                  <a:schemeClr val="dk1"/>
                </a:solidFill>
                <a:latin typeface="Malgun Gothic"/>
                <a:ea typeface="Malgun Gothic"/>
                <a:cs typeface="Malgun Gothic"/>
                <a:sym typeface="Malgun Gothic"/>
              </a:endParaRPr>
            </a:p>
          </p:txBody>
        </p:sp>
      </p:grpSp>
      <p:sp>
        <p:nvSpPr>
          <p:cNvPr id="12" name="Google Shape;249;p36">
            <a:extLst>
              <a:ext uri="{FF2B5EF4-FFF2-40B4-BE49-F238E27FC236}">
                <a16:creationId xmlns:a16="http://schemas.microsoft.com/office/drawing/2014/main" id="{0A1C6C7F-1EC2-4696-4D96-A2108F1911A1}"/>
              </a:ext>
            </a:extLst>
          </p:cNvPr>
          <p:cNvSpPr txBox="1"/>
          <p:nvPr/>
        </p:nvSpPr>
        <p:spPr>
          <a:xfrm flipH="1">
            <a:off x="1407971" y="2578970"/>
            <a:ext cx="3245200" cy="2062447"/>
          </a:xfrm>
          <a:prstGeom prst="rect">
            <a:avLst/>
          </a:prstGeom>
          <a:noFill/>
          <a:ln>
            <a:noFill/>
          </a:ln>
        </p:spPr>
        <p:txBody>
          <a:bodyPr spcFirstLastPara="1" wrap="square" lIns="91433" tIns="45700" rIns="91433" bIns="45700" anchor="t" anchorCtr="0">
            <a:spAutoFit/>
          </a:bodyPr>
          <a:lstStyle/>
          <a:p>
            <a:r>
              <a:rPr lang="en-US" altLang="zh-CN" sz="1600" b="1" dirty="0">
                <a:solidFill>
                  <a:schemeClr val="dk1"/>
                </a:solidFill>
                <a:latin typeface="Malgun Gothic"/>
                <a:ea typeface="Malgun Gothic"/>
                <a:cs typeface="Malgun Gothic"/>
                <a:sym typeface="Malgun Gothic"/>
              </a:rPr>
              <a:t>-  Use oversampling (30s) </a:t>
            </a:r>
            <a:endParaRPr sz="1467" dirty="0"/>
          </a:p>
          <a:p>
            <a:endParaRPr sz="1867" dirty="0">
              <a:solidFill>
                <a:schemeClr val="dk1"/>
              </a:solidFill>
              <a:latin typeface="Malgun Gothic"/>
              <a:ea typeface="Malgun Gothic"/>
              <a:cs typeface="Malgun Gothic"/>
              <a:sym typeface="Malgun Gothic"/>
            </a:endParaRPr>
          </a:p>
          <a:p>
            <a:endParaRPr sz="1867" dirty="0">
              <a:solidFill>
                <a:schemeClr val="dk1"/>
              </a:solidFill>
              <a:latin typeface="Malgun Gothic"/>
              <a:ea typeface="Malgun Gothic"/>
              <a:cs typeface="Malgun Gothic"/>
              <a:sym typeface="Malgun Gothic"/>
            </a:endParaRPr>
          </a:p>
          <a:p>
            <a:endParaRPr sz="1867" dirty="0">
              <a:solidFill>
                <a:schemeClr val="dk1"/>
              </a:solidFill>
              <a:latin typeface="Malgun Gothic"/>
              <a:ea typeface="Malgun Gothic"/>
              <a:cs typeface="Malgun Gothic"/>
              <a:sym typeface="Malgun Gothic"/>
            </a:endParaRPr>
          </a:p>
          <a:p>
            <a:endParaRPr sz="1867" dirty="0">
              <a:solidFill>
                <a:schemeClr val="dk1"/>
              </a:solidFill>
              <a:latin typeface="Malgun Gothic"/>
              <a:ea typeface="Malgun Gothic"/>
              <a:cs typeface="Malgun Gothic"/>
              <a:sym typeface="Malgun Gothic"/>
            </a:endParaRPr>
          </a:p>
          <a:p>
            <a:endParaRPr sz="1867" dirty="0">
              <a:solidFill>
                <a:schemeClr val="dk1"/>
              </a:solidFill>
              <a:latin typeface="Malgun Gothic"/>
              <a:ea typeface="Malgun Gothic"/>
              <a:cs typeface="Malgun Gothic"/>
              <a:sym typeface="Malgun Gothic"/>
            </a:endParaRPr>
          </a:p>
          <a:p>
            <a:endParaRPr sz="1867" dirty="0">
              <a:solidFill>
                <a:schemeClr val="dk1"/>
              </a:solidFill>
              <a:latin typeface="Malgun Gothic"/>
              <a:ea typeface="Malgun Gothic"/>
              <a:cs typeface="Malgun Gothic"/>
              <a:sym typeface="Malgun Gothic"/>
            </a:endParaRPr>
          </a:p>
        </p:txBody>
      </p:sp>
      <p:grpSp>
        <p:nvGrpSpPr>
          <p:cNvPr id="13" name="Google Shape;250;p36">
            <a:extLst>
              <a:ext uri="{FF2B5EF4-FFF2-40B4-BE49-F238E27FC236}">
                <a16:creationId xmlns:a16="http://schemas.microsoft.com/office/drawing/2014/main" id="{8E4D588C-D617-D5B0-CD78-F9DE7C630D2E}"/>
              </a:ext>
            </a:extLst>
          </p:cNvPr>
          <p:cNvGrpSpPr/>
          <p:nvPr/>
        </p:nvGrpSpPr>
        <p:grpSpPr>
          <a:xfrm>
            <a:off x="1935959" y="3259606"/>
            <a:ext cx="6330316" cy="2885201"/>
            <a:chOff x="548949" y="3515142"/>
            <a:chExt cx="4996566" cy="2273244"/>
          </a:xfrm>
        </p:grpSpPr>
        <p:pic>
          <p:nvPicPr>
            <p:cNvPr id="14" name="Google Shape;251;p36">
              <a:extLst>
                <a:ext uri="{FF2B5EF4-FFF2-40B4-BE49-F238E27FC236}">
                  <a16:creationId xmlns:a16="http://schemas.microsoft.com/office/drawing/2014/main" id="{0A389E61-9ADC-CD49-690D-5CC025D203B8}"/>
                </a:ext>
              </a:extLst>
            </p:cNvPr>
            <p:cNvPicPr preferRelativeResize="0"/>
            <p:nvPr/>
          </p:nvPicPr>
          <p:blipFill rotWithShape="1">
            <a:blip r:embed="rId2">
              <a:alphaModFix/>
            </a:blip>
            <a:srcRect/>
            <a:stretch/>
          </p:blipFill>
          <p:spPr>
            <a:xfrm>
              <a:off x="548949" y="3515142"/>
              <a:ext cx="4596507" cy="2273244"/>
            </a:xfrm>
            <a:prstGeom prst="rect">
              <a:avLst/>
            </a:prstGeom>
            <a:noFill/>
            <a:ln>
              <a:noFill/>
            </a:ln>
          </p:spPr>
        </p:pic>
        <p:grpSp>
          <p:nvGrpSpPr>
            <p:cNvPr id="15" name="Google Shape;252;p36">
              <a:extLst>
                <a:ext uri="{FF2B5EF4-FFF2-40B4-BE49-F238E27FC236}">
                  <a16:creationId xmlns:a16="http://schemas.microsoft.com/office/drawing/2014/main" id="{C18F9137-96A8-1537-179F-3E8D9500C725}"/>
                </a:ext>
              </a:extLst>
            </p:cNvPr>
            <p:cNvGrpSpPr/>
            <p:nvPr/>
          </p:nvGrpSpPr>
          <p:grpSpPr>
            <a:xfrm>
              <a:off x="4629079" y="4030184"/>
              <a:ext cx="916436" cy="1423320"/>
              <a:chOff x="4115476" y="4612145"/>
              <a:chExt cx="916436" cy="1423320"/>
            </a:xfrm>
          </p:grpSpPr>
          <p:sp>
            <p:nvSpPr>
              <p:cNvPr id="16" name="Google Shape;253;p36">
                <a:extLst>
                  <a:ext uri="{FF2B5EF4-FFF2-40B4-BE49-F238E27FC236}">
                    <a16:creationId xmlns:a16="http://schemas.microsoft.com/office/drawing/2014/main" id="{7F4E36DA-1CBD-B2CA-2E6E-55FAF661CD5E}"/>
                  </a:ext>
                </a:extLst>
              </p:cNvPr>
              <p:cNvSpPr txBox="1"/>
              <p:nvPr/>
            </p:nvSpPr>
            <p:spPr>
              <a:xfrm>
                <a:off x="4115476" y="5849633"/>
                <a:ext cx="802200" cy="185832"/>
              </a:xfrm>
              <a:prstGeom prst="rect">
                <a:avLst/>
              </a:prstGeom>
              <a:noFill/>
              <a:ln>
                <a:noFill/>
              </a:ln>
            </p:spPr>
            <p:txBody>
              <a:bodyPr spcFirstLastPara="1" wrap="square" lIns="91433" tIns="45700" rIns="91433" bIns="45700" anchor="t" anchorCtr="0">
                <a:spAutoFit/>
              </a:bodyPr>
              <a:lstStyle/>
              <a:p>
                <a:r>
                  <a:rPr lang="en-US" altLang="zh-CN" sz="933">
                    <a:solidFill>
                      <a:schemeClr val="dk1"/>
                    </a:solidFill>
                    <a:latin typeface="Malgun Gothic"/>
                    <a:ea typeface="Malgun Gothic"/>
                    <a:cs typeface="Malgun Gothic"/>
                    <a:sym typeface="Malgun Gothic"/>
                  </a:rPr>
                  <a:t>N*18 data</a:t>
                </a:r>
                <a:endParaRPr sz="933">
                  <a:solidFill>
                    <a:schemeClr val="dk1"/>
                  </a:solidFill>
                  <a:latin typeface="Malgun Gothic"/>
                  <a:ea typeface="Malgun Gothic"/>
                  <a:cs typeface="Malgun Gothic"/>
                  <a:sym typeface="Malgun Gothic"/>
                </a:endParaRPr>
              </a:p>
            </p:txBody>
          </p:sp>
          <p:sp>
            <p:nvSpPr>
              <p:cNvPr id="17" name="Google Shape;254;p36">
                <a:extLst>
                  <a:ext uri="{FF2B5EF4-FFF2-40B4-BE49-F238E27FC236}">
                    <a16:creationId xmlns:a16="http://schemas.microsoft.com/office/drawing/2014/main" id="{E77F9156-6466-ABF4-4D7F-E1FC1E51D339}"/>
                  </a:ext>
                </a:extLst>
              </p:cNvPr>
              <p:cNvSpPr txBox="1"/>
              <p:nvPr/>
            </p:nvSpPr>
            <p:spPr>
              <a:xfrm>
                <a:off x="4264812" y="4612145"/>
                <a:ext cx="767100" cy="185832"/>
              </a:xfrm>
              <a:prstGeom prst="rect">
                <a:avLst/>
              </a:prstGeom>
              <a:noFill/>
              <a:ln>
                <a:noFill/>
              </a:ln>
            </p:spPr>
            <p:txBody>
              <a:bodyPr spcFirstLastPara="1" wrap="square" lIns="91433" tIns="45700" rIns="91433" bIns="45700" anchor="t" anchorCtr="0">
                <a:spAutoFit/>
              </a:bodyPr>
              <a:lstStyle/>
              <a:p>
                <a:r>
                  <a:rPr lang="en-US" altLang="zh-CN" sz="933">
                    <a:solidFill>
                      <a:schemeClr val="dk1"/>
                    </a:solidFill>
                    <a:latin typeface="Malgun Gothic"/>
                    <a:ea typeface="Malgun Gothic"/>
                    <a:cs typeface="Malgun Gothic"/>
                    <a:sym typeface="Malgun Gothic"/>
                  </a:rPr>
                  <a:t>N*18 data</a:t>
                </a:r>
                <a:endParaRPr sz="933">
                  <a:solidFill>
                    <a:schemeClr val="dk1"/>
                  </a:solidFill>
                  <a:latin typeface="Malgun Gothic"/>
                  <a:ea typeface="Malgun Gothic"/>
                  <a:cs typeface="Malgun Gothic"/>
                  <a:sym typeface="Malgun Gothic"/>
                </a:endParaRPr>
              </a:p>
            </p:txBody>
          </p:sp>
        </p:grpSp>
      </p:grpSp>
      <p:grpSp>
        <p:nvGrpSpPr>
          <p:cNvPr id="18" name="Google Shape;255;p36">
            <a:extLst>
              <a:ext uri="{FF2B5EF4-FFF2-40B4-BE49-F238E27FC236}">
                <a16:creationId xmlns:a16="http://schemas.microsoft.com/office/drawing/2014/main" id="{02F1A37E-52C5-57B9-3B20-9438B7D3767F}"/>
              </a:ext>
            </a:extLst>
          </p:cNvPr>
          <p:cNvGrpSpPr/>
          <p:nvPr/>
        </p:nvGrpSpPr>
        <p:grpSpPr>
          <a:xfrm>
            <a:off x="4707803" y="5774637"/>
            <a:ext cx="869700" cy="337760"/>
            <a:chOff x="4711150" y="5925881"/>
            <a:chExt cx="869700" cy="337760"/>
          </a:xfrm>
        </p:grpSpPr>
        <p:sp>
          <p:nvSpPr>
            <p:cNvPr id="19" name="Google Shape;256;p36">
              <a:extLst>
                <a:ext uri="{FF2B5EF4-FFF2-40B4-BE49-F238E27FC236}">
                  <a16:creationId xmlns:a16="http://schemas.microsoft.com/office/drawing/2014/main" id="{22D8FF21-390A-49EB-3118-45F20222FE71}"/>
                </a:ext>
              </a:extLst>
            </p:cNvPr>
            <p:cNvSpPr/>
            <p:nvPr/>
          </p:nvSpPr>
          <p:spPr>
            <a:xfrm>
              <a:off x="4866430" y="5925881"/>
              <a:ext cx="559200" cy="122400"/>
            </a:xfrm>
            <a:prstGeom prst="rightArrow">
              <a:avLst>
                <a:gd name="adj1" fmla="val 50000"/>
                <a:gd name="adj2" fmla="val 50000"/>
              </a:avLst>
            </a:prstGeom>
            <a:noFill/>
            <a:ln w="12700" cap="flat" cmpd="sng">
              <a:solidFill>
                <a:srgbClr val="595959"/>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Malgun Gothic"/>
                <a:ea typeface="Malgun Gothic"/>
                <a:cs typeface="Malgun Gothic"/>
                <a:sym typeface="Malgun Gothic"/>
              </a:endParaRPr>
            </a:p>
          </p:txBody>
        </p:sp>
        <p:sp>
          <p:nvSpPr>
            <p:cNvPr id="20" name="Google Shape;257;p36">
              <a:extLst>
                <a:ext uri="{FF2B5EF4-FFF2-40B4-BE49-F238E27FC236}">
                  <a16:creationId xmlns:a16="http://schemas.microsoft.com/office/drawing/2014/main" id="{DD6F31DC-E56F-2F6E-D16E-C445EF94C2DA}"/>
                </a:ext>
              </a:extLst>
            </p:cNvPr>
            <p:cNvSpPr txBox="1"/>
            <p:nvPr/>
          </p:nvSpPr>
          <p:spPr>
            <a:xfrm>
              <a:off x="4711150" y="6048238"/>
              <a:ext cx="869700" cy="215403"/>
            </a:xfrm>
            <a:prstGeom prst="rect">
              <a:avLst/>
            </a:prstGeom>
            <a:noFill/>
            <a:ln>
              <a:noFill/>
            </a:ln>
          </p:spPr>
          <p:txBody>
            <a:bodyPr spcFirstLastPara="1" wrap="square" lIns="91433" tIns="45700" rIns="91433" bIns="45700" anchor="t" anchorCtr="0">
              <a:spAutoFit/>
            </a:bodyPr>
            <a:lstStyle/>
            <a:p>
              <a:r>
                <a:rPr lang="en-US" altLang="zh-CN" sz="800" dirty="0">
                  <a:solidFill>
                    <a:schemeClr val="dk1"/>
                  </a:solidFill>
                  <a:latin typeface="Malgun Gothic"/>
                  <a:ea typeface="Malgun Gothic"/>
                  <a:cs typeface="Malgun Gothic"/>
                  <a:sym typeface="Malgun Gothic"/>
                </a:rPr>
                <a:t>oversampling</a:t>
              </a:r>
              <a:endParaRPr sz="800" dirty="0">
                <a:solidFill>
                  <a:schemeClr val="dk1"/>
                </a:solidFill>
                <a:latin typeface="Malgun Gothic"/>
                <a:ea typeface="Malgun Gothic"/>
                <a:cs typeface="Malgun Gothic"/>
                <a:sym typeface="Malgun Gothic"/>
              </a:endParaRPr>
            </a:p>
          </p:txBody>
        </p:sp>
      </p:grpSp>
    </p:spTree>
    <p:extLst>
      <p:ext uri="{BB962C8B-B14F-4D97-AF65-F5344CB8AC3E}">
        <p14:creationId xmlns:p14="http://schemas.microsoft.com/office/powerpoint/2010/main" val="413514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10536936" cy="667925"/>
          </a:xfrm>
        </p:spPr>
        <p:txBody>
          <a:bodyPr>
            <a:normAutofit/>
          </a:bodyPr>
          <a:lstStyle/>
          <a:p>
            <a:r>
              <a:rPr lang="en-US" altLang="ko-KR" sz="2000" dirty="0">
                <a:latin typeface="Adobe Heiti Std R" panose="020B0400000000000000" pitchFamily="34" charset="-128"/>
              </a:rPr>
              <a:t>Dimensional Feature Data Combinations for Epilepsy Prediction</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92487" y="6353108"/>
            <a:ext cx="499513" cy="369332"/>
          </a:xfrm>
          <a:prstGeom prst="rect">
            <a:avLst/>
          </a:prstGeom>
          <a:noFill/>
        </p:spPr>
        <p:txBody>
          <a:bodyPr wrap="square" rtlCol="0">
            <a:spAutoFit/>
          </a:bodyPr>
          <a:lstStyle/>
          <a:p>
            <a:r>
              <a:rPr lang="en-US" altLang="ko-KR" dirty="0">
                <a:solidFill>
                  <a:srgbClr val="AC2E5E"/>
                </a:solidFill>
              </a:rPr>
              <a:t>12</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9104376"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Google Shape;264;p36">
            <a:extLst>
              <a:ext uri="{FF2B5EF4-FFF2-40B4-BE49-F238E27FC236}">
                <a16:creationId xmlns:a16="http://schemas.microsoft.com/office/drawing/2014/main" id="{CC005DC3-EB1A-3F1D-697F-B0104CBCD4B9}"/>
              </a:ext>
            </a:extLst>
          </p:cNvPr>
          <p:cNvSpPr txBox="1"/>
          <p:nvPr/>
        </p:nvSpPr>
        <p:spPr>
          <a:xfrm>
            <a:off x="471644" y="904006"/>
            <a:ext cx="3791200" cy="379615"/>
          </a:xfrm>
          <a:prstGeom prst="rect">
            <a:avLst/>
          </a:prstGeom>
          <a:noFill/>
          <a:ln>
            <a:noFill/>
          </a:ln>
        </p:spPr>
        <p:txBody>
          <a:bodyPr spcFirstLastPara="1" wrap="square" lIns="91433" tIns="45700" rIns="91433" bIns="45700" anchor="t" anchorCtr="0">
            <a:spAutoFit/>
          </a:bodyPr>
          <a:lstStyle/>
          <a:p>
            <a:pPr marL="287859" indent="-287859">
              <a:buClr>
                <a:schemeClr val="dk1"/>
              </a:buClr>
              <a:buSzPts val="1400"/>
              <a:buFont typeface="Noto Sans Symbols"/>
              <a:buChar char="▪"/>
            </a:pPr>
            <a:r>
              <a:rPr lang="en-US" altLang="zh-CN" sz="1867" b="1" dirty="0">
                <a:solidFill>
                  <a:schemeClr val="dk1"/>
                </a:solidFill>
                <a:latin typeface="Malgun Gothic"/>
                <a:ea typeface="Malgun Gothic"/>
                <a:cs typeface="Malgun Gothic"/>
                <a:sym typeface="Malgun Gothic"/>
              </a:rPr>
              <a:t>Data preprocessing</a:t>
            </a:r>
            <a:endParaRPr sz="1867" b="1" dirty="0">
              <a:solidFill>
                <a:schemeClr val="dk1"/>
              </a:solidFill>
              <a:latin typeface="Malgun Gothic"/>
              <a:ea typeface="Malgun Gothic"/>
              <a:cs typeface="Malgun Gothic"/>
              <a:sym typeface="Malgun Gothic"/>
            </a:endParaRPr>
          </a:p>
        </p:txBody>
      </p:sp>
      <p:grpSp>
        <p:nvGrpSpPr>
          <p:cNvPr id="3" name="组合 2">
            <a:extLst>
              <a:ext uri="{FF2B5EF4-FFF2-40B4-BE49-F238E27FC236}">
                <a16:creationId xmlns:a16="http://schemas.microsoft.com/office/drawing/2014/main" id="{4277AF33-6171-5144-6723-2DB43C55F7F9}"/>
              </a:ext>
            </a:extLst>
          </p:cNvPr>
          <p:cNvGrpSpPr/>
          <p:nvPr/>
        </p:nvGrpSpPr>
        <p:grpSpPr>
          <a:xfrm>
            <a:off x="718912" y="1405978"/>
            <a:ext cx="10358696" cy="667647"/>
            <a:chOff x="1046920" y="1751805"/>
            <a:chExt cx="10358696" cy="667647"/>
          </a:xfrm>
        </p:grpSpPr>
        <p:sp>
          <p:nvSpPr>
            <p:cNvPr id="21" name="箭头: 五边形 20">
              <a:extLst>
                <a:ext uri="{FF2B5EF4-FFF2-40B4-BE49-F238E27FC236}">
                  <a16:creationId xmlns:a16="http://schemas.microsoft.com/office/drawing/2014/main" id="{6A9183EB-A065-D937-DDA1-084064E7913F}"/>
                </a:ext>
              </a:extLst>
            </p:cNvPr>
            <p:cNvSpPr/>
            <p:nvPr/>
          </p:nvSpPr>
          <p:spPr>
            <a:xfrm>
              <a:off x="1046920" y="1777516"/>
              <a:ext cx="2439991" cy="616226"/>
            </a:xfrm>
            <a:prstGeom prst="homePlat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Signal selection</a:t>
              </a:r>
              <a:endParaRPr lang="ko-KR" altLang="en-US" dirty="0">
                <a:solidFill>
                  <a:schemeClr val="tx1"/>
                </a:solidFill>
              </a:endParaRPr>
            </a:p>
          </p:txBody>
        </p:sp>
        <p:sp>
          <p:nvSpPr>
            <p:cNvPr id="22" name="箭头: 五边形 21">
              <a:extLst>
                <a:ext uri="{FF2B5EF4-FFF2-40B4-BE49-F238E27FC236}">
                  <a16:creationId xmlns:a16="http://schemas.microsoft.com/office/drawing/2014/main" id="{0F4418CA-88F4-37DA-BAFD-B6AAF21CA43C}"/>
                </a:ext>
              </a:extLst>
            </p:cNvPr>
            <p:cNvSpPr/>
            <p:nvPr/>
          </p:nvSpPr>
          <p:spPr>
            <a:xfrm>
              <a:off x="3708759" y="1751805"/>
              <a:ext cx="2387241" cy="667647"/>
            </a:xfrm>
            <a:prstGeom prst="homePlat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Data augmentation</a:t>
              </a:r>
              <a:endParaRPr lang="ko-KR" altLang="en-US" dirty="0">
                <a:solidFill>
                  <a:schemeClr val="tx1"/>
                </a:solidFill>
              </a:endParaRPr>
            </a:p>
          </p:txBody>
        </p:sp>
        <p:sp>
          <p:nvSpPr>
            <p:cNvPr id="23" name="箭头: 五边形 22">
              <a:extLst>
                <a:ext uri="{FF2B5EF4-FFF2-40B4-BE49-F238E27FC236}">
                  <a16:creationId xmlns:a16="http://schemas.microsoft.com/office/drawing/2014/main" id="{55EA71A2-9661-AC01-5CDE-5AC8531E030D}"/>
                </a:ext>
              </a:extLst>
            </p:cNvPr>
            <p:cNvSpPr/>
            <p:nvPr/>
          </p:nvSpPr>
          <p:spPr>
            <a:xfrm>
              <a:off x="6317848" y="1751805"/>
              <a:ext cx="2539640" cy="667647"/>
            </a:xfrm>
            <a:prstGeom prst="homePlate">
              <a:avLst/>
            </a:prstGeom>
            <a:solidFill>
              <a:schemeClr val="accent2">
                <a:lumMod val="40000"/>
                <a:lumOff val="6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2D matrix</a:t>
              </a:r>
            </a:p>
          </p:txBody>
        </p:sp>
        <p:sp>
          <p:nvSpPr>
            <p:cNvPr id="24" name="箭头: 五边形 23">
              <a:extLst>
                <a:ext uri="{FF2B5EF4-FFF2-40B4-BE49-F238E27FC236}">
                  <a16:creationId xmlns:a16="http://schemas.microsoft.com/office/drawing/2014/main" id="{29B915E6-ABBE-F751-2AB5-ACA5B2564A0C}"/>
                </a:ext>
              </a:extLst>
            </p:cNvPr>
            <p:cNvSpPr/>
            <p:nvPr/>
          </p:nvSpPr>
          <p:spPr>
            <a:xfrm>
              <a:off x="9200322" y="1751805"/>
              <a:ext cx="2205294" cy="667647"/>
            </a:xfrm>
            <a:prstGeom prst="homePlate">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Model test</a:t>
              </a:r>
              <a:endParaRPr lang="ko-KR" altLang="en-US" dirty="0">
                <a:solidFill>
                  <a:schemeClr val="tx1"/>
                </a:solidFill>
              </a:endParaRPr>
            </a:p>
          </p:txBody>
        </p:sp>
      </p:grpSp>
      <p:sp>
        <p:nvSpPr>
          <p:cNvPr id="25" name="文本框 24">
            <a:extLst>
              <a:ext uri="{FF2B5EF4-FFF2-40B4-BE49-F238E27FC236}">
                <a16:creationId xmlns:a16="http://schemas.microsoft.com/office/drawing/2014/main" id="{8F3FF217-5E0F-693D-63C3-2D03450748C9}"/>
              </a:ext>
            </a:extLst>
          </p:cNvPr>
          <p:cNvSpPr txBox="1"/>
          <p:nvPr/>
        </p:nvSpPr>
        <p:spPr>
          <a:xfrm>
            <a:off x="829575" y="2434497"/>
            <a:ext cx="5102352" cy="338554"/>
          </a:xfrm>
          <a:prstGeom prst="rect">
            <a:avLst/>
          </a:prstGeom>
          <a:noFill/>
        </p:spPr>
        <p:txBody>
          <a:bodyPr wrap="square" rtlCol="0">
            <a:spAutoFit/>
          </a:bodyPr>
          <a:lstStyle/>
          <a:p>
            <a:r>
              <a:rPr lang="en-US" altLang="zh-CN" sz="1600" b="1" dirty="0">
                <a:latin typeface="+mn-ea"/>
              </a:rPr>
              <a:t>- </a:t>
            </a:r>
            <a:r>
              <a:rPr lang="en-US" altLang="zh-CN" sz="1600" b="1" dirty="0">
                <a:solidFill>
                  <a:schemeClr val="dk1"/>
                </a:solidFill>
                <a:latin typeface="Malgun Gothic"/>
                <a:ea typeface="Malgun Gothic"/>
                <a:sym typeface="Malgun Gothic"/>
              </a:rPr>
              <a:t>S</a:t>
            </a:r>
            <a:r>
              <a:rPr lang="en-US" altLang="zh-CN" sz="1600" b="1" dirty="0">
                <a:solidFill>
                  <a:schemeClr val="dk1"/>
                </a:solidFill>
                <a:latin typeface="Malgun Gothic"/>
                <a:ea typeface="Malgun Gothic"/>
                <a:cs typeface="Malgun Gothic"/>
                <a:sym typeface="Malgun Gothic"/>
              </a:rPr>
              <a:t>hort Time Fourier Transform</a:t>
            </a:r>
            <a:endParaRPr lang="zh-CN" altLang="en-US" sz="1600" b="1" dirty="0">
              <a:latin typeface="+mn-ea"/>
            </a:endParaRPr>
          </a:p>
        </p:txBody>
      </p:sp>
      <p:cxnSp>
        <p:nvCxnSpPr>
          <p:cNvPr id="26" name="直接箭头连接符 25">
            <a:extLst>
              <a:ext uri="{FF2B5EF4-FFF2-40B4-BE49-F238E27FC236}">
                <a16:creationId xmlns:a16="http://schemas.microsoft.com/office/drawing/2014/main" id="{1A45DF69-686F-2BD4-451F-EDD2A56516BE}"/>
              </a:ext>
            </a:extLst>
          </p:cNvPr>
          <p:cNvCxnSpPr>
            <a:cxnSpLocks/>
          </p:cNvCxnSpPr>
          <p:nvPr/>
        </p:nvCxnSpPr>
        <p:spPr>
          <a:xfrm>
            <a:off x="4138088" y="4595812"/>
            <a:ext cx="0" cy="2277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29" name="图片 28">
            <a:extLst>
              <a:ext uri="{FF2B5EF4-FFF2-40B4-BE49-F238E27FC236}">
                <a16:creationId xmlns:a16="http://schemas.microsoft.com/office/drawing/2014/main" id="{67C398AB-EB1D-CCEA-D5A8-D11DD44FC90D}"/>
              </a:ext>
            </a:extLst>
          </p:cNvPr>
          <p:cNvPicPr>
            <a:picLocks noChangeAspect="1"/>
          </p:cNvPicPr>
          <p:nvPr/>
        </p:nvPicPr>
        <p:blipFill>
          <a:blip r:embed="rId2"/>
          <a:stretch>
            <a:fillRect/>
          </a:stretch>
        </p:blipFill>
        <p:spPr>
          <a:xfrm>
            <a:off x="3026916" y="4327293"/>
            <a:ext cx="2180716" cy="268519"/>
          </a:xfrm>
          <a:prstGeom prst="rect">
            <a:avLst/>
          </a:prstGeom>
        </p:spPr>
      </p:pic>
      <p:pic>
        <p:nvPicPr>
          <p:cNvPr id="30" name="图片 29">
            <a:extLst>
              <a:ext uri="{FF2B5EF4-FFF2-40B4-BE49-F238E27FC236}">
                <a16:creationId xmlns:a16="http://schemas.microsoft.com/office/drawing/2014/main" id="{19A3C1F1-1950-89AE-2783-28598C369DE8}"/>
              </a:ext>
            </a:extLst>
          </p:cNvPr>
          <p:cNvPicPr>
            <a:picLocks noChangeAspect="1"/>
          </p:cNvPicPr>
          <p:nvPr/>
        </p:nvPicPr>
        <p:blipFill rotWithShape="1">
          <a:blip r:embed="rId3"/>
          <a:srcRect l="12191" t="10044" r="8400" b="12664"/>
          <a:stretch/>
        </p:blipFill>
        <p:spPr>
          <a:xfrm>
            <a:off x="3197969" y="4823592"/>
            <a:ext cx="2129750" cy="1381959"/>
          </a:xfrm>
          <a:prstGeom prst="rect">
            <a:avLst/>
          </a:prstGeom>
        </p:spPr>
      </p:pic>
      <p:pic>
        <p:nvPicPr>
          <p:cNvPr id="32" name="图片 31">
            <a:extLst>
              <a:ext uri="{FF2B5EF4-FFF2-40B4-BE49-F238E27FC236}">
                <a16:creationId xmlns:a16="http://schemas.microsoft.com/office/drawing/2014/main" id="{2F7AE63D-4E53-27C3-DFFF-CD2761D01C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92" r="9216"/>
          <a:stretch/>
        </p:blipFill>
        <p:spPr>
          <a:xfrm>
            <a:off x="1631723" y="3033856"/>
            <a:ext cx="5077018" cy="1184910"/>
          </a:xfrm>
          <a:prstGeom prst="rect">
            <a:avLst/>
          </a:prstGeom>
        </p:spPr>
      </p:pic>
      <p:sp>
        <p:nvSpPr>
          <p:cNvPr id="33" name="文本框 32">
            <a:extLst>
              <a:ext uri="{FF2B5EF4-FFF2-40B4-BE49-F238E27FC236}">
                <a16:creationId xmlns:a16="http://schemas.microsoft.com/office/drawing/2014/main" id="{9CB9661E-701C-64E7-AFC1-3FD722B56D74}"/>
              </a:ext>
            </a:extLst>
          </p:cNvPr>
          <p:cNvSpPr txBox="1"/>
          <p:nvPr/>
        </p:nvSpPr>
        <p:spPr>
          <a:xfrm>
            <a:off x="7403178" y="3498531"/>
            <a:ext cx="2726418" cy="461665"/>
          </a:xfrm>
          <a:prstGeom prst="rect">
            <a:avLst/>
          </a:prstGeom>
          <a:noFill/>
        </p:spPr>
        <p:txBody>
          <a:bodyPr wrap="square" rtlCol="0">
            <a:spAutoFit/>
          </a:bodyPr>
          <a:lstStyle/>
          <a:p>
            <a:r>
              <a:rPr lang="en-US" altLang="ko-KR" sz="1200" dirty="0"/>
              <a:t>1 input =  30s </a:t>
            </a:r>
          </a:p>
          <a:p>
            <a:r>
              <a:rPr lang="en-US" altLang="ko-KR" sz="1200" dirty="0"/>
              <a:t>18 channels to </a:t>
            </a:r>
            <a:r>
              <a:rPr lang="en-US" altLang="ko-KR" sz="1200" dirty="0">
                <a:sym typeface="Wingdings" panose="05000000000000000000" pitchFamily="2" charset="2"/>
              </a:rPr>
              <a:t>1 channel signal</a:t>
            </a:r>
            <a:endParaRPr lang="en-US" altLang="ko-KR" sz="1200" dirty="0"/>
          </a:p>
        </p:txBody>
      </p:sp>
      <p:sp>
        <p:nvSpPr>
          <p:cNvPr id="34" name="文本框 33">
            <a:extLst>
              <a:ext uri="{FF2B5EF4-FFF2-40B4-BE49-F238E27FC236}">
                <a16:creationId xmlns:a16="http://schemas.microsoft.com/office/drawing/2014/main" id="{2C77044F-7873-1F9B-D12C-4C292FCBA1AB}"/>
              </a:ext>
            </a:extLst>
          </p:cNvPr>
          <p:cNvSpPr txBox="1"/>
          <p:nvPr/>
        </p:nvSpPr>
        <p:spPr>
          <a:xfrm>
            <a:off x="7497883" y="4743005"/>
            <a:ext cx="2537007" cy="1408078"/>
          </a:xfrm>
          <a:prstGeom prst="rect">
            <a:avLst/>
          </a:prstGeom>
          <a:noFill/>
        </p:spPr>
        <p:txBody>
          <a:bodyPr wrap="square" rtlCol="0">
            <a:spAutoFit/>
          </a:bodyPr>
          <a:lstStyle/>
          <a:p>
            <a:r>
              <a:rPr lang="en-US" altLang="ko-KR" sz="1050" dirty="0">
                <a:sym typeface="Wingdings" panose="05000000000000000000" pitchFamily="2" charset="2"/>
              </a:rPr>
              <a:t>Use STFT to </a:t>
            </a:r>
            <a:r>
              <a:rPr lang="en-US" altLang="zh-CN" sz="1050" dirty="0">
                <a:sym typeface="Wingdings" panose="05000000000000000000" pitchFamily="2" charset="2"/>
              </a:rPr>
              <a:t>change </a:t>
            </a:r>
            <a:r>
              <a:rPr lang="en-US" altLang="ko-KR" sz="1050" dirty="0">
                <a:sym typeface="Wingdings" panose="05000000000000000000" pitchFamily="2" charset="2"/>
              </a:rPr>
              <a:t>to a 2D matrix and remove the noise</a:t>
            </a:r>
          </a:p>
          <a:p>
            <a:endParaRPr lang="en-US" altLang="ko-KR" sz="1050" dirty="0">
              <a:sym typeface="Wingdings" panose="05000000000000000000" pitchFamily="2" charset="2"/>
            </a:endParaRPr>
          </a:p>
          <a:p>
            <a:pPr marL="0" indent="0">
              <a:buNone/>
            </a:pPr>
            <a:r>
              <a:rPr lang="en-US" altLang="ko-KR" sz="1050" dirty="0">
                <a:sym typeface="Wingdings" panose="05000000000000000000" pitchFamily="2" charset="2"/>
              </a:rPr>
              <a:t> -   </a:t>
            </a:r>
            <a:r>
              <a:rPr lang="en-US" altLang="ko-KR" sz="1050" dirty="0">
                <a:solidFill>
                  <a:srgbClr val="000000"/>
                </a:solidFill>
                <a:latin typeface="Arial" panose="020B0604020202020204" pitchFamily="34" charset="0"/>
              </a:rPr>
              <a:t>by excluding 47–53 Hz and 97–103 Hz for 50 Hz </a:t>
            </a:r>
          </a:p>
          <a:p>
            <a:pPr marL="0" indent="0">
              <a:buNone/>
            </a:pPr>
            <a:r>
              <a:rPr lang="en-US" altLang="ko-KR" sz="1050" dirty="0">
                <a:solidFill>
                  <a:srgbClr val="000000"/>
                </a:solidFill>
                <a:latin typeface="Arial" panose="020B0604020202020204" pitchFamily="34" charset="0"/>
              </a:rPr>
              <a:t>       and</a:t>
            </a:r>
            <a:r>
              <a:rPr lang="zh-CN" altLang="en-US" sz="1050" dirty="0">
                <a:solidFill>
                  <a:srgbClr val="000000"/>
                </a:solidFill>
                <a:latin typeface="Arial" panose="020B0604020202020204" pitchFamily="34" charset="0"/>
              </a:rPr>
              <a:t> </a:t>
            </a:r>
            <a:r>
              <a:rPr lang="en-US" altLang="zh-CN" sz="1050" dirty="0">
                <a:solidFill>
                  <a:srgbClr val="000000"/>
                </a:solidFill>
                <a:latin typeface="Arial" panose="020B0604020202020204" pitchFamily="34" charset="0"/>
              </a:rPr>
              <a:t>excluding </a:t>
            </a:r>
            <a:r>
              <a:rPr lang="en-US" altLang="ko-KR" sz="1050" dirty="0">
                <a:solidFill>
                  <a:srgbClr val="000000"/>
                </a:solidFill>
                <a:latin typeface="Arial" panose="020B0604020202020204" pitchFamily="34" charset="0"/>
              </a:rPr>
              <a:t>57–63 Hz and 117–123 Hz for 60 Hz. </a:t>
            </a:r>
            <a:endParaRPr lang="en-US" altLang="zh-CN" sz="1050" dirty="0">
              <a:solidFill>
                <a:srgbClr val="000000"/>
              </a:solidFill>
              <a:latin typeface="Arial" panose="020B0604020202020204" pitchFamily="34" charset="0"/>
            </a:endParaRPr>
          </a:p>
          <a:p>
            <a:endParaRPr lang="en-US" altLang="ko-KR" sz="1200" dirty="0"/>
          </a:p>
        </p:txBody>
      </p:sp>
      <p:sp>
        <p:nvSpPr>
          <p:cNvPr id="35" name="左大括号 34">
            <a:extLst>
              <a:ext uri="{FF2B5EF4-FFF2-40B4-BE49-F238E27FC236}">
                <a16:creationId xmlns:a16="http://schemas.microsoft.com/office/drawing/2014/main" id="{119E9184-1031-9EBF-3C8A-623279BAC2DF}"/>
              </a:ext>
            </a:extLst>
          </p:cNvPr>
          <p:cNvSpPr/>
          <p:nvPr/>
        </p:nvSpPr>
        <p:spPr>
          <a:xfrm rot="10800000">
            <a:off x="7152225" y="3071567"/>
            <a:ext cx="45719" cy="1408992"/>
          </a:xfrm>
          <a:prstGeom prst="leftBrace">
            <a:avLst/>
          </a:prstGeom>
          <a:noFill/>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
        <p:nvSpPr>
          <p:cNvPr id="36" name="左大括号 35">
            <a:extLst>
              <a:ext uri="{FF2B5EF4-FFF2-40B4-BE49-F238E27FC236}">
                <a16:creationId xmlns:a16="http://schemas.microsoft.com/office/drawing/2014/main" id="{78C9DBC5-9808-C793-E05D-01324352DEAC}"/>
              </a:ext>
            </a:extLst>
          </p:cNvPr>
          <p:cNvSpPr/>
          <p:nvPr/>
        </p:nvSpPr>
        <p:spPr>
          <a:xfrm rot="10800000">
            <a:off x="7144606" y="4775215"/>
            <a:ext cx="45719" cy="1262951"/>
          </a:xfrm>
          <a:prstGeom prst="leftBrace">
            <a:avLst/>
          </a:prstGeom>
          <a:noFill/>
          <a:ln w="952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p>
        </p:txBody>
      </p:sp>
    </p:spTree>
    <p:extLst>
      <p:ext uri="{BB962C8B-B14F-4D97-AF65-F5344CB8AC3E}">
        <p14:creationId xmlns:p14="http://schemas.microsoft.com/office/powerpoint/2010/main" val="2981163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10030968" cy="667925"/>
          </a:xfrm>
        </p:spPr>
        <p:txBody>
          <a:bodyPr>
            <a:normAutofit/>
          </a:bodyPr>
          <a:lstStyle/>
          <a:p>
            <a:r>
              <a:rPr lang="en-US" altLang="ko-KR" sz="2000" dirty="0">
                <a:latin typeface="Adobe Heiti Std R" panose="020B0400000000000000" pitchFamily="34" charset="-128"/>
              </a:rPr>
              <a:t>Dimensional Feature Data Combinations for Epilepsy Prediction</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45153" y="6406896"/>
            <a:ext cx="418831" cy="369332"/>
          </a:xfrm>
          <a:prstGeom prst="rect">
            <a:avLst/>
          </a:prstGeom>
          <a:noFill/>
        </p:spPr>
        <p:txBody>
          <a:bodyPr wrap="square" rtlCol="0">
            <a:spAutoFit/>
          </a:bodyPr>
          <a:lstStyle/>
          <a:p>
            <a:r>
              <a:rPr lang="en-US" altLang="ko-KR" dirty="0">
                <a:solidFill>
                  <a:srgbClr val="AC2E5E"/>
                </a:solidFill>
              </a:rPr>
              <a:t>13</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8305800"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5" name="文本框 4">
            <a:extLst>
              <a:ext uri="{FF2B5EF4-FFF2-40B4-BE49-F238E27FC236}">
                <a16:creationId xmlns:a16="http://schemas.microsoft.com/office/drawing/2014/main" id="{E06CF3E5-56AD-C933-1BA6-3C5391A05FDE}"/>
              </a:ext>
            </a:extLst>
          </p:cNvPr>
          <p:cNvSpPr txBox="1"/>
          <p:nvPr/>
        </p:nvSpPr>
        <p:spPr>
          <a:xfrm>
            <a:off x="655703" y="991396"/>
            <a:ext cx="6739302" cy="369332"/>
          </a:xfrm>
          <a:prstGeom prst="rect">
            <a:avLst/>
          </a:prstGeom>
          <a:noFill/>
        </p:spPr>
        <p:txBody>
          <a:bodyPr wrap="square" rtlCol="0">
            <a:spAutoFit/>
          </a:bodyPr>
          <a:lstStyle/>
          <a:p>
            <a:pPr marL="285750" indent="-285750">
              <a:buFont typeface="Wingdings" panose="05000000000000000000" pitchFamily="2" charset="2"/>
              <a:buChar char="§"/>
            </a:pPr>
            <a:r>
              <a:rPr lang="en-US" altLang="ko-KR" b="1" dirty="0">
                <a:latin typeface="DengXian" panose="02010600030101010101" pitchFamily="2" charset="-122"/>
              </a:rPr>
              <a:t>Proposed Method</a:t>
            </a:r>
            <a:endParaRPr lang="ko-KR" altLang="en-US" b="1" dirty="0">
              <a:latin typeface="DengXian" panose="02010600030101010101" pitchFamily="2" charset="-122"/>
            </a:endParaRPr>
          </a:p>
        </p:txBody>
      </p:sp>
      <p:grpSp>
        <p:nvGrpSpPr>
          <p:cNvPr id="8" name="组合 7">
            <a:extLst>
              <a:ext uri="{FF2B5EF4-FFF2-40B4-BE49-F238E27FC236}">
                <a16:creationId xmlns:a16="http://schemas.microsoft.com/office/drawing/2014/main" id="{8644EC1C-5DA8-BDC6-D607-DDF892E4090A}"/>
              </a:ext>
            </a:extLst>
          </p:cNvPr>
          <p:cNvGrpSpPr/>
          <p:nvPr/>
        </p:nvGrpSpPr>
        <p:grpSpPr>
          <a:xfrm>
            <a:off x="957071" y="1319556"/>
            <a:ext cx="6323094" cy="4532655"/>
            <a:chOff x="774191" y="1837706"/>
            <a:chExt cx="6323094" cy="4532655"/>
          </a:xfrm>
        </p:grpSpPr>
        <p:pic>
          <p:nvPicPr>
            <p:cNvPr id="9" name="图片 8" descr="电脑萤幕画面&#10;&#10;低可信度描述已自动生成">
              <a:extLst>
                <a:ext uri="{FF2B5EF4-FFF2-40B4-BE49-F238E27FC236}">
                  <a16:creationId xmlns:a16="http://schemas.microsoft.com/office/drawing/2014/main" id="{15A32BB6-09B4-D784-DF44-31C5D796E638}"/>
                </a:ext>
              </a:extLst>
            </p:cNvPr>
            <p:cNvPicPr>
              <a:picLocks noChangeAspect="1"/>
            </p:cNvPicPr>
            <p:nvPr/>
          </p:nvPicPr>
          <p:blipFill rotWithShape="1">
            <a:blip r:embed="rId2"/>
            <a:srcRect t="14620" r="50778" b="2542"/>
            <a:stretch/>
          </p:blipFill>
          <p:spPr>
            <a:xfrm>
              <a:off x="1021753" y="3987256"/>
              <a:ext cx="1137286" cy="747994"/>
            </a:xfrm>
            <a:prstGeom prst="rect">
              <a:avLst/>
            </a:prstGeom>
          </p:spPr>
        </p:pic>
        <p:pic>
          <p:nvPicPr>
            <p:cNvPr id="10" name="图片 9">
              <a:extLst>
                <a:ext uri="{FF2B5EF4-FFF2-40B4-BE49-F238E27FC236}">
                  <a16:creationId xmlns:a16="http://schemas.microsoft.com/office/drawing/2014/main" id="{F41AB5C4-765F-7E26-1919-9E6C6453C21D}"/>
                </a:ext>
              </a:extLst>
            </p:cNvPr>
            <p:cNvPicPr>
              <a:picLocks noChangeAspect="1"/>
            </p:cNvPicPr>
            <p:nvPr/>
          </p:nvPicPr>
          <p:blipFill>
            <a:blip r:embed="rId3"/>
            <a:stretch>
              <a:fillRect/>
            </a:stretch>
          </p:blipFill>
          <p:spPr>
            <a:xfrm>
              <a:off x="985725" y="2318322"/>
              <a:ext cx="1180485" cy="274907"/>
            </a:xfrm>
            <a:prstGeom prst="rect">
              <a:avLst/>
            </a:prstGeom>
          </p:spPr>
        </p:pic>
        <p:pic>
          <p:nvPicPr>
            <p:cNvPr id="11" name="图片 10">
              <a:extLst>
                <a:ext uri="{FF2B5EF4-FFF2-40B4-BE49-F238E27FC236}">
                  <a16:creationId xmlns:a16="http://schemas.microsoft.com/office/drawing/2014/main" id="{46BA56A8-6448-AE0F-AEF1-2F6BE97AB1DD}"/>
                </a:ext>
              </a:extLst>
            </p:cNvPr>
            <p:cNvPicPr>
              <a:picLocks noChangeAspect="1"/>
            </p:cNvPicPr>
            <p:nvPr/>
          </p:nvPicPr>
          <p:blipFill>
            <a:blip r:embed="rId4"/>
            <a:stretch>
              <a:fillRect/>
            </a:stretch>
          </p:blipFill>
          <p:spPr>
            <a:xfrm rot="16200000">
              <a:off x="6201029" y="4890850"/>
              <a:ext cx="1418315" cy="374196"/>
            </a:xfrm>
            <a:prstGeom prst="rect">
              <a:avLst/>
            </a:prstGeom>
          </p:spPr>
        </p:pic>
        <p:sp>
          <p:nvSpPr>
            <p:cNvPr id="12" name="箭头: 下 11">
              <a:extLst>
                <a:ext uri="{FF2B5EF4-FFF2-40B4-BE49-F238E27FC236}">
                  <a16:creationId xmlns:a16="http://schemas.microsoft.com/office/drawing/2014/main" id="{C78FE9C9-4C4F-6048-334D-CBE7B27A291D}"/>
                </a:ext>
              </a:extLst>
            </p:cNvPr>
            <p:cNvSpPr/>
            <p:nvPr/>
          </p:nvSpPr>
          <p:spPr>
            <a:xfrm>
              <a:off x="1293676" y="4769879"/>
              <a:ext cx="577997" cy="124152"/>
            </a:xfrm>
            <a:prstGeom prst="downArrow">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箭头: 下 12">
              <a:extLst>
                <a:ext uri="{FF2B5EF4-FFF2-40B4-BE49-F238E27FC236}">
                  <a16:creationId xmlns:a16="http://schemas.microsoft.com/office/drawing/2014/main" id="{577D09C1-AFAD-3C9D-9DEF-5346C1199D0A}"/>
                </a:ext>
              </a:extLst>
            </p:cNvPr>
            <p:cNvSpPr/>
            <p:nvPr/>
          </p:nvSpPr>
          <p:spPr>
            <a:xfrm rot="10800000">
              <a:off x="1506835" y="3605523"/>
              <a:ext cx="120797" cy="133266"/>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箭头: 下 13">
              <a:extLst>
                <a:ext uri="{FF2B5EF4-FFF2-40B4-BE49-F238E27FC236}">
                  <a16:creationId xmlns:a16="http://schemas.microsoft.com/office/drawing/2014/main" id="{341B0C66-6169-3946-026E-84DD54B4609E}"/>
                </a:ext>
              </a:extLst>
            </p:cNvPr>
            <p:cNvSpPr/>
            <p:nvPr/>
          </p:nvSpPr>
          <p:spPr>
            <a:xfrm rot="10800000">
              <a:off x="1161965" y="2674677"/>
              <a:ext cx="864894" cy="192537"/>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5" name="箭头: 下 14">
              <a:extLst>
                <a:ext uri="{FF2B5EF4-FFF2-40B4-BE49-F238E27FC236}">
                  <a16:creationId xmlns:a16="http://schemas.microsoft.com/office/drawing/2014/main" id="{28C63056-99C2-2F41-981F-884C0F9AD79E}"/>
                </a:ext>
              </a:extLst>
            </p:cNvPr>
            <p:cNvSpPr/>
            <p:nvPr/>
          </p:nvSpPr>
          <p:spPr>
            <a:xfrm rot="16200000" flipH="1">
              <a:off x="6305195" y="5099617"/>
              <a:ext cx="45719" cy="652552"/>
            </a:xfrm>
            <a:prstGeom prst="downArrow">
              <a:avLst/>
            </a:prstGeom>
            <a:solidFill>
              <a:schemeClr val="accent6">
                <a:lumMod val="40000"/>
                <a:lumOff val="60000"/>
              </a:schemeClr>
            </a:solidFill>
            <a:ln>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b="1" dirty="0"/>
            </a:p>
          </p:txBody>
        </p:sp>
        <p:sp>
          <p:nvSpPr>
            <p:cNvPr id="16" name="矩形: 圆角 15">
              <a:extLst>
                <a:ext uri="{FF2B5EF4-FFF2-40B4-BE49-F238E27FC236}">
                  <a16:creationId xmlns:a16="http://schemas.microsoft.com/office/drawing/2014/main" id="{69C26265-AC5E-E284-D823-24F21B1D87A0}"/>
                </a:ext>
              </a:extLst>
            </p:cNvPr>
            <p:cNvSpPr/>
            <p:nvPr/>
          </p:nvSpPr>
          <p:spPr>
            <a:xfrm>
              <a:off x="941998" y="2188464"/>
              <a:ext cx="1267940" cy="163798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ko-KR" altLang="en-US"/>
            </a:p>
          </p:txBody>
        </p:sp>
        <p:sp>
          <p:nvSpPr>
            <p:cNvPr id="17" name="矩形: 圆角 16">
              <a:extLst>
                <a:ext uri="{FF2B5EF4-FFF2-40B4-BE49-F238E27FC236}">
                  <a16:creationId xmlns:a16="http://schemas.microsoft.com/office/drawing/2014/main" id="{C709CADD-19A6-C5C3-AF43-D9BC57714154}"/>
                </a:ext>
              </a:extLst>
            </p:cNvPr>
            <p:cNvSpPr/>
            <p:nvPr/>
          </p:nvSpPr>
          <p:spPr>
            <a:xfrm>
              <a:off x="896111" y="4706112"/>
              <a:ext cx="1335025" cy="156667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ko-KR" altLang="en-US"/>
            </a:p>
          </p:txBody>
        </p:sp>
        <p:sp>
          <p:nvSpPr>
            <p:cNvPr id="18" name="矩形 17">
              <a:extLst>
                <a:ext uri="{FF2B5EF4-FFF2-40B4-BE49-F238E27FC236}">
                  <a16:creationId xmlns:a16="http://schemas.microsoft.com/office/drawing/2014/main" id="{0D82A914-EDD9-86ED-FC2D-08D8CCA43C15}"/>
                </a:ext>
              </a:extLst>
            </p:cNvPr>
            <p:cNvSpPr/>
            <p:nvPr/>
          </p:nvSpPr>
          <p:spPr>
            <a:xfrm>
              <a:off x="774191" y="2065353"/>
              <a:ext cx="1597153" cy="4305008"/>
            </a:xfrm>
            <a:prstGeom prst="rect">
              <a:avLst/>
            </a:prstGeom>
            <a:noFill/>
            <a:ln>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ko-KR" altLang="en-US"/>
            </a:p>
          </p:txBody>
        </p:sp>
        <p:pic>
          <p:nvPicPr>
            <p:cNvPr id="19" name="图片 18">
              <a:extLst>
                <a:ext uri="{FF2B5EF4-FFF2-40B4-BE49-F238E27FC236}">
                  <a16:creationId xmlns:a16="http://schemas.microsoft.com/office/drawing/2014/main" id="{6503DA8B-BD7D-DFA8-A298-1145B3A3249F}"/>
                </a:ext>
              </a:extLst>
            </p:cNvPr>
            <p:cNvPicPr>
              <a:picLocks noChangeAspect="1"/>
            </p:cNvPicPr>
            <p:nvPr/>
          </p:nvPicPr>
          <p:blipFill>
            <a:blip r:embed="rId5"/>
            <a:stretch>
              <a:fillRect/>
            </a:stretch>
          </p:blipFill>
          <p:spPr>
            <a:xfrm>
              <a:off x="982215" y="2906813"/>
              <a:ext cx="1191128" cy="664081"/>
            </a:xfrm>
            <a:prstGeom prst="rect">
              <a:avLst/>
            </a:prstGeom>
          </p:spPr>
        </p:pic>
        <p:sp>
          <p:nvSpPr>
            <p:cNvPr id="20" name="文本框 19">
              <a:extLst>
                <a:ext uri="{FF2B5EF4-FFF2-40B4-BE49-F238E27FC236}">
                  <a16:creationId xmlns:a16="http://schemas.microsoft.com/office/drawing/2014/main" id="{AE25873F-FAEE-2557-F422-B0E7E0D86429}"/>
                </a:ext>
              </a:extLst>
            </p:cNvPr>
            <p:cNvSpPr txBox="1"/>
            <p:nvPr/>
          </p:nvSpPr>
          <p:spPr>
            <a:xfrm>
              <a:off x="1282841" y="2694856"/>
              <a:ext cx="733684" cy="184666"/>
            </a:xfrm>
            <a:prstGeom prst="rect">
              <a:avLst/>
            </a:prstGeom>
            <a:noFill/>
          </p:spPr>
          <p:txBody>
            <a:bodyPr wrap="square" rtlCol="0">
              <a:spAutoFit/>
            </a:bodyPr>
            <a:lstStyle/>
            <a:p>
              <a:r>
                <a:rPr lang="en-US" altLang="ko-KR" sz="600" dirty="0"/>
                <a:t>concatenate</a:t>
              </a:r>
              <a:endParaRPr lang="ko-KR" altLang="en-US" sz="600" dirty="0"/>
            </a:p>
          </p:txBody>
        </p:sp>
        <p:sp>
          <p:nvSpPr>
            <p:cNvPr id="21" name="文本框 20">
              <a:extLst>
                <a:ext uri="{FF2B5EF4-FFF2-40B4-BE49-F238E27FC236}">
                  <a16:creationId xmlns:a16="http://schemas.microsoft.com/office/drawing/2014/main" id="{4B03F554-357F-D9E6-BEFC-0EAB9180C89B}"/>
                </a:ext>
              </a:extLst>
            </p:cNvPr>
            <p:cNvSpPr txBox="1"/>
            <p:nvPr/>
          </p:nvSpPr>
          <p:spPr>
            <a:xfrm>
              <a:off x="1213103" y="3849518"/>
              <a:ext cx="825015" cy="200055"/>
            </a:xfrm>
            <a:prstGeom prst="rect">
              <a:avLst/>
            </a:prstGeom>
            <a:noFill/>
          </p:spPr>
          <p:txBody>
            <a:bodyPr wrap="square" rtlCol="0">
              <a:spAutoFit/>
            </a:bodyPr>
            <a:lstStyle/>
            <a:p>
              <a:r>
                <a:rPr lang="en-US" altLang="ko-KR" sz="700" dirty="0">
                  <a:latin typeface="Abadi" panose="020B0604020104020204" pitchFamily="34" charset="0"/>
                </a:rPr>
                <a:t>EEG (raw data)</a:t>
              </a:r>
              <a:endParaRPr lang="ko-KR" altLang="en-US" sz="700" dirty="0">
                <a:latin typeface="Abadi" panose="020B0604020104020204" pitchFamily="34" charset="0"/>
              </a:endParaRPr>
            </a:p>
          </p:txBody>
        </p:sp>
        <p:sp>
          <p:nvSpPr>
            <p:cNvPr id="22" name="文本框 21">
              <a:extLst>
                <a:ext uri="{FF2B5EF4-FFF2-40B4-BE49-F238E27FC236}">
                  <a16:creationId xmlns:a16="http://schemas.microsoft.com/office/drawing/2014/main" id="{5ACEF883-51F7-BFCD-B29B-777DE82BF51E}"/>
                </a:ext>
              </a:extLst>
            </p:cNvPr>
            <p:cNvSpPr txBox="1"/>
            <p:nvPr/>
          </p:nvSpPr>
          <p:spPr>
            <a:xfrm>
              <a:off x="1407582" y="4735250"/>
              <a:ext cx="367814" cy="184666"/>
            </a:xfrm>
            <a:prstGeom prst="rect">
              <a:avLst/>
            </a:prstGeom>
            <a:noFill/>
          </p:spPr>
          <p:txBody>
            <a:bodyPr wrap="square" rtlCol="0">
              <a:spAutoFit/>
            </a:bodyPr>
            <a:lstStyle/>
            <a:p>
              <a:r>
                <a:rPr lang="en-US" altLang="ko-KR" sz="600" dirty="0"/>
                <a:t>STFT</a:t>
              </a:r>
              <a:endParaRPr lang="ko-KR" altLang="en-US" sz="600" dirty="0"/>
            </a:p>
          </p:txBody>
        </p:sp>
        <p:sp>
          <p:nvSpPr>
            <p:cNvPr id="23" name="文本框 22">
              <a:extLst>
                <a:ext uri="{FF2B5EF4-FFF2-40B4-BE49-F238E27FC236}">
                  <a16:creationId xmlns:a16="http://schemas.microsoft.com/office/drawing/2014/main" id="{CB7F4B46-4658-C877-BD5A-56B982222050}"/>
                </a:ext>
              </a:extLst>
            </p:cNvPr>
            <p:cNvSpPr txBox="1"/>
            <p:nvPr/>
          </p:nvSpPr>
          <p:spPr>
            <a:xfrm>
              <a:off x="858198" y="1837706"/>
              <a:ext cx="1527377" cy="253916"/>
            </a:xfrm>
            <a:prstGeom prst="rect">
              <a:avLst/>
            </a:prstGeom>
            <a:noFill/>
          </p:spPr>
          <p:txBody>
            <a:bodyPr wrap="square" rtlCol="0">
              <a:spAutoFit/>
            </a:bodyPr>
            <a:lstStyle/>
            <a:p>
              <a:r>
                <a:rPr lang="en-US" altLang="ko-KR" sz="1050" dirty="0">
                  <a:latin typeface="Abadi" panose="020B0604020104020204" pitchFamily="34" charset="0"/>
                </a:rPr>
                <a:t>Data Processing P</a:t>
              </a:r>
              <a:r>
                <a:rPr lang="en-US" altLang="zh-CN" sz="1050" dirty="0">
                  <a:latin typeface="Abadi" panose="020B0604020104020204" pitchFamily="34" charset="0"/>
                </a:rPr>
                <a:t>hase</a:t>
              </a:r>
              <a:endParaRPr lang="ko-KR" altLang="en-US" sz="1050" dirty="0">
                <a:latin typeface="Abadi" panose="020B0604020104020204" pitchFamily="34" charset="0"/>
              </a:endParaRPr>
            </a:p>
          </p:txBody>
        </p:sp>
      </p:grpSp>
      <p:cxnSp>
        <p:nvCxnSpPr>
          <p:cNvPr id="24" name="直接连接符 23">
            <a:extLst>
              <a:ext uri="{FF2B5EF4-FFF2-40B4-BE49-F238E27FC236}">
                <a16:creationId xmlns:a16="http://schemas.microsoft.com/office/drawing/2014/main" id="{690D0C73-CE4E-A22D-8A4A-AA89BC6F7171}"/>
              </a:ext>
            </a:extLst>
          </p:cNvPr>
          <p:cNvCxnSpPr>
            <a:cxnSpLocks/>
          </p:cNvCxnSpPr>
          <p:nvPr/>
        </p:nvCxnSpPr>
        <p:spPr>
          <a:xfrm>
            <a:off x="2431790" y="5658525"/>
            <a:ext cx="1261211" cy="0"/>
          </a:xfrm>
          <a:prstGeom prst="line">
            <a:avLst/>
          </a:prstGeom>
          <a:ln w="9525"/>
        </p:spPr>
        <p:style>
          <a:lnRef idx="1">
            <a:schemeClr val="accent6"/>
          </a:lnRef>
          <a:fillRef idx="0">
            <a:schemeClr val="accent6"/>
          </a:fillRef>
          <a:effectRef idx="0">
            <a:schemeClr val="accent6"/>
          </a:effectRef>
          <a:fontRef idx="minor">
            <a:schemeClr val="tx1"/>
          </a:fontRef>
        </p:style>
      </p:cxnSp>
      <p:grpSp>
        <p:nvGrpSpPr>
          <p:cNvPr id="25" name="组合 24">
            <a:extLst>
              <a:ext uri="{FF2B5EF4-FFF2-40B4-BE49-F238E27FC236}">
                <a16:creationId xmlns:a16="http://schemas.microsoft.com/office/drawing/2014/main" id="{2280134A-5C78-39CF-3257-EF7931CC92DE}"/>
              </a:ext>
            </a:extLst>
          </p:cNvPr>
          <p:cNvGrpSpPr/>
          <p:nvPr/>
        </p:nvGrpSpPr>
        <p:grpSpPr>
          <a:xfrm>
            <a:off x="2414016" y="1833438"/>
            <a:ext cx="3694178" cy="1888576"/>
            <a:chOff x="2151888" y="2162622"/>
            <a:chExt cx="3694178" cy="1888576"/>
          </a:xfrm>
        </p:grpSpPr>
        <p:pic>
          <p:nvPicPr>
            <p:cNvPr id="26" name="图片 25" descr="图示&#10;&#10;描述已自动生成">
              <a:extLst>
                <a:ext uri="{FF2B5EF4-FFF2-40B4-BE49-F238E27FC236}">
                  <a16:creationId xmlns:a16="http://schemas.microsoft.com/office/drawing/2014/main" id="{B7C1C492-AAED-A6C6-A5EB-767E59CA3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527" y="2198264"/>
              <a:ext cx="2913161" cy="1789432"/>
            </a:xfrm>
            <a:prstGeom prst="rect">
              <a:avLst/>
            </a:prstGeom>
          </p:spPr>
        </p:pic>
        <p:cxnSp>
          <p:nvCxnSpPr>
            <p:cNvPr id="27" name="直接连接符 26">
              <a:extLst>
                <a:ext uri="{FF2B5EF4-FFF2-40B4-BE49-F238E27FC236}">
                  <a16:creationId xmlns:a16="http://schemas.microsoft.com/office/drawing/2014/main" id="{0C4BBE6A-50EC-2CC4-87D4-7145A6FE9FEC}"/>
                </a:ext>
              </a:extLst>
            </p:cNvPr>
            <p:cNvCxnSpPr>
              <a:cxnSpLocks/>
            </p:cNvCxnSpPr>
            <p:nvPr/>
          </p:nvCxnSpPr>
          <p:spPr>
            <a:xfrm>
              <a:off x="2151888" y="2251276"/>
              <a:ext cx="426720" cy="0"/>
            </a:xfrm>
            <a:prstGeom prst="line">
              <a:avLst/>
            </a:prstGeom>
            <a:ln w="9525"/>
          </p:spPr>
          <p:style>
            <a:lnRef idx="1">
              <a:schemeClr val="accent4"/>
            </a:lnRef>
            <a:fillRef idx="0">
              <a:schemeClr val="accent4"/>
            </a:fillRef>
            <a:effectRef idx="0">
              <a:schemeClr val="accent4"/>
            </a:effectRef>
            <a:fontRef idx="minor">
              <a:schemeClr val="tx1"/>
            </a:fontRef>
          </p:style>
        </p:cxnSp>
        <p:cxnSp>
          <p:nvCxnSpPr>
            <p:cNvPr id="28" name="直接连接符 27">
              <a:extLst>
                <a:ext uri="{FF2B5EF4-FFF2-40B4-BE49-F238E27FC236}">
                  <a16:creationId xmlns:a16="http://schemas.microsoft.com/office/drawing/2014/main" id="{D0B3C1F8-C239-FC3C-1038-BE72556933ED}"/>
                </a:ext>
              </a:extLst>
            </p:cNvPr>
            <p:cNvCxnSpPr/>
            <p:nvPr/>
          </p:nvCxnSpPr>
          <p:spPr>
            <a:xfrm>
              <a:off x="2578608" y="2251276"/>
              <a:ext cx="0" cy="1570875"/>
            </a:xfrm>
            <a:prstGeom prst="line">
              <a:avLst/>
            </a:prstGeom>
            <a:ln w="9525"/>
          </p:spPr>
          <p:style>
            <a:lnRef idx="1">
              <a:schemeClr val="accent4"/>
            </a:lnRef>
            <a:fillRef idx="0">
              <a:schemeClr val="accent4"/>
            </a:fillRef>
            <a:effectRef idx="0">
              <a:schemeClr val="accent4"/>
            </a:effectRef>
            <a:fontRef idx="minor">
              <a:schemeClr val="tx1"/>
            </a:fontRef>
          </p:style>
        </p:cxnSp>
        <p:cxnSp>
          <p:nvCxnSpPr>
            <p:cNvPr id="29" name="直接连接符 28">
              <a:extLst>
                <a:ext uri="{FF2B5EF4-FFF2-40B4-BE49-F238E27FC236}">
                  <a16:creationId xmlns:a16="http://schemas.microsoft.com/office/drawing/2014/main" id="{02751249-24D2-38BD-895C-67BDB020CCD9}"/>
                </a:ext>
              </a:extLst>
            </p:cNvPr>
            <p:cNvCxnSpPr/>
            <p:nvPr/>
          </p:nvCxnSpPr>
          <p:spPr>
            <a:xfrm>
              <a:off x="2578608" y="3806856"/>
              <a:ext cx="902208" cy="0"/>
            </a:xfrm>
            <a:prstGeom prst="line">
              <a:avLst/>
            </a:prstGeom>
            <a:ln w="9525"/>
          </p:spPr>
          <p:style>
            <a:lnRef idx="1">
              <a:schemeClr val="accent4"/>
            </a:lnRef>
            <a:fillRef idx="0">
              <a:schemeClr val="accent4"/>
            </a:fillRef>
            <a:effectRef idx="0">
              <a:schemeClr val="accent4"/>
            </a:effectRef>
            <a:fontRef idx="minor">
              <a:schemeClr val="tx1"/>
            </a:fontRef>
          </p:style>
        </p:cxnSp>
        <p:cxnSp>
          <p:nvCxnSpPr>
            <p:cNvPr id="30" name="直接箭头连接符 29">
              <a:extLst>
                <a:ext uri="{FF2B5EF4-FFF2-40B4-BE49-F238E27FC236}">
                  <a16:creationId xmlns:a16="http://schemas.microsoft.com/office/drawing/2014/main" id="{F1BD1324-418B-A384-F342-88EDD616B3FD}"/>
                </a:ext>
              </a:extLst>
            </p:cNvPr>
            <p:cNvCxnSpPr>
              <a:cxnSpLocks/>
            </p:cNvCxnSpPr>
            <p:nvPr/>
          </p:nvCxnSpPr>
          <p:spPr>
            <a:xfrm flipV="1">
              <a:off x="3479641" y="3540583"/>
              <a:ext cx="0" cy="268764"/>
            </a:xfrm>
            <a:prstGeom prst="straightConnector1">
              <a:avLst/>
            </a:prstGeom>
            <a:ln w="9525">
              <a:tailEnd type="triangle"/>
            </a:ln>
          </p:spPr>
          <p:style>
            <a:lnRef idx="1">
              <a:schemeClr val="accent4"/>
            </a:lnRef>
            <a:fillRef idx="0">
              <a:schemeClr val="accent4"/>
            </a:fillRef>
            <a:effectRef idx="0">
              <a:schemeClr val="accent4"/>
            </a:effectRef>
            <a:fontRef idx="minor">
              <a:schemeClr val="tx1"/>
            </a:fontRef>
          </p:style>
        </p:cxnSp>
        <p:sp>
          <p:nvSpPr>
            <p:cNvPr id="31" name="矩形: 圆角 30">
              <a:extLst>
                <a:ext uri="{FF2B5EF4-FFF2-40B4-BE49-F238E27FC236}">
                  <a16:creationId xmlns:a16="http://schemas.microsoft.com/office/drawing/2014/main" id="{C8463AF3-5E89-C191-0B7E-4A28895C752A}"/>
                </a:ext>
              </a:extLst>
            </p:cNvPr>
            <p:cNvSpPr/>
            <p:nvPr/>
          </p:nvSpPr>
          <p:spPr>
            <a:xfrm>
              <a:off x="2695528" y="2162622"/>
              <a:ext cx="3150538" cy="1888576"/>
            </a:xfrm>
            <a:prstGeom prst="roundRect">
              <a:avLst/>
            </a:prstGeom>
            <a:noFill/>
            <a:ln>
              <a:solidFill>
                <a:schemeClr val="accent4">
                  <a:lumMod val="40000"/>
                  <a:lumOff val="6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ko-KR" altLang="en-US"/>
            </a:p>
          </p:txBody>
        </p:sp>
      </p:grpSp>
      <p:grpSp>
        <p:nvGrpSpPr>
          <p:cNvPr id="32" name="组合 31">
            <a:extLst>
              <a:ext uri="{FF2B5EF4-FFF2-40B4-BE49-F238E27FC236}">
                <a16:creationId xmlns:a16="http://schemas.microsoft.com/office/drawing/2014/main" id="{4CC6163D-964E-1E59-0873-315BC2591E9B}"/>
              </a:ext>
            </a:extLst>
          </p:cNvPr>
          <p:cNvGrpSpPr/>
          <p:nvPr/>
        </p:nvGrpSpPr>
        <p:grpSpPr>
          <a:xfrm>
            <a:off x="2976376" y="4014622"/>
            <a:ext cx="3150538" cy="1757774"/>
            <a:chOff x="2781304" y="4459630"/>
            <a:chExt cx="3150538" cy="1757774"/>
          </a:xfrm>
        </p:grpSpPr>
        <p:grpSp>
          <p:nvGrpSpPr>
            <p:cNvPr id="33" name="组合 32">
              <a:extLst>
                <a:ext uri="{FF2B5EF4-FFF2-40B4-BE49-F238E27FC236}">
                  <a16:creationId xmlns:a16="http://schemas.microsoft.com/office/drawing/2014/main" id="{54516E39-5166-8B0D-2B18-27E02DE7A1D3}"/>
                </a:ext>
              </a:extLst>
            </p:cNvPr>
            <p:cNvGrpSpPr/>
            <p:nvPr/>
          </p:nvGrpSpPr>
          <p:grpSpPr>
            <a:xfrm>
              <a:off x="2859622" y="4511045"/>
              <a:ext cx="3003837" cy="1552957"/>
              <a:chOff x="3045884" y="4534015"/>
              <a:chExt cx="3025028" cy="1431538"/>
            </a:xfrm>
          </p:grpSpPr>
          <p:pic>
            <p:nvPicPr>
              <p:cNvPr id="36" name="图片 35">
                <a:extLst>
                  <a:ext uri="{FF2B5EF4-FFF2-40B4-BE49-F238E27FC236}">
                    <a16:creationId xmlns:a16="http://schemas.microsoft.com/office/drawing/2014/main" id="{74BC8656-7BF4-019F-D81A-C2A715E4A7EB}"/>
                  </a:ext>
                </a:extLst>
              </p:cNvPr>
              <p:cNvPicPr>
                <a:picLocks noChangeAspect="1"/>
              </p:cNvPicPr>
              <p:nvPr/>
            </p:nvPicPr>
            <p:blipFill rotWithShape="1">
              <a:blip r:embed="rId7"/>
              <a:srcRect l="3180" t="9052"/>
              <a:stretch/>
            </p:blipFill>
            <p:spPr>
              <a:xfrm>
                <a:off x="3045884" y="4534015"/>
                <a:ext cx="3025028" cy="1431538"/>
              </a:xfrm>
              <a:prstGeom prst="rect">
                <a:avLst/>
              </a:prstGeom>
            </p:spPr>
          </p:pic>
          <p:pic>
            <p:nvPicPr>
              <p:cNvPr id="37" name="图片 36">
                <a:extLst>
                  <a:ext uri="{FF2B5EF4-FFF2-40B4-BE49-F238E27FC236}">
                    <a16:creationId xmlns:a16="http://schemas.microsoft.com/office/drawing/2014/main" id="{47558EC2-7DE1-16A8-D5F2-D75A0042A090}"/>
                  </a:ext>
                </a:extLst>
              </p:cNvPr>
              <p:cNvPicPr>
                <a:picLocks noChangeAspect="1"/>
              </p:cNvPicPr>
              <p:nvPr/>
            </p:nvPicPr>
            <p:blipFill>
              <a:blip r:embed="rId8"/>
              <a:stretch>
                <a:fillRect/>
              </a:stretch>
            </p:blipFill>
            <p:spPr>
              <a:xfrm>
                <a:off x="3227846" y="5396106"/>
                <a:ext cx="984639" cy="156691"/>
              </a:xfrm>
              <a:prstGeom prst="rect">
                <a:avLst/>
              </a:prstGeom>
            </p:spPr>
          </p:pic>
        </p:grpSp>
        <p:cxnSp>
          <p:nvCxnSpPr>
            <p:cNvPr id="34" name="直接箭头连接符 33">
              <a:extLst>
                <a:ext uri="{FF2B5EF4-FFF2-40B4-BE49-F238E27FC236}">
                  <a16:creationId xmlns:a16="http://schemas.microsoft.com/office/drawing/2014/main" id="{0A07F473-83C0-3288-FCF2-1A26A94E1016}"/>
                </a:ext>
              </a:extLst>
            </p:cNvPr>
            <p:cNvCxnSpPr>
              <a:cxnSpLocks/>
            </p:cNvCxnSpPr>
            <p:nvPr/>
          </p:nvCxnSpPr>
          <p:spPr>
            <a:xfrm flipV="1">
              <a:off x="3479641" y="5669280"/>
              <a:ext cx="0" cy="426720"/>
            </a:xfrm>
            <a:prstGeom prst="straightConnector1">
              <a:avLst/>
            </a:prstGeom>
            <a:ln w="9525">
              <a:tailEnd type="triangle"/>
            </a:ln>
          </p:spPr>
          <p:style>
            <a:lnRef idx="1">
              <a:schemeClr val="accent6"/>
            </a:lnRef>
            <a:fillRef idx="0">
              <a:schemeClr val="accent6"/>
            </a:fillRef>
            <a:effectRef idx="0">
              <a:schemeClr val="accent6"/>
            </a:effectRef>
            <a:fontRef idx="minor">
              <a:schemeClr val="tx1"/>
            </a:fontRef>
          </p:style>
        </p:cxnSp>
        <p:sp>
          <p:nvSpPr>
            <p:cNvPr id="35" name="矩形: 圆角 34">
              <a:extLst>
                <a:ext uri="{FF2B5EF4-FFF2-40B4-BE49-F238E27FC236}">
                  <a16:creationId xmlns:a16="http://schemas.microsoft.com/office/drawing/2014/main" id="{2F027331-0AD6-A164-5088-799CC2E137B0}"/>
                </a:ext>
              </a:extLst>
            </p:cNvPr>
            <p:cNvSpPr/>
            <p:nvPr/>
          </p:nvSpPr>
          <p:spPr>
            <a:xfrm>
              <a:off x="2781304" y="4459630"/>
              <a:ext cx="3150538" cy="1757774"/>
            </a:xfrm>
            <a:prstGeom prst="roundRect">
              <a:avLst/>
            </a:prstGeom>
            <a:noFill/>
            <a:ln>
              <a:solidFill>
                <a:schemeClr val="accent6">
                  <a:lumMod val="40000"/>
                  <a:lumOff val="6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ko-KR" altLang="en-US" dirty="0"/>
            </a:p>
          </p:txBody>
        </p:sp>
      </p:grpSp>
      <p:sp>
        <p:nvSpPr>
          <p:cNvPr id="38" name="矩形 37">
            <a:extLst>
              <a:ext uri="{FF2B5EF4-FFF2-40B4-BE49-F238E27FC236}">
                <a16:creationId xmlns:a16="http://schemas.microsoft.com/office/drawing/2014/main" id="{A2D4F4AD-5293-8AB6-751A-377A2C463BBD}"/>
              </a:ext>
            </a:extLst>
          </p:cNvPr>
          <p:cNvSpPr/>
          <p:nvPr/>
        </p:nvSpPr>
        <p:spPr>
          <a:xfrm>
            <a:off x="2708370" y="1546307"/>
            <a:ext cx="3601935" cy="4305009"/>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9" name="文本框 38">
            <a:extLst>
              <a:ext uri="{FF2B5EF4-FFF2-40B4-BE49-F238E27FC236}">
                <a16:creationId xmlns:a16="http://schemas.microsoft.com/office/drawing/2014/main" id="{377DD93F-CC5E-34DE-4309-78FFA67A91DE}"/>
              </a:ext>
            </a:extLst>
          </p:cNvPr>
          <p:cNvSpPr txBox="1"/>
          <p:nvPr/>
        </p:nvSpPr>
        <p:spPr>
          <a:xfrm>
            <a:off x="3619523" y="1320136"/>
            <a:ext cx="1779628" cy="253916"/>
          </a:xfrm>
          <a:prstGeom prst="rect">
            <a:avLst/>
          </a:prstGeom>
          <a:noFill/>
        </p:spPr>
        <p:txBody>
          <a:bodyPr wrap="square" rtlCol="0">
            <a:spAutoFit/>
          </a:bodyPr>
          <a:lstStyle/>
          <a:p>
            <a:r>
              <a:rPr lang="en-US" altLang="ko-KR" sz="1050" dirty="0">
                <a:latin typeface="Abadi" panose="020B0604020104020204" pitchFamily="34" charset="0"/>
              </a:rPr>
              <a:t>Feature Extraction Phase </a:t>
            </a:r>
            <a:endParaRPr lang="ko-KR" altLang="en-US" sz="1050" dirty="0">
              <a:latin typeface="Abadi" panose="020B0604020104020204" pitchFamily="34" charset="0"/>
            </a:endParaRPr>
          </a:p>
        </p:txBody>
      </p:sp>
      <p:sp>
        <p:nvSpPr>
          <p:cNvPr id="40" name="文本框 39">
            <a:extLst>
              <a:ext uri="{FF2B5EF4-FFF2-40B4-BE49-F238E27FC236}">
                <a16:creationId xmlns:a16="http://schemas.microsoft.com/office/drawing/2014/main" id="{6B6B9FC4-6975-B123-A573-210EE30D6D4F}"/>
              </a:ext>
            </a:extLst>
          </p:cNvPr>
          <p:cNvSpPr txBox="1"/>
          <p:nvPr/>
        </p:nvSpPr>
        <p:spPr>
          <a:xfrm>
            <a:off x="3054695" y="1577584"/>
            <a:ext cx="902209" cy="230832"/>
          </a:xfrm>
          <a:prstGeom prst="rect">
            <a:avLst/>
          </a:prstGeom>
          <a:noFill/>
        </p:spPr>
        <p:txBody>
          <a:bodyPr wrap="square" rtlCol="0">
            <a:spAutoFit/>
          </a:bodyPr>
          <a:lstStyle/>
          <a:p>
            <a:r>
              <a:rPr lang="en-US" altLang="ko-KR" sz="900" dirty="0">
                <a:latin typeface="Abadi" panose="020B0604020104020204" pitchFamily="34" charset="0"/>
              </a:rPr>
              <a:t>TCN model</a:t>
            </a:r>
            <a:endParaRPr lang="ko-KR" altLang="en-US" sz="900" dirty="0">
              <a:latin typeface="Abadi" panose="020B0604020104020204" pitchFamily="34" charset="0"/>
            </a:endParaRPr>
          </a:p>
        </p:txBody>
      </p:sp>
      <p:sp>
        <p:nvSpPr>
          <p:cNvPr id="41" name="文本框 40">
            <a:extLst>
              <a:ext uri="{FF2B5EF4-FFF2-40B4-BE49-F238E27FC236}">
                <a16:creationId xmlns:a16="http://schemas.microsoft.com/office/drawing/2014/main" id="{2E935B9C-9ED8-779A-183B-F11029BD918A}"/>
              </a:ext>
            </a:extLst>
          </p:cNvPr>
          <p:cNvSpPr txBox="1"/>
          <p:nvPr/>
        </p:nvSpPr>
        <p:spPr>
          <a:xfrm>
            <a:off x="3109559" y="3808720"/>
            <a:ext cx="853441" cy="230832"/>
          </a:xfrm>
          <a:prstGeom prst="rect">
            <a:avLst/>
          </a:prstGeom>
          <a:noFill/>
        </p:spPr>
        <p:txBody>
          <a:bodyPr wrap="square" rtlCol="0">
            <a:spAutoFit/>
          </a:bodyPr>
          <a:lstStyle/>
          <a:p>
            <a:r>
              <a:rPr lang="en-US" altLang="ko-KR" sz="900" dirty="0">
                <a:latin typeface="Abadi" panose="020B0604020104020204" pitchFamily="34" charset="0"/>
              </a:rPr>
              <a:t>ViT model</a:t>
            </a:r>
            <a:endParaRPr lang="ko-KR" altLang="en-US" sz="900" dirty="0">
              <a:latin typeface="Abadi" panose="020B0604020104020204" pitchFamily="34" charset="0"/>
            </a:endParaRPr>
          </a:p>
        </p:txBody>
      </p:sp>
      <p:sp>
        <p:nvSpPr>
          <p:cNvPr id="42" name="矩形: 圆角 41">
            <a:extLst>
              <a:ext uri="{FF2B5EF4-FFF2-40B4-BE49-F238E27FC236}">
                <a16:creationId xmlns:a16="http://schemas.microsoft.com/office/drawing/2014/main" id="{6B0BF58E-E3EF-2152-A39E-5D031D87A73A}"/>
              </a:ext>
            </a:extLst>
          </p:cNvPr>
          <p:cNvSpPr/>
          <p:nvPr/>
        </p:nvSpPr>
        <p:spPr>
          <a:xfrm>
            <a:off x="10076731" y="4414566"/>
            <a:ext cx="699551" cy="265351"/>
          </a:xfrm>
          <a:prstGeom prst="roundRect">
            <a:avLst/>
          </a:prstGeom>
          <a:solidFill>
            <a:schemeClr val="bg2">
              <a:lumMod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3" name="矩形: 圆角 42">
            <a:extLst>
              <a:ext uri="{FF2B5EF4-FFF2-40B4-BE49-F238E27FC236}">
                <a16:creationId xmlns:a16="http://schemas.microsoft.com/office/drawing/2014/main" id="{ED8C8852-870C-86D4-3ADD-0D238C1D0A0F}"/>
              </a:ext>
            </a:extLst>
          </p:cNvPr>
          <p:cNvSpPr/>
          <p:nvPr/>
        </p:nvSpPr>
        <p:spPr>
          <a:xfrm>
            <a:off x="10035783" y="3469686"/>
            <a:ext cx="699551" cy="265351"/>
          </a:xfrm>
          <a:prstGeom prst="roundRect">
            <a:avLst/>
          </a:prstGeom>
          <a:solidFill>
            <a:schemeClr val="bg2">
              <a:lumMod val="90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矩形 43">
            <a:extLst>
              <a:ext uri="{FF2B5EF4-FFF2-40B4-BE49-F238E27FC236}">
                <a16:creationId xmlns:a16="http://schemas.microsoft.com/office/drawing/2014/main" id="{776C2925-FC12-E24B-1802-71C80EB36003}"/>
              </a:ext>
            </a:extLst>
          </p:cNvPr>
          <p:cNvSpPr/>
          <p:nvPr/>
        </p:nvSpPr>
        <p:spPr>
          <a:xfrm>
            <a:off x="9021505" y="2514414"/>
            <a:ext cx="2461377" cy="3096236"/>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文本框 44">
            <a:extLst>
              <a:ext uri="{FF2B5EF4-FFF2-40B4-BE49-F238E27FC236}">
                <a16:creationId xmlns:a16="http://schemas.microsoft.com/office/drawing/2014/main" id="{EFC8A00A-1618-F2C6-C5FE-B0E073A9893B}"/>
              </a:ext>
            </a:extLst>
          </p:cNvPr>
          <p:cNvSpPr txBox="1"/>
          <p:nvPr/>
        </p:nvSpPr>
        <p:spPr>
          <a:xfrm>
            <a:off x="9700428" y="2305332"/>
            <a:ext cx="1437517" cy="253916"/>
          </a:xfrm>
          <a:prstGeom prst="rect">
            <a:avLst/>
          </a:prstGeom>
          <a:noFill/>
        </p:spPr>
        <p:txBody>
          <a:bodyPr wrap="square" rtlCol="0">
            <a:spAutoFit/>
          </a:bodyPr>
          <a:lstStyle/>
          <a:p>
            <a:r>
              <a:rPr lang="en-US" altLang="ko-KR" sz="1050" dirty="0">
                <a:latin typeface="Abadi" panose="020B0604020104020204" pitchFamily="34" charset="0"/>
              </a:rPr>
              <a:t>Prediction Phase </a:t>
            </a:r>
            <a:endParaRPr lang="ko-KR" altLang="en-US" sz="1050" dirty="0">
              <a:latin typeface="Abadi" panose="020B0604020104020204" pitchFamily="34" charset="0"/>
            </a:endParaRPr>
          </a:p>
        </p:txBody>
      </p:sp>
      <p:cxnSp>
        <p:nvCxnSpPr>
          <p:cNvPr id="46" name="直接箭头连接符 45">
            <a:extLst>
              <a:ext uri="{FF2B5EF4-FFF2-40B4-BE49-F238E27FC236}">
                <a16:creationId xmlns:a16="http://schemas.microsoft.com/office/drawing/2014/main" id="{D9E60615-0196-F932-5AFD-79614B35C596}"/>
              </a:ext>
            </a:extLst>
          </p:cNvPr>
          <p:cNvCxnSpPr>
            <a:cxnSpLocks/>
          </p:cNvCxnSpPr>
          <p:nvPr/>
        </p:nvCxnSpPr>
        <p:spPr>
          <a:xfrm flipV="1">
            <a:off x="9898131" y="3645397"/>
            <a:ext cx="99309" cy="220955"/>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a16="http://schemas.microsoft.com/office/drawing/2014/main" id="{EDCAC668-B5C5-E6E6-A97C-18545A011AFD}"/>
              </a:ext>
            </a:extLst>
          </p:cNvPr>
          <p:cNvCxnSpPr>
            <a:cxnSpLocks/>
          </p:cNvCxnSpPr>
          <p:nvPr/>
        </p:nvCxnSpPr>
        <p:spPr>
          <a:xfrm>
            <a:off x="9900443" y="4372688"/>
            <a:ext cx="153326" cy="178175"/>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8" name="文本框 47">
            <a:extLst>
              <a:ext uri="{FF2B5EF4-FFF2-40B4-BE49-F238E27FC236}">
                <a16:creationId xmlns:a16="http://schemas.microsoft.com/office/drawing/2014/main" id="{E1555FBF-DCB6-926C-DAD4-E39718E50426}"/>
              </a:ext>
            </a:extLst>
          </p:cNvPr>
          <p:cNvSpPr txBox="1"/>
          <p:nvPr/>
        </p:nvSpPr>
        <p:spPr>
          <a:xfrm>
            <a:off x="10065301" y="3471556"/>
            <a:ext cx="655516" cy="261610"/>
          </a:xfrm>
          <a:prstGeom prst="rect">
            <a:avLst/>
          </a:prstGeom>
          <a:noFill/>
        </p:spPr>
        <p:txBody>
          <a:bodyPr wrap="square" rtlCol="0">
            <a:spAutoFit/>
          </a:bodyPr>
          <a:lstStyle/>
          <a:p>
            <a:r>
              <a:rPr lang="en-US" altLang="zh-CN" sz="1100" dirty="0"/>
              <a:t>preictal</a:t>
            </a:r>
            <a:endParaRPr lang="ko-KR" altLang="en-US" sz="1100" dirty="0"/>
          </a:p>
        </p:txBody>
      </p:sp>
      <p:sp>
        <p:nvSpPr>
          <p:cNvPr id="49" name="文本框 48">
            <a:extLst>
              <a:ext uri="{FF2B5EF4-FFF2-40B4-BE49-F238E27FC236}">
                <a16:creationId xmlns:a16="http://schemas.microsoft.com/office/drawing/2014/main" id="{6FCB6CD7-298C-482B-A40C-D3F8C37F828E}"/>
              </a:ext>
            </a:extLst>
          </p:cNvPr>
          <p:cNvSpPr txBox="1"/>
          <p:nvPr/>
        </p:nvSpPr>
        <p:spPr>
          <a:xfrm>
            <a:off x="10066253" y="4425199"/>
            <a:ext cx="743896" cy="261610"/>
          </a:xfrm>
          <a:prstGeom prst="rect">
            <a:avLst/>
          </a:prstGeom>
          <a:noFill/>
        </p:spPr>
        <p:txBody>
          <a:bodyPr wrap="square" rtlCol="0">
            <a:spAutoFit/>
          </a:bodyPr>
          <a:lstStyle/>
          <a:p>
            <a:r>
              <a:rPr lang="en-US" altLang="ko-KR" sz="1100" dirty="0"/>
              <a:t>interictal</a:t>
            </a:r>
            <a:endParaRPr lang="ko-KR" altLang="en-US" sz="1100" dirty="0"/>
          </a:p>
        </p:txBody>
      </p:sp>
      <p:pic>
        <p:nvPicPr>
          <p:cNvPr id="50" name="图片 49">
            <a:extLst>
              <a:ext uri="{FF2B5EF4-FFF2-40B4-BE49-F238E27FC236}">
                <a16:creationId xmlns:a16="http://schemas.microsoft.com/office/drawing/2014/main" id="{EF1E68A2-2464-4681-4830-E82070D60AE5}"/>
              </a:ext>
            </a:extLst>
          </p:cNvPr>
          <p:cNvPicPr>
            <a:picLocks noChangeAspect="1"/>
          </p:cNvPicPr>
          <p:nvPr/>
        </p:nvPicPr>
        <p:blipFill>
          <a:blip r:embed="rId9"/>
          <a:stretch>
            <a:fillRect/>
          </a:stretch>
        </p:blipFill>
        <p:spPr>
          <a:xfrm>
            <a:off x="10880144" y="3344875"/>
            <a:ext cx="515602" cy="529352"/>
          </a:xfrm>
          <a:prstGeom prst="rect">
            <a:avLst/>
          </a:prstGeom>
        </p:spPr>
      </p:pic>
      <p:cxnSp>
        <p:nvCxnSpPr>
          <p:cNvPr id="51" name="直接箭头连接符 50">
            <a:extLst>
              <a:ext uri="{FF2B5EF4-FFF2-40B4-BE49-F238E27FC236}">
                <a16:creationId xmlns:a16="http://schemas.microsoft.com/office/drawing/2014/main" id="{35B6EC92-1906-D88B-7E42-20FC68DA1696}"/>
              </a:ext>
            </a:extLst>
          </p:cNvPr>
          <p:cNvCxnSpPr>
            <a:cxnSpLocks/>
          </p:cNvCxnSpPr>
          <p:nvPr/>
        </p:nvCxnSpPr>
        <p:spPr>
          <a:xfrm>
            <a:off x="10722318" y="3626745"/>
            <a:ext cx="185801" cy="0"/>
          </a:xfrm>
          <a:prstGeom prst="straightConnector1">
            <a:avLst/>
          </a:prstGeom>
          <a:ln w="9525">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52" name="直接箭头连接符 51">
            <a:extLst>
              <a:ext uri="{FF2B5EF4-FFF2-40B4-BE49-F238E27FC236}">
                <a16:creationId xmlns:a16="http://schemas.microsoft.com/office/drawing/2014/main" id="{D8349C01-A5FE-659B-6EC7-C05B4AAD0779}"/>
              </a:ext>
            </a:extLst>
          </p:cNvPr>
          <p:cNvCxnSpPr>
            <a:cxnSpLocks/>
          </p:cNvCxnSpPr>
          <p:nvPr/>
        </p:nvCxnSpPr>
        <p:spPr>
          <a:xfrm>
            <a:off x="8719008" y="4013568"/>
            <a:ext cx="259060" cy="0"/>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3" name="图片 52">
            <a:extLst>
              <a:ext uri="{FF2B5EF4-FFF2-40B4-BE49-F238E27FC236}">
                <a16:creationId xmlns:a16="http://schemas.microsoft.com/office/drawing/2014/main" id="{CC2937E4-4DD5-610D-513B-8D9C0E43B99B}"/>
              </a:ext>
            </a:extLst>
          </p:cNvPr>
          <p:cNvPicPr>
            <a:picLocks noChangeAspect="1"/>
          </p:cNvPicPr>
          <p:nvPr/>
        </p:nvPicPr>
        <p:blipFill>
          <a:blip r:embed="rId10"/>
          <a:stretch>
            <a:fillRect/>
          </a:stretch>
        </p:blipFill>
        <p:spPr>
          <a:xfrm rot="16200000">
            <a:off x="7785921" y="3788063"/>
            <a:ext cx="1477601" cy="388573"/>
          </a:xfrm>
          <a:prstGeom prst="rect">
            <a:avLst/>
          </a:prstGeom>
        </p:spPr>
      </p:pic>
      <p:sp>
        <p:nvSpPr>
          <p:cNvPr id="54" name="文本框 53">
            <a:extLst>
              <a:ext uri="{FF2B5EF4-FFF2-40B4-BE49-F238E27FC236}">
                <a16:creationId xmlns:a16="http://schemas.microsoft.com/office/drawing/2014/main" id="{AC323AD6-C25C-8E02-5906-9154978EFF2F}"/>
              </a:ext>
            </a:extLst>
          </p:cNvPr>
          <p:cNvSpPr txBox="1"/>
          <p:nvPr/>
        </p:nvSpPr>
        <p:spPr>
          <a:xfrm rot="16200000">
            <a:off x="9104586" y="4239620"/>
            <a:ext cx="684621" cy="307776"/>
          </a:xfrm>
          <a:prstGeom prst="rect">
            <a:avLst/>
          </a:prstGeom>
          <a:noFill/>
        </p:spPr>
        <p:txBody>
          <a:bodyPr wrap="square" rtlCol="0">
            <a:spAutoFit/>
          </a:bodyPr>
          <a:lstStyle/>
          <a:p>
            <a:r>
              <a:rPr lang="en-US" altLang="ko-KR" sz="1000" dirty="0">
                <a:latin typeface="Abadi" panose="020B0604020104020204" pitchFamily="34" charset="0"/>
              </a:rPr>
              <a:t>SoftMax</a:t>
            </a:r>
            <a:r>
              <a:rPr lang="en-US" altLang="ko-KR" sz="1400" dirty="0">
                <a:latin typeface="Abadi" panose="020B0604020104020204" pitchFamily="34" charset="0"/>
              </a:rPr>
              <a:t> </a:t>
            </a:r>
            <a:endParaRPr lang="ko-KR" altLang="en-US" sz="1400" dirty="0">
              <a:latin typeface="Abadi" panose="020B0604020104020204" pitchFamily="34" charset="0"/>
            </a:endParaRPr>
          </a:p>
        </p:txBody>
      </p:sp>
      <p:cxnSp>
        <p:nvCxnSpPr>
          <p:cNvPr id="55" name="直接箭头连接符 54">
            <a:extLst>
              <a:ext uri="{FF2B5EF4-FFF2-40B4-BE49-F238E27FC236}">
                <a16:creationId xmlns:a16="http://schemas.microsoft.com/office/drawing/2014/main" id="{ECD79004-88FC-353D-22E9-6CD21B85EDF6}"/>
              </a:ext>
            </a:extLst>
          </p:cNvPr>
          <p:cNvCxnSpPr>
            <a:cxnSpLocks/>
          </p:cNvCxnSpPr>
          <p:nvPr/>
        </p:nvCxnSpPr>
        <p:spPr>
          <a:xfrm>
            <a:off x="9349757" y="4016210"/>
            <a:ext cx="225133" cy="0"/>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pic>
        <p:nvPicPr>
          <p:cNvPr id="56" name="图片 55">
            <a:extLst>
              <a:ext uri="{FF2B5EF4-FFF2-40B4-BE49-F238E27FC236}">
                <a16:creationId xmlns:a16="http://schemas.microsoft.com/office/drawing/2014/main" id="{0E7F8492-6C9F-D80E-57E7-03B6CA00A79A}"/>
              </a:ext>
            </a:extLst>
          </p:cNvPr>
          <p:cNvPicPr>
            <a:picLocks noChangeAspect="1"/>
          </p:cNvPicPr>
          <p:nvPr/>
        </p:nvPicPr>
        <p:blipFill>
          <a:blip r:embed="rId11"/>
          <a:stretch>
            <a:fillRect/>
          </a:stretch>
        </p:blipFill>
        <p:spPr>
          <a:xfrm rot="16200000">
            <a:off x="8982235" y="3867146"/>
            <a:ext cx="516449" cy="328252"/>
          </a:xfrm>
          <a:prstGeom prst="rect">
            <a:avLst/>
          </a:prstGeom>
        </p:spPr>
      </p:pic>
      <p:pic>
        <p:nvPicPr>
          <p:cNvPr id="57" name="图片 56">
            <a:extLst>
              <a:ext uri="{FF2B5EF4-FFF2-40B4-BE49-F238E27FC236}">
                <a16:creationId xmlns:a16="http://schemas.microsoft.com/office/drawing/2014/main" id="{52F786C4-424C-F49F-25CB-5B0768C51D11}"/>
              </a:ext>
            </a:extLst>
          </p:cNvPr>
          <p:cNvPicPr>
            <a:picLocks noChangeAspect="1"/>
          </p:cNvPicPr>
          <p:nvPr/>
        </p:nvPicPr>
        <p:blipFill>
          <a:blip r:embed="rId12"/>
          <a:stretch>
            <a:fillRect/>
          </a:stretch>
        </p:blipFill>
        <p:spPr>
          <a:xfrm rot="16200000">
            <a:off x="9465550" y="3888943"/>
            <a:ext cx="477586" cy="285698"/>
          </a:xfrm>
          <a:prstGeom prst="rect">
            <a:avLst/>
          </a:prstGeom>
        </p:spPr>
      </p:pic>
      <p:sp>
        <p:nvSpPr>
          <p:cNvPr id="58" name="文本框 57">
            <a:extLst>
              <a:ext uri="{FF2B5EF4-FFF2-40B4-BE49-F238E27FC236}">
                <a16:creationId xmlns:a16="http://schemas.microsoft.com/office/drawing/2014/main" id="{48AEC64D-C65E-39AC-ED62-19373CA5FDC3}"/>
              </a:ext>
            </a:extLst>
          </p:cNvPr>
          <p:cNvSpPr txBox="1"/>
          <p:nvPr/>
        </p:nvSpPr>
        <p:spPr>
          <a:xfrm rot="16200000">
            <a:off x="8119017" y="4886203"/>
            <a:ext cx="826236" cy="261610"/>
          </a:xfrm>
          <a:prstGeom prst="rect">
            <a:avLst/>
          </a:prstGeom>
          <a:noFill/>
        </p:spPr>
        <p:txBody>
          <a:bodyPr wrap="square" rtlCol="0">
            <a:spAutoFit/>
          </a:bodyPr>
          <a:lstStyle/>
          <a:p>
            <a:r>
              <a:rPr lang="en-US" altLang="ko-KR" sz="1000" dirty="0">
                <a:latin typeface="Abadi" panose="020B0604020104020204" pitchFamily="34" charset="0"/>
              </a:rPr>
              <a:t>Linear layer</a:t>
            </a:r>
            <a:r>
              <a:rPr lang="en-US" altLang="ko-KR" sz="1100" dirty="0">
                <a:latin typeface="Abadi Extra Light" panose="020B0204020104020204" pitchFamily="34" charset="0"/>
              </a:rPr>
              <a:t> </a:t>
            </a:r>
            <a:endParaRPr lang="ko-KR" altLang="en-US" sz="1100" dirty="0">
              <a:latin typeface="Abadi Extra Light" panose="020B0204020104020204" pitchFamily="34" charset="0"/>
            </a:endParaRPr>
          </a:p>
        </p:txBody>
      </p:sp>
      <p:pic>
        <p:nvPicPr>
          <p:cNvPr id="59" name="图片 58">
            <a:extLst>
              <a:ext uri="{FF2B5EF4-FFF2-40B4-BE49-F238E27FC236}">
                <a16:creationId xmlns:a16="http://schemas.microsoft.com/office/drawing/2014/main" id="{9B655A60-8E75-5D5F-23EB-9E87A4EB155B}"/>
              </a:ext>
            </a:extLst>
          </p:cNvPr>
          <p:cNvPicPr>
            <a:picLocks noChangeAspect="1"/>
          </p:cNvPicPr>
          <p:nvPr/>
        </p:nvPicPr>
        <p:blipFill>
          <a:blip r:embed="rId13"/>
          <a:stretch>
            <a:fillRect/>
          </a:stretch>
        </p:blipFill>
        <p:spPr>
          <a:xfrm>
            <a:off x="1131350" y="4401766"/>
            <a:ext cx="1235304" cy="1217229"/>
          </a:xfrm>
          <a:prstGeom prst="rect">
            <a:avLst/>
          </a:prstGeom>
        </p:spPr>
      </p:pic>
      <p:grpSp>
        <p:nvGrpSpPr>
          <p:cNvPr id="60" name="组合 59">
            <a:extLst>
              <a:ext uri="{FF2B5EF4-FFF2-40B4-BE49-F238E27FC236}">
                <a16:creationId xmlns:a16="http://schemas.microsoft.com/office/drawing/2014/main" id="{EDC82155-18BC-E76F-C358-4747C19B528A}"/>
              </a:ext>
            </a:extLst>
          </p:cNvPr>
          <p:cNvGrpSpPr/>
          <p:nvPr/>
        </p:nvGrpSpPr>
        <p:grpSpPr>
          <a:xfrm>
            <a:off x="6180007" y="1800172"/>
            <a:ext cx="2165255" cy="3915704"/>
            <a:chOff x="6182431" y="2310384"/>
            <a:chExt cx="2165255" cy="3915704"/>
          </a:xfrm>
        </p:grpSpPr>
        <p:sp>
          <p:nvSpPr>
            <p:cNvPr id="61" name="箭头: 下 60">
              <a:extLst>
                <a:ext uri="{FF2B5EF4-FFF2-40B4-BE49-F238E27FC236}">
                  <a16:creationId xmlns:a16="http://schemas.microsoft.com/office/drawing/2014/main" id="{2E8D78F5-96B7-1B9C-25B8-AEE7531486C3}"/>
                </a:ext>
              </a:extLst>
            </p:cNvPr>
            <p:cNvSpPr/>
            <p:nvPr/>
          </p:nvSpPr>
          <p:spPr>
            <a:xfrm rot="16200000">
              <a:off x="6469315" y="3385791"/>
              <a:ext cx="45719" cy="619488"/>
            </a:xfrm>
            <a:prstGeom prst="downArrow">
              <a:avLst/>
            </a:prstGeom>
            <a:solidFill>
              <a:schemeClr val="accent4">
                <a:lumMod val="40000"/>
                <a:lumOff val="60000"/>
              </a:schemeClr>
            </a:solid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2" name="文本框 61">
              <a:extLst>
                <a:ext uri="{FF2B5EF4-FFF2-40B4-BE49-F238E27FC236}">
                  <a16:creationId xmlns:a16="http://schemas.microsoft.com/office/drawing/2014/main" id="{6A8B4B0D-7FB3-9638-4B78-F2AB4455345B}"/>
                </a:ext>
              </a:extLst>
            </p:cNvPr>
            <p:cNvSpPr txBox="1"/>
            <p:nvPr/>
          </p:nvSpPr>
          <p:spPr>
            <a:xfrm rot="16200000">
              <a:off x="6459216" y="3123628"/>
              <a:ext cx="728658" cy="230832"/>
            </a:xfrm>
            <a:prstGeom prst="rect">
              <a:avLst/>
            </a:prstGeom>
            <a:noFill/>
          </p:spPr>
          <p:txBody>
            <a:bodyPr wrap="square" rtlCol="0">
              <a:spAutoFit/>
            </a:bodyPr>
            <a:lstStyle/>
            <a:p>
              <a:r>
                <a:rPr lang="en-US" altLang="ko-KR" sz="900" dirty="0">
                  <a:latin typeface="Abadi" panose="020B0604020104020204" pitchFamily="34" charset="0"/>
                </a:rPr>
                <a:t>Feature</a:t>
              </a:r>
              <a:endParaRPr lang="ko-KR" altLang="en-US" sz="900" dirty="0">
                <a:latin typeface="Abadi" panose="020B0604020104020204" pitchFamily="34" charset="0"/>
              </a:endParaRPr>
            </a:p>
          </p:txBody>
        </p:sp>
        <p:sp>
          <p:nvSpPr>
            <p:cNvPr id="63" name="文本框 62">
              <a:extLst>
                <a:ext uri="{FF2B5EF4-FFF2-40B4-BE49-F238E27FC236}">
                  <a16:creationId xmlns:a16="http://schemas.microsoft.com/office/drawing/2014/main" id="{CAC9C3F2-1ECD-B2F6-94D3-094CEEBE2599}"/>
                </a:ext>
              </a:extLst>
            </p:cNvPr>
            <p:cNvSpPr txBox="1"/>
            <p:nvPr/>
          </p:nvSpPr>
          <p:spPr>
            <a:xfrm rot="16200000">
              <a:off x="6577070" y="4810705"/>
              <a:ext cx="599480" cy="230832"/>
            </a:xfrm>
            <a:prstGeom prst="rect">
              <a:avLst/>
            </a:prstGeom>
            <a:noFill/>
          </p:spPr>
          <p:txBody>
            <a:bodyPr wrap="square" rtlCol="0">
              <a:spAutoFit/>
            </a:bodyPr>
            <a:lstStyle/>
            <a:p>
              <a:r>
                <a:rPr lang="en-US" altLang="ko-KR" sz="900" dirty="0">
                  <a:latin typeface="Abadi" panose="020B0604020104020204" pitchFamily="34" charset="0"/>
                </a:rPr>
                <a:t>Feature</a:t>
              </a:r>
              <a:endParaRPr lang="ko-KR" altLang="en-US" sz="900" dirty="0">
                <a:latin typeface="Abadi" panose="020B0604020104020204" pitchFamily="34" charset="0"/>
              </a:endParaRPr>
            </a:p>
          </p:txBody>
        </p:sp>
        <p:pic>
          <p:nvPicPr>
            <p:cNvPr id="64" name="图片 63">
              <a:extLst>
                <a:ext uri="{FF2B5EF4-FFF2-40B4-BE49-F238E27FC236}">
                  <a16:creationId xmlns:a16="http://schemas.microsoft.com/office/drawing/2014/main" id="{2C666179-D798-57B8-F061-62CE5A6B23CC}"/>
                </a:ext>
              </a:extLst>
            </p:cNvPr>
            <p:cNvPicPr>
              <a:picLocks noChangeAspect="1"/>
            </p:cNvPicPr>
            <p:nvPr/>
          </p:nvPicPr>
          <p:blipFill>
            <a:blip r:embed="rId14"/>
            <a:stretch>
              <a:fillRect/>
            </a:stretch>
          </p:blipFill>
          <p:spPr>
            <a:xfrm rot="16200000">
              <a:off x="6331330" y="3405349"/>
              <a:ext cx="1541757" cy="396048"/>
            </a:xfrm>
            <a:prstGeom prst="rect">
              <a:avLst/>
            </a:prstGeom>
          </p:spPr>
        </p:pic>
        <p:sp>
          <p:nvSpPr>
            <p:cNvPr id="65" name="文本框 64">
              <a:extLst>
                <a:ext uri="{FF2B5EF4-FFF2-40B4-BE49-F238E27FC236}">
                  <a16:creationId xmlns:a16="http://schemas.microsoft.com/office/drawing/2014/main" id="{0D96C234-D294-6562-E0BA-9270A8ECC050}"/>
                </a:ext>
              </a:extLst>
            </p:cNvPr>
            <p:cNvSpPr txBox="1"/>
            <p:nvPr/>
          </p:nvSpPr>
          <p:spPr>
            <a:xfrm rot="16200000">
              <a:off x="6959324" y="4953029"/>
              <a:ext cx="1275415" cy="230832"/>
            </a:xfrm>
            <a:prstGeom prst="rect">
              <a:avLst/>
            </a:prstGeom>
            <a:noFill/>
          </p:spPr>
          <p:txBody>
            <a:bodyPr wrap="square" rtlCol="0">
              <a:spAutoFit/>
            </a:bodyPr>
            <a:lstStyle/>
            <a:p>
              <a:r>
                <a:rPr lang="en-US" altLang="ko-KR" sz="900" dirty="0">
                  <a:latin typeface="Abadi" panose="020B0604020104020204" pitchFamily="34" charset="0"/>
                </a:rPr>
                <a:t>Feature concatenation</a:t>
              </a:r>
              <a:endParaRPr lang="ko-KR" altLang="en-US" sz="900" dirty="0">
                <a:latin typeface="Abadi" panose="020B0604020104020204" pitchFamily="34" charset="0"/>
              </a:endParaRPr>
            </a:p>
          </p:txBody>
        </p:sp>
        <p:cxnSp>
          <p:nvCxnSpPr>
            <p:cNvPr id="66" name="直接箭头连接符 65">
              <a:extLst>
                <a:ext uri="{FF2B5EF4-FFF2-40B4-BE49-F238E27FC236}">
                  <a16:creationId xmlns:a16="http://schemas.microsoft.com/office/drawing/2014/main" id="{21E64A26-F9B3-4DC6-C67C-22699F884697}"/>
                </a:ext>
              </a:extLst>
            </p:cNvPr>
            <p:cNvCxnSpPr>
              <a:cxnSpLocks/>
            </p:cNvCxnSpPr>
            <p:nvPr/>
          </p:nvCxnSpPr>
          <p:spPr>
            <a:xfrm>
              <a:off x="7341407" y="4418545"/>
              <a:ext cx="408844" cy="1"/>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67" name="文本框 66">
              <a:extLst>
                <a:ext uri="{FF2B5EF4-FFF2-40B4-BE49-F238E27FC236}">
                  <a16:creationId xmlns:a16="http://schemas.microsoft.com/office/drawing/2014/main" id="{DF51B23D-4858-A185-195A-53AB161B0F1D}"/>
                </a:ext>
              </a:extLst>
            </p:cNvPr>
            <p:cNvSpPr txBox="1"/>
            <p:nvPr/>
          </p:nvSpPr>
          <p:spPr>
            <a:xfrm rot="16200000">
              <a:off x="6848042" y="5772459"/>
              <a:ext cx="599480" cy="307777"/>
            </a:xfrm>
            <a:prstGeom prst="rect">
              <a:avLst/>
            </a:prstGeom>
            <a:noFill/>
          </p:spPr>
          <p:txBody>
            <a:bodyPr wrap="square" rtlCol="0">
              <a:spAutoFit/>
            </a:bodyPr>
            <a:lstStyle/>
            <a:p>
              <a:r>
                <a:rPr lang="en-US" altLang="ko-KR" sz="1000" dirty="0">
                  <a:latin typeface="Abadi" panose="020B0604020104020204" pitchFamily="34" charset="0"/>
                </a:rPr>
                <a:t>Flatten</a:t>
              </a:r>
              <a:r>
                <a:rPr lang="en-US" altLang="ko-KR" sz="1400" dirty="0">
                  <a:latin typeface="Abadi" panose="020B0604020104020204" pitchFamily="34" charset="0"/>
                </a:rPr>
                <a:t> </a:t>
              </a:r>
              <a:endParaRPr lang="ko-KR" altLang="en-US" sz="1400" dirty="0">
                <a:latin typeface="Abadi" panose="020B0604020104020204" pitchFamily="34" charset="0"/>
              </a:endParaRPr>
            </a:p>
          </p:txBody>
        </p:sp>
        <p:sp>
          <p:nvSpPr>
            <p:cNvPr id="68" name="文本框 67">
              <a:extLst>
                <a:ext uri="{FF2B5EF4-FFF2-40B4-BE49-F238E27FC236}">
                  <a16:creationId xmlns:a16="http://schemas.microsoft.com/office/drawing/2014/main" id="{4DCDAFEF-2A68-6878-288D-7E448B1D4539}"/>
                </a:ext>
              </a:extLst>
            </p:cNvPr>
            <p:cNvSpPr txBox="1"/>
            <p:nvPr/>
          </p:nvSpPr>
          <p:spPr>
            <a:xfrm rot="16200000">
              <a:off x="6787082" y="2456235"/>
              <a:ext cx="599480" cy="307777"/>
            </a:xfrm>
            <a:prstGeom prst="rect">
              <a:avLst/>
            </a:prstGeom>
            <a:noFill/>
          </p:spPr>
          <p:txBody>
            <a:bodyPr wrap="square" rtlCol="0">
              <a:spAutoFit/>
            </a:bodyPr>
            <a:lstStyle/>
            <a:p>
              <a:r>
                <a:rPr lang="en-US" altLang="ko-KR" sz="1000" dirty="0">
                  <a:latin typeface="Abadi" panose="020B0604020104020204" pitchFamily="34" charset="0"/>
                </a:rPr>
                <a:t>Flatten</a:t>
              </a:r>
              <a:r>
                <a:rPr lang="en-US" altLang="ko-KR" sz="1400" dirty="0">
                  <a:latin typeface="Abadi" panose="020B0604020104020204" pitchFamily="34" charset="0"/>
                </a:rPr>
                <a:t> </a:t>
              </a:r>
              <a:endParaRPr lang="ko-KR" altLang="en-US" sz="1400" dirty="0">
                <a:latin typeface="Abadi" panose="020B0604020104020204" pitchFamily="34" charset="0"/>
              </a:endParaRPr>
            </a:p>
          </p:txBody>
        </p:sp>
        <p:sp>
          <p:nvSpPr>
            <p:cNvPr id="69" name="矩形: 圆角 68">
              <a:extLst>
                <a:ext uri="{FF2B5EF4-FFF2-40B4-BE49-F238E27FC236}">
                  <a16:creationId xmlns:a16="http://schemas.microsoft.com/office/drawing/2014/main" id="{272BC072-08BD-C891-7426-98DB0F7D9D49}"/>
                </a:ext>
              </a:extLst>
            </p:cNvPr>
            <p:cNvSpPr/>
            <p:nvPr/>
          </p:nvSpPr>
          <p:spPr>
            <a:xfrm>
              <a:off x="7785865" y="3671744"/>
              <a:ext cx="270140" cy="1578538"/>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0" name="文本框 69">
              <a:extLst>
                <a:ext uri="{FF2B5EF4-FFF2-40B4-BE49-F238E27FC236}">
                  <a16:creationId xmlns:a16="http://schemas.microsoft.com/office/drawing/2014/main" id="{834CBB3C-3537-A711-FBD2-0E8C252CDB0C}"/>
                </a:ext>
              </a:extLst>
            </p:cNvPr>
            <p:cNvSpPr txBox="1"/>
            <p:nvPr/>
          </p:nvSpPr>
          <p:spPr>
            <a:xfrm rot="16200000">
              <a:off x="7460144" y="4086438"/>
              <a:ext cx="1221086" cy="553998"/>
            </a:xfrm>
            <a:prstGeom prst="rect">
              <a:avLst/>
            </a:prstGeom>
            <a:noFill/>
          </p:spPr>
          <p:txBody>
            <a:bodyPr wrap="square" rtlCol="0">
              <a:spAutoFit/>
            </a:bodyPr>
            <a:lstStyle/>
            <a:p>
              <a:r>
                <a:rPr lang="en-US" altLang="ko-KR" sz="1100" dirty="0"/>
                <a:t>Self attention</a:t>
              </a:r>
            </a:p>
            <a:p>
              <a:endParaRPr lang="ko-KR" altLang="en-US" dirty="0"/>
            </a:p>
          </p:txBody>
        </p:sp>
      </p:grpSp>
      <p:cxnSp>
        <p:nvCxnSpPr>
          <p:cNvPr id="71" name="直接箭头连接符 70">
            <a:extLst>
              <a:ext uri="{FF2B5EF4-FFF2-40B4-BE49-F238E27FC236}">
                <a16:creationId xmlns:a16="http://schemas.microsoft.com/office/drawing/2014/main" id="{FFE4A9EF-1C56-4FE0-EE13-FF427D0BF8ED}"/>
              </a:ext>
            </a:extLst>
          </p:cNvPr>
          <p:cNvCxnSpPr>
            <a:cxnSpLocks/>
          </p:cNvCxnSpPr>
          <p:nvPr/>
        </p:nvCxnSpPr>
        <p:spPr>
          <a:xfrm>
            <a:off x="8082755" y="4002758"/>
            <a:ext cx="298436" cy="0"/>
          </a:xfrm>
          <a:prstGeom prst="straightConnector1">
            <a:avLst/>
          </a:prstGeom>
          <a:ln w="12700">
            <a:solidFill>
              <a:schemeClr val="bg2">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72" name="矩形 71">
            <a:extLst>
              <a:ext uri="{FF2B5EF4-FFF2-40B4-BE49-F238E27FC236}">
                <a16:creationId xmlns:a16="http://schemas.microsoft.com/office/drawing/2014/main" id="{A9F29A3D-396A-DED0-3849-E40A650E5C15}"/>
              </a:ext>
            </a:extLst>
          </p:cNvPr>
          <p:cNvSpPr/>
          <p:nvPr/>
        </p:nvSpPr>
        <p:spPr>
          <a:xfrm>
            <a:off x="6537167" y="1843516"/>
            <a:ext cx="2324964" cy="400780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文本框 72">
            <a:extLst>
              <a:ext uri="{FF2B5EF4-FFF2-40B4-BE49-F238E27FC236}">
                <a16:creationId xmlns:a16="http://schemas.microsoft.com/office/drawing/2014/main" id="{04963429-85A5-72B3-F2D8-3484A1358872}"/>
              </a:ext>
            </a:extLst>
          </p:cNvPr>
          <p:cNvSpPr txBox="1"/>
          <p:nvPr/>
        </p:nvSpPr>
        <p:spPr>
          <a:xfrm>
            <a:off x="6873704" y="1602641"/>
            <a:ext cx="1889868" cy="253916"/>
          </a:xfrm>
          <a:prstGeom prst="rect">
            <a:avLst/>
          </a:prstGeom>
          <a:noFill/>
        </p:spPr>
        <p:txBody>
          <a:bodyPr wrap="square" rtlCol="0">
            <a:spAutoFit/>
          </a:bodyPr>
          <a:lstStyle/>
          <a:p>
            <a:r>
              <a:rPr lang="en-US" altLang="ko-KR" sz="1050" dirty="0">
                <a:latin typeface="Abadi" panose="020B0604020104020204" pitchFamily="34" charset="0"/>
              </a:rPr>
              <a:t>Feature Selection Phase </a:t>
            </a:r>
            <a:endParaRPr lang="ko-KR" altLang="en-US" sz="1050" dirty="0">
              <a:latin typeface="Abadi" panose="020B0604020104020204" pitchFamily="34" charset="0"/>
            </a:endParaRPr>
          </a:p>
        </p:txBody>
      </p:sp>
    </p:spTree>
    <p:extLst>
      <p:ext uri="{BB962C8B-B14F-4D97-AF65-F5344CB8AC3E}">
        <p14:creationId xmlns:p14="http://schemas.microsoft.com/office/powerpoint/2010/main" val="29515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a:extLst>
              <a:ext uri="{FF2B5EF4-FFF2-40B4-BE49-F238E27FC236}">
                <a16:creationId xmlns:a16="http://schemas.microsoft.com/office/drawing/2014/main" id="{9E3A82D4-5F56-58A5-1A94-0BEEBFC3BAE9}"/>
              </a:ext>
            </a:extLst>
          </p:cNvPr>
          <p:cNvSpPr>
            <a:spLocks noGrp="1"/>
          </p:cNvSpPr>
          <p:nvPr>
            <p:ph idx="1"/>
          </p:nvPr>
        </p:nvSpPr>
        <p:spPr>
          <a:xfrm>
            <a:off x="3082118" y="2936215"/>
            <a:ext cx="7030070" cy="1206649"/>
          </a:xfrm>
        </p:spPr>
        <p:txBody>
          <a:bodyPr>
            <a:noAutofit/>
          </a:bodyPr>
          <a:lstStyle/>
          <a:p>
            <a:pPr marL="0" indent="0">
              <a:buNone/>
            </a:pPr>
            <a:r>
              <a:rPr lang="en-US" altLang="ko-KR" sz="4000" b="1" dirty="0">
                <a:latin typeface="DengXian" panose="02010600030101010101" pitchFamily="2" charset="-122"/>
                <a:ea typeface="DengXian" panose="02010600030101010101" pitchFamily="2" charset="-122"/>
                <a:cs typeface="Times New Roman" panose="02020603050405020304" pitchFamily="18" charset="0"/>
              </a:rPr>
              <a:t>4. </a:t>
            </a:r>
            <a:r>
              <a:rPr lang="en-US" altLang="zh-CN" sz="4000" b="1" dirty="0">
                <a:latin typeface="Arial"/>
                <a:ea typeface="Arial"/>
                <a:cs typeface="Arial"/>
                <a:sym typeface="Arial"/>
              </a:rPr>
              <a:t>Experiment Result</a:t>
            </a:r>
            <a:endParaRPr lang="en-US" altLang="ko-KR" sz="4000" dirty="0"/>
          </a:p>
          <a:p>
            <a:pPr marL="0" indent="0">
              <a:buNone/>
            </a:pPr>
            <a:endParaRPr lang="en-US" altLang="ko-KR" sz="1700" b="1"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2" name="文本框 1">
            <a:extLst>
              <a:ext uri="{FF2B5EF4-FFF2-40B4-BE49-F238E27FC236}">
                <a16:creationId xmlns:a16="http://schemas.microsoft.com/office/drawing/2014/main" id="{F064CF14-54BE-7A58-A398-AA106056F60D}"/>
              </a:ext>
            </a:extLst>
          </p:cNvPr>
          <p:cNvSpPr txBox="1"/>
          <p:nvPr/>
        </p:nvSpPr>
        <p:spPr>
          <a:xfrm>
            <a:off x="11631707" y="6406896"/>
            <a:ext cx="432278" cy="369332"/>
          </a:xfrm>
          <a:prstGeom prst="rect">
            <a:avLst/>
          </a:prstGeom>
          <a:noFill/>
        </p:spPr>
        <p:txBody>
          <a:bodyPr wrap="square" rtlCol="0">
            <a:spAutoFit/>
          </a:bodyPr>
          <a:lstStyle/>
          <a:p>
            <a:r>
              <a:rPr lang="en-US" altLang="ko-KR" dirty="0">
                <a:solidFill>
                  <a:srgbClr val="AC2E5E"/>
                </a:solidFill>
              </a:rPr>
              <a:t>14</a:t>
            </a:r>
            <a:endParaRPr lang="ko-KR" altLang="en-US" dirty="0">
              <a:solidFill>
                <a:srgbClr val="AC2E5E"/>
              </a:solidFill>
            </a:endParaRPr>
          </a:p>
        </p:txBody>
      </p:sp>
    </p:spTree>
    <p:extLst>
      <p:ext uri="{BB962C8B-B14F-4D97-AF65-F5344CB8AC3E}">
        <p14:creationId xmlns:p14="http://schemas.microsoft.com/office/powerpoint/2010/main" val="1663752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Experiment Result </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551024" y="6406896"/>
            <a:ext cx="512959" cy="369332"/>
          </a:xfrm>
          <a:prstGeom prst="rect">
            <a:avLst/>
          </a:prstGeom>
          <a:noFill/>
        </p:spPr>
        <p:txBody>
          <a:bodyPr wrap="square" rtlCol="0">
            <a:spAutoFit/>
          </a:bodyPr>
          <a:lstStyle/>
          <a:p>
            <a:r>
              <a:rPr lang="en-US" altLang="ko-KR" dirty="0">
                <a:solidFill>
                  <a:srgbClr val="AC2E5E"/>
                </a:solidFill>
              </a:rPr>
              <a:t>15</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72770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F728972-93BA-7C41-F235-0EF5DB323028}"/>
              </a:ext>
            </a:extLst>
          </p:cNvPr>
          <p:cNvSpPr txBox="1"/>
          <p:nvPr/>
        </p:nvSpPr>
        <p:spPr>
          <a:xfrm>
            <a:off x="539107" y="945067"/>
            <a:ext cx="6354147" cy="338554"/>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b="1" dirty="0">
                <a:latin typeface="Adobe Heiti Std R" panose="020B0400000000000000" pitchFamily="34" charset="-128"/>
              </a:rPr>
              <a:t>Experiment environment</a:t>
            </a:r>
          </a:p>
        </p:txBody>
      </p:sp>
      <p:graphicFrame>
        <p:nvGraphicFramePr>
          <p:cNvPr id="8" name="表格 7">
            <a:extLst>
              <a:ext uri="{FF2B5EF4-FFF2-40B4-BE49-F238E27FC236}">
                <a16:creationId xmlns:a16="http://schemas.microsoft.com/office/drawing/2014/main" id="{78E7CF4B-81F1-6A5E-B07D-1C286058FC56}"/>
              </a:ext>
            </a:extLst>
          </p:cNvPr>
          <p:cNvGraphicFramePr>
            <a:graphicFrameLocks noGrp="1"/>
          </p:cNvGraphicFramePr>
          <p:nvPr>
            <p:extLst>
              <p:ext uri="{D42A27DB-BD31-4B8C-83A1-F6EECF244321}">
                <p14:modId xmlns:p14="http://schemas.microsoft.com/office/powerpoint/2010/main" val="1436645493"/>
              </p:ext>
            </p:extLst>
          </p:nvPr>
        </p:nvGraphicFramePr>
        <p:xfrm>
          <a:off x="723441" y="1571054"/>
          <a:ext cx="5797432" cy="2880876"/>
        </p:xfrm>
        <a:graphic>
          <a:graphicData uri="http://schemas.openxmlformats.org/drawingml/2006/table">
            <a:tbl>
              <a:tblPr>
                <a:effectLst>
                  <a:outerShdw blurRad="50800" dist="38100" dir="5400000" algn="t" rotWithShape="0">
                    <a:prstClr val="black">
                      <a:alpha val="40000"/>
                    </a:prstClr>
                  </a:outerShdw>
                </a:effectLst>
              </a:tblPr>
              <a:tblGrid>
                <a:gridCol w="2898716">
                  <a:extLst>
                    <a:ext uri="{9D8B030D-6E8A-4147-A177-3AD203B41FA5}">
                      <a16:colId xmlns:a16="http://schemas.microsoft.com/office/drawing/2014/main" val="2284239861"/>
                    </a:ext>
                  </a:extLst>
                </a:gridCol>
                <a:gridCol w="2898716">
                  <a:extLst>
                    <a:ext uri="{9D8B030D-6E8A-4147-A177-3AD203B41FA5}">
                      <a16:colId xmlns:a16="http://schemas.microsoft.com/office/drawing/2014/main" val="2730476977"/>
                    </a:ext>
                  </a:extLst>
                </a:gridCol>
              </a:tblGrid>
              <a:tr h="480146">
                <a:tc>
                  <a:txBody>
                    <a:bodyPr/>
                    <a:lstStyle/>
                    <a:p>
                      <a:pPr algn="ctr">
                        <a:lnSpc>
                          <a:spcPct val="200000"/>
                        </a:lnSpc>
                        <a:spcAft>
                          <a:spcPts val="1000"/>
                        </a:spcAft>
                      </a:pPr>
                      <a:r>
                        <a:rPr lang="en-US" sz="1400" dirty="0">
                          <a:solidFill>
                            <a:srgbClr val="000000"/>
                          </a:solidFill>
                          <a:effectLst/>
                          <a:latin typeface="Times New Roman" panose="02020603050405020304" pitchFamily="18" charset="0"/>
                          <a:ea typeface="SimSun" panose="02010600030101010101" pitchFamily="2" charset="-122"/>
                        </a:rPr>
                        <a:t>Performance Indicator</a:t>
                      </a: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a:lnSpc>
                          <a:spcPct val="200000"/>
                        </a:lnSpc>
                        <a:spcAft>
                          <a:spcPts val="1000"/>
                        </a:spcAft>
                      </a:pPr>
                      <a:r>
                        <a:rPr lang="en-US" sz="1400" dirty="0">
                          <a:solidFill>
                            <a:srgbClr val="000000"/>
                          </a:solidFill>
                          <a:effectLst/>
                          <a:latin typeface="Times New Roman" panose="02020603050405020304" pitchFamily="18" charset="0"/>
                          <a:ea typeface="SimSun" panose="02010600030101010101" pitchFamily="2" charset="-122"/>
                        </a:rPr>
                        <a:t>Formula</a:t>
                      </a: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002027135"/>
                  </a:ext>
                </a:extLst>
              </a:tr>
              <a:tr h="480146">
                <a:tc>
                  <a:txBody>
                    <a:bodyPr/>
                    <a:lstStyle/>
                    <a:p>
                      <a:pPr algn="ctr">
                        <a:lnSpc>
                          <a:spcPct val="200000"/>
                        </a:lnSpc>
                        <a:spcAft>
                          <a:spcPts val="1000"/>
                        </a:spcAft>
                      </a:pPr>
                      <a:r>
                        <a:rPr lang="en-US" sz="1400" dirty="0">
                          <a:solidFill>
                            <a:srgbClr val="000000"/>
                          </a:solidFill>
                          <a:effectLst/>
                          <a:latin typeface="Times New Roman" panose="02020603050405020304" pitchFamily="18" charset="0"/>
                          <a:ea typeface="SimSun" panose="02010600030101010101" pitchFamily="2" charset="-122"/>
                        </a:rPr>
                        <a:t>Accuracy</a:t>
                      </a: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lnSpc>
                          <a:spcPct val="200000"/>
                        </a:lnSpc>
                        <a:spcAft>
                          <a:spcPts val="1000"/>
                        </a:spcAft>
                      </a:pPr>
                      <a:r>
                        <a:rPr lang="en-US" sz="1400">
                          <a:solidFill>
                            <a:srgbClr val="000000"/>
                          </a:solidFill>
                          <a:effectLst/>
                          <a:latin typeface="Times New Roman" panose="02020603050405020304" pitchFamily="18" charset="0"/>
                          <a:ea typeface="SimSun" panose="02010600030101010101" pitchFamily="2" charset="-122"/>
                        </a:rPr>
                        <a:t>(TP + TN)/(TP + TN + FP + FN)</a:t>
                      </a:r>
                      <a:endParaRPr lang="ko-KR" sz="140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94332814"/>
                  </a:ext>
                </a:extLst>
              </a:tr>
              <a:tr h="480146">
                <a:tc>
                  <a:txBody>
                    <a:bodyPr/>
                    <a:lstStyle/>
                    <a:p>
                      <a:pPr algn="ctr">
                        <a:lnSpc>
                          <a:spcPct val="200000"/>
                        </a:lnSpc>
                        <a:spcAft>
                          <a:spcPts val="1000"/>
                        </a:spcAft>
                      </a:pPr>
                      <a:r>
                        <a:rPr lang="en-US" sz="1400" dirty="0">
                          <a:solidFill>
                            <a:srgbClr val="000000"/>
                          </a:solidFill>
                          <a:effectLst/>
                          <a:latin typeface="Times New Roman" panose="02020603050405020304" pitchFamily="18" charset="0"/>
                          <a:ea typeface="SimSun" panose="02010600030101010101" pitchFamily="2" charset="-122"/>
                        </a:rPr>
                        <a:t>Sensitivity (Recall)</a:t>
                      </a: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lnSpc>
                          <a:spcPct val="200000"/>
                        </a:lnSpc>
                        <a:spcAft>
                          <a:spcPts val="1000"/>
                        </a:spcAft>
                      </a:pPr>
                      <a:r>
                        <a:rPr lang="en-US" sz="1400" dirty="0">
                          <a:solidFill>
                            <a:srgbClr val="000000"/>
                          </a:solidFill>
                          <a:effectLst/>
                          <a:latin typeface="Times New Roman" panose="02020603050405020304" pitchFamily="18" charset="0"/>
                          <a:ea typeface="SimSun" panose="02010600030101010101" pitchFamily="2" charset="-122"/>
                        </a:rPr>
                        <a:t>TP/(TP + FN)</a:t>
                      </a: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17364990"/>
                  </a:ext>
                </a:extLst>
              </a:tr>
              <a:tr h="480146">
                <a:tc>
                  <a:txBody>
                    <a:bodyPr/>
                    <a:lstStyle/>
                    <a:p>
                      <a:pPr algn="ctr">
                        <a:lnSpc>
                          <a:spcPct val="200000"/>
                        </a:lnSpc>
                        <a:spcAft>
                          <a:spcPts val="1000"/>
                        </a:spcAft>
                      </a:pPr>
                      <a:r>
                        <a:rPr lang="en-US" sz="1400">
                          <a:solidFill>
                            <a:srgbClr val="000000"/>
                          </a:solidFill>
                          <a:effectLst/>
                          <a:latin typeface="Times New Roman" panose="02020603050405020304" pitchFamily="18" charset="0"/>
                          <a:ea typeface="SimSun" panose="02010600030101010101" pitchFamily="2" charset="-122"/>
                        </a:rPr>
                        <a:t>Specificity</a:t>
                      </a:r>
                      <a:endParaRPr lang="ko-KR" sz="140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lnSpc>
                          <a:spcPct val="200000"/>
                        </a:lnSpc>
                        <a:spcAft>
                          <a:spcPts val="1000"/>
                        </a:spcAft>
                      </a:pPr>
                      <a:r>
                        <a:rPr lang="en-US" sz="1400" dirty="0">
                          <a:solidFill>
                            <a:srgbClr val="000000"/>
                          </a:solidFill>
                          <a:effectLst/>
                          <a:latin typeface="Times New Roman" panose="02020603050405020304" pitchFamily="18" charset="0"/>
                          <a:ea typeface="SimSun" panose="02010600030101010101" pitchFamily="2" charset="-122"/>
                        </a:rPr>
                        <a:t>TN/(TN + FP)</a:t>
                      </a: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64060060"/>
                  </a:ext>
                </a:extLst>
              </a:tr>
              <a:tr h="480146">
                <a:tc>
                  <a:txBody>
                    <a:bodyPr/>
                    <a:lstStyle/>
                    <a:p>
                      <a:pPr algn="ctr">
                        <a:lnSpc>
                          <a:spcPct val="200000"/>
                        </a:lnSpc>
                        <a:spcAft>
                          <a:spcPts val="1000"/>
                        </a:spcAft>
                      </a:pPr>
                      <a:r>
                        <a:rPr lang="en-US" sz="1400" dirty="0">
                          <a:solidFill>
                            <a:srgbClr val="000000"/>
                          </a:solidFill>
                          <a:effectLst/>
                          <a:latin typeface="Times New Roman" panose="02020603050405020304" pitchFamily="18" charset="0"/>
                          <a:ea typeface="SimSun" panose="02010600030101010101" pitchFamily="2" charset="-122"/>
                        </a:rPr>
                        <a:t>False Positive Rate (FPR)</a:t>
                      </a: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lnSpc>
                          <a:spcPct val="200000"/>
                        </a:lnSpc>
                        <a:spcAft>
                          <a:spcPts val="1000"/>
                        </a:spcAft>
                      </a:pPr>
                      <a:r>
                        <a:rPr lang="en-US" sz="1400" dirty="0">
                          <a:solidFill>
                            <a:srgbClr val="000000"/>
                          </a:solidFill>
                          <a:effectLst/>
                          <a:latin typeface="Times New Roman" panose="02020603050405020304" pitchFamily="18" charset="0"/>
                          <a:ea typeface="SimSun" panose="02010600030101010101" pitchFamily="2" charset="-122"/>
                        </a:rPr>
                        <a:t>FP/(TN + FP)</a:t>
                      </a: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36232041"/>
                  </a:ext>
                </a:extLst>
              </a:tr>
              <a:tr h="480146">
                <a:tc>
                  <a:txBody>
                    <a:bodyPr/>
                    <a:lstStyle/>
                    <a:p>
                      <a:pPr algn="ctr">
                        <a:lnSpc>
                          <a:spcPct val="200000"/>
                        </a:lnSpc>
                        <a:spcAft>
                          <a:spcPts val="1000"/>
                        </a:spcAft>
                      </a:pPr>
                      <a:r>
                        <a:rPr lang="en-US" altLang="ko-KR" sz="1400" dirty="0">
                          <a:solidFill>
                            <a:srgbClr val="000000"/>
                          </a:solidFill>
                          <a:effectLst/>
                          <a:latin typeface="Times New Roman" panose="02020603050405020304" pitchFamily="18" charset="0"/>
                          <a:ea typeface="SimSun" panose="02010600030101010101" pitchFamily="2" charset="-122"/>
                        </a:rPr>
                        <a:t>AUC</a:t>
                      </a: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lnSpc>
                          <a:spcPct val="200000"/>
                        </a:lnSpc>
                        <a:spcAft>
                          <a:spcPts val="1000"/>
                        </a:spcAft>
                      </a:pPr>
                      <a:endParaRPr lang="ko-KR" sz="1400" dirty="0">
                        <a:effectLst/>
                        <a:latin typeface="Calibri" panose="020F0502020204030204" pitchFamily="34" charset="0"/>
                        <a:ea typeface="맑은 고딕" panose="020B0503020000020004" pitchFamily="50" charset="-127"/>
                      </a:endParaRPr>
                    </a:p>
                  </a:txBody>
                  <a:tcPr marL="68580" marR="6858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35498392"/>
                  </a:ext>
                </a:extLst>
              </a:tr>
            </a:tbl>
          </a:graphicData>
        </a:graphic>
      </p:graphicFrame>
      <p:sp>
        <p:nvSpPr>
          <p:cNvPr id="3" name="文本框 2">
            <a:extLst>
              <a:ext uri="{FF2B5EF4-FFF2-40B4-BE49-F238E27FC236}">
                <a16:creationId xmlns:a16="http://schemas.microsoft.com/office/drawing/2014/main" id="{493769D8-F07C-C638-EDD3-116F2C5896DE}"/>
              </a:ext>
            </a:extLst>
          </p:cNvPr>
          <p:cNvSpPr txBox="1"/>
          <p:nvPr/>
        </p:nvSpPr>
        <p:spPr>
          <a:xfrm>
            <a:off x="7091274" y="1571054"/>
            <a:ext cx="4656629" cy="4678204"/>
          </a:xfrm>
          <a:prstGeom prst="rect">
            <a:avLst/>
          </a:prstGeom>
          <a:noFill/>
        </p:spPr>
        <p:txBody>
          <a:bodyPr wrap="square" rtlCol="0">
            <a:spAutoFit/>
          </a:bodyPr>
          <a:lstStyle/>
          <a:p>
            <a:r>
              <a:rPr lang="en-US" altLang="ko-KR" dirty="0">
                <a:highlight>
                  <a:srgbClr val="C7CBDB"/>
                </a:highlight>
              </a:rPr>
              <a:t>K-</a:t>
            </a:r>
            <a:r>
              <a:rPr lang="en-US" altLang="zh-CN" dirty="0">
                <a:highlight>
                  <a:srgbClr val="C7CBDB"/>
                </a:highlight>
              </a:rPr>
              <a:t>fold(7):  </a:t>
            </a:r>
            <a:r>
              <a:rPr lang="en-US" altLang="zh-CN" dirty="0"/>
              <a:t>cross-validation splits the data into k folds, using k−1 for training and the remaining one for testing.</a:t>
            </a:r>
            <a:endParaRPr lang="en-US" altLang="ko-KR" dirty="0"/>
          </a:p>
          <a:p>
            <a:endParaRPr lang="en-US" altLang="ko-KR" dirty="0">
              <a:highlight>
                <a:srgbClr val="C7CBDB"/>
              </a:highlight>
            </a:endParaRPr>
          </a:p>
          <a:p>
            <a:r>
              <a:rPr lang="en-US" altLang="ko-KR" dirty="0">
                <a:highlight>
                  <a:srgbClr val="C7CBDB"/>
                </a:highlight>
              </a:rPr>
              <a:t>Accuracy:</a:t>
            </a:r>
            <a:r>
              <a:rPr lang="en-US" altLang="ko-KR" sz="1400" dirty="0">
                <a:highlight>
                  <a:srgbClr val="C7CBDB"/>
                </a:highlight>
              </a:rPr>
              <a:t> </a:t>
            </a:r>
            <a:r>
              <a:rPr lang="en-US" altLang="ko-KR" sz="1600" dirty="0"/>
              <a:t>the proportion of correctly classified data in the entire data set.</a:t>
            </a:r>
          </a:p>
          <a:p>
            <a:endParaRPr lang="en-US" altLang="ko-KR" dirty="0"/>
          </a:p>
          <a:p>
            <a:r>
              <a:rPr lang="en-US" altLang="ko-KR" dirty="0">
                <a:highlight>
                  <a:srgbClr val="C7CBDB"/>
                </a:highlight>
              </a:rPr>
              <a:t>Sensitivity: </a:t>
            </a:r>
            <a:r>
              <a:rPr lang="en-US" altLang="ko-KR" sz="1600" dirty="0"/>
              <a:t>the proportion of data classified as predictive that are accurately predicted as predictive. </a:t>
            </a:r>
          </a:p>
          <a:p>
            <a:endParaRPr lang="en-US" altLang="ko-KR" dirty="0"/>
          </a:p>
          <a:p>
            <a:r>
              <a:rPr lang="en-US" altLang="ko-KR" dirty="0">
                <a:highlight>
                  <a:srgbClr val="C7CBDB"/>
                </a:highlight>
              </a:rPr>
              <a:t>Specificity: </a:t>
            </a:r>
            <a:r>
              <a:rPr lang="en-US" altLang="ko-KR" sz="1600" dirty="0"/>
              <a:t>proportion of actual intervals predicted in the data classified as intervals.</a:t>
            </a:r>
          </a:p>
          <a:p>
            <a:endParaRPr lang="en-US" altLang="ko-KR" dirty="0"/>
          </a:p>
          <a:p>
            <a:r>
              <a:rPr lang="en-US" altLang="ko-KR" dirty="0">
                <a:highlight>
                  <a:srgbClr val="C7CBDB"/>
                </a:highlight>
              </a:rPr>
              <a:t>FPR:</a:t>
            </a:r>
            <a:r>
              <a:rPr lang="en-US" altLang="ko-KR" dirty="0"/>
              <a:t> </a:t>
            </a:r>
            <a:r>
              <a:rPr lang="en-US" altLang="ko-KR" sz="1600" dirty="0"/>
              <a:t>the proportion of intervals incorrectly judged as predicted states. </a:t>
            </a:r>
          </a:p>
          <a:p>
            <a:endParaRPr lang="en-US" altLang="ko-KR" dirty="0"/>
          </a:p>
          <a:p>
            <a:r>
              <a:rPr lang="en-US" altLang="ko-KR" dirty="0" err="1">
                <a:highlight>
                  <a:srgbClr val="C7CBDB"/>
                </a:highlight>
              </a:rPr>
              <a:t>Auc</a:t>
            </a:r>
            <a:r>
              <a:rPr lang="en-US" altLang="ko-KR" dirty="0">
                <a:highlight>
                  <a:srgbClr val="C7CBDB"/>
                </a:highlight>
              </a:rPr>
              <a:t>: </a:t>
            </a:r>
            <a:r>
              <a:rPr lang="en-US" altLang="ko-KR" sz="1600" dirty="0"/>
              <a:t>Area under the ROC curve</a:t>
            </a:r>
            <a:endParaRPr lang="ko-KR" altLang="en-US" dirty="0"/>
          </a:p>
        </p:txBody>
      </p:sp>
      <p:pic>
        <p:nvPicPr>
          <p:cNvPr id="9" name="图片 8">
            <a:extLst>
              <a:ext uri="{FF2B5EF4-FFF2-40B4-BE49-F238E27FC236}">
                <a16:creationId xmlns:a16="http://schemas.microsoft.com/office/drawing/2014/main" id="{DC0BFCA1-4186-2761-1472-43517D6DD37D}"/>
              </a:ext>
            </a:extLst>
          </p:cNvPr>
          <p:cNvPicPr>
            <a:picLocks noChangeAspect="1"/>
          </p:cNvPicPr>
          <p:nvPr/>
        </p:nvPicPr>
        <p:blipFill>
          <a:blip r:embed="rId2"/>
          <a:stretch>
            <a:fillRect/>
          </a:stretch>
        </p:blipFill>
        <p:spPr>
          <a:xfrm>
            <a:off x="3622157" y="4078709"/>
            <a:ext cx="3153358" cy="473964"/>
          </a:xfrm>
          <a:prstGeom prst="rect">
            <a:avLst/>
          </a:prstGeom>
        </p:spPr>
      </p:pic>
    </p:spTree>
    <p:extLst>
      <p:ext uri="{BB962C8B-B14F-4D97-AF65-F5344CB8AC3E}">
        <p14:creationId xmlns:p14="http://schemas.microsoft.com/office/powerpoint/2010/main" val="61750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Experiment Result </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04813" y="6406896"/>
            <a:ext cx="459172" cy="369332"/>
          </a:xfrm>
          <a:prstGeom prst="rect">
            <a:avLst/>
          </a:prstGeom>
          <a:noFill/>
        </p:spPr>
        <p:txBody>
          <a:bodyPr wrap="square" rtlCol="0">
            <a:spAutoFit/>
          </a:bodyPr>
          <a:lstStyle/>
          <a:p>
            <a:r>
              <a:rPr lang="en-US" altLang="ko-KR" dirty="0">
                <a:solidFill>
                  <a:srgbClr val="AC2E5E"/>
                </a:solidFill>
              </a:rPr>
              <a:t>16</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72770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F728972-93BA-7C41-F235-0EF5DB323028}"/>
              </a:ext>
            </a:extLst>
          </p:cNvPr>
          <p:cNvSpPr txBox="1"/>
          <p:nvPr/>
        </p:nvSpPr>
        <p:spPr>
          <a:xfrm>
            <a:off x="539107" y="945067"/>
            <a:ext cx="5355727"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dirty="0">
                <a:latin typeface="Adobe Heiti Std R" panose="020B0400000000000000" pitchFamily="34" charset="-128"/>
                <a:ea typeface="Adobe Heiti Std R" panose="020B0400000000000000" pitchFamily="34" charset="-128"/>
              </a:rPr>
              <a:t>1D model Epilepsy Prediction LSTM</a:t>
            </a:r>
            <a:endParaRPr lang="ko-KR" altLang="en-US" sz="1600" dirty="0">
              <a:latin typeface="Adobe Heiti Std R" panose="020B0400000000000000" pitchFamily="34" charset="-128"/>
            </a:endParaRPr>
          </a:p>
        </p:txBody>
      </p:sp>
      <p:graphicFrame>
        <p:nvGraphicFramePr>
          <p:cNvPr id="5" name="表格 4">
            <a:extLst>
              <a:ext uri="{FF2B5EF4-FFF2-40B4-BE49-F238E27FC236}">
                <a16:creationId xmlns:a16="http://schemas.microsoft.com/office/drawing/2014/main" id="{6B259EE0-84B5-5D52-7DAF-C4BF99C5F9D2}"/>
              </a:ext>
            </a:extLst>
          </p:cNvPr>
          <p:cNvGraphicFramePr>
            <a:graphicFrameLocks noGrp="1"/>
          </p:cNvGraphicFramePr>
          <p:nvPr>
            <p:extLst>
              <p:ext uri="{D42A27DB-BD31-4B8C-83A1-F6EECF244321}">
                <p14:modId xmlns:p14="http://schemas.microsoft.com/office/powerpoint/2010/main" val="2390527246"/>
              </p:ext>
            </p:extLst>
          </p:nvPr>
        </p:nvGraphicFramePr>
        <p:xfrm>
          <a:off x="374904" y="1664208"/>
          <a:ext cx="5519930" cy="4626867"/>
        </p:xfrm>
        <a:graphic>
          <a:graphicData uri="http://schemas.openxmlformats.org/drawingml/2006/table">
            <a:tbl>
              <a:tblPr>
                <a:effectLst>
                  <a:outerShdw blurRad="50800" dist="38100" dir="5400000" algn="t" rotWithShape="0">
                    <a:prstClr val="black">
                      <a:alpha val="40000"/>
                    </a:prstClr>
                  </a:outerShdw>
                </a:effectLst>
              </a:tblPr>
              <a:tblGrid>
                <a:gridCol w="998283">
                  <a:extLst>
                    <a:ext uri="{9D8B030D-6E8A-4147-A177-3AD203B41FA5}">
                      <a16:colId xmlns:a16="http://schemas.microsoft.com/office/drawing/2014/main" val="2353529140"/>
                    </a:ext>
                  </a:extLst>
                </a:gridCol>
                <a:gridCol w="998283">
                  <a:extLst>
                    <a:ext uri="{9D8B030D-6E8A-4147-A177-3AD203B41FA5}">
                      <a16:colId xmlns:a16="http://schemas.microsoft.com/office/drawing/2014/main" val="97078319"/>
                    </a:ext>
                  </a:extLst>
                </a:gridCol>
                <a:gridCol w="880841">
                  <a:extLst>
                    <a:ext uri="{9D8B030D-6E8A-4147-A177-3AD203B41FA5}">
                      <a16:colId xmlns:a16="http://schemas.microsoft.com/office/drawing/2014/main" val="421883716"/>
                    </a:ext>
                  </a:extLst>
                </a:gridCol>
                <a:gridCol w="880841">
                  <a:extLst>
                    <a:ext uri="{9D8B030D-6E8A-4147-A177-3AD203B41FA5}">
                      <a16:colId xmlns:a16="http://schemas.microsoft.com/office/drawing/2014/main" val="1615635356"/>
                    </a:ext>
                  </a:extLst>
                </a:gridCol>
                <a:gridCol w="880841">
                  <a:extLst>
                    <a:ext uri="{9D8B030D-6E8A-4147-A177-3AD203B41FA5}">
                      <a16:colId xmlns:a16="http://schemas.microsoft.com/office/drawing/2014/main" val="3768131687"/>
                    </a:ext>
                  </a:extLst>
                </a:gridCol>
                <a:gridCol w="880841">
                  <a:extLst>
                    <a:ext uri="{9D8B030D-6E8A-4147-A177-3AD203B41FA5}">
                      <a16:colId xmlns:a16="http://schemas.microsoft.com/office/drawing/2014/main" val="3743545282"/>
                    </a:ext>
                  </a:extLst>
                </a:gridCol>
              </a:tblGrid>
              <a:tr h="250101">
                <a:tc>
                  <a:txBody>
                    <a:bodyPr/>
                    <a:lstStyle/>
                    <a:p>
                      <a:pPr algn="ctr" rtl="0" fontAlgn="ctr"/>
                      <a:r>
                        <a:rPr lang="en-US" sz="1200" b="1" dirty="0">
                          <a:effectLst/>
                        </a:rPr>
                        <a:t>Patient</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Auc</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Fpr</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93137858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0.999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60246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0.982</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0.27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0.381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6846010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0.128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0.847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0.168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8373161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5</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0.627</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0.503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0.533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0.312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4007037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6</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0.503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0.518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0.502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0.232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138318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0.691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0.723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0.583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0.587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0.085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3769621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1834006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9</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0.705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0.617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0.686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0.14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039330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0.957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0.748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0.463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644764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0.901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0.914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2956206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14</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0.632</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0.892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0.734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0.513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811399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0.968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0.929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4968316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0.977</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0.828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0.566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2931177"/>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0.926</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0.874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0.887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0.663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9420841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0.959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0.567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0.967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0.588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55490496"/>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0.555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0.619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0.459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0.468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0.114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16402227"/>
                  </a:ext>
                </a:extLst>
              </a:tr>
              <a:tr h="375150">
                <a:tc>
                  <a:txBody>
                    <a:bodyPr/>
                    <a:lstStyle/>
                    <a:p>
                      <a:pPr marL="0" algn="ctr" defTabSz="914400" rtl="0" eaLnBrk="1" fontAlgn="ctr" latinLnBrk="1" hangingPunct="1"/>
                      <a:r>
                        <a:rPr lang="en-US" sz="1050" b="1" kern="1200" dirty="0">
                          <a:solidFill>
                            <a:schemeClr val="tx1"/>
                          </a:solidFill>
                          <a:effectLst/>
                          <a:latin typeface="+mn-lt"/>
                          <a:ea typeface="+mn-ea"/>
                          <a:cs typeface="+mn-cs"/>
                        </a:rPr>
                        <a:t>Average </a:t>
                      </a:r>
                    </a:p>
                  </a:txBody>
                  <a:tcPr marL="12250" marR="122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0.819625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0.711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0.8179375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0.7853125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dirty="0">
                          <a:effectLst/>
                          <a:latin typeface="Malgun Gothic" panose="020B0503020000020004" pitchFamily="50" charset="-127"/>
                          <a:ea typeface="Malgun Gothic" panose="020B0503020000020004" pitchFamily="50" charset="-127"/>
                        </a:rPr>
                        <a:t>0.485125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79680056"/>
                  </a:ext>
                </a:extLst>
              </a:tr>
            </a:tbl>
          </a:graphicData>
        </a:graphic>
      </p:graphicFrame>
      <p:sp>
        <p:nvSpPr>
          <p:cNvPr id="3" name="文本框 2">
            <a:extLst>
              <a:ext uri="{FF2B5EF4-FFF2-40B4-BE49-F238E27FC236}">
                <a16:creationId xmlns:a16="http://schemas.microsoft.com/office/drawing/2014/main" id="{435B8271-1E44-E355-1EBD-DA853BF99928}"/>
              </a:ext>
            </a:extLst>
          </p:cNvPr>
          <p:cNvSpPr txBox="1"/>
          <p:nvPr/>
        </p:nvSpPr>
        <p:spPr>
          <a:xfrm>
            <a:off x="6452227" y="938971"/>
            <a:ext cx="5355727"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b="1" dirty="0">
                <a:latin typeface="Adobe Heiti Std R" panose="020B0400000000000000" pitchFamily="34" charset="-128"/>
                <a:ea typeface="Adobe Heiti Std R" panose="020B0400000000000000" pitchFamily="34" charset="-128"/>
              </a:rPr>
              <a:t>1D model Epilepsy Prediction TCN</a:t>
            </a:r>
            <a:endParaRPr lang="ko-KR" altLang="en-US" sz="1600" b="1" dirty="0">
              <a:latin typeface="Adobe Heiti Std R" panose="020B0400000000000000" pitchFamily="34" charset="-128"/>
            </a:endParaRPr>
          </a:p>
        </p:txBody>
      </p:sp>
      <p:graphicFrame>
        <p:nvGraphicFramePr>
          <p:cNvPr id="8" name="表格 7">
            <a:extLst>
              <a:ext uri="{FF2B5EF4-FFF2-40B4-BE49-F238E27FC236}">
                <a16:creationId xmlns:a16="http://schemas.microsoft.com/office/drawing/2014/main" id="{C0D6F391-E239-68CB-6C3B-1B7D2D1A51F5}"/>
              </a:ext>
            </a:extLst>
          </p:cNvPr>
          <p:cNvGraphicFramePr>
            <a:graphicFrameLocks noGrp="1"/>
          </p:cNvGraphicFramePr>
          <p:nvPr>
            <p:extLst>
              <p:ext uri="{D42A27DB-BD31-4B8C-83A1-F6EECF244321}">
                <p14:modId xmlns:p14="http://schemas.microsoft.com/office/powerpoint/2010/main" val="1526001581"/>
              </p:ext>
            </p:extLst>
          </p:nvPr>
        </p:nvGraphicFramePr>
        <p:xfrm>
          <a:off x="6288024" y="1658112"/>
          <a:ext cx="5519930" cy="4626867"/>
        </p:xfrm>
        <a:graphic>
          <a:graphicData uri="http://schemas.openxmlformats.org/drawingml/2006/table">
            <a:tbl>
              <a:tblPr>
                <a:effectLst>
                  <a:outerShdw blurRad="50800" dist="38100" dir="5400000" algn="t" rotWithShape="0">
                    <a:prstClr val="black">
                      <a:alpha val="40000"/>
                    </a:prstClr>
                  </a:outerShdw>
                </a:effectLst>
              </a:tblPr>
              <a:tblGrid>
                <a:gridCol w="998283">
                  <a:extLst>
                    <a:ext uri="{9D8B030D-6E8A-4147-A177-3AD203B41FA5}">
                      <a16:colId xmlns:a16="http://schemas.microsoft.com/office/drawing/2014/main" val="2353529140"/>
                    </a:ext>
                  </a:extLst>
                </a:gridCol>
                <a:gridCol w="998283">
                  <a:extLst>
                    <a:ext uri="{9D8B030D-6E8A-4147-A177-3AD203B41FA5}">
                      <a16:colId xmlns:a16="http://schemas.microsoft.com/office/drawing/2014/main" val="97078319"/>
                    </a:ext>
                  </a:extLst>
                </a:gridCol>
                <a:gridCol w="880841">
                  <a:extLst>
                    <a:ext uri="{9D8B030D-6E8A-4147-A177-3AD203B41FA5}">
                      <a16:colId xmlns:a16="http://schemas.microsoft.com/office/drawing/2014/main" val="421883716"/>
                    </a:ext>
                  </a:extLst>
                </a:gridCol>
                <a:gridCol w="880841">
                  <a:extLst>
                    <a:ext uri="{9D8B030D-6E8A-4147-A177-3AD203B41FA5}">
                      <a16:colId xmlns:a16="http://schemas.microsoft.com/office/drawing/2014/main" val="1615635356"/>
                    </a:ext>
                  </a:extLst>
                </a:gridCol>
                <a:gridCol w="880841">
                  <a:extLst>
                    <a:ext uri="{9D8B030D-6E8A-4147-A177-3AD203B41FA5}">
                      <a16:colId xmlns:a16="http://schemas.microsoft.com/office/drawing/2014/main" val="3768131687"/>
                    </a:ext>
                  </a:extLst>
                </a:gridCol>
                <a:gridCol w="880841">
                  <a:extLst>
                    <a:ext uri="{9D8B030D-6E8A-4147-A177-3AD203B41FA5}">
                      <a16:colId xmlns:a16="http://schemas.microsoft.com/office/drawing/2014/main" val="3743545282"/>
                    </a:ext>
                  </a:extLst>
                </a:gridCol>
              </a:tblGrid>
              <a:tr h="250101">
                <a:tc>
                  <a:txBody>
                    <a:bodyPr/>
                    <a:lstStyle/>
                    <a:p>
                      <a:pPr algn="ctr" rtl="0" fontAlgn="ctr"/>
                      <a:r>
                        <a:rPr lang="en-US" sz="1200" b="1" dirty="0">
                          <a:effectLst/>
                        </a:rPr>
                        <a:t>Patient</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Auc</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Fpr</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93137858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0.774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0.812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0.646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60246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0.627</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0.285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6846010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0.956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0.851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0.864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0.628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8373161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5</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0.905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0.647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0.902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0.863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4007037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6</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0.465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0.443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0.482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0.226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138318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0.846</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0.641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0.648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0.119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3769621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0.825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0.879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0.732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0.587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1834006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9</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0.911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0.903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0.842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0.321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039330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0.516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0.653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644764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0.917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0.797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2956206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14</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0.862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811399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0.961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0.962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0.894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0.519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4968316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0.613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2931177"/>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0.901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9420841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0.901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0.927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0.701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0.719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0.355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55490496"/>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0.599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0.569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0.611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0.608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0.139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16402227"/>
                  </a:ext>
                </a:extLst>
              </a:tr>
              <a:tr h="375150">
                <a:tc>
                  <a:txBody>
                    <a:bodyPr/>
                    <a:lstStyle/>
                    <a:p>
                      <a:pPr marL="0" algn="ctr" defTabSz="914400" rtl="0" eaLnBrk="1" fontAlgn="ctr" latinLnBrk="1" hangingPunct="1"/>
                      <a:r>
                        <a:rPr lang="en-US" sz="1050" b="1" kern="1200" dirty="0">
                          <a:solidFill>
                            <a:schemeClr val="tx1"/>
                          </a:solidFill>
                          <a:effectLst/>
                          <a:latin typeface="+mn-lt"/>
                          <a:ea typeface="+mn-ea"/>
                          <a:cs typeface="+mn-cs"/>
                        </a:rPr>
                        <a:t>Average </a:t>
                      </a:r>
                    </a:p>
                  </a:txBody>
                  <a:tcPr marL="12250" marR="122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1" dirty="0">
                          <a:solidFill>
                            <a:srgbClr val="FF0000"/>
                          </a:solidFill>
                          <a:effectLst/>
                          <a:latin typeface="Malgun Gothic" panose="020B0503020000020004" pitchFamily="50" charset="-127"/>
                          <a:ea typeface="Malgun Gothic" panose="020B0503020000020004" pitchFamily="50" charset="-127"/>
                        </a:rPr>
                        <a:t>0.868625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dirty="0">
                          <a:solidFill>
                            <a:srgbClr val="FF0000"/>
                          </a:solidFill>
                          <a:effectLst/>
                          <a:latin typeface="Malgun Gothic" panose="020B0503020000020004" pitchFamily="50" charset="-127"/>
                          <a:ea typeface="Malgun Gothic" panose="020B0503020000020004" pitchFamily="50" charset="-127"/>
                        </a:rPr>
                        <a:t>0.709875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dirty="0">
                          <a:solidFill>
                            <a:srgbClr val="FF0000"/>
                          </a:solidFill>
                          <a:effectLst/>
                          <a:latin typeface="Malgun Gothic" panose="020B0503020000020004" pitchFamily="50" charset="-127"/>
                          <a:ea typeface="Malgun Gothic" panose="020B0503020000020004" pitchFamily="50" charset="-127"/>
                        </a:rPr>
                        <a:t>0.8405625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dirty="0">
                          <a:solidFill>
                            <a:srgbClr val="FF0000"/>
                          </a:solidFill>
                          <a:effectLst/>
                          <a:latin typeface="Malgun Gothic" panose="020B0503020000020004" pitchFamily="50" charset="-127"/>
                          <a:ea typeface="Malgun Gothic" panose="020B0503020000020004" pitchFamily="50" charset="-127"/>
                        </a:rPr>
                        <a:t>0.8180625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dirty="0">
                          <a:solidFill>
                            <a:srgbClr val="FF0000"/>
                          </a:solidFill>
                          <a:effectLst/>
                          <a:latin typeface="Malgun Gothic" panose="020B0503020000020004" pitchFamily="50" charset="-127"/>
                          <a:ea typeface="Malgun Gothic" panose="020B0503020000020004" pitchFamily="50" charset="-127"/>
                        </a:rPr>
                        <a:t>0.51975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79680056"/>
                  </a:ext>
                </a:extLst>
              </a:tr>
            </a:tbl>
          </a:graphicData>
        </a:graphic>
      </p:graphicFrame>
    </p:spTree>
    <p:extLst>
      <p:ext uri="{BB962C8B-B14F-4D97-AF65-F5344CB8AC3E}">
        <p14:creationId xmlns:p14="http://schemas.microsoft.com/office/powerpoint/2010/main" val="2012869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Experiment Result </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45153" y="6406896"/>
            <a:ext cx="418831" cy="369332"/>
          </a:xfrm>
          <a:prstGeom prst="rect">
            <a:avLst/>
          </a:prstGeom>
          <a:noFill/>
        </p:spPr>
        <p:txBody>
          <a:bodyPr wrap="square" rtlCol="0">
            <a:spAutoFit/>
          </a:bodyPr>
          <a:lstStyle/>
          <a:p>
            <a:r>
              <a:rPr lang="en-US" altLang="ko-KR" dirty="0">
                <a:solidFill>
                  <a:srgbClr val="AC2E5E"/>
                </a:solidFill>
              </a:rPr>
              <a:t>17</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72770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F728972-93BA-7C41-F235-0EF5DB323028}"/>
              </a:ext>
            </a:extLst>
          </p:cNvPr>
          <p:cNvSpPr txBox="1"/>
          <p:nvPr/>
        </p:nvSpPr>
        <p:spPr>
          <a:xfrm>
            <a:off x="539107" y="945067"/>
            <a:ext cx="5355727"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dirty="0">
                <a:latin typeface="Adobe Heiti Std R" panose="020B0400000000000000" pitchFamily="34" charset="-128"/>
                <a:ea typeface="Adobe Heiti Std R" panose="020B0400000000000000" pitchFamily="34" charset="-128"/>
              </a:rPr>
              <a:t>2D model Epilepsy Prediction </a:t>
            </a:r>
            <a:r>
              <a:rPr lang="en-US" altLang="zh-CN" sz="1600" dirty="0" err="1">
                <a:latin typeface="Adobe Heiti Std R" panose="020B0400000000000000" pitchFamily="34" charset="-128"/>
                <a:ea typeface="Adobe Heiti Std R" panose="020B0400000000000000" pitchFamily="34" charset="-128"/>
              </a:rPr>
              <a:t>ViT</a:t>
            </a:r>
            <a:endParaRPr lang="ko-KR" altLang="en-US" sz="1600" dirty="0">
              <a:latin typeface="Adobe Heiti Std R" panose="020B0400000000000000" pitchFamily="34" charset="-128"/>
            </a:endParaRPr>
          </a:p>
        </p:txBody>
      </p:sp>
      <p:graphicFrame>
        <p:nvGraphicFramePr>
          <p:cNvPr id="5" name="表格 4">
            <a:extLst>
              <a:ext uri="{FF2B5EF4-FFF2-40B4-BE49-F238E27FC236}">
                <a16:creationId xmlns:a16="http://schemas.microsoft.com/office/drawing/2014/main" id="{6B259EE0-84B5-5D52-7DAF-C4BF99C5F9D2}"/>
              </a:ext>
            </a:extLst>
          </p:cNvPr>
          <p:cNvGraphicFramePr>
            <a:graphicFrameLocks noGrp="1"/>
          </p:cNvGraphicFramePr>
          <p:nvPr>
            <p:extLst>
              <p:ext uri="{D42A27DB-BD31-4B8C-83A1-F6EECF244321}">
                <p14:modId xmlns:p14="http://schemas.microsoft.com/office/powerpoint/2010/main" val="1399233899"/>
              </p:ext>
            </p:extLst>
          </p:nvPr>
        </p:nvGraphicFramePr>
        <p:xfrm>
          <a:off x="374904" y="1664208"/>
          <a:ext cx="5519930" cy="4626867"/>
        </p:xfrm>
        <a:graphic>
          <a:graphicData uri="http://schemas.openxmlformats.org/drawingml/2006/table">
            <a:tbl>
              <a:tblPr>
                <a:effectLst>
                  <a:outerShdw blurRad="50800" dist="38100" dir="5400000" algn="t" rotWithShape="0">
                    <a:prstClr val="black">
                      <a:alpha val="40000"/>
                    </a:prstClr>
                  </a:outerShdw>
                </a:effectLst>
              </a:tblPr>
              <a:tblGrid>
                <a:gridCol w="998283">
                  <a:extLst>
                    <a:ext uri="{9D8B030D-6E8A-4147-A177-3AD203B41FA5}">
                      <a16:colId xmlns:a16="http://schemas.microsoft.com/office/drawing/2014/main" val="2353529140"/>
                    </a:ext>
                  </a:extLst>
                </a:gridCol>
                <a:gridCol w="998283">
                  <a:extLst>
                    <a:ext uri="{9D8B030D-6E8A-4147-A177-3AD203B41FA5}">
                      <a16:colId xmlns:a16="http://schemas.microsoft.com/office/drawing/2014/main" val="97078319"/>
                    </a:ext>
                  </a:extLst>
                </a:gridCol>
                <a:gridCol w="880841">
                  <a:extLst>
                    <a:ext uri="{9D8B030D-6E8A-4147-A177-3AD203B41FA5}">
                      <a16:colId xmlns:a16="http://schemas.microsoft.com/office/drawing/2014/main" val="421883716"/>
                    </a:ext>
                  </a:extLst>
                </a:gridCol>
                <a:gridCol w="880841">
                  <a:extLst>
                    <a:ext uri="{9D8B030D-6E8A-4147-A177-3AD203B41FA5}">
                      <a16:colId xmlns:a16="http://schemas.microsoft.com/office/drawing/2014/main" val="1615635356"/>
                    </a:ext>
                  </a:extLst>
                </a:gridCol>
                <a:gridCol w="880841">
                  <a:extLst>
                    <a:ext uri="{9D8B030D-6E8A-4147-A177-3AD203B41FA5}">
                      <a16:colId xmlns:a16="http://schemas.microsoft.com/office/drawing/2014/main" val="3768131687"/>
                    </a:ext>
                  </a:extLst>
                </a:gridCol>
                <a:gridCol w="880841">
                  <a:extLst>
                    <a:ext uri="{9D8B030D-6E8A-4147-A177-3AD203B41FA5}">
                      <a16:colId xmlns:a16="http://schemas.microsoft.com/office/drawing/2014/main" val="3743545282"/>
                    </a:ext>
                  </a:extLst>
                </a:gridCol>
              </a:tblGrid>
              <a:tr h="250101">
                <a:tc>
                  <a:txBody>
                    <a:bodyPr/>
                    <a:lstStyle/>
                    <a:p>
                      <a:pPr algn="ctr" rtl="0" fontAlgn="ctr"/>
                      <a:r>
                        <a:rPr lang="en-US" sz="1200" b="1" dirty="0">
                          <a:effectLst/>
                        </a:rPr>
                        <a:t>Patient</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Auc</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Fpr</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93137858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0.844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0.871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0.726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60246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0.357</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0.061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0.112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6846010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0.638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0.961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0.922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0.663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8373161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5</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0.934</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0.951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0.903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0.662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4007037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6</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0.644</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0.308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0.826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0.737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0.286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138318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0.542</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0.329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0.603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0.595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0.041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3769621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1834006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9</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0.799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0.726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0.728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0.188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039330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0.967</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0.275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0.923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0.428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644764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0.96</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0.644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0.698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0.501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2956206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14</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0.846</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0.797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0.764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0.702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811399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0.911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0.356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4968316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0.732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0.791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0.481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2931177"/>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0.881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0.894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0.676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9420841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0.944</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0.851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0.858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0.523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55490496"/>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0.514</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0.502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0.494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0.075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16402227"/>
                  </a:ext>
                </a:extLst>
              </a:tr>
              <a:tr h="375150">
                <a:tc>
                  <a:txBody>
                    <a:bodyPr/>
                    <a:lstStyle/>
                    <a:p>
                      <a:pPr marL="0" algn="ctr" defTabSz="914400" rtl="0" eaLnBrk="1" fontAlgn="ctr" latinLnBrk="1" hangingPunct="1"/>
                      <a:r>
                        <a:rPr lang="en-US" sz="1050" b="1" kern="1200" dirty="0">
                          <a:solidFill>
                            <a:schemeClr val="tx1"/>
                          </a:solidFill>
                          <a:effectLst/>
                          <a:latin typeface="+mn-lt"/>
                          <a:ea typeface="+mn-ea"/>
                          <a:cs typeface="+mn-cs"/>
                        </a:rPr>
                        <a:t>Average </a:t>
                      </a:r>
                    </a:p>
                  </a:txBody>
                  <a:tcPr marL="12250" marR="122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0.83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0.6201875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0.8259375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0.7990625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dirty="0">
                          <a:effectLst/>
                          <a:latin typeface="Malgun Gothic" panose="020B0503020000020004" pitchFamily="50" charset="-127"/>
                          <a:ea typeface="Malgun Gothic" panose="020B0503020000020004" pitchFamily="50" charset="-127"/>
                        </a:rPr>
                        <a:t>0.443875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79680056"/>
                  </a:ext>
                </a:extLst>
              </a:tr>
            </a:tbl>
          </a:graphicData>
        </a:graphic>
      </p:graphicFrame>
      <p:sp>
        <p:nvSpPr>
          <p:cNvPr id="3" name="文本框 2">
            <a:extLst>
              <a:ext uri="{FF2B5EF4-FFF2-40B4-BE49-F238E27FC236}">
                <a16:creationId xmlns:a16="http://schemas.microsoft.com/office/drawing/2014/main" id="{435B8271-1E44-E355-1EBD-DA853BF99928}"/>
              </a:ext>
            </a:extLst>
          </p:cNvPr>
          <p:cNvSpPr txBox="1"/>
          <p:nvPr/>
        </p:nvSpPr>
        <p:spPr>
          <a:xfrm>
            <a:off x="6452227" y="938971"/>
            <a:ext cx="5355727"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b="1" dirty="0">
                <a:latin typeface="Adobe Heiti Std R" panose="020B0400000000000000" pitchFamily="34" charset="-128"/>
                <a:ea typeface="Adobe Heiti Std R" panose="020B0400000000000000" pitchFamily="34" charset="-128"/>
              </a:rPr>
              <a:t>2D model Epilepsy Prediction </a:t>
            </a:r>
            <a:r>
              <a:rPr lang="en-US" altLang="zh-CN" sz="1600" b="1" dirty="0" err="1">
                <a:latin typeface="Adobe Heiti Std R" panose="020B0400000000000000" pitchFamily="34" charset="-128"/>
                <a:ea typeface="Adobe Heiti Std R" panose="020B0400000000000000" pitchFamily="34" charset="-128"/>
              </a:rPr>
              <a:t>DenseNet</a:t>
            </a:r>
            <a:endParaRPr lang="ko-KR" altLang="en-US" sz="1600" b="1" dirty="0">
              <a:latin typeface="Adobe Heiti Std R" panose="020B0400000000000000" pitchFamily="34" charset="-128"/>
            </a:endParaRPr>
          </a:p>
        </p:txBody>
      </p:sp>
      <p:graphicFrame>
        <p:nvGraphicFramePr>
          <p:cNvPr id="8" name="表格 7">
            <a:extLst>
              <a:ext uri="{FF2B5EF4-FFF2-40B4-BE49-F238E27FC236}">
                <a16:creationId xmlns:a16="http://schemas.microsoft.com/office/drawing/2014/main" id="{C0D6F391-E239-68CB-6C3B-1B7D2D1A51F5}"/>
              </a:ext>
            </a:extLst>
          </p:cNvPr>
          <p:cNvGraphicFramePr>
            <a:graphicFrameLocks noGrp="1"/>
          </p:cNvGraphicFramePr>
          <p:nvPr>
            <p:extLst>
              <p:ext uri="{D42A27DB-BD31-4B8C-83A1-F6EECF244321}">
                <p14:modId xmlns:p14="http://schemas.microsoft.com/office/powerpoint/2010/main" val="1051619012"/>
              </p:ext>
            </p:extLst>
          </p:nvPr>
        </p:nvGraphicFramePr>
        <p:xfrm>
          <a:off x="6288024" y="1658112"/>
          <a:ext cx="5519930" cy="4626867"/>
        </p:xfrm>
        <a:graphic>
          <a:graphicData uri="http://schemas.openxmlformats.org/drawingml/2006/table">
            <a:tbl>
              <a:tblPr>
                <a:effectLst>
                  <a:outerShdw blurRad="50800" dist="38100" dir="5400000" algn="t" rotWithShape="0">
                    <a:prstClr val="black">
                      <a:alpha val="40000"/>
                    </a:prstClr>
                  </a:outerShdw>
                </a:effectLst>
              </a:tblPr>
              <a:tblGrid>
                <a:gridCol w="998283">
                  <a:extLst>
                    <a:ext uri="{9D8B030D-6E8A-4147-A177-3AD203B41FA5}">
                      <a16:colId xmlns:a16="http://schemas.microsoft.com/office/drawing/2014/main" val="2353529140"/>
                    </a:ext>
                  </a:extLst>
                </a:gridCol>
                <a:gridCol w="998283">
                  <a:extLst>
                    <a:ext uri="{9D8B030D-6E8A-4147-A177-3AD203B41FA5}">
                      <a16:colId xmlns:a16="http://schemas.microsoft.com/office/drawing/2014/main" val="97078319"/>
                    </a:ext>
                  </a:extLst>
                </a:gridCol>
                <a:gridCol w="880841">
                  <a:extLst>
                    <a:ext uri="{9D8B030D-6E8A-4147-A177-3AD203B41FA5}">
                      <a16:colId xmlns:a16="http://schemas.microsoft.com/office/drawing/2014/main" val="421883716"/>
                    </a:ext>
                  </a:extLst>
                </a:gridCol>
                <a:gridCol w="880841">
                  <a:extLst>
                    <a:ext uri="{9D8B030D-6E8A-4147-A177-3AD203B41FA5}">
                      <a16:colId xmlns:a16="http://schemas.microsoft.com/office/drawing/2014/main" val="1615635356"/>
                    </a:ext>
                  </a:extLst>
                </a:gridCol>
                <a:gridCol w="880841">
                  <a:extLst>
                    <a:ext uri="{9D8B030D-6E8A-4147-A177-3AD203B41FA5}">
                      <a16:colId xmlns:a16="http://schemas.microsoft.com/office/drawing/2014/main" val="3768131687"/>
                    </a:ext>
                  </a:extLst>
                </a:gridCol>
                <a:gridCol w="880841">
                  <a:extLst>
                    <a:ext uri="{9D8B030D-6E8A-4147-A177-3AD203B41FA5}">
                      <a16:colId xmlns:a16="http://schemas.microsoft.com/office/drawing/2014/main" val="3743545282"/>
                    </a:ext>
                  </a:extLst>
                </a:gridCol>
              </a:tblGrid>
              <a:tr h="250101">
                <a:tc>
                  <a:txBody>
                    <a:bodyPr/>
                    <a:lstStyle/>
                    <a:p>
                      <a:pPr algn="ctr" rtl="0" fontAlgn="ctr"/>
                      <a:r>
                        <a:rPr lang="en-US" sz="1200" b="1" dirty="0">
                          <a:effectLst/>
                        </a:rPr>
                        <a:t>Patient</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Auc</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Fpr</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93137858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0.994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0.999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effectLst/>
                          <a:latin typeface="Malgun Gothic" panose="020B0503020000020004" pitchFamily="50" charset="-127"/>
                          <a:ea typeface="Malgun Gothic" panose="020B0503020000020004" pitchFamily="50" charset="-127"/>
                        </a:rPr>
                        <a:t>0.996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60246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0.809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0.386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0.958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0.531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6846010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0.944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0.908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0.913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0.722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8373161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5</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0.838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0.869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0.864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0.652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4007037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6</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0.668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0.426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0.793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0.35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138318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0.69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0.235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0.815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0.059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3769621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1834006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9</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0.848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0.768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0.764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0.764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0.213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039330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0.963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0.732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0.953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0.762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644764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2956206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14</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0.559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811399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0.994</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0.968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0.885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4968316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0.972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0.883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2931177"/>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0.997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0.988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9420841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0.873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0.498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0.931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0.895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0.441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55490496"/>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0.582</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0.458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0.594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0.587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a:effectLst/>
                          <a:latin typeface="Malgun Gothic" panose="020B0503020000020004" pitchFamily="50" charset="-127"/>
                          <a:ea typeface="Malgun Gothic" panose="020B0503020000020004" pitchFamily="50" charset="-127"/>
                        </a:rPr>
                        <a:t>0.11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16402227"/>
                  </a:ext>
                </a:extLst>
              </a:tr>
              <a:tr h="375150">
                <a:tc>
                  <a:txBody>
                    <a:bodyPr/>
                    <a:lstStyle/>
                    <a:p>
                      <a:pPr marL="0" algn="ctr" defTabSz="914400" rtl="0" eaLnBrk="1" fontAlgn="ctr" latinLnBrk="1" hangingPunct="1"/>
                      <a:r>
                        <a:rPr lang="en-US" sz="1050" b="1" kern="1200" dirty="0">
                          <a:solidFill>
                            <a:schemeClr val="tx1"/>
                          </a:solidFill>
                          <a:effectLst/>
                          <a:latin typeface="+mn-lt"/>
                          <a:ea typeface="+mn-ea"/>
                          <a:cs typeface="+mn-cs"/>
                        </a:rPr>
                        <a:t>Average </a:t>
                      </a:r>
                    </a:p>
                  </a:txBody>
                  <a:tcPr marL="12250" marR="122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1" dirty="0">
                          <a:solidFill>
                            <a:srgbClr val="FF0000"/>
                          </a:solidFill>
                          <a:effectLst/>
                          <a:latin typeface="Malgun Gothic" panose="020B0503020000020004" pitchFamily="50" charset="-127"/>
                          <a:ea typeface="Malgun Gothic" panose="020B0503020000020004" pitchFamily="50" charset="-127"/>
                        </a:rPr>
                        <a:t>0.890125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solidFill>
                            <a:srgbClr val="FF0000"/>
                          </a:solidFill>
                          <a:effectLst/>
                          <a:latin typeface="Malgun Gothic" panose="020B0503020000020004" pitchFamily="50" charset="-127"/>
                          <a:ea typeface="Malgun Gothic" panose="020B0503020000020004" pitchFamily="50" charset="-127"/>
                        </a:rPr>
                        <a:t>0.7294375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a:solidFill>
                            <a:srgbClr val="FF0000"/>
                          </a:solidFill>
                          <a:effectLst/>
                          <a:latin typeface="Malgun Gothic" panose="020B0503020000020004" pitchFamily="50" charset="-127"/>
                          <a:ea typeface="Malgun Gothic" panose="020B0503020000020004" pitchFamily="50" charset="-127"/>
                        </a:rPr>
                        <a:t>0.91075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dirty="0">
                          <a:solidFill>
                            <a:srgbClr val="FF0000"/>
                          </a:solidFill>
                          <a:effectLst/>
                          <a:latin typeface="Malgun Gothic" panose="020B0503020000020004" pitchFamily="50" charset="-127"/>
                          <a:ea typeface="Malgun Gothic" panose="020B0503020000020004" pitchFamily="50" charset="-127"/>
                        </a:rPr>
                        <a:t>0.889375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1" dirty="0">
                          <a:solidFill>
                            <a:srgbClr val="FF0000"/>
                          </a:solidFill>
                          <a:effectLst/>
                          <a:latin typeface="Malgun Gothic" panose="020B0503020000020004" pitchFamily="50" charset="-127"/>
                          <a:ea typeface="Malgun Gothic" panose="020B0503020000020004" pitchFamily="50" charset="-127"/>
                        </a:rPr>
                        <a:t>0.64225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79680056"/>
                  </a:ext>
                </a:extLst>
              </a:tr>
            </a:tbl>
          </a:graphicData>
        </a:graphic>
      </p:graphicFrame>
    </p:spTree>
    <p:extLst>
      <p:ext uri="{BB962C8B-B14F-4D97-AF65-F5344CB8AC3E}">
        <p14:creationId xmlns:p14="http://schemas.microsoft.com/office/powerpoint/2010/main" val="2315997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Experiment Result </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45153" y="6406896"/>
            <a:ext cx="418831" cy="369332"/>
          </a:xfrm>
          <a:prstGeom prst="rect">
            <a:avLst/>
          </a:prstGeom>
          <a:noFill/>
        </p:spPr>
        <p:txBody>
          <a:bodyPr wrap="square" rtlCol="0">
            <a:spAutoFit/>
          </a:bodyPr>
          <a:lstStyle/>
          <a:p>
            <a:r>
              <a:rPr lang="en-US" altLang="ko-KR" dirty="0">
                <a:solidFill>
                  <a:srgbClr val="AC2E5E"/>
                </a:solidFill>
              </a:rPr>
              <a:t>18</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72770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F728972-93BA-7C41-F235-0EF5DB323028}"/>
              </a:ext>
            </a:extLst>
          </p:cNvPr>
          <p:cNvSpPr txBox="1"/>
          <p:nvPr/>
        </p:nvSpPr>
        <p:spPr>
          <a:xfrm>
            <a:off x="539107" y="945067"/>
            <a:ext cx="5355727"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dirty="0">
                <a:latin typeface="Adobe Heiti Std R" panose="020B0400000000000000" pitchFamily="34" charset="-128"/>
                <a:ea typeface="Adobe Heiti Std R" panose="020B0400000000000000" pitchFamily="34" charset="-128"/>
              </a:rPr>
              <a:t>TCN + </a:t>
            </a:r>
            <a:r>
              <a:rPr lang="en-US" altLang="zh-CN" sz="1600" dirty="0" err="1">
                <a:latin typeface="Adobe Heiti Std R" panose="020B0400000000000000" pitchFamily="34" charset="-128"/>
                <a:ea typeface="Adobe Heiti Std R" panose="020B0400000000000000" pitchFamily="34" charset="-128"/>
              </a:rPr>
              <a:t>DenseNet</a:t>
            </a:r>
            <a:r>
              <a:rPr lang="en-US" altLang="zh-CN" sz="1600" dirty="0">
                <a:latin typeface="Adobe Heiti Std R" panose="020B0400000000000000" pitchFamily="34" charset="-128"/>
                <a:ea typeface="Adobe Heiti Std R" panose="020B0400000000000000" pitchFamily="34" charset="-128"/>
              </a:rPr>
              <a:t> Results on </a:t>
            </a:r>
            <a:r>
              <a:rPr lang="en-US" altLang="zh-CN" sz="1600" b="1" dirty="0">
                <a:latin typeface="Adobe Heiti Std R" panose="020B0400000000000000" pitchFamily="34" charset="-128"/>
                <a:ea typeface="Adobe Heiti Std R" panose="020B0400000000000000" pitchFamily="34" charset="-128"/>
              </a:rPr>
              <a:t>Epilepsy Prediction</a:t>
            </a:r>
            <a:endParaRPr lang="ko-KR" altLang="en-US" sz="1600" b="1" dirty="0">
              <a:latin typeface="Adobe Heiti Std R" panose="020B0400000000000000" pitchFamily="34" charset="-128"/>
            </a:endParaRPr>
          </a:p>
        </p:txBody>
      </p:sp>
      <p:graphicFrame>
        <p:nvGraphicFramePr>
          <p:cNvPr id="5" name="表格 4">
            <a:extLst>
              <a:ext uri="{FF2B5EF4-FFF2-40B4-BE49-F238E27FC236}">
                <a16:creationId xmlns:a16="http://schemas.microsoft.com/office/drawing/2014/main" id="{6B259EE0-84B5-5D52-7DAF-C4BF99C5F9D2}"/>
              </a:ext>
            </a:extLst>
          </p:cNvPr>
          <p:cNvGraphicFramePr>
            <a:graphicFrameLocks noGrp="1"/>
          </p:cNvGraphicFramePr>
          <p:nvPr>
            <p:extLst>
              <p:ext uri="{D42A27DB-BD31-4B8C-83A1-F6EECF244321}">
                <p14:modId xmlns:p14="http://schemas.microsoft.com/office/powerpoint/2010/main" val="387859184"/>
              </p:ext>
            </p:extLst>
          </p:nvPr>
        </p:nvGraphicFramePr>
        <p:xfrm>
          <a:off x="374904" y="1664208"/>
          <a:ext cx="5519930" cy="4626867"/>
        </p:xfrm>
        <a:graphic>
          <a:graphicData uri="http://schemas.openxmlformats.org/drawingml/2006/table">
            <a:tbl>
              <a:tblPr>
                <a:effectLst>
                  <a:outerShdw blurRad="50800" dist="38100" dir="5400000" algn="t" rotWithShape="0">
                    <a:prstClr val="black">
                      <a:alpha val="40000"/>
                    </a:prstClr>
                  </a:outerShdw>
                </a:effectLst>
              </a:tblPr>
              <a:tblGrid>
                <a:gridCol w="998283">
                  <a:extLst>
                    <a:ext uri="{9D8B030D-6E8A-4147-A177-3AD203B41FA5}">
                      <a16:colId xmlns:a16="http://schemas.microsoft.com/office/drawing/2014/main" val="2353529140"/>
                    </a:ext>
                  </a:extLst>
                </a:gridCol>
                <a:gridCol w="998283">
                  <a:extLst>
                    <a:ext uri="{9D8B030D-6E8A-4147-A177-3AD203B41FA5}">
                      <a16:colId xmlns:a16="http://schemas.microsoft.com/office/drawing/2014/main" val="97078319"/>
                    </a:ext>
                  </a:extLst>
                </a:gridCol>
                <a:gridCol w="880841">
                  <a:extLst>
                    <a:ext uri="{9D8B030D-6E8A-4147-A177-3AD203B41FA5}">
                      <a16:colId xmlns:a16="http://schemas.microsoft.com/office/drawing/2014/main" val="421883716"/>
                    </a:ext>
                  </a:extLst>
                </a:gridCol>
                <a:gridCol w="880841">
                  <a:extLst>
                    <a:ext uri="{9D8B030D-6E8A-4147-A177-3AD203B41FA5}">
                      <a16:colId xmlns:a16="http://schemas.microsoft.com/office/drawing/2014/main" val="1615635356"/>
                    </a:ext>
                  </a:extLst>
                </a:gridCol>
                <a:gridCol w="880841">
                  <a:extLst>
                    <a:ext uri="{9D8B030D-6E8A-4147-A177-3AD203B41FA5}">
                      <a16:colId xmlns:a16="http://schemas.microsoft.com/office/drawing/2014/main" val="3768131687"/>
                    </a:ext>
                  </a:extLst>
                </a:gridCol>
                <a:gridCol w="880841">
                  <a:extLst>
                    <a:ext uri="{9D8B030D-6E8A-4147-A177-3AD203B41FA5}">
                      <a16:colId xmlns:a16="http://schemas.microsoft.com/office/drawing/2014/main" val="3743545282"/>
                    </a:ext>
                  </a:extLst>
                </a:gridCol>
              </a:tblGrid>
              <a:tr h="250101">
                <a:tc>
                  <a:txBody>
                    <a:bodyPr/>
                    <a:lstStyle/>
                    <a:p>
                      <a:pPr algn="ctr" rtl="0" fontAlgn="ctr"/>
                      <a:r>
                        <a:rPr lang="en-US" sz="1200" b="1" dirty="0">
                          <a:effectLst/>
                        </a:rPr>
                        <a:t>Patient</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Auc</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Fpr</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93137858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0.999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0.774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0.812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0.646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60246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0.627</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0.284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0.981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0.938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0.36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6846010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0.973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0.956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0.851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0.864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0.628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8373161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5</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0.905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0.647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0.902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0.863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0.589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4007037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6</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0.465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0.443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0.49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0.482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0.226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138318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0.846</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0.641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0.648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0.119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3769621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0.825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0.496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0.879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0.732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0.587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1834006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9</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0.911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0.903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0.842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0.321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039330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0.979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0.516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0.992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0.943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0.653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644764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0.985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0.973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0.917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0.796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2956206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14</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0.938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0.946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0.892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811399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0.961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0.439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0.962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0.894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0.519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4968316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0.988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0.48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0.933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0.613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2931177"/>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0.995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0.974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0.976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0.901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9420841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0.901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0.927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0.719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0.355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55490496"/>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0.599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0.569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0.611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chemeClr val="tx1"/>
                          </a:solidFill>
                          <a:effectLst/>
                          <a:latin typeface="Malgun Gothic" panose="020B0503020000020004" pitchFamily="50" charset="-127"/>
                          <a:ea typeface="Malgun Gothic" panose="020B0503020000020004" pitchFamily="50" charset="-127"/>
                          <a:cs typeface="+mn-cs"/>
                        </a:rPr>
                        <a:t>0.608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chemeClr val="tx1"/>
                          </a:solidFill>
                          <a:effectLst/>
                          <a:latin typeface="Malgun Gothic" panose="020B0503020000020004" pitchFamily="50" charset="-127"/>
                          <a:ea typeface="Malgun Gothic" panose="020B0503020000020004" pitchFamily="50" charset="-127"/>
                          <a:cs typeface="+mn-cs"/>
                        </a:rPr>
                        <a:t>0.139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16402227"/>
                  </a:ext>
                </a:extLst>
              </a:tr>
              <a:tr h="375150">
                <a:tc>
                  <a:txBody>
                    <a:bodyPr/>
                    <a:lstStyle/>
                    <a:p>
                      <a:pPr marL="0" algn="ctr" defTabSz="914400" rtl="0" eaLnBrk="1" fontAlgn="ctr" latinLnBrk="1" hangingPunct="1"/>
                      <a:r>
                        <a:rPr lang="en-US" sz="1050" b="1" kern="1200" dirty="0">
                          <a:solidFill>
                            <a:schemeClr val="tx1"/>
                          </a:solidFill>
                          <a:effectLst/>
                          <a:latin typeface="+mn-lt"/>
                          <a:ea typeface="+mn-ea"/>
                          <a:cs typeface="+mn-cs"/>
                        </a:rPr>
                        <a:t>Average </a:t>
                      </a:r>
                    </a:p>
                  </a:txBody>
                  <a:tcPr marL="12250" marR="122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00" b="0" kern="1200" dirty="0">
                          <a:solidFill>
                            <a:srgbClr val="0070C0"/>
                          </a:solidFill>
                          <a:effectLst/>
                          <a:latin typeface="Malgun Gothic" panose="020B0503020000020004" pitchFamily="50" charset="-127"/>
                          <a:ea typeface="Malgun Gothic" panose="020B0503020000020004" pitchFamily="50" charset="-127"/>
                          <a:cs typeface="+mn-cs"/>
                        </a:rPr>
                        <a:t>0.8685625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rgbClr val="0070C0"/>
                          </a:solidFill>
                          <a:effectLst/>
                          <a:latin typeface="Malgun Gothic" panose="020B0503020000020004" pitchFamily="50" charset="-127"/>
                          <a:ea typeface="Malgun Gothic" panose="020B0503020000020004" pitchFamily="50" charset="-127"/>
                          <a:cs typeface="+mn-cs"/>
                        </a:rPr>
                        <a:t>0.71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a:solidFill>
                            <a:srgbClr val="0070C0"/>
                          </a:solidFill>
                          <a:effectLst/>
                          <a:latin typeface="Malgun Gothic" panose="020B0503020000020004" pitchFamily="50" charset="-127"/>
                          <a:ea typeface="Malgun Gothic" panose="020B0503020000020004" pitchFamily="50" charset="-127"/>
                          <a:cs typeface="+mn-cs"/>
                        </a:rPr>
                        <a:t>0.8405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rgbClr val="0070C0"/>
                          </a:solidFill>
                          <a:effectLst/>
                          <a:latin typeface="Malgun Gothic" panose="020B0503020000020004" pitchFamily="50" charset="-127"/>
                          <a:ea typeface="Malgun Gothic" panose="020B0503020000020004" pitchFamily="50" charset="-127"/>
                          <a:cs typeface="+mn-cs"/>
                        </a:rPr>
                        <a:t>0.8180625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00" b="0" kern="1200" dirty="0">
                          <a:solidFill>
                            <a:srgbClr val="0070C0"/>
                          </a:solidFill>
                          <a:effectLst/>
                          <a:latin typeface="Malgun Gothic" panose="020B0503020000020004" pitchFamily="50" charset="-127"/>
                          <a:ea typeface="Malgun Gothic" panose="020B0503020000020004" pitchFamily="50" charset="-127"/>
                          <a:cs typeface="+mn-cs"/>
                        </a:rPr>
                        <a:t>0.5215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79680056"/>
                  </a:ext>
                </a:extLst>
              </a:tr>
            </a:tbl>
          </a:graphicData>
        </a:graphic>
      </p:graphicFrame>
      <p:sp>
        <p:nvSpPr>
          <p:cNvPr id="3" name="文本框 2">
            <a:extLst>
              <a:ext uri="{FF2B5EF4-FFF2-40B4-BE49-F238E27FC236}">
                <a16:creationId xmlns:a16="http://schemas.microsoft.com/office/drawing/2014/main" id="{435B8271-1E44-E355-1EBD-DA853BF99928}"/>
              </a:ext>
            </a:extLst>
          </p:cNvPr>
          <p:cNvSpPr txBox="1"/>
          <p:nvPr/>
        </p:nvSpPr>
        <p:spPr>
          <a:xfrm>
            <a:off x="6452227" y="938971"/>
            <a:ext cx="5355727"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dirty="0">
                <a:latin typeface="Adobe Heiti Std R" panose="020B0400000000000000" pitchFamily="34" charset="-128"/>
                <a:ea typeface="Adobe Heiti Std R" panose="020B0400000000000000" pitchFamily="34" charset="-128"/>
              </a:rPr>
              <a:t>TCN + </a:t>
            </a:r>
            <a:r>
              <a:rPr lang="en-US" altLang="zh-CN" sz="1600" dirty="0" err="1">
                <a:latin typeface="Adobe Heiti Std R" panose="020B0400000000000000" pitchFamily="34" charset="-128"/>
                <a:ea typeface="Adobe Heiti Std R" panose="020B0400000000000000" pitchFamily="34" charset="-128"/>
              </a:rPr>
              <a:t>ViT</a:t>
            </a:r>
            <a:r>
              <a:rPr lang="en-US" altLang="zh-CN" sz="1600" dirty="0">
                <a:latin typeface="Adobe Heiti Std R" panose="020B0400000000000000" pitchFamily="34" charset="-128"/>
                <a:ea typeface="Adobe Heiti Std R" panose="020B0400000000000000" pitchFamily="34" charset="-128"/>
              </a:rPr>
              <a:t> Results on </a:t>
            </a:r>
            <a:r>
              <a:rPr lang="en-US" altLang="zh-CN" sz="1600" b="1" dirty="0">
                <a:latin typeface="Adobe Heiti Std R" panose="020B0400000000000000" pitchFamily="34" charset="-128"/>
                <a:ea typeface="Adobe Heiti Std R" panose="020B0400000000000000" pitchFamily="34" charset="-128"/>
              </a:rPr>
              <a:t>Epilepsy Prediction</a:t>
            </a:r>
            <a:endParaRPr lang="ko-KR" altLang="en-US" sz="1600" b="1" dirty="0">
              <a:latin typeface="Adobe Heiti Std R" panose="020B0400000000000000" pitchFamily="34" charset="-128"/>
            </a:endParaRPr>
          </a:p>
        </p:txBody>
      </p:sp>
      <p:graphicFrame>
        <p:nvGraphicFramePr>
          <p:cNvPr id="8" name="表格 7">
            <a:extLst>
              <a:ext uri="{FF2B5EF4-FFF2-40B4-BE49-F238E27FC236}">
                <a16:creationId xmlns:a16="http://schemas.microsoft.com/office/drawing/2014/main" id="{C0D6F391-E239-68CB-6C3B-1B7D2D1A51F5}"/>
              </a:ext>
            </a:extLst>
          </p:cNvPr>
          <p:cNvGraphicFramePr>
            <a:graphicFrameLocks noGrp="1"/>
          </p:cNvGraphicFramePr>
          <p:nvPr>
            <p:extLst>
              <p:ext uri="{D42A27DB-BD31-4B8C-83A1-F6EECF244321}">
                <p14:modId xmlns:p14="http://schemas.microsoft.com/office/powerpoint/2010/main" val="2879311596"/>
              </p:ext>
            </p:extLst>
          </p:nvPr>
        </p:nvGraphicFramePr>
        <p:xfrm>
          <a:off x="6288024" y="1658112"/>
          <a:ext cx="5519930" cy="4626867"/>
        </p:xfrm>
        <a:graphic>
          <a:graphicData uri="http://schemas.openxmlformats.org/drawingml/2006/table">
            <a:tbl>
              <a:tblPr>
                <a:effectLst>
                  <a:outerShdw blurRad="50800" dist="38100" dir="5400000" algn="t" rotWithShape="0">
                    <a:prstClr val="black">
                      <a:alpha val="40000"/>
                    </a:prstClr>
                  </a:outerShdw>
                </a:effectLst>
              </a:tblPr>
              <a:tblGrid>
                <a:gridCol w="998283">
                  <a:extLst>
                    <a:ext uri="{9D8B030D-6E8A-4147-A177-3AD203B41FA5}">
                      <a16:colId xmlns:a16="http://schemas.microsoft.com/office/drawing/2014/main" val="2353529140"/>
                    </a:ext>
                  </a:extLst>
                </a:gridCol>
                <a:gridCol w="998283">
                  <a:extLst>
                    <a:ext uri="{9D8B030D-6E8A-4147-A177-3AD203B41FA5}">
                      <a16:colId xmlns:a16="http://schemas.microsoft.com/office/drawing/2014/main" val="97078319"/>
                    </a:ext>
                  </a:extLst>
                </a:gridCol>
                <a:gridCol w="880841">
                  <a:extLst>
                    <a:ext uri="{9D8B030D-6E8A-4147-A177-3AD203B41FA5}">
                      <a16:colId xmlns:a16="http://schemas.microsoft.com/office/drawing/2014/main" val="421883716"/>
                    </a:ext>
                  </a:extLst>
                </a:gridCol>
                <a:gridCol w="880841">
                  <a:extLst>
                    <a:ext uri="{9D8B030D-6E8A-4147-A177-3AD203B41FA5}">
                      <a16:colId xmlns:a16="http://schemas.microsoft.com/office/drawing/2014/main" val="1615635356"/>
                    </a:ext>
                  </a:extLst>
                </a:gridCol>
                <a:gridCol w="880841">
                  <a:extLst>
                    <a:ext uri="{9D8B030D-6E8A-4147-A177-3AD203B41FA5}">
                      <a16:colId xmlns:a16="http://schemas.microsoft.com/office/drawing/2014/main" val="3768131687"/>
                    </a:ext>
                  </a:extLst>
                </a:gridCol>
                <a:gridCol w="880841">
                  <a:extLst>
                    <a:ext uri="{9D8B030D-6E8A-4147-A177-3AD203B41FA5}">
                      <a16:colId xmlns:a16="http://schemas.microsoft.com/office/drawing/2014/main" val="3743545282"/>
                    </a:ext>
                  </a:extLst>
                </a:gridCol>
              </a:tblGrid>
              <a:tr h="250101">
                <a:tc>
                  <a:txBody>
                    <a:bodyPr/>
                    <a:lstStyle/>
                    <a:p>
                      <a:pPr algn="ctr" rtl="0" fontAlgn="ctr"/>
                      <a:r>
                        <a:rPr lang="en-US" sz="1200" b="1" dirty="0">
                          <a:effectLst/>
                        </a:rPr>
                        <a:t>Patient</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Auc</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Fpr</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93137858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0.999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1.000</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0.000</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60246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0.991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0.829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0.978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0.023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6846010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0.999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0.932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0.913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0.033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88373161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5</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0.983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0.943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0.923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0.003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24007037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6</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solidFill>
                            <a:schemeClr val="tx1"/>
                          </a:solidFill>
                          <a:effectLst/>
                        </a:rPr>
                        <a:t>0.861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solidFill>
                            <a:schemeClr val="tx1"/>
                          </a:solidFill>
                          <a:effectLst/>
                        </a:rPr>
                        <a:t>0.873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solidFill>
                            <a:schemeClr val="tx1"/>
                          </a:solidFill>
                          <a:effectLst/>
                        </a:rPr>
                        <a:t>0.91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solidFill>
                            <a:schemeClr val="tx1"/>
                          </a:solidFill>
                          <a:effectLst/>
                        </a:rPr>
                        <a:t>0.851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0.153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2138318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0.924</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0.914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0.854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0.839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0.119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3769621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0.948</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solidFill>
                            <a:schemeClr val="tx1"/>
                          </a:solidFill>
                          <a:effectLst/>
                        </a:rPr>
                        <a:t>0.832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0.989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0.869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0.001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18340060"/>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9</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solidFill>
                            <a:schemeClr val="tx1"/>
                          </a:solidFill>
                          <a:effectLst/>
                        </a:rPr>
                        <a:t>0.799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0.874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0.946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0.859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0.068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06039330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a:effectLst/>
                        </a:rPr>
                        <a:t>0.935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solidFill>
                            <a:schemeClr val="tx1"/>
                          </a:solidFill>
                          <a:effectLst/>
                        </a:rPr>
                        <a:t>0.85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0.929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0.936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0.021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0644764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13</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0.999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0.997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0.997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0.997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0.003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29562064"/>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14</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0.979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solidFill>
                            <a:schemeClr val="tx1"/>
                          </a:solidFill>
                          <a:effectLst/>
                        </a:rPr>
                        <a:t>0.84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0.969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0.004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18113995"/>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17</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0.979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0.899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0.978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0.934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0.183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949683163"/>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18</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0.94</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solidFill>
                            <a:schemeClr val="tx1"/>
                          </a:solidFill>
                          <a:effectLst/>
                        </a:rPr>
                        <a:t>0.892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0.993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0.028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22931177"/>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20</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0.992</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0.983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0.969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0.979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0.002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94208418"/>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21</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0.929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0.94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0.72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0.719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0.103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55490496"/>
                  </a:ext>
                </a:extLst>
              </a:tr>
              <a:tr h="250101">
                <a:tc>
                  <a:txBody>
                    <a:bodyPr/>
                    <a:lstStyle/>
                    <a:p>
                      <a:pPr marL="0" algn="ctr" defTabSz="914400" rtl="0" eaLnBrk="1" fontAlgn="ctr" latinLnBrk="1" hangingPunct="1"/>
                      <a:r>
                        <a:rPr lang="en-US" altLang="ko-KR" sz="1050" kern="1200" dirty="0">
                          <a:solidFill>
                            <a:schemeClr val="tx1"/>
                          </a:solidFill>
                          <a:effectLst/>
                          <a:latin typeface="+mn-lt"/>
                          <a:ea typeface="+mn-ea"/>
                          <a:cs typeface="+mn-cs"/>
                        </a:rPr>
                        <a:t>22</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dirty="0">
                          <a:effectLst/>
                        </a:rPr>
                        <a:t>0.839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0.859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a:effectLst/>
                        </a:rPr>
                        <a:t>0.876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dirty="0">
                          <a:effectLst/>
                        </a:rPr>
                        <a:t>0.813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0.039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16402227"/>
                  </a:ext>
                </a:extLst>
              </a:tr>
              <a:tr h="375150">
                <a:tc>
                  <a:txBody>
                    <a:bodyPr/>
                    <a:lstStyle/>
                    <a:p>
                      <a:pPr marL="0" algn="ctr" defTabSz="914400" rtl="0" eaLnBrk="1" fontAlgn="ctr" latinLnBrk="1" hangingPunct="1"/>
                      <a:r>
                        <a:rPr lang="en-US" sz="1050" b="1" kern="1200" dirty="0">
                          <a:solidFill>
                            <a:schemeClr val="tx1"/>
                          </a:solidFill>
                          <a:effectLst/>
                          <a:latin typeface="+mn-lt"/>
                          <a:ea typeface="+mn-ea"/>
                          <a:cs typeface="+mn-cs"/>
                        </a:rPr>
                        <a:t>Average </a:t>
                      </a:r>
                    </a:p>
                  </a:txBody>
                  <a:tcPr marL="12250" marR="1225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b="1" dirty="0">
                          <a:solidFill>
                            <a:srgbClr val="FF0000"/>
                          </a:solidFill>
                          <a:effectLst/>
                        </a:rPr>
                        <a:t>0.944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b="1" dirty="0">
                          <a:solidFill>
                            <a:srgbClr val="FF0000"/>
                          </a:solidFill>
                          <a:effectLst/>
                        </a:rPr>
                        <a:t>0.907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b="1" dirty="0">
                          <a:solidFill>
                            <a:srgbClr val="FF0000"/>
                          </a:solidFill>
                          <a:effectLst/>
                        </a:rPr>
                        <a:t>0.935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b="1" dirty="0">
                          <a:solidFill>
                            <a:srgbClr val="FF0000"/>
                          </a:solidFill>
                          <a:effectLst/>
                        </a:rPr>
                        <a:t>0.908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b="1" kern="1200" dirty="0">
                          <a:solidFill>
                            <a:srgbClr val="FF0000"/>
                          </a:solidFill>
                          <a:effectLst/>
                          <a:latin typeface="+mn-lt"/>
                          <a:ea typeface="+mn-ea"/>
                          <a:cs typeface="+mn-cs"/>
                        </a:rPr>
                        <a:t>0.048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79680056"/>
                  </a:ext>
                </a:extLst>
              </a:tr>
            </a:tbl>
          </a:graphicData>
        </a:graphic>
      </p:graphicFrame>
    </p:spTree>
    <p:extLst>
      <p:ext uri="{BB962C8B-B14F-4D97-AF65-F5344CB8AC3E}">
        <p14:creationId xmlns:p14="http://schemas.microsoft.com/office/powerpoint/2010/main" val="173622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Contents</a:t>
            </a:r>
            <a:endParaRPr lang="ko-KR" altLang="en-US" sz="2000" dirty="0">
              <a:latin typeface="Adobe Heiti Std R" panose="020B0400000000000000" pitchFamily="34" charset="-128"/>
            </a:endParaRPr>
          </a:p>
        </p:txBody>
      </p:sp>
      <p:sp>
        <p:nvSpPr>
          <p:cNvPr id="9" name="内容占位符 8">
            <a:extLst>
              <a:ext uri="{FF2B5EF4-FFF2-40B4-BE49-F238E27FC236}">
                <a16:creationId xmlns:a16="http://schemas.microsoft.com/office/drawing/2014/main" id="{9E3A82D4-5F56-58A5-1A94-0BEEBFC3BAE9}"/>
              </a:ext>
            </a:extLst>
          </p:cNvPr>
          <p:cNvSpPr>
            <a:spLocks noGrp="1"/>
          </p:cNvSpPr>
          <p:nvPr>
            <p:ph idx="1"/>
          </p:nvPr>
        </p:nvSpPr>
        <p:spPr>
          <a:xfrm>
            <a:off x="974002" y="1825625"/>
            <a:ext cx="4358489" cy="2402343"/>
          </a:xfrm>
        </p:spPr>
        <p:txBody>
          <a:bodyPr>
            <a:normAutofit/>
          </a:bodyPr>
          <a:lstStyle/>
          <a:p>
            <a:pPr marL="0" indent="0" algn="just" latinLnBrk="1">
              <a:lnSpc>
                <a:spcPct val="107000"/>
              </a:lnSpc>
              <a:spcBef>
                <a:spcPts val="1200"/>
              </a:spcBef>
              <a:spcAft>
                <a:spcPts val="1200"/>
              </a:spcAft>
              <a:buNone/>
            </a:pPr>
            <a:r>
              <a:rPr lang="zh-CN" altLang="ko-KR" sz="1700" b="1" kern="100" dirty="0">
                <a:effectLst/>
                <a:latin typeface="DengXian" panose="02010600030101010101" pitchFamily="2" charset="-122"/>
                <a:ea typeface="맑은 고딕" panose="020B0503020000020004" pitchFamily="50" charset="-127"/>
                <a:cs typeface="Times New Roman" panose="02020603050405020304" pitchFamily="18" charset="0"/>
              </a:rPr>
              <a:t>Ⅰ</a:t>
            </a:r>
            <a:r>
              <a:rPr lang="en-US" altLang="ko-KR" sz="1700" b="1" kern="100" dirty="0">
                <a:effectLst/>
                <a:latin typeface="DengXian" panose="02010600030101010101" pitchFamily="2" charset="-122"/>
                <a:ea typeface="DengXian" panose="02010600030101010101" pitchFamily="2" charset="-122"/>
                <a:cs typeface="Times New Roman" panose="02020603050405020304" pitchFamily="18" charset="0"/>
              </a:rPr>
              <a:t>. Introduction</a:t>
            </a:r>
            <a:endParaRPr lang="ko-KR" altLang="ko-KR" sz="1700" b="1"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0" algn="just" latinLnBrk="1">
              <a:lnSpc>
                <a:spcPct val="125000"/>
              </a:lnSpc>
              <a:spcAft>
                <a:spcPts val="800"/>
              </a:spcAft>
              <a:buNone/>
            </a:pPr>
            <a:r>
              <a:rPr lang="en-US" altLang="ko-KR" sz="1600" kern="100" dirty="0">
                <a:effectLst/>
                <a:latin typeface="DengXian" panose="02010600030101010101" pitchFamily="2" charset="-122"/>
                <a:ea typeface="DengXian" panose="02010600030101010101" pitchFamily="2" charset="-122"/>
                <a:cs typeface="Times New Roman" panose="02020603050405020304" pitchFamily="18" charset="0"/>
              </a:rPr>
              <a:t>A. Motivation and Challenges</a:t>
            </a:r>
            <a:endParaRPr lang="ko-KR" altLang="ko-KR" sz="1600" kern="100" dirty="0">
              <a:effectLst/>
              <a:latin typeface="DengXian" panose="02010600030101010101" pitchFamily="2" charset="-122"/>
              <a:ea typeface="맑은 고딕" panose="020B0503020000020004" pitchFamily="50" charset="-127"/>
              <a:cs typeface="Times New Roman" panose="02020603050405020304" pitchFamily="18" charset="0"/>
            </a:endParaRPr>
          </a:p>
          <a:p>
            <a:pPr indent="0" algn="just" latinLnBrk="1">
              <a:lnSpc>
                <a:spcPct val="125000"/>
              </a:lnSpc>
              <a:spcAft>
                <a:spcPts val="800"/>
              </a:spcAft>
              <a:buNone/>
            </a:pPr>
            <a:r>
              <a:rPr lang="en-US" altLang="ko-KR" sz="1600" kern="100" dirty="0">
                <a:effectLst/>
                <a:latin typeface="DengXian" panose="02010600030101010101" pitchFamily="2" charset="-122"/>
                <a:ea typeface="DengXian" panose="02010600030101010101" pitchFamily="2" charset="-122"/>
                <a:cs typeface="Times New Roman" panose="02020603050405020304" pitchFamily="18" charset="0"/>
              </a:rPr>
              <a:t>B. </a:t>
            </a:r>
            <a:r>
              <a:rPr lang="en-US" altLang="ko-KR" sz="1600" kern="100" dirty="0">
                <a:latin typeface="DengXian" panose="02010600030101010101" pitchFamily="2" charset="-122"/>
                <a:ea typeface="DengXian" panose="02010600030101010101" pitchFamily="2" charset="-122"/>
                <a:cs typeface="Times New Roman" panose="02020603050405020304" pitchFamily="18" charset="0"/>
              </a:rPr>
              <a:t>Main</a:t>
            </a:r>
            <a:r>
              <a:rPr lang="en-US" altLang="ko-KR" sz="1600" kern="100" dirty="0">
                <a:effectLst/>
                <a:latin typeface="DengXian" panose="02010600030101010101" pitchFamily="2" charset="-122"/>
                <a:ea typeface="DengXian" panose="02010600030101010101" pitchFamily="2" charset="-122"/>
                <a:cs typeface="Times New Roman" panose="02020603050405020304" pitchFamily="18" charset="0"/>
              </a:rPr>
              <a:t> Contribution</a:t>
            </a:r>
            <a:endParaRPr lang="ko-KR" altLang="ko-KR" sz="1600" kern="100" dirty="0">
              <a:effectLst/>
              <a:latin typeface="DengXian" panose="02010600030101010101" pitchFamily="2" charset="-122"/>
              <a:ea typeface="맑은 고딕" panose="020B0503020000020004" pitchFamily="50" charset="-127"/>
              <a:cs typeface="Times New Roman" panose="02020603050405020304" pitchFamily="18" charset="0"/>
            </a:endParaRPr>
          </a:p>
          <a:p>
            <a:pPr indent="0" algn="just" latinLnBrk="1">
              <a:lnSpc>
                <a:spcPct val="125000"/>
              </a:lnSpc>
              <a:spcAft>
                <a:spcPts val="800"/>
              </a:spcAft>
              <a:buNone/>
            </a:pPr>
            <a:r>
              <a:rPr lang="en-US" altLang="ko-KR" sz="1600" kern="100" dirty="0">
                <a:effectLst/>
                <a:latin typeface="DengXian" panose="02010600030101010101" pitchFamily="2" charset="-122"/>
                <a:ea typeface="DengXian" panose="02010600030101010101" pitchFamily="2" charset="-122"/>
                <a:cs typeface="Times New Roman" panose="02020603050405020304" pitchFamily="18" charset="0"/>
              </a:rPr>
              <a:t>C. Organization</a:t>
            </a:r>
            <a:endParaRPr lang="ko-KR" altLang="ko-KR" sz="1600" kern="100" dirty="0">
              <a:effectLst/>
              <a:latin typeface="DengXian" panose="02010600030101010101" pitchFamily="2" charset="-122"/>
              <a:ea typeface="맑은 고딕" panose="020B0503020000020004" pitchFamily="50" charset="-127"/>
              <a:cs typeface="Times New Roman" panose="02020603050405020304" pitchFamily="18" charset="0"/>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728704" y="6406896"/>
            <a:ext cx="335280" cy="369332"/>
          </a:xfrm>
          <a:prstGeom prst="rect">
            <a:avLst/>
          </a:prstGeom>
          <a:noFill/>
        </p:spPr>
        <p:txBody>
          <a:bodyPr wrap="square" rtlCol="0">
            <a:spAutoFit/>
          </a:bodyPr>
          <a:lstStyle/>
          <a:p>
            <a:r>
              <a:rPr lang="en-US" altLang="ko-KR" dirty="0">
                <a:solidFill>
                  <a:srgbClr val="AC2E5E"/>
                </a:solidFill>
              </a:rPr>
              <a:t>1</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294888"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10" name="内容占位符 8">
            <a:extLst>
              <a:ext uri="{FF2B5EF4-FFF2-40B4-BE49-F238E27FC236}">
                <a16:creationId xmlns:a16="http://schemas.microsoft.com/office/drawing/2014/main" id="{ED3DBA7E-F673-F457-45F3-BB6DF96948B9}"/>
              </a:ext>
            </a:extLst>
          </p:cNvPr>
          <p:cNvSpPr txBox="1">
            <a:spLocks/>
          </p:cNvSpPr>
          <p:nvPr/>
        </p:nvSpPr>
        <p:spPr>
          <a:xfrm>
            <a:off x="6096000" y="1690688"/>
            <a:ext cx="4767072" cy="4441888"/>
          </a:xfrm>
          <a:prstGeom prst="rect">
            <a:avLst/>
          </a:prstGeom>
        </p:spPr>
        <p:txBody>
          <a:bodyPr vert="horz" lIns="91440" tIns="45720" rIns="91440" bIns="45720" rtlCol="0">
            <a:normAutofit fontScale="475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latinLnBrk="1">
              <a:lnSpc>
                <a:spcPct val="107000"/>
              </a:lnSpc>
              <a:spcBef>
                <a:spcPts val="1200"/>
              </a:spcBef>
              <a:spcAft>
                <a:spcPts val="1200"/>
              </a:spcAft>
              <a:buNone/>
            </a:pPr>
            <a:r>
              <a:rPr lang="zh-CN" altLang="ko-KR" sz="3600" b="1" kern="100" dirty="0">
                <a:effectLst/>
                <a:latin typeface="DengXian" panose="02010600030101010101" pitchFamily="2" charset="-122"/>
                <a:ea typeface="맑은 고딕" panose="020B0503020000020004" pitchFamily="50" charset="-127"/>
                <a:cs typeface="Times New Roman" panose="02020603050405020304" pitchFamily="18" charset="0"/>
              </a:rPr>
              <a:t>Ⅱ</a:t>
            </a:r>
            <a:r>
              <a:rPr lang="en-US" altLang="ko-KR" sz="3600" b="1" kern="100" dirty="0">
                <a:effectLst/>
                <a:latin typeface="DengXian" panose="02010600030101010101" pitchFamily="2" charset="-122"/>
                <a:ea typeface="DengXian" panose="02010600030101010101" pitchFamily="2" charset="-122"/>
                <a:cs typeface="Times New Roman" panose="02020603050405020304" pitchFamily="18" charset="0"/>
              </a:rPr>
              <a:t>. Related Works</a:t>
            </a:r>
            <a:endParaRPr lang="ko-KR" altLang="ko-KR" sz="3600" b="1"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0" algn="just" latinLnBrk="1">
              <a:lnSpc>
                <a:spcPct val="125000"/>
              </a:lnSpc>
              <a:spcAft>
                <a:spcPts val="800"/>
              </a:spcAft>
              <a:buNone/>
            </a:pPr>
            <a:r>
              <a:rPr lang="en-US" altLang="ko-KR" sz="3400" kern="100" dirty="0">
                <a:effectLst/>
                <a:latin typeface="DengXian" panose="02010600030101010101" pitchFamily="2" charset="-122"/>
                <a:ea typeface="DengXian" panose="02010600030101010101" pitchFamily="2" charset="-122"/>
                <a:cs typeface="Times New Roman" panose="02020603050405020304" pitchFamily="18" charset="0"/>
              </a:rPr>
              <a:t>A. Epilepsy prediction methods</a:t>
            </a:r>
            <a:endParaRPr lang="ko-KR" altLang="ko-KR" sz="3400" kern="100" dirty="0">
              <a:effectLst/>
              <a:latin typeface="DengXian" panose="02010600030101010101" pitchFamily="2" charset="-122"/>
              <a:ea typeface="맑은 고딕" panose="020B0503020000020004" pitchFamily="50" charset="-127"/>
              <a:cs typeface="Times New Roman" panose="02020603050405020304" pitchFamily="18" charset="0"/>
            </a:endParaRPr>
          </a:p>
          <a:p>
            <a:pPr indent="0" algn="just" latinLnBrk="1">
              <a:lnSpc>
                <a:spcPct val="125000"/>
              </a:lnSpc>
              <a:buNone/>
            </a:pPr>
            <a:r>
              <a:rPr lang="en-US" altLang="ko-KR" sz="2900" kern="100" dirty="0">
                <a:effectLst/>
                <a:latin typeface="DengXian" panose="02010600030101010101" pitchFamily="2" charset="-122"/>
                <a:ea typeface="DengXian" panose="02010600030101010101" pitchFamily="2" charset="-122"/>
                <a:cs typeface="Times New Roman" panose="02020603050405020304" pitchFamily="18" charset="0"/>
              </a:rPr>
              <a:t>   1. Machine Learning approach</a:t>
            </a:r>
          </a:p>
          <a:p>
            <a:pPr indent="0" algn="just" latinLnBrk="1">
              <a:lnSpc>
                <a:spcPct val="125000"/>
              </a:lnSpc>
              <a:buNone/>
            </a:pPr>
            <a:r>
              <a:rPr lang="en-US" altLang="ko-KR" sz="2900" kern="100" dirty="0">
                <a:effectLst/>
                <a:latin typeface="DengXian" panose="02010600030101010101" pitchFamily="2" charset="-122"/>
                <a:ea typeface="DengXian" panose="02010600030101010101" pitchFamily="2" charset="-122"/>
                <a:cs typeface="Times New Roman" panose="02020603050405020304" pitchFamily="18" charset="0"/>
              </a:rPr>
              <a:t>   2. Deep Learning approach</a:t>
            </a:r>
          </a:p>
          <a:p>
            <a:pPr indent="0" algn="just" latinLnBrk="1">
              <a:lnSpc>
                <a:spcPct val="125000"/>
              </a:lnSpc>
              <a:buNone/>
            </a:pPr>
            <a:r>
              <a:rPr lang="en-US" altLang="ko-KR" sz="3400" kern="100" dirty="0">
                <a:effectLst/>
                <a:latin typeface="DengXian" panose="02010600030101010101" pitchFamily="2" charset="-122"/>
                <a:ea typeface="DengXian" panose="02010600030101010101" pitchFamily="2" charset="-122"/>
                <a:cs typeface="Times New Roman" panose="02020603050405020304" pitchFamily="18" charset="0"/>
              </a:rPr>
              <a:t>B. Deep Learning Network</a:t>
            </a:r>
            <a:endParaRPr lang="en-US" altLang="ko-KR" sz="2900" kern="100" dirty="0">
              <a:latin typeface="DengXian" panose="02010600030101010101" pitchFamily="2" charset="-122"/>
              <a:ea typeface="DengXian" panose="02010600030101010101" pitchFamily="2" charset="-122"/>
              <a:cs typeface="Times New Roman" panose="02020603050405020304" pitchFamily="18" charset="0"/>
            </a:endParaRPr>
          </a:p>
          <a:p>
            <a:pPr indent="0" algn="just" latinLnBrk="1">
              <a:lnSpc>
                <a:spcPct val="125000"/>
              </a:lnSpc>
              <a:spcAft>
                <a:spcPts val="800"/>
              </a:spcAft>
              <a:buNone/>
            </a:pPr>
            <a:r>
              <a:rPr lang="en-US" altLang="ko-KR" sz="2900" kern="100" dirty="0">
                <a:latin typeface="DengXian" panose="02010600030101010101" pitchFamily="2" charset="-122"/>
                <a:ea typeface="DengXian" panose="02010600030101010101" pitchFamily="2" charset="-122"/>
                <a:cs typeface="Times New Roman" panose="02020603050405020304" pitchFamily="18" charset="0"/>
              </a:rPr>
              <a:t>   1. LSTM</a:t>
            </a:r>
          </a:p>
          <a:p>
            <a:pPr indent="0" algn="just" latinLnBrk="1">
              <a:lnSpc>
                <a:spcPct val="125000"/>
              </a:lnSpc>
              <a:spcAft>
                <a:spcPts val="800"/>
              </a:spcAft>
              <a:buNone/>
            </a:pPr>
            <a:r>
              <a:rPr lang="en-US" altLang="ko-KR" sz="2900" kern="100" dirty="0">
                <a:latin typeface="DengXian" panose="02010600030101010101" pitchFamily="2" charset="-122"/>
                <a:ea typeface="DengXian" panose="02010600030101010101" pitchFamily="2" charset="-122"/>
                <a:cs typeface="Times New Roman" panose="02020603050405020304" pitchFamily="18" charset="0"/>
              </a:rPr>
              <a:t>   2. TCN</a:t>
            </a:r>
          </a:p>
          <a:p>
            <a:pPr indent="0" algn="just" latinLnBrk="1">
              <a:lnSpc>
                <a:spcPct val="125000"/>
              </a:lnSpc>
              <a:spcAft>
                <a:spcPts val="800"/>
              </a:spcAft>
              <a:buNone/>
            </a:pPr>
            <a:r>
              <a:rPr lang="en-US" altLang="ko-KR" sz="2900" kern="100" dirty="0">
                <a:latin typeface="DengXian" panose="02010600030101010101" pitchFamily="2" charset="-122"/>
                <a:ea typeface="DengXian" panose="02010600030101010101" pitchFamily="2" charset="-122"/>
                <a:cs typeface="Times New Roman" panose="02020603050405020304" pitchFamily="18" charset="0"/>
              </a:rPr>
              <a:t>   3. </a:t>
            </a:r>
            <a:r>
              <a:rPr lang="en-US" altLang="ko-KR" sz="2900" kern="100" dirty="0" err="1">
                <a:latin typeface="DengXian" panose="02010600030101010101" pitchFamily="2" charset="-122"/>
                <a:ea typeface="DengXian" panose="02010600030101010101" pitchFamily="2" charset="-122"/>
                <a:cs typeface="Times New Roman" panose="02020603050405020304" pitchFamily="18" charset="0"/>
              </a:rPr>
              <a:t>DenseNet</a:t>
            </a:r>
            <a:endParaRPr lang="en-US" altLang="ko-KR" sz="2900" kern="100" dirty="0">
              <a:latin typeface="DengXian" panose="02010600030101010101" pitchFamily="2" charset="-122"/>
              <a:ea typeface="DengXian" panose="02010600030101010101" pitchFamily="2" charset="-122"/>
              <a:cs typeface="Times New Roman" panose="02020603050405020304" pitchFamily="18" charset="0"/>
            </a:endParaRPr>
          </a:p>
          <a:p>
            <a:pPr indent="0" algn="just" latinLnBrk="1">
              <a:lnSpc>
                <a:spcPct val="125000"/>
              </a:lnSpc>
              <a:spcAft>
                <a:spcPts val="800"/>
              </a:spcAft>
              <a:buNone/>
            </a:pPr>
            <a:r>
              <a:rPr lang="en-US" altLang="ko-KR" sz="2900" kern="100" dirty="0">
                <a:latin typeface="DengXian" panose="02010600030101010101" pitchFamily="2" charset="-122"/>
                <a:ea typeface="DengXian" panose="02010600030101010101" pitchFamily="2" charset="-122"/>
                <a:cs typeface="Times New Roman" panose="02020603050405020304" pitchFamily="18" charset="0"/>
              </a:rPr>
              <a:t>   4. </a:t>
            </a:r>
            <a:r>
              <a:rPr lang="en-US" altLang="ko-KR" sz="2900" kern="100" dirty="0" err="1">
                <a:latin typeface="DengXian" panose="02010600030101010101" pitchFamily="2" charset="-122"/>
                <a:ea typeface="DengXian" panose="02010600030101010101" pitchFamily="2" charset="-122"/>
                <a:cs typeface="Times New Roman" panose="02020603050405020304" pitchFamily="18" charset="0"/>
              </a:rPr>
              <a:t>ViT</a:t>
            </a:r>
            <a:endParaRPr lang="en-US" altLang="ko-KR" sz="2900" kern="100" dirty="0">
              <a:latin typeface="DengXian" panose="02010600030101010101" pitchFamily="2" charset="-122"/>
              <a:ea typeface="DengXian" panose="02010600030101010101" pitchFamily="2" charset="-122"/>
              <a:cs typeface="Times New Roman" panose="02020603050405020304" pitchFamily="18" charset="0"/>
            </a:endParaRPr>
          </a:p>
          <a:p>
            <a:pPr indent="0" algn="just" latinLnBrk="1">
              <a:lnSpc>
                <a:spcPct val="125000"/>
              </a:lnSpc>
              <a:spcAft>
                <a:spcPts val="800"/>
              </a:spcAft>
              <a:buNone/>
            </a:pPr>
            <a:r>
              <a:rPr lang="en-US" altLang="ko-KR" sz="3400" kern="100" dirty="0">
                <a:latin typeface="DengXian" panose="02010600030101010101" pitchFamily="2" charset="-122"/>
                <a:ea typeface="DengXian" panose="02010600030101010101" pitchFamily="2" charset="-122"/>
                <a:cs typeface="Times New Roman" panose="02020603050405020304" pitchFamily="18" charset="0"/>
              </a:rPr>
              <a:t>C. Attention mechanism</a:t>
            </a:r>
            <a:endParaRPr lang="ko-KR" altLang="ko-KR" sz="3400" kern="100" dirty="0">
              <a:latin typeface="DengXian" panose="02010600030101010101" pitchFamily="2" charset="-122"/>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492495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Experiment Result </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18259" y="6406896"/>
            <a:ext cx="445725" cy="369332"/>
          </a:xfrm>
          <a:prstGeom prst="rect">
            <a:avLst/>
          </a:prstGeom>
          <a:noFill/>
        </p:spPr>
        <p:txBody>
          <a:bodyPr wrap="square" rtlCol="0">
            <a:spAutoFit/>
          </a:bodyPr>
          <a:lstStyle/>
          <a:p>
            <a:r>
              <a:rPr lang="en-US" altLang="ko-KR" dirty="0">
                <a:solidFill>
                  <a:srgbClr val="AC2E5E"/>
                </a:solidFill>
              </a:rPr>
              <a:t>19</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72770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0F728972-93BA-7C41-F235-0EF5DB323028}"/>
              </a:ext>
            </a:extLst>
          </p:cNvPr>
          <p:cNvSpPr txBox="1"/>
          <p:nvPr/>
        </p:nvSpPr>
        <p:spPr>
          <a:xfrm>
            <a:off x="539107" y="945067"/>
            <a:ext cx="6354147"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dirty="0">
                <a:latin typeface="Adobe Heiti Std R" panose="020B0400000000000000" pitchFamily="34" charset="-128"/>
                <a:ea typeface="Adobe Heiti Std R" panose="020B0400000000000000" pitchFamily="34" charset="-128"/>
              </a:rPr>
              <a:t>TCN + ViT Results on </a:t>
            </a:r>
            <a:r>
              <a:rPr lang="en-US" altLang="zh-CN" sz="1600" b="1" dirty="0">
                <a:latin typeface="Adobe Heiti Std R" panose="020B0400000000000000" pitchFamily="34" charset="-128"/>
                <a:ea typeface="Adobe Heiti Std R" panose="020B0400000000000000" pitchFamily="34" charset="-128"/>
              </a:rPr>
              <a:t>Epilepsy Prediction (Kaggle)</a:t>
            </a:r>
            <a:endParaRPr lang="ko-KR" altLang="en-US" sz="1600" b="1" dirty="0">
              <a:latin typeface="Adobe Heiti Std R" panose="020B0400000000000000" pitchFamily="34" charset="-128"/>
            </a:endParaRPr>
          </a:p>
        </p:txBody>
      </p:sp>
      <p:graphicFrame>
        <p:nvGraphicFramePr>
          <p:cNvPr id="8" name="表格 7">
            <a:extLst>
              <a:ext uri="{FF2B5EF4-FFF2-40B4-BE49-F238E27FC236}">
                <a16:creationId xmlns:a16="http://schemas.microsoft.com/office/drawing/2014/main" id="{78E7CF4B-81F1-6A5E-B07D-1C286058FC56}"/>
              </a:ext>
            </a:extLst>
          </p:cNvPr>
          <p:cNvGraphicFramePr>
            <a:graphicFrameLocks noGrp="1"/>
          </p:cNvGraphicFramePr>
          <p:nvPr>
            <p:extLst>
              <p:ext uri="{D42A27DB-BD31-4B8C-83A1-F6EECF244321}">
                <p14:modId xmlns:p14="http://schemas.microsoft.com/office/powerpoint/2010/main" val="2907173932"/>
              </p:ext>
            </p:extLst>
          </p:nvPr>
        </p:nvGraphicFramePr>
        <p:xfrm>
          <a:off x="1120606" y="1731264"/>
          <a:ext cx="6354148" cy="1545336"/>
        </p:xfrm>
        <a:graphic>
          <a:graphicData uri="http://schemas.openxmlformats.org/drawingml/2006/table">
            <a:tbl>
              <a:tblPr>
                <a:effectLst>
                  <a:outerShdw blurRad="50800" dist="38100" dir="5400000" algn="t" rotWithShape="0">
                    <a:prstClr val="black">
                      <a:alpha val="40000"/>
                    </a:prstClr>
                  </a:outerShdw>
                </a:effectLst>
              </a:tblPr>
              <a:tblGrid>
                <a:gridCol w="1149152">
                  <a:extLst>
                    <a:ext uri="{9D8B030D-6E8A-4147-A177-3AD203B41FA5}">
                      <a16:colId xmlns:a16="http://schemas.microsoft.com/office/drawing/2014/main" val="3037487983"/>
                    </a:ext>
                  </a:extLst>
                </a:gridCol>
                <a:gridCol w="1149152">
                  <a:extLst>
                    <a:ext uri="{9D8B030D-6E8A-4147-A177-3AD203B41FA5}">
                      <a16:colId xmlns:a16="http://schemas.microsoft.com/office/drawing/2014/main" val="1820984550"/>
                    </a:ext>
                  </a:extLst>
                </a:gridCol>
                <a:gridCol w="1013961">
                  <a:extLst>
                    <a:ext uri="{9D8B030D-6E8A-4147-A177-3AD203B41FA5}">
                      <a16:colId xmlns:a16="http://schemas.microsoft.com/office/drawing/2014/main" val="2284239861"/>
                    </a:ext>
                  </a:extLst>
                </a:gridCol>
                <a:gridCol w="1013961">
                  <a:extLst>
                    <a:ext uri="{9D8B030D-6E8A-4147-A177-3AD203B41FA5}">
                      <a16:colId xmlns:a16="http://schemas.microsoft.com/office/drawing/2014/main" val="2730476977"/>
                    </a:ext>
                  </a:extLst>
                </a:gridCol>
                <a:gridCol w="1013961">
                  <a:extLst>
                    <a:ext uri="{9D8B030D-6E8A-4147-A177-3AD203B41FA5}">
                      <a16:colId xmlns:a16="http://schemas.microsoft.com/office/drawing/2014/main" val="3158236915"/>
                    </a:ext>
                  </a:extLst>
                </a:gridCol>
                <a:gridCol w="1013961">
                  <a:extLst>
                    <a:ext uri="{9D8B030D-6E8A-4147-A177-3AD203B41FA5}">
                      <a16:colId xmlns:a16="http://schemas.microsoft.com/office/drawing/2014/main" val="4182713416"/>
                    </a:ext>
                  </a:extLst>
                </a:gridCol>
              </a:tblGrid>
              <a:tr h="279951">
                <a:tc>
                  <a:txBody>
                    <a:bodyPr/>
                    <a:lstStyle/>
                    <a:p>
                      <a:pPr marL="0" algn="ctr" defTabSz="914400" rtl="0" eaLnBrk="1" fontAlgn="ctr" latinLnBrk="1" hangingPunct="1"/>
                      <a:r>
                        <a:rPr lang="en-US" sz="1200" b="1" kern="1200" dirty="0">
                          <a:solidFill>
                            <a:schemeClr val="tx1"/>
                          </a:solidFill>
                          <a:effectLst/>
                          <a:latin typeface="+mn-lt"/>
                          <a:ea typeface="+mn-ea"/>
                          <a:cs typeface="+mn-cs"/>
                        </a:rPr>
                        <a:t>dog </a:t>
                      </a: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Auc</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Fpr</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3002027135"/>
                  </a:ext>
                </a:extLst>
              </a:tr>
              <a:tr h="253077">
                <a:tc>
                  <a:txBody>
                    <a:bodyPr/>
                    <a:lstStyle/>
                    <a:p>
                      <a:pPr marL="0" algn="ctr" defTabSz="914400" rtl="0" eaLnBrk="1" fontAlgn="ctr" latinLnBrk="1" hangingPunct="1"/>
                      <a:r>
                        <a:rPr lang="en-US" altLang="ko-KR" sz="1200" b="0" kern="1200" dirty="0">
                          <a:solidFill>
                            <a:schemeClr val="tx1"/>
                          </a:solidFill>
                          <a:effectLst/>
                          <a:latin typeface="+mn-lt"/>
                          <a:ea typeface="+mn-ea"/>
                          <a:cs typeface="+mn-cs"/>
                        </a:rPr>
                        <a:t>2</a:t>
                      </a: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kern="1200" dirty="0">
                          <a:solidFill>
                            <a:schemeClr val="tx1"/>
                          </a:solidFill>
                          <a:effectLst/>
                          <a:latin typeface="+mn-lt"/>
                          <a:ea typeface="+mn-ea"/>
                          <a:cs typeface="+mn-cs"/>
                        </a:rPr>
                        <a:t>0.905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0.809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0.93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0.059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94332814"/>
                  </a:ext>
                </a:extLst>
              </a:tr>
              <a:tr h="253077">
                <a:tc>
                  <a:txBody>
                    <a:bodyPr/>
                    <a:lstStyle/>
                    <a:p>
                      <a:pPr marL="0" algn="ctr" defTabSz="914400" rtl="0" eaLnBrk="1" fontAlgn="ctr" latinLnBrk="1" hangingPunct="1"/>
                      <a:r>
                        <a:rPr lang="en-US" altLang="ko-KR" sz="1200" b="0" kern="1200" dirty="0">
                          <a:solidFill>
                            <a:schemeClr val="tx1"/>
                          </a:solidFill>
                          <a:effectLst/>
                          <a:latin typeface="+mn-lt"/>
                          <a:ea typeface="+mn-ea"/>
                          <a:cs typeface="+mn-cs"/>
                        </a:rPr>
                        <a:t>3</a:t>
                      </a: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kern="1200" dirty="0">
                          <a:solidFill>
                            <a:schemeClr val="tx1"/>
                          </a:solidFill>
                          <a:effectLst/>
                          <a:latin typeface="+mn-lt"/>
                          <a:ea typeface="+mn-ea"/>
                          <a:cs typeface="+mn-cs"/>
                        </a:rPr>
                        <a:t>0.912</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0.88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0.902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0.91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0.103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517364990"/>
                  </a:ext>
                </a:extLst>
              </a:tr>
              <a:tr h="253077">
                <a:tc>
                  <a:txBody>
                    <a:bodyPr/>
                    <a:lstStyle/>
                    <a:p>
                      <a:pPr marL="0" algn="ctr" defTabSz="914400" rtl="0" eaLnBrk="1" fontAlgn="ctr" latinLnBrk="1" hangingPunct="1"/>
                      <a:r>
                        <a:rPr lang="en-US" altLang="ko-KR" sz="1200" b="0" kern="1200" dirty="0">
                          <a:solidFill>
                            <a:schemeClr val="tx1"/>
                          </a:solidFill>
                          <a:effectLst/>
                          <a:latin typeface="+mn-lt"/>
                          <a:ea typeface="+mn-ea"/>
                          <a:cs typeface="+mn-cs"/>
                        </a:rPr>
                        <a:t>4</a:t>
                      </a: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kern="1200">
                          <a:solidFill>
                            <a:schemeClr val="tx1"/>
                          </a:solidFill>
                          <a:effectLst/>
                          <a:latin typeface="+mn-lt"/>
                          <a:ea typeface="+mn-ea"/>
                          <a:cs typeface="+mn-cs"/>
                        </a:rPr>
                        <a:t>0.881</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0.899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0.83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0.929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0.163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64060060"/>
                  </a:ext>
                </a:extLst>
              </a:tr>
              <a:tr h="253077">
                <a:tc>
                  <a:txBody>
                    <a:bodyPr/>
                    <a:lstStyle/>
                    <a:p>
                      <a:pPr marL="0" algn="ctr" defTabSz="914400" rtl="0" eaLnBrk="1" fontAlgn="ctr" latinLnBrk="1" hangingPunct="1"/>
                      <a:r>
                        <a:rPr lang="en-US" altLang="ko-KR" sz="1200" b="0" kern="1200" dirty="0">
                          <a:solidFill>
                            <a:schemeClr val="tx1"/>
                          </a:solidFill>
                          <a:effectLst/>
                          <a:latin typeface="+mn-lt"/>
                          <a:ea typeface="+mn-ea"/>
                          <a:cs typeface="+mn-cs"/>
                        </a:rPr>
                        <a:t>5</a:t>
                      </a: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kern="1200">
                          <a:solidFill>
                            <a:schemeClr val="tx1"/>
                          </a:solidFill>
                          <a:effectLst/>
                          <a:latin typeface="+mn-lt"/>
                          <a:ea typeface="+mn-ea"/>
                          <a:cs typeface="+mn-cs"/>
                        </a:rPr>
                        <a:t>0.892</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0.94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0.953</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0.958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a:solidFill>
                            <a:schemeClr val="tx1"/>
                          </a:solidFill>
                          <a:effectLst/>
                          <a:latin typeface="+mn-lt"/>
                          <a:ea typeface="+mn-ea"/>
                          <a:cs typeface="+mn-cs"/>
                        </a:rPr>
                        <a:t>0.107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936232041"/>
                  </a:ext>
                </a:extLst>
              </a:tr>
              <a:tr h="253077">
                <a:tc>
                  <a:txBody>
                    <a:bodyPr/>
                    <a:lstStyle/>
                    <a:p>
                      <a:pPr marL="0" algn="ctr" defTabSz="914400" rtl="0" eaLnBrk="1" fontAlgn="ctr" latinLnBrk="1" hangingPunct="1"/>
                      <a:r>
                        <a:rPr lang="en-US" sz="1200" b="1" kern="1200" dirty="0">
                          <a:solidFill>
                            <a:schemeClr val="tx1"/>
                          </a:solidFill>
                          <a:effectLst/>
                          <a:latin typeface="+mn-lt"/>
                          <a:ea typeface="+mn-ea"/>
                          <a:cs typeface="+mn-cs"/>
                        </a:rPr>
                        <a:t>average</a:t>
                      </a: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b="1" kern="1200" dirty="0">
                          <a:solidFill>
                            <a:schemeClr val="tx1"/>
                          </a:solidFill>
                          <a:effectLst/>
                          <a:latin typeface="+mn-lt"/>
                          <a:ea typeface="+mn-ea"/>
                          <a:cs typeface="+mn-cs"/>
                        </a:rPr>
                        <a:t>0.8975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b="1" kern="1200" dirty="0">
                          <a:solidFill>
                            <a:schemeClr val="tx1"/>
                          </a:solidFill>
                          <a:effectLst/>
                          <a:latin typeface="+mn-lt"/>
                          <a:ea typeface="+mn-ea"/>
                          <a:cs typeface="+mn-cs"/>
                        </a:rPr>
                        <a:t>0.882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b="1" kern="1200" dirty="0">
                          <a:solidFill>
                            <a:schemeClr val="tx1"/>
                          </a:solidFill>
                          <a:effectLst/>
                          <a:latin typeface="+mn-lt"/>
                          <a:ea typeface="+mn-ea"/>
                          <a:cs typeface="+mn-cs"/>
                        </a:rPr>
                        <a:t>0.89375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b="1" kern="1200" dirty="0">
                          <a:solidFill>
                            <a:schemeClr val="tx1"/>
                          </a:solidFill>
                          <a:effectLst/>
                          <a:latin typeface="+mn-lt"/>
                          <a:ea typeface="+mn-ea"/>
                          <a:cs typeface="+mn-cs"/>
                        </a:rPr>
                        <a:t>0.93175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b="1" kern="1200" dirty="0">
                          <a:solidFill>
                            <a:schemeClr val="tx1"/>
                          </a:solidFill>
                          <a:effectLst/>
                          <a:latin typeface="+mn-lt"/>
                          <a:ea typeface="+mn-ea"/>
                          <a:cs typeface="+mn-cs"/>
                        </a:rPr>
                        <a:t>0.108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35498392"/>
                  </a:ext>
                </a:extLst>
              </a:tr>
            </a:tbl>
          </a:graphicData>
        </a:graphic>
      </p:graphicFrame>
      <p:sp>
        <p:nvSpPr>
          <p:cNvPr id="3" name="文本框 2">
            <a:extLst>
              <a:ext uri="{FF2B5EF4-FFF2-40B4-BE49-F238E27FC236}">
                <a16:creationId xmlns:a16="http://schemas.microsoft.com/office/drawing/2014/main" id="{ADE90EE3-8ACC-892B-F96A-51EBF69C2E5D}"/>
              </a:ext>
            </a:extLst>
          </p:cNvPr>
          <p:cNvSpPr txBox="1"/>
          <p:nvPr/>
        </p:nvSpPr>
        <p:spPr>
          <a:xfrm>
            <a:off x="1078992" y="3792081"/>
            <a:ext cx="8333232" cy="2308324"/>
          </a:xfrm>
          <a:prstGeom prst="rect">
            <a:avLst/>
          </a:prstGeom>
          <a:noFill/>
        </p:spPr>
        <p:txBody>
          <a:bodyPr wrap="square" rtlCol="0">
            <a:spAutoFit/>
          </a:bodyPr>
          <a:lstStyle/>
          <a:p>
            <a:r>
              <a:rPr lang="en-US" altLang="zh-CN" sz="1800" dirty="0">
                <a:effectLst/>
                <a:latin typeface="Calibri" panose="020F0502020204030204" pitchFamily="34" charset="0"/>
                <a:ea typeface="맑은 고딕" panose="020B0503020000020004" pitchFamily="50" charset="-127"/>
                <a:cs typeface="Calibri" panose="020F0502020204030204" pitchFamily="34" charset="0"/>
              </a:rPr>
              <a:t>Patients consider:</a:t>
            </a:r>
          </a:p>
          <a:p>
            <a:endParaRPr lang="en-US" altLang="zh-CN" sz="1800" dirty="0">
              <a:effectLst/>
              <a:latin typeface="Calibri" panose="020F0502020204030204" pitchFamily="34" charset="0"/>
              <a:ea typeface="맑은 고딕" panose="020B0503020000020004" pitchFamily="50" charset="-127"/>
              <a:cs typeface="Calibri" panose="020F0502020204030204" pitchFamily="34" charset="0"/>
            </a:endParaRPr>
          </a:p>
          <a:p>
            <a:pPr marL="285750" indent="-285750">
              <a:buFont typeface="Wingdings" panose="05000000000000000000" pitchFamily="2" charset="2"/>
              <a:buChar char="§"/>
            </a:pPr>
            <a:r>
              <a:rPr lang="en-US" altLang="zh-CN" sz="1800" dirty="0">
                <a:effectLst/>
                <a:latin typeface="Calibri" panose="020F0502020204030204" pitchFamily="34" charset="0"/>
                <a:ea typeface="맑은 고딕" panose="020B0503020000020004" pitchFamily="50" charset="-127"/>
                <a:cs typeface="Calibri" panose="020F0502020204030204" pitchFamily="34" charset="0"/>
              </a:rPr>
              <a:t>An epileptic seizure less than 30 minutes after the previous epileptic seizure is considered a single epileptic seizure</a:t>
            </a:r>
            <a:r>
              <a:rPr lang="en-US" altLang="zh-CN" dirty="0">
                <a:latin typeface="Calibri" panose="020F0502020204030204" pitchFamily="34" charset="0"/>
                <a:ea typeface="맑은 고딕" panose="020B0503020000020004" pitchFamily="50" charset="-127"/>
                <a:cs typeface="Calibri" panose="020F0502020204030204" pitchFamily="34" charset="0"/>
              </a:rPr>
              <a:t>.</a:t>
            </a:r>
            <a:endParaRPr lang="en-US" altLang="zh-CN" sz="1800" dirty="0">
              <a:effectLst/>
              <a:latin typeface="Calibri" panose="020F0502020204030204" pitchFamily="34" charset="0"/>
              <a:ea typeface="맑은 고딕" panose="020B0503020000020004" pitchFamily="50" charset="-127"/>
              <a:cs typeface="Calibri" panose="020F0502020204030204" pitchFamily="34" charset="0"/>
            </a:endParaRPr>
          </a:p>
          <a:p>
            <a:pPr marL="285750" indent="-285750">
              <a:buFont typeface="Wingdings" panose="05000000000000000000" pitchFamily="2" charset="2"/>
              <a:buChar char="§"/>
            </a:pPr>
            <a:r>
              <a:rPr lang="en-US" altLang="zh-CN" sz="1800" dirty="0">
                <a:effectLst/>
                <a:latin typeface="Calibri" panose="020F0502020204030204" pitchFamily="34" charset="0"/>
                <a:ea typeface="맑은 고딕" panose="020B0503020000020004" pitchFamily="50" charset="-127"/>
                <a:cs typeface="Calibri" panose="020F0502020204030204" pitchFamily="34" charset="0"/>
              </a:rPr>
              <a:t>Patients with more than one seizure every 2 hours are not considered</a:t>
            </a:r>
          </a:p>
          <a:p>
            <a:endParaRPr lang="en-US" altLang="zh-CN" dirty="0">
              <a:latin typeface="Calibri" panose="020F0502020204030204" pitchFamily="34" charset="0"/>
              <a:ea typeface="맑은 고딕" panose="020B0503020000020004" pitchFamily="50" charset="-127"/>
              <a:cs typeface="Calibri" panose="020F0502020204030204" pitchFamily="34" charset="0"/>
            </a:endParaRPr>
          </a:p>
          <a:p>
            <a:pPr lvl="1"/>
            <a:r>
              <a:rPr lang="en-US" altLang="zh-CN" dirty="0">
                <a:latin typeface="Calibri" panose="020F0502020204030204" pitchFamily="34" charset="0"/>
                <a:ea typeface="맑은 고딕" panose="020B0503020000020004" pitchFamily="50" charset="-127"/>
                <a:cs typeface="Calibri" panose="020F0502020204030204" pitchFamily="34" charset="0"/>
                <a:sym typeface="Wingdings" panose="05000000000000000000" pitchFamily="2" charset="2"/>
              </a:rPr>
              <a:t>- Experimented on 16 patients from the CHB-MIT dataset</a:t>
            </a:r>
          </a:p>
          <a:p>
            <a:pPr lvl="1"/>
            <a:r>
              <a:rPr lang="en-US" altLang="zh-CN" dirty="0">
                <a:latin typeface="Calibri" panose="020F0502020204030204" pitchFamily="34" charset="0"/>
                <a:ea typeface="맑은 고딕" panose="020B0503020000020004" pitchFamily="50" charset="-127"/>
                <a:cs typeface="Calibri" panose="020F0502020204030204" pitchFamily="34" charset="0"/>
                <a:sym typeface="Wingdings" panose="05000000000000000000" pitchFamily="2" charset="2"/>
              </a:rPr>
              <a:t>- Experimented with 4 dogs from Kaggle dataset</a:t>
            </a:r>
            <a:endParaRPr lang="ko-KR" altLang="en-US" dirty="0"/>
          </a:p>
        </p:txBody>
      </p:sp>
    </p:spTree>
    <p:extLst>
      <p:ext uri="{BB962C8B-B14F-4D97-AF65-F5344CB8AC3E}">
        <p14:creationId xmlns:p14="http://schemas.microsoft.com/office/powerpoint/2010/main" val="2694227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Experiment Result </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15068" y="6406896"/>
            <a:ext cx="448916" cy="369332"/>
          </a:xfrm>
          <a:prstGeom prst="rect">
            <a:avLst/>
          </a:prstGeom>
          <a:noFill/>
        </p:spPr>
        <p:txBody>
          <a:bodyPr wrap="square" rtlCol="0">
            <a:spAutoFit/>
          </a:bodyPr>
          <a:lstStyle/>
          <a:p>
            <a:r>
              <a:rPr lang="en-US" altLang="ko-KR" dirty="0">
                <a:solidFill>
                  <a:srgbClr val="AC2E5E"/>
                </a:solidFill>
              </a:rPr>
              <a:t>20</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727704"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46B04350-3F6C-C209-8FCD-870074316308}"/>
              </a:ext>
            </a:extLst>
          </p:cNvPr>
          <p:cNvSpPr txBox="1"/>
          <p:nvPr/>
        </p:nvSpPr>
        <p:spPr>
          <a:xfrm>
            <a:off x="566720" y="1016071"/>
            <a:ext cx="4535992"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b="1" dirty="0">
                <a:latin typeface="Adobe Heiti Std R" panose="020B0400000000000000" pitchFamily="34" charset="-128"/>
                <a:ea typeface="Adobe Heiti Std R" panose="020B0400000000000000" pitchFamily="34" charset="-128"/>
              </a:rPr>
              <a:t>1D model Epilepsy Prediction</a:t>
            </a:r>
            <a:endParaRPr lang="ko-KR" altLang="en-US" sz="1600" b="1" dirty="0">
              <a:latin typeface="Adobe Heiti Std R" panose="020B0400000000000000" pitchFamily="34" charset="-128"/>
            </a:endParaRPr>
          </a:p>
        </p:txBody>
      </p:sp>
      <p:sp>
        <p:nvSpPr>
          <p:cNvPr id="8" name="文本框 7">
            <a:extLst>
              <a:ext uri="{FF2B5EF4-FFF2-40B4-BE49-F238E27FC236}">
                <a16:creationId xmlns:a16="http://schemas.microsoft.com/office/drawing/2014/main" id="{63A72D39-D718-BC3D-F248-0550E4F04182}"/>
              </a:ext>
            </a:extLst>
          </p:cNvPr>
          <p:cNvSpPr txBox="1"/>
          <p:nvPr/>
        </p:nvSpPr>
        <p:spPr>
          <a:xfrm>
            <a:off x="6456531" y="1051926"/>
            <a:ext cx="4535992"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b="1" dirty="0">
                <a:latin typeface="Adobe Heiti Std R" panose="020B0400000000000000" pitchFamily="34" charset="-128"/>
                <a:ea typeface="Adobe Heiti Std R" panose="020B0400000000000000" pitchFamily="34" charset="-128"/>
              </a:rPr>
              <a:t>2D model Epilepsy Prediction</a:t>
            </a:r>
            <a:endParaRPr lang="ko-KR" altLang="en-US" sz="1600" b="1" dirty="0">
              <a:latin typeface="Adobe Heiti Std R" panose="020B0400000000000000" pitchFamily="34" charset="-128"/>
            </a:endParaRPr>
          </a:p>
        </p:txBody>
      </p:sp>
      <p:sp>
        <p:nvSpPr>
          <p:cNvPr id="9" name="文本框 8">
            <a:extLst>
              <a:ext uri="{FF2B5EF4-FFF2-40B4-BE49-F238E27FC236}">
                <a16:creationId xmlns:a16="http://schemas.microsoft.com/office/drawing/2014/main" id="{80F31F6E-5EA6-C77F-FBC9-5BC4CA91AA57}"/>
              </a:ext>
            </a:extLst>
          </p:cNvPr>
          <p:cNvSpPr txBox="1"/>
          <p:nvPr/>
        </p:nvSpPr>
        <p:spPr>
          <a:xfrm>
            <a:off x="649224" y="3262120"/>
            <a:ext cx="4535992" cy="338554"/>
          </a:xfrm>
          <a:prstGeom prst="rect">
            <a:avLst/>
          </a:prstGeom>
          <a:noFill/>
        </p:spPr>
        <p:txBody>
          <a:bodyPr wrap="square" rtlCol="0">
            <a:spAutoFit/>
          </a:bodyPr>
          <a:lstStyle/>
          <a:p>
            <a:pPr marL="285750" indent="-285750">
              <a:buFont typeface="Wingdings" panose="05000000000000000000" pitchFamily="2" charset="2"/>
              <a:buChar char="§"/>
            </a:pPr>
            <a:r>
              <a:rPr lang="en-US" altLang="zh-CN" sz="1600" b="1" dirty="0">
                <a:latin typeface="Adobe Heiti Std R" panose="020B0400000000000000" pitchFamily="34" charset="-128"/>
                <a:ea typeface="Adobe Heiti Std R" panose="020B0400000000000000" pitchFamily="34" charset="-128"/>
              </a:rPr>
              <a:t>1D+2D model Epilepsy Prediction</a:t>
            </a:r>
            <a:endParaRPr lang="ko-KR" altLang="en-US" sz="1600" b="1" dirty="0">
              <a:latin typeface="Adobe Heiti Std R" panose="020B0400000000000000" pitchFamily="34" charset="-128"/>
            </a:endParaRPr>
          </a:p>
        </p:txBody>
      </p:sp>
      <p:graphicFrame>
        <p:nvGraphicFramePr>
          <p:cNvPr id="10" name="表格 9">
            <a:extLst>
              <a:ext uri="{FF2B5EF4-FFF2-40B4-BE49-F238E27FC236}">
                <a16:creationId xmlns:a16="http://schemas.microsoft.com/office/drawing/2014/main" id="{3C04E943-8933-CC6E-DB3D-3935896149D3}"/>
              </a:ext>
            </a:extLst>
          </p:cNvPr>
          <p:cNvGraphicFramePr>
            <a:graphicFrameLocks noGrp="1"/>
          </p:cNvGraphicFramePr>
          <p:nvPr>
            <p:extLst>
              <p:ext uri="{D42A27DB-BD31-4B8C-83A1-F6EECF244321}">
                <p14:modId xmlns:p14="http://schemas.microsoft.com/office/powerpoint/2010/main" val="3231267753"/>
              </p:ext>
            </p:extLst>
          </p:nvPr>
        </p:nvGraphicFramePr>
        <p:xfrm>
          <a:off x="649224" y="1713667"/>
          <a:ext cx="5213372" cy="657741"/>
        </p:xfrm>
        <a:graphic>
          <a:graphicData uri="http://schemas.openxmlformats.org/drawingml/2006/table">
            <a:tbl>
              <a:tblPr>
                <a:effectLst>
                  <a:outerShdw blurRad="50800" dist="38100" dir="5400000" algn="t" rotWithShape="0">
                    <a:prstClr val="black">
                      <a:alpha val="40000"/>
                    </a:prstClr>
                  </a:outerShdw>
                </a:effectLst>
              </a:tblPr>
              <a:tblGrid>
                <a:gridCol w="942842">
                  <a:extLst>
                    <a:ext uri="{9D8B030D-6E8A-4147-A177-3AD203B41FA5}">
                      <a16:colId xmlns:a16="http://schemas.microsoft.com/office/drawing/2014/main" val="1540072221"/>
                    </a:ext>
                  </a:extLst>
                </a:gridCol>
                <a:gridCol w="942842">
                  <a:extLst>
                    <a:ext uri="{9D8B030D-6E8A-4147-A177-3AD203B41FA5}">
                      <a16:colId xmlns:a16="http://schemas.microsoft.com/office/drawing/2014/main" val="3558285475"/>
                    </a:ext>
                  </a:extLst>
                </a:gridCol>
                <a:gridCol w="831922">
                  <a:extLst>
                    <a:ext uri="{9D8B030D-6E8A-4147-A177-3AD203B41FA5}">
                      <a16:colId xmlns:a16="http://schemas.microsoft.com/office/drawing/2014/main" val="200901022"/>
                    </a:ext>
                  </a:extLst>
                </a:gridCol>
                <a:gridCol w="831922">
                  <a:extLst>
                    <a:ext uri="{9D8B030D-6E8A-4147-A177-3AD203B41FA5}">
                      <a16:colId xmlns:a16="http://schemas.microsoft.com/office/drawing/2014/main" val="1350609789"/>
                    </a:ext>
                  </a:extLst>
                </a:gridCol>
                <a:gridCol w="831922">
                  <a:extLst>
                    <a:ext uri="{9D8B030D-6E8A-4147-A177-3AD203B41FA5}">
                      <a16:colId xmlns:a16="http://schemas.microsoft.com/office/drawing/2014/main" val="3932820505"/>
                    </a:ext>
                  </a:extLst>
                </a:gridCol>
                <a:gridCol w="831922">
                  <a:extLst>
                    <a:ext uri="{9D8B030D-6E8A-4147-A177-3AD203B41FA5}">
                      <a16:colId xmlns:a16="http://schemas.microsoft.com/office/drawing/2014/main" val="1572004911"/>
                    </a:ext>
                  </a:extLst>
                </a:gridCol>
              </a:tblGrid>
              <a:tr h="219247">
                <a:tc>
                  <a:txBody>
                    <a:bodyPr/>
                    <a:lstStyle/>
                    <a:p>
                      <a:pPr algn="ctr" rtl="0" fontAlgn="ctr"/>
                      <a:r>
                        <a:rPr lang="en-US" sz="1050" b="1" dirty="0">
                          <a:effectLst/>
                        </a:rPr>
                        <a:t>Model</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err="1">
                          <a:effectLst/>
                        </a:rPr>
                        <a:t>Auc</a:t>
                      </a:r>
                      <a:endParaRPr lang="en-US" sz="105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err="1">
                          <a:effectLst/>
                        </a:rPr>
                        <a:t>Fpr</a:t>
                      </a:r>
                      <a:endParaRPr lang="en-US" sz="105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631368562"/>
                  </a:ext>
                </a:extLst>
              </a:tr>
              <a:tr h="219247">
                <a:tc>
                  <a:txBody>
                    <a:bodyPr/>
                    <a:lstStyle/>
                    <a:p>
                      <a:pPr algn="ctr" rtl="0" fontAlgn="ctr"/>
                      <a:r>
                        <a:rPr lang="en-US" sz="900" kern="1200" dirty="0">
                          <a:solidFill>
                            <a:srgbClr val="FF0000"/>
                          </a:solidFill>
                          <a:effectLst/>
                          <a:latin typeface="+mn-lt"/>
                          <a:ea typeface="+mn-ea"/>
                          <a:cs typeface="+mn-cs"/>
                        </a:rPr>
                        <a:t>TCN</a:t>
                      </a: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900" kern="1200" dirty="0">
                          <a:solidFill>
                            <a:srgbClr val="FF0000"/>
                          </a:solidFill>
                          <a:effectLst/>
                          <a:latin typeface="+mn-lt"/>
                          <a:ea typeface="+mn-ea"/>
                          <a:cs typeface="+mn-cs"/>
                        </a:rPr>
                        <a:t>0.869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rgbClr val="FF0000"/>
                          </a:solidFill>
                          <a:effectLst/>
                          <a:latin typeface="+mn-lt"/>
                          <a:ea typeface="+mn-ea"/>
                          <a:cs typeface="+mn-cs"/>
                        </a:rPr>
                        <a:t>0.71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rgbClr val="FF0000"/>
                          </a:solidFill>
                          <a:effectLst/>
                          <a:latin typeface="+mn-lt"/>
                          <a:ea typeface="+mn-ea"/>
                          <a:cs typeface="+mn-cs"/>
                        </a:rPr>
                        <a:t>0.841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rgbClr val="FF0000"/>
                          </a:solidFill>
                          <a:effectLst/>
                          <a:latin typeface="+mn-lt"/>
                          <a:ea typeface="+mn-ea"/>
                          <a:cs typeface="+mn-cs"/>
                        </a:rPr>
                        <a:t>0.818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rgbClr val="FF0000"/>
                          </a:solidFill>
                          <a:effectLst/>
                          <a:latin typeface="+mn-lt"/>
                          <a:ea typeface="+mn-ea"/>
                          <a:cs typeface="+mn-cs"/>
                        </a:rPr>
                        <a:t>0.16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05601481"/>
                  </a:ext>
                </a:extLst>
              </a:tr>
              <a:tr h="219247">
                <a:tc>
                  <a:txBody>
                    <a:bodyPr/>
                    <a:lstStyle/>
                    <a:p>
                      <a:pPr algn="ctr" rtl="0" fontAlgn="ctr"/>
                      <a:r>
                        <a:rPr lang="en-US" sz="900" kern="1200" dirty="0">
                          <a:solidFill>
                            <a:schemeClr val="tx1"/>
                          </a:solidFill>
                          <a:effectLst/>
                          <a:latin typeface="+mn-lt"/>
                          <a:ea typeface="+mn-ea"/>
                          <a:cs typeface="+mn-cs"/>
                        </a:rPr>
                        <a:t>LSTM</a:t>
                      </a: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900" kern="1200" dirty="0">
                          <a:solidFill>
                            <a:schemeClr val="tx1"/>
                          </a:solidFill>
                          <a:effectLst/>
                          <a:latin typeface="+mn-lt"/>
                          <a:ea typeface="+mn-ea"/>
                          <a:cs typeface="+mn-cs"/>
                        </a:rPr>
                        <a:t>0.82</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chemeClr val="tx1"/>
                          </a:solidFill>
                          <a:effectLst/>
                          <a:latin typeface="+mn-lt"/>
                          <a:ea typeface="+mn-ea"/>
                          <a:cs typeface="+mn-cs"/>
                        </a:rPr>
                        <a:t>0.711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chemeClr val="tx1"/>
                          </a:solidFill>
                          <a:effectLst/>
                          <a:latin typeface="+mn-lt"/>
                          <a:ea typeface="+mn-ea"/>
                          <a:cs typeface="+mn-cs"/>
                        </a:rPr>
                        <a:t>0.818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chemeClr val="tx1"/>
                          </a:solidFill>
                          <a:effectLst/>
                          <a:latin typeface="+mn-lt"/>
                          <a:ea typeface="+mn-ea"/>
                          <a:cs typeface="+mn-cs"/>
                        </a:rPr>
                        <a:t>0.785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chemeClr val="tx1"/>
                          </a:solidFill>
                          <a:effectLst/>
                          <a:latin typeface="+mn-lt"/>
                          <a:ea typeface="+mn-ea"/>
                          <a:cs typeface="+mn-cs"/>
                        </a:rPr>
                        <a:t>0.204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14922046"/>
                  </a:ext>
                </a:extLst>
              </a:tr>
            </a:tbl>
          </a:graphicData>
        </a:graphic>
      </p:graphicFrame>
      <p:graphicFrame>
        <p:nvGraphicFramePr>
          <p:cNvPr id="11" name="表格 10">
            <a:extLst>
              <a:ext uri="{FF2B5EF4-FFF2-40B4-BE49-F238E27FC236}">
                <a16:creationId xmlns:a16="http://schemas.microsoft.com/office/drawing/2014/main" id="{1DC883F6-F5C1-3716-A1BE-035A6BC10390}"/>
              </a:ext>
            </a:extLst>
          </p:cNvPr>
          <p:cNvGraphicFramePr>
            <a:graphicFrameLocks noGrp="1"/>
          </p:cNvGraphicFramePr>
          <p:nvPr>
            <p:extLst>
              <p:ext uri="{D42A27DB-BD31-4B8C-83A1-F6EECF244321}">
                <p14:modId xmlns:p14="http://schemas.microsoft.com/office/powerpoint/2010/main" val="1241616475"/>
              </p:ext>
            </p:extLst>
          </p:nvPr>
        </p:nvGraphicFramePr>
        <p:xfrm>
          <a:off x="6406896" y="1713667"/>
          <a:ext cx="5208172" cy="657741"/>
        </p:xfrm>
        <a:graphic>
          <a:graphicData uri="http://schemas.openxmlformats.org/drawingml/2006/table">
            <a:tbl>
              <a:tblPr>
                <a:effectLst>
                  <a:outerShdw blurRad="50800" dist="38100" dir="5400000" algn="t" rotWithShape="0">
                    <a:prstClr val="black">
                      <a:alpha val="40000"/>
                    </a:prstClr>
                  </a:outerShdw>
                </a:effectLst>
              </a:tblPr>
              <a:tblGrid>
                <a:gridCol w="937642">
                  <a:extLst>
                    <a:ext uri="{9D8B030D-6E8A-4147-A177-3AD203B41FA5}">
                      <a16:colId xmlns:a16="http://schemas.microsoft.com/office/drawing/2014/main" val="2353529140"/>
                    </a:ext>
                  </a:extLst>
                </a:gridCol>
                <a:gridCol w="942842">
                  <a:extLst>
                    <a:ext uri="{9D8B030D-6E8A-4147-A177-3AD203B41FA5}">
                      <a16:colId xmlns:a16="http://schemas.microsoft.com/office/drawing/2014/main" val="97078319"/>
                    </a:ext>
                  </a:extLst>
                </a:gridCol>
                <a:gridCol w="831922">
                  <a:extLst>
                    <a:ext uri="{9D8B030D-6E8A-4147-A177-3AD203B41FA5}">
                      <a16:colId xmlns:a16="http://schemas.microsoft.com/office/drawing/2014/main" val="421883716"/>
                    </a:ext>
                  </a:extLst>
                </a:gridCol>
                <a:gridCol w="831922">
                  <a:extLst>
                    <a:ext uri="{9D8B030D-6E8A-4147-A177-3AD203B41FA5}">
                      <a16:colId xmlns:a16="http://schemas.microsoft.com/office/drawing/2014/main" val="1615635356"/>
                    </a:ext>
                  </a:extLst>
                </a:gridCol>
                <a:gridCol w="831922">
                  <a:extLst>
                    <a:ext uri="{9D8B030D-6E8A-4147-A177-3AD203B41FA5}">
                      <a16:colId xmlns:a16="http://schemas.microsoft.com/office/drawing/2014/main" val="3768131687"/>
                    </a:ext>
                  </a:extLst>
                </a:gridCol>
                <a:gridCol w="831922">
                  <a:extLst>
                    <a:ext uri="{9D8B030D-6E8A-4147-A177-3AD203B41FA5}">
                      <a16:colId xmlns:a16="http://schemas.microsoft.com/office/drawing/2014/main" val="3743545282"/>
                    </a:ext>
                  </a:extLst>
                </a:gridCol>
              </a:tblGrid>
              <a:tr h="219247">
                <a:tc>
                  <a:txBody>
                    <a:bodyPr/>
                    <a:lstStyle/>
                    <a:p>
                      <a:pPr algn="ctr" rtl="0" fontAlgn="ctr"/>
                      <a:r>
                        <a:rPr lang="en-US" altLang="ko-KR" sz="1050" b="1" dirty="0">
                          <a:effectLst/>
                        </a:rPr>
                        <a:t>Model</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err="1">
                          <a:effectLst/>
                        </a:rPr>
                        <a:t>Auc</a:t>
                      </a:r>
                      <a:endParaRPr lang="en-US" sz="105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050" b="1" dirty="0" err="1">
                          <a:effectLst/>
                        </a:rPr>
                        <a:t>Fpr</a:t>
                      </a:r>
                      <a:endParaRPr lang="en-US" sz="105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931378580"/>
                  </a:ext>
                </a:extLst>
              </a:tr>
              <a:tr h="219247">
                <a:tc>
                  <a:txBody>
                    <a:bodyPr/>
                    <a:lstStyle/>
                    <a:p>
                      <a:pPr algn="ctr" rtl="0" fontAlgn="ctr"/>
                      <a:r>
                        <a:rPr lang="en-US" sz="900" kern="1200" dirty="0">
                          <a:solidFill>
                            <a:schemeClr val="tx1"/>
                          </a:solidFill>
                          <a:effectLst/>
                          <a:latin typeface="+mn-lt"/>
                          <a:ea typeface="+mn-ea"/>
                          <a:cs typeface="+mn-cs"/>
                        </a:rPr>
                        <a:t>ViT</a:t>
                      </a: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900" kern="1200" dirty="0">
                          <a:solidFill>
                            <a:schemeClr val="tx1"/>
                          </a:solidFill>
                          <a:effectLst/>
                          <a:latin typeface="+mn-lt"/>
                          <a:ea typeface="+mn-ea"/>
                          <a:cs typeface="+mn-cs"/>
                        </a:rPr>
                        <a:t>0.83</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chemeClr val="tx1"/>
                          </a:solidFill>
                          <a:effectLst/>
                          <a:latin typeface="+mn-lt"/>
                          <a:ea typeface="+mn-ea"/>
                          <a:cs typeface="+mn-cs"/>
                        </a:rPr>
                        <a:t>0.62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chemeClr val="tx1"/>
                          </a:solidFill>
                          <a:effectLst/>
                          <a:latin typeface="+mn-lt"/>
                          <a:ea typeface="+mn-ea"/>
                          <a:cs typeface="+mn-cs"/>
                        </a:rPr>
                        <a:t>0.826</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chemeClr val="tx1"/>
                          </a:solidFill>
                          <a:effectLst/>
                          <a:latin typeface="+mn-lt"/>
                          <a:ea typeface="+mn-ea"/>
                          <a:cs typeface="+mn-cs"/>
                        </a:rPr>
                        <a:t>0.799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chemeClr val="tx1"/>
                          </a:solidFill>
                          <a:effectLst/>
                          <a:latin typeface="+mn-lt"/>
                          <a:ea typeface="+mn-ea"/>
                          <a:cs typeface="+mn-cs"/>
                        </a:rPr>
                        <a:t>0.174</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602468"/>
                  </a:ext>
                </a:extLst>
              </a:tr>
              <a:tr h="219247">
                <a:tc>
                  <a:txBody>
                    <a:bodyPr/>
                    <a:lstStyle/>
                    <a:p>
                      <a:pPr algn="ctr" rtl="0" fontAlgn="ctr"/>
                      <a:r>
                        <a:rPr lang="en-US" altLang="ko-KR" sz="900" kern="1200" dirty="0" err="1">
                          <a:solidFill>
                            <a:srgbClr val="FF0000"/>
                          </a:solidFill>
                          <a:effectLst/>
                          <a:latin typeface="+mn-lt"/>
                          <a:ea typeface="+mn-ea"/>
                          <a:cs typeface="+mn-cs"/>
                        </a:rPr>
                        <a:t>DenseNet</a:t>
                      </a:r>
                      <a:endParaRPr lang="en-US" sz="900" kern="1200" dirty="0">
                        <a:solidFill>
                          <a:srgbClr val="FF0000"/>
                        </a:solidFill>
                        <a:effectLst/>
                        <a:latin typeface="+mn-lt"/>
                        <a:ea typeface="+mn-ea"/>
                        <a:cs typeface="+mn-cs"/>
                      </a:endParaRP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900" kern="1200" dirty="0">
                          <a:solidFill>
                            <a:srgbClr val="FF0000"/>
                          </a:solidFill>
                          <a:effectLst/>
                          <a:latin typeface="+mn-lt"/>
                          <a:ea typeface="+mn-ea"/>
                          <a:cs typeface="+mn-cs"/>
                        </a:rPr>
                        <a:t>0.89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rgbClr val="FF0000"/>
                          </a:solidFill>
                          <a:effectLst/>
                          <a:latin typeface="+mn-lt"/>
                          <a:ea typeface="+mn-ea"/>
                          <a:cs typeface="+mn-cs"/>
                        </a:rPr>
                        <a:t>0.729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rgbClr val="FF0000"/>
                          </a:solidFill>
                          <a:effectLst/>
                          <a:latin typeface="+mn-lt"/>
                          <a:ea typeface="+mn-ea"/>
                          <a:cs typeface="+mn-cs"/>
                        </a:rPr>
                        <a:t>0.911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rgbClr val="FF0000"/>
                          </a:solidFill>
                          <a:effectLst/>
                          <a:latin typeface="+mn-lt"/>
                          <a:ea typeface="+mn-ea"/>
                          <a:cs typeface="+mn-cs"/>
                        </a:rPr>
                        <a:t>0.889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900" kern="1200" dirty="0">
                          <a:solidFill>
                            <a:srgbClr val="FF0000"/>
                          </a:solidFill>
                          <a:effectLst/>
                          <a:latin typeface="+mn-lt"/>
                          <a:ea typeface="+mn-ea"/>
                          <a:cs typeface="+mn-cs"/>
                        </a:rPr>
                        <a:t>0.089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68460108"/>
                  </a:ext>
                </a:extLst>
              </a:tr>
            </a:tbl>
          </a:graphicData>
        </a:graphic>
      </p:graphicFrame>
      <p:graphicFrame>
        <p:nvGraphicFramePr>
          <p:cNvPr id="12" name="表格 11">
            <a:extLst>
              <a:ext uri="{FF2B5EF4-FFF2-40B4-BE49-F238E27FC236}">
                <a16:creationId xmlns:a16="http://schemas.microsoft.com/office/drawing/2014/main" id="{D6621E3B-2C6E-E26E-B35E-3F09B43B0B00}"/>
              </a:ext>
            </a:extLst>
          </p:cNvPr>
          <p:cNvGraphicFramePr>
            <a:graphicFrameLocks noGrp="1"/>
          </p:cNvGraphicFramePr>
          <p:nvPr>
            <p:extLst>
              <p:ext uri="{D42A27DB-BD31-4B8C-83A1-F6EECF244321}">
                <p14:modId xmlns:p14="http://schemas.microsoft.com/office/powerpoint/2010/main" val="1345854371"/>
              </p:ext>
            </p:extLst>
          </p:nvPr>
        </p:nvGraphicFramePr>
        <p:xfrm>
          <a:off x="685800" y="4035552"/>
          <a:ext cx="8186928" cy="1725168"/>
        </p:xfrm>
        <a:graphic>
          <a:graphicData uri="http://schemas.openxmlformats.org/drawingml/2006/table">
            <a:tbl>
              <a:tblPr>
                <a:effectLst>
                  <a:outerShdw blurRad="50800" dist="38100" dir="5400000" algn="t" rotWithShape="0">
                    <a:prstClr val="black">
                      <a:alpha val="40000"/>
                    </a:prstClr>
                  </a:outerShdw>
                </a:effectLst>
              </a:tblPr>
              <a:tblGrid>
                <a:gridCol w="1253852">
                  <a:extLst>
                    <a:ext uri="{9D8B030D-6E8A-4147-A177-3AD203B41FA5}">
                      <a16:colId xmlns:a16="http://schemas.microsoft.com/office/drawing/2014/main" val="2353529140"/>
                    </a:ext>
                  </a:extLst>
                </a:gridCol>
                <a:gridCol w="1253852">
                  <a:extLst>
                    <a:ext uri="{9D8B030D-6E8A-4147-A177-3AD203B41FA5}">
                      <a16:colId xmlns:a16="http://schemas.microsoft.com/office/drawing/2014/main" val="4178410698"/>
                    </a:ext>
                  </a:extLst>
                </a:gridCol>
                <a:gridCol w="1253852">
                  <a:extLst>
                    <a:ext uri="{9D8B030D-6E8A-4147-A177-3AD203B41FA5}">
                      <a16:colId xmlns:a16="http://schemas.microsoft.com/office/drawing/2014/main" val="4259121810"/>
                    </a:ext>
                  </a:extLst>
                </a:gridCol>
                <a:gridCol w="1106343">
                  <a:extLst>
                    <a:ext uri="{9D8B030D-6E8A-4147-A177-3AD203B41FA5}">
                      <a16:colId xmlns:a16="http://schemas.microsoft.com/office/drawing/2014/main" val="421883716"/>
                    </a:ext>
                  </a:extLst>
                </a:gridCol>
                <a:gridCol w="1106343">
                  <a:extLst>
                    <a:ext uri="{9D8B030D-6E8A-4147-A177-3AD203B41FA5}">
                      <a16:colId xmlns:a16="http://schemas.microsoft.com/office/drawing/2014/main" val="1615635356"/>
                    </a:ext>
                  </a:extLst>
                </a:gridCol>
                <a:gridCol w="1106343">
                  <a:extLst>
                    <a:ext uri="{9D8B030D-6E8A-4147-A177-3AD203B41FA5}">
                      <a16:colId xmlns:a16="http://schemas.microsoft.com/office/drawing/2014/main" val="3768131687"/>
                    </a:ext>
                  </a:extLst>
                </a:gridCol>
                <a:gridCol w="1106343">
                  <a:extLst>
                    <a:ext uri="{9D8B030D-6E8A-4147-A177-3AD203B41FA5}">
                      <a16:colId xmlns:a16="http://schemas.microsoft.com/office/drawing/2014/main" val="3743545282"/>
                    </a:ext>
                  </a:extLst>
                </a:gridCol>
              </a:tblGrid>
              <a:tr h="431292">
                <a:tc>
                  <a:txBody>
                    <a:bodyPr/>
                    <a:lstStyle/>
                    <a:p>
                      <a:pPr algn="ctr" rtl="0" fontAlgn="ctr"/>
                      <a:r>
                        <a:rPr lang="en-US" sz="1200" b="1" dirty="0">
                          <a:effectLst/>
                        </a:rPr>
                        <a:t>Dataset</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Model</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Auc</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Sens</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Spec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a:effectLst/>
                        </a:rPr>
                        <a:t>Acc</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algn="ctr" rtl="0" fontAlgn="ctr"/>
                      <a:r>
                        <a:rPr lang="en-US" sz="1200" b="1" dirty="0" err="1">
                          <a:effectLst/>
                        </a:rPr>
                        <a:t>Fpr</a:t>
                      </a:r>
                      <a:endParaRPr lang="en-US" sz="1200" b="1" dirty="0">
                        <a:effectLst/>
                      </a:endParaRP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931378580"/>
                  </a:ext>
                </a:extLst>
              </a:tr>
              <a:tr h="431292">
                <a:tc>
                  <a:txBody>
                    <a:bodyPr/>
                    <a:lstStyle/>
                    <a:p>
                      <a:pPr algn="ctr" latinLnBrk="1"/>
                      <a:r>
                        <a:rPr lang="en-US" altLang="ko-KR" sz="1050" dirty="0">
                          <a:solidFill>
                            <a:schemeClr val="tx1"/>
                          </a:solidFill>
                        </a:rPr>
                        <a:t>CHB-MIT</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50" kern="1200" dirty="0" err="1">
                          <a:solidFill>
                            <a:srgbClr val="FF0000"/>
                          </a:solidFill>
                          <a:latin typeface="+mn-lt"/>
                          <a:ea typeface="+mn-ea"/>
                          <a:cs typeface="+mn-cs"/>
                        </a:rPr>
                        <a:t>TCN+ViT</a:t>
                      </a:r>
                      <a:endParaRPr lang="en-US" sz="1050" kern="1200" dirty="0">
                        <a:solidFill>
                          <a:srgbClr val="FF0000"/>
                        </a:solidFill>
                        <a:latin typeface="+mn-lt"/>
                        <a:ea typeface="+mn-ea"/>
                        <a:cs typeface="+mn-cs"/>
                      </a:endParaRP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kern="1200" dirty="0">
                          <a:solidFill>
                            <a:srgbClr val="FF0000"/>
                          </a:solidFill>
                          <a:effectLst/>
                          <a:latin typeface="+mn-lt"/>
                          <a:ea typeface="+mn-ea"/>
                          <a:cs typeface="+mn-cs"/>
                        </a:rPr>
                        <a:t>0.944</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rgbClr val="FF0000"/>
                          </a:solidFill>
                          <a:effectLst/>
                          <a:latin typeface="+mn-lt"/>
                          <a:ea typeface="+mn-ea"/>
                          <a:cs typeface="+mn-cs"/>
                        </a:rPr>
                        <a:t>0.907</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rgbClr val="FF0000"/>
                          </a:solidFill>
                          <a:effectLst/>
                          <a:latin typeface="+mn-lt"/>
                          <a:ea typeface="+mn-ea"/>
                          <a:cs typeface="+mn-cs"/>
                        </a:rPr>
                        <a:t>0.935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rgbClr val="FF0000"/>
                          </a:solidFill>
                          <a:effectLst/>
                          <a:latin typeface="+mn-lt"/>
                          <a:ea typeface="+mn-ea"/>
                          <a:cs typeface="+mn-cs"/>
                        </a:rPr>
                        <a:t>0.908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rgbClr val="FF0000"/>
                          </a:solidFill>
                          <a:effectLst/>
                          <a:latin typeface="+mn-lt"/>
                          <a:ea typeface="+mn-ea"/>
                          <a:cs typeface="+mn-cs"/>
                        </a:rPr>
                        <a:t>0.048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602468"/>
                  </a:ext>
                </a:extLst>
              </a:tr>
              <a:tr h="431292">
                <a:tc>
                  <a:txBody>
                    <a:bodyPr/>
                    <a:lstStyle/>
                    <a:p>
                      <a:pPr algn="ctr" latinLnBrk="1"/>
                      <a:r>
                        <a:rPr lang="en-US" altLang="ko-KR" sz="1050" dirty="0"/>
                        <a:t>CHB-MIT</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50" kern="1200" dirty="0" err="1">
                          <a:solidFill>
                            <a:schemeClr val="tx1"/>
                          </a:solidFill>
                          <a:latin typeface="+mn-lt"/>
                          <a:ea typeface="+mn-ea"/>
                          <a:cs typeface="+mn-cs"/>
                        </a:rPr>
                        <a:t>TCN+DenseNet</a:t>
                      </a:r>
                      <a:endParaRPr lang="en-US" sz="1050" kern="1200" dirty="0">
                        <a:solidFill>
                          <a:schemeClr val="tx1"/>
                        </a:solidFill>
                        <a:latin typeface="+mn-lt"/>
                        <a:ea typeface="+mn-ea"/>
                        <a:cs typeface="+mn-cs"/>
                      </a:endParaRP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kern="1200" dirty="0">
                          <a:solidFill>
                            <a:schemeClr val="tx1"/>
                          </a:solidFill>
                          <a:effectLst/>
                          <a:latin typeface="+mn-lt"/>
                          <a:ea typeface="+mn-ea"/>
                          <a:cs typeface="+mn-cs"/>
                        </a:rPr>
                        <a:t>0.869</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0.71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0.841</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0.818</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chemeClr val="tx1"/>
                          </a:solidFill>
                          <a:effectLst/>
                          <a:latin typeface="+mn-lt"/>
                          <a:ea typeface="+mn-ea"/>
                          <a:cs typeface="+mn-cs"/>
                        </a:rPr>
                        <a:t>0.159</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68460108"/>
                  </a:ext>
                </a:extLst>
              </a:tr>
              <a:tr h="431292">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050" dirty="0">
                          <a:solidFill>
                            <a:schemeClr val="tx1"/>
                          </a:solidFill>
                        </a:rPr>
                        <a:t>Kaggle</a:t>
                      </a:r>
                    </a:p>
                  </a:txBody>
                  <a:tcPr marL="12250" marR="12250"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sz="1050" kern="1200" dirty="0">
                          <a:solidFill>
                            <a:srgbClr val="FF0000"/>
                          </a:solidFill>
                          <a:latin typeface="+mn-lt"/>
                          <a:ea typeface="+mn-ea"/>
                          <a:cs typeface="+mn-cs"/>
                        </a:rPr>
                        <a:t>TCN+</a:t>
                      </a:r>
                      <a:r>
                        <a:rPr lang="en-US" altLang="ko-KR" sz="1050" kern="1200" dirty="0">
                          <a:solidFill>
                            <a:srgbClr val="FF0000"/>
                          </a:solidFill>
                          <a:latin typeface="+mn-lt"/>
                          <a:ea typeface="+mn-ea"/>
                          <a:cs typeface="+mn-cs"/>
                        </a:rPr>
                        <a:t>ViT</a:t>
                      </a:r>
                      <a:endParaRPr lang="en-US" sz="1050" kern="1200" dirty="0">
                        <a:solidFill>
                          <a:srgbClr val="FF0000"/>
                        </a:solidFill>
                        <a:latin typeface="+mn-lt"/>
                        <a:ea typeface="+mn-ea"/>
                        <a:cs typeface="+mn-cs"/>
                      </a:endParaRPr>
                    </a:p>
                  </a:txBody>
                  <a:tcPr marL="28575" marR="28575" marT="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algn="ctr" rtl="0" fontAlgn="ctr"/>
                      <a:r>
                        <a:rPr lang="en-US" altLang="ko-KR" sz="1050" kern="1200" dirty="0">
                          <a:solidFill>
                            <a:srgbClr val="FF0000"/>
                          </a:solidFill>
                          <a:effectLst/>
                          <a:latin typeface="+mn-lt"/>
                          <a:ea typeface="+mn-ea"/>
                          <a:cs typeface="+mn-cs"/>
                        </a:rPr>
                        <a:t>0.8975</a:t>
                      </a:r>
                    </a:p>
                  </a:txBody>
                  <a:tcPr marL="28575" marR="28575" marT="0" marB="0" anchor="ctr">
                    <a:lnL w="9525" cap="flat" cmpd="sng" algn="ctr">
                      <a:no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rgbClr val="FF0000"/>
                          </a:solidFill>
                          <a:effectLst/>
                          <a:latin typeface="+mn-lt"/>
                          <a:ea typeface="+mn-ea"/>
                          <a:cs typeface="+mn-cs"/>
                        </a:rPr>
                        <a:t>0.882</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rgbClr val="FF0000"/>
                          </a:solidFill>
                          <a:effectLst/>
                          <a:latin typeface="+mn-lt"/>
                          <a:ea typeface="+mn-ea"/>
                          <a:cs typeface="+mn-cs"/>
                        </a:rPr>
                        <a:t>0.89375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rgbClr val="FF0000"/>
                          </a:solidFill>
                          <a:effectLst/>
                          <a:latin typeface="+mn-lt"/>
                          <a:ea typeface="+mn-ea"/>
                          <a:cs typeface="+mn-cs"/>
                        </a:rPr>
                        <a:t>0.93175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ctr"/>
                      <a:r>
                        <a:rPr lang="en-US" altLang="ko-KR" sz="1050" kern="1200" dirty="0">
                          <a:solidFill>
                            <a:srgbClr val="FF0000"/>
                          </a:solidFill>
                          <a:effectLst/>
                          <a:latin typeface="+mn-lt"/>
                          <a:ea typeface="+mn-ea"/>
                          <a:cs typeface="+mn-cs"/>
                        </a:rPr>
                        <a:t>0.24225</a:t>
                      </a:r>
                    </a:p>
                  </a:txBody>
                  <a:tcPr marL="28575" marR="28575"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95277789"/>
                  </a:ext>
                </a:extLst>
              </a:tr>
            </a:tbl>
          </a:graphicData>
        </a:graphic>
      </p:graphicFrame>
    </p:spTree>
    <p:extLst>
      <p:ext uri="{BB962C8B-B14F-4D97-AF65-F5344CB8AC3E}">
        <p14:creationId xmlns:p14="http://schemas.microsoft.com/office/powerpoint/2010/main" val="3833880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a:extLst>
              <a:ext uri="{FF2B5EF4-FFF2-40B4-BE49-F238E27FC236}">
                <a16:creationId xmlns:a16="http://schemas.microsoft.com/office/drawing/2014/main" id="{9E3A82D4-5F56-58A5-1A94-0BEEBFC3BAE9}"/>
              </a:ext>
            </a:extLst>
          </p:cNvPr>
          <p:cNvSpPr>
            <a:spLocks noGrp="1"/>
          </p:cNvSpPr>
          <p:nvPr>
            <p:ph idx="1"/>
          </p:nvPr>
        </p:nvSpPr>
        <p:spPr>
          <a:xfrm>
            <a:off x="2007479" y="2950743"/>
            <a:ext cx="9049406" cy="1206649"/>
          </a:xfrm>
        </p:spPr>
        <p:txBody>
          <a:bodyPr>
            <a:noAutofit/>
          </a:bodyPr>
          <a:lstStyle/>
          <a:p>
            <a:pPr marL="0" indent="0">
              <a:buNone/>
            </a:pPr>
            <a:r>
              <a:rPr lang="en-US" altLang="ko-KR" sz="4000" b="1" dirty="0">
                <a:latin typeface="DengXian" panose="02010600030101010101" pitchFamily="2" charset="-122"/>
                <a:ea typeface="DengXian" panose="02010600030101010101" pitchFamily="2" charset="-122"/>
                <a:cs typeface="Times New Roman" panose="02020603050405020304" pitchFamily="18" charset="0"/>
              </a:rPr>
              <a:t>5. </a:t>
            </a:r>
            <a:r>
              <a:rPr lang="en-US" altLang="zh-CN" sz="4000" b="1" dirty="0">
                <a:latin typeface="Arial"/>
                <a:ea typeface="Arial"/>
                <a:cs typeface="Arial"/>
                <a:sym typeface="Arial"/>
              </a:rPr>
              <a:t>Contribution and Future Work</a:t>
            </a:r>
            <a:endParaRPr lang="en-US" altLang="ko-KR" sz="4000" b="1" dirty="0">
              <a:latin typeface="Arial"/>
              <a:ea typeface="Arial"/>
              <a:cs typeface="Arial"/>
              <a:sym typeface="Arial"/>
            </a:endParaRPr>
          </a:p>
          <a:p>
            <a:pPr marL="0" indent="0">
              <a:buNone/>
            </a:pPr>
            <a:endParaRPr lang="en-US" altLang="ko-KR" sz="1700" b="1"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2" name="文本框 1">
            <a:extLst>
              <a:ext uri="{FF2B5EF4-FFF2-40B4-BE49-F238E27FC236}">
                <a16:creationId xmlns:a16="http://schemas.microsoft.com/office/drawing/2014/main" id="{F432F9AE-42B3-99B4-1ABD-1C09AB3E2C5B}"/>
              </a:ext>
            </a:extLst>
          </p:cNvPr>
          <p:cNvSpPr txBox="1"/>
          <p:nvPr/>
        </p:nvSpPr>
        <p:spPr>
          <a:xfrm>
            <a:off x="11618259" y="6406896"/>
            <a:ext cx="445725" cy="369332"/>
          </a:xfrm>
          <a:prstGeom prst="rect">
            <a:avLst/>
          </a:prstGeom>
          <a:noFill/>
        </p:spPr>
        <p:txBody>
          <a:bodyPr wrap="square" rtlCol="0">
            <a:spAutoFit/>
          </a:bodyPr>
          <a:lstStyle/>
          <a:p>
            <a:r>
              <a:rPr lang="en-US" altLang="ko-KR" dirty="0">
                <a:solidFill>
                  <a:srgbClr val="AC2E5E"/>
                </a:solidFill>
              </a:rPr>
              <a:t>21</a:t>
            </a:r>
            <a:endParaRPr lang="ko-KR" altLang="en-US" dirty="0">
              <a:solidFill>
                <a:srgbClr val="AC2E5E"/>
              </a:solidFill>
            </a:endParaRPr>
          </a:p>
        </p:txBody>
      </p:sp>
    </p:spTree>
    <p:extLst>
      <p:ext uri="{BB962C8B-B14F-4D97-AF65-F5344CB8AC3E}">
        <p14:creationId xmlns:p14="http://schemas.microsoft.com/office/powerpoint/2010/main" val="2089092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Contribution and Future Work</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04812" y="6406896"/>
            <a:ext cx="459172" cy="369332"/>
          </a:xfrm>
          <a:prstGeom prst="rect">
            <a:avLst/>
          </a:prstGeom>
          <a:noFill/>
        </p:spPr>
        <p:txBody>
          <a:bodyPr wrap="square" rtlCol="0">
            <a:spAutoFit/>
          </a:bodyPr>
          <a:lstStyle/>
          <a:p>
            <a:r>
              <a:rPr lang="en-US" altLang="ko-KR" dirty="0">
                <a:solidFill>
                  <a:srgbClr val="AC2E5E"/>
                </a:solidFill>
              </a:rPr>
              <a:t>22</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4843272"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C59B569F-6419-46B6-3ECB-3E1EA87F4E19}"/>
              </a:ext>
            </a:extLst>
          </p:cNvPr>
          <p:cNvSpPr txBox="1"/>
          <p:nvPr/>
        </p:nvSpPr>
        <p:spPr>
          <a:xfrm>
            <a:off x="465955" y="945067"/>
            <a:ext cx="6354147" cy="338554"/>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b="1" dirty="0">
                <a:latin typeface="Adobe Heiti Std R" panose="020B0400000000000000" pitchFamily="34" charset="-128"/>
              </a:rPr>
              <a:t>Contributions </a:t>
            </a:r>
            <a:endParaRPr lang="ko-KR" altLang="en-US" sz="1600" b="1" dirty="0">
              <a:latin typeface="Adobe Heiti Std R" panose="020B0400000000000000" pitchFamily="34" charset="-128"/>
            </a:endParaRPr>
          </a:p>
        </p:txBody>
      </p:sp>
      <p:sp>
        <p:nvSpPr>
          <p:cNvPr id="5" name="内容占位符 4">
            <a:extLst>
              <a:ext uri="{FF2B5EF4-FFF2-40B4-BE49-F238E27FC236}">
                <a16:creationId xmlns:a16="http://schemas.microsoft.com/office/drawing/2014/main" id="{1C510A1D-9AF4-88E0-B086-BC029A517376}"/>
              </a:ext>
            </a:extLst>
          </p:cNvPr>
          <p:cNvSpPr>
            <a:spLocks noGrp="1"/>
          </p:cNvSpPr>
          <p:nvPr>
            <p:ph idx="1"/>
          </p:nvPr>
        </p:nvSpPr>
        <p:spPr>
          <a:xfrm>
            <a:off x="838200" y="1683809"/>
            <a:ext cx="10515600" cy="3694577"/>
          </a:xfrm>
        </p:spPr>
        <p:txBody>
          <a:bodyPr>
            <a:normAutofit/>
          </a:bodyPr>
          <a:lstStyle/>
          <a:p>
            <a:pPr marL="0" indent="0">
              <a:buNone/>
            </a:pPr>
            <a:r>
              <a:rPr lang="en-US" altLang="ko-KR" sz="1800" dirty="0"/>
              <a:t>1. This article combines the characteristics of one-dimensional data and two-dimensional data.</a:t>
            </a:r>
          </a:p>
          <a:p>
            <a:pPr marL="457200" lvl="1" indent="0">
              <a:buNone/>
            </a:pPr>
            <a:endParaRPr lang="en-US" altLang="ko-KR" sz="1400" dirty="0"/>
          </a:p>
          <a:p>
            <a:pPr marL="457200" lvl="1" indent="0">
              <a:buNone/>
            </a:pPr>
            <a:r>
              <a:rPr lang="en-US" altLang="ko-KR" sz="1400" dirty="0"/>
              <a:t>- TCN captures the features of epileptic seizures in time series through convolution operations, and Vision Transformer can capture epilepsy-related features in images by performing self-attention operations on images.</a:t>
            </a:r>
            <a:r>
              <a:rPr lang="zh-CN" altLang="ko-KR" sz="1400" dirty="0"/>
              <a:t> </a:t>
            </a:r>
            <a:endParaRPr lang="en-US" altLang="zh-CN" sz="1000" dirty="0"/>
          </a:p>
          <a:p>
            <a:pPr marL="0" indent="0">
              <a:buNone/>
            </a:pPr>
            <a:r>
              <a:rPr lang="en-US" altLang="ko-KR" sz="1400" dirty="0"/>
              <a:t>         </a:t>
            </a:r>
          </a:p>
          <a:p>
            <a:pPr marL="0" indent="0">
              <a:buNone/>
            </a:pPr>
            <a:r>
              <a:rPr lang="en-US" altLang="ko-KR" sz="1800" dirty="0"/>
              <a:t>2. </a:t>
            </a:r>
            <a:r>
              <a:rPr lang="en-US" altLang="zh-CN" sz="1800" dirty="0"/>
              <a:t>Use attention mechanism</a:t>
            </a:r>
          </a:p>
          <a:p>
            <a:pPr marL="457200" lvl="1" indent="0">
              <a:buNone/>
            </a:pPr>
            <a:endParaRPr lang="en-US" altLang="ko-KR" sz="1800" dirty="0"/>
          </a:p>
          <a:p>
            <a:pPr marL="457200" lvl="1" indent="0">
              <a:buNone/>
            </a:pPr>
            <a:r>
              <a:rPr lang="en-US" altLang="ko-KR" sz="1400" dirty="0"/>
              <a:t>- The experimental results show that the feature can be extracted automatically from EEG signals by deep learning rather than by hand, and the weighted electrode channels can be selected automatically by the attention mechanism.         </a:t>
            </a:r>
          </a:p>
          <a:p>
            <a:pPr marL="457200" lvl="1" indent="0">
              <a:buNone/>
            </a:pPr>
            <a:endParaRPr lang="en-US" altLang="ko-KR" sz="1400" dirty="0"/>
          </a:p>
          <a:p>
            <a:pPr marL="457200" lvl="1" indent="0">
              <a:buNone/>
            </a:pPr>
            <a:r>
              <a:rPr lang="en-US" altLang="ko-KR" sz="1400" dirty="0"/>
              <a:t>- Our experimental results and comparison with previous studies show that this method is effective and reliable.</a:t>
            </a:r>
            <a:endParaRPr lang="ko-KR" altLang="en-US" sz="1400" dirty="0"/>
          </a:p>
        </p:txBody>
      </p:sp>
    </p:spTree>
    <p:extLst>
      <p:ext uri="{BB962C8B-B14F-4D97-AF65-F5344CB8AC3E}">
        <p14:creationId xmlns:p14="http://schemas.microsoft.com/office/powerpoint/2010/main" val="2575195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Contribution and Future Work</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604812" y="6406896"/>
            <a:ext cx="459172" cy="369332"/>
          </a:xfrm>
          <a:prstGeom prst="rect">
            <a:avLst/>
          </a:prstGeom>
          <a:noFill/>
        </p:spPr>
        <p:txBody>
          <a:bodyPr wrap="square" rtlCol="0">
            <a:spAutoFit/>
          </a:bodyPr>
          <a:lstStyle/>
          <a:p>
            <a:r>
              <a:rPr lang="en-US" altLang="ko-KR" dirty="0">
                <a:solidFill>
                  <a:srgbClr val="AC2E5E"/>
                </a:solidFill>
              </a:rPr>
              <a:t>23</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4562856"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51F3C83D-93AD-2A6F-0966-E6B0156D8607}"/>
              </a:ext>
            </a:extLst>
          </p:cNvPr>
          <p:cNvSpPr txBox="1"/>
          <p:nvPr/>
        </p:nvSpPr>
        <p:spPr>
          <a:xfrm>
            <a:off x="520819" y="991233"/>
            <a:ext cx="6354147" cy="584775"/>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b="1" dirty="0">
                <a:latin typeface="Adobe Heiti Std R" panose="020B0400000000000000" pitchFamily="34" charset="-128"/>
              </a:rPr>
              <a:t>Feature work</a:t>
            </a:r>
          </a:p>
          <a:p>
            <a:endParaRPr lang="ko-KR" altLang="en-US" sz="1600" b="1" dirty="0">
              <a:latin typeface="Adobe Heiti Std R" panose="020B0400000000000000" pitchFamily="34" charset="-128"/>
            </a:endParaRPr>
          </a:p>
        </p:txBody>
      </p:sp>
      <p:sp>
        <p:nvSpPr>
          <p:cNvPr id="4" name="内容占位符 4">
            <a:extLst>
              <a:ext uri="{FF2B5EF4-FFF2-40B4-BE49-F238E27FC236}">
                <a16:creationId xmlns:a16="http://schemas.microsoft.com/office/drawing/2014/main" id="{BD427F6C-A2CE-F668-B82A-CE437B7FBE0E}"/>
              </a:ext>
            </a:extLst>
          </p:cNvPr>
          <p:cNvSpPr>
            <a:spLocks noGrp="1"/>
          </p:cNvSpPr>
          <p:nvPr>
            <p:ph idx="1"/>
          </p:nvPr>
        </p:nvSpPr>
        <p:spPr>
          <a:xfrm>
            <a:off x="943595" y="1813973"/>
            <a:ext cx="10515600" cy="2383911"/>
          </a:xfrm>
        </p:spPr>
        <p:txBody>
          <a:bodyPr>
            <a:normAutofit/>
          </a:bodyPr>
          <a:lstStyle/>
          <a:p>
            <a:pPr marL="0" indent="0">
              <a:buNone/>
            </a:pPr>
            <a:r>
              <a:rPr lang="en-US" altLang="ko-KR" sz="1800" dirty="0"/>
              <a:t>-  It is difficult to ensure the stability of predictions with only one data input. </a:t>
            </a:r>
          </a:p>
          <a:p>
            <a:pPr marL="0" indent="0">
              <a:buNone/>
            </a:pPr>
            <a:endParaRPr lang="en-US" altLang="ko-KR" sz="1800" dirty="0"/>
          </a:p>
          <a:p>
            <a:pPr marL="0" indent="0">
              <a:buNone/>
            </a:pPr>
            <a:r>
              <a:rPr lang="en-US" altLang="ko-KR" sz="1800" dirty="0"/>
              <a:t>-  In the future, we plan to use multiple data fusion models. </a:t>
            </a:r>
          </a:p>
          <a:p>
            <a:pPr marL="0" indent="0">
              <a:buNone/>
            </a:pPr>
            <a:r>
              <a:rPr lang="en-US" altLang="ko-KR" sz="1800" dirty="0"/>
              <a:t>          For example, combining signals such as electrocardiogram (ECG) and electromyogram (EMG) with electroencephalogram (EEG) recordings could further improve methods of predicting epileptic seizures</a:t>
            </a:r>
            <a:endParaRPr lang="ko-KR" altLang="en-US" sz="1800" dirty="0"/>
          </a:p>
        </p:txBody>
      </p:sp>
      <p:pic>
        <p:nvPicPr>
          <p:cNvPr id="5" name="图片 4">
            <a:extLst>
              <a:ext uri="{FF2B5EF4-FFF2-40B4-BE49-F238E27FC236}">
                <a16:creationId xmlns:a16="http://schemas.microsoft.com/office/drawing/2014/main" id="{483336F1-AFB5-1CB6-C1F2-DD36024BBBAB}"/>
              </a:ext>
            </a:extLst>
          </p:cNvPr>
          <p:cNvPicPr>
            <a:picLocks noChangeAspect="1"/>
          </p:cNvPicPr>
          <p:nvPr/>
        </p:nvPicPr>
        <p:blipFill>
          <a:blip r:embed="rId2"/>
          <a:stretch>
            <a:fillRect/>
          </a:stretch>
        </p:blipFill>
        <p:spPr>
          <a:xfrm>
            <a:off x="6251821" y="4007887"/>
            <a:ext cx="4754895" cy="2125343"/>
          </a:xfrm>
          <a:prstGeom prst="rect">
            <a:avLst/>
          </a:prstGeom>
        </p:spPr>
      </p:pic>
    </p:spTree>
    <p:extLst>
      <p:ext uri="{BB962C8B-B14F-4D97-AF65-F5344CB8AC3E}">
        <p14:creationId xmlns:p14="http://schemas.microsoft.com/office/powerpoint/2010/main" val="1472394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18AE088-775F-F68D-470E-10B43472A2EF}"/>
              </a:ext>
            </a:extLst>
          </p:cNvPr>
          <p:cNvSpPr>
            <a:spLocks noGrp="1"/>
          </p:cNvSpPr>
          <p:nvPr>
            <p:ph idx="1"/>
          </p:nvPr>
        </p:nvSpPr>
        <p:spPr>
          <a:xfrm>
            <a:off x="4585447" y="2796476"/>
            <a:ext cx="2978165" cy="728599"/>
          </a:xfrm>
        </p:spPr>
        <p:txBody>
          <a:bodyPr>
            <a:normAutofit/>
          </a:bodyPr>
          <a:lstStyle/>
          <a:p>
            <a:pPr marL="0" indent="0">
              <a:buNone/>
            </a:pPr>
            <a:r>
              <a:rPr lang="en-US" altLang="ko-KR" sz="4400" b="1" dirty="0">
                <a:solidFill>
                  <a:srgbClr val="9A3854"/>
                </a:solidFill>
              </a:rPr>
              <a:t>THANK YOU</a:t>
            </a:r>
            <a:endParaRPr lang="ko-KR" altLang="en-US" sz="4400" b="1" dirty="0">
              <a:solidFill>
                <a:srgbClr val="9A3854"/>
              </a:solidFill>
            </a:endParaRPr>
          </a:p>
        </p:txBody>
      </p:sp>
    </p:spTree>
    <p:extLst>
      <p:ext uri="{BB962C8B-B14F-4D97-AF65-F5344CB8AC3E}">
        <p14:creationId xmlns:p14="http://schemas.microsoft.com/office/powerpoint/2010/main" val="23053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Contents</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728704" y="6406896"/>
            <a:ext cx="335280" cy="369332"/>
          </a:xfrm>
          <a:prstGeom prst="rect">
            <a:avLst/>
          </a:prstGeom>
          <a:noFill/>
        </p:spPr>
        <p:txBody>
          <a:bodyPr wrap="square" rtlCol="0">
            <a:spAutoFit/>
          </a:bodyPr>
          <a:lstStyle/>
          <a:p>
            <a:r>
              <a:rPr lang="en-US" altLang="ko-KR" dirty="0">
                <a:solidFill>
                  <a:srgbClr val="AC2E5E"/>
                </a:solidFill>
              </a:rPr>
              <a:t>2</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294888"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8" name="内容占位符 8">
            <a:extLst>
              <a:ext uri="{FF2B5EF4-FFF2-40B4-BE49-F238E27FC236}">
                <a16:creationId xmlns:a16="http://schemas.microsoft.com/office/drawing/2014/main" id="{10E91A82-0008-C578-55A5-1EA78D40EFCD}"/>
              </a:ext>
            </a:extLst>
          </p:cNvPr>
          <p:cNvSpPr>
            <a:spLocks noGrp="1"/>
          </p:cNvSpPr>
          <p:nvPr>
            <p:ph idx="1"/>
          </p:nvPr>
        </p:nvSpPr>
        <p:spPr>
          <a:xfrm>
            <a:off x="838201" y="1825625"/>
            <a:ext cx="5495543" cy="3807079"/>
          </a:xfrm>
        </p:spPr>
        <p:txBody>
          <a:bodyPr>
            <a:normAutofit fontScale="92500" lnSpcReduction="10000"/>
          </a:bodyPr>
          <a:lstStyle/>
          <a:p>
            <a:pPr marL="0" indent="0" algn="just">
              <a:lnSpc>
                <a:spcPct val="107000"/>
              </a:lnSpc>
              <a:spcBef>
                <a:spcPts val="1200"/>
              </a:spcBef>
              <a:spcAft>
                <a:spcPts val="1200"/>
              </a:spcAft>
              <a:buNone/>
            </a:pPr>
            <a:r>
              <a:rPr lang="zh-CN" altLang="ko-KR" sz="1800" b="1" kern="100" dirty="0">
                <a:latin typeface="DengXian" panose="02010600030101010101" pitchFamily="2" charset="-122"/>
                <a:ea typeface="맑은 고딕" panose="020B0503020000020004" pitchFamily="50" charset="-127"/>
                <a:cs typeface="Times New Roman" panose="02020603050405020304" pitchFamily="18" charset="0"/>
              </a:rPr>
              <a:t>Ⅲ</a:t>
            </a:r>
            <a:r>
              <a:rPr lang="en-US" altLang="ko-KR" sz="1800" b="1" kern="100" dirty="0">
                <a:latin typeface="DengXian" panose="02010600030101010101" pitchFamily="2" charset="-122"/>
                <a:ea typeface="맑은 고딕" panose="020B0503020000020004" pitchFamily="50" charset="-127"/>
                <a:cs typeface="Times New Roman" panose="02020603050405020304" pitchFamily="18" charset="0"/>
              </a:rPr>
              <a:t>. Dimensional Feature Data Combinations for Epilepsy Prediction</a:t>
            </a:r>
            <a:endParaRPr lang="ko-KR" altLang="ko-KR" sz="1800" b="1"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125000"/>
              </a:lnSpc>
              <a:spcAft>
                <a:spcPts val="800"/>
              </a:spcAft>
              <a:buNone/>
            </a:pPr>
            <a:r>
              <a:rPr lang="en-US" altLang="ko-KR" sz="1800" kern="100" dirty="0">
                <a:latin typeface="DengXian" panose="02010600030101010101" pitchFamily="2" charset="-122"/>
                <a:ea typeface="맑은 고딕" panose="020B0503020000020004" pitchFamily="50" charset="-127"/>
                <a:cs typeface="Times New Roman" panose="02020603050405020304" pitchFamily="18" charset="0"/>
              </a:rPr>
              <a:t>A. </a:t>
            </a:r>
            <a:r>
              <a:rPr lang="en-US" altLang="ko-KR" sz="1700" kern="100" dirty="0">
                <a:latin typeface="DengXian" panose="02010600030101010101" pitchFamily="2" charset="-122"/>
                <a:ea typeface="맑은 고딕" panose="020B0503020000020004" pitchFamily="50" charset="-127"/>
                <a:cs typeface="Times New Roman" panose="02020603050405020304" pitchFamily="18" charset="0"/>
              </a:rPr>
              <a:t>Data preprocessing</a:t>
            </a:r>
            <a:endParaRPr lang="ko-KR" altLang="ko-KR" sz="1700"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125000"/>
              </a:lnSpc>
              <a:buNone/>
            </a:pPr>
            <a:r>
              <a:rPr lang="en-US" altLang="ko-KR" sz="1500" kern="100" dirty="0">
                <a:latin typeface="DengXian" panose="02010600030101010101" pitchFamily="2" charset="-122"/>
                <a:ea typeface="맑은 고딕" panose="020B0503020000020004" pitchFamily="50" charset="-127"/>
                <a:cs typeface="Times New Roman" panose="02020603050405020304" pitchFamily="18" charset="0"/>
              </a:rPr>
              <a:t>    1. Data introduction</a:t>
            </a:r>
            <a:endParaRPr lang="ko-KR" altLang="ko-KR" sz="1500"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125000"/>
              </a:lnSpc>
              <a:buNone/>
            </a:pPr>
            <a:r>
              <a:rPr lang="en-US" altLang="ko-KR" sz="1500" kern="100" dirty="0">
                <a:latin typeface="DengXian" panose="02010600030101010101" pitchFamily="2" charset="-122"/>
                <a:ea typeface="맑은 고딕" panose="020B0503020000020004" pitchFamily="50" charset="-127"/>
                <a:cs typeface="Times New Roman" panose="02020603050405020304" pitchFamily="18" charset="0"/>
              </a:rPr>
              <a:t>    2. Data augmentation </a:t>
            </a:r>
            <a:endParaRPr lang="ko-KR" altLang="ko-KR" sz="1500"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125000"/>
              </a:lnSpc>
              <a:buNone/>
            </a:pPr>
            <a:r>
              <a:rPr lang="en-US" altLang="ko-KR" sz="1500" kern="100" dirty="0">
                <a:latin typeface="DengXian" panose="02010600030101010101" pitchFamily="2" charset="-122"/>
                <a:ea typeface="맑은 고딕" panose="020B0503020000020004" pitchFamily="50" charset="-127"/>
                <a:cs typeface="Times New Roman" panose="02020603050405020304" pitchFamily="18" charset="0"/>
              </a:rPr>
              <a:t>    3. Short Time Fourier Transform</a:t>
            </a:r>
            <a:endParaRPr lang="ko-KR" altLang="ko-KR" sz="1500"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125000"/>
              </a:lnSpc>
              <a:spcAft>
                <a:spcPts val="800"/>
              </a:spcAft>
              <a:buNone/>
            </a:pPr>
            <a:r>
              <a:rPr lang="en-US" altLang="ko-KR" sz="1700" kern="100" dirty="0">
                <a:latin typeface="DengXian" panose="02010600030101010101" pitchFamily="2" charset="-122"/>
                <a:ea typeface="맑은 고딕" panose="020B0503020000020004" pitchFamily="50" charset="-127"/>
                <a:cs typeface="Times New Roman" panose="02020603050405020304" pitchFamily="18" charset="0"/>
              </a:rPr>
              <a:t>B. One-dimensional method</a:t>
            </a:r>
            <a:endParaRPr lang="ko-KR" altLang="ko-KR" sz="1700"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125000"/>
              </a:lnSpc>
              <a:spcAft>
                <a:spcPts val="800"/>
              </a:spcAft>
              <a:buNone/>
            </a:pPr>
            <a:r>
              <a:rPr lang="en-US" altLang="ko-KR" sz="1700" kern="100" dirty="0">
                <a:latin typeface="DengXian" panose="02010600030101010101" pitchFamily="2" charset="-122"/>
                <a:ea typeface="맑은 고딕" panose="020B0503020000020004" pitchFamily="50" charset="-127"/>
                <a:cs typeface="Times New Roman" panose="02020603050405020304" pitchFamily="18" charset="0"/>
              </a:rPr>
              <a:t>C. Multi-dimensional method</a:t>
            </a:r>
            <a:endParaRPr lang="ko-KR" altLang="ko-KR" sz="1700"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125000"/>
              </a:lnSpc>
              <a:spcAft>
                <a:spcPts val="800"/>
              </a:spcAft>
              <a:buNone/>
            </a:pPr>
            <a:r>
              <a:rPr lang="en-US" altLang="ko-KR" sz="1700" kern="100" dirty="0">
                <a:latin typeface="DengXian" panose="02010600030101010101" pitchFamily="2" charset="-122"/>
                <a:ea typeface="맑은 고딕" panose="020B0503020000020004" pitchFamily="50" charset="-127"/>
                <a:cs typeface="Times New Roman" panose="02020603050405020304" pitchFamily="18" charset="0"/>
              </a:rPr>
              <a:t>D. Dimensional Feature Data Combinations</a:t>
            </a:r>
            <a:endParaRPr lang="ko-KR" altLang="ko-KR" sz="1700" kern="100" dirty="0">
              <a:latin typeface="DengXian" panose="02010600030101010101" pitchFamily="2" charset="-122"/>
              <a:ea typeface="맑은 고딕" panose="020B0503020000020004" pitchFamily="50" charset="-127"/>
              <a:cs typeface="Times New Roman" panose="02020603050405020304" pitchFamily="18" charset="0"/>
            </a:endParaRPr>
          </a:p>
        </p:txBody>
      </p:sp>
      <p:sp>
        <p:nvSpPr>
          <p:cNvPr id="12" name="内容占位符 8">
            <a:extLst>
              <a:ext uri="{FF2B5EF4-FFF2-40B4-BE49-F238E27FC236}">
                <a16:creationId xmlns:a16="http://schemas.microsoft.com/office/drawing/2014/main" id="{AC745F79-BB65-E54C-2117-1AF9250C300D}"/>
              </a:ext>
            </a:extLst>
          </p:cNvPr>
          <p:cNvSpPr txBox="1">
            <a:spLocks/>
          </p:cNvSpPr>
          <p:nvPr/>
        </p:nvSpPr>
        <p:spPr>
          <a:xfrm>
            <a:off x="7088864" y="1903879"/>
            <a:ext cx="5420008" cy="4385053"/>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80000"/>
              </a:lnSpc>
              <a:spcBef>
                <a:spcPts val="1200"/>
              </a:spcBef>
              <a:spcAft>
                <a:spcPts val="1200"/>
              </a:spcAft>
              <a:buNone/>
            </a:pPr>
            <a:r>
              <a:rPr lang="zh-CN" altLang="ko-KR" sz="1700" b="1" kern="100" dirty="0">
                <a:latin typeface="DengXian" panose="02010600030101010101" pitchFamily="2" charset="-122"/>
                <a:ea typeface="맑은 고딕" panose="020B0503020000020004" pitchFamily="50" charset="-127"/>
                <a:cs typeface="Times New Roman" panose="02020603050405020304" pitchFamily="18" charset="0"/>
              </a:rPr>
              <a:t>Ⅳ</a:t>
            </a:r>
            <a:r>
              <a:rPr lang="en-US" altLang="ko-KR" sz="1700" b="1" kern="100" dirty="0">
                <a:latin typeface="DengXian" panose="02010600030101010101" pitchFamily="2" charset="-122"/>
                <a:ea typeface="맑은 고딕" panose="020B0503020000020004" pitchFamily="50" charset="-127"/>
                <a:cs typeface="Times New Roman" panose="02020603050405020304" pitchFamily="18" charset="0"/>
              </a:rPr>
              <a:t>. Experiment and Result</a:t>
            </a:r>
            <a:endParaRPr lang="ko-KR" altLang="ko-KR" sz="1700" b="1"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80000"/>
              </a:lnSpc>
              <a:spcAft>
                <a:spcPts val="800"/>
              </a:spcAft>
              <a:buNone/>
            </a:pPr>
            <a:r>
              <a:rPr lang="en-US" altLang="ko-KR" sz="1600" kern="100" dirty="0">
                <a:latin typeface="DengXian" panose="02010600030101010101" pitchFamily="2" charset="-122"/>
                <a:ea typeface="맑은 고딕" panose="020B0503020000020004" pitchFamily="50" charset="-127"/>
                <a:cs typeface="Times New Roman" panose="02020603050405020304" pitchFamily="18" charset="0"/>
              </a:rPr>
              <a:t>A. Dataset</a:t>
            </a:r>
            <a:endParaRPr lang="ko-KR" altLang="ko-KR" sz="1600"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80000"/>
              </a:lnSpc>
              <a:spcAft>
                <a:spcPts val="800"/>
              </a:spcAft>
              <a:buNone/>
            </a:pPr>
            <a:r>
              <a:rPr lang="en-US" altLang="ko-KR" sz="1600" kern="100" dirty="0">
                <a:latin typeface="DengXian" panose="02010600030101010101" pitchFamily="2" charset="-122"/>
                <a:ea typeface="맑은 고딕" panose="020B0503020000020004" pitchFamily="50" charset="-127"/>
                <a:cs typeface="Times New Roman" panose="02020603050405020304" pitchFamily="18" charset="0"/>
              </a:rPr>
              <a:t>B. Experimental Environment</a:t>
            </a:r>
            <a:endParaRPr lang="ko-KR" altLang="ko-KR" sz="1600" kern="100" dirty="0">
              <a:latin typeface="DengXian" panose="02010600030101010101" pitchFamily="2" charset="-122"/>
              <a:ea typeface="맑은 고딕" panose="020B0503020000020004" pitchFamily="50" charset="-127"/>
              <a:cs typeface="Times New Roman" panose="02020603050405020304" pitchFamily="18" charset="0"/>
            </a:endParaRPr>
          </a:p>
          <a:p>
            <a:pPr indent="0" algn="just">
              <a:lnSpc>
                <a:spcPct val="80000"/>
              </a:lnSpc>
              <a:spcAft>
                <a:spcPts val="800"/>
              </a:spcAft>
              <a:buNone/>
            </a:pPr>
            <a:r>
              <a:rPr lang="en-US" altLang="ko-KR" sz="1600" kern="100" dirty="0">
                <a:latin typeface="DengXian" panose="02010600030101010101" pitchFamily="2" charset="-122"/>
                <a:ea typeface="맑은 고딕" panose="020B0503020000020004" pitchFamily="50" charset="-127"/>
                <a:cs typeface="Times New Roman" panose="02020603050405020304" pitchFamily="18" charset="0"/>
              </a:rPr>
              <a:t>C. Epilepsy Prediction Performance Evaluation</a:t>
            </a:r>
            <a:endParaRPr lang="ko-KR" altLang="ko-KR" sz="1600" kern="100" dirty="0">
              <a:latin typeface="DengXian" panose="02010600030101010101" pitchFamily="2" charset="-122"/>
              <a:ea typeface="맑은 고딕" panose="020B0503020000020004" pitchFamily="50" charset="-127"/>
              <a:cs typeface="Times New Roman" panose="02020603050405020304" pitchFamily="18" charset="0"/>
            </a:endParaRPr>
          </a:p>
          <a:p>
            <a:pPr marL="0" indent="0" algn="just">
              <a:lnSpc>
                <a:spcPct val="80000"/>
              </a:lnSpc>
              <a:spcBef>
                <a:spcPts val="1200"/>
              </a:spcBef>
              <a:spcAft>
                <a:spcPts val="1200"/>
              </a:spcAft>
              <a:buNone/>
            </a:pPr>
            <a:r>
              <a:rPr lang="en-US" altLang="ko-KR" sz="1600" kern="100" dirty="0">
                <a:latin typeface="DengXian" panose="02010600030101010101" pitchFamily="2" charset="-122"/>
                <a:ea typeface="맑은 고딕" panose="020B0503020000020004" pitchFamily="50" charset="-127"/>
                <a:cs typeface="Times New Roman" panose="02020603050405020304" pitchFamily="18" charset="0"/>
              </a:rPr>
              <a:t>    D. Experimental Analysis</a:t>
            </a:r>
            <a:endParaRPr lang="ko-KR" altLang="ko-KR" sz="1600" kern="100" dirty="0">
              <a:latin typeface="DengXian" panose="02010600030101010101" pitchFamily="2" charset="-122"/>
              <a:ea typeface="맑은 고딕" panose="020B0503020000020004" pitchFamily="50" charset="-127"/>
              <a:cs typeface="Times New Roman" panose="02020603050405020304" pitchFamily="18" charset="0"/>
            </a:endParaRPr>
          </a:p>
          <a:p>
            <a:pPr marL="0" indent="0" algn="just">
              <a:lnSpc>
                <a:spcPct val="80000"/>
              </a:lnSpc>
              <a:spcBef>
                <a:spcPts val="1200"/>
              </a:spcBef>
              <a:spcAft>
                <a:spcPts val="1200"/>
              </a:spcAft>
              <a:buNone/>
            </a:pPr>
            <a:r>
              <a:rPr lang="zh-CN" altLang="ko-KR" sz="1700" b="1" kern="100" dirty="0">
                <a:latin typeface="DengXian" panose="02010600030101010101" pitchFamily="2" charset="-122"/>
                <a:ea typeface="맑은 고딕" panose="020B0503020000020004" pitchFamily="50" charset="-127"/>
                <a:cs typeface="Times New Roman" panose="02020603050405020304" pitchFamily="18" charset="0"/>
              </a:rPr>
              <a:t>Ⅴ</a:t>
            </a:r>
            <a:r>
              <a:rPr lang="en-US" altLang="ko-KR" sz="1700" b="1" kern="100" dirty="0">
                <a:latin typeface="DengXian" panose="02010600030101010101" pitchFamily="2" charset="-122"/>
                <a:ea typeface="맑은 고딕" panose="020B0503020000020004" pitchFamily="50" charset="-127"/>
                <a:cs typeface="Times New Roman" panose="02020603050405020304" pitchFamily="18" charset="0"/>
              </a:rPr>
              <a:t>. Contribution and Future Work</a:t>
            </a:r>
            <a:endParaRPr lang="ko-KR" altLang="ko-KR" sz="1700" b="1" kern="100" dirty="0">
              <a:latin typeface="DengXian" panose="02010600030101010101" pitchFamily="2" charset="-122"/>
              <a:ea typeface="맑은 고딕" panose="020B0503020000020004" pitchFamily="50" charset="-127"/>
              <a:cs typeface="Times New Roman" panose="02020603050405020304" pitchFamily="18" charset="0"/>
            </a:endParaRPr>
          </a:p>
          <a:p>
            <a:pPr marL="0" indent="0" algn="just">
              <a:lnSpc>
                <a:spcPct val="80000"/>
              </a:lnSpc>
              <a:spcBef>
                <a:spcPts val="1200"/>
              </a:spcBef>
              <a:spcAft>
                <a:spcPts val="1200"/>
              </a:spcAft>
              <a:buNone/>
            </a:pPr>
            <a:r>
              <a:rPr lang="en-US" altLang="ko-KR" sz="1700" b="1" kern="100" dirty="0">
                <a:latin typeface="DengXian" panose="02010600030101010101" pitchFamily="2" charset="-122"/>
                <a:ea typeface="맑은 고딕" panose="020B0503020000020004" pitchFamily="50" charset="-127"/>
                <a:cs typeface="Times New Roman" panose="02020603050405020304" pitchFamily="18" charset="0"/>
              </a:rPr>
              <a:t>Reference</a:t>
            </a:r>
            <a:endParaRPr lang="ko-KR" altLang="ko-KR" sz="1700" b="1" kern="100" dirty="0">
              <a:latin typeface="DengXian" panose="02010600030101010101" pitchFamily="2" charset="-122"/>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089798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7" name="Google Shape;157;p28"/>
          <p:cNvSpPr txBox="1">
            <a:spLocks noGrp="1"/>
          </p:cNvSpPr>
          <p:nvPr>
            <p:ph idx="1"/>
          </p:nvPr>
        </p:nvSpPr>
        <p:spPr>
          <a:xfrm>
            <a:off x="4139955" y="3034827"/>
            <a:ext cx="4225600" cy="12064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3000"/>
              <a:buNone/>
            </a:pPr>
            <a:r>
              <a:rPr lang="en-US" altLang="zh-CN" sz="4000" b="1" dirty="0">
                <a:latin typeface="Arial"/>
                <a:ea typeface="Arial"/>
                <a:cs typeface="Arial"/>
                <a:sym typeface="Arial"/>
              </a:rPr>
              <a:t>1. Introduction</a:t>
            </a:r>
            <a:endParaRPr dirty="0"/>
          </a:p>
          <a:p>
            <a:pPr marL="338658" indent="-237061">
              <a:spcBef>
                <a:spcPts val="1067"/>
              </a:spcBef>
              <a:buClr>
                <a:schemeClr val="dk1"/>
              </a:buClr>
              <a:buSzPts val="1300"/>
              <a:buNone/>
            </a:pPr>
            <a:endParaRPr sz="1733" b="1" dirty="0">
              <a:latin typeface="Arial"/>
              <a:ea typeface="Arial"/>
              <a:cs typeface="Arial"/>
              <a:sym typeface="Arial"/>
            </a:endParaRPr>
          </a:p>
        </p:txBody>
      </p:sp>
      <p:sp>
        <p:nvSpPr>
          <p:cNvPr id="2" name="文本框 1">
            <a:extLst>
              <a:ext uri="{FF2B5EF4-FFF2-40B4-BE49-F238E27FC236}">
                <a16:creationId xmlns:a16="http://schemas.microsoft.com/office/drawing/2014/main" id="{E6CC514C-6435-7990-C77C-0A56119C6773}"/>
              </a:ext>
            </a:extLst>
          </p:cNvPr>
          <p:cNvSpPr txBox="1"/>
          <p:nvPr/>
        </p:nvSpPr>
        <p:spPr>
          <a:xfrm>
            <a:off x="11728704" y="6406896"/>
            <a:ext cx="335280" cy="369332"/>
          </a:xfrm>
          <a:prstGeom prst="rect">
            <a:avLst/>
          </a:prstGeom>
          <a:noFill/>
        </p:spPr>
        <p:txBody>
          <a:bodyPr wrap="square" rtlCol="0">
            <a:spAutoFit/>
          </a:bodyPr>
          <a:lstStyle/>
          <a:p>
            <a:r>
              <a:rPr lang="en-US" altLang="ko-KR" dirty="0">
                <a:solidFill>
                  <a:srgbClr val="AC2E5E"/>
                </a:solidFill>
              </a:rPr>
              <a:t>3</a:t>
            </a:r>
            <a:endParaRPr lang="ko-KR" altLang="en-US" dirty="0">
              <a:solidFill>
                <a:srgbClr val="AC2E5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Epilepsy prediction (</a:t>
            </a:r>
            <a:r>
              <a:rPr lang="ko-KR" altLang="en-US" sz="2000" dirty="0">
                <a:latin typeface="Adobe Heiti Std R" panose="020B0400000000000000" pitchFamily="34" charset="-128"/>
              </a:rPr>
              <a:t>간질예측</a:t>
            </a:r>
            <a:r>
              <a:rPr lang="en-US" altLang="ko-KR" sz="2000" dirty="0">
                <a:latin typeface="Adobe Heiti Std R" panose="020B0400000000000000" pitchFamily="34" charset="-128"/>
              </a:rPr>
              <a:t>)</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728704" y="6406896"/>
            <a:ext cx="335280" cy="369332"/>
          </a:xfrm>
          <a:prstGeom prst="rect">
            <a:avLst/>
          </a:prstGeom>
          <a:noFill/>
        </p:spPr>
        <p:txBody>
          <a:bodyPr wrap="square" rtlCol="0">
            <a:spAutoFit/>
          </a:bodyPr>
          <a:lstStyle/>
          <a:p>
            <a:r>
              <a:rPr lang="en-US" altLang="ko-KR" dirty="0">
                <a:solidFill>
                  <a:srgbClr val="AC2E5E"/>
                </a:solidFill>
              </a:rPr>
              <a:t>4</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4562856"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8" name="Google Shape;167;p29">
            <a:extLst>
              <a:ext uri="{FF2B5EF4-FFF2-40B4-BE49-F238E27FC236}">
                <a16:creationId xmlns:a16="http://schemas.microsoft.com/office/drawing/2014/main" id="{C0D27CAE-CA9B-3E8D-425C-FB10DDD8C5F6}"/>
              </a:ext>
            </a:extLst>
          </p:cNvPr>
          <p:cNvSpPr txBox="1"/>
          <p:nvPr/>
        </p:nvSpPr>
        <p:spPr>
          <a:xfrm>
            <a:off x="526677" y="3620195"/>
            <a:ext cx="5825355" cy="2118800"/>
          </a:xfrm>
          <a:prstGeom prst="rect">
            <a:avLst/>
          </a:prstGeom>
          <a:noFill/>
          <a:ln>
            <a:noFill/>
          </a:ln>
        </p:spPr>
        <p:txBody>
          <a:bodyPr spcFirstLastPara="1" wrap="square" lIns="91433" tIns="45700" rIns="91433" bIns="45700" anchor="t" anchorCtr="0">
            <a:normAutofit/>
          </a:bodyPr>
          <a:lstStyle/>
          <a:p>
            <a:pPr>
              <a:lnSpc>
                <a:spcPct val="90000"/>
              </a:lnSpc>
              <a:buClr>
                <a:schemeClr val="dk1"/>
              </a:buClr>
              <a:buSzPts val="1400"/>
            </a:pPr>
            <a:r>
              <a:rPr lang="en-US" altLang="zh-CN" sz="1867" b="1" dirty="0">
                <a:solidFill>
                  <a:schemeClr val="dk1"/>
                </a:solidFill>
                <a:latin typeface="Malgun Gothic"/>
                <a:ea typeface="Malgun Gothic"/>
                <a:cs typeface="Malgun Gothic"/>
                <a:sym typeface="Malgun Gothic"/>
              </a:rPr>
              <a:t>Significance of epilepsy prediction:</a:t>
            </a:r>
            <a:endParaRPr sz="1467" dirty="0"/>
          </a:p>
          <a:p>
            <a:pPr>
              <a:lnSpc>
                <a:spcPct val="90000"/>
              </a:lnSpc>
              <a:spcBef>
                <a:spcPts val="1067"/>
              </a:spcBef>
              <a:buClr>
                <a:schemeClr val="dk1"/>
              </a:buClr>
              <a:buSzPts val="2100"/>
            </a:pPr>
            <a:r>
              <a:rPr lang="zh-CN" altLang="en-US" sz="2800" dirty="0">
                <a:solidFill>
                  <a:schemeClr val="dk1"/>
                </a:solidFill>
                <a:latin typeface="Malgun Gothic"/>
                <a:ea typeface="Malgun Gothic"/>
                <a:cs typeface="Malgun Gothic"/>
                <a:sym typeface="Malgun Gothic"/>
              </a:rPr>
              <a:t>   </a:t>
            </a:r>
            <a:r>
              <a:rPr lang="en-US" altLang="zh-CN" sz="1200" dirty="0">
                <a:solidFill>
                  <a:schemeClr val="dk1"/>
                </a:solidFill>
                <a:latin typeface="Malgun Gothic"/>
                <a:ea typeface="Malgun Gothic"/>
                <a:cs typeface="Malgun Gothic"/>
                <a:sym typeface="Malgun Gothic"/>
              </a:rPr>
              <a:t>Epilepsy patients account for a large proportion. There are many studies to detect epilepsy, but if epilepsy is </a:t>
            </a:r>
            <a:r>
              <a:rPr lang="en-US" altLang="zh-CN" sz="1200" b="1" dirty="0">
                <a:solidFill>
                  <a:schemeClr val="dk1"/>
                </a:solidFill>
                <a:latin typeface="Malgun Gothic"/>
                <a:ea typeface="Malgun Gothic"/>
                <a:cs typeface="Malgun Gothic"/>
                <a:sym typeface="Malgun Gothic"/>
              </a:rPr>
              <a:t>predicted in advance</a:t>
            </a:r>
            <a:r>
              <a:rPr lang="en-US" altLang="zh-CN" sz="1200" dirty="0">
                <a:solidFill>
                  <a:schemeClr val="dk1"/>
                </a:solidFill>
                <a:latin typeface="Malgun Gothic"/>
                <a:ea typeface="Malgun Gothic"/>
                <a:cs typeface="Malgun Gothic"/>
                <a:sym typeface="Malgun Gothic"/>
              </a:rPr>
              <a:t>, early treatment can be  taken, so predicting epilepsy will be more promising.</a:t>
            </a:r>
            <a:endParaRPr sz="1200" dirty="0"/>
          </a:p>
          <a:p>
            <a:pPr>
              <a:lnSpc>
                <a:spcPct val="90000"/>
              </a:lnSpc>
              <a:spcBef>
                <a:spcPts val="1067"/>
              </a:spcBef>
              <a:buClr>
                <a:schemeClr val="dk1"/>
              </a:buClr>
              <a:buSzPts val="1200"/>
            </a:pPr>
            <a:endParaRPr sz="1600" dirty="0">
              <a:solidFill>
                <a:schemeClr val="dk1"/>
              </a:solidFill>
              <a:latin typeface="Malgun Gothic"/>
              <a:ea typeface="Malgun Gothic"/>
              <a:cs typeface="Malgun Gothic"/>
              <a:sym typeface="Malgun Gothic"/>
            </a:endParaRPr>
          </a:p>
        </p:txBody>
      </p:sp>
      <p:pic>
        <p:nvPicPr>
          <p:cNvPr id="11" name="Google Shape;168;p29">
            <a:extLst>
              <a:ext uri="{FF2B5EF4-FFF2-40B4-BE49-F238E27FC236}">
                <a16:creationId xmlns:a16="http://schemas.microsoft.com/office/drawing/2014/main" id="{6A9B7001-8BAA-FC03-6C3B-087A30DEA684}"/>
              </a:ext>
            </a:extLst>
          </p:cNvPr>
          <p:cNvPicPr preferRelativeResize="0"/>
          <p:nvPr/>
        </p:nvPicPr>
        <p:blipFill rotWithShape="1">
          <a:blip r:embed="rId2">
            <a:alphaModFix/>
          </a:blip>
          <a:srcRect/>
          <a:stretch/>
        </p:blipFill>
        <p:spPr>
          <a:xfrm>
            <a:off x="2149907" y="1504498"/>
            <a:ext cx="7568195" cy="1717860"/>
          </a:xfrm>
          <a:prstGeom prst="rect">
            <a:avLst/>
          </a:prstGeom>
          <a:noFill/>
          <a:ln>
            <a:noFill/>
          </a:ln>
        </p:spPr>
      </p:pic>
      <p:pic>
        <p:nvPicPr>
          <p:cNvPr id="12" name="Google Shape;170;p29">
            <a:extLst>
              <a:ext uri="{FF2B5EF4-FFF2-40B4-BE49-F238E27FC236}">
                <a16:creationId xmlns:a16="http://schemas.microsoft.com/office/drawing/2014/main" id="{613BC78B-65B4-C8C9-9E0F-FC78481F4194}"/>
              </a:ext>
            </a:extLst>
          </p:cNvPr>
          <p:cNvPicPr preferRelativeResize="0"/>
          <p:nvPr/>
        </p:nvPicPr>
        <p:blipFill rotWithShape="1">
          <a:blip r:embed="rId3">
            <a:alphaModFix/>
          </a:blip>
          <a:srcRect/>
          <a:stretch/>
        </p:blipFill>
        <p:spPr>
          <a:xfrm>
            <a:off x="526679" y="1793499"/>
            <a:ext cx="1623228" cy="937895"/>
          </a:xfrm>
          <a:prstGeom prst="rect">
            <a:avLst/>
          </a:prstGeom>
          <a:noFill/>
          <a:ln>
            <a:noFill/>
          </a:ln>
        </p:spPr>
      </p:pic>
      <p:sp>
        <p:nvSpPr>
          <p:cNvPr id="13" name="Google Shape;169;p29">
            <a:extLst>
              <a:ext uri="{FF2B5EF4-FFF2-40B4-BE49-F238E27FC236}">
                <a16:creationId xmlns:a16="http://schemas.microsoft.com/office/drawing/2014/main" id="{BCDB7297-652C-569B-A019-293E1CD96FC2}"/>
              </a:ext>
            </a:extLst>
          </p:cNvPr>
          <p:cNvSpPr txBox="1"/>
          <p:nvPr/>
        </p:nvSpPr>
        <p:spPr>
          <a:xfrm>
            <a:off x="6818377" y="3577523"/>
            <a:ext cx="5077967" cy="2308477"/>
          </a:xfrm>
          <a:prstGeom prst="rect">
            <a:avLst/>
          </a:prstGeom>
          <a:noFill/>
          <a:ln>
            <a:noFill/>
          </a:ln>
        </p:spPr>
        <p:txBody>
          <a:bodyPr spcFirstLastPara="1" wrap="square" lIns="91433" tIns="45700" rIns="91433" bIns="45700" anchor="t" anchorCtr="0">
            <a:spAutoFit/>
          </a:bodyPr>
          <a:lstStyle/>
          <a:p>
            <a:pPr>
              <a:buClr>
                <a:schemeClr val="dk1"/>
              </a:buClr>
              <a:buSzPts val="1400"/>
            </a:pPr>
            <a:r>
              <a:rPr lang="en-US" altLang="zh-CN" sz="1867" b="1" dirty="0">
                <a:solidFill>
                  <a:schemeClr val="dk1"/>
                </a:solidFill>
                <a:latin typeface="Malgun Gothic"/>
                <a:ea typeface="Malgun Gothic"/>
                <a:cs typeface="Malgun Gothic"/>
                <a:sym typeface="Malgun Gothic"/>
              </a:rPr>
              <a:t>Challenges :</a:t>
            </a:r>
            <a:endParaRPr sz="1467" dirty="0"/>
          </a:p>
          <a:p>
            <a:pPr>
              <a:buClr>
                <a:schemeClr val="dk1"/>
              </a:buClr>
              <a:buSzPts val="1400"/>
            </a:pPr>
            <a:endParaRPr sz="1867" b="1" dirty="0">
              <a:solidFill>
                <a:schemeClr val="dk1"/>
              </a:solidFill>
              <a:latin typeface="Malgun Gothic"/>
              <a:ea typeface="Malgun Gothic"/>
              <a:cs typeface="Malgun Gothic"/>
              <a:sym typeface="Malgun Gothic"/>
            </a:endParaRPr>
          </a:p>
          <a:p>
            <a:pPr>
              <a:buClr>
                <a:schemeClr val="dk1"/>
              </a:buClr>
              <a:buSzPts val="1200"/>
            </a:pPr>
            <a:r>
              <a:rPr lang="zh-CN" altLang="en-US" sz="1600" dirty="0">
                <a:solidFill>
                  <a:schemeClr val="dk1"/>
                </a:solidFill>
                <a:latin typeface="Malgun Gothic"/>
                <a:ea typeface="Malgun Gothic"/>
                <a:cs typeface="Malgun Gothic"/>
                <a:sym typeface="Malgun Gothic"/>
              </a:rPr>
              <a:t>    </a:t>
            </a:r>
            <a:r>
              <a:rPr lang="en-US" altLang="zh-CN" sz="1200" dirty="0">
                <a:solidFill>
                  <a:schemeClr val="dk1"/>
                </a:solidFill>
                <a:latin typeface="Abadi" panose="020B0604020104020204" pitchFamily="34" charset="0"/>
                <a:ea typeface="Malgun Gothic"/>
                <a:cs typeface="Malgun Gothic"/>
                <a:sym typeface="Malgun Gothic"/>
              </a:rPr>
              <a:t>1. The EEG of epilepsy patients </a:t>
            </a:r>
            <a:r>
              <a:rPr lang="en-US" altLang="zh-CN" sz="1200" b="1" dirty="0">
                <a:solidFill>
                  <a:schemeClr val="dk1"/>
                </a:solidFill>
                <a:latin typeface="Abadi" panose="020B0604020104020204" pitchFamily="34" charset="0"/>
                <a:ea typeface="Malgun Gothic"/>
                <a:cs typeface="Malgun Gothic"/>
                <a:sym typeface="Malgun Gothic"/>
              </a:rPr>
              <a:t>constantly transitions </a:t>
            </a:r>
            <a:r>
              <a:rPr lang="en-US" altLang="zh-CN" sz="1200" dirty="0">
                <a:solidFill>
                  <a:schemeClr val="dk1"/>
                </a:solidFill>
                <a:latin typeface="Abadi" panose="020B0604020104020204" pitchFamily="34" charset="0"/>
                <a:ea typeface="Malgun Gothic"/>
                <a:cs typeface="Malgun Gothic"/>
                <a:sym typeface="Malgun Gothic"/>
              </a:rPr>
              <a:t>between seizure and non-seizure states.</a:t>
            </a:r>
            <a:endParaRPr sz="1200" dirty="0">
              <a:latin typeface="Abadi" panose="020B0604020104020204" pitchFamily="34" charset="0"/>
            </a:endParaRPr>
          </a:p>
          <a:p>
            <a:pPr>
              <a:buClr>
                <a:schemeClr val="dk1"/>
              </a:buClr>
              <a:buSzPts val="1200"/>
            </a:pPr>
            <a:endParaRPr sz="1200" dirty="0">
              <a:solidFill>
                <a:schemeClr val="dk1"/>
              </a:solidFill>
              <a:latin typeface="Abadi" panose="020B0604020104020204" pitchFamily="34" charset="0"/>
              <a:ea typeface="Malgun Gothic"/>
              <a:cs typeface="Malgun Gothic"/>
              <a:sym typeface="Malgun Gothic"/>
            </a:endParaRPr>
          </a:p>
          <a:p>
            <a:pPr>
              <a:buClr>
                <a:schemeClr val="dk1"/>
              </a:buClr>
              <a:buSzPts val="1200"/>
            </a:pPr>
            <a:r>
              <a:rPr lang="zh-CN" altLang="en-US" sz="1200" dirty="0">
                <a:solidFill>
                  <a:schemeClr val="dk1"/>
                </a:solidFill>
                <a:latin typeface="Abadi" panose="020B0604020104020204" pitchFamily="34" charset="0"/>
                <a:ea typeface="Malgun Gothic"/>
                <a:cs typeface="Malgun Gothic"/>
                <a:sym typeface="Malgun Gothic"/>
              </a:rPr>
              <a:t>       </a:t>
            </a:r>
            <a:r>
              <a:rPr lang="en-US" altLang="zh-CN" sz="1200" dirty="0">
                <a:solidFill>
                  <a:schemeClr val="dk1"/>
                </a:solidFill>
                <a:latin typeface="Abadi" panose="020B0604020104020204" pitchFamily="34" charset="0"/>
                <a:ea typeface="Malgun Gothic"/>
                <a:cs typeface="Malgun Gothic"/>
                <a:sym typeface="Malgun Gothic"/>
              </a:rPr>
              <a:t>2. Epilepsy dataset imbalance.</a:t>
            </a:r>
            <a:endParaRPr sz="1200" dirty="0">
              <a:latin typeface="Abadi" panose="020B0604020104020204" pitchFamily="34" charset="0"/>
            </a:endParaRPr>
          </a:p>
          <a:p>
            <a:pPr>
              <a:buClr>
                <a:schemeClr val="dk1"/>
              </a:buClr>
              <a:buSzPts val="1200"/>
            </a:pPr>
            <a:endParaRPr sz="1200" dirty="0">
              <a:solidFill>
                <a:schemeClr val="dk1"/>
              </a:solidFill>
              <a:latin typeface="Abadi" panose="020B0604020104020204" pitchFamily="34" charset="0"/>
              <a:ea typeface="Malgun Gothic"/>
              <a:cs typeface="Malgun Gothic"/>
              <a:sym typeface="Malgun Gothic"/>
            </a:endParaRPr>
          </a:p>
          <a:p>
            <a:pPr>
              <a:buClr>
                <a:schemeClr val="dk1"/>
              </a:buClr>
              <a:buSzPts val="1200"/>
            </a:pPr>
            <a:r>
              <a:rPr lang="zh-CN" altLang="en-US" sz="1200" dirty="0">
                <a:solidFill>
                  <a:schemeClr val="dk1"/>
                </a:solidFill>
                <a:latin typeface="Abadi" panose="020B0604020104020204" pitchFamily="34" charset="0"/>
                <a:ea typeface="Malgun Gothic"/>
                <a:cs typeface="Malgun Gothic"/>
                <a:sym typeface="Malgun Gothic"/>
              </a:rPr>
              <a:t>       </a:t>
            </a:r>
            <a:r>
              <a:rPr lang="en-US" altLang="zh-CN" sz="1200" dirty="0">
                <a:solidFill>
                  <a:schemeClr val="dk1"/>
                </a:solidFill>
                <a:latin typeface="Abadi" panose="020B0604020104020204" pitchFamily="34" charset="0"/>
                <a:ea typeface="Malgun Gothic"/>
                <a:cs typeface="Malgun Gothic"/>
                <a:sym typeface="Malgun Gothic"/>
              </a:rPr>
              <a:t>3. It is </a:t>
            </a:r>
            <a:r>
              <a:rPr lang="en-US" altLang="zh-CN" sz="1200" b="1" dirty="0">
                <a:solidFill>
                  <a:schemeClr val="dk1"/>
                </a:solidFill>
                <a:latin typeface="Abadi" panose="020B0604020104020204" pitchFamily="34" charset="0"/>
                <a:ea typeface="Malgun Gothic"/>
                <a:cs typeface="Malgun Gothic"/>
                <a:sym typeface="Malgun Gothic"/>
              </a:rPr>
              <a:t>difficult</a:t>
            </a:r>
            <a:r>
              <a:rPr lang="zh-CN" altLang="en-US" sz="1200" dirty="0">
                <a:solidFill>
                  <a:schemeClr val="dk1"/>
                </a:solidFill>
                <a:latin typeface="Abadi" panose="020B0604020104020204" pitchFamily="34" charset="0"/>
                <a:ea typeface="Malgun Gothic"/>
                <a:cs typeface="Malgun Gothic"/>
                <a:sym typeface="Malgun Gothic"/>
              </a:rPr>
              <a:t> </a:t>
            </a:r>
            <a:r>
              <a:rPr lang="en-US" altLang="zh-CN" sz="1200" dirty="0">
                <a:solidFill>
                  <a:schemeClr val="dk1"/>
                </a:solidFill>
                <a:latin typeface="Abadi" panose="020B0604020104020204" pitchFamily="34" charset="0"/>
                <a:ea typeface="Malgun Gothic"/>
                <a:cs typeface="Malgun Gothic"/>
                <a:sym typeface="Malgun Gothic"/>
              </a:rPr>
              <a:t>to achieve high sensitivity and low false prediction rate.</a:t>
            </a:r>
            <a:r>
              <a:rPr lang="zh-CN" altLang="en-US" sz="1200" dirty="0">
                <a:solidFill>
                  <a:schemeClr val="dk1"/>
                </a:solidFill>
                <a:latin typeface="Abadi" panose="020B0604020104020204" pitchFamily="34" charset="0"/>
                <a:ea typeface="Malgun Gothic"/>
                <a:cs typeface="Malgun Gothic"/>
                <a:sym typeface="Malgun Gothic"/>
              </a:rPr>
              <a:t>  </a:t>
            </a:r>
            <a:r>
              <a:rPr lang="en-US" altLang="zh-CN" sz="1200" dirty="0">
                <a:solidFill>
                  <a:schemeClr val="dk1"/>
                </a:solidFill>
                <a:latin typeface="Abadi" panose="020B0604020104020204" pitchFamily="34" charset="0"/>
                <a:ea typeface="Malgun Gothic"/>
                <a:cs typeface="Malgun Gothic"/>
                <a:sym typeface="Malgun Gothic"/>
              </a:rPr>
              <a:t>lager overlap in the EEG </a:t>
            </a:r>
            <a:r>
              <a:rPr lang="en-US" altLang="zh-CN" sz="1200" b="1" dirty="0">
                <a:solidFill>
                  <a:schemeClr val="dk1"/>
                </a:solidFill>
                <a:latin typeface="Abadi" panose="020B0604020104020204" pitchFamily="34" charset="0"/>
                <a:ea typeface="Malgun Gothic"/>
                <a:cs typeface="Malgun Gothic"/>
                <a:sym typeface="Malgun Gothic"/>
              </a:rPr>
              <a:t>associated</a:t>
            </a:r>
            <a:r>
              <a:rPr lang="zh-CN" altLang="en-US" sz="1200" dirty="0">
                <a:solidFill>
                  <a:schemeClr val="dk1"/>
                </a:solidFill>
                <a:latin typeface="Abadi" panose="020B0604020104020204" pitchFamily="34" charset="0"/>
                <a:ea typeface="Malgun Gothic"/>
                <a:cs typeface="Malgun Gothic"/>
                <a:sym typeface="Malgun Gothic"/>
              </a:rPr>
              <a:t> </a:t>
            </a:r>
            <a:r>
              <a:rPr lang="en-US" altLang="zh-CN" sz="1200" dirty="0">
                <a:solidFill>
                  <a:schemeClr val="dk1"/>
                </a:solidFill>
                <a:latin typeface="Abadi" panose="020B0604020104020204" pitchFamily="34" charset="0"/>
                <a:ea typeface="Malgun Gothic"/>
                <a:cs typeface="Malgun Gothic"/>
                <a:sym typeface="Malgun Gothic"/>
              </a:rPr>
              <a:t>with seizure and non-seizure states. </a:t>
            </a:r>
            <a:endParaRPr sz="1200" dirty="0">
              <a:solidFill>
                <a:schemeClr val="dk1"/>
              </a:solidFill>
              <a:latin typeface="Abadi" panose="020B0604020104020204" pitchFamily="34" charset="0"/>
              <a:ea typeface="Malgun Gothic"/>
              <a:cs typeface="Malgun Gothic"/>
              <a:sym typeface="Malgun Gothic"/>
            </a:endParaRPr>
          </a:p>
          <a:p>
            <a:endParaRPr sz="1867" dirty="0">
              <a:solidFill>
                <a:schemeClr val="dk1"/>
              </a:solidFill>
              <a:latin typeface="Malgun Gothic"/>
              <a:ea typeface="Malgun Gothic"/>
              <a:cs typeface="Malgun Gothic"/>
              <a:sym typeface="Malgun Gothic"/>
            </a:endParaRPr>
          </a:p>
        </p:txBody>
      </p:sp>
    </p:spTree>
    <p:extLst>
      <p:ext uri="{BB962C8B-B14F-4D97-AF65-F5344CB8AC3E}">
        <p14:creationId xmlns:p14="http://schemas.microsoft.com/office/powerpoint/2010/main" val="2651058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Electroencephalogram (EEG)</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728704" y="6406896"/>
            <a:ext cx="335280" cy="369332"/>
          </a:xfrm>
          <a:prstGeom prst="rect">
            <a:avLst/>
          </a:prstGeom>
          <a:noFill/>
        </p:spPr>
        <p:txBody>
          <a:bodyPr wrap="square" rtlCol="0">
            <a:spAutoFit/>
          </a:bodyPr>
          <a:lstStyle/>
          <a:p>
            <a:r>
              <a:rPr lang="en-US" altLang="ko-KR" dirty="0">
                <a:solidFill>
                  <a:srgbClr val="AC2E5E"/>
                </a:solidFill>
              </a:rPr>
              <a:t>5</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4562856"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3" name="内容占位符 2">
            <a:extLst>
              <a:ext uri="{FF2B5EF4-FFF2-40B4-BE49-F238E27FC236}">
                <a16:creationId xmlns:a16="http://schemas.microsoft.com/office/drawing/2014/main" id="{426AE516-6330-7CA6-C8FB-F86E47256CBB}"/>
              </a:ext>
            </a:extLst>
          </p:cNvPr>
          <p:cNvSpPr>
            <a:spLocks noGrp="1"/>
          </p:cNvSpPr>
          <p:nvPr>
            <p:ph idx="1"/>
          </p:nvPr>
        </p:nvSpPr>
        <p:spPr>
          <a:xfrm>
            <a:off x="528345" y="1396812"/>
            <a:ext cx="6195543" cy="4351338"/>
          </a:xfrm>
        </p:spPr>
        <p:txBody>
          <a:bodyPr>
            <a:normAutofit/>
          </a:bodyPr>
          <a:lstStyle/>
          <a:p>
            <a:pPr marL="0" indent="0">
              <a:buNone/>
            </a:pPr>
            <a:r>
              <a:rPr lang="en-US" altLang="zh-CN" sz="2000" dirty="0"/>
              <a:t>There are generally </a:t>
            </a:r>
            <a:r>
              <a:rPr lang="en-US" altLang="zh-CN" sz="2000" b="1" dirty="0"/>
              <a:t>two ways </a:t>
            </a:r>
            <a:r>
              <a:rPr lang="en-US" altLang="zh-CN" sz="2000" dirty="0"/>
              <a:t>to collect EEG data:</a:t>
            </a:r>
          </a:p>
          <a:p>
            <a:pPr marL="0" indent="0">
              <a:buNone/>
            </a:pPr>
            <a:endParaRPr lang="en-US" altLang="zh-CN" sz="2000" dirty="0"/>
          </a:p>
          <a:p>
            <a:pPr>
              <a:buFont typeface="Wingdings" panose="05000000000000000000" pitchFamily="2" charset="2"/>
              <a:buChar char="Ø"/>
            </a:pPr>
            <a:r>
              <a:rPr lang="en-US" altLang="zh-CN" sz="1800" dirty="0"/>
              <a:t> intracranial collection(</a:t>
            </a:r>
            <a:r>
              <a:rPr lang="ko-KR" altLang="en-US" sz="1800" dirty="0"/>
              <a:t>두개내 채집</a:t>
            </a:r>
            <a:r>
              <a:rPr lang="en-US" altLang="ko-KR" sz="1800" dirty="0"/>
              <a:t>) </a:t>
            </a:r>
            <a:r>
              <a:rPr lang="en-US" altLang="zh-CN" sz="1800" dirty="0" err="1"/>
              <a:t>iEEG</a:t>
            </a:r>
            <a:endParaRPr lang="en-US" altLang="zh-CN" sz="1800" dirty="0"/>
          </a:p>
          <a:p>
            <a:pPr marL="0" indent="0">
              <a:buNone/>
            </a:pPr>
            <a:r>
              <a:rPr lang="en-US" altLang="zh-CN" sz="1800" dirty="0"/>
              <a:t>       </a:t>
            </a:r>
            <a:r>
              <a:rPr lang="en-US" altLang="zh-CN" sz="1600" dirty="0"/>
              <a:t>: </a:t>
            </a:r>
            <a:r>
              <a:rPr lang="en-US" altLang="zh-CN" sz="1400" dirty="0"/>
              <a:t>Record signal directly, no noise</a:t>
            </a:r>
          </a:p>
          <a:p>
            <a:pPr marL="0" indent="0">
              <a:buNone/>
            </a:pPr>
            <a:endParaRPr lang="en-US" altLang="zh-CN" sz="1400" dirty="0"/>
          </a:p>
          <a:p>
            <a:pPr marL="0" indent="0">
              <a:buNone/>
            </a:pPr>
            <a:r>
              <a:rPr lang="en-US" altLang="zh-CN" sz="1400" dirty="0"/>
              <a:t>         : short-term implantation into the skull is required, and  collection</a:t>
            </a:r>
          </a:p>
          <a:p>
            <a:pPr marL="0" indent="0">
              <a:buNone/>
            </a:pPr>
            <a:r>
              <a:rPr lang="en-US" altLang="zh-CN" sz="1400" dirty="0"/>
              <a:t> is difficult</a:t>
            </a:r>
          </a:p>
          <a:p>
            <a:pPr marL="0" indent="0">
              <a:buNone/>
            </a:pPr>
            <a:endParaRPr lang="en-US" altLang="zh-CN" sz="1800" dirty="0"/>
          </a:p>
          <a:p>
            <a:pPr>
              <a:buFont typeface="Wingdings" panose="05000000000000000000" pitchFamily="2" charset="2"/>
              <a:buChar char="Ø"/>
            </a:pPr>
            <a:r>
              <a:rPr lang="en-US" altLang="zh-CN" sz="1800" dirty="0"/>
              <a:t> Scalp collection(</a:t>
            </a:r>
            <a:r>
              <a:rPr lang="ko-KR" altLang="en-US" sz="1800" dirty="0"/>
              <a:t>두피 채취</a:t>
            </a:r>
            <a:r>
              <a:rPr lang="en-US" altLang="ko-KR" sz="1800" dirty="0"/>
              <a:t>) </a:t>
            </a:r>
            <a:r>
              <a:rPr lang="en-US" altLang="zh-CN" sz="1800" dirty="0" err="1"/>
              <a:t>sEEG</a:t>
            </a:r>
            <a:endParaRPr lang="en-US" altLang="zh-CN" sz="1800" dirty="0"/>
          </a:p>
          <a:p>
            <a:pPr marL="0" indent="0">
              <a:buNone/>
            </a:pPr>
            <a:r>
              <a:rPr lang="en-US" altLang="zh-CN" sz="1400" dirty="0"/>
              <a:t>         : Convenience, Safety, Extensive</a:t>
            </a:r>
          </a:p>
          <a:p>
            <a:pPr marL="0" indent="0">
              <a:buNone/>
            </a:pPr>
            <a:endParaRPr lang="en-US" altLang="zh-CN" sz="1400" dirty="0"/>
          </a:p>
          <a:p>
            <a:pPr marL="0" indent="0">
              <a:buNone/>
            </a:pPr>
            <a:r>
              <a:rPr lang="en-US" altLang="zh-CN" sz="1400" dirty="0"/>
              <a:t>         : have noise</a:t>
            </a:r>
          </a:p>
        </p:txBody>
      </p:sp>
      <p:pic>
        <p:nvPicPr>
          <p:cNvPr id="4" name="图形 3" descr="和平手势 轮廓">
            <a:extLst>
              <a:ext uri="{FF2B5EF4-FFF2-40B4-BE49-F238E27FC236}">
                <a16:creationId xmlns:a16="http://schemas.microsoft.com/office/drawing/2014/main" id="{675BEF87-E193-EA6C-6B39-E614DD9416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598" y="2584174"/>
            <a:ext cx="393909" cy="393909"/>
          </a:xfrm>
          <a:prstGeom prst="rect">
            <a:avLst/>
          </a:prstGeom>
        </p:spPr>
      </p:pic>
      <p:pic>
        <p:nvPicPr>
          <p:cNvPr id="5" name="图形 4" descr="和平手势 轮廓">
            <a:extLst>
              <a:ext uri="{FF2B5EF4-FFF2-40B4-BE49-F238E27FC236}">
                <a16:creationId xmlns:a16="http://schemas.microsoft.com/office/drawing/2014/main" id="{450B1676-F7AC-D6D7-459A-2246C04935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502" y="4595854"/>
            <a:ext cx="393909" cy="393909"/>
          </a:xfrm>
          <a:prstGeom prst="rect">
            <a:avLst/>
          </a:prstGeom>
        </p:spPr>
      </p:pic>
      <p:pic>
        <p:nvPicPr>
          <p:cNvPr id="10" name="图形 9" descr="拇指向下 轮廓">
            <a:extLst>
              <a:ext uri="{FF2B5EF4-FFF2-40B4-BE49-F238E27FC236}">
                <a16:creationId xmlns:a16="http://schemas.microsoft.com/office/drawing/2014/main" id="{69800CB4-BE39-0F15-9E19-4D9D735E99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270" y="5312314"/>
            <a:ext cx="320993" cy="320993"/>
          </a:xfrm>
          <a:prstGeom prst="rect">
            <a:avLst/>
          </a:prstGeom>
        </p:spPr>
      </p:pic>
      <p:pic>
        <p:nvPicPr>
          <p:cNvPr id="14" name="图形 13" descr="拇指向下 轮廓">
            <a:extLst>
              <a:ext uri="{FF2B5EF4-FFF2-40B4-BE49-F238E27FC236}">
                <a16:creationId xmlns:a16="http://schemas.microsoft.com/office/drawing/2014/main" id="{47B0FE30-26DF-5054-8EC2-A2E2C8E5E8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6271" y="3268503"/>
            <a:ext cx="320993" cy="320993"/>
          </a:xfrm>
          <a:prstGeom prst="rect">
            <a:avLst/>
          </a:prstGeom>
        </p:spPr>
      </p:pic>
      <p:pic>
        <p:nvPicPr>
          <p:cNvPr id="15" name="图片 14" descr="图示&#10;&#10;描述已自动生成">
            <a:extLst>
              <a:ext uri="{FF2B5EF4-FFF2-40B4-BE49-F238E27FC236}">
                <a16:creationId xmlns:a16="http://schemas.microsoft.com/office/drawing/2014/main" id="{F8EDDD3B-244D-6351-88D2-2F40689C7FEC}"/>
              </a:ext>
            </a:extLst>
          </p:cNvPr>
          <p:cNvPicPr>
            <a:picLocks noChangeAspect="1"/>
          </p:cNvPicPr>
          <p:nvPr/>
        </p:nvPicPr>
        <p:blipFill>
          <a:blip r:embed="rId6"/>
          <a:stretch>
            <a:fillRect/>
          </a:stretch>
        </p:blipFill>
        <p:spPr>
          <a:xfrm>
            <a:off x="6723888" y="1318118"/>
            <a:ext cx="4643167" cy="2726433"/>
          </a:xfrm>
          <a:prstGeom prst="rect">
            <a:avLst/>
          </a:prstGeom>
        </p:spPr>
      </p:pic>
      <p:pic>
        <p:nvPicPr>
          <p:cNvPr id="16" name="图片 15">
            <a:extLst>
              <a:ext uri="{FF2B5EF4-FFF2-40B4-BE49-F238E27FC236}">
                <a16:creationId xmlns:a16="http://schemas.microsoft.com/office/drawing/2014/main" id="{6FD95F17-25CC-6AEF-97B9-A8BC152ED086}"/>
              </a:ext>
            </a:extLst>
          </p:cNvPr>
          <p:cNvPicPr>
            <a:picLocks noChangeAspect="1"/>
          </p:cNvPicPr>
          <p:nvPr/>
        </p:nvPicPr>
        <p:blipFill>
          <a:blip r:embed="rId7"/>
          <a:stretch>
            <a:fillRect/>
          </a:stretch>
        </p:blipFill>
        <p:spPr>
          <a:xfrm>
            <a:off x="6336439" y="4495201"/>
            <a:ext cx="5327216" cy="1955218"/>
          </a:xfrm>
          <a:prstGeom prst="rect">
            <a:avLst/>
          </a:prstGeom>
        </p:spPr>
      </p:pic>
    </p:spTree>
    <p:extLst>
      <p:ext uri="{BB962C8B-B14F-4D97-AF65-F5344CB8AC3E}">
        <p14:creationId xmlns:p14="http://schemas.microsoft.com/office/powerpoint/2010/main" val="1324772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8" name="Google Shape;178;p30"/>
          <p:cNvSpPr txBox="1">
            <a:spLocks noGrp="1"/>
          </p:cNvSpPr>
          <p:nvPr>
            <p:ph idx="1"/>
          </p:nvPr>
        </p:nvSpPr>
        <p:spPr>
          <a:xfrm>
            <a:off x="4139955" y="3034827"/>
            <a:ext cx="4225600" cy="1206400"/>
          </a:xfrm>
          <a:prstGeom prst="rect">
            <a:avLst/>
          </a:prstGeom>
          <a:noFill/>
          <a:ln>
            <a:noFill/>
          </a:ln>
        </p:spPr>
        <p:txBody>
          <a:bodyPr spcFirstLastPara="1" vert="horz" wrap="square" lIns="91433" tIns="45700" rIns="91433" bIns="45700" rtlCol="0" anchor="t" anchorCtr="0">
            <a:noAutofit/>
          </a:bodyPr>
          <a:lstStyle/>
          <a:p>
            <a:pPr marL="0" indent="0">
              <a:spcBef>
                <a:spcPts val="0"/>
              </a:spcBef>
              <a:buClr>
                <a:schemeClr val="dk1"/>
              </a:buClr>
              <a:buSzPts val="3000"/>
              <a:buNone/>
            </a:pPr>
            <a:r>
              <a:rPr lang="en-US" altLang="zh-CN" sz="4000" b="1">
                <a:latin typeface="Arial"/>
                <a:ea typeface="Arial"/>
                <a:cs typeface="Arial"/>
                <a:sym typeface="Arial"/>
              </a:rPr>
              <a:t>2. Related Work</a:t>
            </a:r>
            <a:endParaRPr sz="1733" b="1">
              <a:latin typeface="Arial"/>
              <a:ea typeface="Arial"/>
              <a:cs typeface="Arial"/>
              <a:sym typeface="Arial"/>
            </a:endParaRPr>
          </a:p>
        </p:txBody>
      </p:sp>
      <p:sp>
        <p:nvSpPr>
          <p:cNvPr id="2" name="文本框 1">
            <a:extLst>
              <a:ext uri="{FF2B5EF4-FFF2-40B4-BE49-F238E27FC236}">
                <a16:creationId xmlns:a16="http://schemas.microsoft.com/office/drawing/2014/main" id="{A72294CF-AC08-638E-2903-A0382AD62990}"/>
              </a:ext>
            </a:extLst>
          </p:cNvPr>
          <p:cNvSpPr txBox="1"/>
          <p:nvPr/>
        </p:nvSpPr>
        <p:spPr>
          <a:xfrm>
            <a:off x="11728704" y="6406896"/>
            <a:ext cx="335280" cy="369332"/>
          </a:xfrm>
          <a:prstGeom prst="rect">
            <a:avLst/>
          </a:prstGeom>
          <a:noFill/>
        </p:spPr>
        <p:txBody>
          <a:bodyPr wrap="square" rtlCol="0">
            <a:spAutoFit/>
          </a:bodyPr>
          <a:lstStyle/>
          <a:p>
            <a:r>
              <a:rPr lang="en-US" altLang="ko-KR" dirty="0">
                <a:solidFill>
                  <a:srgbClr val="AC2E5E"/>
                </a:solidFill>
              </a:rPr>
              <a:t>6</a:t>
            </a:r>
            <a:endParaRPr lang="ko-KR" altLang="en-US" dirty="0">
              <a:solidFill>
                <a:srgbClr val="AC2E5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C6D85-C45A-2C50-DB01-003A93871FA6}"/>
              </a:ext>
            </a:extLst>
          </p:cNvPr>
          <p:cNvSpPr>
            <a:spLocks noGrp="1"/>
          </p:cNvSpPr>
          <p:nvPr>
            <p:ph type="title"/>
          </p:nvPr>
        </p:nvSpPr>
        <p:spPr>
          <a:xfrm>
            <a:off x="374904" y="85343"/>
            <a:ext cx="4818888" cy="667925"/>
          </a:xfrm>
        </p:spPr>
        <p:txBody>
          <a:bodyPr>
            <a:normAutofit/>
          </a:bodyPr>
          <a:lstStyle/>
          <a:p>
            <a:r>
              <a:rPr lang="en-US" altLang="ko-KR" sz="2000" dirty="0">
                <a:latin typeface="Adobe Heiti Std R" panose="020B0400000000000000" pitchFamily="34" charset="-128"/>
              </a:rPr>
              <a:t>Related work</a:t>
            </a:r>
            <a:endParaRPr lang="ko-KR" altLang="en-US" sz="2000" dirty="0">
              <a:latin typeface="Adobe Heiti Std R" panose="020B0400000000000000" pitchFamily="34" charset="-128"/>
            </a:endParaRPr>
          </a:p>
        </p:txBody>
      </p:sp>
      <p:sp>
        <p:nvSpPr>
          <p:cNvPr id="6" name="文本框 5">
            <a:extLst>
              <a:ext uri="{FF2B5EF4-FFF2-40B4-BE49-F238E27FC236}">
                <a16:creationId xmlns:a16="http://schemas.microsoft.com/office/drawing/2014/main" id="{E088CC4D-5873-29ED-782D-98C45DD1B037}"/>
              </a:ext>
            </a:extLst>
          </p:cNvPr>
          <p:cNvSpPr txBox="1"/>
          <p:nvPr/>
        </p:nvSpPr>
        <p:spPr>
          <a:xfrm>
            <a:off x="11728704" y="6406896"/>
            <a:ext cx="335280" cy="369332"/>
          </a:xfrm>
          <a:prstGeom prst="rect">
            <a:avLst/>
          </a:prstGeom>
          <a:noFill/>
        </p:spPr>
        <p:txBody>
          <a:bodyPr wrap="square" rtlCol="0">
            <a:spAutoFit/>
          </a:bodyPr>
          <a:lstStyle/>
          <a:p>
            <a:r>
              <a:rPr lang="en-US" altLang="ko-KR" dirty="0">
                <a:solidFill>
                  <a:srgbClr val="AC2E5E"/>
                </a:solidFill>
              </a:rPr>
              <a:t>7</a:t>
            </a:r>
            <a:endParaRPr lang="ko-KR" altLang="en-US" dirty="0">
              <a:solidFill>
                <a:srgbClr val="AC2E5E"/>
              </a:solidFill>
            </a:endParaRPr>
          </a:p>
        </p:txBody>
      </p:sp>
      <p:cxnSp>
        <p:nvCxnSpPr>
          <p:cNvPr id="7" name="直接连接符 6">
            <a:extLst>
              <a:ext uri="{FF2B5EF4-FFF2-40B4-BE49-F238E27FC236}">
                <a16:creationId xmlns:a16="http://schemas.microsoft.com/office/drawing/2014/main" id="{C82F9CD5-BF5B-C07D-0943-93457AA5769D}"/>
              </a:ext>
            </a:extLst>
          </p:cNvPr>
          <p:cNvCxnSpPr>
            <a:cxnSpLocks/>
          </p:cNvCxnSpPr>
          <p:nvPr/>
        </p:nvCxnSpPr>
        <p:spPr>
          <a:xfrm>
            <a:off x="179832" y="615696"/>
            <a:ext cx="3172968" cy="0"/>
          </a:xfrm>
          <a:prstGeom prst="line">
            <a:avLst/>
          </a:prstGeom>
          <a:ln w="12700">
            <a:solidFill>
              <a:srgbClr val="9A3854"/>
            </a:soli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1BF11ECC-AE24-823D-54AE-322043A4EA56}"/>
              </a:ext>
            </a:extLst>
          </p:cNvPr>
          <p:cNvSpPr txBox="1"/>
          <p:nvPr/>
        </p:nvSpPr>
        <p:spPr>
          <a:xfrm>
            <a:off x="374904" y="945067"/>
            <a:ext cx="6354147" cy="338554"/>
          </a:xfrm>
          <a:prstGeom prst="rect">
            <a:avLst/>
          </a:prstGeom>
          <a:noFill/>
        </p:spPr>
        <p:txBody>
          <a:bodyPr wrap="square" rtlCol="0">
            <a:spAutoFit/>
          </a:bodyPr>
          <a:lstStyle/>
          <a:p>
            <a:pPr marL="285744" indent="-285744">
              <a:buFont typeface="Wingdings" panose="05000000000000000000" pitchFamily="2" charset="2"/>
              <a:buChar char="§"/>
            </a:pPr>
            <a:r>
              <a:rPr lang="en-US" altLang="zh-CN" sz="1600" dirty="0">
                <a:latin typeface="Adobe Heiti Std R" panose="020B0400000000000000" pitchFamily="34" charset="-128"/>
                <a:ea typeface="Adobe Heiti Std R" panose="020B0400000000000000" pitchFamily="34" charset="-128"/>
              </a:rPr>
              <a:t>Recent AUC and FPR Results on </a:t>
            </a:r>
            <a:r>
              <a:rPr lang="en-US" altLang="zh-CN" sz="1600" b="1" dirty="0">
                <a:latin typeface="Adobe Heiti Std R" panose="020B0400000000000000" pitchFamily="34" charset="-128"/>
                <a:ea typeface="Adobe Heiti Std R" panose="020B0400000000000000" pitchFamily="34" charset="-128"/>
              </a:rPr>
              <a:t>Epilepsy Prediction</a:t>
            </a:r>
            <a:endParaRPr lang="ko-KR" altLang="en-US" sz="1600" b="1" dirty="0">
              <a:latin typeface="Adobe Heiti Std R" panose="020B0400000000000000" pitchFamily="34" charset="-128"/>
            </a:endParaRPr>
          </a:p>
        </p:txBody>
      </p:sp>
      <p:graphicFrame>
        <p:nvGraphicFramePr>
          <p:cNvPr id="11" name="内容占位符 10">
            <a:extLst>
              <a:ext uri="{FF2B5EF4-FFF2-40B4-BE49-F238E27FC236}">
                <a16:creationId xmlns:a16="http://schemas.microsoft.com/office/drawing/2014/main" id="{8B506CB6-3448-6695-5946-924EF631E31A}"/>
              </a:ext>
            </a:extLst>
          </p:cNvPr>
          <p:cNvGraphicFramePr>
            <a:graphicFrameLocks noGrp="1"/>
          </p:cNvGraphicFramePr>
          <p:nvPr>
            <p:ph idx="1"/>
            <p:extLst>
              <p:ext uri="{D42A27DB-BD31-4B8C-83A1-F6EECF244321}">
                <p14:modId xmlns:p14="http://schemas.microsoft.com/office/powerpoint/2010/main" val="2221385069"/>
              </p:ext>
            </p:extLst>
          </p:nvPr>
        </p:nvGraphicFramePr>
        <p:xfrm>
          <a:off x="838200" y="1825625"/>
          <a:ext cx="10813376" cy="3095114"/>
        </p:xfrm>
        <a:graphic>
          <a:graphicData uri="http://schemas.openxmlformats.org/drawingml/2006/table">
            <a:tbl>
              <a:tblPr firstRow="1" bandRow="1">
                <a:effectLst>
                  <a:outerShdw blurRad="50800" dist="38100" algn="l" rotWithShape="0">
                    <a:prstClr val="black">
                      <a:alpha val="40000"/>
                    </a:prstClr>
                  </a:outerShdw>
                </a:effectLst>
                <a:tableStyleId>{5C22544A-7EE6-4342-B048-85BDC9FD1C3A}</a:tableStyleId>
              </a:tblPr>
              <a:tblGrid>
                <a:gridCol w="2283550">
                  <a:extLst>
                    <a:ext uri="{9D8B030D-6E8A-4147-A177-3AD203B41FA5}">
                      <a16:colId xmlns:a16="http://schemas.microsoft.com/office/drawing/2014/main" val="4114609432"/>
                    </a:ext>
                  </a:extLst>
                </a:gridCol>
                <a:gridCol w="1524467">
                  <a:extLst>
                    <a:ext uri="{9D8B030D-6E8A-4147-A177-3AD203B41FA5}">
                      <a16:colId xmlns:a16="http://schemas.microsoft.com/office/drawing/2014/main" val="269271229"/>
                    </a:ext>
                  </a:extLst>
                </a:gridCol>
                <a:gridCol w="2419630">
                  <a:extLst>
                    <a:ext uri="{9D8B030D-6E8A-4147-A177-3AD203B41FA5}">
                      <a16:colId xmlns:a16="http://schemas.microsoft.com/office/drawing/2014/main" val="1664993273"/>
                    </a:ext>
                  </a:extLst>
                </a:gridCol>
                <a:gridCol w="1859721">
                  <a:extLst>
                    <a:ext uri="{9D8B030D-6E8A-4147-A177-3AD203B41FA5}">
                      <a16:colId xmlns:a16="http://schemas.microsoft.com/office/drawing/2014/main" val="4061875140"/>
                    </a:ext>
                  </a:extLst>
                </a:gridCol>
                <a:gridCol w="2726008">
                  <a:extLst>
                    <a:ext uri="{9D8B030D-6E8A-4147-A177-3AD203B41FA5}">
                      <a16:colId xmlns:a16="http://schemas.microsoft.com/office/drawing/2014/main" val="3321126239"/>
                    </a:ext>
                  </a:extLst>
                </a:gridCol>
              </a:tblGrid>
              <a:tr h="483466">
                <a:tc>
                  <a:txBody>
                    <a:bodyPr/>
                    <a:lstStyle/>
                    <a:p>
                      <a:pPr algn="ctr" latinLnBrk="1"/>
                      <a:r>
                        <a:rPr lang="en-US" altLang="ko-KR" sz="1600" dirty="0">
                          <a:solidFill>
                            <a:schemeClr val="tx1"/>
                          </a:solidFill>
                          <a:latin typeface="Adobe Heiti Std R" panose="020B0400000000000000" pitchFamily="34" charset="-128"/>
                          <a:ea typeface="Adobe Heiti Std R" panose="020B0400000000000000" pitchFamily="34" charset="-128"/>
                        </a:rPr>
                        <a:t>Reference</a:t>
                      </a:r>
                      <a:endParaRPr lang="ko-KR" altLang="en-US" sz="1600" dirty="0">
                        <a:solidFill>
                          <a:schemeClr val="tx1"/>
                        </a:solidFill>
                        <a:latin typeface="Adobe Heiti Std R" panose="020B0400000000000000" pitchFamily="34" charset="-128"/>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latinLnBrk="1"/>
                      <a:r>
                        <a:rPr lang="en-US" altLang="ko-KR" sz="1600" dirty="0">
                          <a:solidFill>
                            <a:schemeClr val="tx1"/>
                          </a:solidFill>
                          <a:latin typeface="Adobe Heiti Std R" panose="020B0400000000000000" pitchFamily="34" charset="-128"/>
                          <a:ea typeface="Adobe Heiti Std R" panose="020B0400000000000000" pitchFamily="34" charset="-128"/>
                        </a:rPr>
                        <a:t>Database</a:t>
                      </a:r>
                      <a:endParaRPr lang="ko-KR" altLang="en-US" sz="1600" dirty="0">
                        <a:solidFill>
                          <a:schemeClr val="tx1"/>
                        </a:solidFill>
                        <a:latin typeface="Adobe Heiti Std R" panose="020B0400000000000000"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latinLnBrk="1"/>
                      <a:r>
                        <a:rPr lang="en-US" altLang="ko-KR" sz="1600" dirty="0">
                          <a:solidFill>
                            <a:schemeClr val="tx1"/>
                          </a:solidFill>
                          <a:latin typeface="Adobe Heiti Std R" panose="020B0400000000000000" pitchFamily="34" charset="-128"/>
                          <a:ea typeface="Adobe Heiti Std R" panose="020B0400000000000000" pitchFamily="34" charset="-128"/>
                        </a:rPr>
                        <a:t>Features</a:t>
                      </a:r>
                      <a:endParaRPr lang="ko-KR" altLang="en-US" sz="1600" dirty="0">
                        <a:solidFill>
                          <a:schemeClr val="tx1"/>
                        </a:solidFill>
                        <a:latin typeface="Adobe Heiti Std R" panose="020B0400000000000000"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latinLnBrk="1"/>
                      <a:r>
                        <a:rPr lang="en-US" altLang="ko-KR" sz="1600" dirty="0">
                          <a:solidFill>
                            <a:schemeClr val="tx1"/>
                          </a:solidFill>
                          <a:latin typeface="Adobe Heiti Std R" panose="020B0400000000000000" pitchFamily="34" charset="-128"/>
                          <a:ea typeface="Adobe Heiti Std R" panose="020B0400000000000000" pitchFamily="34" charset="-128"/>
                        </a:rPr>
                        <a:t>Classifier</a:t>
                      </a:r>
                      <a:endParaRPr lang="ko-KR" altLang="en-US" sz="1600" dirty="0">
                        <a:solidFill>
                          <a:schemeClr val="tx1"/>
                        </a:solidFill>
                        <a:latin typeface="Adobe Heiti Std R" panose="020B0400000000000000" pitchFamily="34"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latinLnBrk="1"/>
                      <a:r>
                        <a:rPr lang="ko-KR" altLang="en-US" sz="1600" dirty="0">
                          <a:solidFill>
                            <a:schemeClr val="tx1"/>
                          </a:solidFill>
                          <a:latin typeface="Adobe Heiti Std R" panose="020B0400000000000000" pitchFamily="34" charset="-128"/>
                        </a:rPr>
                        <a:t>𝑆𝑛 </a:t>
                      </a:r>
                      <a:r>
                        <a:rPr lang="en-US" altLang="ko-KR" sz="1600" dirty="0">
                          <a:solidFill>
                            <a:schemeClr val="tx1"/>
                          </a:solidFill>
                          <a:latin typeface="Adobe Heiti Std R" panose="020B0400000000000000" pitchFamily="34" charset="-128"/>
                          <a:ea typeface="Adobe Heiti Std R" panose="020B0400000000000000" pitchFamily="34" charset="-128"/>
                        </a:rPr>
                        <a:t>-</a:t>
                      </a:r>
                      <a:r>
                        <a:rPr lang="ko-KR" altLang="en-US" sz="1600" dirty="0">
                          <a:solidFill>
                            <a:schemeClr val="tx1"/>
                          </a:solidFill>
                          <a:latin typeface="Adobe Heiti Std R" panose="020B0400000000000000" pitchFamily="34" charset="-128"/>
                        </a:rPr>
                        <a:t>𝑆𝑝 </a:t>
                      </a:r>
                      <a:r>
                        <a:rPr lang="en-US" altLang="ko-KR" sz="1600" dirty="0">
                          <a:solidFill>
                            <a:schemeClr val="tx1"/>
                          </a:solidFill>
                          <a:latin typeface="Adobe Heiti Std R" panose="020B0400000000000000" pitchFamily="34" charset="-128"/>
                          <a:ea typeface="Adobe Heiti Std R" panose="020B0400000000000000" pitchFamily="34" charset="-128"/>
                        </a:rPr>
                        <a:t>-</a:t>
                      </a:r>
                      <a:r>
                        <a:rPr lang="en-US" altLang="ko-KR" sz="1400" dirty="0">
                          <a:solidFill>
                            <a:schemeClr val="tx1"/>
                          </a:solidFill>
                          <a:latin typeface="Adobe Heiti Std R" panose="020B0400000000000000" pitchFamily="34" charset="-128"/>
                          <a:ea typeface="Adobe Heiti Std R" panose="020B0400000000000000" pitchFamily="34" charset="-128"/>
                        </a:rPr>
                        <a:t>AUC-FPR(/h) </a:t>
                      </a:r>
                      <a:endParaRPr lang="ko-KR" altLang="en-US" sz="1400" dirty="0">
                        <a:solidFill>
                          <a:schemeClr val="tx1"/>
                        </a:solidFill>
                        <a:latin typeface="Adobe Heiti Std R" panose="020B0400000000000000" pitchFamily="34" charset="-128"/>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155561876"/>
                  </a:ext>
                </a:extLst>
              </a:tr>
              <a:tr h="326456">
                <a:tc>
                  <a:txBody>
                    <a:bodyPr/>
                    <a:lstStyle/>
                    <a:p>
                      <a:pPr algn="ctr" latinLnBrk="1"/>
                      <a:r>
                        <a:rPr lang="en-US" altLang="ko-KR" sz="1400" dirty="0" err="1"/>
                        <a:t>Troung</a:t>
                      </a:r>
                      <a:r>
                        <a:rPr lang="en-US" altLang="ko-KR" sz="1400" dirty="0"/>
                        <a:t> et al. 2018 [1]</a:t>
                      </a:r>
                      <a:endParaRPr lang="ko-KR" alt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rowSpan="8">
                  <a:txBody>
                    <a:bodyPr/>
                    <a:lstStyle/>
                    <a:p>
                      <a:pPr algn="ctr" latinLnBrk="1"/>
                      <a:endParaRPr lang="en-US" altLang="ko-KR" sz="1600" dirty="0"/>
                    </a:p>
                    <a:p>
                      <a:pPr algn="ctr" latinLnBrk="1"/>
                      <a:endParaRPr lang="en-US" altLang="ko-KR" sz="1600" dirty="0"/>
                    </a:p>
                    <a:p>
                      <a:pPr algn="ctr" latinLnBrk="1"/>
                      <a:endParaRPr lang="en-US" altLang="ko-KR" sz="1600" dirty="0"/>
                    </a:p>
                    <a:p>
                      <a:pPr algn="ctr" latinLnBrk="1"/>
                      <a:endParaRPr lang="en-US" altLang="ko-KR" sz="1400" dirty="0"/>
                    </a:p>
                    <a:p>
                      <a:pPr algn="ctr" latinLnBrk="1"/>
                      <a:r>
                        <a:rPr lang="en-US" altLang="ko-KR" sz="1400" dirty="0"/>
                        <a:t>CHB-MIT</a:t>
                      </a:r>
                      <a:endParaRPr lang="ko-KR" alt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STFT</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CNN</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0.9861-NA-NA-0.160</a:t>
                      </a:r>
                      <a:endParaRPr lang="ko-KR" altLang="en-US" sz="1400" dirty="0"/>
                    </a:p>
                  </a:txBody>
                  <a:tcP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3982282"/>
                  </a:ext>
                </a:extLst>
              </a:tr>
              <a:tr h="326456">
                <a:tc>
                  <a:txBody>
                    <a:bodyPr/>
                    <a:lstStyle/>
                    <a:p>
                      <a:pPr algn="ctr" latinLnBrk="1"/>
                      <a:r>
                        <a:rPr lang="da-DK" altLang="ko-KR" sz="1400" dirty="0"/>
                        <a:t>Ozcan et al. 2019 [2] </a:t>
                      </a:r>
                      <a:endParaRPr lang="ko-KR" alt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t>Spectral power, …</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3D CNN</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0.857-NA-NA-0.096</a:t>
                      </a:r>
                      <a:endParaRPr lang="ko-KR" altLang="en-US"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0576083"/>
                  </a:ext>
                </a:extLst>
              </a:tr>
              <a:tr h="326456">
                <a:tc>
                  <a:txBody>
                    <a:bodyPr/>
                    <a:lstStyle/>
                    <a:p>
                      <a:pPr algn="ctr" latinLnBrk="1"/>
                      <a:r>
                        <a:rPr lang="en-US" altLang="ko-KR" sz="1400" dirty="0" err="1"/>
                        <a:t>Prathaban</a:t>
                      </a:r>
                      <a:r>
                        <a:rPr lang="en-US" altLang="ko-KR" sz="1400" dirty="0"/>
                        <a:t> et al. 2020 [3] </a:t>
                      </a:r>
                      <a:endParaRPr lang="ko-KR" alt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t>sparse coefficients</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3D OCNN</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0.9925-NA-NA-0.07</a:t>
                      </a:r>
                      <a:endParaRPr lang="ko-KR" altLang="en-US"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8639661"/>
                  </a:ext>
                </a:extLst>
              </a:tr>
              <a:tr h="326456">
                <a:tc>
                  <a:txBody>
                    <a:bodyPr/>
                    <a:lstStyle/>
                    <a:p>
                      <a:pPr algn="ctr" latinLnBrk="1"/>
                      <a:r>
                        <a:rPr lang="da-DK" altLang="ko-KR" sz="1400" dirty="0"/>
                        <a:t>Jana et al. 2021 [4] </a:t>
                      </a:r>
                      <a:endParaRPr lang="ko-KR" alt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t>raw data</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CNN</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0.978-0.923-NA-0.076</a:t>
                      </a:r>
                      <a:endParaRPr lang="ko-KR" altLang="en-US"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6042702"/>
                  </a:ext>
                </a:extLst>
              </a:tr>
              <a:tr h="326456">
                <a:tc>
                  <a:txBody>
                    <a:bodyPr/>
                    <a:lstStyle/>
                    <a:p>
                      <a:pPr algn="ctr" latinLnBrk="1"/>
                      <a:r>
                        <a:rPr lang="da-DK" altLang="ko-KR" sz="1400" dirty="0"/>
                        <a:t>Chen et al. 2021 [5]</a:t>
                      </a:r>
                      <a:endParaRPr lang="ko-KR" alt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t>WPD</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GCN</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0.9861-0.989-NA-0.010 </a:t>
                      </a:r>
                      <a:endParaRPr lang="ko-KR" altLang="en-US"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755606"/>
                  </a:ext>
                </a:extLst>
              </a:tr>
              <a:tr h="326456">
                <a:tc>
                  <a:txBody>
                    <a:bodyPr/>
                    <a:lstStyle/>
                    <a:p>
                      <a:pPr algn="ctr" latinLnBrk="1"/>
                      <a:r>
                        <a:rPr lang="da-DK" altLang="ko-KR" sz="1400" dirty="0"/>
                        <a:t>Yang et al. 2021 [7] </a:t>
                      </a:r>
                      <a:endParaRPr lang="ko-KR" alt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t>STFT spectral images</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err="1"/>
                        <a:t>RDANet</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0.8925-0.927-0.913-NA</a:t>
                      </a:r>
                      <a:endParaRPr lang="ko-KR" altLang="en-US"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6604904"/>
                  </a:ext>
                </a:extLst>
              </a:tr>
              <a:tr h="326456">
                <a:tc>
                  <a:txBody>
                    <a:bodyPr/>
                    <a:lstStyle/>
                    <a:p>
                      <a:pPr algn="ctr" latinLnBrk="1"/>
                      <a:r>
                        <a:rPr lang="it-IT" altLang="ko-KR" sz="1400" dirty="0"/>
                        <a:t>Li et al. 2022 [8]</a:t>
                      </a:r>
                      <a:endParaRPr lang="ko-KR" alt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latinLnBrk="1"/>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1400" dirty="0"/>
                        <a:t>STFT spectrograms </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CNN-Transform</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0.935-NA-0.915-0.145</a:t>
                      </a:r>
                      <a:endParaRPr lang="ko-KR" altLang="en-US"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9425173"/>
                  </a:ext>
                </a:extLst>
              </a:tr>
              <a:tr h="326456">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t>Chang</a:t>
                      </a:r>
                      <a:r>
                        <a:rPr lang="it-IT" altLang="ko-KR" sz="1400" dirty="0"/>
                        <a:t> et al. 2023 [9]</a:t>
                      </a:r>
                      <a:endParaRPr lang="ko-KR" altLang="en-US" sz="1400" dirty="0"/>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vMerge="1">
                  <a:txBody>
                    <a:bodyPr/>
                    <a:lstStyle/>
                    <a:p>
                      <a:pPr latinLnBrk="1"/>
                      <a:endParaRPr lang="ko-KR" altLang="en-US"/>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t>raw data</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dirty="0"/>
                        <a:t>MLPs</a:t>
                      </a:r>
                      <a:endParaRPr lang="ko-KR"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1400" dirty="0"/>
                        <a:t>0.966-0.867-0.938-0.060</a:t>
                      </a:r>
                      <a:endParaRPr lang="ko-KR" altLang="en-US" sz="14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7024556"/>
                  </a:ext>
                </a:extLst>
              </a:tr>
            </a:tbl>
          </a:graphicData>
        </a:graphic>
      </p:graphicFrame>
    </p:spTree>
    <p:extLst>
      <p:ext uri="{BB962C8B-B14F-4D97-AF65-F5344CB8AC3E}">
        <p14:creationId xmlns:p14="http://schemas.microsoft.com/office/powerpoint/2010/main" val="135535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7" name="Google Shape;197;p32"/>
          <p:cNvSpPr txBox="1">
            <a:spLocks noGrp="1"/>
          </p:cNvSpPr>
          <p:nvPr>
            <p:ph idx="1"/>
          </p:nvPr>
        </p:nvSpPr>
        <p:spPr>
          <a:xfrm>
            <a:off x="917419" y="2935239"/>
            <a:ext cx="10357200" cy="1206400"/>
          </a:xfrm>
          <a:prstGeom prst="rect">
            <a:avLst/>
          </a:prstGeom>
          <a:noFill/>
          <a:ln>
            <a:noFill/>
          </a:ln>
        </p:spPr>
        <p:txBody>
          <a:bodyPr spcFirstLastPara="1" vert="horz" wrap="square" lIns="91433" tIns="45700" rIns="91433" bIns="45700" rtlCol="0" anchor="t" anchorCtr="0">
            <a:noAutofit/>
          </a:bodyPr>
          <a:lstStyle/>
          <a:p>
            <a:pPr marL="8466" indent="0" algn="ctr">
              <a:spcBef>
                <a:spcPts val="0"/>
              </a:spcBef>
              <a:buClr>
                <a:srgbClr val="000000"/>
              </a:buClr>
              <a:buSzPts val="2100"/>
              <a:buNone/>
            </a:pPr>
            <a:r>
              <a:rPr lang="en-US" altLang="zh-CN" b="1" i="0" u="none" strike="noStrike" cap="none" dirty="0">
                <a:solidFill>
                  <a:srgbClr val="000000"/>
                </a:solidFill>
                <a:latin typeface="Arial"/>
                <a:ea typeface="Arial"/>
                <a:cs typeface="Arial"/>
                <a:sym typeface="Arial"/>
              </a:rPr>
              <a:t>3. </a:t>
            </a:r>
            <a:r>
              <a:rPr lang="zh-CN" b="1" i="0" u="none" strike="noStrike" cap="none" dirty="0">
                <a:solidFill>
                  <a:srgbClr val="000000"/>
                </a:solidFill>
                <a:latin typeface="Arial"/>
                <a:ea typeface="Arial"/>
                <a:cs typeface="Arial"/>
                <a:sym typeface="Arial"/>
              </a:rPr>
              <a:t>Dimensional Feature Data Combinations for</a:t>
            </a:r>
            <a:endParaRPr dirty="0"/>
          </a:p>
          <a:p>
            <a:pPr marL="0" indent="0" algn="ctr">
              <a:spcBef>
                <a:spcPts val="1067"/>
              </a:spcBef>
              <a:buClr>
                <a:srgbClr val="000000"/>
              </a:buClr>
              <a:buSzPts val="2100"/>
              <a:buNone/>
            </a:pPr>
            <a:r>
              <a:rPr lang="zh-CN" b="1" i="0" u="none" strike="noStrike" cap="none" dirty="0">
                <a:solidFill>
                  <a:srgbClr val="000000"/>
                </a:solidFill>
                <a:latin typeface="Arial"/>
                <a:ea typeface="Arial"/>
                <a:cs typeface="Arial"/>
                <a:sym typeface="Arial"/>
              </a:rPr>
              <a:t>Epilepsy Prediction</a:t>
            </a:r>
            <a:endParaRPr sz="1733" b="1" dirty="0">
              <a:latin typeface="Arial"/>
              <a:ea typeface="Arial"/>
              <a:cs typeface="Arial"/>
              <a:sym typeface="Arial"/>
            </a:endParaRPr>
          </a:p>
        </p:txBody>
      </p:sp>
      <p:sp>
        <p:nvSpPr>
          <p:cNvPr id="2" name="文本框 1">
            <a:extLst>
              <a:ext uri="{FF2B5EF4-FFF2-40B4-BE49-F238E27FC236}">
                <a16:creationId xmlns:a16="http://schemas.microsoft.com/office/drawing/2014/main" id="{4DCA89D0-6AF3-22B9-FD3D-3F43CB174BCE}"/>
              </a:ext>
            </a:extLst>
          </p:cNvPr>
          <p:cNvSpPr txBox="1"/>
          <p:nvPr/>
        </p:nvSpPr>
        <p:spPr>
          <a:xfrm>
            <a:off x="11728704" y="6406896"/>
            <a:ext cx="335280" cy="369332"/>
          </a:xfrm>
          <a:prstGeom prst="rect">
            <a:avLst/>
          </a:prstGeom>
          <a:noFill/>
        </p:spPr>
        <p:txBody>
          <a:bodyPr wrap="square" rtlCol="0">
            <a:spAutoFit/>
          </a:bodyPr>
          <a:lstStyle/>
          <a:p>
            <a:r>
              <a:rPr lang="en-US" altLang="ko-KR" dirty="0">
                <a:solidFill>
                  <a:srgbClr val="AC2E5E"/>
                </a:solidFill>
              </a:rPr>
              <a:t>8</a:t>
            </a:r>
            <a:endParaRPr lang="ko-KR" altLang="en-US" dirty="0">
              <a:solidFill>
                <a:srgbClr val="AC2E5E"/>
              </a:solidFill>
            </a:endParaRPr>
          </a:p>
        </p:txBody>
      </p:sp>
    </p:spTree>
  </p:cSld>
  <p:clrMapOvr>
    <a:masterClrMapping/>
  </p:clrMapOvr>
</p:sld>
</file>

<file path=ppt/theme/theme1.xml><?xml version="1.0" encoding="utf-8"?>
<a:theme xmlns:a="http://schemas.openxmlformats.org/drawingml/2006/main" name="Office 主题​​">
  <a:themeElements>
    <a:clrScheme name="紫罗兰色">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6027</TotalTime>
  <Words>2181</Words>
  <Application>Microsoft Office PowerPoint</Application>
  <PresentationFormat>宽屏</PresentationFormat>
  <Paragraphs>1161</Paragraphs>
  <Slides>25</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Adobe Heiti Std R</vt:lpstr>
      <vt:lpstr>DengXian</vt:lpstr>
      <vt:lpstr>DengXian</vt:lpstr>
      <vt:lpstr>Noto Sans Symbols</vt:lpstr>
      <vt:lpstr>Play</vt:lpstr>
      <vt:lpstr>맑은 고딕</vt:lpstr>
      <vt:lpstr>맑은 고딕</vt:lpstr>
      <vt:lpstr>한컴바탕</vt:lpstr>
      <vt:lpstr>Abadi</vt:lpstr>
      <vt:lpstr>Abadi Extra Light</vt:lpstr>
      <vt:lpstr>Arial</vt:lpstr>
      <vt:lpstr>Bell MT</vt:lpstr>
      <vt:lpstr>Calibri</vt:lpstr>
      <vt:lpstr>Calibri Light</vt:lpstr>
      <vt:lpstr>Times New Roman</vt:lpstr>
      <vt:lpstr>Wingdings</vt:lpstr>
      <vt:lpstr>Office 主题​​</vt:lpstr>
      <vt:lpstr> Master’s Thesis  A Study on Dimensional Feature Data Combinations for Efficient  Epilepsy Prediction</vt:lpstr>
      <vt:lpstr>Contents</vt:lpstr>
      <vt:lpstr>Contents</vt:lpstr>
      <vt:lpstr>PowerPoint 演示文稿</vt:lpstr>
      <vt:lpstr>Epilepsy prediction (간질예측)</vt:lpstr>
      <vt:lpstr>Electroencephalogram (EEG)</vt:lpstr>
      <vt:lpstr>PowerPoint 演示文稿</vt:lpstr>
      <vt:lpstr>Related work</vt:lpstr>
      <vt:lpstr>PowerPoint 演示文稿</vt:lpstr>
      <vt:lpstr>Datasets (public)</vt:lpstr>
      <vt:lpstr>Dimensional Feature Data Combinations for Epilepsy Prediction</vt:lpstr>
      <vt:lpstr>Dimensional Feature Data Combinations for Epilepsy Prediction</vt:lpstr>
      <vt:lpstr>Dimensional Feature Data Combinations for Epilepsy Prediction</vt:lpstr>
      <vt:lpstr>Dimensional Feature Data Combinations for Epilepsy Prediction</vt:lpstr>
      <vt:lpstr>PowerPoint 演示文稿</vt:lpstr>
      <vt:lpstr>Experiment Result </vt:lpstr>
      <vt:lpstr>Experiment Result </vt:lpstr>
      <vt:lpstr>Experiment Result </vt:lpstr>
      <vt:lpstr>Experiment Result </vt:lpstr>
      <vt:lpstr>Experiment Result </vt:lpstr>
      <vt:lpstr>Experiment Result </vt:lpstr>
      <vt:lpstr>PowerPoint 演示文稿</vt:lpstr>
      <vt:lpstr>Contribution and Future Work</vt:lpstr>
      <vt:lpstr>Contribution and Future Work</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ziyang gong</dc:creator>
  <cp:lastModifiedBy>ziyang gong</cp:lastModifiedBy>
  <cp:revision>31</cp:revision>
  <dcterms:created xsi:type="dcterms:W3CDTF">2023-10-30T12:46:54Z</dcterms:created>
  <dcterms:modified xsi:type="dcterms:W3CDTF">2023-11-15T01:43:53Z</dcterms:modified>
</cp:coreProperties>
</file>