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0" r:id="rId3"/>
    <p:sldId id="281" r:id="rId4"/>
    <p:sldId id="282" r:id="rId5"/>
    <p:sldId id="283" r:id="rId6"/>
    <p:sldId id="285" r:id="rId7"/>
    <p:sldId id="286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99B1"/>
    <a:srgbClr val="6075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5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1586BD-0F56-465E-90DD-4F7EB5C22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62D75AF-8D7E-477A-B06A-773B54B18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22D08B3-A9A6-4CA5-94A5-60BE4193B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2020-10-30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25B2C64-F6D0-4564-A934-9F517F7C4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3881C62-2657-4643-9CC9-89D68799A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975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098AADC-F389-4BCD-9E52-49B7E6490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E1A3D60F-143D-47A7-90DD-8D2052D74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2913F-34A8-4E19-BE54-298D842C8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2020-10-30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86ADB15-0821-4678-8A84-0615C9618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E5E1647-A311-42C8-900F-03252A535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426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42E21EA-AC61-43C5-AA22-71763E0491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ED08377-D434-4883-933D-05403373BC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76BEFAE-52A5-4771-A24E-66D37EDBF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2020-10-30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7F5FDAD-E360-45AB-9254-5D5A1437A3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879758A-1063-49CC-A47B-5A24925A9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407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9BCD5E-CF2F-45CD-A1C5-FACE037AE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6340CAA-7987-4F30-B10A-034CDBA23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08DEE94-B9EB-437B-B87B-4D6343955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2020-10-30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0C7A974-A07A-49C2-B147-F6EC85053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94EDD24-940C-445F-B974-623173FA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4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55FC26-2554-4ACE-AD62-BF4C0D150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5F7A203-776E-48E1-8F52-E0C061723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22283AA-0163-40C4-BD15-4B5D9779A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2020-10-30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1A8905D-720A-4884-BF88-251296BD5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91F5B7E-479B-4C2C-9C2F-FC3D3BAF2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55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A78C707-FFC8-4A24-BA23-EF9EC4467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160DF4-3AB1-42B3-8971-B823E5CB2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B6BFC4C-B0FA-4F91-8D27-3D1AF4C2C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2FAC31B-12B8-44B6-A9E9-8F967BCFB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2020-10-30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FFAD4C5-4E96-46C0-9033-3CF48A722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8F5A243-79AB-498E-9F6B-C0EA9EA19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094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839153-E8CD-49CF-A352-CE2C89DD0C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9D2D86D-B04B-4F6E-8B70-CEEE8EE74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ADF040F-70C5-4670-BDE4-017C92D5B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02EE54B-8A53-409D-B09E-64BD2F952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2B72209-6EC7-4418-A78D-417AB466F5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F99256C-B33C-4980-B58A-185F1B508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2020-10-30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10D41821-F2CE-4C29-8132-70323EDD6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8C219DB-B597-4742-98CD-2CAE4BE50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10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86D106D-5995-4C96-A34B-80776AE9E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FF2DA30-6E46-4781-A24E-22BEFDC9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2020-10-30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6E6DFE5-8E83-400E-805F-69D1FE731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0DD16593-628A-472D-A9C3-C41BD8886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16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49B1C4D2-3722-4C1D-B0E4-3ABC0DA4C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2020-10-30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3A393B7-AE11-4029-9D65-0BDEFB02D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B9F3B94-79EC-477D-B625-FF12E8701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145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D40AC1-6795-4CA4-8863-90C130E9F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0AA3D37-5CDD-4F3C-8395-110B38116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E09C48F-85AB-4E64-BEFA-3A18C6A9F9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6C7D03F-6B67-4E51-B669-6A0E67E1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2020-10-30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85481C9-7778-4E3B-A752-9007B5C85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0C20EB4-E727-4E37-91E3-2D601E7FF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730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50C0D57-3EBF-4D7D-9103-029D562A3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925C662-F8E6-4896-9E6B-19D16B2099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7ED9F6B-4286-432D-A5CB-100E7F7765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BAD39F7-71D8-4D10-B6E7-04E0D95EB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2020-10-30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43C73A8-E25B-4949-B956-80A5EC260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77CE8D1-E11F-4E87-B585-E1E5C9463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08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7718C337-9B27-40D3-A9B2-4005EE7EA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B69189F-28A1-4057-8CE9-3B76810BF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5F256D8-7BB6-49E2-954E-EF9E05DBF8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BE8F7-8EF6-4880-9F1A-6D10965A868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2020-10-30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B38B22D-A8A6-4CDF-89EF-E670765EC8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EBBC4C3-52FC-436A-A3AE-F6A5F52B6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3BBB8-EBE5-4A2B-AB70-89540E1C96C3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95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rgbClr val="617695"/>
            </a:gs>
            <a:gs pos="30000">
              <a:srgbClr val="53658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D7EB52D8-023D-4E81-9586-9D518643AACE}"/>
              </a:ext>
            </a:extLst>
          </p:cNvPr>
          <p:cNvSpPr txBox="1"/>
          <p:nvPr/>
        </p:nvSpPr>
        <p:spPr>
          <a:xfrm>
            <a:off x="251016" y="2603537"/>
            <a:ext cx="2895981" cy="2959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u="sng">
                <a:solidFill>
                  <a:srgbClr val="C5A48D"/>
                </a:solidFill>
              </a:rPr>
              <a:t>Preliminaries / </a:t>
            </a:r>
            <a:r>
              <a:rPr lang="en-US" altLang="ko-KR" sz="1400" b="1" u="sng" err="1">
                <a:solidFill>
                  <a:srgbClr val="C5A48D"/>
                </a:solidFill>
              </a:rPr>
              <a:t>JunHo</a:t>
            </a:r>
            <a:r>
              <a:rPr lang="en-US" altLang="ko-KR" sz="1400" b="1" u="sng">
                <a:solidFill>
                  <a:srgbClr val="C5A48D"/>
                </a:solidFill>
              </a:rPr>
              <a:t> Yoon</a:t>
            </a:r>
          </a:p>
          <a:p>
            <a:pPr algn="ctr">
              <a:lnSpc>
                <a:spcPct val="150000"/>
              </a:lnSpc>
            </a:pPr>
            <a:endParaRPr lang="en-US" altLang="ko-KR" sz="1400" b="1" u="sng">
              <a:solidFill>
                <a:srgbClr val="C5A48D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sz="1400" b="1" u="sng">
              <a:solidFill>
                <a:srgbClr val="C5A48D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b="1" i="1">
                <a:solidFill>
                  <a:schemeClr val="bg1"/>
                </a:solidFill>
                <a:cs typeface="Aharoni" panose="02010803020104030203" pitchFamily="2" charset="-79"/>
              </a:rPr>
              <a:t>Data Manipulation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b="1" i="1">
                <a:solidFill>
                  <a:schemeClr val="bg1"/>
                </a:solidFill>
                <a:cs typeface="Aharoni" panose="02010803020104030203" pitchFamily="2" charset="-79"/>
              </a:rPr>
              <a:t>Data Preprocessing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b="1" i="1">
                <a:solidFill>
                  <a:schemeClr val="bg1"/>
                </a:solidFill>
                <a:cs typeface="Aharoni" panose="02010803020104030203" pitchFamily="2" charset="-79"/>
              </a:rPr>
              <a:t>Linear Algebra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b="1" i="1">
                <a:solidFill>
                  <a:schemeClr val="bg1"/>
                </a:solidFill>
                <a:cs typeface="Aharoni" panose="02010803020104030203" pitchFamily="2" charset="-79"/>
              </a:rPr>
              <a:t>Calculus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b="1" i="1">
                <a:solidFill>
                  <a:schemeClr val="bg1"/>
                </a:solidFill>
                <a:cs typeface="Aharoni" panose="02010803020104030203" pitchFamily="2" charset="-79"/>
              </a:rPr>
              <a:t>Automatic Differentiation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400" b="1" i="1">
                <a:solidFill>
                  <a:schemeClr val="bg1"/>
                </a:solidFill>
                <a:cs typeface="Aharoni" panose="02010803020104030203" pitchFamily="2" charset="-79"/>
              </a:rPr>
              <a:t>Probability</a:t>
            </a:r>
          </a:p>
        </p:txBody>
      </p:sp>
      <p:sp>
        <p:nvSpPr>
          <p:cNvPr id="40" name="타원 39">
            <a:extLst>
              <a:ext uri="{FF2B5EF4-FFF2-40B4-BE49-F238E27FC236}">
                <a16:creationId xmlns:a16="http://schemas.microsoft.com/office/drawing/2014/main" id="{2BD16B41-F7FD-471B-9BA2-685E4CBA434D}"/>
              </a:ext>
            </a:extLst>
          </p:cNvPr>
          <p:cNvSpPr/>
          <p:nvPr/>
        </p:nvSpPr>
        <p:spPr>
          <a:xfrm>
            <a:off x="1159007" y="1376053"/>
            <a:ext cx="1080000" cy="1080000"/>
          </a:xfrm>
          <a:prstGeom prst="ellipse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14" name="그룹 13">
            <a:extLst>
              <a:ext uri="{FF2B5EF4-FFF2-40B4-BE49-F238E27FC236}">
                <a16:creationId xmlns:a16="http://schemas.microsoft.com/office/drawing/2014/main" id="{0E8AEC4A-6DC8-4C3B-A5BF-A32693A6AD71}"/>
              </a:ext>
            </a:extLst>
          </p:cNvPr>
          <p:cNvGrpSpPr/>
          <p:nvPr/>
        </p:nvGrpSpPr>
        <p:grpSpPr>
          <a:xfrm>
            <a:off x="4166007" y="650059"/>
            <a:ext cx="5659637" cy="2508777"/>
            <a:chOff x="4706334" y="1714088"/>
            <a:chExt cx="5659637" cy="2508777"/>
          </a:xfrm>
        </p:grpSpPr>
        <p:cxnSp>
          <p:nvCxnSpPr>
            <p:cNvPr id="8" name="직선 연결선 7">
              <a:extLst>
                <a:ext uri="{FF2B5EF4-FFF2-40B4-BE49-F238E27FC236}">
                  <a16:creationId xmlns:a16="http://schemas.microsoft.com/office/drawing/2014/main" id="{6EA19975-759C-41E4-BE94-5BF7C5E983EF}"/>
                </a:ext>
              </a:extLst>
            </p:cNvPr>
            <p:cNvCxnSpPr>
              <a:cxnSpLocks/>
            </p:cNvCxnSpPr>
            <p:nvPr/>
          </p:nvCxnSpPr>
          <p:spPr>
            <a:xfrm>
              <a:off x="4706334" y="1714088"/>
              <a:ext cx="5659637" cy="2508777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13F20A7C-65C8-4325-83F7-99B54500B6C6}"/>
                </a:ext>
              </a:extLst>
            </p:cNvPr>
            <p:cNvSpPr/>
            <p:nvPr/>
          </p:nvSpPr>
          <p:spPr>
            <a:xfrm>
              <a:off x="5372955" y="1959895"/>
              <a:ext cx="4145117" cy="1877437"/>
            </a:xfrm>
            <a:prstGeom prst="rect">
              <a:avLst/>
            </a:prstGeom>
            <a:solidFill>
              <a:srgbClr val="536580"/>
            </a:solidFill>
          </p:spPr>
          <p:txBody>
            <a:bodyPr wrap="square">
              <a:spAutoFit/>
            </a:bodyPr>
            <a:lstStyle/>
            <a:p>
              <a:pPr latinLnBrk="0">
                <a:defRPr/>
              </a:pPr>
              <a:r>
                <a:rPr lang="en-US" altLang="ko-KR" sz="4400" b="1" kern="0">
                  <a:solidFill>
                    <a:prstClr val="white"/>
                  </a:solidFill>
                </a:rPr>
                <a:t>Dive into</a:t>
              </a:r>
            </a:p>
            <a:p>
              <a:pPr latinLnBrk="0">
                <a:defRPr/>
              </a:pPr>
              <a:r>
                <a:rPr lang="en-US" altLang="ko-KR" sz="4400" b="1" kern="0">
                  <a:solidFill>
                    <a:prstClr val="white"/>
                  </a:solidFill>
                </a:rPr>
                <a:t>Deep Learning</a:t>
              </a:r>
            </a:p>
            <a:p>
              <a:r>
                <a:rPr lang="en-US" altLang="ko-KR" sz="2800" kern="0">
                  <a:solidFill>
                    <a:srgbClr val="8899B2"/>
                  </a:solidFill>
                </a:rPr>
                <a:t>Preliminaries</a:t>
              </a:r>
              <a:endParaRPr lang="en" altLang="ko-Kore-KR" sz="2800"/>
            </a:p>
          </p:txBody>
        </p:sp>
      </p:grpSp>
      <p:pic>
        <p:nvPicPr>
          <p:cNvPr id="18" name="그림 17">
            <a:extLst>
              <a:ext uri="{FF2B5EF4-FFF2-40B4-BE49-F238E27FC236}">
                <a16:creationId xmlns:a16="http://schemas.microsoft.com/office/drawing/2014/main" id="{DD2AA2A4-A1CC-46C6-8DAB-77EA480BB1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2628" y="3699165"/>
            <a:ext cx="5924041" cy="250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595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rgbClr val="617695"/>
            </a:gs>
            <a:gs pos="30000">
              <a:srgbClr val="53658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1CD6B506-9931-4EAF-97D2-ED631DB7F43F}"/>
              </a:ext>
            </a:extLst>
          </p:cNvPr>
          <p:cNvCxnSpPr>
            <a:cxnSpLocks/>
          </p:cNvCxnSpPr>
          <p:nvPr/>
        </p:nvCxnSpPr>
        <p:spPr>
          <a:xfrm>
            <a:off x="157295" y="152884"/>
            <a:ext cx="265847" cy="22234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직사각형 2">
            <a:extLst>
              <a:ext uri="{FF2B5EF4-FFF2-40B4-BE49-F238E27FC236}">
                <a16:creationId xmlns:a16="http://schemas.microsoft.com/office/drawing/2014/main" id="{707B2B5E-5C47-4281-ADA4-BE3F970223FC}"/>
              </a:ext>
            </a:extLst>
          </p:cNvPr>
          <p:cNvSpPr/>
          <p:nvPr/>
        </p:nvSpPr>
        <p:spPr>
          <a:xfrm>
            <a:off x="4273139" y="580956"/>
            <a:ext cx="4200842" cy="25757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>
                <a:solidFill>
                  <a:prstClr val="white"/>
                </a:solidFill>
              </a:rPr>
              <a:t>tensor</a:t>
            </a:r>
            <a:r>
              <a:rPr lang="ko-KR" altLang="en-US" sz="1400" b="1">
                <a:solidFill>
                  <a:prstClr val="white"/>
                </a:solidFill>
              </a:rPr>
              <a:t>란 </a:t>
            </a:r>
            <a:r>
              <a:rPr lang="en-US" altLang="ko-KR" sz="1400" b="1">
                <a:solidFill>
                  <a:prstClr val="white"/>
                </a:solidFill>
              </a:rPr>
              <a:t>n</a:t>
            </a:r>
            <a:r>
              <a:rPr lang="ko-KR" altLang="en-US" sz="1400" b="1">
                <a:solidFill>
                  <a:prstClr val="white"/>
                </a:solidFill>
              </a:rPr>
              <a:t>차원 배열을 뜻하고 </a:t>
            </a:r>
            <a:r>
              <a:rPr lang="en-US" altLang="ko-KR" sz="1400" b="1">
                <a:solidFill>
                  <a:prstClr val="white"/>
                </a:solidFill>
              </a:rPr>
              <a:t>tensor class (</a:t>
            </a:r>
            <a:r>
              <a:rPr lang="en-US" altLang="ko-KR" sz="1400" b="1" err="1">
                <a:solidFill>
                  <a:prstClr val="white"/>
                </a:solidFill>
              </a:rPr>
              <a:t>ndarray</a:t>
            </a:r>
            <a:r>
              <a:rPr lang="en-US" altLang="ko-KR" sz="1400" b="1">
                <a:solidFill>
                  <a:prstClr val="white"/>
                </a:solidFill>
              </a:rPr>
              <a:t>,</a:t>
            </a:r>
            <a:r>
              <a:rPr lang="ko-KR" altLang="en-US" sz="1400" b="1">
                <a:solidFill>
                  <a:prstClr val="white"/>
                </a:solidFill>
              </a:rPr>
              <a:t> </a:t>
            </a:r>
            <a:r>
              <a:rPr lang="en-US" altLang="ko-KR" sz="1400" b="1" err="1">
                <a:solidFill>
                  <a:prstClr val="white"/>
                </a:solidFill>
              </a:rPr>
              <a:t>pytorch</a:t>
            </a:r>
            <a:r>
              <a:rPr lang="en-US" altLang="ko-KR" sz="1400" b="1">
                <a:solidFill>
                  <a:prstClr val="white"/>
                </a:solidFill>
              </a:rPr>
              <a:t>,</a:t>
            </a:r>
            <a:r>
              <a:rPr lang="ko-KR" altLang="en-US" sz="1400" b="1">
                <a:solidFill>
                  <a:prstClr val="white"/>
                </a:solidFill>
              </a:rPr>
              <a:t> </a:t>
            </a:r>
            <a:r>
              <a:rPr lang="en-US" altLang="ko-KR" sz="1400" b="1">
                <a:solidFill>
                  <a:prstClr val="white"/>
                </a:solidFill>
              </a:rPr>
              <a:t>tensorflow)</a:t>
            </a:r>
            <a:r>
              <a:rPr lang="ko-KR" altLang="en-US" sz="1400" b="1">
                <a:solidFill>
                  <a:prstClr val="white"/>
                </a:solidFill>
              </a:rPr>
              <a:t>는 자동 미분을 지원한다</a:t>
            </a:r>
            <a:r>
              <a:rPr lang="en-US" altLang="ko-KR" sz="1400" b="1">
                <a:solidFill>
                  <a:prstClr val="white"/>
                </a:solidFill>
              </a:rPr>
              <a:t>. </a:t>
            </a:r>
            <a:r>
              <a:rPr lang="ko-KR" altLang="en-US" sz="1400" b="1">
                <a:solidFill>
                  <a:prstClr val="white"/>
                </a:solidFill>
              </a:rPr>
              <a:t>이는 딥 러닝을 위한 데이터 저장과 조작을 하는 주요 인터페이스 이다</a:t>
            </a:r>
            <a:r>
              <a:rPr lang="en-US" altLang="ko-KR" sz="1400" b="1">
                <a:solidFill>
                  <a:prstClr val="white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z="1400" b="1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>
                <a:solidFill>
                  <a:prstClr val="white"/>
                </a:solidFill>
              </a:rPr>
              <a:t>tensor</a:t>
            </a:r>
            <a:r>
              <a:rPr lang="ko-KR" altLang="en-US" sz="1400" b="1">
                <a:solidFill>
                  <a:prstClr val="white"/>
                </a:solidFill>
              </a:rPr>
              <a:t>에서의 연산</a:t>
            </a:r>
            <a:r>
              <a:rPr lang="en-US" altLang="ko-KR" sz="1400" b="1">
                <a:solidFill>
                  <a:prstClr val="white"/>
                </a:solidFill>
              </a:rPr>
              <a:t>, broadcast, indexing and slicing, </a:t>
            </a:r>
            <a:r>
              <a:rPr lang="ko-KR" altLang="en-US" sz="1400" b="1">
                <a:solidFill>
                  <a:prstClr val="white"/>
                </a:solidFill>
              </a:rPr>
              <a:t>메모리 절약</a:t>
            </a:r>
            <a:r>
              <a:rPr lang="en-US" altLang="ko-KR" sz="1400" b="1">
                <a:solidFill>
                  <a:prstClr val="white"/>
                </a:solidFill>
              </a:rPr>
              <a:t> </a:t>
            </a:r>
            <a:r>
              <a:rPr lang="ko-KR" altLang="en-US" sz="1400" b="1">
                <a:solidFill>
                  <a:prstClr val="white"/>
                </a:solidFill>
              </a:rPr>
              <a:t>등 다양한 옵션을 알려준다</a:t>
            </a:r>
            <a:r>
              <a:rPr lang="en-US" altLang="ko-KR" sz="1400" b="1">
                <a:solidFill>
                  <a:prstClr val="white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>
                <a:solidFill>
                  <a:srgbClr val="8899B1"/>
                </a:solidFill>
              </a:rPr>
              <a:t>* </a:t>
            </a:r>
            <a:r>
              <a:rPr lang="ko-KR" altLang="en-US" sz="1100">
                <a:solidFill>
                  <a:srgbClr val="8899B1"/>
                </a:solidFill>
              </a:rPr>
              <a:t>이번 장에서는 </a:t>
            </a:r>
            <a:r>
              <a:rPr lang="en-US" altLang="ko-KR" sz="1100" err="1">
                <a:solidFill>
                  <a:srgbClr val="8899B1"/>
                </a:solidFill>
              </a:rPr>
              <a:t>numpy</a:t>
            </a:r>
            <a:r>
              <a:rPr lang="ko-KR" altLang="en-US" sz="1100">
                <a:solidFill>
                  <a:srgbClr val="8899B1"/>
                </a:solidFill>
              </a:rPr>
              <a:t>를 사용한 경험이 있다면 도움이 된다</a:t>
            </a:r>
            <a:r>
              <a:rPr lang="en-US" altLang="ko-KR" sz="1100">
                <a:solidFill>
                  <a:srgbClr val="8899B1"/>
                </a:solidFill>
              </a:rPr>
              <a:t>.</a:t>
            </a:r>
          </a:p>
        </p:txBody>
      </p:sp>
      <p:graphicFrame>
        <p:nvGraphicFramePr>
          <p:cNvPr id="4" name="표 4">
            <a:extLst>
              <a:ext uri="{FF2B5EF4-FFF2-40B4-BE49-F238E27FC236}">
                <a16:creationId xmlns:a16="http://schemas.microsoft.com/office/drawing/2014/main" id="{D79EC768-6100-4014-8DF8-88BB22834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5225018"/>
              </p:ext>
            </p:extLst>
          </p:nvPr>
        </p:nvGraphicFramePr>
        <p:xfrm>
          <a:off x="5386647" y="3681163"/>
          <a:ext cx="6500556" cy="28277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961804">
                  <a:extLst>
                    <a:ext uri="{9D8B030D-6E8A-4147-A177-3AD203B41FA5}">
                      <a16:colId xmlns:a16="http://schemas.microsoft.com/office/drawing/2014/main" val="3370213896"/>
                    </a:ext>
                  </a:extLst>
                </a:gridCol>
                <a:gridCol w="4538752">
                  <a:extLst>
                    <a:ext uri="{9D8B030D-6E8A-4147-A177-3AD203B41FA5}">
                      <a16:colId xmlns:a16="http://schemas.microsoft.com/office/drawing/2014/main" val="3164101318"/>
                    </a:ext>
                  </a:extLst>
                </a:gridCol>
              </a:tblGrid>
              <a:tr h="5655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>
                          <a:ln>
                            <a:noFill/>
                          </a:ln>
                          <a:pattFill prst="pct5">
                            <a:fgClr>
                              <a:schemeClr val="tx1"/>
                            </a:fgClr>
                            <a:bgClr>
                              <a:schemeClr val="bg1"/>
                            </a:bgClr>
                          </a:pattFill>
                        </a:rPr>
                        <a:t>Calculate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기본적인 연산</a:t>
                      </a:r>
                      <a:r>
                        <a:rPr lang="en-US" altLang="ko-KR" sz="1200" b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(+, -, /, *, **),</a:t>
                      </a:r>
                      <a:r>
                        <a:rPr lang="ko-KR" altLang="en-US" sz="1200" b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 지수 연산</a:t>
                      </a:r>
                      <a:r>
                        <a:rPr lang="en-US" altLang="ko-KR" sz="1200" b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(np.exp()) </a:t>
                      </a:r>
                      <a:r>
                        <a:rPr lang="ko-KR" altLang="en-US" sz="1200" b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그리고 논리 연산이 가능하다</a:t>
                      </a:r>
                      <a:r>
                        <a:rPr lang="en-US" altLang="ko-KR" sz="1200" b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.</a:t>
                      </a:r>
                      <a:endParaRPr lang="ko-KR" altLang="en-US" sz="1200" b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3066509"/>
                  </a:ext>
                </a:extLst>
              </a:tr>
              <a:tr h="5655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>
                          <a:ln>
                            <a:noFill/>
                          </a:ln>
                          <a:pattFill prst="pct5">
                            <a:fgClr>
                              <a:schemeClr val="tx1"/>
                            </a:fgClr>
                            <a:bgClr>
                              <a:schemeClr val="bg1"/>
                            </a:bgClr>
                          </a:pattFill>
                        </a:rPr>
                        <a:t>Broadcast</a:t>
                      </a:r>
                      <a:endParaRPr lang="ko-KR" altLang="en-US" sz="1400" b="1">
                        <a:ln>
                          <a:noFill/>
                        </a:ln>
                        <a:pattFill prst="pct5">
                          <a:fgClr>
                            <a:schemeClr val="tx1"/>
                          </a:fgClr>
                          <a:bgClr>
                            <a:schemeClr val="bg1"/>
                          </a:bgClr>
                        </a:patt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행렬의 크기가 다를 때에도 요소들 간의 연산이 가능하다</a:t>
                      </a:r>
                      <a:r>
                        <a:rPr lang="en-US" altLang="ko-KR" sz="1200" b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ko-KR" altLang="en-US" sz="1200" b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결과에 따라 배열의 모양이 바뀌는 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16923798"/>
                  </a:ext>
                </a:extLst>
              </a:tr>
              <a:tr h="5655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>
                          <a:ln>
                            <a:noFill/>
                          </a:ln>
                          <a:pattFill prst="pct5">
                            <a:fgClr>
                              <a:schemeClr val="tx1"/>
                            </a:fgClr>
                            <a:bgClr>
                              <a:schemeClr val="bg1"/>
                            </a:bgClr>
                          </a:pattFill>
                        </a:rPr>
                        <a:t>Indexing &amp; Slicing</a:t>
                      </a:r>
                      <a:endParaRPr lang="ko-KR" altLang="en-US" sz="1400" b="1">
                        <a:ln>
                          <a:noFill/>
                        </a:ln>
                        <a:pattFill prst="pct5">
                          <a:fgClr>
                            <a:schemeClr val="tx1"/>
                          </a:fgClr>
                          <a:bgClr>
                            <a:schemeClr val="bg1"/>
                          </a:bgClr>
                        </a:patt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행렬의 위치를 지정하거나 혹은 </a:t>
                      </a:r>
                      <a:r>
                        <a:rPr lang="en-US" altLang="ko-KR" sz="1200" b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indexing</a:t>
                      </a:r>
                      <a:r>
                        <a:rPr lang="ko-KR" altLang="en-US" sz="1200" b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에 대해 적용할 수 있다</a:t>
                      </a:r>
                      <a:r>
                        <a:rPr lang="en-US" altLang="ko-KR" sz="1200" b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. </a:t>
                      </a:r>
                      <a:r>
                        <a:rPr lang="en-US" altLang="ko-KR" sz="1200" b="0">
                          <a:ln>
                            <a:noFill/>
                          </a:ln>
                          <a:solidFill>
                            <a:srgbClr val="8899B1"/>
                          </a:solidFill>
                        </a:rPr>
                        <a:t>ex) X[1,2] or x[0:2. :] = 12 // 1</a:t>
                      </a:r>
                      <a:r>
                        <a:rPr lang="ko-KR" altLang="en-US" sz="1200" b="0">
                          <a:ln>
                            <a:noFill/>
                          </a:ln>
                          <a:solidFill>
                            <a:srgbClr val="8899B1"/>
                          </a:solidFill>
                        </a:rPr>
                        <a:t>번째 </a:t>
                      </a:r>
                      <a:r>
                        <a:rPr lang="en-US" altLang="ko-KR" sz="1200" b="0">
                          <a:ln>
                            <a:noFill/>
                          </a:ln>
                          <a:solidFill>
                            <a:srgbClr val="8899B1"/>
                          </a:solidFill>
                        </a:rPr>
                        <a:t>2</a:t>
                      </a:r>
                      <a:r>
                        <a:rPr lang="ko-KR" altLang="en-US" sz="1200" b="0">
                          <a:ln>
                            <a:noFill/>
                          </a:ln>
                          <a:solidFill>
                            <a:srgbClr val="8899B1"/>
                          </a:solidFill>
                        </a:rPr>
                        <a:t>번째 행을 모두 적용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22809"/>
                  </a:ext>
                </a:extLst>
              </a:tr>
              <a:tr h="5655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>
                          <a:ln>
                            <a:noFill/>
                          </a:ln>
                          <a:pattFill prst="pct5">
                            <a:fgClr>
                              <a:schemeClr val="tx1"/>
                            </a:fgClr>
                            <a:bgClr>
                              <a:schemeClr val="bg1"/>
                            </a:bgClr>
                          </a:pattFill>
                        </a:rPr>
                        <a:t>Saving Memory</a:t>
                      </a:r>
                      <a:endParaRPr lang="ko-KR" altLang="en-US" sz="1400" b="1">
                        <a:ln>
                          <a:noFill/>
                        </a:ln>
                        <a:pattFill prst="pct5">
                          <a:fgClr>
                            <a:schemeClr val="tx1"/>
                          </a:fgClr>
                          <a:bgClr>
                            <a:schemeClr val="bg1"/>
                          </a:bgClr>
                        </a:patt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불필요한 메모리 할당과 코드 일부가 이전 파라미터를 참조하는 문제를 해결하기 위해 </a:t>
                      </a:r>
                      <a:r>
                        <a:rPr lang="en-US" altLang="ko-KR" sz="1200" b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X[:] = X + Y or X += Y</a:t>
                      </a:r>
                      <a:r>
                        <a:rPr lang="ko-KR" altLang="en-US" sz="1200" b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로 표기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3328372"/>
                  </a:ext>
                </a:extLst>
              </a:tr>
              <a:tr h="5655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400" b="1">
                          <a:ln>
                            <a:noFill/>
                          </a:ln>
                          <a:pattFill prst="pct5">
                            <a:fgClr>
                              <a:schemeClr val="tx1"/>
                            </a:fgClr>
                            <a:bgClr>
                              <a:schemeClr val="bg1"/>
                            </a:bgClr>
                          </a:pattFill>
                        </a:rPr>
                        <a:t>Conversion to Other Python bjects</a:t>
                      </a:r>
                      <a:endParaRPr lang="ko-KR" altLang="en-US" sz="1400" b="1">
                        <a:ln>
                          <a:noFill/>
                        </a:ln>
                        <a:pattFill prst="pct5">
                          <a:fgClr>
                            <a:schemeClr val="tx1"/>
                          </a:fgClr>
                          <a:bgClr>
                            <a:schemeClr val="bg1"/>
                          </a:bgClr>
                        </a:patt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다른 오브젝트로 변경 가능하다</a:t>
                      </a:r>
                      <a:r>
                        <a:rPr lang="en-US" altLang="ko-KR" sz="1200" b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.</a:t>
                      </a:r>
                    </a:p>
                    <a:p>
                      <a:pPr latinLnBrk="1"/>
                      <a:r>
                        <a:rPr lang="en-US" altLang="ko-KR" sz="1200" b="0">
                          <a:ln>
                            <a:noFill/>
                          </a:ln>
                          <a:solidFill>
                            <a:srgbClr val="8899B1"/>
                          </a:solidFill>
                        </a:rPr>
                        <a:t>ex)</a:t>
                      </a:r>
                      <a:r>
                        <a:rPr lang="ko-KR" altLang="en-US" sz="1200" b="0">
                          <a:ln>
                            <a:noFill/>
                          </a:ln>
                          <a:solidFill>
                            <a:srgbClr val="8899B1"/>
                          </a:solidFill>
                        </a:rPr>
                        <a:t> </a:t>
                      </a:r>
                      <a:r>
                        <a:rPr lang="en-US" altLang="ko-KR" sz="1200" b="0">
                          <a:ln>
                            <a:noFill/>
                          </a:ln>
                          <a:solidFill>
                            <a:srgbClr val="8899B1"/>
                          </a:solidFill>
                        </a:rPr>
                        <a:t>np.array(),</a:t>
                      </a:r>
                      <a:r>
                        <a:rPr lang="ko-KR" altLang="en-US" sz="1200" b="0">
                          <a:ln>
                            <a:noFill/>
                          </a:ln>
                          <a:solidFill>
                            <a:srgbClr val="8899B1"/>
                          </a:solidFill>
                        </a:rPr>
                        <a:t> </a:t>
                      </a:r>
                      <a:r>
                        <a:rPr lang="en-US" altLang="ko-KR" sz="1200" b="0">
                          <a:ln>
                            <a:noFill/>
                          </a:ln>
                          <a:solidFill>
                            <a:srgbClr val="8899B1"/>
                          </a:solidFill>
                        </a:rPr>
                        <a:t>torch.tensor(), tf.constant()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0121138"/>
                  </a:ext>
                </a:extLst>
              </a:tr>
            </a:tbl>
          </a:graphicData>
        </a:graphic>
      </p:graphicFrame>
      <p:grpSp>
        <p:nvGrpSpPr>
          <p:cNvPr id="8" name="그룹 7">
            <a:extLst>
              <a:ext uri="{FF2B5EF4-FFF2-40B4-BE49-F238E27FC236}">
                <a16:creationId xmlns:a16="http://schemas.microsoft.com/office/drawing/2014/main" id="{88E15D24-C853-407E-AB82-5F6CBFBCEA87}"/>
              </a:ext>
            </a:extLst>
          </p:cNvPr>
          <p:cNvGrpSpPr/>
          <p:nvPr/>
        </p:nvGrpSpPr>
        <p:grpSpPr>
          <a:xfrm>
            <a:off x="520391" y="458243"/>
            <a:ext cx="2713260" cy="5602915"/>
            <a:chOff x="521146" y="458243"/>
            <a:chExt cx="2885885" cy="5602915"/>
          </a:xfrm>
        </p:grpSpPr>
        <p:sp>
          <p:nvSpPr>
            <p:cNvPr id="13" name="직사각형 12">
              <a:extLst>
                <a:ext uri="{FF2B5EF4-FFF2-40B4-BE49-F238E27FC236}">
                  <a16:creationId xmlns:a16="http://schemas.microsoft.com/office/drawing/2014/main" id="{574DEFD0-8194-4D35-876E-8D27D8399D6F}"/>
                </a:ext>
              </a:extLst>
            </p:cNvPr>
            <p:cNvSpPr/>
            <p:nvPr/>
          </p:nvSpPr>
          <p:spPr>
            <a:xfrm>
              <a:off x="521146" y="458243"/>
              <a:ext cx="2885885" cy="11953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atinLnBrk="0">
                <a:defRPr/>
              </a:pPr>
              <a:r>
                <a:rPr lang="en-US" altLang="ko-KR" sz="2800" b="1" kern="0">
                  <a:solidFill>
                    <a:prstClr val="white"/>
                  </a:solidFill>
                </a:rPr>
                <a:t>Dive</a:t>
              </a:r>
              <a:r>
                <a:rPr lang="ko-KR" altLang="en-US" sz="2800" b="1" kern="0">
                  <a:solidFill>
                    <a:prstClr val="white"/>
                  </a:solidFill>
                </a:rPr>
                <a:t> </a:t>
              </a:r>
              <a:r>
                <a:rPr lang="en-US" altLang="ko-KR" sz="2800" b="1" kern="0">
                  <a:solidFill>
                    <a:prstClr val="white"/>
                  </a:solidFill>
                </a:rPr>
                <a:t>into</a:t>
              </a:r>
            </a:p>
            <a:p>
              <a:pPr latinLnBrk="0">
                <a:defRPr/>
              </a:pPr>
              <a:r>
                <a:rPr lang="en-US" altLang="ko-KR" sz="2800" b="1" kern="0">
                  <a:solidFill>
                    <a:prstClr val="white"/>
                  </a:solidFill>
                </a:rPr>
                <a:t>Deep</a:t>
              </a:r>
              <a:r>
                <a:rPr lang="ko-KR" altLang="en-US" sz="2800" b="1" kern="0">
                  <a:solidFill>
                    <a:prstClr val="white"/>
                  </a:solidFill>
                </a:rPr>
                <a:t> </a:t>
              </a:r>
              <a:r>
                <a:rPr lang="en-US" altLang="ko-KR" sz="2800" b="1" kern="0">
                  <a:solidFill>
                    <a:prstClr val="white"/>
                  </a:solidFill>
                </a:rPr>
                <a:t>Learning </a:t>
              </a:r>
            </a:p>
            <a:p>
              <a:pPr latinLnBrk="0">
                <a:lnSpc>
                  <a:spcPct val="150000"/>
                </a:lnSpc>
                <a:defRPr/>
              </a:pPr>
              <a:r>
                <a:rPr lang="en-US" altLang="ko-KR" sz="1200" kern="0">
                  <a:solidFill>
                    <a:prstClr val="white"/>
                  </a:solidFill>
                </a:rPr>
                <a:t>Preliminaries</a:t>
              </a:r>
              <a:endParaRPr lang="en-US" altLang="ko-KR" sz="900" kern="0">
                <a:solidFill>
                  <a:prstClr val="white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6DFC654-F103-4D74-9344-CECAE2D89465}"/>
                </a:ext>
              </a:extLst>
            </p:cNvPr>
            <p:cNvSpPr txBox="1"/>
            <p:nvPr/>
          </p:nvSpPr>
          <p:spPr>
            <a:xfrm>
              <a:off x="521147" y="3800475"/>
              <a:ext cx="2885884" cy="22606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600" b="1" i="1">
                  <a:solidFill>
                    <a:schemeClr val="bg1"/>
                  </a:solidFill>
                  <a:cs typeface="Aharoni" panose="02010803020104030203" pitchFamily="2" charset="-79"/>
                </a:rPr>
                <a:t>Data Manipulation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600" b="1" i="1">
                  <a:solidFill>
                    <a:srgbClr val="8899B1"/>
                  </a:solidFill>
                  <a:cs typeface="Aharoni" panose="02010803020104030203" pitchFamily="2" charset="-79"/>
                </a:rPr>
                <a:t>Data Preprocessing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600" b="1" i="1">
                  <a:solidFill>
                    <a:srgbClr val="8899B1"/>
                  </a:solidFill>
                  <a:cs typeface="Aharoni" panose="02010803020104030203" pitchFamily="2" charset="-79"/>
                </a:rPr>
                <a:t>Linear Algebra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600" b="1" i="1">
                  <a:solidFill>
                    <a:srgbClr val="8899B1"/>
                  </a:solidFill>
                  <a:cs typeface="Aharoni" panose="02010803020104030203" pitchFamily="2" charset="-79"/>
                </a:rPr>
                <a:t>Calculus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600" b="1" i="1">
                  <a:solidFill>
                    <a:srgbClr val="8899B1"/>
                  </a:solidFill>
                  <a:cs typeface="Aharoni" panose="02010803020104030203" pitchFamily="2" charset="-79"/>
                </a:rPr>
                <a:t>Automatic Differentiation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600" b="1" i="1">
                  <a:solidFill>
                    <a:srgbClr val="8899B1"/>
                  </a:solidFill>
                  <a:cs typeface="Aharoni" panose="02010803020104030203" pitchFamily="2" charset="-79"/>
                </a:rPr>
                <a:t>Probability</a:t>
              </a:r>
              <a:endParaRPr lang="en-US" altLang="ko-KR" sz="1200" b="1" i="1">
                <a:solidFill>
                  <a:srgbClr val="8899B1"/>
                </a:solidFill>
                <a:cs typeface="Aharoni" panose="02010803020104030203" pitchFamily="2" charset="-79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601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rgbClr val="617695"/>
            </a:gs>
            <a:gs pos="30000">
              <a:srgbClr val="53658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1CD6B506-9931-4EAF-97D2-ED631DB7F43F}"/>
              </a:ext>
            </a:extLst>
          </p:cNvPr>
          <p:cNvCxnSpPr>
            <a:cxnSpLocks/>
          </p:cNvCxnSpPr>
          <p:nvPr/>
        </p:nvCxnSpPr>
        <p:spPr>
          <a:xfrm>
            <a:off x="157295" y="152884"/>
            <a:ext cx="265847" cy="22234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그룹 9">
            <a:extLst>
              <a:ext uri="{FF2B5EF4-FFF2-40B4-BE49-F238E27FC236}">
                <a16:creationId xmlns:a16="http://schemas.microsoft.com/office/drawing/2014/main" id="{29F0E6A8-7AC3-4124-8EA5-35FA94432E90}"/>
              </a:ext>
            </a:extLst>
          </p:cNvPr>
          <p:cNvGrpSpPr/>
          <p:nvPr/>
        </p:nvGrpSpPr>
        <p:grpSpPr>
          <a:xfrm>
            <a:off x="520391" y="458243"/>
            <a:ext cx="2713260" cy="5602915"/>
            <a:chOff x="521146" y="458243"/>
            <a:chExt cx="2885885" cy="5602915"/>
          </a:xfrm>
        </p:grpSpPr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6E5DDECB-47E0-4B50-B3AD-E3F5E3113ECB}"/>
                </a:ext>
              </a:extLst>
            </p:cNvPr>
            <p:cNvSpPr/>
            <p:nvPr/>
          </p:nvSpPr>
          <p:spPr>
            <a:xfrm>
              <a:off x="521146" y="458243"/>
              <a:ext cx="2885885" cy="11953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atinLnBrk="0">
                <a:defRPr/>
              </a:pPr>
              <a:r>
                <a:rPr lang="en-US" altLang="ko-KR" sz="2800" b="1" kern="0">
                  <a:solidFill>
                    <a:prstClr val="white"/>
                  </a:solidFill>
                </a:rPr>
                <a:t>Dive</a:t>
              </a:r>
              <a:r>
                <a:rPr lang="ko-KR" altLang="en-US" sz="2800" b="1" kern="0">
                  <a:solidFill>
                    <a:prstClr val="white"/>
                  </a:solidFill>
                </a:rPr>
                <a:t> </a:t>
              </a:r>
              <a:r>
                <a:rPr lang="en-US" altLang="ko-KR" sz="2800" b="1" kern="0">
                  <a:solidFill>
                    <a:prstClr val="white"/>
                  </a:solidFill>
                </a:rPr>
                <a:t>into</a:t>
              </a:r>
            </a:p>
            <a:p>
              <a:pPr latinLnBrk="0">
                <a:defRPr/>
              </a:pPr>
              <a:r>
                <a:rPr lang="en-US" altLang="ko-KR" sz="2800" b="1" kern="0">
                  <a:solidFill>
                    <a:prstClr val="white"/>
                  </a:solidFill>
                </a:rPr>
                <a:t>Deep</a:t>
              </a:r>
              <a:r>
                <a:rPr lang="ko-KR" altLang="en-US" sz="2800" b="1" kern="0">
                  <a:solidFill>
                    <a:prstClr val="white"/>
                  </a:solidFill>
                </a:rPr>
                <a:t> </a:t>
              </a:r>
              <a:r>
                <a:rPr lang="en-US" altLang="ko-KR" sz="2800" b="1" kern="0">
                  <a:solidFill>
                    <a:prstClr val="white"/>
                  </a:solidFill>
                </a:rPr>
                <a:t>Learning </a:t>
              </a:r>
            </a:p>
            <a:p>
              <a:pPr latinLnBrk="0">
                <a:lnSpc>
                  <a:spcPct val="150000"/>
                </a:lnSpc>
                <a:defRPr/>
              </a:pPr>
              <a:r>
                <a:rPr lang="en-US" altLang="ko-KR" sz="1200" kern="0">
                  <a:solidFill>
                    <a:prstClr val="white"/>
                  </a:solidFill>
                </a:rPr>
                <a:t>Preliminaries</a:t>
              </a:r>
              <a:endParaRPr lang="en-US" altLang="ko-KR" sz="900" kern="0">
                <a:solidFill>
                  <a:prstClr val="white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C7B40630-D802-4589-8208-B5B97C0C8319}"/>
                </a:ext>
              </a:extLst>
            </p:cNvPr>
            <p:cNvSpPr txBox="1"/>
            <p:nvPr/>
          </p:nvSpPr>
          <p:spPr>
            <a:xfrm>
              <a:off x="521147" y="3800475"/>
              <a:ext cx="2885884" cy="22606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600" b="1" i="1">
                  <a:solidFill>
                    <a:srgbClr val="8899B1"/>
                  </a:solidFill>
                  <a:cs typeface="Aharoni" panose="02010803020104030203" pitchFamily="2" charset="-79"/>
                </a:rPr>
                <a:t>Data Manipulation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600" b="1" i="1">
                  <a:solidFill>
                    <a:schemeClr val="bg1"/>
                  </a:solidFill>
                  <a:cs typeface="Aharoni" panose="02010803020104030203" pitchFamily="2" charset="-79"/>
                </a:rPr>
                <a:t>Data Preprocessing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600" b="1" i="1">
                  <a:solidFill>
                    <a:srgbClr val="8899B1"/>
                  </a:solidFill>
                  <a:cs typeface="Aharoni" panose="02010803020104030203" pitchFamily="2" charset="-79"/>
                </a:rPr>
                <a:t>Linear Algebra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600" b="1" i="1">
                  <a:solidFill>
                    <a:srgbClr val="8899B1"/>
                  </a:solidFill>
                  <a:cs typeface="Aharoni" panose="02010803020104030203" pitchFamily="2" charset="-79"/>
                </a:rPr>
                <a:t>Calculus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600" b="1" i="1">
                  <a:solidFill>
                    <a:srgbClr val="8899B1"/>
                  </a:solidFill>
                  <a:cs typeface="Aharoni" panose="02010803020104030203" pitchFamily="2" charset="-79"/>
                </a:rPr>
                <a:t>Automatic Differentiation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600" b="1" i="1">
                  <a:solidFill>
                    <a:srgbClr val="8899B1"/>
                  </a:solidFill>
                  <a:cs typeface="Aharoni" panose="02010803020104030203" pitchFamily="2" charset="-79"/>
                </a:rPr>
                <a:t>Probability</a:t>
              </a:r>
              <a:endParaRPr lang="en-US" altLang="ko-KR" sz="1200" b="1" i="1">
                <a:solidFill>
                  <a:srgbClr val="8899B1"/>
                </a:solidFill>
                <a:cs typeface="Aharoni" panose="02010803020104030203" pitchFamily="2" charset="-79"/>
              </a:endParaRPr>
            </a:p>
          </p:txBody>
        </p:sp>
      </p:grpSp>
      <p:sp>
        <p:nvSpPr>
          <p:cNvPr id="2" name="직사각형 1">
            <a:extLst>
              <a:ext uri="{FF2B5EF4-FFF2-40B4-BE49-F238E27FC236}">
                <a16:creationId xmlns:a16="http://schemas.microsoft.com/office/drawing/2014/main" id="{66535DB6-28AA-48ED-851C-7BC2F42305F8}"/>
              </a:ext>
            </a:extLst>
          </p:cNvPr>
          <p:cNvSpPr/>
          <p:nvPr/>
        </p:nvSpPr>
        <p:spPr>
          <a:xfrm>
            <a:off x="4273139" y="580956"/>
            <a:ext cx="4200842" cy="959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>
                <a:solidFill>
                  <a:prstClr val="white"/>
                </a:solidFill>
              </a:rPr>
              <a:t>pandas</a:t>
            </a:r>
            <a:r>
              <a:rPr lang="ko-KR" altLang="en-US" sz="1400" b="1">
                <a:solidFill>
                  <a:prstClr val="white"/>
                </a:solidFill>
              </a:rPr>
              <a:t>는 </a:t>
            </a:r>
            <a:r>
              <a:rPr lang="en-US" altLang="ko-KR" sz="1400" b="1">
                <a:solidFill>
                  <a:prstClr val="white"/>
                </a:solidFill>
              </a:rPr>
              <a:t>tensor</a:t>
            </a:r>
            <a:r>
              <a:rPr lang="ko-KR" altLang="en-US" sz="1400" b="1">
                <a:solidFill>
                  <a:prstClr val="white"/>
                </a:solidFill>
              </a:rPr>
              <a:t>와 함께 작업이 가능하고 </a:t>
            </a:r>
            <a:r>
              <a:rPr lang="en-US" altLang="ko-KR" sz="1400" b="1">
                <a:solidFill>
                  <a:prstClr val="white"/>
                </a:solidFill>
              </a:rPr>
              <a:t>missing value</a:t>
            </a:r>
            <a:r>
              <a:rPr lang="ko-KR" altLang="en-US" sz="1400" b="1">
                <a:solidFill>
                  <a:prstClr val="white"/>
                </a:solidFill>
              </a:rPr>
              <a:t>를 처리하는데 사용</a:t>
            </a:r>
            <a:endParaRPr lang="en-US" altLang="ko-KR" sz="1400" b="1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>
                <a:solidFill>
                  <a:srgbClr val="8899B1"/>
                </a:solidFill>
              </a:rPr>
              <a:t>* pandas</a:t>
            </a:r>
            <a:r>
              <a:rPr lang="ko-KR" altLang="en-US" sz="1100">
                <a:solidFill>
                  <a:srgbClr val="8899B1"/>
                </a:solidFill>
              </a:rPr>
              <a:t>를 이용한 전처리 기법</a:t>
            </a:r>
            <a:endParaRPr lang="en-US" altLang="ko-KR" sz="1100">
              <a:solidFill>
                <a:srgbClr val="8899B1"/>
              </a:solidFill>
            </a:endParaRPr>
          </a:p>
        </p:txBody>
      </p:sp>
      <p:pic>
        <p:nvPicPr>
          <p:cNvPr id="14" name="그림 13">
            <a:extLst>
              <a:ext uri="{FF2B5EF4-FFF2-40B4-BE49-F238E27FC236}">
                <a16:creationId xmlns:a16="http://schemas.microsoft.com/office/drawing/2014/main" id="{3481F442-22D3-4445-BEF3-503BE5D28FE1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4356267" y="3429000"/>
            <a:ext cx="4816570" cy="742950"/>
          </a:xfrm>
          <a:prstGeom prst="rect">
            <a:avLst/>
          </a:prstGeom>
        </p:spPr>
      </p:pic>
      <p:sp>
        <p:nvSpPr>
          <p:cNvPr id="4" name="직사각형 3">
            <a:extLst>
              <a:ext uri="{FF2B5EF4-FFF2-40B4-BE49-F238E27FC236}">
                <a16:creationId xmlns:a16="http://schemas.microsoft.com/office/drawing/2014/main" id="{E189E283-0DB6-4BF0-B86E-BE3D04CE5198}"/>
              </a:ext>
            </a:extLst>
          </p:cNvPr>
          <p:cNvSpPr/>
          <p:nvPr/>
        </p:nvSpPr>
        <p:spPr>
          <a:xfrm>
            <a:off x="4273140" y="4092787"/>
            <a:ext cx="4899698" cy="33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>
                <a:solidFill>
                  <a:schemeClr val="bg1"/>
                </a:solidFill>
              </a:rPr>
              <a:t>NaN</a:t>
            </a:r>
            <a:r>
              <a:rPr lang="ko-KR" altLang="en-US" sz="1200">
                <a:solidFill>
                  <a:schemeClr val="bg1"/>
                </a:solidFill>
              </a:rPr>
              <a:t>은 </a:t>
            </a:r>
            <a:r>
              <a:rPr lang="en-US" altLang="ko-KR" sz="1200">
                <a:solidFill>
                  <a:schemeClr val="bg1"/>
                </a:solidFill>
              </a:rPr>
              <a:t>missing value</a:t>
            </a:r>
            <a:r>
              <a:rPr lang="ko-KR" altLang="en-US" sz="1200">
                <a:solidFill>
                  <a:schemeClr val="bg1"/>
                </a:solidFill>
              </a:rPr>
              <a:t>이다</a:t>
            </a:r>
            <a:endParaRPr lang="en-US" altLang="ko-KR" sz="1200">
              <a:solidFill>
                <a:schemeClr val="bg1"/>
              </a:solidFill>
            </a:endParaRP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A1683981-3F86-488D-8ECF-19354C6589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757190"/>
              </p:ext>
            </p:extLst>
          </p:nvPr>
        </p:nvGraphicFramePr>
        <p:xfrm>
          <a:off x="4356267" y="5932695"/>
          <a:ext cx="3599411" cy="5486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155469">
                  <a:extLst>
                    <a:ext uri="{9D8B030D-6E8A-4147-A177-3AD203B41FA5}">
                      <a16:colId xmlns:a16="http://schemas.microsoft.com/office/drawing/2014/main" val="3370213896"/>
                    </a:ext>
                  </a:extLst>
                </a:gridCol>
                <a:gridCol w="2443942">
                  <a:extLst>
                    <a:ext uri="{9D8B030D-6E8A-4147-A177-3AD203B41FA5}">
                      <a16:colId xmlns:a16="http://schemas.microsoft.com/office/drawing/2014/main" val="316410131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>
                          <a:ln>
                            <a:noFill/>
                          </a:ln>
                          <a:pattFill prst="pct5">
                            <a:fgClr>
                              <a:schemeClr val="tx1"/>
                            </a:fgClr>
                            <a:bgClr>
                              <a:schemeClr val="bg1"/>
                            </a:bgClr>
                          </a:pattFill>
                        </a:rPr>
                        <a:t>imputation</a:t>
                      </a:r>
                      <a:endParaRPr lang="ko-KR" altLang="en-US" sz="1200" b="1">
                        <a:ln>
                          <a:noFill/>
                        </a:ln>
                        <a:pattFill prst="pct5">
                          <a:fgClr>
                            <a:schemeClr val="tx1"/>
                          </a:fgClr>
                          <a:bgClr>
                            <a:schemeClr val="bg1"/>
                          </a:bgClr>
                        </a:patt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missing value</a:t>
                      </a:r>
                      <a:r>
                        <a:rPr lang="ko-KR" altLang="en-US" sz="1100" b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를 </a:t>
                      </a:r>
                      <a:r>
                        <a:rPr lang="en-US" altLang="ko-KR" sz="1100" b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0</a:t>
                      </a:r>
                      <a:r>
                        <a:rPr lang="ko-KR" altLang="en-US" sz="1100" b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또는 </a:t>
                      </a:r>
                      <a:r>
                        <a:rPr lang="en-US" altLang="ko-KR" sz="1100" b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1</a:t>
                      </a:r>
                      <a:r>
                        <a:rPr lang="ko-KR" altLang="en-US" sz="1100" b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로 대체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33283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>
                          <a:ln>
                            <a:noFill/>
                          </a:ln>
                          <a:pattFill prst="pct5">
                            <a:fgClr>
                              <a:schemeClr val="tx1"/>
                            </a:fgClr>
                            <a:bgClr>
                              <a:schemeClr val="bg1"/>
                            </a:bgClr>
                          </a:pattFill>
                        </a:rPr>
                        <a:t>deletion</a:t>
                      </a:r>
                      <a:endParaRPr lang="ko-KR" altLang="en-US" sz="1200" b="1">
                        <a:ln>
                          <a:noFill/>
                        </a:ln>
                        <a:pattFill prst="pct5">
                          <a:fgClr>
                            <a:schemeClr val="tx1"/>
                          </a:fgClr>
                          <a:bgClr>
                            <a:schemeClr val="bg1"/>
                          </a:bgClr>
                        </a:patt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missing value</a:t>
                      </a:r>
                      <a:r>
                        <a:rPr lang="ko-KR" altLang="en-US" sz="1100" b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를 삭제</a:t>
                      </a:r>
                      <a:endParaRPr lang="en-US" altLang="ko-KR" sz="1100" b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0121138"/>
                  </a:ext>
                </a:extLst>
              </a:tr>
            </a:tbl>
          </a:graphicData>
        </a:graphic>
      </p:graphicFrame>
      <p:pic>
        <p:nvPicPr>
          <p:cNvPr id="17" name="그림 16">
            <a:extLst>
              <a:ext uri="{FF2B5EF4-FFF2-40B4-BE49-F238E27FC236}">
                <a16:creationId xmlns:a16="http://schemas.microsoft.com/office/drawing/2014/main" id="{4EBD703F-E29A-4A30-A751-A6F70301F236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4356267" y="4494916"/>
            <a:ext cx="4816570" cy="1055199"/>
          </a:xfrm>
          <a:prstGeom prst="rect">
            <a:avLst/>
          </a:prstGeom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FF70519F-E713-4584-AC00-88019DB60089}"/>
              </a:ext>
            </a:extLst>
          </p:cNvPr>
          <p:cNvSpPr/>
          <p:nvPr/>
        </p:nvSpPr>
        <p:spPr>
          <a:xfrm>
            <a:off x="4273140" y="5453265"/>
            <a:ext cx="4899698" cy="33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>
                <a:solidFill>
                  <a:schemeClr val="bg1"/>
                </a:solidFill>
              </a:rPr>
              <a:t>Pave = 1	NaN = 0</a:t>
            </a: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EEB5E9F-CE86-4BA0-8B14-9648206E1392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4356267" y="1731328"/>
            <a:ext cx="4816570" cy="1298932"/>
          </a:xfrm>
          <a:prstGeom prst="rect">
            <a:avLst/>
          </a:prstGeom>
        </p:spPr>
      </p:pic>
      <p:sp>
        <p:nvSpPr>
          <p:cNvPr id="21" name="직사각형 20">
            <a:extLst>
              <a:ext uri="{FF2B5EF4-FFF2-40B4-BE49-F238E27FC236}">
                <a16:creationId xmlns:a16="http://schemas.microsoft.com/office/drawing/2014/main" id="{D04C999F-DD73-4D32-B9A7-6A22D6370306}"/>
              </a:ext>
            </a:extLst>
          </p:cNvPr>
          <p:cNvSpPr/>
          <p:nvPr/>
        </p:nvSpPr>
        <p:spPr>
          <a:xfrm>
            <a:off x="4281452" y="2955586"/>
            <a:ext cx="4899699" cy="33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>
                <a:solidFill>
                  <a:schemeClr val="bg1"/>
                </a:solidFill>
              </a:rPr>
              <a:t>Load</a:t>
            </a:r>
            <a:r>
              <a:rPr lang="ko-KR" altLang="en-US" sz="1200">
                <a:solidFill>
                  <a:schemeClr val="bg1"/>
                </a:solidFill>
              </a:rPr>
              <a:t> </a:t>
            </a:r>
            <a:r>
              <a:rPr lang="en-US" altLang="ko-KR" sz="1200">
                <a:solidFill>
                  <a:schemeClr val="bg1"/>
                </a:solidFill>
              </a:rPr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2806661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rgbClr val="617695"/>
            </a:gs>
            <a:gs pos="30000">
              <a:srgbClr val="53658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1CD6B506-9931-4EAF-97D2-ED631DB7F43F}"/>
              </a:ext>
            </a:extLst>
          </p:cNvPr>
          <p:cNvCxnSpPr>
            <a:cxnSpLocks/>
          </p:cNvCxnSpPr>
          <p:nvPr/>
        </p:nvCxnSpPr>
        <p:spPr>
          <a:xfrm>
            <a:off x="157295" y="152884"/>
            <a:ext cx="265847" cy="22234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직사각형 1">
            <a:extLst>
              <a:ext uri="{FF2B5EF4-FFF2-40B4-BE49-F238E27FC236}">
                <a16:creationId xmlns:a16="http://schemas.microsoft.com/office/drawing/2014/main" id="{66535DB6-28AA-48ED-851C-7BC2F42305F8}"/>
              </a:ext>
            </a:extLst>
          </p:cNvPr>
          <p:cNvSpPr/>
          <p:nvPr/>
        </p:nvSpPr>
        <p:spPr>
          <a:xfrm>
            <a:off x="4273139" y="580956"/>
            <a:ext cx="4200842" cy="89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>
                <a:solidFill>
                  <a:prstClr val="white"/>
                </a:solidFill>
              </a:rPr>
              <a:t>선형 대수학에서의 기본적인 객체</a:t>
            </a:r>
            <a:r>
              <a:rPr lang="en-US" altLang="ko-KR" sz="1400" b="1">
                <a:solidFill>
                  <a:prstClr val="white"/>
                </a:solidFill>
              </a:rPr>
              <a:t>, </a:t>
            </a:r>
            <a:r>
              <a:rPr lang="ko-KR" altLang="en-US" sz="1400" b="1">
                <a:solidFill>
                  <a:prstClr val="white"/>
                </a:solidFill>
              </a:rPr>
              <a:t>산술</a:t>
            </a:r>
            <a:r>
              <a:rPr lang="en-US" altLang="ko-KR" sz="1400" b="1">
                <a:solidFill>
                  <a:prstClr val="white"/>
                </a:solidFill>
              </a:rPr>
              <a:t>, </a:t>
            </a:r>
            <a:r>
              <a:rPr lang="ko-KR" altLang="en-US" sz="1400" b="1">
                <a:solidFill>
                  <a:prstClr val="white"/>
                </a:solidFill>
              </a:rPr>
              <a:t>연산</a:t>
            </a:r>
            <a:endParaRPr lang="en-US" altLang="ko-KR" sz="1400" b="1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>
                <a:solidFill>
                  <a:srgbClr val="8899B1"/>
                </a:solidFill>
              </a:rPr>
              <a:t>* scala</a:t>
            </a:r>
            <a:r>
              <a:rPr lang="ko-KR" altLang="en-US" sz="1100">
                <a:solidFill>
                  <a:srgbClr val="8899B1"/>
                </a:solidFill>
              </a:rPr>
              <a:t>는 하나의 원소를 가진 </a:t>
            </a:r>
            <a:r>
              <a:rPr lang="en-US" altLang="ko-KR" sz="1100">
                <a:solidFill>
                  <a:srgbClr val="8899B1"/>
                </a:solidFill>
              </a:rPr>
              <a:t>tensor</a:t>
            </a:r>
            <a:r>
              <a:rPr lang="ko-KR" altLang="en-US" sz="1100">
                <a:solidFill>
                  <a:srgbClr val="8899B1"/>
                </a:solidFill>
              </a:rPr>
              <a:t>로 표시된다</a:t>
            </a:r>
            <a:r>
              <a:rPr lang="en-US" altLang="ko-KR" sz="1100">
                <a:solidFill>
                  <a:srgbClr val="8899B1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>
                <a:solidFill>
                  <a:srgbClr val="8899B1"/>
                </a:solidFill>
              </a:rPr>
              <a:t>* vector</a:t>
            </a:r>
            <a:r>
              <a:rPr lang="ko-KR" altLang="en-US" sz="1100">
                <a:solidFill>
                  <a:srgbClr val="8899B1"/>
                </a:solidFill>
              </a:rPr>
              <a:t>는 숫자의 배열이다</a:t>
            </a:r>
            <a:r>
              <a:rPr lang="en-US" altLang="ko-KR" sz="1100">
                <a:solidFill>
                  <a:srgbClr val="8899B1"/>
                </a:solidFill>
              </a:rPr>
              <a:t>.</a:t>
            </a: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E0A7D610-1CAC-4A6F-9A63-E6B037194020}"/>
              </a:ext>
            </a:extLst>
          </p:cNvPr>
          <p:cNvGrpSpPr/>
          <p:nvPr/>
        </p:nvGrpSpPr>
        <p:grpSpPr>
          <a:xfrm>
            <a:off x="520391" y="458243"/>
            <a:ext cx="2713260" cy="5602915"/>
            <a:chOff x="521146" y="458243"/>
            <a:chExt cx="2885885" cy="5602915"/>
          </a:xfrm>
        </p:grpSpPr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1D146FE9-CC48-45EA-A1A8-ED8D89F5A74A}"/>
                </a:ext>
              </a:extLst>
            </p:cNvPr>
            <p:cNvSpPr/>
            <p:nvPr/>
          </p:nvSpPr>
          <p:spPr>
            <a:xfrm>
              <a:off x="521146" y="458243"/>
              <a:ext cx="2885885" cy="11953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atinLnBrk="0">
                <a:defRPr/>
              </a:pPr>
              <a:r>
                <a:rPr lang="en-US" altLang="ko-KR" sz="2800" b="1" kern="0">
                  <a:solidFill>
                    <a:prstClr val="white"/>
                  </a:solidFill>
                </a:rPr>
                <a:t>Dive</a:t>
              </a:r>
              <a:r>
                <a:rPr lang="ko-KR" altLang="en-US" sz="2800" b="1" kern="0">
                  <a:solidFill>
                    <a:prstClr val="white"/>
                  </a:solidFill>
                </a:rPr>
                <a:t> </a:t>
              </a:r>
              <a:r>
                <a:rPr lang="en-US" altLang="ko-KR" sz="2800" b="1" kern="0">
                  <a:solidFill>
                    <a:prstClr val="white"/>
                  </a:solidFill>
                </a:rPr>
                <a:t>into</a:t>
              </a:r>
            </a:p>
            <a:p>
              <a:pPr latinLnBrk="0">
                <a:defRPr/>
              </a:pPr>
              <a:r>
                <a:rPr lang="en-US" altLang="ko-KR" sz="2800" b="1" kern="0">
                  <a:solidFill>
                    <a:prstClr val="white"/>
                  </a:solidFill>
                </a:rPr>
                <a:t>Deep</a:t>
              </a:r>
              <a:r>
                <a:rPr lang="ko-KR" altLang="en-US" sz="2800" b="1" kern="0">
                  <a:solidFill>
                    <a:prstClr val="white"/>
                  </a:solidFill>
                </a:rPr>
                <a:t> </a:t>
              </a:r>
              <a:r>
                <a:rPr lang="en-US" altLang="ko-KR" sz="2800" b="1" kern="0">
                  <a:solidFill>
                    <a:prstClr val="white"/>
                  </a:solidFill>
                </a:rPr>
                <a:t>Learning </a:t>
              </a:r>
            </a:p>
            <a:p>
              <a:pPr latinLnBrk="0">
                <a:lnSpc>
                  <a:spcPct val="150000"/>
                </a:lnSpc>
                <a:defRPr/>
              </a:pPr>
              <a:r>
                <a:rPr lang="en-US" altLang="ko-KR" sz="1200" kern="0">
                  <a:solidFill>
                    <a:prstClr val="white"/>
                  </a:solidFill>
                </a:rPr>
                <a:t>Preliminaries</a:t>
              </a:r>
              <a:endParaRPr lang="en-US" altLang="ko-KR" sz="900" kern="0">
                <a:solidFill>
                  <a:prstClr val="white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7A6FF24-7ED1-49AB-85F8-5CB2C5F43349}"/>
                </a:ext>
              </a:extLst>
            </p:cNvPr>
            <p:cNvSpPr txBox="1"/>
            <p:nvPr/>
          </p:nvSpPr>
          <p:spPr>
            <a:xfrm>
              <a:off x="521147" y="3800475"/>
              <a:ext cx="2885884" cy="22606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600" b="1" i="1">
                  <a:solidFill>
                    <a:srgbClr val="8899B1"/>
                  </a:solidFill>
                  <a:cs typeface="Aharoni" panose="02010803020104030203" pitchFamily="2" charset="-79"/>
                </a:rPr>
                <a:t>Data Manipulation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600" b="1" i="1">
                  <a:solidFill>
                    <a:srgbClr val="8899B1"/>
                  </a:solidFill>
                  <a:cs typeface="Aharoni" panose="02010803020104030203" pitchFamily="2" charset="-79"/>
                </a:rPr>
                <a:t>Data Preprocessing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600" b="1" i="1">
                  <a:solidFill>
                    <a:schemeClr val="bg1"/>
                  </a:solidFill>
                  <a:cs typeface="Aharoni" panose="02010803020104030203" pitchFamily="2" charset="-79"/>
                </a:rPr>
                <a:t>Linear Algebra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600" b="1" i="1">
                  <a:solidFill>
                    <a:srgbClr val="8899B1"/>
                  </a:solidFill>
                  <a:cs typeface="Aharoni" panose="02010803020104030203" pitchFamily="2" charset="-79"/>
                </a:rPr>
                <a:t>Calculus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600" b="1" i="1">
                  <a:solidFill>
                    <a:srgbClr val="8899B1"/>
                  </a:solidFill>
                  <a:cs typeface="Aharoni" panose="02010803020104030203" pitchFamily="2" charset="-79"/>
                </a:rPr>
                <a:t>Automatic Differentiation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600" b="1" i="1">
                  <a:solidFill>
                    <a:srgbClr val="8899B1"/>
                  </a:solidFill>
                  <a:cs typeface="Aharoni" panose="02010803020104030203" pitchFamily="2" charset="-79"/>
                </a:rPr>
                <a:t>Probability</a:t>
              </a:r>
              <a:endParaRPr lang="en-US" altLang="ko-KR" sz="1200" b="1" i="1">
                <a:solidFill>
                  <a:srgbClr val="8899B1"/>
                </a:solidFill>
                <a:cs typeface="Aharoni" panose="02010803020104030203" pitchFamily="2" charset="-79"/>
              </a:endParaRPr>
            </a:p>
          </p:txBody>
        </p:sp>
      </p:grpSp>
      <p:grpSp>
        <p:nvGrpSpPr>
          <p:cNvPr id="6" name="그룹 5">
            <a:extLst>
              <a:ext uri="{FF2B5EF4-FFF2-40B4-BE49-F238E27FC236}">
                <a16:creationId xmlns:a16="http://schemas.microsoft.com/office/drawing/2014/main" id="{53DB4548-DB3C-4BA3-A2DC-7302433447AA}"/>
              </a:ext>
            </a:extLst>
          </p:cNvPr>
          <p:cNvGrpSpPr/>
          <p:nvPr/>
        </p:nvGrpSpPr>
        <p:grpSpPr>
          <a:xfrm>
            <a:off x="4356267" y="1896716"/>
            <a:ext cx="4488476" cy="1869773"/>
            <a:chOff x="4380200" y="3043872"/>
            <a:chExt cx="5731510" cy="2348865"/>
          </a:xfrm>
        </p:grpSpPr>
        <p:pic>
          <p:nvPicPr>
            <p:cNvPr id="18" name="그림 17">
              <a:extLst>
                <a:ext uri="{FF2B5EF4-FFF2-40B4-BE49-F238E27FC236}">
                  <a16:creationId xmlns:a16="http://schemas.microsoft.com/office/drawing/2014/main" id="{203E7655-35BE-40D5-B449-B492E8CC1AEF}"/>
                </a:ext>
              </a:extLst>
            </p:cNvPr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4380200" y="3043872"/>
              <a:ext cx="5731510" cy="1318895"/>
            </a:xfrm>
            <a:prstGeom prst="rect">
              <a:avLst/>
            </a:prstGeom>
          </p:spPr>
        </p:pic>
        <p:pic>
          <p:nvPicPr>
            <p:cNvPr id="19" name="그림 18">
              <a:extLst>
                <a:ext uri="{FF2B5EF4-FFF2-40B4-BE49-F238E27FC236}">
                  <a16:creationId xmlns:a16="http://schemas.microsoft.com/office/drawing/2014/main" id="{A2795405-F0F7-43F2-BEE6-2EA5E40018E5}"/>
                </a:ext>
              </a:extLst>
            </p:cNvPr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4380200" y="4362767"/>
              <a:ext cx="5731510" cy="1029970"/>
            </a:xfrm>
            <a:prstGeom prst="rect">
              <a:avLst/>
            </a:prstGeom>
          </p:spPr>
        </p:pic>
      </p:grpSp>
      <p:pic>
        <p:nvPicPr>
          <p:cNvPr id="20" name="그림 19">
            <a:extLst>
              <a:ext uri="{FF2B5EF4-FFF2-40B4-BE49-F238E27FC236}">
                <a16:creationId xmlns:a16="http://schemas.microsoft.com/office/drawing/2014/main" id="{61B6B85A-CDE2-416E-A55E-E720B9B55EC0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4356267" y="4441187"/>
            <a:ext cx="4488477" cy="750369"/>
          </a:xfrm>
          <a:prstGeom prst="rect">
            <a:avLst/>
          </a:prstGeom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D2C87FD9-5174-4B78-8102-1CF86DA5455F}"/>
              </a:ext>
            </a:extLst>
          </p:cNvPr>
          <p:cNvSpPr/>
          <p:nvPr/>
        </p:nvSpPr>
        <p:spPr>
          <a:xfrm>
            <a:off x="4273139" y="3707437"/>
            <a:ext cx="4768339" cy="33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>
                <a:solidFill>
                  <a:schemeClr val="bg1"/>
                </a:solidFill>
              </a:rPr>
              <a:t>전치 행렬로 변환</a:t>
            </a:r>
            <a:endParaRPr lang="en-US" altLang="ko-KR" sz="1200">
              <a:solidFill>
                <a:schemeClr val="bg1"/>
              </a:solidFill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FAB6871B-498B-44F4-8929-41A8F89EEE92}"/>
              </a:ext>
            </a:extLst>
          </p:cNvPr>
          <p:cNvSpPr/>
          <p:nvPr/>
        </p:nvSpPr>
        <p:spPr>
          <a:xfrm>
            <a:off x="4273140" y="5134893"/>
            <a:ext cx="4768339" cy="33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>
                <a:solidFill>
                  <a:schemeClr val="bg1"/>
                </a:solidFill>
              </a:rPr>
              <a:t>대칭 행렬의 경우 전치 행렬로 변환 하여도 모두 같은 값을 가진다</a:t>
            </a:r>
            <a:r>
              <a:rPr lang="en-US" altLang="ko-KR" sz="120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24" name="그림 23">
            <a:extLst>
              <a:ext uri="{FF2B5EF4-FFF2-40B4-BE49-F238E27FC236}">
                <a16:creationId xmlns:a16="http://schemas.microsoft.com/office/drawing/2014/main" id="{A809D959-8261-480F-9CCF-835231FFA74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85467" y="1896716"/>
            <a:ext cx="2458084" cy="838565"/>
          </a:xfrm>
          <a:prstGeom prst="rect">
            <a:avLst/>
          </a:prstGeom>
        </p:spPr>
      </p:pic>
      <p:sp>
        <p:nvSpPr>
          <p:cNvPr id="26" name="직사각형 25">
            <a:extLst>
              <a:ext uri="{FF2B5EF4-FFF2-40B4-BE49-F238E27FC236}">
                <a16:creationId xmlns:a16="http://schemas.microsoft.com/office/drawing/2014/main" id="{4BAB525A-977D-44A0-B880-348C7217F705}"/>
              </a:ext>
            </a:extLst>
          </p:cNvPr>
          <p:cNvSpPr/>
          <p:nvPr/>
        </p:nvSpPr>
        <p:spPr>
          <a:xfrm>
            <a:off x="9318965" y="2662860"/>
            <a:ext cx="1811777" cy="3336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200">
                <a:solidFill>
                  <a:schemeClr val="bg1"/>
                </a:solidFill>
              </a:rPr>
              <a:t>hadamard</a:t>
            </a:r>
            <a:r>
              <a:rPr lang="ko-KR" altLang="en-US" sz="1200">
                <a:solidFill>
                  <a:schemeClr val="bg1"/>
                </a:solidFill>
              </a:rPr>
              <a:t> </a:t>
            </a:r>
            <a:r>
              <a:rPr lang="en-US" altLang="ko-KR" sz="1200">
                <a:solidFill>
                  <a:schemeClr val="bg1"/>
                </a:solidFill>
              </a:rPr>
              <a:t>matrix</a:t>
            </a:r>
          </a:p>
        </p:txBody>
      </p:sp>
    </p:spTree>
    <p:extLst>
      <p:ext uri="{BB962C8B-B14F-4D97-AF65-F5344CB8AC3E}">
        <p14:creationId xmlns:p14="http://schemas.microsoft.com/office/powerpoint/2010/main" val="1110989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rgbClr val="617695"/>
            </a:gs>
            <a:gs pos="30000">
              <a:srgbClr val="53658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1CD6B506-9931-4EAF-97D2-ED631DB7F43F}"/>
              </a:ext>
            </a:extLst>
          </p:cNvPr>
          <p:cNvCxnSpPr>
            <a:cxnSpLocks/>
          </p:cNvCxnSpPr>
          <p:nvPr/>
        </p:nvCxnSpPr>
        <p:spPr>
          <a:xfrm>
            <a:off x="157295" y="152884"/>
            <a:ext cx="265847" cy="22234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직사각형 1">
            <a:extLst>
              <a:ext uri="{FF2B5EF4-FFF2-40B4-BE49-F238E27FC236}">
                <a16:creationId xmlns:a16="http://schemas.microsoft.com/office/drawing/2014/main" id="{66535DB6-28AA-48ED-851C-7BC2F42305F8}"/>
              </a:ext>
            </a:extLst>
          </p:cNvPr>
          <p:cNvSpPr/>
          <p:nvPr/>
        </p:nvSpPr>
        <p:spPr>
          <a:xfrm>
            <a:off x="4273139" y="580956"/>
            <a:ext cx="4200842" cy="89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>
                <a:solidFill>
                  <a:prstClr val="white"/>
                </a:solidFill>
              </a:rPr>
              <a:t>미분은 거의 모든 딥러닝 최적화 문제에 적용</a:t>
            </a:r>
            <a:endParaRPr lang="en-US" altLang="ko-KR" sz="1400" b="1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>
                <a:solidFill>
                  <a:srgbClr val="8899B1"/>
                </a:solidFill>
              </a:rPr>
              <a:t>* </a:t>
            </a:r>
            <a:r>
              <a:rPr lang="ko-KR" altLang="en-US" sz="1100">
                <a:solidFill>
                  <a:srgbClr val="8899B1"/>
                </a:solidFill>
              </a:rPr>
              <a:t>딥러닝의 다변량 함수는 복합적인 경우가 많기 때문에 기울기를 찾기 어려울 수 있으나 </a:t>
            </a:r>
            <a:r>
              <a:rPr lang="en-US" altLang="ko-KR" sz="1100">
                <a:solidFill>
                  <a:srgbClr val="8899B1"/>
                </a:solidFill>
              </a:rPr>
              <a:t>chain rule</a:t>
            </a:r>
            <a:r>
              <a:rPr lang="ko-KR" altLang="en-US" sz="1100">
                <a:solidFill>
                  <a:srgbClr val="8899B1"/>
                </a:solidFill>
              </a:rPr>
              <a:t>을 활용해 이를 해결</a:t>
            </a:r>
            <a:endParaRPr lang="en-US" altLang="ko-KR" sz="1100">
              <a:solidFill>
                <a:srgbClr val="8899B1"/>
              </a:solidFill>
            </a:endParaRP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E0A7D610-1CAC-4A6F-9A63-E6B037194020}"/>
              </a:ext>
            </a:extLst>
          </p:cNvPr>
          <p:cNvGrpSpPr/>
          <p:nvPr/>
        </p:nvGrpSpPr>
        <p:grpSpPr>
          <a:xfrm>
            <a:off x="520391" y="458243"/>
            <a:ext cx="2713260" cy="5602915"/>
            <a:chOff x="521146" y="458243"/>
            <a:chExt cx="2885885" cy="5602915"/>
          </a:xfrm>
        </p:grpSpPr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1D146FE9-CC48-45EA-A1A8-ED8D89F5A74A}"/>
                </a:ext>
              </a:extLst>
            </p:cNvPr>
            <p:cNvSpPr/>
            <p:nvPr/>
          </p:nvSpPr>
          <p:spPr>
            <a:xfrm>
              <a:off x="521146" y="458243"/>
              <a:ext cx="2885885" cy="11953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atinLnBrk="0">
                <a:defRPr/>
              </a:pPr>
              <a:r>
                <a:rPr lang="en-US" altLang="ko-KR" sz="2800" b="1" kern="0">
                  <a:solidFill>
                    <a:prstClr val="white"/>
                  </a:solidFill>
                </a:rPr>
                <a:t>Dive</a:t>
              </a:r>
              <a:r>
                <a:rPr lang="ko-KR" altLang="en-US" sz="2800" b="1" kern="0">
                  <a:solidFill>
                    <a:prstClr val="white"/>
                  </a:solidFill>
                </a:rPr>
                <a:t> </a:t>
              </a:r>
              <a:r>
                <a:rPr lang="en-US" altLang="ko-KR" sz="2800" b="1" kern="0">
                  <a:solidFill>
                    <a:prstClr val="white"/>
                  </a:solidFill>
                </a:rPr>
                <a:t>into</a:t>
              </a:r>
            </a:p>
            <a:p>
              <a:pPr latinLnBrk="0">
                <a:defRPr/>
              </a:pPr>
              <a:r>
                <a:rPr lang="en-US" altLang="ko-KR" sz="2800" b="1" kern="0">
                  <a:solidFill>
                    <a:prstClr val="white"/>
                  </a:solidFill>
                </a:rPr>
                <a:t>Deep</a:t>
              </a:r>
              <a:r>
                <a:rPr lang="ko-KR" altLang="en-US" sz="2800" b="1" kern="0">
                  <a:solidFill>
                    <a:prstClr val="white"/>
                  </a:solidFill>
                </a:rPr>
                <a:t> </a:t>
              </a:r>
              <a:r>
                <a:rPr lang="en-US" altLang="ko-KR" sz="2800" b="1" kern="0">
                  <a:solidFill>
                    <a:prstClr val="white"/>
                  </a:solidFill>
                </a:rPr>
                <a:t>Learning </a:t>
              </a:r>
            </a:p>
            <a:p>
              <a:pPr latinLnBrk="0">
                <a:lnSpc>
                  <a:spcPct val="150000"/>
                </a:lnSpc>
                <a:defRPr/>
              </a:pPr>
              <a:r>
                <a:rPr lang="en-US" altLang="ko-KR" sz="1200" kern="0">
                  <a:solidFill>
                    <a:prstClr val="white"/>
                  </a:solidFill>
                </a:rPr>
                <a:t>Preliminaries</a:t>
              </a:r>
              <a:endParaRPr lang="en-US" altLang="ko-KR" sz="900" kern="0">
                <a:solidFill>
                  <a:prstClr val="white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7A6FF24-7ED1-49AB-85F8-5CB2C5F43349}"/>
                </a:ext>
              </a:extLst>
            </p:cNvPr>
            <p:cNvSpPr txBox="1"/>
            <p:nvPr/>
          </p:nvSpPr>
          <p:spPr>
            <a:xfrm>
              <a:off x="521147" y="3800475"/>
              <a:ext cx="2885884" cy="22606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600" b="1" i="1">
                  <a:solidFill>
                    <a:srgbClr val="8899B1"/>
                  </a:solidFill>
                  <a:cs typeface="Aharoni" panose="02010803020104030203" pitchFamily="2" charset="-79"/>
                </a:rPr>
                <a:t>Data Manipulation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600" b="1" i="1">
                  <a:solidFill>
                    <a:srgbClr val="8899B1"/>
                  </a:solidFill>
                  <a:cs typeface="Aharoni" panose="02010803020104030203" pitchFamily="2" charset="-79"/>
                </a:rPr>
                <a:t>Data Preprocessing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600" b="1" i="1">
                  <a:solidFill>
                    <a:srgbClr val="8899B1"/>
                  </a:solidFill>
                  <a:cs typeface="Aharoni" panose="02010803020104030203" pitchFamily="2" charset="-79"/>
                </a:rPr>
                <a:t>Linear Algebra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600" b="1" i="1">
                  <a:solidFill>
                    <a:schemeClr val="bg1"/>
                  </a:solidFill>
                  <a:cs typeface="Aharoni" panose="02010803020104030203" pitchFamily="2" charset="-79"/>
                </a:rPr>
                <a:t>Calculus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600" b="1" i="1">
                  <a:solidFill>
                    <a:srgbClr val="8899B1"/>
                  </a:solidFill>
                  <a:cs typeface="Aharoni" panose="02010803020104030203" pitchFamily="2" charset="-79"/>
                </a:rPr>
                <a:t>Automatic Differentiation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600" b="1" i="1">
                  <a:solidFill>
                    <a:srgbClr val="8899B1"/>
                  </a:solidFill>
                  <a:cs typeface="Aharoni" panose="02010803020104030203" pitchFamily="2" charset="-79"/>
                </a:rPr>
                <a:t>Probability</a:t>
              </a:r>
              <a:endParaRPr lang="en-US" altLang="ko-KR" sz="1200" b="1" i="1">
                <a:solidFill>
                  <a:srgbClr val="8899B1"/>
                </a:solidFill>
                <a:cs typeface="Aharoni" panose="02010803020104030203" pitchFamily="2" charset="-79"/>
              </a:endParaRPr>
            </a:p>
          </p:txBody>
        </p:sp>
      </p:grpSp>
      <p:grpSp>
        <p:nvGrpSpPr>
          <p:cNvPr id="17" name="그룹 16">
            <a:extLst>
              <a:ext uri="{FF2B5EF4-FFF2-40B4-BE49-F238E27FC236}">
                <a16:creationId xmlns:a16="http://schemas.microsoft.com/office/drawing/2014/main" id="{328D50E8-9E99-400B-9DAB-08ED22A3AD8F}"/>
              </a:ext>
            </a:extLst>
          </p:cNvPr>
          <p:cNvGrpSpPr/>
          <p:nvPr/>
        </p:nvGrpSpPr>
        <p:grpSpPr>
          <a:xfrm>
            <a:off x="4273139" y="4867186"/>
            <a:ext cx="3730280" cy="1409858"/>
            <a:chOff x="4273139" y="4561227"/>
            <a:chExt cx="3730280" cy="1409858"/>
          </a:xfrm>
        </p:grpSpPr>
        <p:pic>
          <p:nvPicPr>
            <p:cNvPr id="6" name="그림 5">
              <a:extLst>
                <a:ext uri="{FF2B5EF4-FFF2-40B4-BE49-F238E27FC236}">
                  <a16:creationId xmlns:a16="http://schemas.microsoft.com/office/drawing/2014/main" id="{CA9C03F9-6DB0-45DC-BED0-ABC1714D96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56265" y="4561227"/>
              <a:ext cx="1200318" cy="495369"/>
            </a:xfrm>
            <a:prstGeom prst="rect">
              <a:avLst/>
            </a:prstGeom>
          </p:spPr>
        </p:pic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41230907-8242-4BA4-A991-8FD95D8CF7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54834" y="5182752"/>
              <a:ext cx="3648584" cy="495369"/>
            </a:xfrm>
            <a:prstGeom prst="rect">
              <a:avLst/>
            </a:prstGeom>
          </p:spPr>
        </p:pic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AA75A9EB-4F62-4595-A622-A89A07F90A09}"/>
                </a:ext>
              </a:extLst>
            </p:cNvPr>
            <p:cNvSpPr/>
            <p:nvPr/>
          </p:nvSpPr>
          <p:spPr>
            <a:xfrm>
              <a:off x="4273139" y="5637468"/>
              <a:ext cx="3730280" cy="3336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200">
                  <a:solidFill>
                    <a:schemeClr val="bg1"/>
                  </a:solidFill>
                </a:rPr>
                <a:t>chain rule </a:t>
              </a:r>
              <a:r>
                <a:rPr lang="ko-KR" altLang="en-US" sz="1200">
                  <a:solidFill>
                    <a:schemeClr val="bg1"/>
                  </a:solidFill>
                </a:rPr>
                <a:t>명시법</a:t>
              </a:r>
              <a:endParaRPr lang="en-US" altLang="ko-KR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그룹 19">
            <a:extLst>
              <a:ext uri="{FF2B5EF4-FFF2-40B4-BE49-F238E27FC236}">
                <a16:creationId xmlns:a16="http://schemas.microsoft.com/office/drawing/2014/main" id="{DDA0A009-0453-4ABF-9736-80C7E108B515}"/>
              </a:ext>
            </a:extLst>
          </p:cNvPr>
          <p:cNvGrpSpPr/>
          <p:nvPr/>
        </p:nvGrpSpPr>
        <p:grpSpPr>
          <a:xfrm>
            <a:off x="4313986" y="4203294"/>
            <a:ext cx="3730280" cy="537736"/>
            <a:chOff x="4273139" y="2319070"/>
            <a:chExt cx="3730280" cy="537736"/>
          </a:xfrm>
        </p:grpSpPr>
        <p:pic>
          <p:nvPicPr>
            <p:cNvPr id="11" name="그림 10">
              <a:extLst>
                <a:ext uri="{FF2B5EF4-FFF2-40B4-BE49-F238E27FC236}">
                  <a16:creationId xmlns:a16="http://schemas.microsoft.com/office/drawing/2014/main" id="{6EDA2163-C753-43EF-8154-E07C51D18F8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54834" y="2319070"/>
              <a:ext cx="1714739" cy="276264"/>
            </a:xfrm>
            <a:prstGeom prst="rect">
              <a:avLst/>
            </a:prstGeom>
          </p:spPr>
        </p:pic>
        <p:sp>
          <p:nvSpPr>
            <p:cNvPr id="19" name="직사각형 18">
              <a:extLst>
                <a:ext uri="{FF2B5EF4-FFF2-40B4-BE49-F238E27FC236}">
                  <a16:creationId xmlns:a16="http://schemas.microsoft.com/office/drawing/2014/main" id="{FD112EFF-C349-4801-A8A4-1DE712F6D2AA}"/>
                </a:ext>
              </a:extLst>
            </p:cNvPr>
            <p:cNvSpPr/>
            <p:nvPr/>
          </p:nvSpPr>
          <p:spPr>
            <a:xfrm>
              <a:off x="4273139" y="2523189"/>
              <a:ext cx="3730280" cy="3336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200">
                  <a:solidFill>
                    <a:schemeClr val="bg1"/>
                  </a:solidFill>
                </a:rPr>
                <a:t>g</a:t>
              </a:r>
              <a:r>
                <a:rPr lang="ko-KR" altLang="en-US" sz="1200">
                  <a:solidFill>
                    <a:schemeClr val="bg1"/>
                  </a:solidFill>
                </a:rPr>
                <a:t>는 </a:t>
              </a:r>
              <a:r>
                <a:rPr lang="en-US" altLang="ko-KR" sz="1200">
                  <a:solidFill>
                    <a:schemeClr val="bg1"/>
                  </a:solidFill>
                </a:rPr>
                <a:t>x</a:t>
              </a:r>
              <a:r>
                <a:rPr lang="ko-KR" altLang="en-US" sz="1200">
                  <a:solidFill>
                    <a:schemeClr val="bg1"/>
                  </a:solidFill>
                </a:rPr>
                <a:t>에서 미분이 가능 </a:t>
              </a:r>
              <a:r>
                <a:rPr lang="en-US" altLang="ko-KR" sz="1200">
                  <a:solidFill>
                    <a:schemeClr val="bg1"/>
                  </a:solidFill>
                </a:rPr>
                <a:t>f</a:t>
              </a:r>
              <a:r>
                <a:rPr lang="ko-KR" altLang="en-US" sz="1200">
                  <a:solidFill>
                    <a:schemeClr val="bg1"/>
                  </a:solidFill>
                </a:rPr>
                <a:t>는 </a:t>
              </a:r>
              <a:r>
                <a:rPr lang="en-US" altLang="ko-KR" sz="1200">
                  <a:solidFill>
                    <a:schemeClr val="bg1"/>
                  </a:solidFill>
                </a:rPr>
                <a:t>g(x)</a:t>
              </a:r>
              <a:r>
                <a:rPr lang="ko-KR" altLang="en-US" sz="1200">
                  <a:solidFill>
                    <a:schemeClr val="bg1"/>
                  </a:solidFill>
                </a:rPr>
                <a:t>에서 미분 가능</a:t>
              </a:r>
              <a:endParaRPr lang="en-US" altLang="ko-KR" sz="1200">
                <a:solidFill>
                  <a:schemeClr val="bg1"/>
                </a:solidFill>
              </a:endParaRPr>
            </a:p>
          </p:txBody>
        </p:sp>
      </p:grpSp>
      <p:pic>
        <p:nvPicPr>
          <p:cNvPr id="3" name="그림 2">
            <a:extLst>
              <a:ext uri="{FF2B5EF4-FFF2-40B4-BE49-F238E27FC236}">
                <a16:creationId xmlns:a16="http://schemas.microsoft.com/office/drawing/2014/main" id="{A3AF3860-0BD7-4463-8A2E-ADEF7430A6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95680" y="1890001"/>
            <a:ext cx="2877955" cy="2051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983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rgbClr val="617695"/>
            </a:gs>
            <a:gs pos="30000">
              <a:srgbClr val="53658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1CD6B506-9931-4EAF-97D2-ED631DB7F43F}"/>
              </a:ext>
            </a:extLst>
          </p:cNvPr>
          <p:cNvCxnSpPr>
            <a:cxnSpLocks/>
          </p:cNvCxnSpPr>
          <p:nvPr/>
        </p:nvCxnSpPr>
        <p:spPr>
          <a:xfrm>
            <a:off x="157295" y="152884"/>
            <a:ext cx="265847" cy="22234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직사각형 1">
            <a:extLst>
              <a:ext uri="{FF2B5EF4-FFF2-40B4-BE49-F238E27FC236}">
                <a16:creationId xmlns:a16="http://schemas.microsoft.com/office/drawing/2014/main" id="{66535DB6-28AA-48ED-851C-7BC2F42305F8}"/>
              </a:ext>
            </a:extLst>
          </p:cNvPr>
          <p:cNvSpPr/>
          <p:nvPr/>
        </p:nvSpPr>
        <p:spPr>
          <a:xfrm>
            <a:off x="4273139" y="580956"/>
            <a:ext cx="4200842" cy="8906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>
                <a:solidFill>
                  <a:prstClr val="white"/>
                </a:solidFill>
              </a:rPr>
              <a:t>자동 미분</a:t>
            </a:r>
            <a:r>
              <a:rPr lang="en-US" altLang="ko-KR" sz="1400" b="1">
                <a:solidFill>
                  <a:prstClr val="white"/>
                </a:solidFill>
              </a:rPr>
              <a:t>(Automatic Differentiation)</a:t>
            </a:r>
          </a:p>
          <a:p>
            <a:pPr>
              <a:lnSpc>
                <a:spcPct val="150000"/>
              </a:lnSpc>
            </a:pPr>
            <a:r>
              <a:rPr lang="en-US" altLang="ko-KR" sz="1100">
                <a:solidFill>
                  <a:srgbClr val="8899B1"/>
                </a:solidFill>
              </a:rPr>
              <a:t>* </a:t>
            </a:r>
            <a:r>
              <a:rPr lang="ko-KR" altLang="en-US" sz="1100">
                <a:solidFill>
                  <a:srgbClr val="8899B1"/>
                </a:solidFill>
              </a:rPr>
              <a:t>모델이 복잡해질 수록 경사 하강법을 직접 코딩하기 어렵기 때문에 자동 미분 사용</a:t>
            </a:r>
            <a:endParaRPr lang="en-US" altLang="ko-KR" sz="1100">
              <a:solidFill>
                <a:srgbClr val="8899B1"/>
              </a:solidFill>
            </a:endParaRP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E0A7D610-1CAC-4A6F-9A63-E6B037194020}"/>
              </a:ext>
            </a:extLst>
          </p:cNvPr>
          <p:cNvGrpSpPr/>
          <p:nvPr/>
        </p:nvGrpSpPr>
        <p:grpSpPr>
          <a:xfrm>
            <a:off x="520391" y="458243"/>
            <a:ext cx="2713260" cy="5602915"/>
            <a:chOff x="521146" y="458243"/>
            <a:chExt cx="2885885" cy="5602915"/>
          </a:xfrm>
        </p:grpSpPr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1D146FE9-CC48-45EA-A1A8-ED8D89F5A74A}"/>
                </a:ext>
              </a:extLst>
            </p:cNvPr>
            <p:cNvSpPr/>
            <p:nvPr/>
          </p:nvSpPr>
          <p:spPr>
            <a:xfrm>
              <a:off x="521146" y="458243"/>
              <a:ext cx="2885885" cy="11953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atinLnBrk="0">
                <a:defRPr/>
              </a:pPr>
              <a:r>
                <a:rPr lang="en-US" altLang="ko-KR" sz="2800" b="1" kern="0">
                  <a:solidFill>
                    <a:prstClr val="white"/>
                  </a:solidFill>
                </a:rPr>
                <a:t>Dive</a:t>
              </a:r>
              <a:r>
                <a:rPr lang="ko-KR" altLang="en-US" sz="2800" b="1" kern="0">
                  <a:solidFill>
                    <a:prstClr val="white"/>
                  </a:solidFill>
                </a:rPr>
                <a:t> </a:t>
              </a:r>
              <a:r>
                <a:rPr lang="en-US" altLang="ko-KR" sz="2800" b="1" kern="0">
                  <a:solidFill>
                    <a:prstClr val="white"/>
                  </a:solidFill>
                </a:rPr>
                <a:t>into</a:t>
              </a:r>
            </a:p>
            <a:p>
              <a:pPr latinLnBrk="0">
                <a:defRPr/>
              </a:pPr>
              <a:r>
                <a:rPr lang="en-US" altLang="ko-KR" sz="2800" b="1" kern="0">
                  <a:solidFill>
                    <a:prstClr val="white"/>
                  </a:solidFill>
                </a:rPr>
                <a:t>Deep</a:t>
              </a:r>
              <a:r>
                <a:rPr lang="ko-KR" altLang="en-US" sz="2800" b="1" kern="0">
                  <a:solidFill>
                    <a:prstClr val="white"/>
                  </a:solidFill>
                </a:rPr>
                <a:t> </a:t>
              </a:r>
              <a:r>
                <a:rPr lang="en-US" altLang="ko-KR" sz="2800" b="1" kern="0">
                  <a:solidFill>
                    <a:prstClr val="white"/>
                  </a:solidFill>
                </a:rPr>
                <a:t>Learning </a:t>
              </a:r>
            </a:p>
            <a:p>
              <a:pPr latinLnBrk="0">
                <a:lnSpc>
                  <a:spcPct val="150000"/>
                </a:lnSpc>
                <a:defRPr/>
              </a:pPr>
              <a:r>
                <a:rPr lang="en-US" altLang="ko-KR" sz="1200" kern="0">
                  <a:solidFill>
                    <a:prstClr val="white"/>
                  </a:solidFill>
                </a:rPr>
                <a:t>Preliminaries</a:t>
              </a:r>
              <a:endParaRPr lang="en-US" altLang="ko-KR" sz="900" kern="0">
                <a:solidFill>
                  <a:prstClr val="white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7A6FF24-7ED1-49AB-85F8-5CB2C5F43349}"/>
                </a:ext>
              </a:extLst>
            </p:cNvPr>
            <p:cNvSpPr txBox="1"/>
            <p:nvPr/>
          </p:nvSpPr>
          <p:spPr>
            <a:xfrm>
              <a:off x="521147" y="3800475"/>
              <a:ext cx="2885884" cy="22606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600" b="1" i="1">
                  <a:solidFill>
                    <a:srgbClr val="8899B1"/>
                  </a:solidFill>
                  <a:cs typeface="Aharoni" panose="02010803020104030203" pitchFamily="2" charset="-79"/>
                </a:rPr>
                <a:t>Data Manipulation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600" b="1" i="1">
                  <a:solidFill>
                    <a:srgbClr val="8899B1"/>
                  </a:solidFill>
                  <a:cs typeface="Aharoni" panose="02010803020104030203" pitchFamily="2" charset="-79"/>
                </a:rPr>
                <a:t>Data Preprocessing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600" b="1" i="1">
                  <a:solidFill>
                    <a:srgbClr val="8899B1"/>
                  </a:solidFill>
                  <a:cs typeface="Aharoni" panose="02010803020104030203" pitchFamily="2" charset="-79"/>
                </a:rPr>
                <a:t>Linear Algebra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600" b="1" i="1">
                  <a:solidFill>
                    <a:srgbClr val="8899B1"/>
                  </a:solidFill>
                  <a:cs typeface="Aharoni" panose="02010803020104030203" pitchFamily="2" charset="-79"/>
                </a:rPr>
                <a:t>Calculus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600" b="1" i="1">
                  <a:solidFill>
                    <a:schemeClr val="bg1"/>
                  </a:solidFill>
                  <a:cs typeface="Aharoni" panose="02010803020104030203" pitchFamily="2" charset="-79"/>
                </a:rPr>
                <a:t>Automatic Differentiation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600" b="1" i="1">
                  <a:solidFill>
                    <a:srgbClr val="8899B1"/>
                  </a:solidFill>
                  <a:cs typeface="Aharoni" panose="02010803020104030203" pitchFamily="2" charset="-79"/>
                </a:rPr>
                <a:t>Probability</a:t>
              </a:r>
              <a:endParaRPr lang="en-US" altLang="ko-KR" sz="1200" b="1" i="1">
                <a:solidFill>
                  <a:srgbClr val="8899B1"/>
                </a:solidFill>
                <a:cs typeface="Aharoni" panose="02010803020104030203" pitchFamily="2" charset="-79"/>
              </a:endParaRPr>
            </a:p>
          </p:txBody>
        </p:sp>
      </p:grpSp>
      <p:grpSp>
        <p:nvGrpSpPr>
          <p:cNvPr id="36" name="그룹 35">
            <a:extLst>
              <a:ext uri="{FF2B5EF4-FFF2-40B4-BE49-F238E27FC236}">
                <a16:creationId xmlns:a16="http://schemas.microsoft.com/office/drawing/2014/main" id="{C091CD2B-90FF-4875-87D5-CB10E12AD4F9}"/>
              </a:ext>
            </a:extLst>
          </p:cNvPr>
          <p:cNvGrpSpPr/>
          <p:nvPr/>
        </p:nvGrpSpPr>
        <p:grpSpPr>
          <a:xfrm>
            <a:off x="4273139" y="2708841"/>
            <a:ext cx="6890854" cy="2401620"/>
            <a:chOff x="4031673" y="2392958"/>
            <a:chExt cx="6890854" cy="2401620"/>
          </a:xfrm>
        </p:grpSpPr>
        <p:grpSp>
          <p:nvGrpSpPr>
            <p:cNvPr id="27" name="그룹 26">
              <a:extLst>
                <a:ext uri="{FF2B5EF4-FFF2-40B4-BE49-F238E27FC236}">
                  <a16:creationId xmlns:a16="http://schemas.microsoft.com/office/drawing/2014/main" id="{AA718E92-14A0-40AD-94AE-84BB3EA1F505}"/>
                </a:ext>
              </a:extLst>
            </p:cNvPr>
            <p:cNvGrpSpPr/>
            <p:nvPr/>
          </p:nvGrpSpPr>
          <p:grpSpPr>
            <a:xfrm>
              <a:off x="7005237" y="2447129"/>
              <a:ext cx="3917290" cy="520576"/>
              <a:chOff x="4273136" y="2106490"/>
              <a:chExt cx="3917290" cy="520576"/>
            </a:xfrm>
          </p:grpSpPr>
          <p:pic>
            <p:nvPicPr>
              <p:cNvPr id="11" name="그림 10">
                <a:extLst>
                  <a:ext uri="{FF2B5EF4-FFF2-40B4-BE49-F238E27FC236}">
                    <a16:creationId xmlns:a16="http://schemas.microsoft.com/office/drawing/2014/main" id="{D5156014-4D1C-4EDF-9EF5-46A5AF8158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4342411" y="2106490"/>
                <a:ext cx="2715004" cy="238158"/>
              </a:xfrm>
              <a:prstGeom prst="rect">
                <a:avLst/>
              </a:prstGeom>
            </p:spPr>
          </p:pic>
          <p:sp>
            <p:nvSpPr>
              <p:cNvPr id="26" name="직사각형 25">
                <a:extLst>
                  <a:ext uri="{FF2B5EF4-FFF2-40B4-BE49-F238E27FC236}">
                    <a16:creationId xmlns:a16="http://schemas.microsoft.com/office/drawing/2014/main" id="{5C7F7BD4-DBBB-4AB4-AE4C-D9AD22CDE22F}"/>
                  </a:ext>
                </a:extLst>
              </p:cNvPr>
              <p:cNvSpPr/>
              <p:nvPr/>
            </p:nvSpPr>
            <p:spPr>
              <a:xfrm>
                <a:off x="4273136" y="2293449"/>
                <a:ext cx="3917290" cy="3336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ko-KR" sz="1200">
                    <a:solidFill>
                      <a:schemeClr val="bg1"/>
                    </a:solidFill>
                  </a:rPr>
                  <a:t>require_grad=True:</a:t>
                </a:r>
                <a:r>
                  <a:rPr lang="ko-KR" altLang="en-US" sz="1200">
                    <a:solidFill>
                      <a:schemeClr val="bg1"/>
                    </a:solidFill>
                  </a:rPr>
                  <a:t> </a:t>
                </a:r>
                <a:r>
                  <a:rPr lang="en-US" altLang="ko-KR" sz="1200">
                    <a:solidFill>
                      <a:schemeClr val="bg1"/>
                    </a:solidFill>
                  </a:rPr>
                  <a:t>w</a:t>
                </a:r>
                <a:r>
                  <a:rPr lang="ko-KR" altLang="en-US" sz="1200">
                    <a:solidFill>
                      <a:schemeClr val="bg1"/>
                    </a:solidFill>
                  </a:rPr>
                  <a:t>에 대한 기울기를 </a:t>
                </a:r>
                <a:r>
                  <a:rPr lang="en-US" altLang="ko-KR" sz="1200">
                    <a:solidFill>
                      <a:schemeClr val="bg1"/>
                    </a:solidFill>
                  </a:rPr>
                  <a:t>w.grad</a:t>
                </a:r>
                <a:r>
                  <a:rPr lang="ko-KR" altLang="en-US" sz="1200">
                    <a:solidFill>
                      <a:schemeClr val="bg1"/>
                    </a:solidFill>
                  </a:rPr>
                  <a:t>에 저장 </a:t>
                </a:r>
                <a:endParaRPr lang="en-US" altLang="ko-KR" sz="120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30" name="그룹 29">
              <a:extLst>
                <a:ext uri="{FF2B5EF4-FFF2-40B4-BE49-F238E27FC236}">
                  <a16:creationId xmlns:a16="http://schemas.microsoft.com/office/drawing/2014/main" id="{AC7B5ABB-17B1-424C-B54B-11F588ED694D}"/>
                </a:ext>
              </a:extLst>
            </p:cNvPr>
            <p:cNvGrpSpPr/>
            <p:nvPr/>
          </p:nvGrpSpPr>
          <p:grpSpPr>
            <a:xfrm>
              <a:off x="7005237" y="3138122"/>
              <a:ext cx="2784280" cy="600510"/>
              <a:chOff x="4273136" y="3039445"/>
              <a:chExt cx="2784280" cy="600510"/>
            </a:xfrm>
          </p:grpSpPr>
          <p:pic>
            <p:nvPicPr>
              <p:cNvPr id="19" name="그림 18">
                <a:extLst>
                  <a:ext uri="{FF2B5EF4-FFF2-40B4-BE49-F238E27FC236}">
                    <a16:creationId xmlns:a16="http://schemas.microsoft.com/office/drawing/2014/main" id="{DB5848AD-C3F1-4AF8-BDB7-A3E21E6DFCC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42411" y="3039445"/>
                <a:ext cx="2715004" cy="323895"/>
              </a:xfrm>
              <a:prstGeom prst="rect">
                <a:avLst/>
              </a:prstGeom>
            </p:spPr>
          </p:pic>
          <p:sp>
            <p:nvSpPr>
              <p:cNvPr id="29" name="직사각형 28">
                <a:extLst>
                  <a:ext uri="{FF2B5EF4-FFF2-40B4-BE49-F238E27FC236}">
                    <a16:creationId xmlns:a16="http://schemas.microsoft.com/office/drawing/2014/main" id="{EEC9FDE9-1C9C-4C73-9926-1BC9FE745399}"/>
                  </a:ext>
                </a:extLst>
              </p:cNvPr>
              <p:cNvSpPr/>
              <p:nvPr/>
            </p:nvSpPr>
            <p:spPr>
              <a:xfrm>
                <a:off x="4273136" y="3306338"/>
                <a:ext cx="2784280" cy="33361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ko-KR" altLang="en-US" sz="1200">
                    <a:solidFill>
                      <a:schemeClr val="bg1"/>
                    </a:solidFill>
                  </a:rPr>
                  <a:t>수식을 정의하고 </a:t>
                </a:r>
                <a:r>
                  <a:rPr lang="en-US" altLang="ko-KR" sz="1200">
                    <a:solidFill>
                      <a:schemeClr val="bg1"/>
                    </a:solidFill>
                  </a:rPr>
                  <a:t>w</a:t>
                </a:r>
                <a:r>
                  <a:rPr lang="ko-KR" altLang="en-US" sz="1200">
                    <a:solidFill>
                      <a:schemeClr val="bg1"/>
                    </a:solidFill>
                  </a:rPr>
                  <a:t>에 대하여 미분</a:t>
                </a:r>
                <a:endParaRPr lang="en-US" altLang="ko-KR" sz="1200">
                  <a:solidFill>
                    <a:schemeClr val="bg1"/>
                  </a:solidFill>
                </a:endParaRPr>
              </a:p>
            </p:txBody>
          </p:sp>
        </p:grpSp>
        <p:pic>
          <p:nvPicPr>
            <p:cNvPr id="31" name="그림 30">
              <a:extLst>
                <a:ext uri="{FF2B5EF4-FFF2-40B4-BE49-F238E27FC236}">
                  <a16:creationId xmlns:a16="http://schemas.microsoft.com/office/drawing/2014/main" id="{198D4060-8B7A-4F6E-8ABD-946D91C33ED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031673" y="2392958"/>
              <a:ext cx="2620691" cy="2401619"/>
            </a:xfrm>
            <a:prstGeom prst="rect">
              <a:avLst/>
            </a:prstGeom>
          </p:spPr>
        </p:pic>
        <p:grpSp>
          <p:nvGrpSpPr>
            <p:cNvPr id="35" name="그룹 34">
              <a:extLst>
                <a:ext uri="{FF2B5EF4-FFF2-40B4-BE49-F238E27FC236}">
                  <a16:creationId xmlns:a16="http://schemas.microsoft.com/office/drawing/2014/main" id="{15F61ED1-892B-43A4-8A28-BA81871B0BC0}"/>
                </a:ext>
              </a:extLst>
            </p:cNvPr>
            <p:cNvGrpSpPr/>
            <p:nvPr/>
          </p:nvGrpSpPr>
          <p:grpSpPr>
            <a:xfrm>
              <a:off x="7074512" y="3982025"/>
              <a:ext cx="3010320" cy="812553"/>
              <a:chOff x="4388275" y="5133426"/>
              <a:chExt cx="3010320" cy="812553"/>
            </a:xfrm>
          </p:grpSpPr>
          <p:pic>
            <p:nvPicPr>
              <p:cNvPr id="20" name="그림 19">
                <a:extLst>
                  <a:ext uri="{FF2B5EF4-FFF2-40B4-BE49-F238E27FC236}">
                    <a16:creationId xmlns:a16="http://schemas.microsoft.com/office/drawing/2014/main" id="{EEBE90FD-9D86-4957-8D3B-03C2442BA63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388275" y="5133426"/>
                <a:ext cx="3010320" cy="218733"/>
              </a:xfrm>
              <a:prstGeom prst="rect">
                <a:avLst/>
              </a:prstGeom>
            </p:spPr>
          </p:pic>
          <p:pic>
            <p:nvPicPr>
              <p:cNvPr id="32" name="그림 31">
                <a:extLst>
                  <a:ext uri="{FF2B5EF4-FFF2-40B4-BE49-F238E27FC236}">
                    <a16:creationId xmlns:a16="http://schemas.microsoft.com/office/drawing/2014/main" id="{1363A8FB-A904-4EFA-A946-350A41278C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388275" y="5345820"/>
                <a:ext cx="3010320" cy="600159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210688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rgbClr val="617695"/>
            </a:gs>
            <a:gs pos="30000">
              <a:srgbClr val="53658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직선 연결선 8">
            <a:extLst>
              <a:ext uri="{FF2B5EF4-FFF2-40B4-BE49-F238E27FC236}">
                <a16:creationId xmlns:a16="http://schemas.microsoft.com/office/drawing/2014/main" id="{1CD6B506-9931-4EAF-97D2-ED631DB7F43F}"/>
              </a:ext>
            </a:extLst>
          </p:cNvPr>
          <p:cNvCxnSpPr>
            <a:cxnSpLocks/>
          </p:cNvCxnSpPr>
          <p:nvPr/>
        </p:nvCxnSpPr>
        <p:spPr>
          <a:xfrm>
            <a:off x="157295" y="152884"/>
            <a:ext cx="265847" cy="22234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직사각형 1">
            <a:extLst>
              <a:ext uri="{FF2B5EF4-FFF2-40B4-BE49-F238E27FC236}">
                <a16:creationId xmlns:a16="http://schemas.microsoft.com/office/drawing/2014/main" id="{66535DB6-28AA-48ED-851C-7BC2F42305F8}"/>
              </a:ext>
            </a:extLst>
          </p:cNvPr>
          <p:cNvSpPr/>
          <p:nvPr/>
        </p:nvSpPr>
        <p:spPr>
          <a:xfrm>
            <a:off x="4273138" y="580956"/>
            <a:ext cx="4480163" cy="636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>
                <a:solidFill>
                  <a:prstClr val="white"/>
                </a:solidFill>
              </a:rPr>
              <a:t>확률</a:t>
            </a:r>
            <a:endParaRPr lang="en-US" altLang="ko-KR" sz="1400" b="1">
              <a:solidFill>
                <a:prstClr val="white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 b="1">
                <a:solidFill>
                  <a:srgbClr val="8899B1"/>
                </a:solidFill>
              </a:rPr>
              <a:t>* </a:t>
            </a:r>
            <a:r>
              <a:rPr lang="ko-KR" altLang="en-US" sz="1100" b="1">
                <a:solidFill>
                  <a:srgbClr val="8899B1"/>
                </a:solidFill>
              </a:rPr>
              <a:t>기대</a:t>
            </a:r>
            <a:r>
              <a:rPr lang="en-US" altLang="ko-KR" sz="1100" b="1">
                <a:solidFill>
                  <a:srgbClr val="8899B1"/>
                </a:solidFill>
              </a:rPr>
              <a:t>, </a:t>
            </a:r>
            <a:r>
              <a:rPr lang="ko-KR" altLang="en-US" sz="1100" b="1">
                <a:solidFill>
                  <a:srgbClr val="8899B1"/>
                </a:solidFill>
              </a:rPr>
              <a:t>분산은 확률 분포의 주요 특성을 요약하는 측정 값을 제공</a:t>
            </a:r>
            <a:endParaRPr lang="ko-KR" altLang="en-US" sz="1400" b="1">
              <a:solidFill>
                <a:srgbClr val="8899B1"/>
              </a:solidFill>
            </a:endParaRP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E0A7D610-1CAC-4A6F-9A63-E6B037194020}"/>
              </a:ext>
            </a:extLst>
          </p:cNvPr>
          <p:cNvGrpSpPr/>
          <p:nvPr/>
        </p:nvGrpSpPr>
        <p:grpSpPr>
          <a:xfrm>
            <a:off x="520391" y="458243"/>
            <a:ext cx="2713260" cy="5602915"/>
            <a:chOff x="521146" y="458243"/>
            <a:chExt cx="2885885" cy="5602915"/>
          </a:xfrm>
        </p:grpSpPr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1D146FE9-CC48-45EA-A1A8-ED8D89F5A74A}"/>
                </a:ext>
              </a:extLst>
            </p:cNvPr>
            <p:cNvSpPr/>
            <p:nvPr/>
          </p:nvSpPr>
          <p:spPr>
            <a:xfrm>
              <a:off x="521146" y="458243"/>
              <a:ext cx="2885885" cy="11953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atinLnBrk="0">
                <a:defRPr/>
              </a:pPr>
              <a:r>
                <a:rPr lang="en-US" altLang="ko-KR" sz="2800" b="1" kern="0">
                  <a:solidFill>
                    <a:prstClr val="white"/>
                  </a:solidFill>
                </a:rPr>
                <a:t>Dive</a:t>
              </a:r>
              <a:r>
                <a:rPr lang="ko-KR" altLang="en-US" sz="2800" b="1" kern="0">
                  <a:solidFill>
                    <a:prstClr val="white"/>
                  </a:solidFill>
                </a:rPr>
                <a:t> </a:t>
              </a:r>
              <a:r>
                <a:rPr lang="en-US" altLang="ko-KR" sz="2800" b="1" kern="0">
                  <a:solidFill>
                    <a:prstClr val="white"/>
                  </a:solidFill>
                </a:rPr>
                <a:t>into</a:t>
              </a:r>
            </a:p>
            <a:p>
              <a:pPr latinLnBrk="0">
                <a:defRPr/>
              </a:pPr>
              <a:r>
                <a:rPr lang="en-US" altLang="ko-KR" sz="2800" b="1" kern="0">
                  <a:solidFill>
                    <a:prstClr val="white"/>
                  </a:solidFill>
                </a:rPr>
                <a:t>Deep</a:t>
              </a:r>
              <a:r>
                <a:rPr lang="ko-KR" altLang="en-US" sz="2800" b="1" kern="0">
                  <a:solidFill>
                    <a:prstClr val="white"/>
                  </a:solidFill>
                </a:rPr>
                <a:t> </a:t>
              </a:r>
              <a:r>
                <a:rPr lang="en-US" altLang="ko-KR" sz="2800" b="1" kern="0">
                  <a:solidFill>
                    <a:prstClr val="white"/>
                  </a:solidFill>
                </a:rPr>
                <a:t>Learning </a:t>
              </a:r>
            </a:p>
            <a:p>
              <a:pPr latinLnBrk="0">
                <a:lnSpc>
                  <a:spcPct val="150000"/>
                </a:lnSpc>
                <a:defRPr/>
              </a:pPr>
              <a:r>
                <a:rPr lang="en-US" altLang="ko-KR" sz="1200" kern="0">
                  <a:solidFill>
                    <a:prstClr val="white"/>
                  </a:solidFill>
                </a:rPr>
                <a:t>Preliminaries</a:t>
              </a:r>
              <a:endParaRPr lang="en-US" altLang="ko-KR" sz="900" kern="0">
                <a:solidFill>
                  <a:prstClr val="white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7A6FF24-7ED1-49AB-85F8-5CB2C5F43349}"/>
                </a:ext>
              </a:extLst>
            </p:cNvPr>
            <p:cNvSpPr txBox="1"/>
            <p:nvPr/>
          </p:nvSpPr>
          <p:spPr>
            <a:xfrm>
              <a:off x="521147" y="3800475"/>
              <a:ext cx="2885884" cy="22606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600" b="1" i="1">
                  <a:solidFill>
                    <a:srgbClr val="8899B1"/>
                  </a:solidFill>
                  <a:cs typeface="Aharoni" panose="02010803020104030203" pitchFamily="2" charset="-79"/>
                </a:rPr>
                <a:t>Data Manipulation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600" b="1" i="1">
                  <a:solidFill>
                    <a:srgbClr val="8899B1"/>
                  </a:solidFill>
                  <a:cs typeface="Aharoni" panose="02010803020104030203" pitchFamily="2" charset="-79"/>
                </a:rPr>
                <a:t>Data Preprocessing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600" b="1" i="1">
                  <a:solidFill>
                    <a:srgbClr val="8899B1"/>
                  </a:solidFill>
                  <a:cs typeface="Aharoni" panose="02010803020104030203" pitchFamily="2" charset="-79"/>
                </a:rPr>
                <a:t>Linear Algebra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600" b="1" i="1">
                  <a:solidFill>
                    <a:srgbClr val="8899B1"/>
                  </a:solidFill>
                  <a:cs typeface="Aharoni" panose="02010803020104030203" pitchFamily="2" charset="-79"/>
                </a:rPr>
                <a:t>Calculus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600" b="1" i="1">
                  <a:solidFill>
                    <a:srgbClr val="8899B1"/>
                  </a:solidFill>
                  <a:cs typeface="Aharoni" panose="02010803020104030203" pitchFamily="2" charset="-79"/>
                </a:rPr>
                <a:t>Automatic Differentiation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600" b="1" i="1">
                  <a:solidFill>
                    <a:schemeClr val="bg1"/>
                  </a:solidFill>
                  <a:cs typeface="Aharoni" panose="02010803020104030203" pitchFamily="2" charset="-79"/>
                </a:rPr>
                <a:t>Probability</a:t>
              </a:r>
              <a:endParaRPr lang="en-US" altLang="ko-KR" sz="1200" b="1" i="1">
                <a:solidFill>
                  <a:schemeClr val="bg1"/>
                </a:solidFill>
                <a:cs typeface="Aharoni" panose="02010803020104030203" pitchFamily="2" charset="-79"/>
              </a:endParaRPr>
            </a:p>
          </p:txBody>
        </p:sp>
      </p:grpSp>
      <p:grpSp>
        <p:nvGrpSpPr>
          <p:cNvPr id="35" name="그룹 34">
            <a:extLst>
              <a:ext uri="{FF2B5EF4-FFF2-40B4-BE49-F238E27FC236}">
                <a16:creationId xmlns:a16="http://schemas.microsoft.com/office/drawing/2014/main" id="{F6A1DEDE-28C0-4CA2-AD83-0C8FC400828A}"/>
              </a:ext>
            </a:extLst>
          </p:cNvPr>
          <p:cNvGrpSpPr/>
          <p:nvPr/>
        </p:nvGrpSpPr>
        <p:grpSpPr>
          <a:xfrm>
            <a:off x="4273138" y="2001012"/>
            <a:ext cx="2032731" cy="746551"/>
            <a:chOff x="4243129" y="1768255"/>
            <a:chExt cx="2032731" cy="746551"/>
          </a:xfrm>
        </p:grpSpPr>
        <p:pic>
          <p:nvPicPr>
            <p:cNvPr id="29" name="그림 28">
              <a:extLst>
                <a:ext uri="{FF2B5EF4-FFF2-40B4-BE49-F238E27FC236}">
                  <a16:creationId xmlns:a16="http://schemas.microsoft.com/office/drawing/2014/main" id="{DB1577E8-4EDD-42A3-91CF-022C7062962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03910" y="1768255"/>
              <a:ext cx="1971950" cy="485843"/>
            </a:xfrm>
            <a:prstGeom prst="rect">
              <a:avLst/>
            </a:prstGeom>
          </p:spPr>
        </p:pic>
        <p:sp>
          <p:nvSpPr>
            <p:cNvPr id="34" name="직사각형 33">
              <a:extLst>
                <a:ext uri="{FF2B5EF4-FFF2-40B4-BE49-F238E27FC236}">
                  <a16:creationId xmlns:a16="http://schemas.microsoft.com/office/drawing/2014/main" id="{6AC0D703-B97C-459B-8019-01A729B57105}"/>
                </a:ext>
              </a:extLst>
            </p:cNvPr>
            <p:cNvSpPr/>
            <p:nvPr/>
          </p:nvSpPr>
          <p:spPr>
            <a:xfrm>
              <a:off x="4243129" y="2181189"/>
              <a:ext cx="2032731" cy="3336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200">
                  <a:solidFill>
                    <a:schemeClr val="bg1"/>
                  </a:solidFill>
                </a:rPr>
                <a:t>X</a:t>
              </a:r>
              <a:r>
                <a:rPr lang="ko-KR" altLang="en-US" sz="1200">
                  <a:solidFill>
                    <a:schemeClr val="bg1"/>
                  </a:solidFill>
                </a:rPr>
                <a:t>의 기대치</a:t>
              </a:r>
              <a:r>
                <a:rPr lang="en-US" altLang="ko-KR" sz="1200">
                  <a:solidFill>
                    <a:schemeClr val="bg1"/>
                  </a:solidFill>
                </a:rPr>
                <a:t>(</a:t>
              </a:r>
              <a:r>
                <a:rPr lang="ko-KR" altLang="en-US" sz="1200">
                  <a:solidFill>
                    <a:schemeClr val="bg1"/>
                  </a:solidFill>
                </a:rPr>
                <a:t>평균</a:t>
              </a:r>
              <a:r>
                <a:rPr lang="en-US" altLang="ko-KR" sz="1200">
                  <a:solidFill>
                    <a:schemeClr val="bg1"/>
                  </a:solidFill>
                </a:rPr>
                <a:t>)</a:t>
              </a:r>
            </a:p>
          </p:txBody>
        </p:sp>
      </p:grpSp>
      <p:grpSp>
        <p:nvGrpSpPr>
          <p:cNvPr id="40" name="그룹 39">
            <a:extLst>
              <a:ext uri="{FF2B5EF4-FFF2-40B4-BE49-F238E27FC236}">
                <a16:creationId xmlns:a16="http://schemas.microsoft.com/office/drawing/2014/main" id="{12A4EB2B-1143-40E4-8B9B-515D6D63FB5A}"/>
              </a:ext>
            </a:extLst>
          </p:cNvPr>
          <p:cNvGrpSpPr/>
          <p:nvPr/>
        </p:nvGrpSpPr>
        <p:grpSpPr>
          <a:xfrm>
            <a:off x="4273138" y="3113880"/>
            <a:ext cx="3761160" cy="547877"/>
            <a:chOff x="4187711" y="4145561"/>
            <a:chExt cx="3761160" cy="547877"/>
          </a:xfrm>
        </p:grpSpPr>
        <p:pic>
          <p:nvPicPr>
            <p:cNvPr id="31" name="그림 30">
              <a:extLst>
                <a:ext uri="{FF2B5EF4-FFF2-40B4-BE49-F238E27FC236}">
                  <a16:creationId xmlns:a16="http://schemas.microsoft.com/office/drawing/2014/main" id="{6ECBF70D-148C-4816-9382-AE943F707BF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43129" y="4145561"/>
              <a:ext cx="3705742" cy="285790"/>
            </a:xfrm>
            <a:prstGeom prst="rect">
              <a:avLst/>
            </a:prstGeom>
          </p:spPr>
        </p:pic>
        <p:sp>
          <p:nvSpPr>
            <p:cNvPr id="39" name="직사각형 38">
              <a:extLst>
                <a:ext uri="{FF2B5EF4-FFF2-40B4-BE49-F238E27FC236}">
                  <a16:creationId xmlns:a16="http://schemas.microsoft.com/office/drawing/2014/main" id="{35B1C13C-162C-4812-A90E-4741A2257D71}"/>
                </a:ext>
              </a:extLst>
            </p:cNvPr>
            <p:cNvSpPr/>
            <p:nvPr/>
          </p:nvSpPr>
          <p:spPr>
            <a:xfrm>
              <a:off x="4187711" y="4359821"/>
              <a:ext cx="3761160" cy="3336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200">
                  <a:solidFill>
                    <a:schemeClr val="bg1"/>
                  </a:solidFill>
                </a:rPr>
                <a:t>X</a:t>
              </a:r>
              <a:r>
                <a:rPr lang="ko-KR" altLang="en-US" sz="1200">
                  <a:solidFill>
                    <a:schemeClr val="bg1"/>
                  </a:solidFill>
                </a:rPr>
                <a:t>가 예상의 편차를 측정</a:t>
              </a:r>
              <a:r>
                <a:rPr lang="en-US" altLang="ko-KR" sz="1200">
                  <a:solidFill>
                    <a:schemeClr val="bg1"/>
                  </a:solidFill>
                </a:rPr>
                <a:t>, </a:t>
              </a:r>
              <a:r>
                <a:rPr lang="ko-KR" altLang="en-US" sz="1200">
                  <a:solidFill>
                    <a:schemeClr val="bg1"/>
                  </a:solidFill>
                </a:rPr>
                <a:t>분산으로 수량화</a:t>
              </a:r>
              <a:endParaRPr lang="en-US" altLang="ko-KR" sz="1200">
                <a:solidFill>
                  <a:schemeClr val="bg1"/>
                </a:solidFill>
              </a:endParaRPr>
            </a:p>
          </p:txBody>
        </p:sp>
      </p:grpSp>
      <p:grpSp>
        <p:nvGrpSpPr>
          <p:cNvPr id="43" name="그룹 42">
            <a:extLst>
              <a:ext uri="{FF2B5EF4-FFF2-40B4-BE49-F238E27FC236}">
                <a16:creationId xmlns:a16="http://schemas.microsoft.com/office/drawing/2014/main" id="{29834165-9F6C-4A20-A2A3-92A73BED4091}"/>
              </a:ext>
            </a:extLst>
          </p:cNvPr>
          <p:cNvGrpSpPr/>
          <p:nvPr/>
        </p:nvGrpSpPr>
        <p:grpSpPr>
          <a:xfrm>
            <a:off x="4303146" y="4002402"/>
            <a:ext cx="5730315" cy="2055777"/>
            <a:chOff x="4187710" y="4930816"/>
            <a:chExt cx="5730315" cy="2055777"/>
          </a:xfrm>
        </p:grpSpPr>
        <p:pic>
          <p:nvPicPr>
            <p:cNvPr id="32" name="그림 31">
              <a:extLst>
                <a:ext uri="{FF2B5EF4-FFF2-40B4-BE49-F238E27FC236}">
                  <a16:creationId xmlns:a16="http://schemas.microsoft.com/office/drawing/2014/main" id="{877D0DC1-ACD0-4454-9FEC-3CE06916F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43129" y="4930816"/>
              <a:ext cx="2781688" cy="409632"/>
            </a:xfrm>
            <a:prstGeom prst="rect">
              <a:avLst/>
            </a:prstGeom>
          </p:spPr>
        </p:pic>
        <p:sp>
          <p:nvSpPr>
            <p:cNvPr id="42" name="직사각형 41">
              <a:extLst>
                <a:ext uri="{FF2B5EF4-FFF2-40B4-BE49-F238E27FC236}">
                  <a16:creationId xmlns:a16="http://schemas.microsoft.com/office/drawing/2014/main" id="{C7D77964-DF20-498D-AD68-332BCD06A1BB}"/>
                </a:ext>
              </a:extLst>
            </p:cNvPr>
            <p:cNvSpPr/>
            <p:nvPr/>
          </p:nvSpPr>
          <p:spPr>
            <a:xfrm>
              <a:off x="4187710" y="5267981"/>
              <a:ext cx="5730315" cy="17186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200">
                  <a:solidFill>
                    <a:schemeClr val="bg1"/>
                  </a:solidFill>
                </a:rPr>
                <a:t>제곱근의 표준편자</a:t>
              </a:r>
              <a:endParaRPr lang="en-US" altLang="ko-KR" sz="1200">
                <a:solidFill>
                  <a:schemeClr val="bg1"/>
                </a:solidFill>
              </a:endParaRPr>
            </a:p>
            <a:p>
              <a:pPr>
                <a:lnSpc>
                  <a:spcPct val="150000"/>
                </a:lnSpc>
              </a:pPr>
              <a:endParaRPr lang="en-US" altLang="ko-KR" sz="1200">
                <a:solidFill>
                  <a:srgbClr val="8899B1"/>
                </a:solidFill>
              </a:endParaRPr>
            </a:p>
            <a:p>
              <a:pPr>
                <a:lnSpc>
                  <a:spcPct val="150000"/>
                </a:lnSpc>
              </a:pPr>
              <a:endParaRPr lang="en-US" altLang="ko-KR" sz="1200">
                <a:solidFill>
                  <a:srgbClr val="8899B1"/>
                </a:solidFill>
              </a:endParaRPr>
            </a:p>
            <a:p>
              <a:pPr>
                <a:lnSpc>
                  <a:spcPct val="150000"/>
                </a:lnSpc>
              </a:pPr>
              <a:endParaRPr lang="en-US" altLang="ko-KR" sz="1200">
                <a:solidFill>
                  <a:srgbClr val="8899B1"/>
                </a:solidFill>
              </a:endParaRPr>
            </a:p>
            <a:p>
              <a:pPr>
                <a:lnSpc>
                  <a:spcPct val="150000"/>
                </a:lnSpc>
              </a:pPr>
              <a:endParaRPr lang="en-US" altLang="ko-KR" sz="1200">
                <a:solidFill>
                  <a:srgbClr val="8899B1"/>
                </a:solidFill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1200">
                  <a:solidFill>
                    <a:srgbClr val="8899B1"/>
                  </a:solidFill>
                </a:rPr>
                <a:t>* </a:t>
              </a:r>
              <a:r>
                <a:rPr lang="ko-KR" altLang="en-US" sz="1200">
                  <a:solidFill>
                    <a:srgbClr val="8899B1"/>
                  </a:solidFill>
                </a:rPr>
                <a:t>왜 편차를 제곱해야했는가</a:t>
              </a:r>
              <a:r>
                <a:rPr lang="en-US" altLang="ko-KR" sz="1200">
                  <a:solidFill>
                    <a:srgbClr val="8899B1"/>
                  </a:solidFill>
                </a:rPr>
                <a:t>?: </a:t>
              </a:r>
              <a:r>
                <a:rPr lang="ko-KR" altLang="en-US" sz="1200">
                  <a:solidFill>
                    <a:srgbClr val="8899B1"/>
                  </a:solidFill>
                </a:rPr>
                <a:t>편차의 합이 </a:t>
              </a:r>
              <a:r>
                <a:rPr lang="en-US" altLang="ko-KR" sz="1200">
                  <a:solidFill>
                    <a:srgbClr val="8899B1"/>
                  </a:solidFill>
                </a:rPr>
                <a:t>0</a:t>
              </a:r>
              <a:r>
                <a:rPr lang="ko-KR" altLang="en-US" sz="1200">
                  <a:solidFill>
                    <a:srgbClr val="8899B1"/>
                  </a:solidFill>
                </a:rPr>
                <a:t>이 되는 경우를 해결하기 위함</a:t>
              </a:r>
              <a:endParaRPr lang="en-US" altLang="ko-KR" sz="1200">
                <a:solidFill>
                  <a:srgbClr val="8899B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5870040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1626</TotalTime>
  <Words>503</Words>
  <Application>Microsoft Office PowerPoint</Application>
  <PresentationFormat>와이드스크린</PresentationFormat>
  <Paragraphs>114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맑은 고딕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조현석</dc:creator>
  <cp:lastModifiedBy>윤준호</cp:lastModifiedBy>
  <cp:revision>307</cp:revision>
  <dcterms:created xsi:type="dcterms:W3CDTF">2020-09-22T02:49:34Z</dcterms:created>
  <dcterms:modified xsi:type="dcterms:W3CDTF">2020-10-30T08:24:39Z</dcterms:modified>
</cp:coreProperties>
</file>