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54" r:id="rId3"/>
    <p:sldId id="356" r:id="rId4"/>
    <p:sldId id="358" r:id="rId5"/>
    <p:sldId id="359" r:id="rId6"/>
    <p:sldId id="360" r:id="rId7"/>
    <p:sldId id="362" r:id="rId8"/>
    <p:sldId id="361" r:id="rId9"/>
    <p:sldId id="317" r:id="rId10"/>
    <p:sldId id="347" r:id="rId11"/>
    <p:sldId id="345" r:id="rId12"/>
    <p:sldId id="353" r:id="rId13"/>
    <p:sldId id="340" r:id="rId14"/>
    <p:sldId id="338" r:id="rId15"/>
    <p:sldId id="339" r:id="rId16"/>
    <p:sldId id="337" r:id="rId17"/>
    <p:sldId id="318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84552" autoAdjust="0"/>
  </p:normalViewPr>
  <p:slideViewPr>
    <p:cSldViewPr snapToGrid="0">
      <p:cViewPr varScale="1">
        <p:scale>
          <a:sx n="74" d="100"/>
          <a:sy n="74" d="100"/>
        </p:scale>
        <p:origin x="72" y="3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B10E-3529-4F17-B22E-4F8796CBF004}" type="datetimeFigureOut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1DFF-B9DA-4EA9-AF30-817CEB1FC6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49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69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86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439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0447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7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382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231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63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57F666-5D9C-4B80-9DEB-C7B22E5B7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127" y="1938573"/>
            <a:ext cx="7547502" cy="401151"/>
          </a:xfrm>
        </p:spPr>
        <p:txBody>
          <a:bodyPr anchor="b">
            <a:normAutofit/>
          </a:bodyPr>
          <a:lstStyle>
            <a:lvl1pPr algn="ctr">
              <a:defRPr sz="1800" b="1"/>
            </a:lvl1pPr>
          </a:lstStyle>
          <a:p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A4BAAD7-1059-43F3-9AC8-789C12725B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44490" y="4306185"/>
            <a:ext cx="3003884" cy="554572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r"/>
            <a:r>
              <a:rPr lang="en-US" altLang="ko-KR" sz="1200" dirty="0"/>
              <a:t>Intelligent Information Processing Lab</a:t>
            </a:r>
          </a:p>
          <a:p>
            <a:pPr algn="r"/>
            <a:r>
              <a:rPr lang="en-US" altLang="ko-KR" sz="1200" dirty="0"/>
              <a:t>		Namgyu Jung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1E2B03-7D44-4B93-9678-39439ED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9520-5E6D-4E1F-8714-F0A2519A9291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5530B1-DE5E-481E-9965-3A13BC77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2587D9-C90D-47C9-B711-E81CBBD5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FBCC442-C06A-45C1-8321-3927C2D99942}"/>
              </a:ext>
            </a:extLst>
          </p:cNvPr>
          <p:cNvSpPr/>
          <p:nvPr userDrawn="1"/>
        </p:nvSpPr>
        <p:spPr>
          <a:xfrm>
            <a:off x="2187371" y="1701783"/>
            <a:ext cx="7971829" cy="32248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34A10E0-4E1A-4D5A-BDD5-1C563E75E7A1}"/>
              </a:ext>
            </a:extLst>
          </p:cNvPr>
          <p:cNvCxnSpPr>
            <a:cxnSpLocks/>
          </p:cNvCxnSpPr>
          <p:nvPr userDrawn="1"/>
        </p:nvCxnSpPr>
        <p:spPr>
          <a:xfrm>
            <a:off x="2561829" y="2339725"/>
            <a:ext cx="73669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669A67-4090-4E80-990C-C43936A0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33A361-5AE8-47CD-8BB9-878877F3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788279-4C6A-4FC4-84A4-A77B18F9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5A34-841F-4CA9-BDB9-02016B1D5DBC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7EDA9-5068-41FD-B634-825F6833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743F0B-33AF-49F6-9FDC-038937CC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377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05092A-5D92-48AD-A7E5-AA34E28F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D838FE-0DE8-4C60-9767-E5A1F0FA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1C66DA-7A2F-4B3C-A3BC-014663C2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C21-8554-4F3A-804B-E0DEB8460E20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1FCB99-1D91-4A96-A4A2-AF203A8A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EA7CAD-2C34-4CBB-8DD1-9103ACA4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7A30D8-28AD-40DF-9705-D903A302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5667771" cy="326314"/>
          </a:xfrm>
        </p:spPr>
        <p:txBody>
          <a:bodyPr>
            <a:normAutofit/>
          </a:bodyPr>
          <a:lstStyle>
            <a:lvl1pPr>
              <a:defRPr sz="1800"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66877C-2AD4-4369-930A-0AFF4E14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95445"/>
            <a:ext cx="11713640" cy="536090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EBDAE0-4D19-4693-94CD-DD7FDE60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1CA9-076E-4FD8-9C3C-7256DC4DDA4C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5FCB49-36AF-4E10-9221-9D9B7EF0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EFD42B-F24D-41F4-872D-12651211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4316" y="6356350"/>
            <a:ext cx="2743200" cy="365125"/>
          </a:xfrm>
        </p:spPr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EBA5FBF-6998-4CA5-8DD2-07764962267E}"/>
              </a:ext>
            </a:extLst>
          </p:cNvPr>
          <p:cNvCxnSpPr>
            <a:cxnSpLocks/>
          </p:cNvCxnSpPr>
          <p:nvPr userDrawn="1"/>
        </p:nvCxnSpPr>
        <p:spPr>
          <a:xfrm>
            <a:off x="293876" y="770749"/>
            <a:ext cx="3490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4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B52F06-76CD-4A9C-B0CF-B4147CCF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2FAB4-F0C9-41E7-963E-34F13F96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949A29-C01A-467C-9E67-86315BA4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B27-F744-45B7-B8A0-7A3C3EAF6287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5B5C04-1053-4B60-AC0C-6449D3A2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4FA20C-209A-4417-97B1-3A3B9618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4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FD1D20-34FA-4FED-AA86-E514842B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ACC5A5-ECE4-404E-A0D5-CC54C0E44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CA5542E-57DC-4BB4-A03A-6788C0E0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0C5E4E3-897B-48C1-96FA-005ABBC9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8376-7BCA-4E7D-9352-D76C4F2DA601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67A7D1-BA81-43DB-8070-9B04E0A8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A05AF6-2684-4843-81EA-405F0BD1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1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754B07-4CD2-4BA1-8F56-B32BA8E2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44DAF5-7A71-411F-8F7A-35F7BC0EA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B7A82-A621-4DE1-9491-474FD3DD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FDFD03-A54A-4CF0-9910-113238BF6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92B27D-849C-4D80-A836-13D5C77CF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965BFB7-03E7-4AAA-8792-AE44CD7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1AAE-E5C3-4030-9DEF-3F3B401E6C33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EC2206-C192-400E-B107-6D3998FF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947A0B-0931-4403-BCCC-371DA160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5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91329-D4FF-43BE-9FA2-708E6DF0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B060CDD-3254-4823-B051-526476D5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890C-A3D3-4F5F-A7C8-08CCF9A2D960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7389A-5DBF-4958-89DE-531D83F2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2765ADB-E0FB-439C-9461-F3C3E209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32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A38C3F0-06C2-4FCF-B223-CAF672C3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577F-D7D5-486D-B91A-2BCA6D359B54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980FD5-F6A1-4192-BB06-757C134E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6D9F72F-8B49-499F-B8B5-3BF44823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93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BA7E7C-E6B4-495D-B77E-49D5E7D5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F4AC62-4214-49FB-8D86-F4F38F85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CCCA50-8CD2-45B3-BA4E-04DAA9147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EE56D4-A7EE-4D39-8209-DFABE32A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F05-EBF3-45EC-A695-EDB45F9BE65B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0045FC-9684-4A2E-A7C1-992B398F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69DCF6-93EB-44C9-8661-40322268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2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3AE27C-5A68-42CA-8D80-4C75973D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39DEEC4-1FBF-4A58-9823-A7572BE37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82B5B-5006-4EEE-9748-BEB977BDA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9C4F70-1375-4DC4-B4B9-543C2E46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BF1F-D95A-4012-AE1F-B1F686698327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D3D245-D95A-424F-8E24-A03324AE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AF80F4-A332-45D1-B1F1-B033F6BD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6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FEE094E-733A-42B3-84BD-A9887BBF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88DE79-92FE-4743-9D16-638C1785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B8747-0FA5-44FE-8416-AE9C9B280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838F-3F47-4EE0-9A73-595DE32950B3}" type="datetime1">
              <a:rPr lang="ko-KR" altLang="en-US" smtClean="0"/>
              <a:t>2022-08-31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578CF0-C1DA-4825-88DC-ABB8A6E6C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163DC-5546-435C-87EC-5951ACD8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63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F4412D0F-5B6E-4D97-AA4E-2D5B586DC3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38AB6C-790F-47F8-9469-8B3DF07E5077}"/>
              </a:ext>
            </a:extLst>
          </p:cNvPr>
          <p:cNvSpPr/>
          <p:nvPr/>
        </p:nvSpPr>
        <p:spPr>
          <a:xfrm>
            <a:off x="2187371" y="1701783"/>
            <a:ext cx="7971829" cy="32248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24E1-180F-4E7A-A5DD-149F20F8CDBE}"/>
              </a:ext>
            </a:extLst>
          </p:cNvPr>
          <p:cNvSpPr txBox="1"/>
          <p:nvPr/>
        </p:nvSpPr>
        <p:spPr>
          <a:xfrm>
            <a:off x="2457127" y="1970393"/>
            <a:ext cx="764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/>
              <a:t>Lab seminar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B2EDB-DD31-49BC-9878-517F28FFB224}"/>
              </a:ext>
            </a:extLst>
          </p:cNvPr>
          <p:cNvSpPr txBox="1"/>
          <p:nvPr/>
        </p:nvSpPr>
        <p:spPr>
          <a:xfrm>
            <a:off x="5875830" y="4326173"/>
            <a:ext cx="422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/>
              <a:t>Intelligent Information Processing Lab</a:t>
            </a:r>
          </a:p>
          <a:p>
            <a:pPr algn="r"/>
            <a:r>
              <a:rPr lang="en-US" altLang="ko-KR" sz="1200"/>
              <a:t>		Namgyu Jung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8F200D1-8BE5-40AB-BB83-156034F7FCC3}"/>
              </a:ext>
            </a:extLst>
          </p:cNvPr>
          <p:cNvCxnSpPr>
            <a:cxnSpLocks/>
          </p:cNvCxnSpPr>
          <p:nvPr/>
        </p:nvCxnSpPr>
        <p:spPr>
          <a:xfrm>
            <a:off x="2561829" y="2339725"/>
            <a:ext cx="73669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CF89DF9-8498-2A74-452D-D70FBD6CFB60}"/>
              </a:ext>
            </a:extLst>
          </p:cNvPr>
          <p:cNvSpPr txBox="1"/>
          <p:nvPr/>
        </p:nvSpPr>
        <p:spPr>
          <a:xfrm>
            <a:off x="3480881" y="2394787"/>
            <a:ext cx="5384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/>
              <a:t>서지 네트워크 환경에서 동적 시공간 관계 분석을 통한 미래 연구 카테고리 추천 방안 연구</a:t>
            </a:r>
          </a:p>
        </p:txBody>
      </p:sp>
    </p:spTree>
    <p:extLst>
      <p:ext uri="{BB962C8B-B14F-4D97-AF65-F5344CB8AC3E}">
        <p14:creationId xmlns:p14="http://schemas.microsoft.com/office/powerpoint/2010/main" val="419718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sz="1600" b="1"/>
          </a:p>
          <a:p>
            <a:r>
              <a:rPr lang="en-US" altLang="ko-KR" sz="1600" b="1"/>
              <a:t>Node</a:t>
            </a:r>
          </a:p>
          <a:p>
            <a:pPr lvl="1"/>
            <a:endParaRPr lang="en-US" altLang="ko-KR">
              <a:solidFill>
                <a:schemeClr val="accent6"/>
              </a:solidFill>
            </a:endParaRPr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P</a:t>
            </a:r>
            <a:r>
              <a:rPr lang="en-US" altLang="ko-KR"/>
              <a:t>aper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5"/>
                </a:solidFill>
              </a:rPr>
              <a:t>A</a:t>
            </a:r>
            <a:r>
              <a:rPr lang="en-US" altLang="ko-KR"/>
              <a:t>uthor</a:t>
            </a:r>
          </a:p>
          <a:p>
            <a:pPr lvl="1"/>
            <a:endParaRPr lang="en-US" altLang="ko-KR"/>
          </a:p>
          <a:p>
            <a:pPr lvl="1"/>
            <a:endParaRPr lang="en-US" altLang="ko-KR"/>
          </a:p>
          <a:p>
            <a:r>
              <a:rPr lang="en-US" altLang="ko-KR" sz="1600" b="1"/>
              <a:t>Edge</a:t>
            </a:r>
          </a:p>
          <a:p>
            <a:pPr lvl="1"/>
            <a:endParaRPr lang="en-US" altLang="ko-KR" b="1"/>
          </a:p>
          <a:p>
            <a:pPr lvl="1"/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/>
              <a:t>,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endParaRPr lang="en-US" altLang="ko-KR" b="1">
              <a:solidFill>
                <a:schemeClr val="accent2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06F3891-287B-81C1-9DB5-6F4D8B9AFDE5}"/>
              </a:ext>
            </a:extLst>
          </p:cNvPr>
          <p:cNvGrpSpPr/>
          <p:nvPr/>
        </p:nvGrpSpPr>
        <p:grpSpPr>
          <a:xfrm>
            <a:off x="7228469" y="2336268"/>
            <a:ext cx="2130078" cy="3285565"/>
            <a:chOff x="5327479" y="2414474"/>
            <a:chExt cx="2130078" cy="3285565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C096DB5F-B988-19BF-FF3C-83AFBAED652C}"/>
                </a:ext>
              </a:extLst>
            </p:cNvPr>
            <p:cNvSpPr/>
            <p:nvPr/>
          </p:nvSpPr>
          <p:spPr>
            <a:xfrm>
              <a:off x="7098336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2A656857-69A7-9671-951F-4DE0F2C6E754}"/>
                </a:ext>
              </a:extLst>
            </p:cNvPr>
            <p:cNvSpPr/>
            <p:nvPr/>
          </p:nvSpPr>
          <p:spPr>
            <a:xfrm>
              <a:off x="7098336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BA075F7B-5E2C-11C4-60EE-0FEB1D82E45E}"/>
                </a:ext>
              </a:extLst>
            </p:cNvPr>
            <p:cNvSpPr/>
            <p:nvPr/>
          </p:nvSpPr>
          <p:spPr>
            <a:xfrm>
              <a:off x="7098336" y="3574547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EA493BED-88C9-3185-098E-CC3AF3C5FF2C}"/>
                </a:ext>
              </a:extLst>
            </p:cNvPr>
            <p:cNvSpPr/>
            <p:nvPr/>
          </p:nvSpPr>
          <p:spPr>
            <a:xfrm>
              <a:off x="5327479" y="387667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77CD2637-5944-0455-BD08-35A187E1751C}"/>
                </a:ext>
              </a:extLst>
            </p:cNvPr>
            <p:cNvSpPr/>
            <p:nvPr/>
          </p:nvSpPr>
          <p:spPr>
            <a:xfrm>
              <a:off x="5327479" y="4613559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17C68FDE-D71A-7B5B-D2E1-76D3D5FACC9C}"/>
                </a:ext>
              </a:extLst>
            </p:cNvPr>
            <p:cNvSpPr/>
            <p:nvPr/>
          </p:nvSpPr>
          <p:spPr>
            <a:xfrm>
              <a:off x="5327479" y="2414474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A1059BB3-7C29-B353-E33C-DDD743694156}"/>
                </a:ext>
              </a:extLst>
            </p:cNvPr>
            <p:cNvSpPr/>
            <p:nvPr/>
          </p:nvSpPr>
          <p:spPr>
            <a:xfrm>
              <a:off x="5327479" y="5374551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4F862FD-C4B5-7EA9-791A-444358DD5512}"/>
                </a:ext>
              </a:extLst>
            </p:cNvPr>
            <p:cNvSpPr/>
            <p:nvPr/>
          </p:nvSpPr>
          <p:spPr>
            <a:xfrm>
              <a:off x="5327479" y="3124666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0C507BF6-07EF-929E-734E-E1CD553929AB}"/>
                </a:ext>
              </a:extLst>
            </p:cNvPr>
            <p:cNvCxnSpPr>
              <a:cxnSpLocks/>
              <a:stCxn id="28" idx="6"/>
              <a:endCxn id="11" idx="2"/>
            </p:cNvCxnSpPr>
            <p:nvPr/>
          </p:nvCxnSpPr>
          <p:spPr>
            <a:xfrm>
              <a:off x="5686700" y="2577218"/>
              <a:ext cx="1411636" cy="3254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DFC845B-03B9-5DAC-2599-63108C5F9EB0}"/>
                </a:ext>
              </a:extLst>
            </p:cNvPr>
            <p:cNvCxnSpPr>
              <a:cxnSpLocks/>
              <a:stCxn id="26" idx="6"/>
              <a:endCxn id="12" idx="2"/>
            </p:cNvCxnSpPr>
            <p:nvPr/>
          </p:nvCxnSpPr>
          <p:spPr>
            <a:xfrm flipV="1">
              <a:off x="5686700" y="3737291"/>
              <a:ext cx="1411636" cy="3021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5633BD6C-E865-6355-622F-1B027DAD1C43}"/>
                </a:ext>
              </a:extLst>
            </p:cNvPr>
            <p:cNvCxnSpPr>
              <a:cxnSpLocks/>
              <a:stCxn id="27" idx="6"/>
              <a:endCxn id="8" idx="2"/>
            </p:cNvCxnSpPr>
            <p:nvPr/>
          </p:nvCxnSpPr>
          <p:spPr>
            <a:xfrm>
              <a:off x="5686700" y="4776303"/>
              <a:ext cx="1411636" cy="162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A8BEA73D-138E-5432-08D0-5E5CC8ED96E5}"/>
                </a:ext>
              </a:extLst>
            </p:cNvPr>
            <p:cNvCxnSpPr>
              <a:cxnSpLocks/>
              <a:stCxn id="30" idx="6"/>
              <a:endCxn id="11" idx="2"/>
            </p:cNvCxnSpPr>
            <p:nvPr/>
          </p:nvCxnSpPr>
          <p:spPr>
            <a:xfrm flipV="1">
              <a:off x="5686700" y="2902706"/>
              <a:ext cx="1411636" cy="384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E9310A40-4C67-D2F9-2D3D-81198BEF4DEC}"/>
                </a:ext>
              </a:extLst>
            </p:cNvPr>
            <p:cNvCxnSpPr>
              <a:cxnSpLocks/>
              <a:stCxn id="30" idx="6"/>
              <a:endCxn id="12" idx="2"/>
            </p:cNvCxnSpPr>
            <p:nvPr/>
          </p:nvCxnSpPr>
          <p:spPr>
            <a:xfrm>
              <a:off x="5686700" y="3287410"/>
              <a:ext cx="1411636" cy="44988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6C3DC1FF-5786-3A0A-5396-24D05A9385F9}"/>
                </a:ext>
              </a:extLst>
            </p:cNvPr>
            <p:cNvCxnSpPr>
              <a:cxnSpLocks/>
              <a:stCxn id="29" idx="6"/>
              <a:endCxn id="8" idx="2"/>
            </p:cNvCxnSpPr>
            <p:nvPr/>
          </p:nvCxnSpPr>
          <p:spPr>
            <a:xfrm flipV="1">
              <a:off x="5686700" y="4939047"/>
              <a:ext cx="1411636" cy="59824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364A2C-F5DC-93BD-0586-91F8BC0FCC23}"/>
                </a:ext>
              </a:extLst>
            </p:cNvPr>
            <p:cNvSpPr txBox="1"/>
            <p:nvPr/>
          </p:nvSpPr>
          <p:spPr>
            <a:xfrm>
              <a:off x="6045921" y="261158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E6D441-0961-608E-EBA1-3251DF066BDD}"/>
                </a:ext>
              </a:extLst>
            </p:cNvPr>
            <p:cNvSpPr txBox="1"/>
            <p:nvPr/>
          </p:nvSpPr>
          <p:spPr>
            <a:xfrm>
              <a:off x="6198848" y="347684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708B7C0-BDCD-ECB6-EDAF-478C30526A32}"/>
                </a:ext>
              </a:extLst>
            </p:cNvPr>
            <p:cNvSpPr txBox="1"/>
            <p:nvPr/>
          </p:nvSpPr>
          <p:spPr>
            <a:xfrm>
              <a:off x="6187975" y="477147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6990E13-2758-57E9-A181-EABDFD4BE952}"/>
                </a:ext>
              </a:extLst>
            </p:cNvPr>
            <p:cNvSpPr txBox="1"/>
            <p:nvPr/>
          </p:nvSpPr>
          <p:spPr>
            <a:xfrm>
              <a:off x="6187975" y="510179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46096C1-9F29-0983-4F9F-A9A4C4A0F84E}"/>
                </a:ext>
              </a:extLst>
            </p:cNvPr>
            <p:cNvSpPr txBox="1"/>
            <p:nvPr/>
          </p:nvSpPr>
          <p:spPr>
            <a:xfrm>
              <a:off x="6198069" y="380402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AC057BA-C4F0-0289-FB0B-83FFB94D5AEB}"/>
                </a:ext>
              </a:extLst>
            </p:cNvPr>
            <p:cNvSpPr txBox="1"/>
            <p:nvPr/>
          </p:nvSpPr>
          <p:spPr>
            <a:xfrm>
              <a:off x="6038334" y="2949347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</p:grp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1DA6F01-858C-7824-47F3-69EFA79E6014}"/>
              </a:ext>
            </a:extLst>
          </p:cNvPr>
          <p:cNvCxnSpPr>
            <a:cxnSpLocks/>
            <a:stCxn id="12" idx="4"/>
            <a:endCxn id="8" idx="0"/>
          </p:cNvCxnSpPr>
          <p:nvPr/>
        </p:nvCxnSpPr>
        <p:spPr>
          <a:xfrm>
            <a:off x="9178937" y="3821829"/>
            <a:ext cx="0" cy="87626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54B4554-FB85-B0DB-25FF-08A616C55D53}"/>
              </a:ext>
            </a:extLst>
          </p:cNvPr>
          <p:cNvCxnSpPr>
            <a:cxnSpLocks/>
            <a:stCxn id="11" idx="4"/>
            <a:endCxn id="12" idx="0"/>
          </p:cNvCxnSpPr>
          <p:nvPr/>
        </p:nvCxnSpPr>
        <p:spPr>
          <a:xfrm>
            <a:off x="9178937" y="2987244"/>
            <a:ext cx="0" cy="5090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82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sz="1600" b="1"/>
          </a:p>
          <a:p>
            <a:r>
              <a:rPr lang="en-US" altLang="ko-KR" b="1"/>
              <a:t>Node Attribute</a:t>
            </a:r>
            <a:endParaRPr lang="en-US" altLang="ko-KR" sz="1600" b="1"/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Seed			: 42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Loader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Batch_size			: 128</a:t>
            </a:r>
          </a:p>
          <a:p>
            <a:pPr lvl="2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Optimizer 			: SparseAdam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Learning rate		: 0.01</a:t>
            </a:r>
          </a:p>
          <a:p>
            <a:pPr lvl="2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Model 			: Metapath2Vec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Metapath 			: </a:t>
            </a:r>
            <a:r>
              <a:rPr lang="en-US" altLang="ko-KR" b="1">
                <a:solidFill>
                  <a:srgbClr val="00B0F0"/>
                </a:solidFill>
              </a:rPr>
              <a:t>A</a:t>
            </a:r>
            <a:r>
              <a:rPr lang="en-US" altLang="ko-KR" b="1"/>
              <a:t> – </a:t>
            </a:r>
            <a:r>
              <a:rPr lang="en-US" altLang="ko-KR" b="1">
                <a:solidFill>
                  <a:schemeClr val="accent6"/>
                </a:solidFill>
              </a:rPr>
              <a:t>P </a:t>
            </a:r>
            <a:r>
              <a:rPr lang="en-US" altLang="ko-KR" b="1"/>
              <a:t>– </a:t>
            </a:r>
            <a:r>
              <a:rPr lang="en-US" altLang="ko-KR" b="1">
                <a:solidFill>
                  <a:srgbClr val="00B0F0"/>
                </a:solidFill>
              </a:rPr>
              <a:t>A</a:t>
            </a:r>
            <a:endParaRPr lang="en-US" altLang="ko-KR">
              <a:solidFill>
                <a:srgbClr val="00B0F0"/>
              </a:solidFill>
            </a:endParaRPr>
          </a:p>
          <a:p>
            <a:pPr lvl="2"/>
            <a:endParaRPr lang="en-US" altLang="ko-KR"/>
          </a:p>
          <a:p>
            <a:pPr lvl="2"/>
            <a:r>
              <a:rPr lang="en-US" altLang="ko-KR"/>
              <a:t>Embedding dim		: 128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Walk_length 		: 50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Context_size		: 3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Walks_per_node		: 5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Num_negative_samples		: 1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Sparse			: Ture</a:t>
            </a:r>
          </a:p>
        </p:txBody>
      </p:sp>
    </p:spTree>
    <p:extLst>
      <p:ext uri="{BB962C8B-B14F-4D97-AF65-F5344CB8AC3E}">
        <p14:creationId xmlns:p14="http://schemas.microsoft.com/office/powerpoint/2010/main" val="2290039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 dirty="0"/>
              <a:t>서지 네트워크 환경에서 동적 시공간 관계 분석을 통한 연구 카테고리 추천 방안 연구</a:t>
            </a:r>
            <a:endParaRPr lang="en-US" altLang="ko-KR" sz="1800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600" b="1"/>
              <a:t>실험 비교</a:t>
            </a:r>
            <a:endParaRPr lang="en-US" altLang="ko-KR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D085C87-2B4A-280D-8076-2DB4B863D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08891"/>
              </p:ext>
            </p:extLst>
          </p:nvPr>
        </p:nvGraphicFramePr>
        <p:xfrm>
          <a:off x="1915252" y="1740107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203628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6316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431016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142648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70894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Loss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Valid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Test</a:t>
                      </a:r>
                      <a:endParaRPr lang="ko-KR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12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MLP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0.21</a:t>
                      </a:r>
                      <a:r>
                        <a:rPr lang="en-US" altLang="ko-KR" sz="900"/>
                        <a:t> ( 0.01 )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97.33</a:t>
                      </a:r>
                      <a:r>
                        <a:rPr lang="en-US" altLang="ko-KR" sz="900"/>
                        <a:t> ( 0.19 )</a:t>
                      </a:r>
                      <a:endParaRPr lang="ko-KR" altLang="en-US" sz="9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25.62</a:t>
                      </a:r>
                      <a:r>
                        <a:rPr lang="en-US" altLang="ko-KR" sz="900"/>
                        <a:t> ( 0.36 )</a:t>
                      </a:r>
                      <a:endParaRPr lang="ko-KR" altLang="en-US" sz="9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22.89</a:t>
                      </a:r>
                      <a:r>
                        <a:rPr lang="en-US" altLang="ko-KR" sz="900"/>
                        <a:t> ( 0.33 )</a:t>
                      </a:r>
                      <a:endParaRPr lang="ko-KR" altLang="en-US" sz="9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1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GCN </a:t>
                      </a:r>
                      <a:r>
                        <a:rPr lang="en-US" altLang="ko-KR" sz="1000" dirty="0"/>
                        <a:t>ICLR 2017</a:t>
                      </a:r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0.12</a:t>
                      </a:r>
                      <a:r>
                        <a:rPr lang="en-US" altLang="ko-KR" sz="900"/>
                        <a:t> ( 0.01 )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95.99</a:t>
                      </a:r>
                      <a:r>
                        <a:rPr lang="en-US" altLang="ko-KR" sz="900"/>
                        <a:t> ( 0.16 )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41.78</a:t>
                      </a:r>
                      <a:r>
                        <a:rPr lang="en-US" altLang="ko-KR" sz="900"/>
                        <a:t> ( 0.48 )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38.58</a:t>
                      </a:r>
                      <a:r>
                        <a:rPr lang="en-US" altLang="ko-KR" sz="900"/>
                        <a:t> ( 0.16 )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85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GAT </a:t>
                      </a:r>
                      <a:r>
                        <a:rPr lang="en-US" altLang="ko-KR" sz="1000" dirty="0"/>
                        <a:t>ICLR 2018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0.10</a:t>
                      </a:r>
                      <a:r>
                        <a:rPr lang="en-US" altLang="ko-KR" sz="900"/>
                        <a:t> ( 0.01 )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96.37</a:t>
                      </a:r>
                      <a:r>
                        <a:rPr lang="en-US" altLang="ko-KR" sz="900"/>
                        <a:t> ( 0.20 )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41.43</a:t>
                      </a:r>
                      <a:r>
                        <a:rPr lang="en-US" altLang="ko-KR" sz="900"/>
                        <a:t> ( 0.34 )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38.54</a:t>
                      </a:r>
                      <a:r>
                        <a:rPr lang="en-US" altLang="ko-KR" sz="900"/>
                        <a:t> ( 0.37 )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61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HAN </a:t>
                      </a:r>
                      <a:r>
                        <a:rPr lang="en-US" altLang="ko-KR" sz="1000" dirty="0"/>
                        <a:t>WWW 2019</a:t>
                      </a:r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377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HGT </a:t>
                      </a:r>
                      <a:r>
                        <a:rPr lang="en-US" altLang="ko-KR" sz="1000" dirty="0"/>
                        <a:t>WWW 2020</a:t>
                      </a:r>
                      <a:endParaRPr lang="ko-KR" altLang="en-US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0.07</a:t>
                      </a:r>
                      <a:r>
                        <a:rPr lang="en-US" altLang="ko-KR" sz="900"/>
                        <a:t> ( 0.04 )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98.42</a:t>
                      </a:r>
                      <a:r>
                        <a:rPr lang="en-US" altLang="ko-KR" sz="900"/>
                        <a:t> ( 1.25 )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36.87</a:t>
                      </a:r>
                      <a:r>
                        <a:rPr lang="en-US" altLang="ko-KR" sz="900"/>
                        <a:t> ( 0.45 )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33.25</a:t>
                      </a:r>
                      <a:r>
                        <a:rPr lang="en-US" altLang="ko-KR" sz="900"/>
                        <a:t> ( 0.41 )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347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926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3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6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40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5422875"/>
          </a:xfrm>
        </p:spPr>
        <p:txBody>
          <a:bodyPr>
            <a:normAutofit lnSpcReduction="10000"/>
          </a:bodyPr>
          <a:lstStyle/>
          <a:p>
            <a:r>
              <a:rPr lang="ko-KR" altLang="en-US" sz="1200" b="1"/>
              <a:t>자기지도학습 </a:t>
            </a:r>
            <a:r>
              <a:rPr lang="en-US" altLang="ko-KR" sz="1200" b="1"/>
              <a:t>– Metapath extraction</a:t>
            </a:r>
          </a:p>
          <a:p>
            <a:pPr lvl="1"/>
            <a:endParaRPr lang="en-US" altLang="ko-KR" sz="1000" b="1"/>
          </a:p>
          <a:p>
            <a:pPr lvl="1"/>
            <a:r>
              <a:rPr lang="en-US" altLang="ko-KR" sz="1000" b="1"/>
              <a:t>Node A </a:t>
            </a:r>
            <a:r>
              <a:rPr lang="ko-KR" altLang="en-US" sz="1000" b="1"/>
              <a:t>당 시작 패스 개수 </a:t>
            </a:r>
            <a:r>
              <a:rPr lang="en-US" altLang="ko-KR" sz="1000" b="1"/>
              <a:t>: </a:t>
            </a:r>
            <a:r>
              <a:rPr lang="ko-KR" altLang="en-US" sz="1000" b="1"/>
              <a:t> </a:t>
            </a:r>
            <a:r>
              <a:rPr lang="en-US" altLang="ko-KR" sz="1000" b="1"/>
              <a:t>10</a:t>
            </a:r>
            <a:r>
              <a:rPr lang="ko-KR" altLang="en-US" sz="1000" b="1"/>
              <a:t>개</a:t>
            </a:r>
            <a:r>
              <a:rPr lang="en-US" altLang="ko-KR" sz="600" b="1">
                <a:solidFill>
                  <a:srgbClr val="FF0000"/>
                </a:solidFill>
              </a:rPr>
              <a:t>( default )</a:t>
            </a:r>
            <a:r>
              <a:rPr lang="ko-KR" altLang="en-US" sz="1000" b="1"/>
              <a:t> </a:t>
            </a:r>
            <a:r>
              <a:rPr lang="en-US" altLang="ko-KR" sz="1000" b="1"/>
              <a:t>* max(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Author</a:t>
            </a:r>
            <a:r>
              <a:rPr lang="en-US" altLang="ko-KR" sz="1000" b="1">
                <a:solidFill>
                  <a:srgbClr val="FF0000"/>
                </a:solidFill>
              </a:rPr>
              <a:t> )</a:t>
            </a:r>
            <a:r>
              <a:rPr lang="en-US" altLang="ko-KR" sz="1000" b="1"/>
              <a:t>,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Venue</a:t>
            </a:r>
            <a:r>
              <a:rPr lang="en-US" altLang="ko-KR" sz="1000" b="1">
                <a:solidFill>
                  <a:srgbClr val="FF0000"/>
                </a:solidFill>
              </a:rPr>
              <a:t> ) </a:t>
            </a:r>
            <a:r>
              <a:rPr lang="en-US" altLang="ko-KR" sz="1000" b="1"/>
              <a:t>,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Category</a:t>
            </a:r>
            <a:r>
              <a:rPr lang="en-US" altLang="ko-KR" sz="1000" b="1">
                <a:solidFill>
                  <a:srgbClr val="FF0000"/>
                </a:solidFill>
              </a:rPr>
              <a:t> )</a:t>
            </a:r>
            <a:r>
              <a:rPr lang="en-US" altLang="ko-KR" sz="1000" b="1"/>
              <a:t> ) *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type( Node A )</a:t>
            </a:r>
            <a:r>
              <a:rPr lang="en-US" altLang="ko-KR" sz="1000" b="1">
                <a:solidFill>
                  <a:srgbClr val="FF0000"/>
                </a:solidFill>
              </a:rPr>
              <a:t> )</a:t>
            </a:r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AA99C136-9969-8A15-CAD4-A829854ED305}"/>
              </a:ext>
            </a:extLst>
          </p:cNvPr>
          <p:cNvSpPr/>
          <p:nvPr/>
        </p:nvSpPr>
        <p:spPr>
          <a:xfrm>
            <a:off x="4331368" y="3429000"/>
            <a:ext cx="800100" cy="535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" name="표 13">
            <a:extLst>
              <a:ext uri="{FF2B5EF4-FFF2-40B4-BE49-F238E27FC236}">
                <a16:creationId xmlns:a16="http://schemas.microsoft.com/office/drawing/2014/main" id="{5E7207B2-07EE-4FCD-4F0F-86B2DF216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504567"/>
              </p:ext>
            </p:extLst>
          </p:nvPr>
        </p:nvGraphicFramePr>
        <p:xfrm>
          <a:off x="6585954" y="2094310"/>
          <a:ext cx="4049962" cy="351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364">
                  <a:extLst>
                    <a:ext uri="{9D8B030D-6E8A-4147-A177-3AD203B41FA5}">
                      <a16:colId xmlns:a16="http://schemas.microsoft.com/office/drawing/2014/main" val="4203918620"/>
                    </a:ext>
                  </a:extLst>
                </a:gridCol>
                <a:gridCol w="2514598">
                  <a:extLst>
                    <a:ext uri="{9D8B030D-6E8A-4147-A177-3AD203B41FA5}">
                      <a16:colId xmlns:a16="http://schemas.microsoft.com/office/drawing/2014/main" val="3201067984"/>
                    </a:ext>
                  </a:extLst>
                </a:gridCol>
              </a:tblGrid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/>
                        <a:t>YEAR</a:t>
                      </a:r>
                      <a:endParaRPr lang="ko-KR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/>
                        <a:t>The number of paths</a:t>
                      </a:r>
                      <a:endParaRPr lang="ko-KR" alt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3997830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513,251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400962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1,115,119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989989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1,639,693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635203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2,570,605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1924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3,372,088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886686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4,058,625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155064"/>
                  </a:ext>
                </a:extLst>
              </a:tr>
            </a:tbl>
          </a:graphicData>
        </a:graphic>
      </p:graphicFrame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174DB67-1611-67C2-E35D-8C1B1BB16083}"/>
              </a:ext>
            </a:extLst>
          </p:cNvPr>
          <p:cNvCxnSpPr/>
          <p:nvPr/>
        </p:nvCxnSpPr>
        <p:spPr>
          <a:xfrm>
            <a:off x="1082843" y="4752475"/>
            <a:ext cx="67376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490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2065483"/>
          </a:xfrm>
        </p:spPr>
        <p:txBody>
          <a:bodyPr>
            <a:normAutofit/>
          </a:bodyPr>
          <a:lstStyle/>
          <a:p>
            <a:r>
              <a:rPr lang="ko-KR" altLang="en-US" sz="1200" b="1"/>
              <a:t>자기지도학습 </a:t>
            </a:r>
            <a:r>
              <a:rPr lang="en-US" altLang="ko-KR" sz="1200" b="1"/>
              <a:t>– Mask Metapath Recovery</a:t>
            </a:r>
          </a:p>
          <a:p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1436455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2065483"/>
          </a:xfrm>
        </p:spPr>
        <p:txBody>
          <a:bodyPr>
            <a:normAutofit/>
          </a:bodyPr>
          <a:lstStyle/>
          <a:p>
            <a:r>
              <a:rPr lang="ko-KR" altLang="en-US" sz="1200" b="1"/>
              <a:t>자기지도학습 </a:t>
            </a:r>
            <a:r>
              <a:rPr lang="en-US" altLang="ko-KR" sz="1200" b="1"/>
              <a:t>– Temporal Order Prediction</a:t>
            </a:r>
          </a:p>
          <a:p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3580794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5422875"/>
          </a:xfrm>
        </p:spPr>
        <p:txBody>
          <a:bodyPr>
            <a:normAutofit/>
          </a:bodyPr>
          <a:lstStyle/>
          <a:p>
            <a:r>
              <a:rPr lang="en-US" altLang="ko-KR" sz="1200" b="1"/>
              <a:t>Explainable Recommendation</a:t>
            </a:r>
            <a:endParaRPr lang="en-US" altLang="ko-KR" sz="1200">
              <a:solidFill>
                <a:srgbClr val="FF0000"/>
              </a:solidFill>
            </a:endParaRPr>
          </a:p>
          <a:p>
            <a:pPr lvl="1"/>
            <a:endParaRPr lang="en-US" altLang="ko-KR" sz="1000"/>
          </a:p>
          <a:p>
            <a:pPr lvl="1"/>
            <a:r>
              <a:rPr lang="ko-KR" altLang="en-US" sz="1000"/>
              <a:t>저자와 추천된 연구 카테고리 사이 랜덤 워크를 진행하여 다양한 패스 생성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ko-KR" altLang="en-US" sz="1000"/>
              <a:t>생성된 패스를 사전학습된 모델에 넣고 수치화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ko-KR" altLang="en-US" sz="1000"/>
              <a:t>저자 </a:t>
            </a:r>
            <a:r>
              <a:rPr lang="en-US" altLang="ko-KR" sz="1000"/>
              <a:t>A -&gt; 2014 </a:t>
            </a:r>
            <a:r>
              <a:rPr lang="ko-KR" altLang="en-US" sz="1000"/>
              <a:t>논문</a:t>
            </a:r>
            <a:r>
              <a:rPr lang="en-US" altLang="ko-KR" sz="1000"/>
              <a:t>	-&gt;	?	-&gt;	?	-&gt;	?	-&gt;	Multi Modal</a:t>
            </a:r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2014 </a:t>
            </a:r>
            <a:r>
              <a:rPr lang="ko-KR" altLang="en-US" sz="1000"/>
              <a:t>논문</a:t>
            </a:r>
            <a:r>
              <a:rPr lang="en-US" altLang="ko-KR" sz="1000"/>
              <a:t>		-&gt;	?	-&gt;	?	-&gt;	?	-&gt;	Multi Modal</a:t>
            </a:r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2014 </a:t>
            </a:r>
            <a:r>
              <a:rPr lang="ko-KR" altLang="en-US" sz="1000"/>
              <a:t>논문</a:t>
            </a:r>
            <a:r>
              <a:rPr lang="en-US" altLang="ko-KR" sz="1000"/>
              <a:t>		-&gt;	?	-&gt;	?	-&gt;	?	-&gt;	Multi Modal</a:t>
            </a:r>
          </a:p>
          <a:p>
            <a:pPr lvl="1"/>
            <a:endParaRPr lang="en-US" altLang="ko-KR" sz="100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1FD24D5-5364-1541-9EB7-8A746F7FECF1}"/>
              </a:ext>
            </a:extLst>
          </p:cNvPr>
          <p:cNvSpPr/>
          <p:nvPr/>
        </p:nvSpPr>
        <p:spPr>
          <a:xfrm>
            <a:off x="998621" y="2457837"/>
            <a:ext cx="1299410" cy="435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C9B4C5-3A20-F7CD-E531-5BB9D7F71025}"/>
              </a:ext>
            </a:extLst>
          </p:cNvPr>
          <p:cNvSpPr txBox="1"/>
          <p:nvPr/>
        </p:nvSpPr>
        <p:spPr>
          <a:xfrm>
            <a:off x="1392486" y="2317398"/>
            <a:ext cx="51167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00" b="1"/>
              <a:t>Input</a:t>
            </a:r>
            <a:endParaRPr lang="ko-KR" altLang="en-US" sz="1000" b="1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8ED1E1D-4FC5-47FF-4F56-EA62A02B96F7}"/>
              </a:ext>
            </a:extLst>
          </p:cNvPr>
          <p:cNvSpPr/>
          <p:nvPr/>
        </p:nvSpPr>
        <p:spPr>
          <a:xfrm>
            <a:off x="9450805" y="2457837"/>
            <a:ext cx="830179" cy="435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F7F26-AF5C-A9B2-A543-B0FEEE5628EB}"/>
              </a:ext>
            </a:extLst>
          </p:cNvPr>
          <p:cNvSpPr txBox="1"/>
          <p:nvPr/>
        </p:nvSpPr>
        <p:spPr>
          <a:xfrm>
            <a:off x="9555552" y="2317397"/>
            <a:ext cx="620683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00" b="1"/>
              <a:t>Output</a:t>
            </a:r>
            <a:endParaRPr lang="ko-KR" altLang="en-US" sz="1000" b="1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F40FAA5-4DCE-797B-EF47-45F5A8E72F59}"/>
              </a:ext>
            </a:extLst>
          </p:cNvPr>
          <p:cNvSpPr/>
          <p:nvPr/>
        </p:nvSpPr>
        <p:spPr>
          <a:xfrm>
            <a:off x="3422984" y="3871547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자연어 학회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D8AB269-B0E9-20E1-87A4-22BB293EE6C7}"/>
              </a:ext>
            </a:extLst>
          </p:cNvPr>
          <p:cNvSpPr/>
          <p:nvPr/>
        </p:nvSpPr>
        <p:spPr>
          <a:xfrm>
            <a:off x="5287879" y="3871547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2013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B79CB89-1695-3913-85F5-557A2E8C9B44}"/>
              </a:ext>
            </a:extLst>
          </p:cNvPr>
          <p:cNvSpPr/>
          <p:nvPr/>
        </p:nvSpPr>
        <p:spPr>
          <a:xfrm>
            <a:off x="7098631" y="3871547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2012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ED12038-C03F-8CBB-E5F8-7F988880EF22}"/>
              </a:ext>
            </a:extLst>
          </p:cNvPr>
          <p:cNvSpPr/>
          <p:nvPr/>
        </p:nvSpPr>
        <p:spPr>
          <a:xfrm>
            <a:off x="3422984" y="5279242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Expalinable AI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54973059-F489-E183-22A1-6F2E79A239AC}"/>
              </a:ext>
            </a:extLst>
          </p:cNvPr>
          <p:cNvSpPr/>
          <p:nvPr/>
        </p:nvSpPr>
        <p:spPr>
          <a:xfrm>
            <a:off x="5287879" y="5279242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2014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EF58A36-3C30-2BDD-BEAA-0AA05C709B2C}"/>
              </a:ext>
            </a:extLst>
          </p:cNvPr>
          <p:cNvSpPr/>
          <p:nvPr/>
        </p:nvSpPr>
        <p:spPr>
          <a:xfrm>
            <a:off x="7098631" y="5279242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2015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ABD242-E064-4B47-5B9A-E8904DC7B3A1}"/>
              </a:ext>
            </a:extLst>
          </p:cNvPr>
          <p:cNvSpPr txBox="1"/>
          <p:nvPr/>
        </p:nvSpPr>
        <p:spPr>
          <a:xfrm>
            <a:off x="10635916" y="3871547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rgbClr val="FF0000"/>
                </a:solidFill>
              </a:rPr>
              <a:t>0.43</a:t>
            </a:r>
            <a:endParaRPr lang="ko-KR" altLang="en-US" b="1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E6C700-F597-4B3A-CFC2-5F5900305E00}"/>
              </a:ext>
            </a:extLst>
          </p:cNvPr>
          <p:cNvSpPr txBox="1"/>
          <p:nvPr/>
        </p:nvSpPr>
        <p:spPr>
          <a:xfrm>
            <a:off x="10635916" y="531245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rgbClr val="FF0000"/>
                </a:solidFill>
              </a:rPr>
              <a:t>0.76</a:t>
            </a:r>
            <a:endParaRPr lang="ko-KR" altLang="en-US" b="1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F464BD8-CE1E-61D5-21C9-E011BBD3A71B}"/>
              </a:ext>
            </a:extLst>
          </p:cNvPr>
          <p:cNvSpPr txBox="1"/>
          <p:nvPr/>
        </p:nvSpPr>
        <p:spPr>
          <a:xfrm>
            <a:off x="10688013" y="3214025"/>
            <a:ext cx="5405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b="1"/>
              <a:t>Path</a:t>
            </a:r>
            <a:br>
              <a:rPr lang="en-US" altLang="ko-KR" sz="1100" b="1"/>
            </a:br>
            <a:r>
              <a:rPr lang="en-US" altLang="ko-KR" sz="1100" b="1"/>
              <a:t>score</a:t>
            </a:r>
            <a:endParaRPr lang="ko-KR" altLang="en-US" sz="1100" b="1"/>
          </a:p>
        </p:txBody>
      </p:sp>
    </p:spTree>
    <p:extLst>
      <p:ext uri="{BB962C8B-B14F-4D97-AF65-F5344CB8AC3E}">
        <p14:creationId xmlns:p14="http://schemas.microsoft.com/office/powerpoint/2010/main" val="2044490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5876524" cy="326314"/>
          </a:xfrm>
        </p:spPr>
        <p:txBody>
          <a:bodyPr>
            <a:normAutofit fontScale="90000"/>
          </a:bodyPr>
          <a:lstStyle/>
          <a:p>
            <a:r>
              <a:rPr lang="en-US" altLang="ko-KR" sz="1800"/>
              <a:t>A Large-Scale Chalenge for Machine Learning on Graphs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BE880C-04E2-4EF9-AC26-1723F406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작년 대회 리더보드</a:t>
            </a: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17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04E469B-6783-368F-3FF3-6BC5822A9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770" y="1665272"/>
            <a:ext cx="5239981" cy="46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3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A61AE7-B91F-E47C-A595-9C60CD00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/>
              <a:t>카테고리 </a:t>
            </a:r>
            <a:r>
              <a:rPr lang="en-US" altLang="ko-KR"/>
              <a:t>( 35</a:t>
            </a:r>
            <a:r>
              <a:rPr lang="ko-KR" altLang="en-US"/>
              <a:t>개 </a:t>
            </a:r>
            <a:r>
              <a:rPr lang="en-US" altLang="ko-KR"/>
              <a:t>) &amp; </a:t>
            </a:r>
            <a:r>
              <a:rPr lang="ko-KR" altLang="en-US"/>
              <a:t>패턴 </a:t>
            </a:r>
            <a:r>
              <a:rPr lang="en-US" altLang="ko-KR"/>
              <a:t>( 50</a:t>
            </a:r>
            <a:r>
              <a:rPr lang="ko-KR" altLang="en-US"/>
              <a:t>개 </a:t>
            </a:r>
            <a:r>
              <a:rPr lang="en-US" altLang="ko-KR"/>
              <a:t>)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62C13C-9346-7BD7-276B-26BEE5008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95445"/>
            <a:ext cx="3958528" cy="536090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/>
              <a:t>Computer Science, Interdisciplinary Applications</a:t>
            </a:r>
          </a:p>
          <a:p>
            <a:endParaRPr lang="en-US" altLang="ko-KR"/>
          </a:p>
          <a:p>
            <a:r>
              <a:rPr lang="en-US" altLang="ko-KR"/>
              <a:t>Biology</a:t>
            </a:r>
          </a:p>
          <a:p>
            <a:endParaRPr lang="en-US" altLang="ko-KR"/>
          </a:p>
          <a:p>
            <a:r>
              <a:rPr lang="en-US" altLang="ko-KR"/>
              <a:t>Engineering, Biomedical</a:t>
            </a:r>
          </a:p>
          <a:p>
            <a:endParaRPr lang="en-US" altLang="ko-KR"/>
          </a:p>
          <a:p>
            <a:r>
              <a:rPr lang="en-US" altLang="ko-KR"/>
              <a:t>Mathematical &amp; Computational Biology</a:t>
            </a:r>
          </a:p>
          <a:p>
            <a:endParaRPr lang="en-US" altLang="ko-KR"/>
          </a:p>
          <a:p>
            <a:r>
              <a:rPr lang="en-US" altLang="ko-KR"/>
              <a:t>Mathematics, Applied</a:t>
            </a:r>
          </a:p>
          <a:p>
            <a:endParaRPr lang="en-US" altLang="ko-KR"/>
          </a:p>
          <a:p>
            <a:r>
              <a:rPr lang="en-US" altLang="ko-KR"/>
              <a:t>Engineering, Electrical &amp; Electronic</a:t>
            </a:r>
          </a:p>
          <a:p>
            <a:endParaRPr lang="en-US" altLang="ko-KR"/>
          </a:p>
          <a:p>
            <a:r>
              <a:rPr lang="en-US" altLang="ko-KR"/>
              <a:t>Imaging Science &amp; Photographic Technology</a:t>
            </a:r>
          </a:p>
          <a:p>
            <a:endParaRPr lang="en-US" altLang="ko-KR"/>
          </a:p>
          <a:p>
            <a:r>
              <a:rPr lang="en-US" altLang="ko-KR"/>
              <a:t>Radiology, Nuclear Medicine &amp; Medical Imaging</a:t>
            </a:r>
          </a:p>
          <a:p>
            <a:endParaRPr lang="en-US" altLang="ko-KR"/>
          </a:p>
          <a:p>
            <a:r>
              <a:rPr lang="en-US" altLang="ko-KR"/>
              <a:t>Operations Research &amp; Management Science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Biochemical Research Methods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Biotechnology &amp; Applied Microbiology</a:t>
            </a:r>
          </a:p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D9A315-3802-603B-1D3C-3DF848F28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27FBCDF3-8358-4437-F10B-38B5078813AF}"/>
              </a:ext>
            </a:extLst>
          </p:cNvPr>
          <p:cNvSpPr txBox="1">
            <a:spLocks/>
          </p:cNvSpPr>
          <p:nvPr/>
        </p:nvSpPr>
        <p:spPr>
          <a:xfrm>
            <a:off x="4252404" y="501653"/>
            <a:ext cx="3958528" cy="5854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Automation &amp; Control Systems</a:t>
            </a:r>
          </a:p>
          <a:p>
            <a:endParaRPr lang="en-US" altLang="ko-KR"/>
          </a:p>
          <a:p>
            <a:r>
              <a:rPr lang="en-US" altLang="ko-KR"/>
              <a:t>Mathematics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Geochemistry &amp; Geophysics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Remote Sensing</a:t>
            </a:r>
          </a:p>
          <a:p>
            <a:endParaRPr lang="en-US" altLang="ko-KR"/>
          </a:p>
          <a:p>
            <a:r>
              <a:rPr lang="en-US" altLang="ko-KR"/>
              <a:t>Telecommunications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Neuroimaging</a:t>
            </a:r>
          </a:p>
          <a:p>
            <a:endParaRPr lang="en-US" altLang="ko-KR"/>
          </a:p>
          <a:p>
            <a:r>
              <a:rPr lang="en-US" altLang="ko-KR"/>
              <a:t>Neurosciences</a:t>
            </a:r>
          </a:p>
          <a:p>
            <a:endParaRPr lang="en-US" altLang="ko-KR"/>
          </a:p>
          <a:p>
            <a:r>
              <a:rPr lang="en-US" altLang="ko-KR"/>
              <a:t>Computer Science, Software Engineering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Logic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Computer Science, Cybernetics</a:t>
            </a:r>
          </a:p>
          <a:p>
            <a:endParaRPr lang="en-US" altLang="ko-KR"/>
          </a:p>
          <a:p>
            <a:r>
              <a:rPr lang="en-US" altLang="ko-KR"/>
              <a:t>Computer Science, Artificial Intelligence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Chemistry, Analytical</a:t>
            </a:r>
            <a:endParaRPr lang="ko-KR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/>
          </a:p>
          <a:p>
            <a:endParaRPr lang="ko-KR" altLang="en-US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CAFE7D57-85EF-4ABC-D3C6-F23D22D33B72}"/>
              </a:ext>
            </a:extLst>
          </p:cNvPr>
          <p:cNvSpPr txBox="1">
            <a:spLocks/>
          </p:cNvSpPr>
          <p:nvPr/>
        </p:nvSpPr>
        <p:spPr>
          <a:xfrm>
            <a:off x="7939596" y="501653"/>
            <a:ext cx="3958528" cy="5854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/>
              <a:t>Engineering, Industrial</a:t>
            </a:r>
          </a:p>
          <a:p>
            <a:endParaRPr lang="en-US" altLang="ko-KR"/>
          </a:p>
          <a:p>
            <a:r>
              <a:rPr lang="en-US" altLang="ko-KR"/>
              <a:t>Health Care Sciences &amp; Services</a:t>
            </a:r>
          </a:p>
          <a:p>
            <a:endParaRPr lang="en-US" altLang="ko-KR"/>
          </a:p>
          <a:p>
            <a:r>
              <a:rPr lang="en-US" altLang="ko-KR"/>
              <a:t>Medical Informatics</a:t>
            </a:r>
          </a:p>
          <a:p>
            <a:endParaRPr lang="en-US" altLang="ko-KR"/>
          </a:p>
          <a:p>
            <a:r>
              <a:rPr lang="en-US" altLang="ko-KR"/>
              <a:t>Computer Science, Information Systems</a:t>
            </a:r>
          </a:p>
          <a:p>
            <a:endParaRPr lang="en-US" altLang="ko-KR"/>
          </a:p>
          <a:p>
            <a:r>
              <a:rPr lang="en-US" altLang="ko-KR"/>
              <a:t>Computer Science, Theory &amp; Methods</a:t>
            </a:r>
          </a:p>
          <a:p>
            <a:endParaRPr lang="en-US" altLang="ko-KR"/>
          </a:p>
          <a:p>
            <a:r>
              <a:rPr lang="en-US" altLang="ko-KR"/>
              <a:t>Computer Science, Hardware &amp; Architecture</a:t>
            </a:r>
          </a:p>
          <a:p>
            <a:endParaRPr lang="en-US" altLang="ko-KR"/>
          </a:p>
          <a:p>
            <a:r>
              <a:rPr lang="en-US" altLang="ko-KR"/>
              <a:t>Statistics &amp; Probability</a:t>
            </a:r>
          </a:p>
          <a:p>
            <a:endParaRPr lang="en-US" altLang="ko-KR"/>
          </a:p>
          <a:p>
            <a:r>
              <a:rPr lang="en-US" altLang="ko-KR"/>
              <a:t>Instruments &amp; Instrumentation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Physics, Mathematical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Engineering, Chemical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Transportation Science &amp; Technology</a:t>
            </a:r>
          </a:p>
          <a:p>
            <a:endParaRPr lang="en-US" altLang="ko-KR"/>
          </a:p>
          <a:p>
            <a:r>
              <a:rPr lang="en-US" altLang="ko-KR">
                <a:solidFill>
                  <a:srgbClr val="FF0000"/>
                </a:solidFill>
              </a:rPr>
              <a:t>Robotics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/>
              <a:t>Paper</a:t>
            </a:r>
            <a:r>
              <a:rPr lang="ko-KR" altLang="en-US" sz="1800"/>
              <a:t> </a:t>
            </a:r>
            <a:r>
              <a:rPr lang="en-US" altLang="ko-KR" sz="1800"/>
              <a:t>Categoreis		:              </a:t>
            </a:r>
            <a:r>
              <a:rPr lang="en-US" altLang="ko-KR" sz="1800">
                <a:solidFill>
                  <a:srgbClr val="FF0000"/>
                </a:solidFill>
              </a:rPr>
              <a:t>10</a:t>
            </a:r>
            <a:r>
              <a:rPr lang="en-US" altLang="ko-KR" sz="1800"/>
              <a:t> </a:t>
            </a:r>
            <a:r>
              <a:rPr lang="ko-KR" altLang="en-US" sz="1800"/>
              <a:t>개</a:t>
            </a:r>
            <a:endParaRPr lang="en-US" altLang="ko-KR" sz="1800" b="1"/>
          </a:p>
          <a:p>
            <a:pPr lvl="1"/>
            <a:endParaRPr lang="en-US" altLang="ko-KR" sz="1200"/>
          </a:p>
          <a:p>
            <a:r>
              <a:rPr lang="en-US" altLang="ko-KR" sz="1800"/>
              <a:t>Paper Categories Pattern	:         </a:t>
            </a:r>
            <a:r>
              <a:rPr lang="en-US" altLang="ko-KR" sz="1800">
                <a:solidFill>
                  <a:srgbClr val="FF0000"/>
                </a:solidFill>
              </a:rPr>
              <a:t>     27</a:t>
            </a:r>
            <a:r>
              <a:rPr lang="en-US" altLang="ko-KR" sz="1800"/>
              <a:t> </a:t>
            </a:r>
            <a:r>
              <a:rPr lang="ko-KR" altLang="en-US" sz="1800"/>
              <a:t>개</a:t>
            </a:r>
            <a:endParaRPr lang="en-US" altLang="ko-KR" sz="1800"/>
          </a:p>
          <a:p>
            <a:endParaRPr lang="en-US" altLang="ko-KR" sz="1800"/>
          </a:p>
          <a:p>
            <a:r>
              <a:rPr lang="ko-KR" altLang="en-US" sz="1800" b="1">
                <a:solidFill>
                  <a:srgbClr val="FF0000"/>
                </a:solidFill>
              </a:rPr>
              <a:t>저자 </a:t>
            </a:r>
            <a:r>
              <a:rPr lang="en-US" altLang="ko-KR" sz="1800" b="1">
                <a:solidFill>
                  <a:srgbClr val="FF0000"/>
                </a:solidFill>
              </a:rPr>
              <a:t>5</a:t>
            </a:r>
            <a:r>
              <a:rPr lang="ko-KR" altLang="en-US" sz="1800" b="1">
                <a:solidFill>
                  <a:srgbClr val="FF0000"/>
                </a:solidFill>
              </a:rPr>
              <a:t>명 이하</a:t>
            </a:r>
            <a:r>
              <a:rPr lang="ko-KR" altLang="en-US" sz="1800" b="1"/>
              <a:t>인 논문만 사용</a:t>
            </a:r>
            <a:r>
              <a:rPr lang="en-US" altLang="ko-KR" sz="1800" b="1"/>
              <a:t>, </a:t>
            </a:r>
            <a:r>
              <a:rPr lang="ko-KR" altLang="en-US" sz="1800" b="1">
                <a:solidFill>
                  <a:srgbClr val="FF0000"/>
                </a:solidFill>
              </a:rPr>
              <a:t>카테고리 </a:t>
            </a:r>
            <a:r>
              <a:rPr lang="en-US" altLang="ko-KR" sz="1800" b="1">
                <a:solidFill>
                  <a:srgbClr val="FF0000"/>
                </a:solidFill>
              </a:rPr>
              <a:t>2000</a:t>
            </a:r>
            <a:r>
              <a:rPr lang="ko-KR" altLang="en-US" sz="1800" b="1">
                <a:solidFill>
                  <a:srgbClr val="FF0000"/>
                </a:solidFill>
              </a:rPr>
              <a:t>개 이상</a:t>
            </a:r>
            <a:r>
              <a:rPr lang="ko-KR" altLang="en-US" sz="1800" b="1"/>
              <a:t>만 사용</a:t>
            </a:r>
            <a:r>
              <a:rPr lang="en-US" altLang="ko-KR" sz="1800" b="1"/>
              <a:t>, </a:t>
            </a:r>
            <a:r>
              <a:rPr lang="ko-KR" altLang="en-US" sz="1800" b="1">
                <a:solidFill>
                  <a:srgbClr val="FF0000"/>
                </a:solidFill>
              </a:rPr>
              <a:t>패턴에 </a:t>
            </a:r>
            <a:r>
              <a:rPr lang="en-US" altLang="ko-KR" sz="1800" b="1">
                <a:solidFill>
                  <a:srgbClr val="FF0000"/>
                </a:solidFill>
              </a:rPr>
              <a:t>2</a:t>
            </a:r>
            <a:r>
              <a:rPr lang="ko-KR" altLang="en-US" sz="1800" b="1">
                <a:solidFill>
                  <a:srgbClr val="FF0000"/>
                </a:solidFill>
              </a:rPr>
              <a:t>번 이상의 카테고리 빈도</a:t>
            </a:r>
            <a:r>
              <a:rPr lang="ko-KR" altLang="en-US" sz="1800" b="1"/>
              <a:t>만 사용</a:t>
            </a:r>
            <a:endParaRPr lang="en-US" altLang="ko-KR" sz="1800" b="1"/>
          </a:p>
          <a:p>
            <a:endParaRPr lang="en-US" altLang="ko-KR" sz="1800"/>
          </a:p>
          <a:p>
            <a:r>
              <a:rPr lang="en-US" altLang="ko-KR" sz="1800"/>
              <a:t>Paper			:         41,712 </a:t>
            </a:r>
            <a:r>
              <a:rPr lang="ko-KR" altLang="en-US" sz="1800"/>
              <a:t>편</a:t>
            </a:r>
            <a:endParaRPr lang="en-US" altLang="ko-KR" sz="18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Train</a:t>
            </a:r>
            <a:r>
              <a:rPr lang="ko-KR" altLang="en-US" sz="1200"/>
              <a:t> </a:t>
            </a:r>
            <a:r>
              <a:rPr lang="en-US" altLang="ko-KR" sz="1200"/>
              <a:t>( 2011 ~ 2016 )	:             27,150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Valid</a:t>
            </a:r>
            <a:r>
              <a:rPr lang="ko-KR" altLang="en-US" sz="1200"/>
              <a:t> </a:t>
            </a:r>
            <a:r>
              <a:rPr lang="en-US" altLang="ko-KR" sz="1200"/>
              <a:t>(           2017 )	:              6,564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Test</a:t>
            </a:r>
            <a:r>
              <a:rPr lang="ko-KR" altLang="en-US" sz="1200"/>
              <a:t>  </a:t>
            </a:r>
            <a:r>
              <a:rPr lang="en-US" altLang="ko-KR" sz="1200"/>
              <a:t>(           2018 )	:              7,998 </a:t>
            </a:r>
            <a:r>
              <a:rPr lang="ko-KR" altLang="en-US" sz="1200"/>
              <a:t>편 </a:t>
            </a:r>
            <a:endParaRPr lang="en-US" altLang="ko-KR" sz="1200"/>
          </a:p>
        </p:txBody>
      </p:sp>
      <p:sp>
        <p:nvSpPr>
          <p:cNvPr id="5" name="내용 개체 틀 5">
            <a:extLst>
              <a:ext uri="{FF2B5EF4-FFF2-40B4-BE49-F238E27FC236}">
                <a16:creationId xmlns:a16="http://schemas.microsoft.com/office/drawing/2014/main" id="{37373E40-D0D5-8EBF-8BEF-A7A905624D4A}"/>
              </a:ext>
            </a:extLst>
          </p:cNvPr>
          <p:cNvSpPr txBox="1">
            <a:spLocks/>
          </p:cNvSpPr>
          <p:nvPr/>
        </p:nvSpPr>
        <p:spPr>
          <a:xfrm>
            <a:off x="6449988" y="3098611"/>
            <a:ext cx="4911335" cy="2194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/>
              <a:t>Paper			:         32,510 </a:t>
            </a:r>
            <a:r>
              <a:rPr lang="ko-KR" altLang="en-US" sz="1800"/>
              <a:t>편</a:t>
            </a:r>
            <a:endParaRPr lang="en-US" altLang="ko-KR" sz="18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Train</a:t>
            </a:r>
            <a:r>
              <a:rPr lang="ko-KR" altLang="en-US" sz="1200"/>
              <a:t> </a:t>
            </a:r>
            <a:r>
              <a:rPr lang="en-US" altLang="ko-KR" sz="1200"/>
              <a:t>( 2011 ~ 2016 )	:             19,805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Valid</a:t>
            </a:r>
            <a:r>
              <a:rPr lang="ko-KR" altLang="en-US" sz="1200"/>
              <a:t> </a:t>
            </a:r>
            <a:r>
              <a:rPr lang="en-US" altLang="ko-KR" sz="1200"/>
              <a:t>(           2017 )	:              5,646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Test</a:t>
            </a:r>
            <a:r>
              <a:rPr lang="ko-KR" altLang="en-US" sz="1200"/>
              <a:t>  </a:t>
            </a:r>
            <a:r>
              <a:rPr lang="en-US" altLang="ko-KR" sz="1200"/>
              <a:t>(           2018 )	:              7,059 </a:t>
            </a:r>
            <a:r>
              <a:rPr lang="ko-KR" altLang="en-US" sz="1200"/>
              <a:t>편 </a:t>
            </a:r>
            <a:endParaRPr lang="en-US" altLang="ko-KR" sz="1200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5B859773-5133-1B1A-A839-45DD21604F60}"/>
              </a:ext>
            </a:extLst>
          </p:cNvPr>
          <p:cNvSpPr/>
          <p:nvPr/>
        </p:nvSpPr>
        <p:spPr>
          <a:xfrm>
            <a:off x="5418695" y="3909422"/>
            <a:ext cx="854299" cy="412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02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/>
              <a:t>Paper</a:t>
            </a:r>
            <a:r>
              <a:rPr lang="ko-KR" altLang="en-US" sz="1800"/>
              <a:t> </a:t>
            </a:r>
            <a:r>
              <a:rPr lang="en-US" altLang="ko-KR" sz="1800"/>
              <a:t>Categoreis		:                </a:t>
            </a:r>
            <a:r>
              <a:rPr lang="en-US" altLang="ko-KR" sz="1800">
                <a:solidFill>
                  <a:srgbClr val="FF0000"/>
                </a:solidFill>
              </a:rPr>
              <a:t>7</a:t>
            </a:r>
            <a:r>
              <a:rPr lang="en-US" altLang="ko-KR" sz="1800"/>
              <a:t> </a:t>
            </a:r>
            <a:r>
              <a:rPr lang="ko-KR" altLang="en-US" sz="1800"/>
              <a:t>개</a:t>
            </a:r>
            <a:endParaRPr lang="en-US" altLang="ko-KR" sz="1800" b="1"/>
          </a:p>
          <a:p>
            <a:pPr lvl="1"/>
            <a:endParaRPr lang="en-US" altLang="ko-KR" sz="1200"/>
          </a:p>
          <a:p>
            <a:r>
              <a:rPr lang="en-US" altLang="ko-KR" sz="1800"/>
              <a:t>Paper Categories Pattern	:         </a:t>
            </a:r>
            <a:r>
              <a:rPr lang="en-US" altLang="ko-KR" sz="1800">
                <a:solidFill>
                  <a:srgbClr val="FF0000"/>
                </a:solidFill>
              </a:rPr>
              <a:t>     17</a:t>
            </a:r>
            <a:r>
              <a:rPr lang="en-US" altLang="ko-KR" sz="1800"/>
              <a:t> </a:t>
            </a:r>
            <a:r>
              <a:rPr lang="ko-KR" altLang="en-US" sz="1800"/>
              <a:t>개</a:t>
            </a:r>
            <a:endParaRPr lang="en-US" altLang="ko-KR" sz="1800"/>
          </a:p>
          <a:p>
            <a:endParaRPr lang="en-US" altLang="ko-KR" sz="1800"/>
          </a:p>
          <a:p>
            <a:r>
              <a:rPr lang="ko-KR" altLang="en-US" sz="1800" b="1">
                <a:solidFill>
                  <a:srgbClr val="FF0000"/>
                </a:solidFill>
              </a:rPr>
              <a:t>저자 </a:t>
            </a:r>
            <a:r>
              <a:rPr lang="en-US" altLang="ko-KR" sz="1800" b="1">
                <a:solidFill>
                  <a:srgbClr val="FF0000"/>
                </a:solidFill>
              </a:rPr>
              <a:t>5</a:t>
            </a:r>
            <a:r>
              <a:rPr lang="ko-KR" altLang="en-US" sz="1800" b="1">
                <a:solidFill>
                  <a:srgbClr val="FF0000"/>
                </a:solidFill>
              </a:rPr>
              <a:t>명 이하</a:t>
            </a:r>
            <a:r>
              <a:rPr lang="ko-KR" altLang="en-US" sz="1800" b="1"/>
              <a:t>인 논문만 사용</a:t>
            </a:r>
            <a:r>
              <a:rPr lang="en-US" altLang="ko-KR" sz="1800" b="1"/>
              <a:t>, </a:t>
            </a:r>
            <a:r>
              <a:rPr lang="ko-KR" altLang="en-US" sz="1800" b="1">
                <a:solidFill>
                  <a:srgbClr val="FF0000"/>
                </a:solidFill>
              </a:rPr>
              <a:t>카테고리 </a:t>
            </a:r>
            <a:r>
              <a:rPr lang="en-US" altLang="ko-KR" sz="1800" b="1">
                <a:solidFill>
                  <a:srgbClr val="FF0000"/>
                </a:solidFill>
              </a:rPr>
              <a:t>3000</a:t>
            </a:r>
            <a:r>
              <a:rPr lang="ko-KR" altLang="en-US" sz="1800" b="1">
                <a:solidFill>
                  <a:srgbClr val="FF0000"/>
                </a:solidFill>
              </a:rPr>
              <a:t>개 이상</a:t>
            </a:r>
            <a:r>
              <a:rPr lang="ko-KR" altLang="en-US" sz="1800" b="1"/>
              <a:t>만 사용</a:t>
            </a:r>
            <a:r>
              <a:rPr lang="en-US" altLang="ko-KR" sz="1800" b="1"/>
              <a:t>, </a:t>
            </a:r>
            <a:r>
              <a:rPr lang="ko-KR" altLang="en-US" sz="1800" b="1">
                <a:solidFill>
                  <a:srgbClr val="FF0000"/>
                </a:solidFill>
              </a:rPr>
              <a:t>패턴에 </a:t>
            </a:r>
            <a:r>
              <a:rPr lang="en-US" altLang="ko-KR" sz="1800" b="1">
                <a:solidFill>
                  <a:srgbClr val="FF0000"/>
                </a:solidFill>
              </a:rPr>
              <a:t>2</a:t>
            </a:r>
            <a:r>
              <a:rPr lang="ko-KR" altLang="en-US" sz="1800" b="1">
                <a:solidFill>
                  <a:srgbClr val="FF0000"/>
                </a:solidFill>
              </a:rPr>
              <a:t>번 이상의 카테고리 빈도</a:t>
            </a:r>
            <a:r>
              <a:rPr lang="ko-KR" altLang="en-US" sz="1800" b="1"/>
              <a:t>만 사용</a:t>
            </a:r>
            <a:endParaRPr lang="en-US" altLang="ko-KR" sz="1800" b="1"/>
          </a:p>
          <a:p>
            <a:endParaRPr lang="en-US" altLang="ko-KR" sz="1800"/>
          </a:p>
          <a:p>
            <a:r>
              <a:rPr lang="en-US" altLang="ko-KR" sz="1800"/>
              <a:t>Paper			:         41,712 </a:t>
            </a:r>
            <a:r>
              <a:rPr lang="ko-KR" altLang="en-US" sz="1800"/>
              <a:t>편</a:t>
            </a:r>
            <a:endParaRPr lang="en-US" altLang="ko-KR" sz="18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Train</a:t>
            </a:r>
            <a:r>
              <a:rPr lang="ko-KR" altLang="en-US" sz="1200"/>
              <a:t> </a:t>
            </a:r>
            <a:r>
              <a:rPr lang="en-US" altLang="ko-KR" sz="1200"/>
              <a:t>( 2011 ~ 2016 )	:             27,150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Valid</a:t>
            </a:r>
            <a:r>
              <a:rPr lang="ko-KR" altLang="en-US" sz="1200"/>
              <a:t> </a:t>
            </a:r>
            <a:r>
              <a:rPr lang="en-US" altLang="ko-KR" sz="1200"/>
              <a:t>(           2017 )	:              6,564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Test</a:t>
            </a:r>
            <a:r>
              <a:rPr lang="ko-KR" altLang="en-US" sz="1200"/>
              <a:t>  </a:t>
            </a:r>
            <a:r>
              <a:rPr lang="en-US" altLang="ko-KR" sz="1200"/>
              <a:t>(           2018 )	:              7,998 </a:t>
            </a:r>
            <a:r>
              <a:rPr lang="ko-KR" altLang="en-US" sz="1200"/>
              <a:t>편 </a:t>
            </a:r>
            <a:endParaRPr lang="en-US" altLang="ko-KR" sz="1200"/>
          </a:p>
        </p:txBody>
      </p:sp>
      <p:sp>
        <p:nvSpPr>
          <p:cNvPr id="5" name="내용 개체 틀 5">
            <a:extLst>
              <a:ext uri="{FF2B5EF4-FFF2-40B4-BE49-F238E27FC236}">
                <a16:creationId xmlns:a16="http://schemas.microsoft.com/office/drawing/2014/main" id="{37373E40-D0D5-8EBF-8BEF-A7A905624D4A}"/>
              </a:ext>
            </a:extLst>
          </p:cNvPr>
          <p:cNvSpPr txBox="1">
            <a:spLocks/>
          </p:cNvSpPr>
          <p:nvPr/>
        </p:nvSpPr>
        <p:spPr>
          <a:xfrm>
            <a:off x="6449988" y="3098611"/>
            <a:ext cx="4911335" cy="2194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/>
              <a:t>Paper			:         29,960 </a:t>
            </a:r>
            <a:r>
              <a:rPr lang="ko-KR" altLang="en-US" sz="1800"/>
              <a:t>편</a:t>
            </a:r>
            <a:endParaRPr lang="en-US" altLang="ko-KR" sz="18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Train</a:t>
            </a:r>
            <a:r>
              <a:rPr lang="ko-KR" altLang="en-US" sz="1200"/>
              <a:t> </a:t>
            </a:r>
            <a:r>
              <a:rPr lang="en-US" altLang="ko-KR" sz="1200"/>
              <a:t>( 2011 ~ 2016 )	:             17,941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Valid</a:t>
            </a:r>
            <a:r>
              <a:rPr lang="ko-KR" altLang="en-US" sz="1200"/>
              <a:t> </a:t>
            </a:r>
            <a:r>
              <a:rPr lang="en-US" altLang="ko-KR" sz="1200"/>
              <a:t>(           2017 )	:              5,360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Test</a:t>
            </a:r>
            <a:r>
              <a:rPr lang="ko-KR" altLang="en-US" sz="1200"/>
              <a:t>  </a:t>
            </a:r>
            <a:r>
              <a:rPr lang="en-US" altLang="ko-KR" sz="1200"/>
              <a:t>(           2018 )	:              6,659 </a:t>
            </a:r>
            <a:r>
              <a:rPr lang="ko-KR" altLang="en-US" sz="1200"/>
              <a:t>편 </a:t>
            </a:r>
            <a:endParaRPr lang="en-US" altLang="ko-KR" sz="1200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5B859773-5133-1B1A-A839-45DD21604F60}"/>
              </a:ext>
            </a:extLst>
          </p:cNvPr>
          <p:cNvSpPr/>
          <p:nvPr/>
        </p:nvSpPr>
        <p:spPr>
          <a:xfrm>
            <a:off x="5418695" y="3909422"/>
            <a:ext cx="854299" cy="412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891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/>
              <a:t>Paper</a:t>
            </a:r>
            <a:r>
              <a:rPr lang="ko-KR" altLang="en-US" sz="1800"/>
              <a:t> </a:t>
            </a:r>
            <a:r>
              <a:rPr lang="en-US" altLang="ko-KR" sz="1800"/>
              <a:t>Categoreis		:                  </a:t>
            </a:r>
            <a:r>
              <a:rPr lang="en-US" altLang="ko-KR" sz="1800">
                <a:solidFill>
                  <a:srgbClr val="FF0000"/>
                </a:solidFill>
              </a:rPr>
              <a:t>5</a:t>
            </a:r>
            <a:r>
              <a:rPr lang="en-US" altLang="ko-KR" sz="1800"/>
              <a:t> </a:t>
            </a:r>
            <a:r>
              <a:rPr lang="ko-KR" altLang="en-US" sz="1800"/>
              <a:t>개</a:t>
            </a:r>
            <a:endParaRPr lang="en-US" altLang="ko-KR" sz="1800" b="1"/>
          </a:p>
          <a:p>
            <a:pPr lvl="1"/>
            <a:endParaRPr lang="en-US" altLang="ko-KR" sz="1200"/>
          </a:p>
          <a:p>
            <a:r>
              <a:rPr lang="en-US" altLang="ko-KR" sz="1800"/>
              <a:t>Paper Categories Pattern	:         </a:t>
            </a:r>
            <a:r>
              <a:rPr lang="en-US" altLang="ko-KR" sz="1800">
                <a:solidFill>
                  <a:srgbClr val="FF0000"/>
                </a:solidFill>
              </a:rPr>
              <a:t>       10</a:t>
            </a:r>
            <a:r>
              <a:rPr lang="en-US" altLang="ko-KR" sz="1800"/>
              <a:t> </a:t>
            </a:r>
            <a:r>
              <a:rPr lang="ko-KR" altLang="en-US" sz="1800"/>
              <a:t>개</a:t>
            </a:r>
            <a:endParaRPr lang="en-US" altLang="ko-KR" sz="1800"/>
          </a:p>
          <a:p>
            <a:endParaRPr lang="en-US" altLang="ko-KR" sz="1800"/>
          </a:p>
          <a:p>
            <a:endParaRPr lang="en-US" altLang="ko-KR" sz="1800"/>
          </a:p>
          <a:p>
            <a:r>
              <a:rPr lang="ko-KR" altLang="en-US" sz="1800" b="1">
                <a:solidFill>
                  <a:srgbClr val="FF0000"/>
                </a:solidFill>
              </a:rPr>
              <a:t>저자 </a:t>
            </a:r>
            <a:r>
              <a:rPr lang="en-US" altLang="ko-KR" sz="1800" b="1">
                <a:solidFill>
                  <a:srgbClr val="FF0000"/>
                </a:solidFill>
              </a:rPr>
              <a:t>5</a:t>
            </a:r>
            <a:r>
              <a:rPr lang="ko-KR" altLang="en-US" sz="1800" b="1">
                <a:solidFill>
                  <a:srgbClr val="FF0000"/>
                </a:solidFill>
              </a:rPr>
              <a:t>명 이하</a:t>
            </a:r>
            <a:r>
              <a:rPr lang="ko-KR" altLang="en-US" sz="1800" b="1"/>
              <a:t>인 논문만 사용</a:t>
            </a:r>
            <a:r>
              <a:rPr lang="en-US" altLang="ko-KR" sz="1800" b="1"/>
              <a:t>, </a:t>
            </a:r>
            <a:r>
              <a:rPr lang="ko-KR" altLang="en-US" sz="1800" b="1">
                <a:solidFill>
                  <a:srgbClr val="FF0000"/>
                </a:solidFill>
              </a:rPr>
              <a:t>카테고리 </a:t>
            </a:r>
            <a:r>
              <a:rPr lang="en-US" altLang="ko-KR" sz="1800" b="1">
                <a:solidFill>
                  <a:srgbClr val="FF0000"/>
                </a:solidFill>
              </a:rPr>
              <a:t>4000</a:t>
            </a:r>
            <a:r>
              <a:rPr lang="ko-KR" altLang="en-US" sz="1800" b="1">
                <a:solidFill>
                  <a:srgbClr val="FF0000"/>
                </a:solidFill>
              </a:rPr>
              <a:t>개 이상</a:t>
            </a:r>
            <a:r>
              <a:rPr lang="ko-KR" altLang="en-US" sz="1800" b="1"/>
              <a:t>만 사용</a:t>
            </a:r>
            <a:r>
              <a:rPr lang="en-US" altLang="ko-KR" sz="1800" b="1"/>
              <a:t>, </a:t>
            </a:r>
            <a:r>
              <a:rPr lang="ko-KR" altLang="en-US" sz="1800" b="1">
                <a:solidFill>
                  <a:srgbClr val="FF0000"/>
                </a:solidFill>
              </a:rPr>
              <a:t>패턴에 </a:t>
            </a:r>
            <a:r>
              <a:rPr lang="en-US" altLang="ko-KR" sz="1800" b="1">
                <a:solidFill>
                  <a:srgbClr val="FF0000"/>
                </a:solidFill>
              </a:rPr>
              <a:t>2</a:t>
            </a:r>
            <a:r>
              <a:rPr lang="ko-KR" altLang="en-US" sz="1800" b="1">
                <a:solidFill>
                  <a:srgbClr val="FF0000"/>
                </a:solidFill>
              </a:rPr>
              <a:t>번 이상인 카테고리</a:t>
            </a:r>
            <a:r>
              <a:rPr lang="ko-KR" altLang="en-US" sz="1800" b="1"/>
              <a:t>만 사용</a:t>
            </a:r>
            <a:endParaRPr lang="en-US" altLang="ko-KR" sz="1800" b="1"/>
          </a:p>
          <a:p>
            <a:endParaRPr lang="en-US" altLang="ko-KR" sz="1800"/>
          </a:p>
          <a:p>
            <a:endParaRPr lang="en-US" altLang="ko-KR" sz="1800"/>
          </a:p>
          <a:p>
            <a:r>
              <a:rPr lang="en-US" altLang="ko-KR" sz="1800"/>
              <a:t>Paper			:         41,712 </a:t>
            </a:r>
            <a:r>
              <a:rPr lang="ko-KR" altLang="en-US" sz="1800"/>
              <a:t>편</a:t>
            </a:r>
            <a:endParaRPr lang="en-US" altLang="ko-KR" sz="18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Train</a:t>
            </a:r>
            <a:r>
              <a:rPr lang="ko-KR" altLang="en-US" sz="1200"/>
              <a:t> </a:t>
            </a:r>
            <a:r>
              <a:rPr lang="en-US" altLang="ko-KR" sz="1200"/>
              <a:t>( 2011 ~ 2016 )	:             27,150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Valid</a:t>
            </a:r>
            <a:r>
              <a:rPr lang="ko-KR" altLang="en-US" sz="1200"/>
              <a:t> </a:t>
            </a:r>
            <a:r>
              <a:rPr lang="en-US" altLang="ko-KR" sz="1200"/>
              <a:t>(           2017 )	:              6,564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Test</a:t>
            </a:r>
            <a:r>
              <a:rPr lang="ko-KR" altLang="en-US" sz="1200"/>
              <a:t>  </a:t>
            </a:r>
            <a:r>
              <a:rPr lang="en-US" altLang="ko-KR" sz="1200"/>
              <a:t>(           2018 )	:              7,998 </a:t>
            </a:r>
            <a:r>
              <a:rPr lang="ko-KR" altLang="en-US" sz="1200"/>
              <a:t>편 </a:t>
            </a:r>
            <a:endParaRPr lang="en-US" altLang="ko-KR" sz="1200"/>
          </a:p>
        </p:txBody>
      </p:sp>
      <p:sp>
        <p:nvSpPr>
          <p:cNvPr id="5" name="내용 개체 틀 5">
            <a:extLst>
              <a:ext uri="{FF2B5EF4-FFF2-40B4-BE49-F238E27FC236}">
                <a16:creationId xmlns:a16="http://schemas.microsoft.com/office/drawing/2014/main" id="{37373E40-D0D5-8EBF-8BEF-A7A905624D4A}"/>
              </a:ext>
            </a:extLst>
          </p:cNvPr>
          <p:cNvSpPr txBox="1">
            <a:spLocks/>
          </p:cNvSpPr>
          <p:nvPr/>
        </p:nvSpPr>
        <p:spPr>
          <a:xfrm>
            <a:off x="6437110" y="3845584"/>
            <a:ext cx="4911335" cy="2194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/>
              <a:t>Paper			:         28,890 </a:t>
            </a:r>
            <a:r>
              <a:rPr lang="ko-KR" altLang="en-US" sz="1800"/>
              <a:t>편</a:t>
            </a:r>
            <a:endParaRPr lang="en-US" altLang="ko-KR" sz="18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Train</a:t>
            </a:r>
            <a:r>
              <a:rPr lang="ko-KR" altLang="en-US" sz="1200"/>
              <a:t> </a:t>
            </a:r>
            <a:r>
              <a:rPr lang="en-US" altLang="ko-KR" sz="1200"/>
              <a:t>( 2011 ~ 2016 )	:             17,115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Valid</a:t>
            </a:r>
            <a:r>
              <a:rPr lang="ko-KR" altLang="en-US" sz="1200"/>
              <a:t> </a:t>
            </a:r>
            <a:r>
              <a:rPr lang="en-US" altLang="ko-KR" sz="1200"/>
              <a:t>(           2017 )	:              5,276 </a:t>
            </a:r>
            <a:r>
              <a:rPr lang="ko-KR" altLang="en-US" sz="1200"/>
              <a:t>편 </a:t>
            </a:r>
            <a:endParaRPr lang="en-US" altLang="ko-KR" sz="1200"/>
          </a:p>
          <a:p>
            <a:pPr lvl="1"/>
            <a:endParaRPr lang="en-US" altLang="ko-KR" sz="1200"/>
          </a:p>
          <a:p>
            <a:pPr lvl="1"/>
            <a:r>
              <a:rPr lang="en-US" altLang="ko-KR" sz="1200"/>
              <a:t>Test</a:t>
            </a:r>
            <a:r>
              <a:rPr lang="ko-KR" altLang="en-US" sz="1200"/>
              <a:t>  </a:t>
            </a:r>
            <a:r>
              <a:rPr lang="en-US" altLang="ko-KR" sz="1200"/>
              <a:t>(           2018 )	:              6,499 </a:t>
            </a:r>
            <a:r>
              <a:rPr lang="ko-KR" altLang="en-US" sz="1200"/>
              <a:t>편 </a:t>
            </a:r>
            <a:endParaRPr lang="en-US" altLang="ko-KR" sz="1200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5B859773-5133-1B1A-A839-45DD21604F60}"/>
              </a:ext>
            </a:extLst>
          </p:cNvPr>
          <p:cNvSpPr/>
          <p:nvPr/>
        </p:nvSpPr>
        <p:spPr>
          <a:xfrm>
            <a:off x="5418695" y="4592001"/>
            <a:ext cx="854299" cy="412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74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 dirty="0"/>
              <a:t>서지 네트워크 환경에서 동적 시공간 관계 분석을 통한 연구 카테고리 추천 방안 연구</a:t>
            </a:r>
            <a:endParaRPr lang="en-US" altLang="ko-KR" sz="1800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600" b="1"/>
              <a:t>실험 비교 </a:t>
            </a:r>
            <a:r>
              <a:rPr lang="en-US" altLang="ko-KR" b="1"/>
              <a:t>(metapath2vec embed = 128)</a:t>
            </a:r>
            <a:endParaRPr lang="en-US" altLang="ko-KR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D085C87-2B4A-280D-8076-2DB4B863D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062624"/>
              </p:ext>
            </p:extLst>
          </p:nvPr>
        </p:nvGraphicFramePr>
        <p:xfrm>
          <a:off x="427442" y="1856740"/>
          <a:ext cx="11337116" cy="435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61">
                  <a:extLst>
                    <a:ext uri="{9D8B030D-6E8A-4147-A177-3AD203B41FA5}">
                      <a16:colId xmlns:a16="http://schemas.microsoft.com/office/drawing/2014/main" val="520362824"/>
                    </a:ext>
                  </a:extLst>
                </a:gridCol>
                <a:gridCol w="974500">
                  <a:extLst>
                    <a:ext uri="{9D8B030D-6E8A-4147-A177-3AD203B41FA5}">
                      <a16:colId xmlns:a16="http://schemas.microsoft.com/office/drawing/2014/main" val="3570894722"/>
                    </a:ext>
                  </a:extLst>
                </a:gridCol>
                <a:gridCol w="1021725">
                  <a:extLst>
                    <a:ext uri="{9D8B030D-6E8A-4147-A177-3AD203B41FA5}">
                      <a16:colId xmlns:a16="http://schemas.microsoft.com/office/drawing/2014/main" val="632567893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478282471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2434595449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456025875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41662944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229034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Total acc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Micro-Avg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Artificial Intelligence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Interdisciplinary Applications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Electrical &amp; Electronic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Telecommunications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Mathematics, Applied</a:t>
                      </a:r>
                      <a:endParaRPr lang="ko-KR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12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MLP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32.92</a:t>
                      </a:r>
                      <a:r>
                        <a:rPr lang="en-US" altLang="ko-KR" sz="500"/>
                        <a:t> ( 0.98 )</a:t>
                      </a:r>
                      <a:endParaRPr lang="ko-KR" altLang="en-US" sz="5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0.55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0.25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0.24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0.75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0.30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0.05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1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GCN </a:t>
                      </a:r>
                      <a:r>
                        <a:rPr lang="en-US" altLang="ko-KR" sz="1000" dirty="0"/>
                        <a:t>ICLR 2017</a:t>
                      </a:r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26.06</a:t>
                      </a:r>
                      <a:r>
                        <a:rPr lang="en-US" altLang="ko-KR" sz="500"/>
                        <a:t> ( 0.48 )</a:t>
                      </a:r>
                      <a:endParaRPr lang="ko-KR" altLang="en-US" sz="5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0.48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0.34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0.18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0.62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0.32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0.31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85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GAT </a:t>
                      </a:r>
                      <a:r>
                        <a:rPr lang="en-US" altLang="ko-KR" sz="1000" dirty="0"/>
                        <a:t>ICLR 2018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45.86</a:t>
                      </a:r>
                      <a:r>
                        <a:rPr lang="en-US" altLang="ko-KR" sz="500"/>
                        <a:t> ( 0.41g )</a:t>
                      </a:r>
                      <a:endParaRPr lang="ko-KR" altLang="en-US" sz="5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0.65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0.44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0.43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0.77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0.56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0.51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61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HAN </a:t>
                      </a:r>
                      <a:r>
                        <a:rPr lang="en-US" altLang="ko-KR" sz="1000" dirty="0"/>
                        <a:t>WWW 2019</a:t>
                      </a:r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38.78</a:t>
                      </a:r>
                      <a:r>
                        <a:rPr lang="en-US" altLang="ko-KR" sz="500"/>
                        <a:t> ( 2.06 )</a:t>
                      </a:r>
                      <a:endParaRPr lang="ko-KR" altLang="en-US" sz="5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0.58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0.31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0.23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0.76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0.42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0.17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377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HGT </a:t>
                      </a:r>
                      <a:r>
                        <a:rPr lang="en-US" altLang="ko-KR" sz="1000" dirty="0"/>
                        <a:t>WWW 2020</a:t>
                      </a:r>
                      <a:endParaRPr lang="ko-KR" altLang="en-US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49.82</a:t>
                      </a:r>
                      <a:r>
                        <a:rPr lang="en-US" altLang="ko-KR" sz="500"/>
                        <a:t> ( 0.63 )</a:t>
                      </a:r>
                      <a:endParaRPr lang="ko-KR" altLang="en-US" sz="5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0.68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0.42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0.49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0.82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0.60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0.46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347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926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Our model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36.78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3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6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24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 dirty="0"/>
              <a:t>서지 네트워크 환경에서 동적 시공간 관계 분석을 통한 연구 카테고리 추천 방안 연구</a:t>
            </a:r>
            <a:endParaRPr lang="en-US" altLang="ko-KR" sz="1800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600" b="1"/>
              <a:t>실험 비교 </a:t>
            </a:r>
            <a:r>
              <a:rPr lang="en-US" altLang="ko-KR" b="1"/>
              <a:t>(metapath2vec embed = 256)</a:t>
            </a:r>
            <a:endParaRPr lang="en-US" altLang="ko-KR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D085C87-2B4A-280D-8076-2DB4B863D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34231"/>
              </p:ext>
            </p:extLst>
          </p:nvPr>
        </p:nvGraphicFramePr>
        <p:xfrm>
          <a:off x="427442" y="1856740"/>
          <a:ext cx="11337116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61">
                  <a:extLst>
                    <a:ext uri="{9D8B030D-6E8A-4147-A177-3AD203B41FA5}">
                      <a16:colId xmlns:a16="http://schemas.microsoft.com/office/drawing/2014/main" val="520362824"/>
                    </a:ext>
                  </a:extLst>
                </a:gridCol>
                <a:gridCol w="974500">
                  <a:extLst>
                    <a:ext uri="{9D8B030D-6E8A-4147-A177-3AD203B41FA5}">
                      <a16:colId xmlns:a16="http://schemas.microsoft.com/office/drawing/2014/main" val="3570894722"/>
                    </a:ext>
                  </a:extLst>
                </a:gridCol>
                <a:gridCol w="1021725">
                  <a:extLst>
                    <a:ext uri="{9D8B030D-6E8A-4147-A177-3AD203B41FA5}">
                      <a16:colId xmlns:a16="http://schemas.microsoft.com/office/drawing/2014/main" val="632567893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478282471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2434595449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456025875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41662944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229034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Total acc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Micro-Avg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Artificial Intelligence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Interdisciplinary Applications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Electrical &amp; Electronic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Telecommunications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Mathematics, Applied</a:t>
                      </a:r>
                      <a:endParaRPr lang="ko-KR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12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MLP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30.97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0.54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0.00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0.07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0.78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0.00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0.11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1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85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GAT </a:t>
                      </a:r>
                      <a:r>
                        <a:rPr lang="en-US" altLang="ko-KR" sz="1000" dirty="0"/>
                        <a:t>ICLR 2018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48.13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0.67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0.54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0.41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0.81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0.49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0.43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61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377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HGT </a:t>
                      </a:r>
                      <a:r>
                        <a:rPr lang="en-US" altLang="ko-KR" sz="1000" dirty="0"/>
                        <a:t>WWW 2020</a:t>
                      </a:r>
                      <a:endParaRPr lang="ko-KR" altLang="en-US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49.75</a:t>
                      </a:r>
                      <a:endParaRPr lang="ko-KR" altLang="en-US" sz="5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0.68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0.61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0.38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0.83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0.45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0.54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347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926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Our model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36.78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3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688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25FE7D-17E6-0BFC-CDCD-43A78CE69092}"/>
              </a:ext>
            </a:extLst>
          </p:cNvPr>
          <p:cNvSpPr txBox="1"/>
          <p:nvPr/>
        </p:nvSpPr>
        <p:spPr>
          <a:xfrm>
            <a:off x="3786389" y="1545465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1211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53A4F8-B336-B66B-76EC-9F7FBCD32A30}"/>
              </a:ext>
            </a:extLst>
          </p:cNvPr>
          <p:cNvSpPr txBox="1"/>
          <p:nvPr/>
        </p:nvSpPr>
        <p:spPr>
          <a:xfrm>
            <a:off x="5626193" y="15454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815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450AF9-810E-2125-E6F2-3386D4D93C93}"/>
              </a:ext>
            </a:extLst>
          </p:cNvPr>
          <p:cNvSpPr txBox="1"/>
          <p:nvPr/>
        </p:nvSpPr>
        <p:spPr>
          <a:xfrm>
            <a:off x="7261810" y="1545465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4608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44170B-5DC3-BA00-9E26-096D980E9207}"/>
              </a:ext>
            </a:extLst>
          </p:cNvPr>
          <p:cNvSpPr txBox="1"/>
          <p:nvPr/>
        </p:nvSpPr>
        <p:spPr>
          <a:xfrm>
            <a:off x="9044544" y="1545465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1656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56B91B-7D1B-0032-3976-AD5247A6650B}"/>
              </a:ext>
            </a:extLst>
          </p:cNvPr>
          <p:cNvSpPr txBox="1"/>
          <p:nvPr/>
        </p:nvSpPr>
        <p:spPr>
          <a:xfrm>
            <a:off x="10635916" y="154546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566</a:t>
            </a:r>
            <a:endParaRPr lang="ko-KR" altLang="en-US" sz="1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6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 dirty="0"/>
              <a:t>서지 네트워크 환경에서 동적 시공간 관계 분석을 통한 연구 카테고리 추천 방안 연구</a:t>
            </a:r>
            <a:endParaRPr lang="en-US" altLang="ko-KR" sz="1800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600" b="1"/>
              <a:t>실험 비교 </a:t>
            </a:r>
            <a:r>
              <a:rPr lang="en-US" altLang="ko-KR" sz="1600" b="1"/>
              <a:t>embed_size = 354, </a:t>
            </a:r>
            <a:r>
              <a:rPr lang="en-US" altLang="ko-KR" sz="1600" b="1">
                <a:solidFill>
                  <a:srgbClr val="FF0000"/>
                </a:solidFill>
              </a:rPr>
              <a:t>metapath2vec ( 128 )</a:t>
            </a:r>
            <a:r>
              <a:rPr lang="en-US" altLang="ko-KR" sz="1600" b="1"/>
              <a:t> + </a:t>
            </a:r>
            <a:r>
              <a:rPr lang="en-US" altLang="ko-KR" sz="1600" b="1">
                <a:solidFill>
                  <a:srgbClr val="FF0000"/>
                </a:solidFill>
              </a:rPr>
              <a:t>PLM ( MMR + TOP ( 256 ) )</a:t>
            </a:r>
          </a:p>
          <a:p>
            <a:r>
              <a:rPr lang="en-US" altLang="ko-KR">
                <a:solidFill>
                  <a:srgbClr val="FF0000"/>
                </a:solidFill>
              </a:rPr>
              <a:t>Num_layer ( input, ouput </a:t>
            </a:r>
            <a:r>
              <a:rPr lang="ko-KR" altLang="en-US">
                <a:solidFill>
                  <a:srgbClr val="FF0000"/>
                </a:solidFill>
              </a:rPr>
              <a:t>제외 </a:t>
            </a:r>
            <a:r>
              <a:rPr lang="en-US" altLang="ko-KR">
                <a:solidFill>
                  <a:srgbClr val="FF0000"/>
                </a:solidFill>
              </a:rPr>
              <a:t>) = 4, heads = 8, dropout = 0.3, hidden_size = 384</a:t>
            </a:r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D085C87-2B4A-280D-8076-2DB4B863D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56039"/>
              </p:ext>
            </p:extLst>
          </p:nvPr>
        </p:nvGraphicFramePr>
        <p:xfrm>
          <a:off x="427442" y="1856740"/>
          <a:ext cx="11337116" cy="435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61">
                  <a:extLst>
                    <a:ext uri="{9D8B030D-6E8A-4147-A177-3AD203B41FA5}">
                      <a16:colId xmlns:a16="http://schemas.microsoft.com/office/drawing/2014/main" val="520362824"/>
                    </a:ext>
                  </a:extLst>
                </a:gridCol>
                <a:gridCol w="974500">
                  <a:extLst>
                    <a:ext uri="{9D8B030D-6E8A-4147-A177-3AD203B41FA5}">
                      <a16:colId xmlns:a16="http://schemas.microsoft.com/office/drawing/2014/main" val="3570894722"/>
                    </a:ext>
                  </a:extLst>
                </a:gridCol>
                <a:gridCol w="1021725">
                  <a:extLst>
                    <a:ext uri="{9D8B030D-6E8A-4147-A177-3AD203B41FA5}">
                      <a16:colId xmlns:a16="http://schemas.microsoft.com/office/drawing/2014/main" val="632567893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478282471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2434595449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456025875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41662944"/>
                    </a:ext>
                  </a:extLst>
                </a:gridCol>
                <a:gridCol w="1685786">
                  <a:extLst>
                    <a:ext uri="{9D8B030D-6E8A-4147-A177-3AD203B41FA5}">
                      <a16:colId xmlns:a16="http://schemas.microsoft.com/office/drawing/2014/main" val="3229034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Total acc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Micro-Avg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/>
                        <a:t>Artificial Intelligence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Interdisciplinary Applications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Electrical &amp; Electronic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Telecommunications</a:t>
                      </a:r>
                      <a:endParaRPr lang="ko-KR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Mathematics, Applied</a:t>
                      </a:r>
                      <a:endParaRPr lang="ko-KR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12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MLP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34.39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0.57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0.01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0.03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0.81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0.02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0.05</a:t>
                      </a:r>
                      <a:endParaRPr lang="ko-KR" alt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1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GCN </a:t>
                      </a:r>
                      <a:r>
                        <a:rPr lang="en-US" altLang="ko-KR" sz="1000" dirty="0"/>
                        <a:t>ICLR 2017</a:t>
                      </a:r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19.20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0.41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0.13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0.25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0.58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0.08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0.04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85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GAT </a:t>
                      </a:r>
                      <a:r>
                        <a:rPr lang="en-US" altLang="ko-KR" sz="1000" dirty="0"/>
                        <a:t>ICLR 2018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46.78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0.68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0.21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0.51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0.84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0.32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0.28</a:t>
                      </a:r>
                      <a:endParaRPr lang="ko-KR" altLang="en-US" sz="11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61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HAN </a:t>
                      </a:r>
                      <a:r>
                        <a:rPr lang="en-US" altLang="ko-KR" sz="1000" dirty="0"/>
                        <a:t>WWW 2019</a:t>
                      </a:r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32.50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0.56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0.00</a:t>
                      </a:r>
                      <a:endParaRPr lang="ko-KR" alt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377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HGT </a:t>
                      </a:r>
                      <a:r>
                        <a:rPr lang="en-US" altLang="ko-KR" sz="1000" dirty="0"/>
                        <a:t>WWW 2020</a:t>
                      </a:r>
                      <a:endParaRPr lang="ko-KR" altLang="en-US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48.61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0.69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0.40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0.61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0.84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0.37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0.48</a:t>
                      </a:r>
                      <a:endParaRPr lang="ko-KR" alt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347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926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/>
                        <a:t>Our model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/>
                        <a:t>36.78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3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6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87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5876524" cy="326314"/>
          </a:xfrm>
        </p:spPr>
        <p:txBody>
          <a:bodyPr>
            <a:normAutofit fontScale="90000"/>
          </a:bodyPr>
          <a:lstStyle/>
          <a:p>
            <a:r>
              <a:rPr lang="en-US" altLang="ko-KR" sz="1800"/>
              <a:t>A Large-Scale Chalenge for Machine Learning on Graphs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BE880C-04E2-4EF9-AC26-1723F406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/>
              <a:t>MAG240M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Graphs	:                 1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Total nodes	:   244,160,499</a:t>
            </a:r>
          </a:p>
          <a:p>
            <a:pPr marL="457200" lvl="1" indent="0">
              <a:buNone/>
            </a:pPr>
            <a:endParaRPr lang="en-US" altLang="ko-KR"/>
          </a:p>
          <a:p>
            <a:pPr lvl="1"/>
            <a:r>
              <a:rPr lang="en-US" altLang="ko-KR"/>
              <a:t>Total edges	: 1,728,364,232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Task Type	: Multi – class classification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Metric	: Accuracy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9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C2E163C-DC46-71F0-1559-3AA5F0600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045" y="1682451"/>
            <a:ext cx="4899755" cy="408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3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14291</TotalTime>
  <Words>1432</Words>
  <Application>Microsoft Office PowerPoint</Application>
  <PresentationFormat>와이드스크린</PresentationFormat>
  <Paragraphs>489</Paragraphs>
  <Slides>17</Slides>
  <Notes>8</Notes>
  <HiddenSlides>8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맑은 고딕</vt:lpstr>
      <vt:lpstr>Arial</vt:lpstr>
      <vt:lpstr>Office 테마</vt:lpstr>
      <vt:lpstr>PowerPoint 프레젠테이션</vt:lpstr>
      <vt:lpstr>카테고리 ( 35개 ) &amp; 패턴 ( 50개 )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A Large-Scale Chalenge for Machine Learning on Graphs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A Large-Scale Chalenge for Machine Learning on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LeeKihoon</dc:creator>
  <cp:lastModifiedBy>정남규</cp:lastModifiedBy>
  <cp:revision>156</cp:revision>
  <dcterms:created xsi:type="dcterms:W3CDTF">2021-09-12T04:18:05Z</dcterms:created>
  <dcterms:modified xsi:type="dcterms:W3CDTF">2022-09-01T04:54:46Z</dcterms:modified>
</cp:coreProperties>
</file>