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13" r:id="rId3"/>
    <p:sldId id="325" r:id="rId4"/>
    <p:sldId id="289" r:id="rId5"/>
    <p:sldId id="340" r:id="rId6"/>
    <p:sldId id="333" r:id="rId7"/>
    <p:sldId id="324" r:id="rId8"/>
    <p:sldId id="334" r:id="rId9"/>
    <p:sldId id="335" r:id="rId10"/>
    <p:sldId id="336" r:id="rId11"/>
    <p:sldId id="339" r:id="rId12"/>
    <p:sldId id="306" r:id="rId13"/>
    <p:sldId id="304" r:id="rId14"/>
    <p:sldId id="338" r:id="rId15"/>
    <p:sldId id="337" r:id="rId16"/>
    <p:sldId id="331" r:id="rId17"/>
    <p:sldId id="309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49E2"/>
    <a:srgbClr val="EC942A"/>
    <a:srgbClr val="639BD1"/>
    <a:srgbClr val="FFB5D8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67" autoAdjust="0"/>
    <p:restoredTop sz="84552" autoAdjust="0"/>
  </p:normalViewPr>
  <p:slideViewPr>
    <p:cSldViewPr snapToGrid="0">
      <p:cViewPr varScale="1">
        <p:scale>
          <a:sx n="159" d="100"/>
          <a:sy n="159" d="100"/>
        </p:scale>
        <p:origin x="253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EB10E-3529-4F17-B22E-4F8796CBF004}" type="datetimeFigureOut">
              <a:rPr lang="ko-KR" altLang="en-US" smtClean="0"/>
              <a:t>2022-09-18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B1DFF-B9DA-4EA9-AF30-817CEB1FC6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8493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5690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4570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57F666-5D9C-4B80-9DEB-C7B22E5B7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7127" y="1938573"/>
            <a:ext cx="7547502" cy="401151"/>
          </a:xfrm>
        </p:spPr>
        <p:txBody>
          <a:bodyPr anchor="b">
            <a:normAutofit/>
          </a:bodyPr>
          <a:lstStyle>
            <a:lvl1pPr algn="ctr">
              <a:defRPr sz="1800" b="1"/>
            </a:lvl1pPr>
          </a:lstStyle>
          <a:p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A4BAAD7-1059-43F3-9AC8-789C12725B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44490" y="4306185"/>
            <a:ext cx="3003884" cy="554572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r"/>
            <a:r>
              <a:rPr lang="en-US" altLang="ko-KR" sz="1200" dirty="0"/>
              <a:t>Intelligent Information Processing Lab</a:t>
            </a:r>
          </a:p>
          <a:p>
            <a:pPr algn="r"/>
            <a:r>
              <a:rPr lang="en-US" altLang="ko-KR" sz="1200" dirty="0"/>
              <a:t>		Namgyu Jung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41E2B03-7D44-4B93-9678-39439ED3D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9520-5E6D-4E1F-8714-F0A2519A9291}" type="datetime1">
              <a:rPr lang="ko-KR" altLang="en-US" smtClean="0"/>
              <a:t>2022-09-18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5530B1-DE5E-481E-9965-3A13BC774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92587D9-C90D-47C9-B711-E81CBBD54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FBCC442-C06A-45C1-8321-3927C2D99942}"/>
              </a:ext>
            </a:extLst>
          </p:cNvPr>
          <p:cNvSpPr/>
          <p:nvPr userDrawn="1"/>
        </p:nvSpPr>
        <p:spPr>
          <a:xfrm>
            <a:off x="2187371" y="1701783"/>
            <a:ext cx="7971829" cy="322483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34A10E0-4E1A-4D5A-BDD5-1C563E75E7A1}"/>
              </a:ext>
            </a:extLst>
          </p:cNvPr>
          <p:cNvCxnSpPr>
            <a:cxnSpLocks/>
          </p:cNvCxnSpPr>
          <p:nvPr userDrawn="1"/>
        </p:nvCxnSpPr>
        <p:spPr>
          <a:xfrm>
            <a:off x="2561829" y="2339725"/>
            <a:ext cx="73669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06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669A67-4090-4E80-990C-C43936A0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833A361-5AE8-47CD-8BB9-878877F3C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9788279-4C6A-4FC4-84A4-A77B18F95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5A34-841F-4CA9-BDB9-02016B1D5DBC}" type="datetime1">
              <a:rPr lang="ko-KR" altLang="en-US" smtClean="0"/>
              <a:t>2022-09-18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97EDA9-5068-41FD-B634-825F68330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743F0B-33AF-49F6-9FDC-038937CC0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377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505092A-5D92-48AD-A7E5-AA34E28FB9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BD838FE-0DE8-4C60-9767-E5A1F0FA4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C1C66DA-7A2F-4B3C-A3BC-014663C2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7C21-8554-4F3A-804B-E0DEB8460E20}" type="datetime1">
              <a:rPr lang="ko-KR" altLang="en-US" smtClean="0"/>
              <a:t>2022-09-18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91FCB99-1D91-4A96-A4A2-AF203A8A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0EA7CAD-2C34-4CBB-8DD1-9103ACA41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484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7A30D8-28AD-40DF-9705-D903A302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76" y="444435"/>
            <a:ext cx="5667771" cy="326314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66877C-2AD4-4369-930A-0AFF4E14D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876" y="995445"/>
            <a:ext cx="11713640" cy="536090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EEBDAE0-4D19-4693-94CD-DD7FDE60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1CA9-076E-4FD8-9C3C-7256DC4DDA4C}" type="datetime1">
              <a:rPr lang="ko-KR" altLang="en-US" smtClean="0"/>
              <a:t>2022-09-18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D5FCB49-36AF-4E10-9221-9D9B7EF0E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EFD42B-F24D-41F4-872D-126512119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4316" y="6356350"/>
            <a:ext cx="2743200" cy="365125"/>
          </a:xfrm>
        </p:spPr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EBA5FBF-6998-4CA5-8DD2-07764962267E}"/>
              </a:ext>
            </a:extLst>
          </p:cNvPr>
          <p:cNvCxnSpPr>
            <a:cxnSpLocks/>
          </p:cNvCxnSpPr>
          <p:nvPr userDrawn="1"/>
        </p:nvCxnSpPr>
        <p:spPr>
          <a:xfrm>
            <a:off x="293876" y="770749"/>
            <a:ext cx="34900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43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B52F06-76CD-4A9C-B0CF-B4147CCFF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EE2FAB4-F0C9-41E7-963E-34F13F96B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5949A29-C01A-467C-9E67-86315BA40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5B27-F744-45B7-B8A0-7A3C3EAF6287}" type="datetime1">
              <a:rPr lang="ko-KR" altLang="en-US" smtClean="0"/>
              <a:t>2022-09-18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5B5C04-1053-4B60-AC0C-6449D3A21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4FA20C-209A-4417-97B1-3A3B96186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545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FD1D20-34FA-4FED-AA86-E514842B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CC5A5-ECE4-404E-A0D5-CC54C0E44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CA5542E-57DC-4BB4-A03A-6788C0E06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0C5E4E3-897B-48C1-96FA-005ABBC9F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8376-7BCA-4E7D-9352-D76C4F2DA601}" type="datetime1">
              <a:rPr lang="ko-KR" altLang="en-US" smtClean="0"/>
              <a:t>2022-09-18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67A7D1-BA81-43DB-8070-9B04E0A8C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0A05AF6-2684-4843-81EA-405F0BD17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313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754B07-4CD2-4BA1-8F56-B32BA8E2B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244DAF5-7A71-411F-8F7A-35F7BC0EA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24B7A82-A621-4DE1-9491-474FD3DDA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AFDFD03-A54A-4CF0-9910-113238BF6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392B27D-849C-4D80-A836-13D5C77CFC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965BFB7-03E7-4AAA-8792-AE44CD707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1AAE-E5C3-4030-9DEF-3F3B401E6C33}" type="datetime1">
              <a:rPr lang="ko-KR" altLang="en-US" smtClean="0"/>
              <a:t>2022-09-18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8EC2206-C192-400E-B107-6D3998FFA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7947A0B-0931-4403-BCCC-371DA1607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975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391329-D4FF-43BE-9FA2-708E6DF07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B060CDD-3254-4823-B051-526476D5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890C-A3D3-4F5F-A7C8-08CCF9A2D960}" type="datetime1">
              <a:rPr lang="ko-KR" altLang="en-US" smtClean="0"/>
              <a:t>2022-09-18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E7389A-5DBF-4958-89DE-531D83F2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2765ADB-E0FB-439C-9461-F3C3E209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732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A38C3F0-06C2-4FCF-B223-CAF672C37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577F-D7D5-486D-B91A-2BCA6D359B54}" type="datetime1">
              <a:rPr lang="ko-KR" altLang="en-US" smtClean="0"/>
              <a:t>2022-09-18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9980FD5-F6A1-4192-BB06-757C134E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6D9F72F-8B49-499F-B8B5-3BF448233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093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BA7E7C-E6B4-495D-B77E-49D5E7D5E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DF4AC62-4214-49FB-8D86-F4F38F856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8CCCA50-8CD2-45B3-BA4E-04DAA9147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4EE56D4-A7EE-4D39-8209-DFABE32A4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AF05-EBF3-45EC-A695-EDB45F9BE65B}" type="datetime1">
              <a:rPr lang="ko-KR" altLang="en-US" smtClean="0"/>
              <a:t>2022-09-18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A0045FC-9684-4A2E-A7C1-992B398FC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369DCF6-93EB-44C9-8661-40322268D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626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3AE27C-5A68-42CA-8D80-4C75973DD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39DEEC4-1FBF-4A58-9823-A7572BE37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FB82B5B-5006-4EEE-9748-BEB977BDA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89C4F70-1375-4DC4-B4B9-543C2E46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BF1F-D95A-4012-AE1F-B1F686698327}" type="datetime1">
              <a:rPr lang="ko-KR" altLang="en-US" smtClean="0"/>
              <a:t>2022-09-18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1D3D245-D95A-424F-8E24-A03324AE3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6AF80F4-A332-45D1-B1F1-B033F6BD9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268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FEE094E-733A-42B3-84BD-A9887BBF0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A88DE79-92FE-4743-9D16-638C1785C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F2B8747-0FA5-44FE-8416-AE9C9B2807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4838F-3F47-4EE0-9A73-595DE32950B3}" type="datetime1">
              <a:rPr lang="ko-KR" altLang="en-US" smtClean="0"/>
              <a:t>2022-09-18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578CF0-C1DA-4825-88DC-ABB8A6E6CC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87163DC-5546-435C-87EC-5951ACD8C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263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F4412D0F-5B6E-4D97-AA4E-2D5B586DC3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C38AB6C-790F-47F8-9469-8B3DF07E5077}"/>
              </a:ext>
            </a:extLst>
          </p:cNvPr>
          <p:cNvSpPr/>
          <p:nvPr/>
        </p:nvSpPr>
        <p:spPr>
          <a:xfrm>
            <a:off x="2187371" y="1701783"/>
            <a:ext cx="7971829" cy="322483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F24E1-180F-4E7A-A5DD-149F20F8CDBE}"/>
              </a:ext>
            </a:extLst>
          </p:cNvPr>
          <p:cNvSpPr txBox="1"/>
          <p:nvPr/>
        </p:nvSpPr>
        <p:spPr>
          <a:xfrm>
            <a:off x="2457127" y="1970393"/>
            <a:ext cx="764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/>
              <a:t>Paper Review</a:t>
            </a:r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5B2EDB-DD31-49BC-9878-517F28FFB224}"/>
              </a:ext>
            </a:extLst>
          </p:cNvPr>
          <p:cNvSpPr txBox="1"/>
          <p:nvPr/>
        </p:nvSpPr>
        <p:spPr>
          <a:xfrm>
            <a:off x="5875830" y="4326173"/>
            <a:ext cx="4225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/>
              <a:t>Intelligent Information Processing Lab</a:t>
            </a:r>
          </a:p>
          <a:p>
            <a:pPr algn="r"/>
            <a:r>
              <a:rPr lang="en-US" altLang="ko-KR" sz="1200"/>
              <a:t>		Namgyu Jung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A8F200D1-8BE5-40AB-BB83-156034F7FCC3}"/>
              </a:ext>
            </a:extLst>
          </p:cNvPr>
          <p:cNvCxnSpPr>
            <a:cxnSpLocks/>
          </p:cNvCxnSpPr>
          <p:nvPr/>
        </p:nvCxnSpPr>
        <p:spPr>
          <a:xfrm>
            <a:off x="2561829" y="2339725"/>
            <a:ext cx="73669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183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HGT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/>
              <a:t>Relative Temporal Encoding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10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D2B8668-EFFF-B23A-582B-4F07D7348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76" y="1467853"/>
            <a:ext cx="4089756" cy="2566973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0EA77CD8-6F98-035F-2EB3-FD6D8FD52C86}"/>
              </a:ext>
            </a:extLst>
          </p:cNvPr>
          <p:cNvSpPr/>
          <p:nvPr/>
        </p:nvSpPr>
        <p:spPr>
          <a:xfrm>
            <a:off x="2718238" y="4034826"/>
            <a:ext cx="619626" cy="296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86ED34E-4C3B-DA95-737C-DD44FD84D329}"/>
              </a:ext>
            </a:extLst>
          </p:cNvPr>
          <p:cNvSpPr/>
          <p:nvPr/>
        </p:nvSpPr>
        <p:spPr>
          <a:xfrm>
            <a:off x="1803388" y="2433776"/>
            <a:ext cx="1630278" cy="15426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BBCC7A7-2394-827C-28A1-0E5BD27F0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146" y="4580389"/>
            <a:ext cx="3005730" cy="106428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0FEF775-86A8-9038-B542-A298C71E3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64" y="5820193"/>
            <a:ext cx="2606821" cy="35743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6B99F454-CB95-719F-2932-C0CA29144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336" y="4628302"/>
            <a:ext cx="3571094" cy="3217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FC47F693-F9D9-697D-5F5D-D43AF24D73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336" y="5275158"/>
            <a:ext cx="3445465" cy="38603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77F90B0-41A1-38E6-7EC4-375DAD7665C2}"/>
              </a:ext>
            </a:extLst>
          </p:cNvPr>
          <p:cNvSpPr txBox="1"/>
          <p:nvPr/>
        </p:nvSpPr>
        <p:spPr>
          <a:xfrm>
            <a:off x="357889" y="5835652"/>
            <a:ext cx="7713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>
                <a:solidFill>
                  <a:srgbClr val="FF0000"/>
                </a:solidFill>
              </a:rPr>
              <a:t>Output</a:t>
            </a:r>
            <a:r>
              <a:rPr lang="ko-KR" altLang="en-US" sz="1050" b="1">
                <a:solidFill>
                  <a:srgbClr val="FF0000"/>
                </a:solidFill>
              </a:rPr>
              <a:t> </a:t>
            </a:r>
            <a:r>
              <a:rPr lang="en-US" altLang="ko-KR" sz="1050" b="1">
                <a:solidFill>
                  <a:srgbClr val="FF0000"/>
                </a:solidFill>
              </a:rPr>
              <a:t>: </a:t>
            </a:r>
            <a:endParaRPr lang="ko-KR" altLang="en-US" sz="1050" b="1">
              <a:solidFill>
                <a:srgbClr val="FF0000"/>
              </a:solidFill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BF8C79EB-E7AD-6B71-E393-27B9F1E6AF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7994" y="2239824"/>
            <a:ext cx="2867469" cy="21980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958ADE9-01B3-F0F7-1FAE-A26870F8C3DD}"/>
              </a:ext>
            </a:extLst>
          </p:cNvPr>
          <p:cNvSpPr txBox="1"/>
          <p:nvPr/>
        </p:nvSpPr>
        <p:spPr>
          <a:xfrm>
            <a:off x="6630389" y="1962822"/>
            <a:ext cx="1611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Sinusoidal Function</a:t>
            </a:r>
            <a:endParaRPr lang="ko-KR" altLang="en-US" sz="1200" b="1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A8FCA4-0847-E731-1DE8-CC31B57898DD}"/>
              </a:ext>
            </a:extLst>
          </p:cNvPr>
          <p:cNvSpPr txBox="1"/>
          <p:nvPr/>
        </p:nvSpPr>
        <p:spPr>
          <a:xfrm>
            <a:off x="6461433" y="5261674"/>
            <a:ext cx="35605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/>
              <a:t>신호처리 </a:t>
            </a:r>
            <a:r>
              <a:rPr lang="en-US" altLang="ko-KR" sz="1050" b="1"/>
              <a:t>: </a:t>
            </a:r>
            <a:r>
              <a:rPr lang="ko-KR" altLang="en-US" sz="1050" b="1"/>
              <a:t>연속적인 시간에 대한 신호를 정의할 떄 사용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8937748-C2C0-CCDE-A68F-79AEF4C499A9}"/>
                  </a:ext>
                </a:extLst>
              </p:cNvPr>
              <p:cNvSpPr txBox="1"/>
              <p:nvPr/>
            </p:nvSpPr>
            <p:spPr>
              <a:xfrm>
                <a:off x="6461433" y="4687307"/>
                <a:ext cx="2285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8937748-C2C0-CCDE-A68F-79AEF4C49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433" y="4687307"/>
                <a:ext cx="2285626" cy="276999"/>
              </a:xfrm>
              <a:prstGeom prst="rect">
                <a:avLst/>
              </a:prstGeom>
              <a:blipFill>
                <a:blip r:embed="rId8"/>
                <a:stretch>
                  <a:fillRect r="-1333" b="-4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242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HGT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/>
              <a:t>HG</a:t>
            </a:r>
            <a:r>
              <a:rPr lang="ko-KR" altLang="en-US" b="1"/>
              <a:t> </a:t>
            </a:r>
            <a:r>
              <a:rPr lang="en-US" altLang="ko-KR" b="1"/>
              <a:t>Sampling</a:t>
            </a:r>
          </a:p>
          <a:p>
            <a:endParaRPr lang="en-US" altLang="ko-KR" b="1"/>
          </a:p>
          <a:p>
            <a:endParaRPr lang="en-US" altLang="ko-KR" b="1"/>
          </a:p>
          <a:p>
            <a:endParaRPr lang="en-US" altLang="ko-KR" b="1"/>
          </a:p>
          <a:p>
            <a:endParaRPr lang="en-US" altLang="ko-KR" b="1"/>
          </a:p>
          <a:p>
            <a:endParaRPr lang="en-US" altLang="ko-KR" b="1"/>
          </a:p>
          <a:p>
            <a:endParaRPr lang="en-US" altLang="ko-KR" b="1"/>
          </a:p>
          <a:p>
            <a:endParaRPr lang="en-US" altLang="ko-KR" b="1"/>
          </a:p>
          <a:p>
            <a:endParaRPr lang="en-US" altLang="ko-KR" b="1"/>
          </a:p>
          <a:p>
            <a:endParaRPr lang="en-US" altLang="ko-KR" b="1"/>
          </a:p>
          <a:p>
            <a:endParaRPr lang="en-US" altLang="ko-KR" b="1"/>
          </a:p>
          <a:p>
            <a:endParaRPr lang="en-US" altLang="ko-KR" b="1"/>
          </a:p>
          <a:p>
            <a:endParaRPr lang="en-US" altLang="ko-KR" b="1"/>
          </a:p>
          <a:p>
            <a:r>
              <a:rPr lang="ko-KR" altLang="en-US" sz="1050"/>
              <a:t>기존의 </a:t>
            </a:r>
            <a:r>
              <a:rPr lang="en-US" altLang="ko-KR" sz="1050"/>
              <a:t>Node-level sampling</a:t>
            </a:r>
            <a:r>
              <a:rPr lang="ko-KR" altLang="en-US" sz="1050"/>
              <a:t>은 동종 네트워크의 </a:t>
            </a:r>
            <a:r>
              <a:rPr lang="en-US" altLang="ko-KR" sz="1050"/>
              <a:t>sampling </a:t>
            </a:r>
            <a:r>
              <a:rPr lang="ko-KR" altLang="en-US" sz="1050"/>
              <a:t>기법이며</a:t>
            </a:r>
            <a:r>
              <a:rPr lang="en-US" altLang="ko-KR" sz="1050"/>
              <a:t>, </a:t>
            </a:r>
            <a:r>
              <a:rPr lang="ko-KR" altLang="en-US" sz="1050"/>
              <a:t>이기종 네트워크에 적용하면 각 </a:t>
            </a:r>
            <a:r>
              <a:rPr lang="en-US" altLang="ko-KR" sz="1050"/>
              <a:t>node</a:t>
            </a:r>
            <a:r>
              <a:rPr lang="ko-KR" altLang="en-US" sz="1050"/>
              <a:t> </a:t>
            </a:r>
            <a:r>
              <a:rPr lang="en-US" altLang="ko-KR" sz="1050"/>
              <a:t>type</a:t>
            </a:r>
            <a:r>
              <a:rPr lang="ko-KR" altLang="en-US" sz="1050"/>
              <a:t>별 분포가 크게 다를 경우 왜곡된 </a:t>
            </a:r>
            <a:r>
              <a:rPr lang="en-US" altLang="ko-KR" sz="1050"/>
              <a:t>subgraph</a:t>
            </a:r>
            <a:r>
              <a:rPr lang="ko-KR" altLang="en-US" sz="1050"/>
              <a:t>가 나오게 됨</a:t>
            </a:r>
            <a:r>
              <a:rPr lang="en-US" altLang="ko-KR" sz="1050"/>
              <a:t>.</a:t>
            </a:r>
          </a:p>
          <a:p>
            <a:endParaRPr lang="en-US" altLang="ko-KR" sz="1050"/>
          </a:p>
          <a:p>
            <a:r>
              <a:rPr lang="ko-KR" altLang="en-US" sz="1050"/>
              <a:t>제안된 </a:t>
            </a:r>
            <a:r>
              <a:rPr lang="en-US" altLang="ko-KR" sz="1050"/>
              <a:t>HG sampling</a:t>
            </a:r>
            <a:r>
              <a:rPr lang="ko-KR" altLang="en-US" sz="1050"/>
              <a:t>은 각 </a:t>
            </a:r>
            <a:r>
              <a:rPr lang="en-US" altLang="ko-KR" sz="1050"/>
              <a:t>node/edge type</a:t>
            </a:r>
            <a:r>
              <a:rPr lang="ko-KR" altLang="en-US" sz="1050"/>
              <a:t>에 속하는 수를 유사하게 맞춰주면서 정보 손실을 최소화가 가능함</a:t>
            </a:r>
            <a:r>
              <a:rPr lang="en-US" altLang="ko-KR" sz="105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11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99AD00B-CAEB-DF0A-2DB0-1ABAE58F4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04" y="1401678"/>
            <a:ext cx="9764086" cy="38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19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Experiments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1000" b="1"/>
              <a:t>실험</a:t>
            </a:r>
            <a:endParaRPr lang="en-US" altLang="ko-KR" sz="1000" b="1"/>
          </a:p>
          <a:p>
            <a:pPr lvl="1"/>
            <a:endParaRPr lang="en-US" altLang="ko-KR" sz="800"/>
          </a:p>
          <a:p>
            <a:pPr lvl="1"/>
            <a:r>
              <a:rPr lang="ko-KR" altLang="en-US" sz="800"/>
              <a:t>링크 예측</a:t>
            </a:r>
            <a:r>
              <a:rPr lang="en-US" altLang="ko-KR" sz="800"/>
              <a:t>, </a:t>
            </a:r>
            <a:r>
              <a:rPr lang="ko-KR" altLang="en-US" sz="800"/>
              <a:t>노드 명확성 분류</a:t>
            </a:r>
            <a:endParaRPr lang="en-US" altLang="ko-KR" sz="800"/>
          </a:p>
          <a:p>
            <a:endParaRPr lang="en-US" altLang="ko-KR" sz="1000"/>
          </a:p>
          <a:p>
            <a:endParaRPr lang="en-US" altLang="ko-KR" sz="1000"/>
          </a:p>
          <a:p>
            <a:r>
              <a:rPr lang="ko-KR" altLang="en-US" sz="1000" b="1"/>
              <a:t>목적</a:t>
            </a:r>
            <a:endParaRPr lang="en-US" altLang="ko-KR" sz="1000" b="1"/>
          </a:p>
          <a:p>
            <a:pPr lvl="1"/>
            <a:endParaRPr lang="en-US" altLang="ko-KR" sz="800"/>
          </a:p>
          <a:p>
            <a:pPr lvl="1"/>
            <a:r>
              <a:rPr lang="ko-KR" altLang="en-US" sz="800"/>
              <a:t>제안 모델 평가</a:t>
            </a:r>
            <a:r>
              <a:rPr lang="en-US" altLang="ko-KR" sz="800"/>
              <a:t>				:  </a:t>
            </a:r>
            <a:r>
              <a:rPr lang="ko-KR" altLang="en-US" sz="800"/>
              <a:t>타 모델과 비교를 통한 제안한 </a:t>
            </a:r>
            <a:r>
              <a:rPr lang="ko-KR" altLang="en-US" sz="800" b="1">
                <a:solidFill>
                  <a:srgbClr val="FF0000"/>
                </a:solidFill>
              </a:rPr>
              <a:t>전체 모델의 성능 증명</a:t>
            </a:r>
            <a:endParaRPr lang="en-US" altLang="ko-KR" sz="800" b="1">
              <a:solidFill>
                <a:srgbClr val="FF0000"/>
              </a:solidFill>
            </a:endParaRPr>
          </a:p>
          <a:p>
            <a:pPr lvl="1"/>
            <a:endParaRPr lang="en-US" altLang="ko-KR" sz="800"/>
          </a:p>
          <a:p>
            <a:pPr lvl="1"/>
            <a:endParaRPr lang="en-US" altLang="ko-KR" sz="800"/>
          </a:p>
          <a:p>
            <a:pPr lvl="1"/>
            <a:endParaRPr lang="en-US" altLang="ko-KR" sz="800"/>
          </a:p>
          <a:p>
            <a:r>
              <a:rPr lang="ko-KR" altLang="en-US" sz="1000" b="1"/>
              <a:t>데이터 세트</a:t>
            </a:r>
            <a:endParaRPr lang="en-US" altLang="ko-KR" sz="1000" b="1"/>
          </a:p>
          <a:p>
            <a:pPr lvl="1"/>
            <a:endParaRPr lang="en-US" altLang="ko-KR" sz="800"/>
          </a:p>
          <a:p>
            <a:pPr lvl="1"/>
            <a:endParaRPr lang="en-US" altLang="ko-KR" sz="800"/>
          </a:p>
          <a:p>
            <a:pPr lvl="1"/>
            <a:r>
              <a:rPr lang="en-US" altLang="ko-KR" sz="800"/>
              <a:t>CS		: Computer Science academic graphs.</a:t>
            </a:r>
          </a:p>
          <a:p>
            <a:pPr lvl="1"/>
            <a:endParaRPr lang="en-US" altLang="ko-KR" sz="800"/>
          </a:p>
          <a:p>
            <a:pPr lvl="1"/>
            <a:r>
              <a:rPr lang="en-US" altLang="ko-KR" sz="800"/>
              <a:t>Med		: Medicine academic graphs.</a:t>
            </a:r>
          </a:p>
          <a:p>
            <a:pPr lvl="1"/>
            <a:endParaRPr lang="en-US" altLang="ko-KR" sz="800"/>
          </a:p>
          <a:p>
            <a:pPr lvl="1"/>
            <a:r>
              <a:rPr lang="en-US" altLang="ko-KR" sz="800"/>
              <a:t>OAG		: Open Academic Graph datasets ( CS + Med + others )</a:t>
            </a:r>
          </a:p>
          <a:p>
            <a:pPr lvl="1"/>
            <a:endParaRPr lang="en-US" altLang="ko-KR" sz="800"/>
          </a:p>
          <a:p>
            <a:pPr lvl="1"/>
            <a:endParaRPr lang="en-US" altLang="ko-KR" sz="800"/>
          </a:p>
          <a:p>
            <a:pPr lvl="1"/>
            <a:endParaRPr lang="en-US" altLang="ko-KR" sz="800"/>
          </a:p>
          <a:p>
            <a:r>
              <a:rPr lang="ko-KR" altLang="en-US" sz="1000" b="1"/>
              <a:t>비교 모델</a:t>
            </a:r>
            <a:endParaRPr lang="en-US" altLang="ko-KR" sz="800" b="1"/>
          </a:p>
          <a:p>
            <a:pPr lvl="1"/>
            <a:endParaRPr lang="en-US" altLang="ko-KR" sz="800"/>
          </a:p>
          <a:p>
            <a:pPr lvl="1"/>
            <a:r>
              <a:rPr lang="en-US" altLang="ko-KR" sz="800"/>
              <a:t>GCN, RGCN, GAT, HetGNN, HAN</a:t>
            </a:r>
          </a:p>
          <a:p>
            <a:pPr lvl="1"/>
            <a:endParaRPr lang="en-US" altLang="ko-KR" sz="800"/>
          </a:p>
          <a:p>
            <a:pPr lvl="1"/>
            <a:r>
              <a:rPr lang="ko-KR" altLang="en-US" sz="800" b="1"/>
              <a:t>조건</a:t>
            </a:r>
            <a:r>
              <a:rPr lang="ko-KR" altLang="en-US" sz="800"/>
              <a:t> </a:t>
            </a:r>
            <a:r>
              <a:rPr lang="en-US" altLang="ko-KR" sz="800"/>
              <a:t>: 3 layers, 256 hidden dimension, 8 head attention</a:t>
            </a:r>
            <a:endParaRPr lang="ko-KR" altLang="en-US" sz="80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633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Experiments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876" y="995448"/>
            <a:ext cx="11713640" cy="5360902"/>
          </a:xfrm>
        </p:spPr>
        <p:txBody>
          <a:bodyPr/>
          <a:lstStyle/>
          <a:p>
            <a:r>
              <a:rPr lang="ko-KR" altLang="en-US"/>
              <a:t>실험 결과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13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05E9F55-EDDD-F65B-A1EF-660BC023A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305" y="1624263"/>
            <a:ext cx="5536684" cy="454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0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Experiments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876" y="995448"/>
            <a:ext cx="11713640" cy="5360902"/>
          </a:xfrm>
        </p:spPr>
        <p:txBody>
          <a:bodyPr/>
          <a:lstStyle/>
          <a:p>
            <a:r>
              <a:rPr lang="en-US" altLang="ko-KR"/>
              <a:t>RTE </a:t>
            </a:r>
            <a:r>
              <a:rPr lang="ko-KR" altLang="en-US"/>
              <a:t>적용에 따른 특성이 유사한 </a:t>
            </a:r>
            <a:r>
              <a:rPr lang="en-US" altLang="ko-KR"/>
              <a:t>Conference </a:t>
            </a:r>
            <a:r>
              <a:rPr lang="ko-KR" altLang="en-US"/>
              <a:t>결과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14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6514231-1B79-BAEA-5B12-7C9BEC1C0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386" y="1955131"/>
            <a:ext cx="5930341" cy="396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Experiments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876" y="995448"/>
            <a:ext cx="11713640" cy="5360902"/>
          </a:xfrm>
        </p:spPr>
        <p:txBody>
          <a:bodyPr/>
          <a:lstStyle/>
          <a:p>
            <a:r>
              <a:rPr lang="en-US" altLang="ko-KR"/>
              <a:t>HGT</a:t>
            </a:r>
            <a:r>
              <a:rPr lang="ko-KR" altLang="en-US"/>
              <a:t> </a:t>
            </a:r>
            <a:r>
              <a:rPr lang="en-US" altLang="ko-KR"/>
              <a:t>layer</a:t>
            </a:r>
            <a:r>
              <a:rPr lang="ko-KR" altLang="en-US"/>
              <a:t> 깊이에 따른 </a:t>
            </a:r>
            <a:r>
              <a:rPr lang="en-US" altLang="ko-KR"/>
              <a:t>relation attention </a:t>
            </a:r>
            <a:r>
              <a:rPr lang="ko-KR" altLang="en-US"/>
              <a:t>시각화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15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96C2204-970E-57E0-D778-4FE65DBD0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599" y="2477555"/>
            <a:ext cx="8792802" cy="28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64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Conclusion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876" y="1684421"/>
            <a:ext cx="11713640" cy="4671926"/>
          </a:xfrm>
        </p:spPr>
        <p:txBody>
          <a:bodyPr/>
          <a:lstStyle/>
          <a:p>
            <a:r>
              <a:rPr lang="ko-KR" altLang="en-US"/>
              <a:t>이종</a:t>
            </a:r>
            <a:r>
              <a:rPr lang="en-US" altLang="ko-KR"/>
              <a:t> </a:t>
            </a:r>
            <a:r>
              <a:rPr lang="ko-KR" altLang="en-US"/>
              <a:t>그래프 트렌스포머 모델 구조를 제안</a:t>
            </a:r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r>
              <a:rPr lang="ko-KR" altLang="en-US"/>
              <a:t>이기종 노드와 동적 그래프를 모델링하기 위해 메타 관계를 사용</a:t>
            </a:r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r>
              <a:rPr lang="ko-KR" altLang="en-US"/>
              <a:t>대규모 네트워크에 대한 </a:t>
            </a:r>
            <a:r>
              <a:rPr lang="en-US" altLang="ko-KR"/>
              <a:t>HGT </a:t>
            </a:r>
            <a:r>
              <a:rPr lang="ko-KR" altLang="en-US"/>
              <a:t>모델 학습을 진행시키기 위해 </a:t>
            </a:r>
            <a:r>
              <a:rPr lang="en-US" altLang="ko-KR"/>
              <a:t>HG Sampling</a:t>
            </a:r>
            <a:r>
              <a:rPr lang="ko-KR" altLang="en-US"/>
              <a:t>을 설계</a:t>
            </a:r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r>
              <a:rPr lang="ko-KR" altLang="en-US"/>
              <a:t>실험을 통해 </a:t>
            </a:r>
            <a:r>
              <a:rPr lang="en-US" altLang="ko-KR"/>
              <a:t>SOTA </a:t>
            </a:r>
            <a:r>
              <a:rPr lang="ko-KR" altLang="en-US"/>
              <a:t>증명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9219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Review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b="1"/>
          </a:p>
          <a:p>
            <a:r>
              <a:rPr lang="ko-KR" altLang="en-US" b="1"/>
              <a:t>상대적 시간 정보를 적용시키기 위한 </a:t>
            </a:r>
            <a:r>
              <a:rPr lang="en-US" altLang="ko-KR" b="1"/>
              <a:t>RTE</a:t>
            </a:r>
            <a:r>
              <a:rPr lang="ko-KR" altLang="en-US" b="1"/>
              <a:t>는 이산 시간에 대해서만 사용이 가능함</a:t>
            </a:r>
            <a:r>
              <a:rPr lang="en-US" altLang="ko-KR" b="1"/>
              <a:t>.</a:t>
            </a:r>
          </a:p>
          <a:p>
            <a:endParaRPr lang="en-US" altLang="ko-KR"/>
          </a:p>
          <a:p>
            <a:pPr lvl="1"/>
            <a:r>
              <a:rPr lang="ko-KR" altLang="en-US"/>
              <a:t>연속적인 시간 정보를 포함한 네트워크에는 적용이 어려움</a:t>
            </a:r>
            <a:r>
              <a:rPr lang="en-US" altLang="ko-KR"/>
              <a:t>.</a:t>
            </a:r>
          </a:p>
          <a:p>
            <a:endParaRPr lang="en-US" altLang="ko-KR" b="1"/>
          </a:p>
          <a:p>
            <a:r>
              <a:rPr lang="ko-KR" altLang="en-US" b="1"/>
              <a:t>주변 </a:t>
            </a:r>
            <a:r>
              <a:rPr lang="en-US" altLang="ko-KR" b="1"/>
              <a:t>Edge</a:t>
            </a:r>
            <a:r>
              <a:rPr lang="ko-KR" altLang="en-US" b="1"/>
              <a:t>들과의 연결 여부성에 초점이 맞춰져 있음</a:t>
            </a:r>
            <a:r>
              <a:rPr lang="en-US" altLang="ko-KR" b="1"/>
              <a:t>.</a:t>
            </a:r>
          </a:p>
          <a:p>
            <a:endParaRPr lang="en-US" altLang="ko-KR" b="1"/>
          </a:p>
          <a:p>
            <a:pPr lvl="1"/>
            <a:r>
              <a:rPr lang="ko-KR" altLang="en-US"/>
              <a:t>노드 분류 실험을 할 경우 동종 노드 간의 특징을 정확히 분류 할 수 있을지 의문이 듬</a:t>
            </a:r>
            <a:r>
              <a:rPr lang="en-US" altLang="ko-KR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4938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EFFB4A-E094-42B0-9162-C78E89C2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Paper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782EF5-55AD-4F41-8D7B-988ABF8F8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7200" y="995445"/>
            <a:ext cx="7620632" cy="536090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ko-KR" b="1"/>
              <a:t>Title</a:t>
            </a:r>
            <a:r>
              <a:rPr lang="en-US" altLang="ko-KR"/>
              <a:t>	: Heterogenous Graph Transformer</a:t>
            </a:r>
          </a:p>
          <a:p>
            <a:pPr>
              <a:lnSpc>
                <a:spcPct val="120000"/>
              </a:lnSpc>
            </a:pPr>
            <a:endParaRPr lang="en-US" altLang="ko-KR"/>
          </a:p>
          <a:p>
            <a:pPr>
              <a:lnSpc>
                <a:spcPct val="120000"/>
              </a:lnSpc>
            </a:pPr>
            <a:r>
              <a:rPr lang="en-US" altLang="ko-KR" b="1"/>
              <a:t>Author</a:t>
            </a:r>
            <a:r>
              <a:rPr lang="en-US" altLang="ko-KR"/>
              <a:t>	: Ziniu Hu, Yuxiao Dong, Kuansan Wang, Yizhou Sun</a:t>
            </a:r>
            <a:br>
              <a:rPr lang="en-US" altLang="ko-KR"/>
            </a:br>
            <a:endParaRPr lang="en-US" altLang="ko-KR"/>
          </a:p>
          <a:p>
            <a:pPr>
              <a:lnSpc>
                <a:spcPct val="120000"/>
              </a:lnSpc>
            </a:pPr>
            <a:endParaRPr lang="en-US" altLang="ko-KR"/>
          </a:p>
          <a:p>
            <a:pPr>
              <a:lnSpc>
                <a:spcPct val="120000"/>
              </a:lnSpc>
            </a:pPr>
            <a:r>
              <a:rPr lang="en-US" altLang="ko-KR" b="1"/>
              <a:t>Published</a:t>
            </a:r>
            <a:r>
              <a:rPr lang="en-US" altLang="ko-KR"/>
              <a:t>	: World Wide Web </a:t>
            </a:r>
            <a:r>
              <a:rPr lang="en-US" altLang="ko-KR" sz="1000" b="1">
                <a:solidFill>
                  <a:srgbClr val="FF0000"/>
                </a:solidFill>
              </a:rPr>
              <a:t>( IS_2021 : 3.69 )</a:t>
            </a:r>
            <a:endParaRPr lang="en-US" altLang="ko-KR"/>
          </a:p>
          <a:p>
            <a:pPr>
              <a:lnSpc>
                <a:spcPct val="120000"/>
              </a:lnSpc>
            </a:pPr>
            <a:endParaRPr lang="en-US" altLang="ko-KR"/>
          </a:p>
          <a:p>
            <a:pPr>
              <a:lnSpc>
                <a:spcPct val="120000"/>
              </a:lnSpc>
            </a:pPr>
            <a:r>
              <a:rPr lang="en-US" altLang="ko-KR" b="1"/>
              <a:t>Year</a:t>
            </a:r>
            <a:r>
              <a:rPr lang="en-US" altLang="ko-KR"/>
              <a:t>	: 2020</a:t>
            </a:r>
          </a:p>
          <a:p>
            <a:pPr>
              <a:lnSpc>
                <a:spcPct val="120000"/>
              </a:lnSpc>
            </a:pPr>
            <a:endParaRPr lang="en-US" altLang="ko-KR"/>
          </a:p>
          <a:p>
            <a:pPr>
              <a:lnSpc>
                <a:spcPct val="120000"/>
              </a:lnSpc>
            </a:pPr>
            <a:r>
              <a:rPr lang="en-US" altLang="ko-KR" b="1"/>
              <a:t>Citation</a:t>
            </a:r>
            <a:r>
              <a:rPr lang="en-US" altLang="ko-KR"/>
              <a:t>	: 338 </a:t>
            </a:r>
            <a:r>
              <a:rPr lang="en-US" altLang="ko-KR" sz="1000" b="1">
                <a:solidFill>
                  <a:srgbClr val="FF0000"/>
                </a:solidFill>
              </a:rPr>
              <a:t>( google scholar )</a:t>
            </a:r>
          </a:p>
          <a:p>
            <a:pPr>
              <a:lnSpc>
                <a:spcPct val="120000"/>
              </a:lnSpc>
            </a:pPr>
            <a:endParaRPr lang="en-US" altLang="ko-KR"/>
          </a:p>
          <a:p>
            <a:pPr>
              <a:lnSpc>
                <a:spcPct val="120000"/>
              </a:lnSpc>
            </a:pPr>
            <a:r>
              <a:rPr lang="en-US" altLang="ko-KR" b="1"/>
              <a:t>Overview</a:t>
            </a:r>
          </a:p>
          <a:p>
            <a:pPr>
              <a:lnSpc>
                <a:spcPct val="120000"/>
              </a:lnSpc>
            </a:pPr>
            <a:endParaRPr lang="en-US" altLang="ko-KR" b="1"/>
          </a:p>
          <a:p>
            <a:pPr lvl="1">
              <a:lnSpc>
                <a:spcPct val="120000"/>
              </a:lnSpc>
            </a:pPr>
            <a:r>
              <a:rPr lang="ko-KR" altLang="en-US"/>
              <a:t>모델링을 위한 이기종 그래프 트랜스포머 구조를 제안한다</a:t>
            </a:r>
            <a:r>
              <a:rPr lang="en-US" altLang="ko-KR"/>
              <a:t>.</a:t>
            </a:r>
          </a:p>
          <a:p>
            <a:pPr lvl="1">
              <a:lnSpc>
                <a:spcPct val="120000"/>
              </a:lnSpc>
            </a:pPr>
            <a:endParaRPr lang="en-US" altLang="ko-KR"/>
          </a:p>
          <a:p>
            <a:pPr lvl="2">
              <a:lnSpc>
                <a:spcPct val="120000"/>
              </a:lnSpc>
            </a:pPr>
            <a:r>
              <a:rPr lang="en-US" altLang="ko-KR"/>
              <a:t>Network</a:t>
            </a:r>
            <a:r>
              <a:rPr lang="ko-KR" altLang="en-US"/>
              <a:t>의 동적인 특성을 포착함과 동시에 각각의 </a:t>
            </a:r>
            <a:r>
              <a:rPr lang="en-US" altLang="ko-KR"/>
              <a:t>Node-type</a:t>
            </a:r>
            <a:r>
              <a:rPr lang="ko-KR" altLang="en-US"/>
              <a:t>과 </a:t>
            </a:r>
            <a:r>
              <a:rPr lang="en-US" altLang="ko-KR"/>
              <a:t>Edge-type</a:t>
            </a:r>
            <a:r>
              <a:rPr lang="ko-KR" altLang="en-US"/>
              <a:t>에 적합한 표현 벡터를 학습</a:t>
            </a:r>
            <a:endParaRPr lang="en-US" altLang="ko-KR" sz="1000" b="1">
              <a:solidFill>
                <a:srgbClr val="FF0000"/>
              </a:solidFill>
            </a:endParaRPr>
          </a:p>
          <a:p>
            <a:pPr lvl="2">
              <a:lnSpc>
                <a:spcPct val="120000"/>
              </a:lnSpc>
            </a:pPr>
            <a:endParaRPr lang="en-US" altLang="ko-KR" b="1">
              <a:solidFill>
                <a:srgbClr val="FF0000"/>
              </a:solidFill>
            </a:endParaRPr>
          </a:p>
          <a:p>
            <a:pPr lvl="2">
              <a:lnSpc>
                <a:spcPct val="120000"/>
              </a:lnSpc>
            </a:pPr>
            <a:r>
              <a:rPr lang="en-US" altLang="ko-KR"/>
              <a:t>Meta-path</a:t>
            </a:r>
            <a:r>
              <a:rPr lang="ko-KR" altLang="en-US"/>
              <a:t>를 따로 정의하지 않고 학습</a:t>
            </a:r>
            <a:endParaRPr lang="en-US" altLang="ko-KR"/>
          </a:p>
          <a:p>
            <a:pPr lvl="2">
              <a:lnSpc>
                <a:spcPct val="120000"/>
              </a:lnSpc>
            </a:pPr>
            <a:endParaRPr lang="en-US" altLang="ko-KR" b="1">
              <a:solidFill>
                <a:srgbClr val="FF0000"/>
              </a:solidFill>
            </a:endParaRPr>
          </a:p>
          <a:p>
            <a:pPr lvl="2">
              <a:lnSpc>
                <a:spcPct val="120000"/>
              </a:lnSpc>
            </a:pPr>
            <a:r>
              <a:rPr lang="ko-KR" altLang="en-US"/>
              <a:t>매우 큰 </a:t>
            </a:r>
            <a:r>
              <a:rPr lang="en-US" altLang="ko-KR"/>
              <a:t>Network</a:t>
            </a:r>
            <a:r>
              <a:rPr lang="ko-KR" altLang="en-US"/>
              <a:t>에 적합하도록 이기종 네트워크 샘플링 방법을 추가적으로 제안</a:t>
            </a:r>
            <a:endParaRPr lang="en-US" altLang="ko-KR"/>
          </a:p>
          <a:p>
            <a:pPr lvl="1">
              <a:lnSpc>
                <a:spcPct val="120000"/>
              </a:lnSpc>
            </a:pPr>
            <a:endParaRPr lang="en-US" altLang="ko-KR"/>
          </a:p>
          <a:p>
            <a:pPr lvl="1">
              <a:lnSpc>
                <a:spcPct val="120000"/>
              </a:lnSpc>
            </a:pPr>
            <a:r>
              <a:rPr lang="ko-KR" altLang="en-US"/>
              <a:t>제안한 방법을 실험한 결과 </a:t>
            </a:r>
            <a:r>
              <a:rPr lang="en-US" altLang="ko-KR"/>
              <a:t>State-Of-The-Art </a:t>
            </a:r>
            <a:r>
              <a:rPr lang="ko-KR" altLang="en-US"/>
              <a:t>결과를 달성했으며</a:t>
            </a:r>
            <a:r>
              <a:rPr lang="en-US" altLang="ko-KR"/>
              <a:t>, </a:t>
            </a:r>
            <a:r>
              <a:rPr lang="ko-KR" altLang="en-US"/>
              <a:t>매우 큰 네트워크에 대해서도 일관적인 성능 향상을 보여준다</a:t>
            </a:r>
            <a:r>
              <a:rPr lang="en-US" altLang="ko-KR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87BB27A-E58D-435A-A893-5DE3812CA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2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AAC1182-1F09-BE4A-7C5E-87CCD1FAC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76" y="1253862"/>
            <a:ext cx="3893257" cy="484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90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Introduction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C172DC3-B38D-30C6-7596-D1482DBA0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/>
          </a:p>
          <a:p>
            <a:r>
              <a:rPr lang="en-US" altLang="ko-KR" b="1"/>
              <a:t>Heterogeneous</a:t>
            </a:r>
            <a:r>
              <a:rPr lang="ko-KR" altLang="en-US" b="1"/>
              <a:t>의 기존 접근 방법</a:t>
            </a:r>
            <a:endParaRPr lang="en-US" altLang="ko-KR" b="1"/>
          </a:p>
          <a:p>
            <a:endParaRPr lang="en-US" altLang="ko-KR"/>
          </a:p>
          <a:p>
            <a:endParaRPr lang="en-US" altLang="ko-KR"/>
          </a:p>
          <a:p>
            <a:pPr lvl="1"/>
            <a:r>
              <a:rPr lang="ko-KR" altLang="en-US" sz="1100"/>
              <a:t>동적인 특성 정보가 반영이 되지 않음</a:t>
            </a:r>
            <a:r>
              <a:rPr lang="en-US" altLang="ko-KR" sz="1100"/>
              <a:t>.</a:t>
            </a:r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r>
              <a:rPr lang="en-US" altLang="ko-KR" b="1"/>
              <a:t>Meta-path</a:t>
            </a:r>
            <a:r>
              <a:rPr lang="ko-KR" altLang="en-US" b="1"/>
              <a:t>를 이용한 방법</a:t>
            </a:r>
            <a:endParaRPr lang="en-US" altLang="ko-KR" b="1"/>
          </a:p>
          <a:p>
            <a:pPr lvl="1"/>
            <a:endParaRPr lang="en-US" altLang="ko-KR"/>
          </a:p>
          <a:p>
            <a:pPr lvl="2"/>
            <a:r>
              <a:rPr lang="ko-KR" altLang="en-US"/>
              <a:t>각 </a:t>
            </a:r>
            <a:r>
              <a:rPr lang="en-US" altLang="ko-KR"/>
              <a:t>type</a:t>
            </a:r>
            <a:r>
              <a:rPr lang="ko-KR" altLang="en-US"/>
              <a:t>에 맞는 </a:t>
            </a:r>
            <a:r>
              <a:rPr lang="en-US" altLang="ko-KR"/>
              <a:t>meta-path design</a:t>
            </a:r>
            <a:r>
              <a:rPr lang="ko-KR" altLang="en-US"/>
              <a:t>을 하기 위해 구체적인 </a:t>
            </a:r>
            <a:r>
              <a:rPr lang="en-US" altLang="ko-KR"/>
              <a:t>domain</a:t>
            </a:r>
            <a:r>
              <a:rPr lang="ko-KR" altLang="en-US"/>
              <a:t>에 대한 지식이 필요함</a:t>
            </a:r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r>
              <a:rPr lang="en-US" altLang="ko-KR" b="1"/>
              <a:t>GNN</a:t>
            </a:r>
            <a:r>
              <a:rPr lang="ko-KR" altLang="en-US" b="1"/>
              <a:t>을 이용한 방법</a:t>
            </a:r>
            <a:endParaRPr lang="en-US" altLang="ko-KR" b="1"/>
          </a:p>
          <a:p>
            <a:pPr lvl="2"/>
            <a:endParaRPr lang="en-US" altLang="ko-KR"/>
          </a:p>
          <a:p>
            <a:pPr lvl="2"/>
            <a:r>
              <a:rPr lang="ko-KR" altLang="en-US"/>
              <a:t>서로 다른 </a:t>
            </a:r>
            <a:r>
              <a:rPr lang="en-US" altLang="ko-KR"/>
              <a:t>type</a:t>
            </a:r>
            <a:r>
              <a:rPr lang="ko-KR" altLang="en-US"/>
              <a:t>의 </a:t>
            </a:r>
            <a:r>
              <a:rPr lang="en-US" altLang="ko-KR"/>
              <a:t>node/edge</a:t>
            </a:r>
            <a:r>
              <a:rPr lang="ko-KR" altLang="en-US"/>
              <a:t>가 같은 </a:t>
            </a:r>
            <a:r>
              <a:rPr lang="en-US" altLang="ko-KR"/>
              <a:t>feature</a:t>
            </a:r>
            <a:r>
              <a:rPr lang="ko-KR" altLang="en-US"/>
              <a:t>를 공유하거나 다른 </a:t>
            </a:r>
            <a:r>
              <a:rPr lang="en-US" altLang="ko-KR"/>
              <a:t>feature</a:t>
            </a:r>
            <a:r>
              <a:rPr lang="ko-KR" altLang="en-US"/>
              <a:t>를 갖는 경우 </a:t>
            </a:r>
            <a:r>
              <a:rPr lang="en-US" altLang="ko-KR"/>
              <a:t>graph </a:t>
            </a:r>
            <a:r>
              <a:rPr lang="ko-KR" altLang="en-US"/>
              <a:t>특징을 제대로 학습하기 어려움</a:t>
            </a:r>
            <a:endParaRPr lang="en-US" altLang="ko-KR"/>
          </a:p>
          <a:p>
            <a:endParaRPr lang="en-US" altLang="ko-KR"/>
          </a:p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6741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Contribution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876" y="1798721"/>
            <a:ext cx="11713640" cy="4922754"/>
          </a:xfrm>
        </p:spPr>
        <p:txBody>
          <a:bodyPr/>
          <a:lstStyle/>
          <a:p>
            <a:r>
              <a:rPr lang="ko-KR" altLang="en-US" b="1"/>
              <a:t>동적인 특성을 반영</a:t>
            </a:r>
            <a:endParaRPr lang="en-US" altLang="ko-KR" b="1"/>
          </a:p>
          <a:p>
            <a:endParaRPr lang="en-US" altLang="ko-KR"/>
          </a:p>
          <a:p>
            <a:endParaRPr lang="en-US" altLang="ko-KR"/>
          </a:p>
          <a:p>
            <a:r>
              <a:rPr lang="ko-KR" altLang="en-US" b="1"/>
              <a:t>각 </a:t>
            </a:r>
            <a:r>
              <a:rPr lang="en-US" altLang="ko-KR" b="1"/>
              <a:t>node/edge-type</a:t>
            </a:r>
            <a:r>
              <a:rPr lang="ko-KR" altLang="en-US" b="1"/>
              <a:t>에 적합한 표현 방법 제안</a:t>
            </a:r>
            <a:endParaRPr lang="en-US" altLang="ko-KR" b="1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r>
              <a:rPr lang="en-US" altLang="ko-KR"/>
              <a:t>Meta-path</a:t>
            </a:r>
            <a:r>
              <a:rPr lang="ko-KR" altLang="en-US"/>
              <a:t>를 따로 디자인 하지 않아도 학습이 가능</a:t>
            </a:r>
            <a:endParaRPr lang="en-US" altLang="ko-KR"/>
          </a:p>
          <a:p>
            <a:pPr marL="457200" lvl="1" indent="0">
              <a:buNone/>
            </a:pPr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r>
              <a:rPr lang="en-US" altLang="ko-KR" b="1"/>
              <a:t>Web-scale graph</a:t>
            </a:r>
            <a:r>
              <a:rPr lang="ko-KR" altLang="en-US" b="1"/>
              <a:t>에 적합하도록 </a:t>
            </a:r>
            <a:r>
              <a:rPr lang="en-US" altLang="ko-KR" b="1"/>
              <a:t>HG sampling </a:t>
            </a:r>
            <a:r>
              <a:rPr lang="ko-KR" altLang="en-US" b="1"/>
              <a:t>기법 제시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5174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Related</a:t>
            </a:r>
            <a:r>
              <a:rPr lang="ko-KR" altLang="en-US"/>
              <a:t> </a:t>
            </a:r>
            <a:r>
              <a:rPr lang="en-US" altLang="ko-KR"/>
              <a:t>Work</a:t>
            </a:r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DBE880C-04E2-4EF9-AC26-1723F40612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b="1"/>
                  <a:t>GCN</a:t>
                </a:r>
              </a:p>
              <a:p>
                <a:endParaRPr lang="en-US" altLang="ko-KR" b="1"/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ko-KR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ko-KR" altLang="en-US"/>
              </a:p>
              <a:p>
                <a:endParaRPr lang="ko-KR" altLang="en-US" b="1"/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DBE880C-04E2-4EF9-AC26-1723F40612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8" t="-7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5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D7352A6-56ED-6CF7-2BD3-7E466690E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67" y="2896930"/>
            <a:ext cx="5613629" cy="203657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E0A3438-1A1D-7100-82F9-37BD5261B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404" y="3137806"/>
            <a:ext cx="4671194" cy="1978472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3D0ADB95-BE71-4598-D58D-2807AD2707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3196" y="3814010"/>
            <a:ext cx="319775" cy="39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24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Overview of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>
                <a:solidFill>
                  <a:srgbClr val="FF0000"/>
                </a:solidFill>
              </a:rPr>
              <a:t>H</a:t>
            </a:r>
            <a:r>
              <a:rPr lang="en-US" altLang="ko-KR" b="1"/>
              <a:t>eterogeneous </a:t>
            </a:r>
            <a:r>
              <a:rPr lang="en-US" altLang="ko-KR" b="1">
                <a:solidFill>
                  <a:srgbClr val="FF0000"/>
                </a:solidFill>
              </a:rPr>
              <a:t>G</a:t>
            </a:r>
            <a:r>
              <a:rPr lang="en-US" altLang="ko-KR" b="1"/>
              <a:t>raph </a:t>
            </a:r>
            <a:r>
              <a:rPr lang="en-US" altLang="ko-KR" b="1">
                <a:solidFill>
                  <a:srgbClr val="FF0000"/>
                </a:solidFill>
              </a:rPr>
              <a:t>T</a:t>
            </a:r>
            <a:r>
              <a:rPr lang="en-US" altLang="ko-KR" b="1"/>
              <a:t>ransformer</a:t>
            </a:r>
            <a:endParaRPr lang="ko-KR" altLang="en-US" b="1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6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7124B8C-2FC8-994F-F674-89BC964E6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324" y="1794923"/>
            <a:ext cx="9916909" cy="41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06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HGT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/>
              <a:t>Heterogenous Mutual Attention</a:t>
            </a:r>
          </a:p>
          <a:p>
            <a:endParaRPr lang="en-US" altLang="ko-KR" b="1"/>
          </a:p>
          <a:p>
            <a:endParaRPr lang="en-US" altLang="ko-KR" b="1"/>
          </a:p>
          <a:p>
            <a:endParaRPr lang="en-US" altLang="ko-KR" b="1"/>
          </a:p>
          <a:p>
            <a:endParaRPr lang="en-US" altLang="ko-KR" b="1"/>
          </a:p>
          <a:p>
            <a:endParaRPr lang="en-US" altLang="ko-KR" b="1"/>
          </a:p>
          <a:p>
            <a:endParaRPr lang="en-US" altLang="ko-KR" b="1"/>
          </a:p>
          <a:p>
            <a:endParaRPr lang="en-US" altLang="ko-KR" b="1"/>
          </a:p>
          <a:p>
            <a:endParaRPr lang="en-US" altLang="ko-KR" b="1"/>
          </a:p>
          <a:p>
            <a:endParaRPr lang="en-US" altLang="ko-KR" b="1"/>
          </a:p>
          <a:p>
            <a:endParaRPr lang="en-US" altLang="ko-KR" b="1"/>
          </a:p>
          <a:p>
            <a:endParaRPr lang="en-US" altLang="ko-KR" sz="120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7</a:t>
            </a:fld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8767B1B-D90B-8DCF-285E-2801EABD7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76" y="1269331"/>
            <a:ext cx="7988408" cy="3330422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186ED34E-4C3B-DA95-737C-DD44FD84D329}"/>
              </a:ext>
            </a:extLst>
          </p:cNvPr>
          <p:cNvSpPr/>
          <p:nvPr/>
        </p:nvSpPr>
        <p:spPr>
          <a:xfrm>
            <a:off x="2661812" y="1708481"/>
            <a:ext cx="2466473" cy="13595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F111BDB3-B879-4823-07DF-1F078001B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76" y="4873639"/>
            <a:ext cx="4338890" cy="1618475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87F1FC77-B86E-B0BB-5E3A-EFEB400EFB56}"/>
              </a:ext>
            </a:extLst>
          </p:cNvPr>
          <p:cNvSpPr/>
          <p:nvPr/>
        </p:nvSpPr>
        <p:spPr>
          <a:xfrm>
            <a:off x="3525254" y="5236915"/>
            <a:ext cx="1028700" cy="52019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5C468188-6965-A35A-75C4-A3F35C0CA2B1}"/>
              </a:ext>
            </a:extLst>
          </p:cNvPr>
          <p:cNvCxnSpPr>
            <a:stCxn id="16" idx="3"/>
          </p:cNvCxnSpPr>
          <p:nvPr/>
        </p:nvCxnSpPr>
        <p:spPr>
          <a:xfrm>
            <a:off x="4553954" y="5497013"/>
            <a:ext cx="324851" cy="141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1EA355E-D050-0983-B059-5F2E9A627826}"/>
              </a:ext>
            </a:extLst>
          </p:cNvPr>
          <p:cNvSpPr txBox="1"/>
          <p:nvPr/>
        </p:nvSpPr>
        <p:spPr>
          <a:xfrm>
            <a:off x="4878805" y="5360235"/>
            <a:ext cx="9492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>
                <a:solidFill>
                  <a:srgbClr val="FF0000"/>
                </a:solidFill>
              </a:rPr>
              <a:t>prior tensor</a:t>
            </a:r>
            <a:endParaRPr lang="ko-KR" altLang="en-US" sz="105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947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HGT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/>
              <a:t>Heterogenous Message Passing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8</a:t>
            </a:fld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8767B1B-D90B-8DCF-285E-2801EABD7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76" y="1269331"/>
            <a:ext cx="7988408" cy="3330422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186ED34E-4C3B-DA95-737C-DD44FD84D329}"/>
              </a:ext>
            </a:extLst>
          </p:cNvPr>
          <p:cNvSpPr/>
          <p:nvPr/>
        </p:nvSpPr>
        <p:spPr>
          <a:xfrm>
            <a:off x="2661812" y="3140240"/>
            <a:ext cx="2466473" cy="11670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F028389-76F3-9418-6D73-4D6E70E0F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76" y="5135884"/>
            <a:ext cx="4006489" cy="81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72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HGT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/>
              <a:t>Target-Specific Aggregation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9</a:t>
            </a:fld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8767B1B-D90B-8DCF-285E-2801EABD7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76" y="1269331"/>
            <a:ext cx="7988408" cy="3330422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186ED34E-4C3B-DA95-737C-DD44FD84D329}"/>
              </a:ext>
            </a:extLst>
          </p:cNvPr>
          <p:cNvSpPr/>
          <p:nvPr/>
        </p:nvSpPr>
        <p:spPr>
          <a:xfrm>
            <a:off x="5645645" y="1528011"/>
            <a:ext cx="1630278" cy="28033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2561421-7F60-8A3B-F244-538E14C5D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254" y="5165269"/>
            <a:ext cx="3797947" cy="37743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72581CC-EC3F-FB0F-0D9A-4A3ECA6E4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254" y="5779108"/>
            <a:ext cx="2908694" cy="3848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394D38-4C54-9132-6BC9-DC7404582342}"/>
              </a:ext>
            </a:extLst>
          </p:cNvPr>
          <p:cNvSpPr txBox="1"/>
          <p:nvPr/>
        </p:nvSpPr>
        <p:spPr>
          <a:xfrm>
            <a:off x="357889" y="5835652"/>
            <a:ext cx="7713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>
                <a:solidFill>
                  <a:srgbClr val="FF0000"/>
                </a:solidFill>
              </a:rPr>
              <a:t>Output</a:t>
            </a:r>
            <a:r>
              <a:rPr lang="ko-KR" altLang="en-US" sz="1050" b="1">
                <a:solidFill>
                  <a:srgbClr val="FF0000"/>
                </a:solidFill>
              </a:rPr>
              <a:t> </a:t>
            </a:r>
            <a:r>
              <a:rPr lang="en-US" altLang="ko-KR" sz="1050" b="1">
                <a:solidFill>
                  <a:srgbClr val="FF0000"/>
                </a:solidFill>
              </a:rPr>
              <a:t>: </a:t>
            </a:r>
            <a:endParaRPr lang="ko-KR" altLang="en-US" sz="105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469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9618</TotalTime>
  <Words>507</Words>
  <Application>Microsoft Office PowerPoint</Application>
  <PresentationFormat>와이드스크린</PresentationFormat>
  <Paragraphs>175</Paragraphs>
  <Slides>17</Slides>
  <Notes>2</Notes>
  <HiddenSlides>1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1" baseType="lpstr">
      <vt:lpstr>맑은 고딕</vt:lpstr>
      <vt:lpstr>Arial</vt:lpstr>
      <vt:lpstr>Cambria Math</vt:lpstr>
      <vt:lpstr>Office 테마</vt:lpstr>
      <vt:lpstr>PowerPoint 프레젠테이션</vt:lpstr>
      <vt:lpstr>Paper</vt:lpstr>
      <vt:lpstr>Introduction</vt:lpstr>
      <vt:lpstr>Contribution</vt:lpstr>
      <vt:lpstr>Related Work</vt:lpstr>
      <vt:lpstr>Overview of</vt:lpstr>
      <vt:lpstr>HGT</vt:lpstr>
      <vt:lpstr>HGT</vt:lpstr>
      <vt:lpstr>HGT</vt:lpstr>
      <vt:lpstr>HGT</vt:lpstr>
      <vt:lpstr>HGT</vt:lpstr>
      <vt:lpstr>Experiments</vt:lpstr>
      <vt:lpstr>Experiments</vt:lpstr>
      <vt:lpstr>Experiments</vt:lpstr>
      <vt:lpstr>Experiments</vt:lpstr>
      <vt:lpstr>Conclusion</vt:lpstr>
      <vt:lpstr>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LeeKihoon</dc:creator>
  <cp:lastModifiedBy>정남규</cp:lastModifiedBy>
  <cp:revision>115</cp:revision>
  <dcterms:created xsi:type="dcterms:W3CDTF">2021-09-12T04:18:05Z</dcterms:created>
  <dcterms:modified xsi:type="dcterms:W3CDTF">2022-09-18T10:09:05Z</dcterms:modified>
</cp:coreProperties>
</file>