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8" r:id="rId2"/>
    <p:sldId id="352" r:id="rId3"/>
    <p:sldId id="354" r:id="rId4"/>
    <p:sldId id="353" r:id="rId5"/>
    <p:sldId id="359" r:id="rId6"/>
    <p:sldId id="357" r:id="rId7"/>
    <p:sldId id="355" r:id="rId8"/>
    <p:sldId id="356" r:id="rId9"/>
    <p:sldId id="360" r:id="rId10"/>
    <p:sldId id="358" r:id="rId11"/>
    <p:sldId id="361" r:id="rId12"/>
    <p:sldId id="362" r:id="rId13"/>
    <p:sldId id="324" r:id="rId14"/>
  </p:sldIdLst>
  <p:sldSz cx="12192000" cy="6858000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767171"/>
    <a:srgbClr val="FFFFFF"/>
    <a:srgbClr val="F5F6F9"/>
    <a:srgbClr val="5B9BD5"/>
    <a:srgbClr val="222A35"/>
    <a:srgbClr val="E1E3EB"/>
    <a:srgbClr val="535D6D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7" autoAdjust="0"/>
    <p:restoredTop sz="97397" autoAdjust="0"/>
  </p:normalViewPr>
  <p:slideViewPr>
    <p:cSldViewPr snapToGrid="0">
      <p:cViewPr varScale="1">
        <p:scale>
          <a:sx n="114" d="100"/>
          <a:sy n="114" d="100"/>
        </p:scale>
        <p:origin x="11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FCBC-7976-4FDA-9B7F-33EDC0D790CC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3500-2EE7-48C0-8813-6CEDDF7DB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18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1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264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93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41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79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04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22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04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87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67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36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02973" y="631829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7FBB162-8746-42C9-BFFF-D75069B67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8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5F6F9"/>
            </a:gs>
            <a:gs pos="5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581F29D-2EBB-462C-8B31-4F037D464DD5}"/>
              </a:ext>
            </a:extLst>
          </p:cNvPr>
          <p:cNvGrpSpPr/>
          <p:nvPr/>
        </p:nvGrpSpPr>
        <p:grpSpPr>
          <a:xfrm>
            <a:off x="3814824" y="1724619"/>
            <a:ext cx="4541466" cy="3570373"/>
            <a:chOff x="3814824" y="1724619"/>
            <a:chExt cx="4541466" cy="3570373"/>
          </a:xfrm>
        </p:grpSpPr>
        <p:sp>
          <p:nvSpPr>
            <p:cNvPr id="5" name="직사각형 4"/>
            <p:cNvSpPr/>
            <p:nvPr/>
          </p:nvSpPr>
          <p:spPr>
            <a:xfrm>
              <a:off x="3814824" y="3383014"/>
              <a:ext cx="4541466" cy="191197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>
                <a:lnSpc>
                  <a:spcPct val="150000"/>
                </a:lnSpc>
              </a:pPr>
              <a:r>
                <a:rPr lang="en-US" altLang="ko-KR" sz="1600" b="1" kern="0">
                  <a:solidFill>
                    <a:prstClr val="white"/>
                  </a:solidFill>
                </a:rPr>
                <a:t>Intelligent Information Processing Lab</a:t>
              </a:r>
              <a:endParaRPr lang="en-US" altLang="ko-KR" sz="1600" b="1" kern="0" dirty="0">
                <a:solidFill>
                  <a:prstClr val="white"/>
                </a:solidFill>
              </a:endParaRPr>
            </a:p>
            <a:p>
              <a:pPr lvl="1" algn="r">
                <a:lnSpc>
                  <a:spcPct val="150000"/>
                </a:lnSpc>
              </a:pPr>
              <a:r>
                <a:rPr lang="en-US" altLang="ko-KR" sz="1400">
                  <a:solidFill>
                    <a:prstClr val="white"/>
                  </a:solidFill>
                </a:rPr>
                <a:t>JunHo Yoon</a:t>
              </a:r>
            </a:p>
          </p:txBody>
        </p:sp>
        <p:sp>
          <p:nvSpPr>
            <p:cNvPr id="42" name="양쪽 모서리가 둥근 사각형 41"/>
            <p:cNvSpPr/>
            <p:nvPr/>
          </p:nvSpPr>
          <p:spPr>
            <a:xfrm>
              <a:off x="3814824" y="1724619"/>
              <a:ext cx="4541466" cy="1658394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57300" dist="38100" dir="16200000" sx="79000" sy="79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i="1" kern="0">
                  <a:solidFill>
                    <a:schemeClr val="tx1"/>
                  </a:solidFill>
                </a:rPr>
                <a:t>IIP Lab Seminar</a:t>
              </a:r>
              <a:endParaRPr lang="en-US" altLang="ko-KR" sz="2400" b="1" i="1" kern="0">
                <a:solidFill>
                  <a:schemeClr val="tx1"/>
                </a:solidFill>
              </a:endParaRP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In-vehicle AI-enabled smart target advertising system for tourism</a:t>
              </a:r>
              <a:endParaRPr lang="en-US" altLang="ko-KR" sz="600" kern="0">
                <a:solidFill>
                  <a:schemeClr val="tx1"/>
                </a:solidFill>
              </a:endParaRPr>
            </a:p>
            <a:p>
              <a:pPr algn="r" latinLnBrk="0">
                <a:lnSpc>
                  <a:spcPct val="150000"/>
                </a:lnSpc>
                <a:defRPr/>
              </a:pPr>
              <a:endParaRPr lang="en-US" altLang="ko-KR" sz="800" kern="0">
                <a:solidFill>
                  <a:schemeClr val="tx1"/>
                </a:solidFill>
              </a:endParaRPr>
            </a:p>
            <a:p>
              <a:pPr algn="r"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Sep.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5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/>
              <a:t>EVGPS &amp; Visit Korea DataLab</a:t>
            </a:r>
            <a:endParaRPr lang="en-US" altLang="ko-KR" b="1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1068923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Dataset Features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TEMP			: Average monthly temp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PRECIPITATION		: Average monthly precipitation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SEASON		: Sprint ~ Winter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AGE			: 20 ~ 50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SEX			: Male, Female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COMPANION		: Alone, Children, Couple, Family, Friend, Parents, Spouse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TOUR_CATEOGRORY	: Cultural Tourism, Nature Toursim, Other Toursim, Shopping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05D32-6D76-09F3-C9AB-77004D79C36C}"/>
              </a:ext>
            </a:extLst>
          </p:cNvPr>
          <p:cNvSpPr txBox="1"/>
          <p:nvPr/>
        </p:nvSpPr>
        <p:spPr>
          <a:xfrm>
            <a:off x="753353" y="4238470"/>
            <a:ext cx="1068923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Experiments Setting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Total		: 2,231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Training	: 2,055	| Date : 2011.06 ~ 2013.06, 2018.01 ~ 2021.09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Test		: 176	| Date : 2021.10 ~ 2022.09</a:t>
            </a:r>
          </a:p>
        </p:txBody>
      </p:sp>
    </p:spTree>
    <p:extLst>
      <p:ext uri="{BB962C8B-B14F-4D97-AF65-F5344CB8AC3E}">
        <p14:creationId xmlns:p14="http://schemas.microsoft.com/office/powerpoint/2010/main" val="288091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Result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실험 결과 </a:t>
            </a:r>
            <a:r>
              <a:rPr lang="en-US" altLang="ko-KR" sz="1400" b="1"/>
              <a:t>LightGBM Classifier</a:t>
            </a:r>
            <a:r>
              <a:rPr lang="ko-KR" altLang="en-US" sz="1400" b="1"/>
              <a:t>가 정확도 </a:t>
            </a:r>
            <a:r>
              <a:rPr lang="en-US" altLang="ko-KR" sz="1400" b="1"/>
              <a:t>0.773</a:t>
            </a:r>
            <a:r>
              <a:rPr lang="ko-KR" altLang="en-US" sz="1400" b="1"/>
              <a:t>으로 가장 높게 나왔으며</a:t>
            </a:r>
            <a:r>
              <a:rPr lang="en-US" altLang="ko-KR" sz="1400" b="1"/>
              <a:t>, </a:t>
            </a:r>
            <a:r>
              <a:rPr lang="ko-KR" altLang="en-US" sz="1400" b="1"/>
              <a:t>데이터의 수가 적기 때문에 </a:t>
            </a:r>
            <a:r>
              <a:rPr lang="en-US" altLang="ko-KR" sz="1400" b="1"/>
              <a:t>Deep Learning </a:t>
            </a:r>
            <a:r>
              <a:rPr lang="ko-KR" altLang="en-US" sz="1400" b="1"/>
              <a:t>보다는 </a:t>
            </a:r>
            <a:r>
              <a:rPr lang="en-US" altLang="ko-KR" sz="1400" b="1"/>
              <a:t>Machine Learning </a:t>
            </a:r>
            <a:r>
              <a:rPr lang="ko-KR" altLang="en-US" sz="1400" b="1"/>
              <a:t>방식이 더 좋은 결과를 보이는 것을 알 수  있음</a:t>
            </a:r>
            <a:endParaRPr lang="en-US" altLang="ko-KR" sz="1400" b="1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A8BE9F30-962D-E49C-89CD-423B5AD8A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70197"/>
              </p:ext>
            </p:extLst>
          </p:nvPr>
        </p:nvGraphicFramePr>
        <p:xfrm>
          <a:off x="1079500" y="2999744"/>
          <a:ext cx="5283201" cy="331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919">
                  <a:extLst>
                    <a:ext uri="{9D8B030D-6E8A-4147-A177-3AD203B41FA5}">
                      <a16:colId xmlns:a16="http://schemas.microsoft.com/office/drawing/2014/main" val="444201458"/>
                    </a:ext>
                  </a:extLst>
                </a:gridCol>
                <a:gridCol w="1409141">
                  <a:extLst>
                    <a:ext uri="{9D8B030D-6E8A-4147-A177-3AD203B41FA5}">
                      <a16:colId xmlns:a16="http://schemas.microsoft.com/office/drawing/2014/main" val="1156548163"/>
                    </a:ext>
                  </a:extLst>
                </a:gridCol>
                <a:gridCol w="1409141">
                  <a:extLst>
                    <a:ext uri="{9D8B030D-6E8A-4147-A177-3AD203B41FA5}">
                      <a16:colId xmlns:a16="http://schemas.microsoft.com/office/drawing/2014/main" val="1802705625"/>
                    </a:ext>
                  </a:extLst>
                </a:gridCol>
              </a:tblGrid>
              <a:tr h="2765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MODEL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Result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670552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F1-Score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Accuracy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983901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K-NN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0.092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0.318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71505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RandomForest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0.338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0.688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46494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Logistic Regression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0.081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0.335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62910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SVM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0.024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0.165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865354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XGBoost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0.75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029011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LightGBM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>
                          <a:effectLst/>
                        </a:rPr>
                        <a:t>0.415</a:t>
                      </a:r>
                      <a:endParaRPr lang="en-US" altLang="ko-KR" sz="1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>
                          <a:effectLst/>
                        </a:rPr>
                        <a:t>0.773</a:t>
                      </a:r>
                      <a:endParaRPr lang="en-US" altLang="ko-KR" sz="1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53045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Voting Classifier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0.407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0.761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024592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265077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MLP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0.012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0.148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083559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RoBERTa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0.015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0.193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226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7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5342647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Experiments Setting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Model Input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TEMP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PRECIPITATION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SEX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COMPANION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TOUR_CATEGORY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Place_Title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Model Output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Top1_Relation_Tourist_Attraction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48C4A-FEFD-2516-43B3-DFAD03ECA2AE}"/>
              </a:ext>
            </a:extLst>
          </p:cNvPr>
          <p:cNvSpPr txBox="1"/>
          <p:nvPr/>
        </p:nvSpPr>
        <p:spPr>
          <a:xfrm>
            <a:off x="6077882" y="1895131"/>
            <a:ext cx="53607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Experiments Setting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Model Input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[External Factors]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TEMP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PRECIPITATION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[Tourist Profiles]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SEX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COMPANION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TOUR_CATEGORY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Place_Title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Model Output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Top1_Relation_Tourist_Attraction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EBD0CF7A-805E-3126-2296-320EB89B6A61}"/>
              </a:ext>
            </a:extLst>
          </p:cNvPr>
          <p:cNvSpPr/>
          <p:nvPr/>
        </p:nvSpPr>
        <p:spPr>
          <a:xfrm>
            <a:off x="4834403" y="3429000"/>
            <a:ext cx="942975" cy="533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37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Thank you </a:t>
            </a:r>
            <a:r>
              <a:rPr lang="en-US" altLang="ko-KR" sz="2400">
                <a:sym typeface="Wingdings" panose="05000000000000000000" pitchFamily="2" charset="2"/>
              </a:rPr>
              <a:t></a:t>
            </a:r>
            <a:endParaRPr lang="en-US" altLang="ko-KR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E3338-C8E4-47C6-BE79-944C349969CE}"/>
              </a:ext>
            </a:extLst>
          </p:cNvPr>
          <p:cNvSpPr txBox="1"/>
          <p:nvPr/>
        </p:nvSpPr>
        <p:spPr>
          <a:xfrm>
            <a:off x="236591" y="5368075"/>
            <a:ext cx="11682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/>
              <a:t>JunHo Yoon   </a:t>
            </a:r>
            <a:r>
              <a:rPr lang="ko-KR" altLang="en-US" sz="1200"/>
              <a:t>윤준호</a:t>
            </a:r>
            <a:endParaRPr lang="en-US" altLang="ko-KR" sz="1200"/>
          </a:p>
          <a:p>
            <a:pPr algn="r"/>
            <a:r>
              <a:rPr lang="en-US" altLang="ko-KR" sz="1200"/>
              <a:t>Department of Computer Engineering, Gachon University | Researcher</a:t>
            </a:r>
          </a:p>
          <a:p>
            <a:pPr algn="r"/>
            <a:endParaRPr lang="en-US" altLang="ko-KR" sz="1200"/>
          </a:p>
          <a:p>
            <a:pPr algn="r"/>
            <a:r>
              <a:rPr lang="en-US" altLang="ko-KR" sz="1200"/>
              <a:t>Tel. +82-31-750-8822   Mobile. +82-10-9110-6257</a:t>
            </a:r>
          </a:p>
          <a:p>
            <a:pPr algn="r"/>
            <a:r>
              <a:rPr lang="en-US" altLang="ko-KR" sz="1200"/>
              <a:t>E-mail. junho6257@gachon.ac.kr</a:t>
            </a:r>
          </a:p>
        </p:txBody>
      </p:sp>
    </p:spTree>
    <p:extLst>
      <p:ext uri="{BB962C8B-B14F-4D97-AF65-F5344CB8AC3E}">
        <p14:creationId xmlns:p14="http://schemas.microsoft.com/office/powerpoint/2010/main" val="425349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ICNGC 2021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Classification of Tourist Activity Patterns Using Electric Vehicle Driving Data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전기차 </a:t>
            </a:r>
            <a:r>
              <a:rPr lang="en-US" altLang="ko-KR" sz="1400" b="1"/>
              <a:t>52</a:t>
            </a:r>
            <a:r>
              <a:rPr lang="ko-KR" altLang="en-US" sz="1400" b="1"/>
              <a:t>개의 주행 기록을 측정한 데이터셋을 사용하여</a:t>
            </a:r>
            <a:r>
              <a:rPr lang="en-US" altLang="ko-KR" sz="1400" b="1"/>
              <a:t> </a:t>
            </a:r>
            <a:r>
              <a:rPr lang="ko-KR" altLang="en-US" sz="1400" b="1"/>
              <a:t>관광지 </a:t>
            </a:r>
            <a:r>
              <a:rPr lang="en-US" altLang="ko-KR" sz="1400" b="1"/>
              <a:t>11</a:t>
            </a:r>
            <a:r>
              <a:rPr lang="ko-KR" altLang="en-US" sz="1400" b="1"/>
              <a:t>개에 대한 관광객 활동 패턴을 분류함</a:t>
            </a:r>
            <a:endParaRPr lang="en-US" altLang="ko-KR" sz="1400" b="1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DFDF537-4810-4975-0529-3481D3CC4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8918"/>
              </p:ext>
            </p:extLst>
          </p:nvPr>
        </p:nvGraphicFramePr>
        <p:xfrm>
          <a:off x="753353" y="2755571"/>
          <a:ext cx="3449533" cy="3587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489">
                  <a:extLst>
                    <a:ext uri="{9D8B030D-6E8A-4147-A177-3AD203B41FA5}">
                      <a16:colId xmlns:a16="http://schemas.microsoft.com/office/drawing/2014/main" val="3626785221"/>
                    </a:ext>
                  </a:extLst>
                </a:gridCol>
                <a:gridCol w="993908">
                  <a:extLst>
                    <a:ext uri="{9D8B030D-6E8A-4147-A177-3AD203B41FA5}">
                      <a16:colId xmlns:a16="http://schemas.microsoft.com/office/drawing/2014/main" val="2321068439"/>
                    </a:ext>
                  </a:extLst>
                </a:gridCol>
                <a:gridCol w="783616">
                  <a:extLst>
                    <a:ext uri="{9D8B030D-6E8A-4147-A177-3AD203B41FA5}">
                      <a16:colId xmlns:a16="http://schemas.microsoft.com/office/drawing/2014/main" val="3420324349"/>
                    </a:ext>
                  </a:extLst>
                </a:gridCol>
                <a:gridCol w="941520">
                  <a:extLst>
                    <a:ext uri="{9D8B030D-6E8A-4147-A177-3AD203B41FA5}">
                      <a16:colId xmlns:a16="http://schemas.microsoft.com/office/drawing/2014/main" val="2228646405"/>
                    </a:ext>
                  </a:extLst>
                </a:gridCol>
              </a:tblGrid>
              <a:tr h="14265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effectLst/>
                        </a:rPr>
                        <a:t>Vechile ID</a:t>
                      </a:r>
                      <a:endParaRPr lang="ko-KR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effectLst/>
                        </a:rPr>
                        <a:t>Number of data</a:t>
                      </a:r>
                      <a:endParaRPr lang="ko-KR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effectLst/>
                        </a:rPr>
                        <a:t>Vechile ID</a:t>
                      </a:r>
                      <a:endParaRPr lang="ko-KR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effectLst/>
                        </a:rPr>
                        <a:t>Number of data</a:t>
                      </a:r>
                      <a:endParaRPr lang="ko-KR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748053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150004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788,894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150006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39,633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5438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150003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755,789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140068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21,316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15526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150002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755,789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130065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19,057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897919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140032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109,781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130062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17,923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74837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140017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67,258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130067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17,600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027492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140046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64,938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130066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17,106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239758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150009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51,032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130060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16,468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009377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150008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51,032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130075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11,549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937446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150007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51,032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130076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9,532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525073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140027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48,507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130077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9,157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888099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140028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46,403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130077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9,157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154622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140013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39,927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130055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7,817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032035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140012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39,888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130063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5,431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426986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140019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39,644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130073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5,396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3934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140018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39,635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130074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4,784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017089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140007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39,635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140023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3,430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47310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140015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39,635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150001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3,084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618618"/>
                  </a:ext>
                </a:extLst>
              </a:tr>
              <a:tr h="19140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140014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effectLst/>
                        </a:rPr>
                        <a:t>39,635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-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-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86196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3496DE5C-FE02-2F3E-48FF-A0A1BC1C2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2815"/>
            <a:ext cx="5947793" cy="3610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32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ICNGC 2021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Classification of Tourist Activity Patterns Using Electric Vehicle Driving Data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실험결과 외부 요인</a:t>
            </a:r>
            <a:r>
              <a:rPr lang="en-US" altLang="ko-KR" sz="1400" b="1"/>
              <a:t>(</a:t>
            </a:r>
            <a:r>
              <a:rPr lang="ko-KR" altLang="en-US" sz="1400" b="1"/>
              <a:t>기상 및 시간대</a:t>
            </a:r>
            <a:r>
              <a:rPr lang="en-US" altLang="ko-KR" sz="1400" b="1"/>
              <a:t>)</a:t>
            </a:r>
            <a:r>
              <a:rPr lang="ko-KR" altLang="en-US" sz="1400" b="1"/>
              <a:t>에 따른 관광객 활동패턴 분류가 다르게 나타났으며</a:t>
            </a:r>
            <a:r>
              <a:rPr lang="en-US" altLang="ko-KR" sz="1400" b="1"/>
              <a:t>, </a:t>
            </a:r>
            <a:r>
              <a:rPr lang="ko-KR" altLang="en-US" sz="1400" b="1"/>
              <a:t>분류가 가능함</a:t>
            </a:r>
            <a:endParaRPr lang="en-US" altLang="ko-KR" sz="1400" b="1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85827822-73C3-C6B0-303E-A5C3F32ED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91882"/>
              </p:ext>
            </p:extLst>
          </p:nvPr>
        </p:nvGraphicFramePr>
        <p:xfrm>
          <a:off x="753353" y="2807970"/>
          <a:ext cx="4422655" cy="3045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9216">
                  <a:extLst>
                    <a:ext uri="{9D8B030D-6E8A-4147-A177-3AD203B41FA5}">
                      <a16:colId xmlns:a16="http://schemas.microsoft.com/office/drawing/2014/main" val="1130101666"/>
                    </a:ext>
                  </a:extLst>
                </a:gridCol>
                <a:gridCol w="2523439">
                  <a:extLst>
                    <a:ext uri="{9D8B030D-6E8A-4147-A177-3AD203B41FA5}">
                      <a16:colId xmlns:a16="http://schemas.microsoft.com/office/drawing/2014/main" val="135744145"/>
                    </a:ext>
                  </a:extLst>
                </a:gridCol>
              </a:tblGrid>
              <a:tr h="256045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Column</a:t>
                      </a:r>
                      <a:endParaRPr lang="ko-KR" sz="110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Feature</a:t>
                      </a:r>
                      <a:endParaRPr lang="ko-KR" sz="110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227208"/>
                  </a:ext>
                </a:extLst>
              </a:tr>
              <a:tr h="313387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TEMPERATURES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Average daily temperature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30198"/>
                  </a:ext>
                </a:extLst>
              </a:tr>
              <a:tr h="313387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PRECIPITATION_VOLUME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Precipitation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354362"/>
                  </a:ext>
                </a:extLst>
              </a:tr>
              <a:tr h="313387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DATE_TIME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Measurement date and time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633495"/>
                  </a:ext>
                </a:extLst>
              </a:tr>
              <a:tr h="512089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MONTH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Month</a:t>
                      </a:r>
                      <a:endParaRPr lang="ko-KR" sz="1600">
                        <a:effectLst/>
                      </a:endParaRPr>
                    </a:p>
                    <a:p>
                      <a:pPr algn="just"/>
                      <a:r>
                        <a:rPr lang="en-US" sz="1200">
                          <a:effectLst/>
                        </a:rPr>
                        <a:t>(Jan: 1 ~ Dec: 12)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796771"/>
                  </a:ext>
                </a:extLst>
              </a:tr>
              <a:tr h="512089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WEEK_DAY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Day of the week</a:t>
                      </a:r>
                      <a:endParaRPr lang="ko-KR" sz="1600">
                        <a:effectLst/>
                      </a:endParaRPr>
                    </a:p>
                    <a:p>
                      <a:pPr algn="just"/>
                      <a:r>
                        <a:rPr lang="en-US" sz="1200">
                          <a:effectLst/>
                        </a:rPr>
                        <a:t>(Sun:1 ~ Sat:7)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773250"/>
                  </a:ext>
                </a:extLst>
              </a:tr>
              <a:tr h="512089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HOUR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Time</a:t>
                      </a:r>
                      <a:endParaRPr lang="ko-KR" sz="1600">
                        <a:effectLst/>
                      </a:endParaRPr>
                    </a:p>
                    <a:p>
                      <a:pPr algn="just"/>
                      <a:r>
                        <a:rPr lang="en-US" sz="1200">
                          <a:effectLst/>
                        </a:rPr>
                        <a:t>(Dawn: 1 ~ Night: 4)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445446"/>
                  </a:ext>
                </a:extLst>
              </a:tr>
              <a:tr h="313387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ZONE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Zone number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006148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F4E840-EE22-B719-1823-77EAA7BE3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59829"/>
              </p:ext>
            </p:extLst>
          </p:nvPr>
        </p:nvGraphicFramePr>
        <p:xfrm>
          <a:off x="5692769" y="2807969"/>
          <a:ext cx="4885749" cy="3045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169">
                  <a:extLst>
                    <a:ext uri="{9D8B030D-6E8A-4147-A177-3AD203B41FA5}">
                      <a16:colId xmlns:a16="http://schemas.microsoft.com/office/drawing/2014/main" val="1334503297"/>
                    </a:ext>
                  </a:extLst>
                </a:gridCol>
                <a:gridCol w="898645">
                  <a:extLst>
                    <a:ext uri="{9D8B030D-6E8A-4147-A177-3AD203B41FA5}">
                      <a16:colId xmlns:a16="http://schemas.microsoft.com/office/drawing/2014/main" val="1915427378"/>
                    </a:ext>
                  </a:extLst>
                </a:gridCol>
                <a:gridCol w="898645">
                  <a:extLst>
                    <a:ext uri="{9D8B030D-6E8A-4147-A177-3AD203B41FA5}">
                      <a16:colId xmlns:a16="http://schemas.microsoft.com/office/drawing/2014/main" val="4002180156"/>
                    </a:ext>
                  </a:extLst>
                </a:gridCol>
                <a:gridCol w="898645">
                  <a:extLst>
                    <a:ext uri="{9D8B030D-6E8A-4147-A177-3AD203B41FA5}">
                      <a16:colId xmlns:a16="http://schemas.microsoft.com/office/drawing/2014/main" val="805149337"/>
                    </a:ext>
                  </a:extLst>
                </a:gridCol>
                <a:gridCol w="898645">
                  <a:extLst>
                    <a:ext uri="{9D8B030D-6E8A-4147-A177-3AD203B41FA5}">
                      <a16:colId xmlns:a16="http://schemas.microsoft.com/office/drawing/2014/main" val="3288970977"/>
                    </a:ext>
                  </a:extLst>
                </a:gridCol>
              </a:tblGrid>
              <a:tr h="435123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Model</a:t>
                      </a:r>
                      <a:endParaRPr lang="ko-KR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Precision</a:t>
                      </a:r>
                      <a:endParaRPr lang="ko-KR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Recall</a:t>
                      </a:r>
                      <a:endParaRPr lang="ko-KR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F1-Score</a:t>
                      </a:r>
                      <a:endParaRPr lang="ko-KR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Accuracy</a:t>
                      </a:r>
                      <a:endParaRPr lang="ko-KR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5594"/>
                  </a:ext>
                </a:extLst>
              </a:tr>
              <a:tr h="43512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K-NN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71.27%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71.53%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71.38%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79.42%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69702"/>
                  </a:ext>
                </a:extLst>
              </a:tr>
              <a:tr h="43512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SVM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34.73%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26.14%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29.82%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52.0%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148270"/>
                  </a:ext>
                </a:extLst>
              </a:tr>
              <a:tr h="43512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Voting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68.49%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70.73%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69.47%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77.75%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341523"/>
                  </a:ext>
                </a:extLst>
              </a:tr>
              <a:tr h="43512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Random Forest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34.13%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25.54%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28.2%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51.4%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416170"/>
                  </a:ext>
                </a:extLst>
              </a:tr>
              <a:tr h="43512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LightGBM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63.29%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55.6%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58.31%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70.99%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164457"/>
                  </a:ext>
                </a:extLst>
              </a:tr>
              <a:tr h="43512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XGBoost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74.43%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72.35%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73.05%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80.62%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7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72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Research Propoasl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1068923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Abstract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기존에 수행한 연구의 경우 주행 측정 데이터임에도 불구하고 이동 경로를 포함하여 관광객 활동 패턴을 분류함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본 연구에서는 주행 데이터라는 특성을 고려하여</a:t>
            </a:r>
            <a:r>
              <a:rPr lang="en-US" altLang="ko-KR" sz="1400" b="1"/>
              <a:t>, </a:t>
            </a:r>
            <a:r>
              <a:rPr lang="ko-KR" altLang="en-US" sz="1400" b="1"/>
              <a:t>방문한 상태의 데이터를 추출하여 실험에 사용함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또한 전기차 주행데이터 뿐만 아니라 한국관광공사의 </a:t>
            </a:r>
            <a:r>
              <a:rPr lang="en-US" altLang="ko-KR" sz="1400" b="1"/>
              <a:t>DataLab</a:t>
            </a:r>
            <a:r>
              <a:rPr lang="ko-KR" altLang="en-US" sz="1400" b="1"/>
              <a:t>과 결합하여</a:t>
            </a:r>
            <a:r>
              <a:rPr lang="en-US" altLang="ko-KR" sz="1400" b="1"/>
              <a:t>, </a:t>
            </a:r>
            <a:r>
              <a:rPr lang="ko-KR" altLang="en-US" sz="1400" b="1"/>
              <a:t>방문한 관광지에 대한 연관 관광지 정보 및 방문자 정보를 추가함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EVGPS(2011.06 ~ 2013.06)</a:t>
            </a:r>
            <a:r>
              <a:rPr lang="ko-KR" altLang="en-US" sz="1400" b="1"/>
              <a:t>와 한국관광공사 </a:t>
            </a:r>
            <a:r>
              <a:rPr lang="en-US" altLang="ko-KR" sz="1400" b="1"/>
              <a:t>DataLab(2018.01 ~ 2021.09)</a:t>
            </a:r>
            <a:r>
              <a:rPr lang="ko-KR" altLang="en-US" sz="1400" b="1"/>
              <a:t>를 사용하여 모델의 학습에 사용하고 </a:t>
            </a:r>
            <a:r>
              <a:rPr lang="en-US" altLang="ko-KR" sz="1400" b="1"/>
              <a:t>2021.10 ~ 2022.09</a:t>
            </a:r>
            <a:r>
              <a:rPr lang="ko-KR" altLang="en-US" sz="1400" b="1"/>
              <a:t>에 대한 관광지 정보를 예측하는 형식으로 과거의 관광객 정보를 사용하여 미래를 예측하고자 함</a:t>
            </a:r>
            <a:endParaRPr lang="en-US" altLang="ko-KR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947A2-3A4C-C4AD-D686-71A33CE60089}"/>
              </a:ext>
            </a:extLst>
          </p:cNvPr>
          <p:cNvSpPr txBox="1"/>
          <p:nvPr/>
        </p:nvSpPr>
        <p:spPr>
          <a:xfrm>
            <a:off x="753353" y="4023026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External Factors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TEMP, PRECIPITATION, SEASON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F81B5-2766-7EBA-06E8-6F8CFA7F9194}"/>
              </a:ext>
            </a:extLst>
          </p:cNvPr>
          <p:cNvSpPr txBox="1"/>
          <p:nvPr/>
        </p:nvSpPr>
        <p:spPr>
          <a:xfrm>
            <a:off x="753353" y="5073703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Tourist Profiles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AGE, SEX, COMPANION, TOUR_CATEGORY, Place_Title</a:t>
            </a:r>
          </a:p>
        </p:txBody>
      </p:sp>
    </p:spTree>
    <p:extLst>
      <p:ext uri="{BB962C8B-B14F-4D97-AF65-F5344CB8AC3E}">
        <p14:creationId xmlns:p14="http://schemas.microsoft.com/office/powerpoint/2010/main" val="23084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Visit Korea DataLab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지역별 분석 </a:t>
            </a:r>
            <a:r>
              <a:rPr lang="en-US" altLang="ko-KR" sz="1600" b="1"/>
              <a:t>&gt; </a:t>
            </a:r>
            <a:r>
              <a:rPr lang="ko-KR" altLang="en-US" sz="1600" b="1"/>
              <a:t>중심</a:t>
            </a:r>
            <a:r>
              <a:rPr lang="en-US" altLang="ko-KR" sz="1600" b="1"/>
              <a:t>-</a:t>
            </a:r>
            <a:r>
              <a:rPr lang="ko-KR" altLang="en-US" sz="1600" b="1"/>
              <a:t>연관 관광지 지도</a:t>
            </a:r>
            <a:endParaRPr lang="en-US" altLang="ko-KR" sz="1600" b="1"/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중심</a:t>
            </a:r>
            <a:r>
              <a:rPr lang="en-US" altLang="ko-KR" sz="1400" b="1"/>
              <a:t>-</a:t>
            </a:r>
            <a:r>
              <a:rPr lang="ko-KR" altLang="en-US" sz="1400" b="1"/>
              <a:t>연관 관광지 지도를 사용하여 </a:t>
            </a:r>
            <a:r>
              <a:rPr lang="en-US" altLang="ko-KR" sz="1400" b="1"/>
              <a:t>2018.01 ~ 2022.09</a:t>
            </a:r>
            <a:r>
              <a:rPr lang="ko-KR" altLang="en-US" sz="1400" b="1"/>
              <a:t>에 해당하는 월별 중심 관광지 제주시 </a:t>
            </a:r>
            <a:r>
              <a:rPr lang="en-US" altLang="ko-KR" sz="1400" b="1"/>
              <a:t>Top10 </a:t>
            </a:r>
            <a:r>
              <a:rPr lang="ko-KR" altLang="en-US" sz="1400" b="1"/>
              <a:t>서귀포시 </a:t>
            </a:r>
            <a:r>
              <a:rPr lang="en-US" altLang="ko-KR" sz="1400" b="1"/>
              <a:t>Top10</a:t>
            </a:r>
            <a:r>
              <a:rPr lang="ko-KR" altLang="en-US" sz="1400" b="1"/>
              <a:t>에 대한 정보를 사용하고 각 중심관광지에 대하여 연관관광지 </a:t>
            </a:r>
            <a:r>
              <a:rPr lang="en-US" altLang="ko-KR" sz="1400" b="1"/>
              <a:t>Top5</a:t>
            </a:r>
            <a:r>
              <a:rPr lang="ko-KR" altLang="en-US" sz="1400" b="1"/>
              <a:t>에 대한 정보를 결합함</a:t>
            </a:r>
            <a:endParaRPr lang="en-US" altLang="ko-KR" sz="1400" b="1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0B0290B-50C5-6CA8-B87D-36481813A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91" y="2910794"/>
            <a:ext cx="3225709" cy="359067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7150F7-0DA8-6847-BAD7-0F7F04953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447" y="2910185"/>
            <a:ext cx="3225709" cy="359067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704493AE-BEC1-39D1-BDAC-D4F7ACE1C077}"/>
              </a:ext>
            </a:extLst>
          </p:cNvPr>
          <p:cNvSpPr/>
          <p:nvPr/>
        </p:nvSpPr>
        <p:spPr>
          <a:xfrm>
            <a:off x="1234440" y="3313774"/>
            <a:ext cx="6385560" cy="1585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2C05187-38F8-2212-A037-3D0FEA22FAA7}"/>
              </a:ext>
            </a:extLst>
          </p:cNvPr>
          <p:cNvSpPr/>
          <p:nvPr/>
        </p:nvSpPr>
        <p:spPr>
          <a:xfrm>
            <a:off x="1234440" y="5021935"/>
            <a:ext cx="6385560" cy="1585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54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Visit Korea DataLab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지역별 분석 </a:t>
            </a:r>
            <a:r>
              <a:rPr lang="en-US" altLang="ko-KR" sz="1600" b="1"/>
              <a:t>&gt; </a:t>
            </a:r>
            <a:r>
              <a:rPr lang="ko-KR" altLang="en-US" sz="1600" b="1"/>
              <a:t>관광지별 현황</a:t>
            </a:r>
            <a:endParaRPr lang="en-US" altLang="ko-KR" sz="1600" b="1"/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각 관광지에 대한 월별 중심 관광지에 대한 성</a:t>
            </a:r>
            <a:r>
              <a:rPr lang="en-US" altLang="ko-KR" sz="1400" b="1"/>
              <a:t>/</a:t>
            </a:r>
            <a:r>
              <a:rPr lang="ko-KR" altLang="en-US" sz="1400" b="1"/>
              <a:t>연령별 방문자 및 동반유형과 관련된 </a:t>
            </a:r>
            <a:r>
              <a:rPr lang="en-US" altLang="ko-KR" sz="1400" b="1"/>
              <a:t>SNS </a:t>
            </a:r>
            <a:r>
              <a:rPr lang="ko-KR" altLang="en-US" sz="1400" b="1"/>
              <a:t>키워드를 사용하여 관광객 프로필 정보를 결합함</a:t>
            </a:r>
            <a:endParaRPr lang="en-US" altLang="ko-KR" sz="1400" b="1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F726D82-6BAC-E4B7-1CF9-1A7B42F2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2910794"/>
            <a:ext cx="6838950" cy="347294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2FBADA1-BC9E-6A54-7476-AB5ABFFF753A}"/>
              </a:ext>
            </a:extLst>
          </p:cNvPr>
          <p:cNvSpPr/>
          <p:nvPr/>
        </p:nvSpPr>
        <p:spPr>
          <a:xfrm>
            <a:off x="4524375" y="2910794"/>
            <a:ext cx="3282950" cy="1585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01A4D04-69E8-1E72-8B47-2FBD057AEDE3}"/>
              </a:ext>
            </a:extLst>
          </p:cNvPr>
          <p:cNvSpPr/>
          <p:nvPr/>
        </p:nvSpPr>
        <p:spPr>
          <a:xfrm>
            <a:off x="4524375" y="4719400"/>
            <a:ext cx="3282950" cy="1664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56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EVGPS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D88F7-5CDE-E371-DE43-257028007FBE}"/>
              </a:ext>
            </a:extLst>
          </p:cNvPr>
          <p:cNvSpPr txBox="1"/>
          <p:nvPr/>
        </p:nvSpPr>
        <p:spPr>
          <a:xfrm>
            <a:off x="5710935" y="1867514"/>
            <a:ext cx="5723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오차범위 설정</a:t>
            </a:r>
            <a:endParaRPr lang="en-US" altLang="ko-KR" sz="1600" b="1"/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>
                <a:sym typeface="Wingdings" panose="05000000000000000000" pitchFamily="2" charset="2"/>
              </a:rPr>
              <a:t>위도</a:t>
            </a:r>
            <a:r>
              <a:rPr lang="en-US" altLang="ko-KR" sz="1400" b="1">
                <a:sym typeface="Wingdings" panose="05000000000000000000" pitchFamily="2" charset="2"/>
              </a:rPr>
              <a:t>/</a:t>
            </a:r>
            <a:r>
              <a:rPr lang="ko-KR" altLang="en-US" sz="1400" b="1">
                <a:sym typeface="Wingdings" panose="05000000000000000000" pitchFamily="2" charset="2"/>
              </a:rPr>
              <a:t>경도선의 셀 크기는 </a:t>
            </a:r>
            <a:r>
              <a:rPr lang="en-US" altLang="ko-KR" sz="1400" b="1">
                <a:sym typeface="Wingdings" panose="05000000000000000000" pitchFamily="2" charset="2"/>
              </a:rPr>
              <a:t>DMS </a:t>
            </a:r>
            <a:r>
              <a:rPr lang="ko-KR" altLang="en-US" sz="1400" b="1">
                <a:sym typeface="Wingdings" panose="05000000000000000000" pitchFamily="2" charset="2"/>
              </a:rPr>
              <a:t>표기 값을 기준으로 </a:t>
            </a:r>
            <a:r>
              <a:rPr lang="en-US" altLang="ko-KR" sz="1400" b="1">
                <a:sym typeface="Wingdings" panose="05000000000000000000" pitchFamily="2" charset="2"/>
              </a:rPr>
              <a:t>0.001389</a:t>
            </a:r>
            <a:r>
              <a:rPr lang="ko-KR" altLang="en-US" sz="1400" b="1">
                <a:sym typeface="Wingdings" panose="05000000000000000000" pitchFamily="2" charset="2"/>
              </a:rPr>
              <a:t>임</a:t>
            </a:r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>
                <a:sym typeface="Wingdings" panose="05000000000000000000" pitchFamily="2" charset="2"/>
              </a:rPr>
              <a:t>현재 위치를 기준으로 오차범위 이내 이동은 무시함</a:t>
            </a:r>
            <a:endParaRPr lang="en-US" altLang="ko-KR" sz="1400" b="1">
              <a:sym typeface="Wingdings" panose="05000000000000000000" pitchFamily="2" charset="2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0459183-2823-1F7B-29E6-09D062635638}"/>
              </a:ext>
            </a:extLst>
          </p:cNvPr>
          <p:cNvGrpSpPr/>
          <p:nvPr/>
        </p:nvGrpSpPr>
        <p:grpSpPr>
          <a:xfrm>
            <a:off x="1105250" y="2917550"/>
            <a:ext cx="4436565" cy="3281804"/>
            <a:chOff x="2818942" y="2359742"/>
            <a:chExt cx="4745419" cy="3455603"/>
          </a:xfrm>
        </p:grpSpPr>
        <p:pic>
          <p:nvPicPr>
            <p:cNvPr id="12" name="그림 11" descr="지도이(가) 표시된 사진&#10;&#10;자동 생성된 설명">
              <a:extLst>
                <a:ext uri="{FF2B5EF4-FFF2-40B4-BE49-F238E27FC236}">
                  <a16:creationId xmlns:a16="http://schemas.microsoft.com/office/drawing/2014/main" id="{5EA7C7C6-FBAB-E8D8-83A0-F0FA0D02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942" y="2359742"/>
              <a:ext cx="4745419" cy="3455603"/>
            </a:xfrm>
            <a:prstGeom prst="rect">
              <a:avLst/>
            </a:prstGeom>
          </p:spPr>
        </p:pic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58A2D5B-4C8A-CFB8-72DF-5DEE990D31C1}"/>
                </a:ext>
              </a:extLst>
            </p:cNvPr>
            <p:cNvSpPr/>
            <p:nvPr/>
          </p:nvSpPr>
          <p:spPr>
            <a:xfrm>
              <a:off x="6403380" y="5077242"/>
              <a:ext cx="75801" cy="785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" b="1">
                  <a:solidFill>
                    <a:schemeClr val="tx1"/>
                  </a:solidFill>
                </a:rPr>
                <a:t>1</a:t>
              </a:r>
              <a:endParaRPr lang="ko-KR" altLang="en-US" sz="500" b="1">
                <a:solidFill>
                  <a:schemeClr val="tx1"/>
                </a:solidFill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1B2906B-C410-EB4E-4FD1-E332272A345E}"/>
                </a:ext>
              </a:extLst>
            </p:cNvPr>
            <p:cNvSpPr/>
            <p:nvPr/>
          </p:nvSpPr>
          <p:spPr>
            <a:xfrm>
              <a:off x="6314055" y="4916685"/>
              <a:ext cx="283024" cy="28694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D26CFDA-E5DA-B7F0-AEE0-68CD8AD7ECB2}"/>
                </a:ext>
              </a:extLst>
            </p:cNvPr>
            <p:cNvSpPr/>
            <p:nvPr/>
          </p:nvSpPr>
          <p:spPr>
            <a:xfrm>
              <a:off x="6365479" y="4981574"/>
              <a:ext cx="75801" cy="785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" b="1">
                  <a:solidFill>
                    <a:schemeClr val="tx1"/>
                  </a:solidFill>
                </a:rPr>
                <a:t>2</a:t>
              </a:r>
              <a:endParaRPr lang="ko-KR" altLang="en-US" sz="500" b="1">
                <a:solidFill>
                  <a:schemeClr val="tx1"/>
                </a:solidFill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3A7ED52-C88C-3927-CCFA-B2E502F93A35}"/>
                </a:ext>
              </a:extLst>
            </p:cNvPr>
            <p:cNvSpPr/>
            <p:nvPr/>
          </p:nvSpPr>
          <p:spPr>
            <a:xfrm>
              <a:off x="6474671" y="4981573"/>
              <a:ext cx="75801" cy="785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" b="1">
                  <a:solidFill>
                    <a:schemeClr val="tx1"/>
                  </a:solidFill>
                </a:rPr>
                <a:t>3</a:t>
              </a:r>
              <a:endParaRPr lang="ko-KR" altLang="en-US" sz="5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459FF01-E63A-8C16-0E9B-B3D3A2304E66}"/>
              </a:ext>
            </a:extLst>
          </p:cNvPr>
          <p:cNvGrpSpPr/>
          <p:nvPr/>
        </p:nvGrpSpPr>
        <p:grpSpPr>
          <a:xfrm>
            <a:off x="6119199" y="2917549"/>
            <a:ext cx="4465781" cy="3281805"/>
            <a:chOff x="5200346" y="3382574"/>
            <a:chExt cx="3953965" cy="2827726"/>
          </a:xfrm>
        </p:grpSpPr>
        <p:pic>
          <p:nvPicPr>
            <p:cNvPr id="18" name="그림 17" descr="텍스트, 실외이(가) 표시된 사진&#10;&#10;자동 생성된 설명">
              <a:extLst>
                <a:ext uri="{FF2B5EF4-FFF2-40B4-BE49-F238E27FC236}">
                  <a16:creationId xmlns:a16="http://schemas.microsoft.com/office/drawing/2014/main" id="{45916144-A310-7BE5-9375-D85690DD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346" y="3382574"/>
              <a:ext cx="3953965" cy="2827726"/>
            </a:xfrm>
            <a:prstGeom prst="rect">
              <a:avLst/>
            </a:prstGeom>
          </p:spPr>
        </p:pic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968B8BBF-8A01-6654-AFC9-63C2430E884B}"/>
                </a:ext>
              </a:extLst>
            </p:cNvPr>
            <p:cNvSpPr/>
            <p:nvPr/>
          </p:nvSpPr>
          <p:spPr>
            <a:xfrm>
              <a:off x="7992501" y="5542006"/>
              <a:ext cx="63159" cy="6430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" b="1">
                  <a:solidFill>
                    <a:schemeClr val="bg1"/>
                  </a:solidFill>
                </a:rPr>
                <a:t>1</a:t>
              </a:r>
              <a:endParaRPr lang="ko-KR" altLang="en-US" sz="500" b="1">
                <a:solidFill>
                  <a:schemeClr val="bg1"/>
                </a:solidFill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9EB2585C-1879-58D2-B123-366C9CA7A10B}"/>
                </a:ext>
              </a:extLst>
            </p:cNvPr>
            <p:cNvSpPr/>
            <p:nvPr/>
          </p:nvSpPr>
          <p:spPr>
            <a:xfrm>
              <a:off x="7918073" y="5410622"/>
              <a:ext cx="235820" cy="234804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1F8BC96F-AFBF-C972-ACD6-8699AE8F3C94}"/>
                </a:ext>
              </a:extLst>
            </p:cNvPr>
            <p:cNvSpPr/>
            <p:nvPr/>
          </p:nvSpPr>
          <p:spPr>
            <a:xfrm>
              <a:off x="7960921" y="5463721"/>
              <a:ext cx="63159" cy="6430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" b="1">
                  <a:solidFill>
                    <a:schemeClr val="bg1"/>
                  </a:solidFill>
                </a:rPr>
                <a:t>2</a:t>
              </a:r>
              <a:endParaRPr lang="ko-KR" altLang="en-US" sz="500" b="1">
                <a:solidFill>
                  <a:schemeClr val="bg1"/>
                </a:solidFill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55A7A773-6E33-EC9E-7683-CE433B0854E8}"/>
                </a:ext>
              </a:extLst>
            </p:cNvPr>
            <p:cNvSpPr/>
            <p:nvPr/>
          </p:nvSpPr>
          <p:spPr>
            <a:xfrm>
              <a:off x="8051901" y="5463720"/>
              <a:ext cx="63159" cy="6430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" b="1">
                  <a:solidFill>
                    <a:schemeClr val="bg1"/>
                  </a:solidFill>
                </a:rPr>
                <a:t>3</a:t>
              </a:r>
              <a:endParaRPr lang="ko-KR" altLang="en-US" sz="500" b="1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3D8C7C4-5149-11AB-7E69-28D9B8B97100}"/>
              </a:ext>
            </a:extLst>
          </p:cNvPr>
          <p:cNvSpPr txBox="1"/>
          <p:nvPr/>
        </p:nvSpPr>
        <p:spPr>
          <a:xfrm>
            <a:off x="749417" y="1861191"/>
            <a:ext cx="4961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주행상태 분류 기준</a:t>
            </a:r>
            <a:endParaRPr lang="en-US" altLang="ko-KR" sz="1600" b="1"/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GPS </a:t>
            </a:r>
            <a:r>
              <a:rPr lang="ko-KR" altLang="en-US" sz="1400" b="1">
                <a:sym typeface="Wingdings" panose="05000000000000000000" pitchFamily="2" charset="2"/>
              </a:rPr>
              <a:t>오차로 인해 아래 그림과 같이 실제로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ko-KR" altLang="en-US" sz="1400" b="1">
                <a:sym typeface="Wingdings" panose="05000000000000000000" pitchFamily="2" charset="2"/>
              </a:rPr>
              <a:t>움직임이 없더라도 주행한 것으로 분류됨</a:t>
            </a:r>
            <a:endParaRPr lang="en-US" altLang="ko-KR" sz="14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501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EVGPS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EVGPS Visit State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Visit Place: 10 min / Parking Place: 200 min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559FD-EDCD-5F89-2DAB-9389FC629CC3}"/>
              </a:ext>
            </a:extLst>
          </p:cNvPr>
          <p:cNvSpPr txBox="1"/>
          <p:nvPr/>
        </p:nvSpPr>
        <p:spPr>
          <a:xfrm>
            <a:off x="753353" y="2945808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External Factors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기상청 기상자료개방포털의 기후통계 분석 자료를 활용하여 방문 월에 따른 계절과 평균 기온 및 강수량을 사용함</a:t>
            </a:r>
            <a:endParaRPr lang="en-US" altLang="ko-KR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DD6B5-FBB0-E63C-779F-139744CEA463}"/>
              </a:ext>
            </a:extLst>
          </p:cNvPr>
          <p:cNvSpPr txBox="1"/>
          <p:nvPr/>
        </p:nvSpPr>
        <p:spPr>
          <a:xfrm>
            <a:off x="753353" y="3996485"/>
            <a:ext cx="1068923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Tourist Profile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한국관광공사 </a:t>
            </a:r>
            <a:r>
              <a:rPr lang="en-US" altLang="ko-KR" sz="1400" b="1"/>
              <a:t>DataLab</a:t>
            </a:r>
            <a:r>
              <a:rPr lang="ko-KR" altLang="en-US" sz="1400" b="1"/>
              <a:t>의 월별 중심 관광지를 데이터를 사용하여 </a:t>
            </a:r>
            <a:r>
              <a:rPr lang="en-US" altLang="ko-KR" sz="1400" b="1"/>
              <a:t>GPS </a:t>
            </a:r>
            <a:r>
              <a:rPr lang="ko-KR" altLang="en-US" sz="1400" b="1"/>
              <a:t>오차범위 내에서 가장 가까운 곳에 위치한 관광지를 방문한 관광지 정보로 사용함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이후 방문 계절에서 유사한</a:t>
            </a:r>
            <a:r>
              <a:rPr lang="en-US" altLang="ko-KR" sz="1400" b="1"/>
              <a:t>(</a:t>
            </a:r>
            <a:r>
              <a:rPr lang="ko-KR" altLang="en-US" sz="1400" b="1"/>
              <a:t>오차범위 </a:t>
            </a:r>
            <a:r>
              <a:rPr lang="en-US" altLang="ko-KR" sz="1400" b="1"/>
              <a:t>: -1 / +1) </a:t>
            </a:r>
            <a:r>
              <a:rPr lang="ko-KR" altLang="en-US" sz="1400" b="1"/>
              <a:t>기후때의 데이터를 사용하여 방문한 관광지에 대한 관광객 프로필</a:t>
            </a:r>
            <a:r>
              <a:rPr lang="en-US" altLang="ko-KR" sz="1400" b="1"/>
              <a:t>(</a:t>
            </a:r>
            <a:r>
              <a:rPr lang="ko-KR" altLang="en-US" sz="1400" b="1"/>
              <a:t>나이대</a:t>
            </a:r>
            <a:r>
              <a:rPr lang="en-US" altLang="ko-KR" sz="1400" b="1"/>
              <a:t>, </a:t>
            </a:r>
            <a:r>
              <a:rPr lang="ko-KR" altLang="en-US" sz="1400" b="1"/>
              <a:t>성별</a:t>
            </a:r>
            <a:r>
              <a:rPr lang="en-US" altLang="ko-KR" sz="1400" b="1"/>
              <a:t>, </a:t>
            </a:r>
            <a:r>
              <a:rPr lang="ko-KR" altLang="en-US" sz="1400" b="1"/>
              <a:t>동반자 유형</a:t>
            </a:r>
            <a:r>
              <a:rPr lang="en-US" altLang="ko-KR" sz="1400" b="1"/>
              <a:t>)</a:t>
            </a:r>
            <a:r>
              <a:rPr lang="ko-KR" altLang="en-US" sz="1400" b="1"/>
              <a:t>에 대한 정보를 추가함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외부 요인 및 관광객 프로필에 따른 방문 관광지에 대하여 한국관광공사 </a:t>
            </a:r>
            <a:r>
              <a:rPr lang="en-US" altLang="ko-KR" sz="1400" b="1"/>
              <a:t>DataLab</a:t>
            </a:r>
            <a:r>
              <a:rPr lang="ko-KR" altLang="en-US" sz="1400" b="1"/>
              <a:t>의 중심 관광지에 대한 연관관광지 정보를 사용하여 이후 방문하기 좋은 관광지 정보를 추가함</a:t>
            </a:r>
            <a:endParaRPr lang="en-US" altLang="ko-KR" sz="1400" b="1"/>
          </a:p>
        </p:txBody>
      </p:sp>
    </p:spTree>
    <p:extLst>
      <p:ext uri="{BB962C8B-B14F-4D97-AF65-F5344CB8AC3E}">
        <p14:creationId xmlns:p14="http://schemas.microsoft.com/office/powerpoint/2010/main" val="397142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In-vehicle AI-enabled smart target advertising system for tourism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Dataset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F1D4-5971-46CE-DE44-8EF41424CB0B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EVGPS &amp; Visit Korea DataLab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BBCD414-7C19-547D-EC85-BA6F8C94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52" y="2318425"/>
            <a:ext cx="10689231" cy="41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76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68392</TotalTime>
  <Words>1074</Words>
  <Application>Microsoft Office PowerPoint</Application>
  <PresentationFormat>와이드스크린</PresentationFormat>
  <Paragraphs>321</Paragraphs>
  <Slides>13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Times New Roman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윤준호</cp:lastModifiedBy>
  <cp:revision>6141</cp:revision>
  <cp:lastPrinted>2022-01-04T03:27:22Z</cp:lastPrinted>
  <dcterms:created xsi:type="dcterms:W3CDTF">2019-04-17T04:58:35Z</dcterms:created>
  <dcterms:modified xsi:type="dcterms:W3CDTF">2022-10-27T05:11:07Z</dcterms:modified>
</cp:coreProperties>
</file>