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18" r:id="rId3"/>
    <p:sldId id="315" r:id="rId4"/>
    <p:sldId id="325" r:id="rId5"/>
    <p:sldId id="326" r:id="rId6"/>
    <p:sldId id="311" r:id="rId7"/>
    <p:sldId id="327" r:id="rId8"/>
    <p:sldId id="324" r:id="rId9"/>
    <p:sldId id="328" r:id="rId10"/>
    <p:sldId id="329" r:id="rId11"/>
    <p:sldId id="330" r:id="rId12"/>
    <p:sldId id="331" r:id="rId13"/>
    <p:sldId id="332" r:id="rId14"/>
    <p:sldId id="299" r:id="rId1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385723"/>
    <a:srgbClr val="00B050"/>
    <a:srgbClr val="C00000"/>
    <a:srgbClr val="A6A6A6"/>
    <a:srgbClr val="7B9FC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63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76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EC2B7-8368-439D-B658-065CE0446116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8542D-A2EA-468A-842F-84615C3DE6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3754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5205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5650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2947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9155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8224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1530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5821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52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524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6186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9820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7612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414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9162D7-BB9A-CE20-8677-4ACDC89A1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7DE93C3-13DC-20EF-5A1E-967290CB10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B772D61-F756-CF55-B506-6A423E66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AC4BF03-13DA-EA40-21D2-BBC0EB4BF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7904D44-6025-E533-3FCB-D781AC51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278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660395-92F1-4B0F-1E53-41F67D4B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945CAB7-A757-1646-3206-004AAFFBDD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A43C36C-3608-5480-53EC-FC6E6B38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494CD93-E381-D1EA-FFBC-3FFAE9826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D0361D3-BDFD-DF57-6219-52F3CA9C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131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AF7F45C-381F-A735-1D04-A41FB9EB2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0AFE0D0-9F66-5486-8D97-DA9D0F99B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435C367-AFF6-5716-B721-5F7DF6EFF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EE8E49-D704-6F43-4AFA-F500C5B2A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C867872-1FD5-617E-8F58-D0AB006E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407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3E6240-CBD9-1DD6-5982-229C1D4BA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F7E457-1172-6F65-FAFF-57EBF188A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024D05F-B896-E67F-46B9-313904891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1A6FEC-611D-3446-5E24-0CA07D83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CE33944-B301-CEB7-7D04-905A7DD0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406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70E383-9FBD-E014-DCC0-36A8F769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32AA8E8-C2E4-9DC5-5A14-64BD91DFB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F0314F6-1957-180A-98C7-80B2FB4C3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F87DA12-BC20-8034-EEED-7FC1AFC8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42512D-0060-9DFE-D25B-30E67DF7B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196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A0B008-CE8A-E97B-6C40-D570571DD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FDE551-83D2-BDDD-381F-E2DB06D62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2037942-AA27-16BE-F511-D6A09606E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EB8F97C-3B1E-F480-868B-9F14F2571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0D3DD01-467C-81E6-C325-2092B00D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7287F8C-F4E0-A4B0-24FC-A75D05890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947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609214-E048-467A-A4D6-A9406693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427A90-F64F-2A43-2EA6-EE1FAD468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D66706C-CC55-32C3-3659-285790D97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18246E9-3C81-F026-B89B-F47801C0C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7F45459-94F3-4625-46B3-B7C83A02B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296FEF3-E820-EFCB-D98C-E6FEF327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D4E8390-A791-8759-48C3-A1DD56A2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9246EB6-AD88-2C78-B643-6CBEE2A9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996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92898A-C549-F0F2-72E3-11093793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C421F3D-F3ED-6B52-97FC-BA4EBDBF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E9A543B-D388-CAD9-0FB2-BD3267A92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D1ADC9C-EF23-69ED-C6AA-7AD462D3D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911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63D0CBA-0D0D-9CAC-F754-C7FEADA4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5B45FDA-76D2-CAEA-F837-30CD5095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7F975A-9849-C07B-56CD-E8630BB2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534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2E17C8-9B81-BBC2-B6C1-1EF989B36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EA9F643-B92C-8269-D048-371AE3168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2C0A82E-3B72-2254-ECFE-CDCAC290F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CD489DF-14F0-C639-0235-DC62F5C98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E5AB3E2-932A-3ED7-AD7A-817A622A7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FE91B41-2BBB-5C3D-F3F1-546632B0A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632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12881B-95A2-D31F-CA83-3124B0302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F7EEA54-1B29-EBDA-20BB-61BC052A4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443FF23-C617-496A-6F73-543E88FBB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764567-35D6-0F07-4FC9-DC36C6E1B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8FF8AD1-529E-E019-EC4C-566EF4A1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63B9AF1-484D-56A6-A814-88032EAB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48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7E171EA-6CCE-A920-63EF-0333E132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2189E1-BD80-47BA-7C2B-04A690849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DDE15F8-0D0F-3B5A-A028-96F50EB3A7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D5FD6-FB60-480A-AD9F-72F50E72FB98}" type="datetimeFigureOut">
              <a:rPr lang="ko-KR" altLang="en-US" smtClean="0"/>
              <a:t>2022-09-01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6EDFCD5-4E65-F754-9D48-99450E6C4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7C6A74-3E40-749A-66D3-85B40C35C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383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172F2CE4-97D0-4FEA-8B8A-FBF6C2D3FA3A}"/>
              </a:ext>
            </a:extLst>
          </p:cNvPr>
          <p:cNvCxnSpPr>
            <a:cxnSpLocks/>
          </p:cNvCxnSpPr>
          <p:nvPr/>
        </p:nvCxnSpPr>
        <p:spPr>
          <a:xfrm>
            <a:off x="2687171" y="2733187"/>
            <a:ext cx="681765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FC9C5D-C2E6-4123-9128-1F6A419C1648}"/>
              </a:ext>
            </a:extLst>
          </p:cNvPr>
          <p:cNvSpPr txBox="1"/>
          <p:nvPr/>
        </p:nvSpPr>
        <p:spPr>
          <a:xfrm>
            <a:off x="2352952" y="2199315"/>
            <a:ext cx="7486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/>
              <a:t>Lab Seminar</a:t>
            </a:r>
            <a:endParaRPr lang="ko-KR" alt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5A0820-DF2E-435C-8017-BAE7637697F3}"/>
              </a:ext>
            </a:extLst>
          </p:cNvPr>
          <p:cNvSpPr txBox="1"/>
          <p:nvPr/>
        </p:nvSpPr>
        <p:spPr>
          <a:xfrm>
            <a:off x="3797708" y="3089165"/>
            <a:ext cx="45965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dirty="0"/>
              <a:t>Intelligent Information Processing Lab</a:t>
            </a:r>
          </a:p>
          <a:p>
            <a:pPr algn="ctr"/>
            <a:endParaRPr lang="en-US" altLang="ko-KR" sz="1800" dirty="0"/>
          </a:p>
          <a:p>
            <a:pPr algn="ctr"/>
            <a:r>
              <a:rPr lang="en-US" altLang="ko-KR" dirty="0"/>
              <a:t>2022.09.01</a:t>
            </a:r>
          </a:p>
          <a:p>
            <a:pPr algn="ctr"/>
            <a:endParaRPr lang="en-US" altLang="ko-KR" dirty="0"/>
          </a:p>
          <a:p>
            <a:pPr algn="ctr"/>
            <a:r>
              <a:rPr lang="en-US" altLang="ko-KR" dirty="0"/>
              <a:t>202240130 Yunsang Joo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6710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Discussion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298741" cy="41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하악 사랑니가 신경과 닿지 않았을 때</a:t>
            </a:r>
            <a:r>
              <a:rPr lang="en-US" altLang="ko-KR" sz="1600" dirty="0"/>
              <a:t>(overlap pixel</a:t>
            </a:r>
            <a:r>
              <a:rPr lang="ko-KR" altLang="en-US" sz="1600" dirty="0"/>
              <a:t>이 </a:t>
            </a:r>
            <a:r>
              <a:rPr lang="en-US" altLang="ko-KR" sz="1600" dirty="0"/>
              <a:t>0) N.2</a:t>
            </a:r>
            <a:r>
              <a:rPr lang="ko-KR" altLang="en-US" sz="1600" dirty="0"/>
              <a:t>으로 분류된 이미지 </a:t>
            </a:r>
            <a:r>
              <a:rPr lang="en-US" altLang="ko-KR" sz="1600" dirty="0"/>
              <a:t>24</a:t>
            </a:r>
            <a:r>
              <a:rPr lang="ko-KR" altLang="en-US" sz="1600" dirty="0"/>
              <a:t>장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B4231274-26AF-3090-9404-E72BE3F03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266" y="1640758"/>
            <a:ext cx="1510589" cy="1440000"/>
          </a:xfrm>
          <a:prstGeom prst="rect">
            <a:avLst/>
          </a:prstGeom>
        </p:spPr>
      </p:pic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0853B2BD-0BD6-6E72-D4ED-D2507599F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289988"/>
              </p:ext>
            </p:extLst>
          </p:nvPr>
        </p:nvGraphicFramePr>
        <p:xfrm>
          <a:off x="100861" y="3439171"/>
          <a:ext cx="5359401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79">
                  <a:extLst>
                    <a:ext uri="{9D8B030D-6E8A-4147-A177-3AD203B41FA5}">
                      <a16:colId xmlns:a16="http://schemas.microsoft.com/office/drawing/2014/main" val="4125107486"/>
                    </a:ext>
                  </a:extLst>
                </a:gridCol>
                <a:gridCol w="713530">
                  <a:extLst>
                    <a:ext uri="{9D8B030D-6E8A-4147-A177-3AD203B41FA5}">
                      <a16:colId xmlns:a16="http://schemas.microsoft.com/office/drawing/2014/main" val="2235305245"/>
                    </a:ext>
                  </a:extLst>
                </a:gridCol>
                <a:gridCol w="903804">
                  <a:extLst>
                    <a:ext uri="{9D8B030D-6E8A-4147-A177-3AD203B41FA5}">
                      <a16:colId xmlns:a16="http://schemas.microsoft.com/office/drawing/2014/main" val="3291507068"/>
                    </a:ext>
                  </a:extLst>
                </a:gridCol>
                <a:gridCol w="1230442">
                  <a:extLst>
                    <a:ext uri="{9D8B030D-6E8A-4147-A177-3AD203B41FA5}">
                      <a16:colId xmlns:a16="http://schemas.microsoft.com/office/drawing/2014/main" val="523028454"/>
                    </a:ext>
                  </a:extLst>
                </a:gridCol>
                <a:gridCol w="1902746">
                  <a:extLst>
                    <a:ext uri="{9D8B030D-6E8A-4147-A177-3AD203B41FA5}">
                      <a16:colId xmlns:a16="http://schemas.microsoft.com/office/drawing/2014/main" val="984235345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Label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Predict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N_div_molar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Overlap_pixcel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File_name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899602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L:N.2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L:N.1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1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>
                          <a:effectLst/>
                        </a:rPr>
                        <a:t>0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1141030000.jpg_mask.png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720665"/>
                  </a:ext>
                </a:extLst>
              </a:tr>
            </a:tbl>
          </a:graphicData>
        </a:graphic>
      </p:graphicFrame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02387504-8FCE-CB98-BCD0-5483D775E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234399"/>
              </p:ext>
            </p:extLst>
          </p:nvPr>
        </p:nvGraphicFramePr>
        <p:xfrm>
          <a:off x="100862" y="5750346"/>
          <a:ext cx="5359401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79">
                  <a:extLst>
                    <a:ext uri="{9D8B030D-6E8A-4147-A177-3AD203B41FA5}">
                      <a16:colId xmlns:a16="http://schemas.microsoft.com/office/drawing/2014/main" val="4125107486"/>
                    </a:ext>
                  </a:extLst>
                </a:gridCol>
                <a:gridCol w="713530">
                  <a:extLst>
                    <a:ext uri="{9D8B030D-6E8A-4147-A177-3AD203B41FA5}">
                      <a16:colId xmlns:a16="http://schemas.microsoft.com/office/drawing/2014/main" val="2235305245"/>
                    </a:ext>
                  </a:extLst>
                </a:gridCol>
                <a:gridCol w="903804">
                  <a:extLst>
                    <a:ext uri="{9D8B030D-6E8A-4147-A177-3AD203B41FA5}">
                      <a16:colId xmlns:a16="http://schemas.microsoft.com/office/drawing/2014/main" val="3291507068"/>
                    </a:ext>
                  </a:extLst>
                </a:gridCol>
                <a:gridCol w="1230442">
                  <a:extLst>
                    <a:ext uri="{9D8B030D-6E8A-4147-A177-3AD203B41FA5}">
                      <a16:colId xmlns:a16="http://schemas.microsoft.com/office/drawing/2014/main" val="523028454"/>
                    </a:ext>
                  </a:extLst>
                </a:gridCol>
                <a:gridCol w="1902746">
                  <a:extLst>
                    <a:ext uri="{9D8B030D-6E8A-4147-A177-3AD203B41FA5}">
                      <a16:colId xmlns:a16="http://schemas.microsoft.com/office/drawing/2014/main" val="984235345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Label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Predict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N_div_molar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Overlap_pixcel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File_name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899602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L:N.2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L:N.1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1381960000.jpg_mask.png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720665"/>
                  </a:ext>
                </a:extLst>
              </a:tr>
            </a:tbl>
          </a:graphicData>
        </a:graphic>
      </p:graphicFrame>
      <p:pic>
        <p:nvPicPr>
          <p:cNvPr id="17" name="그림 16">
            <a:extLst>
              <a:ext uri="{FF2B5EF4-FFF2-40B4-BE49-F238E27FC236}">
                <a16:creationId xmlns:a16="http://schemas.microsoft.com/office/drawing/2014/main" id="{6CA17C78-9592-DB0A-BD19-A4B9E9D94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004" y="4019722"/>
            <a:ext cx="1991112" cy="1440000"/>
          </a:xfrm>
          <a:prstGeom prst="rect">
            <a:avLst/>
          </a:prstGeom>
        </p:spPr>
      </p:pic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FB402D5B-AB50-CC4F-C705-C979D3961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971087"/>
              </p:ext>
            </p:extLst>
          </p:nvPr>
        </p:nvGraphicFramePr>
        <p:xfrm>
          <a:off x="6731740" y="3439171"/>
          <a:ext cx="5359401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79">
                  <a:extLst>
                    <a:ext uri="{9D8B030D-6E8A-4147-A177-3AD203B41FA5}">
                      <a16:colId xmlns:a16="http://schemas.microsoft.com/office/drawing/2014/main" val="4125107486"/>
                    </a:ext>
                  </a:extLst>
                </a:gridCol>
                <a:gridCol w="713530">
                  <a:extLst>
                    <a:ext uri="{9D8B030D-6E8A-4147-A177-3AD203B41FA5}">
                      <a16:colId xmlns:a16="http://schemas.microsoft.com/office/drawing/2014/main" val="2235305245"/>
                    </a:ext>
                  </a:extLst>
                </a:gridCol>
                <a:gridCol w="903804">
                  <a:extLst>
                    <a:ext uri="{9D8B030D-6E8A-4147-A177-3AD203B41FA5}">
                      <a16:colId xmlns:a16="http://schemas.microsoft.com/office/drawing/2014/main" val="3291507068"/>
                    </a:ext>
                  </a:extLst>
                </a:gridCol>
                <a:gridCol w="1230442">
                  <a:extLst>
                    <a:ext uri="{9D8B030D-6E8A-4147-A177-3AD203B41FA5}">
                      <a16:colId xmlns:a16="http://schemas.microsoft.com/office/drawing/2014/main" val="523028454"/>
                    </a:ext>
                  </a:extLst>
                </a:gridCol>
                <a:gridCol w="1902746">
                  <a:extLst>
                    <a:ext uri="{9D8B030D-6E8A-4147-A177-3AD203B41FA5}">
                      <a16:colId xmlns:a16="http://schemas.microsoft.com/office/drawing/2014/main" val="984235345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Label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Predict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N_div_molar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Overlap_pixcel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File_name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899602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L:N.2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L:N.1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1466400000.jpg_mask.png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720665"/>
                  </a:ext>
                </a:extLst>
              </a:tr>
            </a:tbl>
          </a:graphicData>
        </a:graphic>
      </p:graphicFrame>
      <p:pic>
        <p:nvPicPr>
          <p:cNvPr id="22" name="그림 21">
            <a:extLst>
              <a:ext uri="{FF2B5EF4-FFF2-40B4-BE49-F238E27FC236}">
                <a16:creationId xmlns:a16="http://schemas.microsoft.com/office/drawing/2014/main" id="{85B7E8E6-663D-F423-E493-AAD27A75B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0598" y="1642862"/>
            <a:ext cx="1941678" cy="1440000"/>
          </a:xfrm>
          <a:prstGeom prst="rect">
            <a:avLst/>
          </a:prstGeom>
        </p:spPr>
      </p:pic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BCEE9D72-8121-ED49-0EE5-2CA1F881E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548615"/>
              </p:ext>
            </p:extLst>
          </p:nvPr>
        </p:nvGraphicFramePr>
        <p:xfrm>
          <a:off x="6731737" y="5750346"/>
          <a:ext cx="5359401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79">
                  <a:extLst>
                    <a:ext uri="{9D8B030D-6E8A-4147-A177-3AD203B41FA5}">
                      <a16:colId xmlns:a16="http://schemas.microsoft.com/office/drawing/2014/main" val="4125107486"/>
                    </a:ext>
                  </a:extLst>
                </a:gridCol>
                <a:gridCol w="713530">
                  <a:extLst>
                    <a:ext uri="{9D8B030D-6E8A-4147-A177-3AD203B41FA5}">
                      <a16:colId xmlns:a16="http://schemas.microsoft.com/office/drawing/2014/main" val="2235305245"/>
                    </a:ext>
                  </a:extLst>
                </a:gridCol>
                <a:gridCol w="903804">
                  <a:extLst>
                    <a:ext uri="{9D8B030D-6E8A-4147-A177-3AD203B41FA5}">
                      <a16:colId xmlns:a16="http://schemas.microsoft.com/office/drawing/2014/main" val="3291507068"/>
                    </a:ext>
                  </a:extLst>
                </a:gridCol>
                <a:gridCol w="1230442">
                  <a:extLst>
                    <a:ext uri="{9D8B030D-6E8A-4147-A177-3AD203B41FA5}">
                      <a16:colId xmlns:a16="http://schemas.microsoft.com/office/drawing/2014/main" val="523028454"/>
                    </a:ext>
                  </a:extLst>
                </a:gridCol>
                <a:gridCol w="1902746">
                  <a:extLst>
                    <a:ext uri="{9D8B030D-6E8A-4147-A177-3AD203B41FA5}">
                      <a16:colId xmlns:a16="http://schemas.microsoft.com/office/drawing/2014/main" val="984235345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Label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Predict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N_div_molar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Overlap_pixcel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File_name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899602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L:N.2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L:N.1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3629700000.jpg_mask.png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720665"/>
                  </a:ext>
                </a:extLst>
              </a:tr>
            </a:tbl>
          </a:graphicData>
        </a:graphic>
      </p:graphicFrame>
      <p:pic>
        <p:nvPicPr>
          <p:cNvPr id="26" name="그림 25">
            <a:extLst>
              <a:ext uri="{FF2B5EF4-FFF2-40B4-BE49-F238E27FC236}">
                <a16:creationId xmlns:a16="http://schemas.microsoft.com/office/drawing/2014/main" id="{7B76FBE2-60DA-8091-4D38-8D7E17836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8805" y="4019722"/>
            <a:ext cx="1625264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83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Discussion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298741" cy="41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하악 사랑니가 신경을 두 가닥을 통과했을 때</a:t>
            </a:r>
            <a:r>
              <a:rPr lang="en-US" altLang="ko-KR" sz="1600" dirty="0"/>
              <a:t>(overlap pixel</a:t>
            </a:r>
            <a:r>
              <a:rPr lang="ko-KR" altLang="en-US" sz="1600" dirty="0"/>
              <a:t>이 </a:t>
            </a:r>
            <a:r>
              <a:rPr lang="en-US" altLang="ko-KR" sz="1600" dirty="0"/>
              <a:t>0</a:t>
            </a:r>
            <a:r>
              <a:rPr lang="ko-KR" altLang="en-US" sz="1600" dirty="0"/>
              <a:t>보다 큼</a:t>
            </a:r>
            <a:r>
              <a:rPr lang="en-US" altLang="ko-KR" sz="1600" dirty="0"/>
              <a:t>) N.2</a:t>
            </a:r>
            <a:r>
              <a:rPr lang="ko-KR" altLang="en-US" sz="1600" dirty="0"/>
              <a:t>으로 분류된 이미지 </a:t>
            </a:r>
            <a:r>
              <a:rPr lang="en-US" altLang="ko-KR" sz="1600" dirty="0"/>
              <a:t>4</a:t>
            </a:r>
            <a:r>
              <a:rPr lang="ko-KR" altLang="en-US" sz="1600" dirty="0"/>
              <a:t>장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071D62A3-2BD4-5334-2F8A-809E5BEB9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767" y="1808967"/>
            <a:ext cx="2446192" cy="1440000"/>
          </a:xfrm>
          <a:prstGeom prst="rect">
            <a:avLst/>
          </a:prstGeom>
        </p:spPr>
      </p:pic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0B9AD12E-0E1A-038C-7CBA-55F35B171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472144"/>
              </p:ext>
            </p:extLst>
          </p:nvPr>
        </p:nvGraphicFramePr>
        <p:xfrm>
          <a:off x="83164" y="3385504"/>
          <a:ext cx="5359401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79">
                  <a:extLst>
                    <a:ext uri="{9D8B030D-6E8A-4147-A177-3AD203B41FA5}">
                      <a16:colId xmlns:a16="http://schemas.microsoft.com/office/drawing/2014/main" val="1744460062"/>
                    </a:ext>
                  </a:extLst>
                </a:gridCol>
                <a:gridCol w="713530">
                  <a:extLst>
                    <a:ext uri="{9D8B030D-6E8A-4147-A177-3AD203B41FA5}">
                      <a16:colId xmlns:a16="http://schemas.microsoft.com/office/drawing/2014/main" val="1504955137"/>
                    </a:ext>
                  </a:extLst>
                </a:gridCol>
                <a:gridCol w="903804">
                  <a:extLst>
                    <a:ext uri="{9D8B030D-6E8A-4147-A177-3AD203B41FA5}">
                      <a16:colId xmlns:a16="http://schemas.microsoft.com/office/drawing/2014/main" val="1722540680"/>
                    </a:ext>
                  </a:extLst>
                </a:gridCol>
                <a:gridCol w="1230442">
                  <a:extLst>
                    <a:ext uri="{9D8B030D-6E8A-4147-A177-3AD203B41FA5}">
                      <a16:colId xmlns:a16="http://schemas.microsoft.com/office/drawing/2014/main" val="1454298392"/>
                    </a:ext>
                  </a:extLst>
                </a:gridCol>
                <a:gridCol w="1902746">
                  <a:extLst>
                    <a:ext uri="{9D8B030D-6E8A-4147-A177-3AD203B41FA5}">
                      <a16:colId xmlns:a16="http://schemas.microsoft.com/office/drawing/2014/main" val="3082110069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Label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Predict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N_div_molar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Overlap_pixcel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File_name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261551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R:N.2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R:N.3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2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17765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3851390000.jpg_mask.png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6598504"/>
                  </a:ext>
                </a:extLst>
              </a:tr>
            </a:tbl>
          </a:graphicData>
        </a:graphic>
      </p:graphicFrame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7E97978E-1A6B-21AC-F4ED-1080E63C56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760305"/>
              </p:ext>
            </p:extLst>
          </p:nvPr>
        </p:nvGraphicFramePr>
        <p:xfrm>
          <a:off x="6749435" y="3385504"/>
          <a:ext cx="5359401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79">
                  <a:extLst>
                    <a:ext uri="{9D8B030D-6E8A-4147-A177-3AD203B41FA5}">
                      <a16:colId xmlns:a16="http://schemas.microsoft.com/office/drawing/2014/main" val="1744460062"/>
                    </a:ext>
                  </a:extLst>
                </a:gridCol>
                <a:gridCol w="713530">
                  <a:extLst>
                    <a:ext uri="{9D8B030D-6E8A-4147-A177-3AD203B41FA5}">
                      <a16:colId xmlns:a16="http://schemas.microsoft.com/office/drawing/2014/main" val="1504955137"/>
                    </a:ext>
                  </a:extLst>
                </a:gridCol>
                <a:gridCol w="903804">
                  <a:extLst>
                    <a:ext uri="{9D8B030D-6E8A-4147-A177-3AD203B41FA5}">
                      <a16:colId xmlns:a16="http://schemas.microsoft.com/office/drawing/2014/main" val="1722540680"/>
                    </a:ext>
                  </a:extLst>
                </a:gridCol>
                <a:gridCol w="1230442">
                  <a:extLst>
                    <a:ext uri="{9D8B030D-6E8A-4147-A177-3AD203B41FA5}">
                      <a16:colId xmlns:a16="http://schemas.microsoft.com/office/drawing/2014/main" val="1454298392"/>
                    </a:ext>
                  </a:extLst>
                </a:gridCol>
                <a:gridCol w="1902746">
                  <a:extLst>
                    <a:ext uri="{9D8B030D-6E8A-4147-A177-3AD203B41FA5}">
                      <a16:colId xmlns:a16="http://schemas.microsoft.com/office/drawing/2014/main" val="3082110069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Label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Predict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N_div_molar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Overlap_pixcel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File_name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261551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L:N.2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L:N.3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15179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3913640000.jpg_mask.png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6598504"/>
                  </a:ext>
                </a:extLst>
              </a:tr>
            </a:tbl>
          </a:graphicData>
        </a:graphic>
      </p:graphicFrame>
      <p:pic>
        <p:nvPicPr>
          <p:cNvPr id="12" name="그림 11">
            <a:extLst>
              <a:ext uri="{FF2B5EF4-FFF2-40B4-BE49-F238E27FC236}">
                <a16:creationId xmlns:a16="http://schemas.microsoft.com/office/drawing/2014/main" id="{950F8025-B6D2-0E68-AE6E-C58EB36F9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389" y="1807074"/>
            <a:ext cx="1767492" cy="1440000"/>
          </a:xfrm>
          <a:prstGeom prst="rect">
            <a:avLst/>
          </a:prstGeom>
        </p:spPr>
      </p:pic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25A474D2-49F3-170F-7BD3-0FFF00F7C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910821"/>
              </p:ext>
            </p:extLst>
          </p:nvPr>
        </p:nvGraphicFramePr>
        <p:xfrm>
          <a:off x="83163" y="5713665"/>
          <a:ext cx="5359401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79">
                  <a:extLst>
                    <a:ext uri="{9D8B030D-6E8A-4147-A177-3AD203B41FA5}">
                      <a16:colId xmlns:a16="http://schemas.microsoft.com/office/drawing/2014/main" val="1744460062"/>
                    </a:ext>
                  </a:extLst>
                </a:gridCol>
                <a:gridCol w="713530">
                  <a:extLst>
                    <a:ext uri="{9D8B030D-6E8A-4147-A177-3AD203B41FA5}">
                      <a16:colId xmlns:a16="http://schemas.microsoft.com/office/drawing/2014/main" val="1504955137"/>
                    </a:ext>
                  </a:extLst>
                </a:gridCol>
                <a:gridCol w="903804">
                  <a:extLst>
                    <a:ext uri="{9D8B030D-6E8A-4147-A177-3AD203B41FA5}">
                      <a16:colId xmlns:a16="http://schemas.microsoft.com/office/drawing/2014/main" val="1722540680"/>
                    </a:ext>
                  </a:extLst>
                </a:gridCol>
                <a:gridCol w="1230442">
                  <a:extLst>
                    <a:ext uri="{9D8B030D-6E8A-4147-A177-3AD203B41FA5}">
                      <a16:colId xmlns:a16="http://schemas.microsoft.com/office/drawing/2014/main" val="1454298392"/>
                    </a:ext>
                  </a:extLst>
                </a:gridCol>
                <a:gridCol w="1902746">
                  <a:extLst>
                    <a:ext uri="{9D8B030D-6E8A-4147-A177-3AD203B41FA5}">
                      <a16:colId xmlns:a16="http://schemas.microsoft.com/office/drawing/2014/main" val="3082110069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Label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Predict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N_div_molar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Overlap_pixcel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File_name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261551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R:N.2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R:N.3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14845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4058600000.jpg_mask.png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6598504"/>
                  </a:ext>
                </a:extLst>
              </a:tr>
            </a:tbl>
          </a:graphicData>
        </a:graphic>
      </p:graphicFrame>
      <p:pic>
        <p:nvPicPr>
          <p:cNvPr id="18" name="그림 17">
            <a:extLst>
              <a:ext uri="{FF2B5EF4-FFF2-40B4-BE49-F238E27FC236}">
                <a16:creationId xmlns:a16="http://schemas.microsoft.com/office/drawing/2014/main" id="{2D71C677-DF5B-A5CD-C5F0-D9F0BE797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808" y="4039134"/>
            <a:ext cx="1790109" cy="1440000"/>
          </a:xfrm>
          <a:prstGeom prst="rect">
            <a:avLst/>
          </a:prstGeom>
        </p:spPr>
      </p:pic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33C4434E-5ACF-5981-7E05-25C8153C0F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260597"/>
              </p:ext>
            </p:extLst>
          </p:nvPr>
        </p:nvGraphicFramePr>
        <p:xfrm>
          <a:off x="6749435" y="5713665"/>
          <a:ext cx="5359401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79">
                  <a:extLst>
                    <a:ext uri="{9D8B030D-6E8A-4147-A177-3AD203B41FA5}">
                      <a16:colId xmlns:a16="http://schemas.microsoft.com/office/drawing/2014/main" val="1744460062"/>
                    </a:ext>
                  </a:extLst>
                </a:gridCol>
                <a:gridCol w="713530">
                  <a:extLst>
                    <a:ext uri="{9D8B030D-6E8A-4147-A177-3AD203B41FA5}">
                      <a16:colId xmlns:a16="http://schemas.microsoft.com/office/drawing/2014/main" val="1504955137"/>
                    </a:ext>
                  </a:extLst>
                </a:gridCol>
                <a:gridCol w="903804">
                  <a:extLst>
                    <a:ext uri="{9D8B030D-6E8A-4147-A177-3AD203B41FA5}">
                      <a16:colId xmlns:a16="http://schemas.microsoft.com/office/drawing/2014/main" val="1722540680"/>
                    </a:ext>
                  </a:extLst>
                </a:gridCol>
                <a:gridCol w="1230442">
                  <a:extLst>
                    <a:ext uri="{9D8B030D-6E8A-4147-A177-3AD203B41FA5}">
                      <a16:colId xmlns:a16="http://schemas.microsoft.com/office/drawing/2014/main" val="1454298392"/>
                    </a:ext>
                  </a:extLst>
                </a:gridCol>
                <a:gridCol w="1902746">
                  <a:extLst>
                    <a:ext uri="{9D8B030D-6E8A-4147-A177-3AD203B41FA5}">
                      <a16:colId xmlns:a16="http://schemas.microsoft.com/office/drawing/2014/main" val="3082110069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Label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Predict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N_div_molar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Overlap_pixcel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File_name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261551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R:N.2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R:N.3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18982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4124310000.jpg_mask.png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6598504"/>
                  </a:ext>
                </a:extLst>
              </a:tr>
            </a:tbl>
          </a:graphicData>
        </a:graphic>
      </p:graphicFrame>
      <p:pic>
        <p:nvPicPr>
          <p:cNvPr id="25" name="그림 24">
            <a:extLst>
              <a:ext uri="{FF2B5EF4-FFF2-40B4-BE49-F238E27FC236}">
                <a16:creationId xmlns:a16="http://schemas.microsoft.com/office/drawing/2014/main" id="{DD743326-FA84-2AED-77BB-D6B0C0D2D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5706" y="4107250"/>
            <a:ext cx="216685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87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Discussion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298741" cy="41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하악 사랑니가 신경을 한 가닥만 통과했을 때</a:t>
            </a:r>
            <a:r>
              <a:rPr lang="en-US" altLang="ko-KR" sz="1600" dirty="0"/>
              <a:t>(overlap pixel</a:t>
            </a:r>
            <a:r>
              <a:rPr lang="ko-KR" altLang="en-US" sz="1600" dirty="0"/>
              <a:t>이 </a:t>
            </a:r>
            <a:r>
              <a:rPr lang="en-US" altLang="ko-KR" sz="1600" dirty="0"/>
              <a:t>0</a:t>
            </a:r>
            <a:r>
              <a:rPr lang="ko-KR" altLang="en-US" sz="1600" dirty="0"/>
              <a:t>보다 큼</a:t>
            </a:r>
            <a:r>
              <a:rPr lang="en-US" altLang="ko-KR" sz="1600" dirty="0"/>
              <a:t>) N.3</a:t>
            </a:r>
            <a:r>
              <a:rPr lang="ko-KR" altLang="en-US" sz="1600" dirty="0"/>
              <a:t>으로 분류된 이미지 </a:t>
            </a:r>
            <a:r>
              <a:rPr lang="en-US" altLang="ko-KR" sz="1600" dirty="0"/>
              <a:t>18</a:t>
            </a:r>
            <a:r>
              <a:rPr lang="ko-KR" altLang="en-US" sz="1600" dirty="0"/>
              <a:t>장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B568DBDD-A08A-A10D-F73F-02D67954A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666" y="1931410"/>
            <a:ext cx="1853821" cy="1440000"/>
          </a:xfrm>
          <a:prstGeom prst="rect">
            <a:avLst/>
          </a:prstGeom>
        </p:spPr>
      </p:pic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7275A95B-E7F3-FE59-E270-BFFB6B6AF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444701"/>
              </p:ext>
            </p:extLst>
          </p:nvPr>
        </p:nvGraphicFramePr>
        <p:xfrm>
          <a:off x="89063" y="3608485"/>
          <a:ext cx="5359401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79">
                  <a:extLst>
                    <a:ext uri="{9D8B030D-6E8A-4147-A177-3AD203B41FA5}">
                      <a16:colId xmlns:a16="http://schemas.microsoft.com/office/drawing/2014/main" val="4161368840"/>
                    </a:ext>
                  </a:extLst>
                </a:gridCol>
                <a:gridCol w="713530">
                  <a:extLst>
                    <a:ext uri="{9D8B030D-6E8A-4147-A177-3AD203B41FA5}">
                      <a16:colId xmlns:a16="http://schemas.microsoft.com/office/drawing/2014/main" val="878493427"/>
                    </a:ext>
                  </a:extLst>
                </a:gridCol>
                <a:gridCol w="903804">
                  <a:extLst>
                    <a:ext uri="{9D8B030D-6E8A-4147-A177-3AD203B41FA5}">
                      <a16:colId xmlns:a16="http://schemas.microsoft.com/office/drawing/2014/main" val="4053140158"/>
                    </a:ext>
                  </a:extLst>
                </a:gridCol>
                <a:gridCol w="1230442">
                  <a:extLst>
                    <a:ext uri="{9D8B030D-6E8A-4147-A177-3AD203B41FA5}">
                      <a16:colId xmlns:a16="http://schemas.microsoft.com/office/drawing/2014/main" val="2135101026"/>
                    </a:ext>
                  </a:extLst>
                </a:gridCol>
                <a:gridCol w="1902746">
                  <a:extLst>
                    <a:ext uri="{9D8B030D-6E8A-4147-A177-3AD203B41FA5}">
                      <a16:colId xmlns:a16="http://schemas.microsoft.com/office/drawing/2014/main" val="2322162631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Label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Predict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N_div_molar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Overlap_pixcel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File_name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970885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R:N.3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R:N.2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1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11189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1854880000.jpg_mask.png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49444"/>
                  </a:ext>
                </a:extLst>
              </a:tr>
            </a:tbl>
          </a:graphicData>
        </a:graphic>
      </p:graphicFrame>
      <p:pic>
        <p:nvPicPr>
          <p:cNvPr id="11" name="그림 10">
            <a:extLst>
              <a:ext uri="{FF2B5EF4-FFF2-40B4-BE49-F238E27FC236}">
                <a16:creationId xmlns:a16="http://schemas.microsoft.com/office/drawing/2014/main" id="{7F9C8EDD-AF0F-8176-75BE-8DB057676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514" y="1931410"/>
            <a:ext cx="1599447" cy="1440000"/>
          </a:xfrm>
          <a:prstGeom prst="rect">
            <a:avLst/>
          </a:prstGeom>
        </p:spPr>
      </p:pic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BE455384-F15F-68C8-F7F8-D23B2D026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016003"/>
              </p:ext>
            </p:extLst>
          </p:nvPr>
        </p:nvGraphicFramePr>
        <p:xfrm>
          <a:off x="89062" y="6051890"/>
          <a:ext cx="5359401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79">
                  <a:extLst>
                    <a:ext uri="{9D8B030D-6E8A-4147-A177-3AD203B41FA5}">
                      <a16:colId xmlns:a16="http://schemas.microsoft.com/office/drawing/2014/main" val="4161368840"/>
                    </a:ext>
                  </a:extLst>
                </a:gridCol>
                <a:gridCol w="713530">
                  <a:extLst>
                    <a:ext uri="{9D8B030D-6E8A-4147-A177-3AD203B41FA5}">
                      <a16:colId xmlns:a16="http://schemas.microsoft.com/office/drawing/2014/main" val="878493427"/>
                    </a:ext>
                  </a:extLst>
                </a:gridCol>
                <a:gridCol w="903804">
                  <a:extLst>
                    <a:ext uri="{9D8B030D-6E8A-4147-A177-3AD203B41FA5}">
                      <a16:colId xmlns:a16="http://schemas.microsoft.com/office/drawing/2014/main" val="4053140158"/>
                    </a:ext>
                  </a:extLst>
                </a:gridCol>
                <a:gridCol w="1230442">
                  <a:extLst>
                    <a:ext uri="{9D8B030D-6E8A-4147-A177-3AD203B41FA5}">
                      <a16:colId xmlns:a16="http://schemas.microsoft.com/office/drawing/2014/main" val="2135101026"/>
                    </a:ext>
                  </a:extLst>
                </a:gridCol>
                <a:gridCol w="1902746">
                  <a:extLst>
                    <a:ext uri="{9D8B030D-6E8A-4147-A177-3AD203B41FA5}">
                      <a16:colId xmlns:a16="http://schemas.microsoft.com/office/drawing/2014/main" val="2322162631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Label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Predict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N_div_molar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Overlap_pixcel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File_name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970885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R:N.3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R:N.2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9736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2197400000.jpg_mask.png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49444"/>
                  </a:ext>
                </a:extLst>
              </a:tr>
            </a:tbl>
          </a:graphicData>
        </a:graphic>
      </p:graphicFrame>
      <p:pic>
        <p:nvPicPr>
          <p:cNvPr id="17" name="그림 16">
            <a:extLst>
              <a:ext uri="{FF2B5EF4-FFF2-40B4-BE49-F238E27FC236}">
                <a16:creationId xmlns:a16="http://schemas.microsoft.com/office/drawing/2014/main" id="{98D6CFE0-27BD-0B16-EF01-0E062B477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245" y="4355581"/>
            <a:ext cx="1056662" cy="1440000"/>
          </a:xfrm>
          <a:prstGeom prst="rect">
            <a:avLst/>
          </a:prstGeom>
        </p:spPr>
      </p:pic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09A93BE9-DE66-19EB-74C6-E0A9BA094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50218"/>
              </p:ext>
            </p:extLst>
          </p:nvPr>
        </p:nvGraphicFramePr>
        <p:xfrm>
          <a:off x="6743538" y="3608485"/>
          <a:ext cx="5359401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79">
                  <a:extLst>
                    <a:ext uri="{9D8B030D-6E8A-4147-A177-3AD203B41FA5}">
                      <a16:colId xmlns:a16="http://schemas.microsoft.com/office/drawing/2014/main" val="1016323099"/>
                    </a:ext>
                  </a:extLst>
                </a:gridCol>
                <a:gridCol w="713530">
                  <a:extLst>
                    <a:ext uri="{9D8B030D-6E8A-4147-A177-3AD203B41FA5}">
                      <a16:colId xmlns:a16="http://schemas.microsoft.com/office/drawing/2014/main" val="2014105729"/>
                    </a:ext>
                  </a:extLst>
                </a:gridCol>
                <a:gridCol w="903804">
                  <a:extLst>
                    <a:ext uri="{9D8B030D-6E8A-4147-A177-3AD203B41FA5}">
                      <a16:colId xmlns:a16="http://schemas.microsoft.com/office/drawing/2014/main" val="4209430177"/>
                    </a:ext>
                  </a:extLst>
                </a:gridCol>
                <a:gridCol w="1230442">
                  <a:extLst>
                    <a:ext uri="{9D8B030D-6E8A-4147-A177-3AD203B41FA5}">
                      <a16:colId xmlns:a16="http://schemas.microsoft.com/office/drawing/2014/main" val="82266737"/>
                    </a:ext>
                  </a:extLst>
                </a:gridCol>
                <a:gridCol w="1902746">
                  <a:extLst>
                    <a:ext uri="{9D8B030D-6E8A-4147-A177-3AD203B41FA5}">
                      <a16:colId xmlns:a16="http://schemas.microsoft.com/office/drawing/2014/main" val="1582225874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Label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Predict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N_div_molar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Overlap_pixcel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File_name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515624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L:N.3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L:N.2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>
                          <a:effectLst/>
                        </a:rPr>
                        <a:t>1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>
                          <a:effectLst/>
                        </a:rPr>
                        <a:t>9669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1854880000.jpg_mask.png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5298109"/>
                  </a:ext>
                </a:extLst>
              </a:tr>
            </a:tbl>
          </a:graphicData>
        </a:graphic>
      </p:graphicFrame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id="{046E1E70-B3AF-B7E0-130F-D88DB15BF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647063"/>
              </p:ext>
            </p:extLst>
          </p:nvPr>
        </p:nvGraphicFramePr>
        <p:xfrm>
          <a:off x="6743538" y="6051890"/>
          <a:ext cx="5359401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79">
                  <a:extLst>
                    <a:ext uri="{9D8B030D-6E8A-4147-A177-3AD203B41FA5}">
                      <a16:colId xmlns:a16="http://schemas.microsoft.com/office/drawing/2014/main" val="4161368840"/>
                    </a:ext>
                  </a:extLst>
                </a:gridCol>
                <a:gridCol w="713530">
                  <a:extLst>
                    <a:ext uri="{9D8B030D-6E8A-4147-A177-3AD203B41FA5}">
                      <a16:colId xmlns:a16="http://schemas.microsoft.com/office/drawing/2014/main" val="878493427"/>
                    </a:ext>
                  </a:extLst>
                </a:gridCol>
                <a:gridCol w="903804">
                  <a:extLst>
                    <a:ext uri="{9D8B030D-6E8A-4147-A177-3AD203B41FA5}">
                      <a16:colId xmlns:a16="http://schemas.microsoft.com/office/drawing/2014/main" val="4053140158"/>
                    </a:ext>
                  </a:extLst>
                </a:gridCol>
                <a:gridCol w="1230442">
                  <a:extLst>
                    <a:ext uri="{9D8B030D-6E8A-4147-A177-3AD203B41FA5}">
                      <a16:colId xmlns:a16="http://schemas.microsoft.com/office/drawing/2014/main" val="2135101026"/>
                    </a:ext>
                  </a:extLst>
                </a:gridCol>
                <a:gridCol w="1902746">
                  <a:extLst>
                    <a:ext uri="{9D8B030D-6E8A-4147-A177-3AD203B41FA5}">
                      <a16:colId xmlns:a16="http://schemas.microsoft.com/office/drawing/2014/main" val="2322162631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Label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Predict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N_div_molar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Overlap_pixcel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File_name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970885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L:N.3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L:N.2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11995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3618260000.jpg_mask.png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49444"/>
                  </a:ext>
                </a:extLst>
              </a:tr>
            </a:tbl>
          </a:graphicData>
        </a:graphic>
      </p:graphicFrame>
      <p:pic>
        <p:nvPicPr>
          <p:cNvPr id="24" name="그림 23">
            <a:extLst>
              <a:ext uri="{FF2B5EF4-FFF2-40B4-BE49-F238E27FC236}">
                <a16:creationId xmlns:a16="http://schemas.microsoft.com/office/drawing/2014/main" id="{A24F5C0B-84AE-C955-8A87-C39C5F8AA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6492" y="4355581"/>
            <a:ext cx="2013489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95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Discussion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298741" cy="2260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여기서 신경 손상 가능도 라벨링 기준이 위의 기준 이외에도 있는지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분할 모델을 통해 예측 이미지 생성 후</a:t>
            </a:r>
            <a:r>
              <a:rPr lang="en-US" altLang="ko-KR" sz="1600" dirty="0"/>
              <a:t>, </a:t>
            </a:r>
            <a:r>
              <a:rPr lang="ko-KR" altLang="en-US" sz="1600" dirty="0"/>
              <a:t>위의 기준에 의해 분류하기에 실제 라벨링 데이터에서 올바르게 작동해야 예측 라벨링 데이터에서 기대 성능을 가질 수 있음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만약 위의 기준으로만 분류가 된 것이라면 데이터를 수정하고 진행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272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FE74C6-1B35-4E65-B9A3-AD22B72E2EFD}"/>
              </a:ext>
            </a:extLst>
          </p:cNvPr>
          <p:cNvSpPr txBox="1"/>
          <p:nvPr/>
        </p:nvSpPr>
        <p:spPr>
          <a:xfrm>
            <a:off x="2956346" y="3244334"/>
            <a:ext cx="627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E-mail : jus1915@gachon.ac.kr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759295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Introduction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487030" cy="5215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신경 손상</a:t>
            </a:r>
            <a:r>
              <a:rPr lang="en-US" altLang="ko-KR" sz="1600" dirty="0"/>
              <a:t>(IAN Injury):</a:t>
            </a:r>
            <a:r>
              <a:rPr lang="ko-KR" altLang="en-US" sz="1600" dirty="0"/>
              <a:t> 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 발치 후에 발생하는 합병증으로 하악에서 여러 감각 이상을 유발함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잠재적인 합병증을 사전에 예측하는 것은 전문의와 환자에게 적합한 조치를 취할 수 있도록 함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신경 손상 가능도는 하악 제</a:t>
            </a:r>
            <a:r>
              <a:rPr lang="en-US" altLang="ko-KR" sz="1600" dirty="0"/>
              <a:t>3</a:t>
            </a:r>
            <a:r>
              <a:rPr lang="ko-KR" altLang="en-US" sz="1600" dirty="0"/>
              <a:t>대구치와 신경의 관계를 통해 예측할 수 있음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제</a:t>
            </a:r>
            <a:r>
              <a:rPr lang="en-US" altLang="ko-KR" sz="1600" dirty="0"/>
              <a:t>3</a:t>
            </a:r>
            <a:r>
              <a:rPr lang="ko-KR" altLang="en-US" sz="1600" dirty="0"/>
              <a:t>대구치와 신경이 접촉해 있을 때 신경 손상의 가능성이 높음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3486150" lvl="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N.1(low): </a:t>
            </a:r>
            <a:r>
              <a:rPr lang="ko-KR" altLang="en-US" sz="1600" dirty="0"/>
              <a:t>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대구치가 </a:t>
            </a:r>
            <a:r>
              <a:rPr lang="en-US" altLang="ko-KR" sz="1600" dirty="0"/>
              <a:t>IAN</a:t>
            </a:r>
            <a:r>
              <a:rPr lang="ko-KR" altLang="en-US" sz="1600" dirty="0"/>
              <a:t>에 도달하지 않을 때</a:t>
            </a:r>
            <a:endParaRPr lang="en-US" altLang="ko-KR" sz="1600" dirty="0"/>
          </a:p>
          <a:p>
            <a:pPr marL="3486150" lvl="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N.2(medium): </a:t>
            </a:r>
            <a:r>
              <a:rPr lang="ko-KR" altLang="en-US" sz="1600" dirty="0"/>
              <a:t>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대구치가 </a:t>
            </a:r>
            <a:r>
              <a:rPr lang="en-US" altLang="ko-KR" sz="1600" dirty="0"/>
              <a:t>IAN</a:t>
            </a:r>
            <a:r>
              <a:rPr lang="ko-KR" altLang="en-US" sz="1600" dirty="0"/>
              <a:t>의 한 라인을 가로지를 때</a:t>
            </a:r>
            <a:endParaRPr lang="en-US" altLang="ko-KR" sz="1600" dirty="0"/>
          </a:p>
          <a:p>
            <a:pPr marL="3486150" lvl="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N.3(high): </a:t>
            </a:r>
            <a:r>
              <a:rPr lang="ko-KR" altLang="en-US" sz="1600" dirty="0"/>
              <a:t>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대구치가 </a:t>
            </a:r>
            <a:r>
              <a:rPr lang="en-US" altLang="ko-KR" sz="1600" dirty="0"/>
              <a:t>IAN</a:t>
            </a:r>
            <a:r>
              <a:rPr lang="ko-KR" altLang="en-US" sz="1600" dirty="0"/>
              <a:t>의 두 라인을 가로지를 때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E3FDB198-5BDB-F11B-B5B9-2C24A3C27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982" y="3161305"/>
            <a:ext cx="5407437" cy="1923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19D137-55DF-EA39-16E4-51E75DC80F16}"/>
              </a:ext>
            </a:extLst>
          </p:cNvPr>
          <p:cNvSpPr txBox="1"/>
          <p:nvPr/>
        </p:nvSpPr>
        <p:spPr>
          <a:xfrm>
            <a:off x="-1" y="6488668"/>
            <a:ext cx="12093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900" dirty="0" err="1"/>
              <a:t>Miloro</a:t>
            </a:r>
            <a:r>
              <a:rPr lang="ko-KR" altLang="en-US" sz="900" dirty="0"/>
              <a:t>, </a:t>
            </a:r>
            <a:r>
              <a:rPr lang="ko-KR" altLang="en-US" sz="900" dirty="0" err="1"/>
              <a:t>M</a:t>
            </a:r>
            <a:r>
              <a:rPr lang="ko-KR" altLang="en-US" sz="900" dirty="0"/>
              <a:t>.; </a:t>
            </a:r>
            <a:r>
              <a:rPr lang="ko-KR" altLang="en-US" sz="900" dirty="0" err="1"/>
              <a:t>DaBell</a:t>
            </a:r>
            <a:r>
              <a:rPr lang="ko-KR" altLang="en-US" sz="900" dirty="0"/>
              <a:t>, </a:t>
            </a:r>
            <a:r>
              <a:rPr lang="ko-KR" altLang="en-US" sz="900" dirty="0" err="1"/>
              <a:t>J</a:t>
            </a:r>
            <a:r>
              <a:rPr lang="ko-KR" altLang="en-US" sz="900" dirty="0"/>
              <a:t>. </a:t>
            </a:r>
            <a:r>
              <a:rPr lang="ko-KR" altLang="en-US" sz="900" dirty="0" err="1"/>
              <a:t>Radiographic</a:t>
            </a:r>
            <a:r>
              <a:rPr lang="ko-KR" altLang="en-US" sz="900" dirty="0"/>
              <a:t> </a:t>
            </a:r>
            <a:r>
              <a:rPr lang="ko-KR" altLang="en-US" sz="900" dirty="0" err="1"/>
              <a:t>proximity</a:t>
            </a:r>
            <a:r>
              <a:rPr lang="ko-KR" altLang="en-US" sz="900" dirty="0"/>
              <a:t> of </a:t>
            </a:r>
            <a:r>
              <a:rPr lang="ko-KR" altLang="en-US" sz="900" dirty="0" err="1"/>
              <a:t>the</a:t>
            </a:r>
            <a:r>
              <a:rPr lang="ko-KR" altLang="en-US" sz="900" dirty="0"/>
              <a:t> </a:t>
            </a:r>
            <a:r>
              <a:rPr lang="ko-KR" altLang="en-US" sz="900" dirty="0" err="1"/>
              <a:t>mandibular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third</a:t>
            </a:r>
            <a:r>
              <a:rPr lang="ko-KR" altLang="en-US" sz="900" dirty="0"/>
              <a:t> </a:t>
            </a:r>
            <a:r>
              <a:rPr lang="ko-KR" altLang="en-US" sz="900" dirty="0" err="1"/>
              <a:t>molar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to</a:t>
            </a:r>
            <a:r>
              <a:rPr lang="ko-KR" altLang="en-US" sz="900" dirty="0"/>
              <a:t> </a:t>
            </a:r>
            <a:r>
              <a:rPr lang="ko-KR" altLang="en-US" sz="900" dirty="0" err="1"/>
              <a:t>the</a:t>
            </a:r>
            <a:r>
              <a:rPr lang="ko-KR" altLang="en-US" sz="900" dirty="0"/>
              <a:t> </a:t>
            </a:r>
            <a:r>
              <a:rPr lang="ko-KR" altLang="en-US" sz="900" dirty="0" err="1"/>
              <a:t>inferior</a:t>
            </a:r>
            <a:r>
              <a:rPr lang="ko-KR" altLang="en-US" sz="900" dirty="0"/>
              <a:t> </a:t>
            </a:r>
            <a:r>
              <a:rPr lang="ko-KR" altLang="en-US" sz="900" dirty="0" err="1"/>
              <a:t>alveolar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canal</a:t>
            </a:r>
            <a:r>
              <a:rPr lang="ko-KR" altLang="en-US" sz="900" dirty="0"/>
              <a:t>. </a:t>
            </a:r>
            <a:r>
              <a:rPr lang="ko-KR" altLang="en-US" sz="900" dirty="0" err="1"/>
              <a:t>Oral</a:t>
            </a:r>
            <a:r>
              <a:rPr lang="ko-KR" altLang="en-US" sz="900" dirty="0"/>
              <a:t> </a:t>
            </a:r>
            <a:r>
              <a:rPr lang="ko-KR" altLang="en-US" sz="900" dirty="0" err="1"/>
              <a:t>Surg</a:t>
            </a:r>
            <a:r>
              <a:rPr lang="ko-KR" altLang="en-US" sz="900" dirty="0"/>
              <a:t>. </a:t>
            </a:r>
            <a:r>
              <a:rPr lang="ko-KR" altLang="en-US" sz="900" dirty="0" err="1"/>
              <a:t>Oral</a:t>
            </a:r>
            <a:r>
              <a:rPr lang="ko-KR" altLang="en-US" sz="900" dirty="0"/>
              <a:t> </a:t>
            </a:r>
            <a:r>
              <a:rPr lang="ko-KR" altLang="en-US" sz="900" dirty="0" err="1"/>
              <a:t>Med</a:t>
            </a:r>
            <a:r>
              <a:rPr lang="ko-KR" altLang="en-US" sz="900" dirty="0"/>
              <a:t>. </a:t>
            </a:r>
            <a:r>
              <a:rPr lang="ko-KR" altLang="en-US" sz="900" dirty="0" err="1"/>
              <a:t>Oral</a:t>
            </a:r>
            <a:r>
              <a:rPr lang="ko-KR" altLang="en-US" sz="900" dirty="0"/>
              <a:t> </a:t>
            </a:r>
            <a:r>
              <a:rPr lang="ko-KR" altLang="en-US" sz="900" dirty="0" err="1"/>
              <a:t>Pathol</a:t>
            </a:r>
            <a:r>
              <a:rPr lang="ko-KR" altLang="en-US" sz="900" dirty="0"/>
              <a:t>. </a:t>
            </a:r>
            <a:r>
              <a:rPr lang="ko-KR" altLang="en-US" sz="900" dirty="0" err="1"/>
              <a:t>Oral</a:t>
            </a:r>
            <a:r>
              <a:rPr lang="ko-KR" altLang="en-US" sz="900" dirty="0"/>
              <a:t> </a:t>
            </a:r>
            <a:r>
              <a:rPr lang="ko-KR" altLang="en-US" sz="900" dirty="0" err="1"/>
              <a:t>Radiol</a:t>
            </a:r>
            <a:r>
              <a:rPr lang="ko-KR" altLang="en-US" sz="900" dirty="0"/>
              <a:t>. </a:t>
            </a:r>
            <a:r>
              <a:rPr lang="ko-KR" altLang="en-US" sz="900" dirty="0" err="1"/>
              <a:t>Endodontol</a:t>
            </a:r>
            <a:r>
              <a:rPr lang="ko-KR" altLang="en-US" sz="900" dirty="0"/>
              <a:t>. 2005, 100, 545–549. </a:t>
            </a:r>
            <a:endParaRPr lang="en-US" altLang="ko-KR" sz="900" dirty="0"/>
          </a:p>
          <a:p>
            <a:r>
              <a:rPr lang="ko-KR" altLang="en-US" sz="900" dirty="0" err="1"/>
              <a:t>Kang</a:t>
            </a:r>
            <a:r>
              <a:rPr lang="ko-KR" altLang="en-US" sz="900" dirty="0"/>
              <a:t>, </a:t>
            </a:r>
            <a:r>
              <a:rPr lang="ko-KR" altLang="en-US" sz="900" dirty="0" err="1"/>
              <a:t>F</a:t>
            </a:r>
            <a:r>
              <a:rPr lang="ko-KR" altLang="en-US" sz="900" dirty="0"/>
              <a:t>.; </a:t>
            </a:r>
            <a:r>
              <a:rPr lang="ko-KR" altLang="en-US" sz="900" dirty="0" err="1"/>
              <a:t>Sah</a:t>
            </a:r>
            <a:r>
              <a:rPr lang="ko-KR" altLang="en-US" sz="900" dirty="0"/>
              <a:t>, </a:t>
            </a:r>
            <a:r>
              <a:rPr lang="ko-KR" altLang="en-US" sz="900" dirty="0" err="1"/>
              <a:t>M</a:t>
            </a:r>
            <a:r>
              <a:rPr lang="ko-KR" altLang="en-US" sz="900" dirty="0"/>
              <a:t>.; </a:t>
            </a:r>
            <a:r>
              <a:rPr lang="ko-KR" altLang="en-US" sz="900" dirty="0" err="1"/>
              <a:t>Fei</a:t>
            </a:r>
            <a:r>
              <a:rPr lang="ko-KR" altLang="en-US" sz="900" dirty="0"/>
              <a:t>, </a:t>
            </a:r>
            <a:r>
              <a:rPr lang="ko-KR" altLang="en-US" sz="900" dirty="0" err="1"/>
              <a:t>G</a:t>
            </a:r>
            <a:r>
              <a:rPr lang="ko-KR" altLang="en-US" sz="900" dirty="0"/>
              <a:t>. </a:t>
            </a:r>
            <a:r>
              <a:rPr lang="ko-KR" altLang="en-US" sz="900" dirty="0" err="1"/>
              <a:t>Determining</a:t>
            </a:r>
            <a:r>
              <a:rPr lang="ko-KR" altLang="en-US" sz="900" dirty="0"/>
              <a:t> </a:t>
            </a:r>
            <a:r>
              <a:rPr lang="ko-KR" altLang="en-US" sz="900" dirty="0" err="1"/>
              <a:t>the</a:t>
            </a:r>
            <a:r>
              <a:rPr lang="ko-KR" altLang="en-US" sz="900" dirty="0"/>
              <a:t> </a:t>
            </a:r>
            <a:r>
              <a:rPr lang="ko-KR" altLang="en-US" sz="900" dirty="0" err="1"/>
              <a:t>risk</a:t>
            </a:r>
            <a:r>
              <a:rPr lang="ko-KR" altLang="en-US" sz="900" dirty="0"/>
              <a:t> </a:t>
            </a:r>
            <a:r>
              <a:rPr lang="ko-KR" altLang="en-US" sz="900" dirty="0" err="1"/>
              <a:t>relationship</a:t>
            </a:r>
            <a:r>
              <a:rPr lang="ko-KR" altLang="en-US" sz="900" dirty="0"/>
              <a:t> </a:t>
            </a:r>
            <a:r>
              <a:rPr lang="ko-KR" altLang="en-US" sz="900" dirty="0" err="1"/>
              <a:t>associated</a:t>
            </a:r>
            <a:r>
              <a:rPr lang="ko-KR" altLang="en-US" sz="900" dirty="0"/>
              <a:t> </a:t>
            </a:r>
            <a:r>
              <a:rPr lang="ko-KR" altLang="en-US" sz="900" dirty="0" err="1"/>
              <a:t>with</a:t>
            </a:r>
            <a:r>
              <a:rPr lang="ko-KR" altLang="en-US" sz="900" dirty="0"/>
              <a:t> </a:t>
            </a:r>
            <a:r>
              <a:rPr lang="ko-KR" altLang="en-US" sz="900" dirty="0" err="1"/>
              <a:t>inferior</a:t>
            </a:r>
            <a:r>
              <a:rPr lang="ko-KR" altLang="en-US" sz="900" dirty="0"/>
              <a:t> </a:t>
            </a:r>
            <a:r>
              <a:rPr lang="ko-KR" altLang="en-US" sz="900" dirty="0" err="1"/>
              <a:t>alveolar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nerve</a:t>
            </a:r>
            <a:r>
              <a:rPr lang="ko-KR" altLang="en-US" sz="900" dirty="0"/>
              <a:t> </a:t>
            </a:r>
            <a:r>
              <a:rPr lang="ko-KR" altLang="en-US" sz="900" dirty="0" err="1"/>
              <a:t>injury</a:t>
            </a:r>
            <a:r>
              <a:rPr lang="ko-KR" altLang="en-US" sz="900" dirty="0"/>
              <a:t> </a:t>
            </a:r>
            <a:r>
              <a:rPr lang="ko-KR" altLang="en-US" sz="900" dirty="0" err="1"/>
              <a:t>following</a:t>
            </a:r>
            <a:r>
              <a:rPr lang="ko-KR" altLang="en-US" sz="900" dirty="0"/>
              <a:t> </a:t>
            </a:r>
            <a:r>
              <a:rPr lang="ko-KR" altLang="en-US" sz="900" dirty="0" err="1"/>
              <a:t>removal</a:t>
            </a:r>
            <a:r>
              <a:rPr lang="ko-KR" altLang="en-US" sz="900" dirty="0"/>
              <a:t> of </a:t>
            </a:r>
            <a:r>
              <a:rPr lang="ko-KR" altLang="en-US" sz="900" dirty="0" err="1"/>
              <a:t>mandibular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third</a:t>
            </a:r>
            <a:r>
              <a:rPr lang="ko-KR" altLang="en-US" sz="900" dirty="0"/>
              <a:t> </a:t>
            </a:r>
            <a:r>
              <a:rPr lang="ko-KR" altLang="en-US" sz="900" dirty="0" err="1"/>
              <a:t>molar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teeth</a:t>
            </a:r>
            <a:r>
              <a:rPr lang="ko-KR" altLang="en-US" sz="900" dirty="0"/>
              <a:t>: </a:t>
            </a:r>
            <a:r>
              <a:rPr lang="ko-KR" altLang="en-US" sz="900" dirty="0" err="1"/>
              <a:t>A</a:t>
            </a:r>
            <a:r>
              <a:rPr lang="ko-KR" altLang="en-US" sz="900" dirty="0"/>
              <a:t> </a:t>
            </a:r>
            <a:r>
              <a:rPr lang="ko-KR" altLang="en-US" sz="900" dirty="0" err="1"/>
              <a:t>systematic</a:t>
            </a:r>
            <a:r>
              <a:rPr lang="ko-KR" altLang="en-US" sz="900" dirty="0"/>
              <a:t> </a:t>
            </a:r>
            <a:r>
              <a:rPr lang="ko-KR" altLang="en-US" sz="900" dirty="0" err="1"/>
              <a:t>review</a:t>
            </a:r>
            <a:r>
              <a:rPr lang="ko-KR" altLang="en-US" sz="900" dirty="0"/>
              <a:t>. </a:t>
            </a:r>
            <a:r>
              <a:rPr lang="ko-KR" altLang="en-US" sz="900" dirty="0" err="1"/>
              <a:t>J</a:t>
            </a:r>
            <a:r>
              <a:rPr lang="ko-KR" altLang="en-US" sz="900" dirty="0"/>
              <a:t>. </a:t>
            </a:r>
            <a:r>
              <a:rPr lang="ko-KR" altLang="en-US" sz="900" dirty="0" err="1"/>
              <a:t>Stomatol</a:t>
            </a:r>
            <a:r>
              <a:rPr lang="ko-KR" altLang="en-US" sz="900" dirty="0"/>
              <a:t>. </a:t>
            </a:r>
            <a:r>
              <a:rPr lang="ko-KR" altLang="en-US" sz="900" dirty="0" err="1"/>
              <a:t>Oral</a:t>
            </a:r>
            <a:r>
              <a:rPr lang="ko-KR" altLang="en-US" sz="900" dirty="0"/>
              <a:t> </a:t>
            </a:r>
            <a:r>
              <a:rPr lang="ko-KR" altLang="en-US" sz="900" dirty="0" err="1"/>
              <a:t>Maxillofac</a:t>
            </a:r>
            <a:r>
              <a:rPr lang="ko-KR" altLang="en-US" sz="900" dirty="0"/>
              <a:t>. </a:t>
            </a:r>
            <a:r>
              <a:rPr lang="ko-KR" altLang="en-US" sz="900" dirty="0" err="1"/>
              <a:t>Surg</a:t>
            </a:r>
            <a:r>
              <a:rPr lang="ko-KR" altLang="en-US" sz="900" dirty="0"/>
              <a:t>. 2020, 121, 63–69.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1E3EF1A-C552-4E53-AE83-10EC99452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561" y="3309539"/>
            <a:ext cx="1631749" cy="163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79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0171964" cy="15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Segmentation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b="1" dirty="0"/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대구치와 신경을 각각 분할하여 중복되는 영역</a:t>
            </a:r>
            <a:r>
              <a:rPr lang="en-US" altLang="ko-KR" sz="1600" dirty="0"/>
              <a:t>(</a:t>
            </a:r>
            <a:r>
              <a:rPr lang="ko-KR" altLang="en-US" sz="1600" dirty="0"/>
              <a:t>픽셀 수</a:t>
            </a:r>
            <a:r>
              <a:rPr lang="en-US" altLang="ko-KR" sz="1600" dirty="0"/>
              <a:t>)</a:t>
            </a:r>
            <a:r>
              <a:rPr lang="ko-KR" altLang="en-US" sz="1600" dirty="0"/>
              <a:t>와 신경에 의해 나눠진 사랑니 객체 수에 따라 </a:t>
            </a:r>
            <a:r>
              <a:rPr lang="en-US" altLang="ko-KR" sz="1600" dirty="0"/>
              <a:t>N.1, N.2, N.3</a:t>
            </a:r>
            <a:r>
              <a:rPr lang="ko-KR" altLang="en-US" sz="1600" dirty="0"/>
              <a:t>를 분류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그룹 1">
            <a:extLst>
              <a:ext uri="{FF2B5EF4-FFF2-40B4-BE49-F238E27FC236}">
                <a16:creationId xmlns:a16="http://schemas.microsoft.com/office/drawing/2014/main" id="{EB34B224-6C5C-A35A-E483-05F55A01D1CF}"/>
              </a:ext>
            </a:extLst>
          </p:cNvPr>
          <p:cNvGrpSpPr/>
          <p:nvPr/>
        </p:nvGrpSpPr>
        <p:grpSpPr>
          <a:xfrm>
            <a:off x="1221166" y="3157629"/>
            <a:ext cx="9409471" cy="3365827"/>
            <a:chOff x="445526" y="2712914"/>
            <a:chExt cx="10791028" cy="3860019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4C224546-9D59-6FD0-D775-83884F7FE1B3}"/>
                </a:ext>
              </a:extLst>
            </p:cNvPr>
            <p:cNvGrpSpPr/>
            <p:nvPr/>
          </p:nvGrpSpPr>
          <p:grpSpPr>
            <a:xfrm>
              <a:off x="1616173" y="3020691"/>
              <a:ext cx="9620381" cy="3552242"/>
              <a:chOff x="1356852" y="3020691"/>
              <a:chExt cx="9620381" cy="3552242"/>
            </a:xfrm>
          </p:grpSpPr>
          <p:pic>
            <p:nvPicPr>
              <p:cNvPr id="12" name="그림 11" descr="실루엣이(가) 표시된 사진&#10;&#10;자동 생성된 설명">
                <a:extLst>
                  <a:ext uri="{FF2B5EF4-FFF2-40B4-BE49-F238E27FC236}">
                    <a16:creationId xmlns:a16="http://schemas.microsoft.com/office/drawing/2014/main" id="{E4143748-F28A-3840-E337-CECDEA04D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6852" y="4217903"/>
                <a:ext cx="2300745" cy="1150373"/>
              </a:xfrm>
              <a:prstGeom prst="rect">
                <a:avLst/>
              </a:prstGeom>
            </p:spPr>
          </p:pic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E98C0060-B8A0-8F9D-70C1-E320F232E9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6852" y="5417526"/>
                <a:ext cx="2300745" cy="1150373"/>
              </a:xfrm>
              <a:prstGeom prst="rect">
                <a:avLst/>
              </a:prstGeom>
            </p:spPr>
          </p:pic>
          <p:pic>
            <p:nvPicPr>
              <p:cNvPr id="14" name="그림 13" descr="텍스트, 실내이(가) 표시된 사진&#10;&#10;자동 생성된 설명">
                <a:extLst>
                  <a:ext uri="{FF2B5EF4-FFF2-40B4-BE49-F238E27FC236}">
                    <a16:creationId xmlns:a16="http://schemas.microsoft.com/office/drawing/2014/main" id="{D647E344-C85F-72EB-C40F-F3F48A36B8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6852" y="3020694"/>
                <a:ext cx="2300748" cy="1150374"/>
              </a:xfrm>
              <a:prstGeom prst="rect">
                <a:avLst/>
              </a:prstGeom>
            </p:spPr>
          </p:pic>
          <p:pic>
            <p:nvPicPr>
              <p:cNvPr id="15" name="그림 14">
                <a:extLst>
                  <a:ext uri="{FF2B5EF4-FFF2-40B4-BE49-F238E27FC236}">
                    <a16:creationId xmlns:a16="http://schemas.microsoft.com/office/drawing/2014/main" id="{1231BF1F-D84C-BB44-87EE-375B9CEA2E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3193" y="3020693"/>
                <a:ext cx="2364285" cy="1150373"/>
              </a:xfrm>
              <a:prstGeom prst="rect">
                <a:avLst/>
              </a:prstGeom>
            </p:spPr>
          </p:pic>
          <p:pic>
            <p:nvPicPr>
              <p:cNvPr id="16" name="그림 15" descr="목도리이(가) 표시된 사진&#10;&#10;자동 생성된 설명">
                <a:extLst>
                  <a:ext uri="{FF2B5EF4-FFF2-40B4-BE49-F238E27FC236}">
                    <a16:creationId xmlns:a16="http://schemas.microsoft.com/office/drawing/2014/main" id="{75F5A86C-2137-760B-F797-FD5CA4C16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3193" y="4217904"/>
                <a:ext cx="2364285" cy="1150373"/>
              </a:xfrm>
              <a:prstGeom prst="rect">
                <a:avLst/>
              </a:prstGeom>
            </p:spPr>
          </p:pic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90C1FC26-EE10-3298-4DC5-489B75B5B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3193" y="5417526"/>
                <a:ext cx="2364285" cy="1150373"/>
              </a:xfrm>
              <a:prstGeom prst="rect">
                <a:avLst/>
              </a:prstGeom>
            </p:spPr>
          </p:pic>
          <p:pic>
            <p:nvPicPr>
              <p:cNvPr id="18" name="그림 17" descr="실루엣이(가) 표시된 사진&#10;&#10;자동 생성된 설명">
                <a:extLst>
                  <a:ext uri="{FF2B5EF4-FFF2-40B4-BE49-F238E27FC236}">
                    <a16:creationId xmlns:a16="http://schemas.microsoft.com/office/drawing/2014/main" id="{1191D934-8A43-C238-E26C-FB4BE8933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3071" y="5417526"/>
                <a:ext cx="2364284" cy="1150373"/>
              </a:xfrm>
              <a:prstGeom prst="rect">
                <a:avLst/>
              </a:prstGeom>
            </p:spPr>
          </p:pic>
          <p:pic>
            <p:nvPicPr>
              <p:cNvPr id="19" name="그림 18" descr="실루엣이(가) 표시된 사진&#10;&#10;자동 생성된 설명">
                <a:extLst>
                  <a:ext uri="{FF2B5EF4-FFF2-40B4-BE49-F238E27FC236}">
                    <a16:creationId xmlns:a16="http://schemas.microsoft.com/office/drawing/2014/main" id="{BB3B43FA-7462-C514-EF7C-C0F046517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3071" y="4217905"/>
                <a:ext cx="2364284" cy="1150372"/>
              </a:xfrm>
              <a:prstGeom prst="rect">
                <a:avLst/>
              </a:prstGeom>
            </p:spPr>
          </p:pic>
          <p:pic>
            <p:nvPicPr>
              <p:cNvPr id="20" name="그림 19">
                <a:extLst>
                  <a:ext uri="{FF2B5EF4-FFF2-40B4-BE49-F238E27FC236}">
                    <a16:creationId xmlns:a16="http://schemas.microsoft.com/office/drawing/2014/main" id="{4C3E3C8E-A1AB-A1D6-92CD-A8F773A9C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3071" y="3020693"/>
                <a:ext cx="2364284" cy="1150372"/>
              </a:xfrm>
              <a:prstGeom prst="rect">
                <a:avLst/>
              </a:prstGeom>
            </p:spPr>
          </p:pic>
          <p:pic>
            <p:nvPicPr>
              <p:cNvPr id="21" name="그림 20" descr="흐림이(가) 표시된 사진&#10;&#10;자동 생성된 설명">
                <a:extLst>
                  <a:ext uri="{FF2B5EF4-FFF2-40B4-BE49-F238E27FC236}">
                    <a16:creationId xmlns:a16="http://schemas.microsoft.com/office/drawing/2014/main" id="{F1EDC07F-9BB8-74CB-A87C-5F40ED3C0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2948" y="3020691"/>
                <a:ext cx="2364284" cy="1150373"/>
              </a:xfrm>
              <a:prstGeom prst="rect">
                <a:avLst/>
              </a:prstGeom>
            </p:spPr>
          </p:pic>
          <p:pic>
            <p:nvPicPr>
              <p:cNvPr id="22" name="그림 21" descr="목도리이(가) 표시된 사진&#10;&#10;자동 생성된 설명">
                <a:extLst>
                  <a:ext uri="{FF2B5EF4-FFF2-40B4-BE49-F238E27FC236}">
                    <a16:creationId xmlns:a16="http://schemas.microsoft.com/office/drawing/2014/main" id="{FD6304DA-B646-2E60-6A1A-25EF59EF0D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2947" y="4217903"/>
                <a:ext cx="2364284" cy="1150373"/>
              </a:xfrm>
              <a:prstGeom prst="rect">
                <a:avLst/>
              </a:prstGeom>
            </p:spPr>
          </p:pic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852E531A-5639-D1BA-C367-3E7AB318A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2946" y="5422559"/>
                <a:ext cx="2364287" cy="1150374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972117-6009-DF6D-E21A-D2C9D97B5663}"/>
                </a:ext>
              </a:extLst>
            </p:cNvPr>
            <p:cNvSpPr txBox="1"/>
            <p:nvPr/>
          </p:nvSpPr>
          <p:spPr>
            <a:xfrm>
              <a:off x="2088371" y="2712914"/>
              <a:ext cx="1345053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Image</a:t>
              </a:r>
              <a:r>
                <a:rPr lang="ko-KR" altLang="en-US" sz="1200" b="1" dirty="0"/>
                <a:t> </a:t>
              </a:r>
              <a:r>
                <a:rPr lang="en-US" altLang="ko-KR" sz="1200" b="1" dirty="0"/>
                <a:t>1</a:t>
              </a:r>
              <a:endParaRPr lang="ko-KR" altLang="en-US" sz="1200" b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06C305-2842-D908-85EF-B560A34263AB}"/>
                </a:ext>
              </a:extLst>
            </p:cNvPr>
            <p:cNvSpPr txBox="1"/>
            <p:nvPr/>
          </p:nvSpPr>
          <p:spPr>
            <a:xfrm>
              <a:off x="4502129" y="2712914"/>
              <a:ext cx="1345053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Image</a:t>
              </a:r>
              <a:r>
                <a:rPr lang="ko-KR" altLang="en-US" sz="1200" b="1" dirty="0"/>
                <a:t> </a:t>
              </a:r>
              <a:r>
                <a:rPr lang="en-US" altLang="ko-KR" sz="1200" b="1" dirty="0"/>
                <a:t>2</a:t>
              </a:r>
              <a:endParaRPr lang="ko-KR" altLang="en-US" sz="1200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1B4659-2AE0-32F0-D3E7-F091A10D2EB2}"/>
                </a:ext>
              </a:extLst>
            </p:cNvPr>
            <p:cNvSpPr txBox="1"/>
            <p:nvPr/>
          </p:nvSpPr>
          <p:spPr>
            <a:xfrm>
              <a:off x="6915887" y="2712914"/>
              <a:ext cx="1345053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Image</a:t>
              </a:r>
              <a:r>
                <a:rPr lang="ko-KR" altLang="en-US" sz="1200" b="1" dirty="0"/>
                <a:t> </a:t>
              </a:r>
              <a:r>
                <a:rPr lang="en-US" altLang="ko-KR" sz="1200" b="1" dirty="0"/>
                <a:t>3</a:t>
              </a:r>
              <a:endParaRPr lang="ko-KR" altLang="en-US" sz="12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4BD1F8-A1C6-9BE1-F7A4-69E2EAA543F7}"/>
                </a:ext>
              </a:extLst>
            </p:cNvPr>
            <p:cNvSpPr txBox="1"/>
            <p:nvPr/>
          </p:nvSpPr>
          <p:spPr>
            <a:xfrm>
              <a:off x="9381883" y="2712914"/>
              <a:ext cx="1345053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Image</a:t>
              </a:r>
              <a:r>
                <a:rPr lang="ko-KR" altLang="en-US" sz="1200" b="1" dirty="0"/>
                <a:t> </a:t>
              </a:r>
              <a:r>
                <a:rPr lang="en-US" altLang="ko-KR" sz="1200" b="1" dirty="0"/>
                <a:t>4</a:t>
              </a:r>
              <a:endParaRPr lang="ko-KR" altLang="en-US" sz="120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0BA436-98C7-FB61-47F2-8E2E444E7387}"/>
                </a:ext>
              </a:extLst>
            </p:cNvPr>
            <p:cNvSpPr txBox="1"/>
            <p:nvPr/>
          </p:nvSpPr>
          <p:spPr>
            <a:xfrm>
              <a:off x="501445" y="3441988"/>
              <a:ext cx="1114728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panorama</a:t>
              </a:r>
              <a:endParaRPr lang="ko-KR" altLang="en-US" sz="1200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0889FD-941A-A4E1-ACFC-A018690D6C6C}"/>
                </a:ext>
              </a:extLst>
            </p:cNvPr>
            <p:cNvSpPr txBox="1"/>
            <p:nvPr/>
          </p:nvSpPr>
          <p:spPr>
            <a:xfrm>
              <a:off x="501445" y="4639200"/>
              <a:ext cx="1114728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/>
                <a:t>신경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99657A-6A19-C564-BDF2-DD727E32D3F7}"/>
                </a:ext>
              </a:extLst>
            </p:cNvPr>
            <p:cNvSpPr txBox="1"/>
            <p:nvPr/>
          </p:nvSpPr>
          <p:spPr>
            <a:xfrm>
              <a:off x="445526" y="5844615"/>
              <a:ext cx="1170647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/>
                <a:t>제 </a:t>
              </a:r>
              <a:r>
                <a:rPr lang="en-US" altLang="ko-KR" sz="1200" b="1" dirty="0"/>
                <a:t>3 </a:t>
              </a:r>
              <a:r>
                <a:rPr lang="ko-KR" altLang="en-US" sz="1200" b="1" dirty="0"/>
                <a:t>대구치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335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0171964" cy="2999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Classification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b="1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OpenCV</a:t>
            </a:r>
            <a:r>
              <a:rPr lang="ko-KR" altLang="en-US" sz="1600" dirty="0"/>
              <a:t>와 </a:t>
            </a:r>
            <a:r>
              <a:rPr lang="en-US" altLang="ko-KR" sz="1600" dirty="0"/>
              <a:t>BFS</a:t>
            </a:r>
            <a:r>
              <a:rPr lang="ko-KR" altLang="en-US" sz="1600" dirty="0"/>
              <a:t> 활용하여 다음과 같이 분류함</a:t>
            </a:r>
            <a:endParaRPr lang="en-US" altLang="ko-KR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1. </a:t>
            </a:r>
            <a:r>
              <a:rPr lang="ko-KR" altLang="en-US" sz="1600" dirty="0"/>
              <a:t>노이즈 제거 </a:t>
            </a:r>
            <a:r>
              <a:rPr lang="en-US" altLang="ko-KR" sz="1600" dirty="0"/>
              <a:t>(Gaussian Blur)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2. </a:t>
            </a:r>
            <a:r>
              <a:rPr lang="ko-KR" altLang="en-US" sz="1600" dirty="0"/>
              <a:t>이미지 임계처리 </a:t>
            </a:r>
            <a:r>
              <a:rPr lang="en-US" altLang="ko-KR" sz="1600" dirty="0"/>
              <a:t>(threshold(0, 255))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3. </a:t>
            </a:r>
            <a:r>
              <a:rPr lang="ko-KR" altLang="en-US" sz="1600" dirty="0"/>
              <a:t>픽셀 위치 중복 </a:t>
            </a:r>
            <a:r>
              <a:rPr lang="en-US" altLang="ko-KR" sz="1600" dirty="0"/>
              <a:t>(bitwise_and)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4. </a:t>
            </a:r>
            <a:r>
              <a:rPr lang="ko-KR" altLang="en-US" sz="1600" dirty="0"/>
              <a:t>나눠진 사랑니 수</a:t>
            </a:r>
            <a:r>
              <a:rPr lang="en-US" altLang="ko-KR" sz="1600" dirty="0"/>
              <a:t> (BFS)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8A81081-F842-5A4F-6D1F-0582D037CA87}"/>
              </a:ext>
            </a:extLst>
          </p:cNvPr>
          <p:cNvSpPr txBox="1"/>
          <p:nvPr/>
        </p:nvSpPr>
        <p:spPr>
          <a:xfrm>
            <a:off x="720336" y="4325397"/>
            <a:ext cx="94324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sz="1600" dirty="0"/>
              <a:t>N.1 : 교집합 연산 적용 후 존재하는 픽셀의 수가 0이며, 차집합 연산 후 신경에 의해</a:t>
            </a:r>
            <a:endParaRPr lang="en-US" altLang="ko-KR" sz="1600" dirty="0"/>
          </a:p>
          <a:p>
            <a:r>
              <a:rPr lang="ko-KR" altLang="en-US" sz="1600" dirty="0"/>
              <a:t>    나눠진 사랑니의 객체 수가 1인 경우</a:t>
            </a:r>
            <a:endParaRPr lang="en-US" altLang="ko-KR" sz="1600" dirty="0"/>
          </a:p>
          <a:p>
            <a:pPr marL="285750" indent="-285750">
              <a:buFontTx/>
              <a:buChar char="-"/>
            </a:pPr>
            <a:endParaRPr lang="ko-KR" altLang="en-US" sz="1600" dirty="0"/>
          </a:p>
          <a:p>
            <a:pPr marL="285750" indent="-285750">
              <a:buFontTx/>
              <a:buChar char="-"/>
            </a:pPr>
            <a:r>
              <a:rPr lang="ko-KR" altLang="en-US" sz="1600" dirty="0"/>
              <a:t>N.2 : 교집합 연산 적용 후 존재하는 픽셀의 수가 0보다 크며, 차집합 연산 후 신경에 의해 나눠진 사랑니의 객체 수가 1인 경우</a:t>
            </a:r>
            <a:endParaRPr lang="en-US" altLang="ko-KR" sz="1600" dirty="0"/>
          </a:p>
          <a:p>
            <a:pPr marL="285750" indent="-285750">
              <a:buFontTx/>
              <a:buChar char="-"/>
            </a:pPr>
            <a:endParaRPr lang="ko-KR" altLang="en-US" sz="1600" dirty="0"/>
          </a:p>
          <a:p>
            <a:pPr marL="285750" indent="-285750">
              <a:buFontTx/>
              <a:buChar char="-"/>
            </a:pPr>
            <a:r>
              <a:rPr lang="ko-KR" altLang="en-US" sz="1600" dirty="0"/>
              <a:t>N.3 : 교집합 연산 적용 후 존재하는 픽셀의 수가 0보다 크며, 차집합 연산 후 신경에 의해 나눠진 사랑니의 객체 수가 2 이상인 경우</a:t>
            </a:r>
          </a:p>
        </p:txBody>
      </p:sp>
    </p:spTree>
    <p:extLst>
      <p:ext uri="{BB962C8B-B14F-4D97-AF65-F5344CB8AC3E}">
        <p14:creationId xmlns:p14="http://schemas.microsoft.com/office/powerpoint/2010/main" val="943282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Results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263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Model: Unet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>
              <a:lnSpc>
                <a:spcPct val="150000"/>
              </a:lnSpc>
            </a:pPr>
            <a:endParaRPr lang="en-US" altLang="ko-KR" sz="1600" dirty="0"/>
          </a:p>
          <a:p>
            <a:pPr>
              <a:lnSpc>
                <a:spcPct val="150000"/>
              </a:lnSpc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 </a:t>
            </a:r>
            <a:r>
              <a:rPr lang="ko-KR" altLang="en-US" sz="1600" dirty="0"/>
              <a:t>이미지 별 </a:t>
            </a:r>
            <a:r>
              <a:rPr lang="en-US" altLang="ko-KR" sz="1600" dirty="0"/>
              <a:t>overlap</a:t>
            </a:r>
            <a:r>
              <a:rPr lang="ko-KR" altLang="en-US" sz="1600" dirty="0"/>
              <a:t> 부분 확인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8E3136C1-9372-27A2-F6E5-838F4CCC0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549718"/>
              </p:ext>
            </p:extLst>
          </p:nvPr>
        </p:nvGraphicFramePr>
        <p:xfrm>
          <a:off x="3393767" y="1920227"/>
          <a:ext cx="540446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2233">
                  <a:extLst>
                    <a:ext uri="{9D8B030D-6E8A-4147-A177-3AD203B41FA5}">
                      <a16:colId xmlns:a16="http://schemas.microsoft.com/office/drawing/2014/main" val="887097125"/>
                    </a:ext>
                  </a:extLst>
                </a:gridCol>
                <a:gridCol w="2702233">
                  <a:extLst>
                    <a:ext uri="{9D8B030D-6E8A-4147-A177-3AD203B41FA5}">
                      <a16:colId xmlns:a16="http://schemas.microsoft.com/office/drawing/2014/main" val="42362010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Model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DSC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705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Unet(molar)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0.9187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0911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Unet(nerve)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0.7651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89791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B986BB47-0050-6770-A755-464E2C3EA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811" y="3692434"/>
            <a:ext cx="8526732" cy="28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16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Results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1152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Classification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Total images : 542</a:t>
            </a:r>
            <a:r>
              <a:rPr lang="ko-KR" altLang="en-US" sz="1600" dirty="0"/>
              <a:t>장</a:t>
            </a: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Total molars : 895</a:t>
            </a:r>
            <a:r>
              <a:rPr lang="ko-KR" altLang="en-US" sz="1600" dirty="0"/>
              <a:t>개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8E3136C1-9372-27A2-F6E5-838F4CCC0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655277"/>
              </p:ext>
            </p:extLst>
          </p:nvPr>
        </p:nvGraphicFramePr>
        <p:xfrm>
          <a:off x="2763623" y="2345604"/>
          <a:ext cx="6023244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372">
                  <a:extLst>
                    <a:ext uri="{9D8B030D-6E8A-4147-A177-3AD203B41FA5}">
                      <a16:colId xmlns:a16="http://schemas.microsoft.com/office/drawing/2014/main" val="1557008756"/>
                    </a:ext>
                  </a:extLst>
                </a:gridCol>
                <a:gridCol w="681953">
                  <a:extLst>
                    <a:ext uri="{9D8B030D-6E8A-4147-A177-3AD203B41FA5}">
                      <a16:colId xmlns:a16="http://schemas.microsoft.com/office/drawing/2014/main" val="887097125"/>
                    </a:ext>
                  </a:extLst>
                </a:gridCol>
                <a:gridCol w="1530483">
                  <a:extLst>
                    <a:ext uri="{9D8B030D-6E8A-4147-A177-3AD203B41FA5}">
                      <a16:colId xmlns:a16="http://schemas.microsoft.com/office/drawing/2014/main" val="257573712"/>
                    </a:ext>
                  </a:extLst>
                </a:gridCol>
                <a:gridCol w="610983">
                  <a:extLst>
                    <a:ext uri="{9D8B030D-6E8A-4147-A177-3AD203B41FA5}">
                      <a16:colId xmlns:a16="http://schemas.microsoft.com/office/drawing/2014/main" val="4236201086"/>
                    </a:ext>
                  </a:extLst>
                </a:gridCol>
                <a:gridCol w="1601453">
                  <a:extLst>
                    <a:ext uri="{9D8B030D-6E8A-4147-A177-3AD203B41FA5}">
                      <a16:colId xmlns:a16="http://schemas.microsoft.com/office/drawing/2014/main" val="30724995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생성된 마스크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실제 마스크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705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Accuracy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72.96%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93.51%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911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Confusion Matrix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762890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FP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Label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Prediction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Label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Prediction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933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N.1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N.2 : 81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, N.3 : 6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N.1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N.2 : 24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, N.3 : 0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0809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N.2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N.1 : 50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, N.3 : 72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N.2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N.1 : 12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, N.3 : 18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13958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N.3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, N.2 : 31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N.3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, N.2 : 4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1559270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FN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Label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Prediction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Label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Prediction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6008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N.1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N.2 : 50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, N.3 : 2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N.1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N.2 : 12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, N.3 : 0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84014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N.2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N.1 : 81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, N.3 : 31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N.2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N.1 : 24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, N.3 : 4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470305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N.3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, N.2 : 72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N.3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N.1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, N.2 : 18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3505070"/>
                  </a:ext>
                </a:extLst>
              </a:tr>
            </a:tbl>
          </a:graphicData>
        </a:graphic>
      </p:graphicFrame>
      <p:pic>
        <p:nvPicPr>
          <p:cNvPr id="21" name="그림 20">
            <a:extLst>
              <a:ext uri="{FF2B5EF4-FFF2-40B4-BE49-F238E27FC236}">
                <a16:creationId xmlns:a16="http://schemas.microsoft.com/office/drawing/2014/main" id="{23C7E2C4-5102-0C2E-393F-42FE7D263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329" y="3048207"/>
            <a:ext cx="1224000" cy="11475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22B5719-7A44-7E84-B8CE-1BF062D92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266" y="3048207"/>
            <a:ext cx="1224000" cy="11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07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Conclusion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487030" cy="3368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학습된 모델에 의해 생성된 </a:t>
            </a:r>
            <a:r>
              <a:rPr lang="ko-KR" altLang="en-US" sz="1600" dirty="0" err="1"/>
              <a:t>마스킹</a:t>
            </a:r>
            <a:r>
              <a:rPr lang="ko-KR" altLang="en-US" sz="1600" dirty="0"/>
              <a:t> 이미지로 분류를 수행했을 때 </a:t>
            </a:r>
            <a:r>
              <a:rPr lang="en-US" altLang="ko-KR" sz="1600" b="1" dirty="0"/>
              <a:t>72.96%</a:t>
            </a:r>
            <a:r>
              <a:rPr lang="en-US" altLang="ko-KR" sz="1600" dirty="0"/>
              <a:t>, </a:t>
            </a:r>
            <a:r>
              <a:rPr lang="ko-KR" altLang="en-US" sz="1600" dirty="0"/>
              <a:t>실제 </a:t>
            </a:r>
            <a:r>
              <a:rPr lang="ko-KR" altLang="en-US" sz="1600" dirty="0" err="1"/>
              <a:t>어노테이션</a:t>
            </a:r>
            <a:r>
              <a:rPr lang="ko-KR" altLang="en-US" sz="1600" dirty="0"/>
              <a:t> 값으로 생성된 </a:t>
            </a:r>
            <a:r>
              <a:rPr lang="ko-KR" altLang="en-US" sz="1600" dirty="0" err="1"/>
              <a:t>마스킹</a:t>
            </a:r>
            <a:r>
              <a:rPr lang="ko-KR" altLang="en-US" sz="1600" dirty="0"/>
              <a:t> 이미지로 분류를 수행했을 때 </a:t>
            </a:r>
            <a:r>
              <a:rPr lang="en-US" altLang="ko-KR" sz="1600" b="1" dirty="0"/>
              <a:t>93.51%</a:t>
            </a:r>
            <a:r>
              <a:rPr lang="ko-KR" altLang="en-US" sz="1600" dirty="0"/>
              <a:t>으로 측정됨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하악 </a:t>
            </a:r>
            <a:r>
              <a:rPr lang="ko-KR" altLang="en-US" sz="1600" dirty="0" err="1"/>
              <a:t>하치조</a:t>
            </a:r>
            <a:r>
              <a:rPr lang="ko-KR" altLang="en-US" sz="1600" dirty="0"/>
              <a:t> 신경을 분할하는 모델의 성능이 낮아 분류를 수행하기에 어려움이 있다고 판단했으며 분할 성능을 높이기 위해 모델을 변경하거나 </a:t>
            </a:r>
            <a:r>
              <a:rPr lang="ko-KR" altLang="en-US" sz="1600" dirty="0" err="1"/>
              <a:t>마스킹</a:t>
            </a:r>
            <a:r>
              <a:rPr lang="ko-KR" altLang="en-US" sz="1600" dirty="0"/>
              <a:t> 이미지를 수정할 계획임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최종적으로는 기존 분류모델로 수행한 결과와 비교해볼 예정임 </a:t>
            </a:r>
            <a:r>
              <a:rPr lang="en-US" altLang="ko-KR" sz="1600" dirty="0"/>
              <a:t>(</a:t>
            </a:r>
            <a:r>
              <a:rPr lang="ko-KR" altLang="en-US" sz="1600" dirty="0"/>
              <a:t>기존 </a:t>
            </a:r>
            <a:r>
              <a:rPr lang="en-US" altLang="ko-KR" sz="1600" dirty="0"/>
              <a:t>R50+ViT-L/32 acc 83.5%)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130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Discussion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298741" cy="4846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분류 기준을 만족한다면 실제 </a:t>
            </a:r>
            <a:r>
              <a:rPr lang="ko-KR" altLang="en-US" sz="1600" dirty="0" err="1"/>
              <a:t>어노테이션</a:t>
            </a:r>
            <a:r>
              <a:rPr lang="ko-KR" altLang="en-US" sz="1600" dirty="0"/>
              <a:t> 기반의 </a:t>
            </a:r>
            <a:r>
              <a:rPr lang="ko-KR" altLang="en-US" sz="1600" dirty="0" err="1"/>
              <a:t>마스킹</a:t>
            </a:r>
            <a:r>
              <a:rPr lang="ko-KR" altLang="en-US" sz="1600" dirty="0"/>
              <a:t> 이미지에서 </a:t>
            </a:r>
            <a:r>
              <a:rPr lang="en-US" altLang="ko-KR" sz="1600" dirty="0"/>
              <a:t>100%</a:t>
            </a:r>
            <a:r>
              <a:rPr lang="ko-KR" altLang="en-US" sz="1600" dirty="0"/>
              <a:t>를 만족해야 함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실제 </a:t>
            </a:r>
            <a:r>
              <a:rPr lang="ko-KR" altLang="en-US" sz="1600" dirty="0" err="1"/>
              <a:t>어노테이션된</a:t>
            </a:r>
            <a:r>
              <a:rPr lang="ko-KR" altLang="en-US" sz="1600" dirty="0"/>
              <a:t> 이미지들을 사용하여 분류했을 때 </a:t>
            </a:r>
            <a:r>
              <a:rPr lang="en-US" altLang="ko-KR" sz="1600" dirty="0"/>
              <a:t>93.51%</a:t>
            </a:r>
            <a:r>
              <a:rPr lang="ko-KR" altLang="en-US" sz="1600" dirty="0"/>
              <a:t>의 분류 정확도가 측정되었고 </a:t>
            </a:r>
            <a:endParaRPr lang="en-US" altLang="ko-KR" sz="1600" dirty="0"/>
          </a:p>
          <a:p>
            <a:pPr>
              <a:lnSpc>
                <a:spcPct val="150000"/>
              </a:lnSpc>
            </a:pPr>
            <a:r>
              <a:rPr lang="en-US" altLang="ko-KR" sz="1600" dirty="0"/>
              <a:t>    False Positive</a:t>
            </a:r>
            <a:r>
              <a:rPr lang="ko-KR" altLang="en-US" sz="1600" dirty="0"/>
              <a:t>인 이미지를 확인했을 때 특정 이미지에서 분류 기준을 만족하지 않음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테스트 세트 내부의 </a:t>
            </a:r>
            <a:r>
              <a:rPr lang="en-US" altLang="ko-KR" sz="1600" dirty="0"/>
              <a:t>False Positive </a:t>
            </a:r>
            <a:r>
              <a:rPr lang="ko-KR" altLang="en-US" sz="1600" dirty="0"/>
              <a:t>이미지를 직접 확인함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하악 사랑니가 신경과 닿았을 때</a:t>
            </a:r>
            <a:r>
              <a:rPr lang="en-US" altLang="ko-KR" sz="1600" dirty="0"/>
              <a:t>(overlap </a:t>
            </a:r>
            <a:r>
              <a:rPr lang="en-US" altLang="ko-KR" sz="1600" dirty="0" err="1"/>
              <a:t>pixcel</a:t>
            </a:r>
            <a:r>
              <a:rPr lang="ko-KR" altLang="en-US" sz="1600" dirty="0"/>
              <a:t>이 </a:t>
            </a:r>
            <a:r>
              <a:rPr lang="en-US" altLang="ko-KR" sz="1600" dirty="0"/>
              <a:t>0</a:t>
            </a:r>
            <a:r>
              <a:rPr lang="ko-KR" altLang="en-US" sz="1600" dirty="0"/>
              <a:t>보다 큼</a:t>
            </a:r>
            <a:r>
              <a:rPr lang="en-US" altLang="ko-KR" sz="1600" dirty="0"/>
              <a:t>) N.1</a:t>
            </a:r>
            <a:r>
              <a:rPr lang="ko-KR" altLang="en-US" sz="1600" dirty="0"/>
              <a:t>으로 분류된 이미지 </a:t>
            </a:r>
            <a:r>
              <a:rPr lang="en-US" altLang="ko-KR" sz="1600" dirty="0"/>
              <a:t>12</a:t>
            </a:r>
            <a:r>
              <a:rPr lang="ko-KR" altLang="en-US" sz="1600" dirty="0"/>
              <a:t>장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하악 사랑니가 신경과 닿지 않았을 때</a:t>
            </a:r>
            <a:r>
              <a:rPr lang="en-US" altLang="ko-KR" sz="1600" dirty="0"/>
              <a:t>(overlap </a:t>
            </a:r>
            <a:r>
              <a:rPr lang="en-US" altLang="ko-KR" sz="1600" dirty="0" err="1"/>
              <a:t>pixcel</a:t>
            </a:r>
            <a:r>
              <a:rPr lang="ko-KR" altLang="en-US" sz="1600" dirty="0"/>
              <a:t>이 </a:t>
            </a:r>
            <a:r>
              <a:rPr lang="en-US" altLang="ko-KR" sz="1600" dirty="0"/>
              <a:t>0) N.2</a:t>
            </a:r>
            <a:r>
              <a:rPr lang="ko-KR" altLang="en-US" sz="1600" dirty="0"/>
              <a:t>으로 분류된 이미지 </a:t>
            </a:r>
            <a:r>
              <a:rPr lang="en-US" altLang="ko-KR" sz="1600" dirty="0"/>
              <a:t>24</a:t>
            </a:r>
            <a:r>
              <a:rPr lang="ko-KR" altLang="en-US" sz="1600" dirty="0"/>
              <a:t>장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하악 사랑니가 신경을 </a:t>
            </a:r>
            <a:r>
              <a:rPr lang="ko-KR" altLang="en-US" sz="1600" dirty="0" err="1"/>
              <a:t>두가닥을</a:t>
            </a:r>
            <a:r>
              <a:rPr lang="ko-KR" altLang="en-US" sz="1600" dirty="0"/>
              <a:t> 통과했을 때</a:t>
            </a:r>
            <a:r>
              <a:rPr lang="en-US" altLang="ko-KR" sz="1600" dirty="0"/>
              <a:t>(overlap </a:t>
            </a:r>
            <a:r>
              <a:rPr lang="en-US" altLang="ko-KR" sz="1600" dirty="0" err="1"/>
              <a:t>pixcel</a:t>
            </a:r>
            <a:r>
              <a:rPr lang="ko-KR" altLang="en-US" sz="1600" dirty="0"/>
              <a:t>이 </a:t>
            </a:r>
            <a:r>
              <a:rPr lang="en-US" altLang="ko-KR" sz="1600" dirty="0"/>
              <a:t>0</a:t>
            </a:r>
            <a:r>
              <a:rPr lang="ko-KR" altLang="en-US" sz="1600" dirty="0"/>
              <a:t>보다 큼</a:t>
            </a:r>
            <a:r>
              <a:rPr lang="en-US" altLang="ko-KR" sz="1600" dirty="0"/>
              <a:t>) N.2</a:t>
            </a:r>
            <a:r>
              <a:rPr lang="ko-KR" altLang="en-US" sz="1600" dirty="0"/>
              <a:t>으로 분류된 이미지 </a:t>
            </a:r>
            <a:r>
              <a:rPr lang="en-US" altLang="ko-KR" sz="1600" dirty="0"/>
              <a:t>4</a:t>
            </a:r>
            <a:r>
              <a:rPr lang="ko-KR" altLang="en-US" sz="1600" dirty="0"/>
              <a:t>장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하악 사랑니가 신경을 </a:t>
            </a:r>
            <a:r>
              <a:rPr lang="ko-KR" altLang="en-US" sz="1600" dirty="0" err="1"/>
              <a:t>한가닥만</a:t>
            </a:r>
            <a:r>
              <a:rPr lang="ko-KR" altLang="en-US" sz="1600" dirty="0"/>
              <a:t> 통과했을 때</a:t>
            </a:r>
            <a:r>
              <a:rPr lang="en-US" altLang="ko-KR" sz="1600" dirty="0"/>
              <a:t>(overlap </a:t>
            </a:r>
            <a:r>
              <a:rPr lang="en-US" altLang="ko-KR" sz="1600" dirty="0" err="1"/>
              <a:t>pixcel</a:t>
            </a:r>
            <a:r>
              <a:rPr lang="ko-KR" altLang="en-US" sz="1600" dirty="0"/>
              <a:t>이 </a:t>
            </a:r>
            <a:r>
              <a:rPr lang="en-US" altLang="ko-KR" sz="1600" dirty="0"/>
              <a:t>0</a:t>
            </a:r>
            <a:r>
              <a:rPr lang="ko-KR" altLang="en-US" sz="1600" dirty="0"/>
              <a:t>보다 큼</a:t>
            </a:r>
            <a:r>
              <a:rPr lang="en-US" altLang="ko-KR" sz="1600" dirty="0"/>
              <a:t>) N.3</a:t>
            </a:r>
            <a:r>
              <a:rPr lang="ko-KR" altLang="en-US" sz="1600" dirty="0"/>
              <a:t>으로 분류된 이미지 </a:t>
            </a:r>
            <a:r>
              <a:rPr lang="en-US" altLang="ko-KR" sz="1600" dirty="0"/>
              <a:t>18</a:t>
            </a:r>
            <a:r>
              <a:rPr lang="ko-KR" altLang="en-US" sz="1600" dirty="0"/>
              <a:t>장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767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Discussion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298741" cy="41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하악 사랑니가 신경과 닿았을 때</a:t>
            </a:r>
            <a:r>
              <a:rPr lang="en-US" altLang="ko-KR" sz="1600" dirty="0"/>
              <a:t>(overlap pixel</a:t>
            </a:r>
            <a:r>
              <a:rPr lang="ko-KR" altLang="en-US" sz="1600" dirty="0"/>
              <a:t>이 </a:t>
            </a:r>
            <a:r>
              <a:rPr lang="en-US" altLang="ko-KR" sz="1600" dirty="0"/>
              <a:t>0</a:t>
            </a:r>
            <a:r>
              <a:rPr lang="ko-KR" altLang="en-US" sz="1600" dirty="0"/>
              <a:t>보다 큼</a:t>
            </a:r>
            <a:r>
              <a:rPr lang="en-US" altLang="ko-KR" sz="1600" dirty="0"/>
              <a:t>) N.1</a:t>
            </a:r>
            <a:r>
              <a:rPr lang="ko-KR" altLang="en-US" sz="1600" dirty="0"/>
              <a:t>으로 분류된 이미지 </a:t>
            </a:r>
            <a:r>
              <a:rPr lang="en-US" altLang="ko-KR" sz="1600" dirty="0"/>
              <a:t>12</a:t>
            </a:r>
            <a:r>
              <a:rPr lang="ko-KR" altLang="en-US" sz="1600" dirty="0"/>
              <a:t>장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그림 19">
            <a:extLst>
              <a:ext uri="{FF2B5EF4-FFF2-40B4-BE49-F238E27FC236}">
                <a16:creationId xmlns:a16="http://schemas.microsoft.com/office/drawing/2014/main" id="{B36684F0-6C67-81F1-C1CB-4F4BE40B9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758" y="1848874"/>
            <a:ext cx="1440000" cy="1243637"/>
          </a:xfrm>
          <a:prstGeom prst="rect">
            <a:avLst/>
          </a:prstGeom>
        </p:spPr>
      </p:pic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id="{6CEB56FC-7773-C2AE-DF4A-D48078418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291368"/>
              </p:ext>
            </p:extLst>
          </p:nvPr>
        </p:nvGraphicFramePr>
        <p:xfrm>
          <a:off x="129057" y="3429000"/>
          <a:ext cx="5359401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79">
                  <a:extLst>
                    <a:ext uri="{9D8B030D-6E8A-4147-A177-3AD203B41FA5}">
                      <a16:colId xmlns:a16="http://schemas.microsoft.com/office/drawing/2014/main" val="616390014"/>
                    </a:ext>
                  </a:extLst>
                </a:gridCol>
                <a:gridCol w="713530">
                  <a:extLst>
                    <a:ext uri="{9D8B030D-6E8A-4147-A177-3AD203B41FA5}">
                      <a16:colId xmlns:a16="http://schemas.microsoft.com/office/drawing/2014/main" val="120905564"/>
                    </a:ext>
                  </a:extLst>
                </a:gridCol>
                <a:gridCol w="903804">
                  <a:extLst>
                    <a:ext uri="{9D8B030D-6E8A-4147-A177-3AD203B41FA5}">
                      <a16:colId xmlns:a16="http://schemas.microsoft.com/office/drawing/2014/main" val="2428867961"/>
                    </a:ext>
                  </a:extLst>
                </a:gridCol>
                <a:gridCol w="1230442">
                  <a:extLst>
                    <a:ext uri="{9D8B030D-6E8A-4147-A177-3AD203B41FA5}">
                      <a16:colId xmlns:a16="http://schemas.microsoft.com/office/drawing/2014/main" val="3863268404"/>
                    </a:ext>
                  </a:extLst>
                </a:gridCol>
                <a:gridCol w="1902746">
                  <a:extLst>
                    <a:ext uri="{9D8B030D-6E8A-4147-A177-3AD203B41FA5}">
                      <a16:colId xmlns:a16="http://schemas.microsoft.com/office/drawing/2014/main" val="2131842895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Label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Predict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N_div_molar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Overlap_pixcel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File_name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70363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R:N.1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R:N.2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1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15365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3390100000.jpg_mask.png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7126975"/>
                  </a:ext>
                </a:extLst>
              </a:tr>
            </a:tbl>
          </a:graphicData>
        </a:graphic>
      </p:graphicFrame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34081E98-0751-D58E-3C5E-B3B75E1EC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999315"/>
              </p:ext>
            </p:extLst>
          </p:nvPr>
        </p:nvGraphicFramePr>
        <p:xfrm>
          <a:off x="6703541" y="3429000"/>
          <a:ext cx="5359401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79">
                  <a:extLst>
                    <a:ext uri="{9D8B030D-6E8A-4147-A177-3AD203B41FA5}">
                      <a16:colId xmlns:a16="http://schemas.microsoft.com/office/drawing/2014/main" val="616390014"/>
                    </a:ext>
                  </a:extLst>
                </a:gridCol>
                <a:gridCol w="713530">
                  <a:extLst>
                    <a:ext uri="{9D8B030D-6E8A-4147-A177-3AD203B41FA5}">
                      <a16:colId xmlns:a16="http://schemas.microsoft.com/office/drawing/2014/main" val="120905564"/>
                    </a:ext>
                  </a:extLst>
                </a:gridCol>
                <a:gridCol w="903804">
                  <a:extLst>
                    <a:ext uri="{9D8B030D-6E8A-4147-A177-3AD203B41FA5}">
                      <a16:colId xmlns:a16="http://schemas.microsoft.com/office/drawing/2014/main" val="2428867961"/>
                    </a:ext>
                  </a:extLst>
                </a:gridCol>
                <a:gridCol w="1230442">
                  <a:extLst>
                    <a:ext uri="{9D8B030D-6E8A-4147-A177-3AD203B41FA5}">
                      <a16:colId xmlns:a16="http://schemas.microsoft.com/office/drawing/2014/main" val="3863268404"/>
                    </a:ext>
                  </a:extLst>
                </a:gridCol>
                <a:gridCol w="1902746">
                  <a:extLst>
                    <a:ext uri="{9D8B030D-6E8A-4147-A177-3AD203B41FA5}">
                      <a16:colId xmlns:a16="http://schemas.microsoft.com/office/drawing/2014/main" val="2131842895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Label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Predict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N_div_molar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Overlap_pixcel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File_name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70363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R:N.1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R:N.2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10336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3776360000.jpg_mask.png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7126975"/>
                  </a:ext>
                </a:extLst>
              </a:tr>
            </a:tbl>
          </a:graphicData>
        </a:graphic>
      </p:graphicFrame>
      <p:pic>
        <p:nvPicPr>
          <p:cNvPr id="26" name="그림 25">
            <a:extLst>
              <a:ext uri="{FF2B5EF4-FFF2-40B4-BE49-F238E27FC236}">
                <a16:creationId xmlns:a16="http://schemas.microsoft.com/office/drawing/2014/main" id="{53D23356-984D-F641-CD49-7E8EBF8E4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242" y="1848874"/>
            <a:ext cx="1440000" cy="1097143"/>
          </a:xfrm>
          <a:prstGeom prst="rect">
            <a:avLst/>
          </a:prstGeom>
        </p:spPr>
      </p:pic>
      <p:graphicFrame>
        <p:nvGraphicFramePr>
          <p:cNvPr id="29" name="표 28">
            <a:extLst>
              <a:ext uri="{FF2B5EF4-FFF2-40B4-BE49-F238E27FC236}">
                <a16:creationId xmlns:a16="http://schemas.microsoft.com/office/drawing/2014/main" id="{E0B8DBC4-2FD1-7917-7E54-E74DAE825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751579"/>
              </p:ext>
            </p:extLst>
          </p:nvPr>
        </p:nvGraphicFramePr>
        <p:xfrm>
          <a:off x="129057" y="5623407"/>
          <a:ext cx="5359401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79">
                  <a:extLst>
                    <a:ext uri="{9D8B030D-6E8A-4147-A177-3AD203B41FA5}">
                      <a16:colId xmlns:a16="http://schemas.microsoft.com/office/drawing/2014/main" val="616390014"/>
                    </a:ext>
                  </a:extLst>
                </a:gridCol>
                <a:gridCol w="713530">
                  <a:extLst>
                    <a:ext uri="{9D8B030D-6E8A-4147-A177-3AD203B41FA5}">
                      <a16:colId xmlns:a16="http://schemas.microsoft.com/office/drawing/2014/main" val="120905564"/>
                    </a:ext>
                  </a:extLst>
                </a:gridCol>
                <a:gridCol w="903804">
                  <a:extLst>
                    <a:ext uri="{9D8B030D-6E8A-4147-A177-3AD203B41FA5}">
                      <a16:colId xmlns:a16="http://schemas.microsoft.com/office/drawing/2014/main" val="2428867961"/>
                    </a:ext>
                  </a:extLst>
                </a:gridCol>
                <a:gridCol w="1230442">
                  <a:extLst>
                    <a:ext uri="{9D8B030D-6E8A-4147-A177-3AD203B41FA5}">
                      <a16:colId xmlns:a16="http://schemas.microsoft.com/office/drawing/2014/main" val="3863268404"/>
                    </a:ext>
                  </a:extLst>
                </a:gridCol>
                <a:gridCol w="1902746">
                  <a:extLst>
                    <a:ext uri="{9D8B030D-6E8A-4147-A177-3AD203B41FA5}">
                      <a16:colId xmlns:a16="http://schemas.microsoft.com/office/drawing/2014/main" val="2131842895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Label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Predict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N_div_molar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Overlap_pixcel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File_name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70363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L:N.1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L:N.2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6547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3636150000.jpg_mask.png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7126975"/>
                  </a:ext>
                </a:extLst>
              </a:tr>
            </a:tbl>
          </a:graphicData>
        </a:graphic>
      </p:graphicFrame>
      <p:pic>
        <p:nvPicPr>
          <p:cNvPr id="31" name="그림 30">
            <a:extLst>
              <a:ext uri="{FF2B5EF4-FFF2-40B4-BE49-F238E27FC236}">
                <a16:creationId xmlns:a16="http://schemas.microsoft.com/office/drawing/2014/main" id="{232965BB-ECC7-9AAB-4E28-D85930F69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757" y="4136319"/>
            <a:ext cx="1440000" cy="1267751"/>
          </a:xfrm>
          <a:prstGeom prst="rect">
            <a:avLst/>
          </a:prstGeom>
        </p:spPr>
      </p:pic>
      <p:graphicFrame>
        <p:nvGraphicFramePr>
          <p:cNvPr id="34" name="표 33">
            <a:extLst>
              <a:ext uri="{FF2B5EF4-FFF2-40B4-BE49-F238E27FC236}">
                <a16:creationId xmlns:a16="http://schemas.microsoft.com/office/drawing/2014/main" id="{2C11A2F6-18AC-C4D5-75C5-FE364E6181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325207"/>
              </p:ext>
            </p:extLst>
          </p:nvPr>
        </p:nvGraphicFramePr>
        <p:xfrm>
          <a:off x="6703541" y="5623407"/>
          <a:ext cx="5359401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79">
                  <a:extLst>
                    <a:ext uri="{9D8B030D-6E8A-4147-A177-3AD203B41FA5}">
                      <a16:colId xmlns:a16="http://schemas.microsoft.com/office/drawing/2014/main" val="616390014"/>
                    </a:ext>
                  </a:extLst>
                </a:gridCol>
                <a:gridCol w="713530">
                  <a:extLst>
                    <a:ext uri="{9D8B030D-6E8A-4147-A177-3AD203B41FA5}">
                      <a16:colId xmlns:a16="http://schemas.microsoft.com/office/drawing/2014/main" val="120905564"/>
                    </a:ext>
                  </a:extLst>
                </a:gridCol>
                <a:gridCol w="903804">
                  <a:extLst>
                    <a:ext uri="{9D8B030D-6E8A-4147-A177-3AD203B41FA5}">
                      <a16:colId xmlns:a16="http://schemas.microsoft.com/office/drawing/2014/main" val="2428867961"/>
                    </a:ext>
                  </a:extLst>
                </a:gridCol>
                <a:gridCol w="1230442">
                  <a:extLst>
                    <a:ext uri="{9D8B030D-6E8A-4147-A177-3AD203B41FA5}">
                      <a16:colId xmlns:a16="http://schemas.microsoft.com/office/drawing/2014/main" val="3863268404"/>
                    </a:ext>
                  </a:extLst>
                </a:gridCol>
                <a:gridCol w="1902746">
                  <a:extLst>
                    <a:ext uri="{9D8B030D-6E8A-4147-A177-3AD203B41FA5}">
                      <a16:colId xmlns:a16="http://schemas.microsoft.com/office/drawing/2014/main" val="2131842895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Label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Predict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N_div_molar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Overlap_pixcel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File_name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70363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L:N.1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L:N.2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3909030000.jpg_mask.png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7126975"/>
                  </a:ext>
                </a:extLst>
              </a:tr>
            </a:tbl>
          </a:graphicData>
        </a:graphic>
      </p:graphicFrame>
      <p:pic>
        <p:nvPicPr>
          <p:cNvPr id="36" name="그림 35">
            <a:extLst>
              <a:ext uri="{FF2B5EF4-FFF2-40B4-BE49-F238E27FC236}">
                <a16:creationId xmlns:a16="http://schemas.microsoft.com/office/drawing/2014/main" id="{88FA9A92-FF6F-2121-6585-B6AED81A2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3241" y="4136319"/>
            <a:ext cx="1440000" cy="117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85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8151</TotalTime>
  <Words>1488</Words>
  <Application>Microsoft Office PowerPoint</Application>
  <PresentationFormat>와이드스크린</PresentationFormat>
  <Paragraphs>321</Paragraphs>
  <Slides>14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7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주윤상</dc:creator>
  <cp:lastModifiedBy>주윤상</cp:lastModifiedBy>
  <cp:revision>320</cp:revision>
  <dcterms:created xsi:type="dcterms:W3CDTF">2022-05-14T10:13:30Z</dcterms:created>
  <dcterms:modified xsi:type="dcterms:W3CDTF">2022-09-01T05:04:14Z</dcterms:modified>
</cp:coreProperties>
</file>