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340" r:id="rId3"/>
    <p:sldId id="339" r:id="rId4"/>
    <p:sldId id="341" r:id="rId5"/>
    <p:sldId id="333" r:id="rId6"/>
    <p:sldId id="337" r:id="rId7"/>
    <p:sldId id="342" r:id="rId8"/>
    <p:sldId id="332" r:id="rId9"/>
    <p:sldId id="299" r:id="rId1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385723"/>
    <a:srgbClr val="00B050"/>
    <a:srgbClr val="C00000"/>
    <a:srgbClr val="A6A6A6"/>
    <a:srgbClr val="7B9FC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63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0" y="3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EC2B7-8368-439D-B658-065CE0446116}" type="datetimeFigureOut">
              <a:rPr lang="ko-KR" altLang="en-US" smtClean="0"/>
              <a:t>2022-10-27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8542D-A2EA-468A-842F-84615C3DE6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3754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0687D-12C7-47DD-AA20-D7718533C7CA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4010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0687D-12C7-47DD-AA20-D7718533C7CA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4477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0687D-12C7-47DD-AA20-D7718533C7CA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4399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0687D-12C7-47DD-AA20-D7718533C7CA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1214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0687D-12C7-47DD-AA20-D7718533C7CA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5518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0687D-12C7-47DD-AA20-D7718533C7CA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0907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0687D-12C7-47DD-AA20-D7718533C7CA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9155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0687D-12C7-47DD-AA20-D7718533C7CA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8224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59162D7-BB9A-CE20-8677-4ACDC89A16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7DE93C3-13DC-20EF-5A1E-967290CB10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B772D61-F756-CF55-B506-6A423E66B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5FD6-FB60-480A-AD9F-72F50E72FB98}" type="datetimeFigureOut">
              <a:rPr lang="ko-KR" altLang="en-US" smtClean="0"/>
              <a:t>2022-10-27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AC4BF03-13DA-EA40-21D2-BBC0EB4BF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7904D44-6025-E533-3FCB-D781AC515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DF80-C4C9-40EC-9204-51D86A37C0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2782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7660395-92F1-4B0F-1E53-41F67D4B7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945CAB7-A757-1646-3206-004AAFFBDD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A43C36C-3608-5480-53EC-FC6E6B388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5FD6-FB60-480A-AD9F-72F50E72FB98}" type="datetimeFigureOut">
              <a:rPr lang="ko-KR" altLang="en-US" smtClean="0"/>
              <a:t>2022-10-27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494CD93-E381-D1EA-FFBC-3FFAE9826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D0361D3-BDFD-DF57-6219-52F3CA9C1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DF80-C4C9-40EC-9204-51D86A37C0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1312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5AF7F45C-381F-A735-1D04-A41FB9EB2E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0AFE0D0-9F66-5486-8D97-DA9D0F99B1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435C367-AFF6-5716-B721-5F7DF6EFF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5FD6-FB60-480A-AD9F-72F50E72FB98}" type="datetimeFigureOut">
              <a:rPr lang="ko-KR" altLang="en-US" smtClean="0"/>
              <a:t>2022-10-27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8EE8E49-D704-6F43-4AFA-F500C5B2A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C867872-1FD5-617E-8F58-D0AB006E7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DF80-C4C9-40EC-9204-51D86A37C0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4075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83E6240-CBD9-1DD6-5982-229C1D4BA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8F7E457-1172-6F65-FAFF-57EBF188A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024D05F-B896-E67F-46B9-313904891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5FD6-FB60-480A-AD9F-72F50E72FB98}" type="datetimeFigureOut">
              <a:rPr lang="ko-KR" altLang="en-US" smtClean="0"/>
              <a:t>2022-10-27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21A6FEC-611D-3446-5E24-0CA07D838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CE33944-B301-CEB7-7D04-905A7DD02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DF80-C4C9-40EC-9204-51D86A37C0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4061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C70E383-9FBD-E014-DCC0-36A8F769E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32AA8E8-C2E4-9DC5-5A14-64BD91DFB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F0314F6-1957-180A-98C7-80B2FB4C3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5FD6-FB60-480A-AD9F-72F50E72FB98}" type="datetimeFigureOut">
              <a:rPr lang="ko-KR" altLang="en-US" smtClean="0"/>
              <a:t>2022-10-27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F87DA12-BC20-8034-EEED-7FC1AFC85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42512D-0060-9DFE-D25B-30E67DF7B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DF80-C4C9-40EC-9204-51D86A37C0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1963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AA0B008-CE8A-E97B-6C40-D570571DD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8FDE551-83D2-BDDD-381F-E2DB06D62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2037942-AA27-16BE-F511-D6A09606E5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EB8F97C-3B1E-F480-868B-9F14F2571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5FD6-FB60-480A-AD9F-72F50E72FB98}" type="datetimeFigureOut">
              <a:rPr lang="ko-KR" altLang="en-US" smtClean="0"/>
              <a:t>2022-10-27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0D3DD01-467C-81E6-C325-2092B00D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7287F8C-F4E0-A4B0-24FC-A75D05890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DF80-C4C9-40EC-9204-51D86A37C0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9474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8609214-E048-467A-A4D6-A94066932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C427A90-F64F-2A43-2EA6-EE1FAD468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D66706C-CC55-32C3-3659-285790D97B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18246E9-3C81-F026-B89B-F47801C0CF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7F45459-94F3-4625-46B3-B7C83A02BE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296FEF3-E820-EFCB-D98C-E6FEF327B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5FD6-FB60-480A-AD9F-72F50E72FB98}" type="datetimeFigureOut">
              <a:rPr lang="ko-KR" altLang="en-US" smtClean="0"/>
              <a:t>2022-10-27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D4E8390-A791-8759-48C3-A1DD56A24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B9246EB6-AD88-2C78-B643-6CBEE2A9D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DF80-C4C9-40EC-9204-51D86A37C0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9960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92898A-C549-F0F2-72E3-110937938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C421F3D-F3ED-6B52-97FC-BA4EBDBFE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5FD6-FB60-480A-AD9F-72F50E72FB98}" type="datetimeFigureOut">
              <a:rPr lang="ko-KR" altLang="en-US" smtClean="0"/>
              <a:t>2022-10-27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E9A543B-D388-CAD9-0FB2-BD3267A92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D1ADC9C-EF23-69ED-C6AA-7AD462D3D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DF80-C4C9-40EC-9204-51D86A37C0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911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663D0CBA-0D0D-9CAC-F754-C7FEADA4C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5FD6-FB60-480A-AD9F-72F50E72FB98}" type="datetimeFigureOut">
              <a:rPr lang="ko-KR" altLang="en-US" smtClean="0"/>
              <a:t>2022-10-27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5B45FDA-76D2-CAEA-F837-30CD5095E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87F975A-9849-C07B-56CD-E8630BB2D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DF80-C4C9-40EC-9204-51D86A37C0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5343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F2E17C8-9B81-BBC2-B6C1-1EF989B36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EA9F643-B92C-8269-D048-371AE3168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2C0A82E-3B72-2254-ECFE-CDCAC290F4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CD489DF-14F0-C639-0235-DC62F5C98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5FD6-FB60-480A-AD9F-72F50E72FB98}" type="datetimeFigureOut">
              <a:rPr lang="ko-KR" altLang="en-US" smtClean="0"/>
              <a:t>2022-10-27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E5AB3E2-932A-3ED7-AD7A-817A622A7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FE91B41-2BBB-5C3D-F3F1-546632B0A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DF80-C4C9-40EC-9204-51D86A37C0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6326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12881B-95A2-D31F-CA83-3124B0302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F7EEA54-1B29-EBDA-20BB-61BC052A4D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443FF23-C617-496A-6F73-543E88FBBA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3764567-35D6-0F07-4FC9-DC36C6E1B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5FD6-FB60-480A-AD9F-72F50E72FB98}" type="datetimeFigureOut">
              <a:rPr lang="ko-KR" altLang="en-US" smtClean="0"/>
              <a:t>2022-10-27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8FF8AD1-529E-E019-EC4C-566EF4A1E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63B9AF1-484D-56A6-A814-88032EABA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DF80-C4C9-40EC-9204-51D86A37C0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481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7E171EA-6CCE-A920-63EF-0333E1323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D2189E1-BD80-47BA-7C2B-04A690849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DDE15F8-0D0F-3B5A-A028-96F50EB3A7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D5FD6-FB60-480A-AD9F-72F50E72FB98}" type="datetimeFigureOut">
              <a:rPr lang="ko-KR" altLang="en-US" smtClean="0"/>
              <a:t>2022-10-27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6EDFCD5-4E65-F754-9D48-99450E6C45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87C6A74-3E40-749A-66D3-85B40C35C5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DDF80-C4C9-40EC-9204-51D86A37C0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3833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172F2CE4-97D0-4FEA-8B8A-FBF6C2D3FA3A}"/>
              </a:ext>
            </a:extLst>
          </p:cNvPr>
          <p:cNvCxnSpPr>
            <a:cxnSpLocks/>
          </p:cNvCxnSpPr>
          <p:nvPr/>
        </p:nvCxnSpPr>
        <p:spPr>
          <a:xfrm>
            <a:off x="2687171" y="2733187"/>
            <a:ext cx="681765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FFC9C5D-C2E6-4123-9128-1F6A419C1648}"/>
              </a:ext>
            </a:extLst>
          </p:cNvPr>
          <p:cNvSpPr txBox="1"/>
          <p:nvPr/>
        </p:nvSpPr>
        <p:spPr>
          <a:xfrm>
            <a:off x="2352952" y="2199315"/>
            <a:ext cx="7486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/>
              <a:t>Lab Seminar</a:t>
            </a:r>
            <a:endParaRPr lang="ko-KR" altLang="en-US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5A0820-DF2E-435C-8017-BAE7637697F3}"/>
              </a:ext>
            </a:extLst>
          </p:cNvPr>
          <p:cNvSpPr txBox="1"/>
          <p:nvPr/>
        </p:nvSpPr>
        <p:spPr>
          <a:xfrm>
            <a:off x="3797708" y="3089165"/>
            <a:ext cx="45965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0" dirty="0"/>
              <a:t>Intelligent Information Processing Lab</a:t>
            </a:r>
          </a:p>
          <a:p>
            <a:pPr algn="ctr"/>
            <a:endParaRPr lang="en-US" altLang="ko-KR" sz="1800" dirty="0"/>
          </a:p>
          <a:p>
            <a:pPr algn="ctr"/>
            <a:r>
              <a:rPr lang="en-US" altLang="ko-KR"/>
              <a:t>2022.10.27</a:t>
            </a:r>
            <a:endParaRPr lang="en-US" altLang="ko-KR" dirty="0"/>
          </a:p>
          <a:p>
            <a:pPr algn="ctr"/>
            <a:endParaRPr lang="en-US" altLang="ko-KR" dirty="0"/>
          </a:p>
          <a:p>
            <a:pPr algn="ctr"/>
            <a:r>
              <a:rPr lang="en-US" altLang="ko-KR" dirty="0"/>
              <a:t>202240130 Yunsang Joo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16710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1972ECE6-9462-6032-F13C-97526CEB3F60}"/>
              </a:ext>
            </a:extLst>
          </p:cNvPr>
          <p:cNvSpPr txBox="1"/>
          <p:nvPr/>
        </p:nvSpPr>
        <p:spPr>
          <a:xfrm>
            <a:off x="352485" y="403610"/>
            <a:ext cx="11487030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/>
              <a:t>Abstract</a:t>
            </a:r>
            <a:endParaRPr lang="en-US" altLang="ko-KR" sz="14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579523B-F50C-A937-4C39-0626D7F161A4}"/>
              </a:ext>
            </a:extLst>
          </p:cNvPr>
          <p:cNvSpPr txBox="1"/>
          <p:nvPr/>
        </p:nvSpPr>
        <p:spPr>
          <a:xfrm>
            <a:off x="352485" y="1626230"/>
            <a:ext cx="11487030" cy="3605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/>
              <a:t>하악</a:t>
            </a:r>
            <a:r>
              <a:rPr lang="en-US" altLang="ko-KR" sz="1400" dirty="0"/>
              <a:t> </a:t>
            </a:r>
            <a:r>
              <a:rPr lang="ko-KR" altLang="en-US" sz="1400" dirty="0"/>
              <a:t>제 </a:t>
            </a:r>
            <a:r>
              <a:rPr lang="en-US" altLang="ko-KR" sz="1400" dirty="0"/>
              <a:t>3 </a:t>
            </a:r>
            <a:r>
              <a:rPr lang="ko-KR" altLang="en-US" sz="1400" dirty="0"/>
              <a:t>대구치</a:t>
            </a:r>
            <a:r>
              <a:rPr lang="en-US" altLang="ko-KR" sz="1400" dirty="0"/>
              <a:t>(M3)</a:t>
            </a:r>
            <a:r>
              <a:rPr lang="ko-KR" altLang="en-US" sz="1400" dirty="0"/>
              <a:t>와 하치조신경</a:t>
            </a:r>
            <a:r>
              <a:rPr lang="en-US" altLang="ko-KR" sz="1400" dirty="0"/>
              <a:t>(IAN)</a:t>
            </a:r>
            <a:r>
              <a:rPr lang="ko-KR" altLang="en-US" sz="1400" dirty="0"/>
              <a:t>의 근접 정도는 제 </a:t>
            </a:r>
            <a:r>
              <a:rPr lang="en-US" altLang="ko-KR" sz="1400" dirty="0"/>
              <a:t>3 </a:t>
            </a:r>
            <a:r>
              <a:rPr lang="ko-KR" altLang="en-US" sz="1400" dirty="0"/>
              <a:t>대구치를 제거한 후 신경 손상 및 후속 감각 장애의 발생 위험 요소다</a:t>
            </a:r>
            <a:r>
              <a:rPr lang="en-US" altLang="ko-KR" sz="1400" dirty="0"/>
              <a:t>. </a:t>
            </a:r>
            <a:r>
              <a:rPr lang="ko-KR" altLang="en-US" sz="1400" dirty="0"/>
              <a:t>신경 손상 가능도는 </a:t>
            </a:r>
            <a:r>
              <a:rPr lang="en-US" altLang="ko-KR" sz="1400" dirty="0"/>
              <a:t>M3</a:t>
            </a:r>
            <a:r>
              <a:rPr lang="ko-KR" altLang="en-US" sz="1400" dirty="0"/>
              <a:t>와 </a:t>
            </a:r>
            <a:r>
              <a:rPr lang="en-US" altLang="ko-KR" sz="1400" dirty="0"/>
              <a:t>IAN</a:t>
            </a:r>
            <a:r>
              <a:rPr lang="ko-KR" altLang="en-US" sz="1400" dirty="0"/>
              <a:t>이 겹친 정도에 따라 낮음</a:t>
            </a:r>
            <a:r>
              <a:rPr lang="en-US" altLang="ko-KR" sz="1400" dirty="0"/>
              <a:t>, </a:t>
            </a:r>
            <a:r>
              <a:rPr lang="ko-KR" altLang="en-US" sz="1400" dirty="0"/>
              <a:t>중간</a:t>
            </a:r>
            <a:r>
              <a:rPr lang="en-US" altLang="ko-KR" sz="1400" dirty="0"/>
              <a:t>, </a:t>
            </a:r>
            <a:r>
              <a:rPr lang="ko-KR" altLang="en-US" sz="1400" dirty="0"/>
              <a:t>높음으로 분류할 수 있다</a:t>
            </a:r>
            <a:r>
              <a:rPr lang="en-US" altLang="ko-KR" sz="1400" dirty="0"/>
              <a:t>. </a:t>
            </a:r>
            <a:r>
              <a:rPr lang="ko-KR" altLang="en-US" sz="1400" dirty="0"/>
              <a:t>딥러닝을 활용하여 신경 손상 가능도를 자동 진단하는 연구가 꾸준히 진행되고 있다</a:t>
            </a:r>
            <a:r>
              <a:rPr lang="en-US" altLang="ko-KR" sz="1400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/>
              <a:t>기존 연구는 구강 안면 이미지에서 탐지 모델을 사용하여 관심 영역</a:t>
            </a:r>
            <a:r>
              <a:rPr lang="en-US" altLang="ko-KR" sz="1400" dirty="0"/>
              <a:t>(RoI)</a:t>
            </a:r>
            <a:r>
              <a:rPr lang="ko-KR" altLang="en-US" sz="1400" dirty="0"/>
              <a:t>를 추출하고 분류 모델을 사용하여 신경 손상 가능도를 낮음</a:t>
            </a:r>
            <a:r>
              <a:rPr lang="en-US" altLang="ko-KR" sz="1400" dirty="0"/>
              <a:t>, </a:t>
            </a:r>
            <a:r>
              <a:rPr lang="ko-KR" altLang="en-US" sz="1400" dirty="0"/>
              <a:t>중간</a:t>
            </a:r>
            <a:r>
              <a:rPr lang="en-US" altLang="ko-KR" sz="1400" dirty="0"/>
              <a:t>, </a:t>
            </a:r>
            <a:r>
              <a:rPr lang="ko-KR" altLang="en-US" sz="1400" dirty="0"/>
              <a:t>높음으로 분류한다</a:t>
            </a:r>
            <a:r>
              <a:rPr lang="en-US" altLang="ko-KR" sz="1400" dirty="0"/>
              <a:t>. </a:t>
            </a:r>
            <a:r>
              <a:rPr lang="ko-KR" altLang="en-US" sz="1400" dirty="0"/>
              <a:t>이 방식은 </a:t>
            </a:r>
            <a:r>
              <a:rPr lang="en-US" altLang="ko-KR" sz="1400" dirty="0"/>
              <a:t>RoI</a:t>
            </a:r>
            <a:r>
              <a:rPr lang="ko-KR" altLang="en-US" sz="1400" dirty="0"/>
              <a:t>를 추출한 상태에서도 분류 모델의 결과가 나오기 전까지 신경 손상 가능도를 알 수 없다</a:t>
            </a:r>
            <a:r>
              <a:rPr lang="en-US" altLang="ko-KR" sz="1400" dirty="0"/>
              <a:t>. </a:t>
            </a:r>
            <a:r>
              <a:rPr lang="ko-KR" altLang="en-US" sz="1400" dirty="0"/>
              <a:t>또한 탐지 모델 뿐만 아니라 분류 모델의 높은 성능을 요구하는 문제가 있다</a:t>
            </a:r>
            <a:r>
              <a:rPr lang="en-US" altLang="ko-KR" sz="1400" dirty="0"/>
              <a:t>.(2-stage)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/>
              <a:t>본 연구는 분할 모델을 사용하여 </a:t>
            </a:r>
            <a:r>
              <a:rPr lang="en-US" altLang="ko-KR" sz="1400" dirty="0"/>
              <a:t>M3</a:t>
            </a:r>
            <a:r>
              <a:rPr lang="ko-KR" altLang="en-US" sz="1400" dirty="0"/>
              <a:t>와 </a:t>
            </a:r>
            <a:r>
              <a:rPr lang="en-US" altLang="ko-KR" sz="1400" dirty="0"/>
              <a:t>IAN</a:t>
            </a:r>
            <a:r>
              <a:rPr lang="ko-KR" altLang="en-US" sz="1400" dirty="0"/>
              <a:t>을 각각 분할하고 </a:t>
            </a:r>
            <a:r>
              <a:rPr lang="en-US" altLang="ko-KR" sz="1400" dirty="0"/>
              <a:t>OpenCV</a:t>
            </a:r>
            <a:r>
              <a:rPr lang="ko-KR" altLang="en-US" sz="1400" dirty="0"/>
              <a:t>와 탐색 알고리즘을 사용해 신경 손상 가능도를 직접 분류한다</a:t>
            </a:r>
            <a:r>
              <a:rPr lang="en-US" altLang="ko-KR" sz="1400" dirty="0"/>
              <a:t>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/>
              <a:t>정의된 신경 손상 가능도 분류 기준으로 </a:t>
            </a:r>
            <a:r>
              <a:rPr lang="en-US" altLang="ko-KR" sz="1400" dirty="0"/>
              <a:t>M3</a:t>
            </a:r>
            <a:r>
              <a:rPr lang="ko-KR" altLang="en-US" sz="1400" dirty="0"/>
              <a:t>와 </a:t>
            </a:r>
            <a:r>
              <a:rPr lang="en-US" altLang="ko-KR" sz="1400" dirty="0"/>
              <a:t>IAN</a:t>
            </a:r>
            <a:r>
              <a:rPr lang="ko-KR" altLang="en-US" sz="1400" dirty="0"/>
              <a:t>의 겹치는 픽셀 수와 분할된 신경의 개수를 측정하여 분류한다</a:t>
            </a:r>
            <a:r>
              <a:rPr lang="en-US" altLang="ko-KR" sz="1400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/>
              <a:t>이 방식은 분할 모델의 높은 성능을 요구하지만</a:t>
            </a:r>
            <a:r>
              <a:rPr lang="en-US" altLang="ko-KR" sz="1400" dirty="0"/>
              <a:t>, </a:t>
            </a:r>
            <a:r>
              <a:rPr lang="ko-KR" altLang="en-US" sz="1400" dirty="0"/>
              <a:t>분할된 이미지의 품질이 높을수록 별도의 분류 모델없이 높은 분류 성능을 기대할 수 있다</a:t>
            </a:r>
            <a:r>
              <a:rPr lang="en-US" altLang="ko-KR" sz="1400" dirty="0"/>
              <a:t>.</a:t>
            </a: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188FD9CD-42EA-CC94-D12F-AFA5401A8D23}"/>
              </a:ext>
            </a:extLst>
          </p:cNvPr>
          <p:cNvCxnSpPr>
            <a:cxnSpLocks/>
          </p:cNvCxnSpPr>
          <p:nvPr/>
        </p:nvCxnSpPr>
        <p:spPr>
          <a:xfrm flipV="1">
            <a:off x="352485" y="898104"/>
            <a:ext cx="8743024" cy="2990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616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1972ECE6-9462-6032-F13C-97526CEB3F60}"/>
              </a:ext>
            </a:extLst>
          </p:cNvPr>
          <p:cNvSpPr txBox="1"/>
          <p:nvPr/>
        </p:nvSpPr>
        <p:spPr>
          <a:xfrm>
            <a:off x="352485" y="403610"/>
            <a:ext cx="11487030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/>
              <a:t>Introduction</a:t>
            </a:r>
            <a:endParaRPr lang="en-US" altLang="ko-KR" sz="14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579523B-F50C-A937-4C39-0626D7F161A4}"/>
              </a:ext>
            </a:extLst>
          </p:cNvPr>
          <p:cNvSpPr txBox="1"/>
          <p:nvPr/>
        </p:nvSpPr>
        <p:spPr>
          <a:xfrm>
            <a:off x="352485" y="1464648"/>
            <a:ext cx="11487030" cy="4898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/>
              <a:t>신경 손상</a:t>
            </a:r>
            <a:r>
              <a:rPr lang="en-US" altLang="ko-KR" sz="1400" dirty="0"/>
              <a:t>(IAN Injury)</a:t>
            </a:r>
            <a:r>
              <a:rPr lang="ko-KR" altLang="en-US" sz="1400" dirty="0"/>
              <a:t>은 제 </a:t>
            </a:r>
            <a:r>
              <a:rPr lang="en-US" altLang="ko-KR" sz="1400" dirty="0"/>
              <a:t>3 </a:t>
            </a:r>
            <a:r>
              <a:rPr lang="ko-KR" altLang="en-US" sz="1400" dirty="0"/>
              <a:t>대구치 발치 후에 발생하는 합병증으로 하악에서 여러 감각 이상을 유발한다</a:t>
            </a:r>
            <a:r>
              <a:rPr lang="en-US" altLang="ko-KR" sz="1400" dirty="0"/>
              <a:t>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/>
              <a:t>IAN Injury Likelihood</a:t>
            </a:r>
            <a:r>
              <a:rPr lang="ko-KR" altLang="en-US" sz="1400" dirty="0"/>
              <a:t>는 </a:t>
            </a:r>
            <a:r>
              <a:rPr lang="en-US" altLang="ko-KR" sz="1400" dirty="0"/>
              <a:t>M3</a:t>
            </a:r>
            <a:r>
              <a:rPr lang="ko-KR" altLang="en-US" sz="1400" dirty="0"/>
              <a:t>와 </a:t>
            </a:r>
            <a:r>
              <a:rPr lang="en-US" altLang="ko-KR" sz="1400" dirty="0"/>
              <a:t>IAN</a:t>
            </a:r>
            <a:r>
              <a:rPr lang="ko-KR" altLang="en-US" sz="1400" dirty="0"/>
              <a:t>의 관계를 통해 예측할 수 있으며 제</a:t>
            </a:r>
            <a:r>
              <a:rPr lang="en-US" altLang="ko-KR" sz="1400" dirty="0"/>
              <a:t>3</a:t>
            </a:r>
            <a:r>
              <a:rPr lang="ko-KR" altLang="en-US" sz="1400" dirty="0"/>
              <a:t>대구치와 신경이 접촉해 있을 때 신경 손상의 가능성이 높다</a:t>
            </a:r>
            <a:r>
              <a:rPr lang="en-US" altLang="ko-KR" sz="1400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/>
              <a:t>N.1(low): M3</a:t>
            </a:r>
            <a:r>
              <a:rPr lang="ko-KR" altLang="en-US" sz="1400" dirty="0"/>
              <a:t>가 </a:t>
            </a:r>
            <a:r>
              <a:rPr lang="en-US" altLang="ko-KR" sz="1400" dirty="0"/>
              <a:t>IAN</a:t>
            </a:r>
            <a:r>
              <a:rPr lang="ko-KR" altLang="en-US" sz="1400" dirty="0"/>
              <a:t>에 닿지 않을 때</a:t>
            </a:r>
            <a:endParaRPr lang="en-US" altLang="ko-KR" sz="1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/>
              <a:t>N.2(medium): M3</a:t>
            </a:r>
            <a:r>
              <a:rPr lang="ko-KR" altLang="en-US" sz="1400" dirty="0"/>
              <a:t>가 </a:t>
            </a:r>
            <a:r>
              <a:rPr lang="en-US" altLang="ko-KR" sz="1400" dirty="0"/>
              <a:t>IAN</a:t>
            </a:r>
            <a:r>
              <a:rPr lang="ko-KR" altLang="en-US" sz="1400" dirty="0"/>
              <a:t>의 한 라인과 닿을 때</a:t>
            </a:r>
            <a:endParaRPr lang="en-US" altLang="ko-KR" sz="1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/>
              <a:t>N.3(high): M3</a:t>
            </a:r>
            <a:r>
              <a:rPr lang="ko-KR" altLang="en-US" sz="1400" dirty="0"/>
              <a:t>가 </a:t>
            </a:r>
            <a:r>
              <a:rPr lang="en-US" altLang="ko-KR" sz="1400" dirty="0"/>
              <a:t>IAN</a:t>
            </a:r>
            <a:r>
              <a:rPr lang="ko-KR" altLang="en-US" sz="1400" dirty="0"/>
              <a:t>의 두 라인과 닿을 때</a:t>
            </a:r>
            <a:endParaRPr lang="en-US" altLang="ko-KR" sz="1400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188FD9CD-42EA-CC94-D12F-AFA5401A8D23}"/>
              </a:ext>
            </a:extLst>
          </p:cNvPr>
          <p:cNvCxnSpPr>
            <a:cxnSpLocks/>
          </p:cNvCxnSpPr>
          <p:nvPr/>
        </p:nvCxnSpPr>
        <p:spPr>
          <a:xfrm flipV="1">
            <a:off x="352485" y="898104"/>
            <a:ext cx="8743024" cy="2990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그림 1">
            <a:extLst>
              <a:ext uri="{FF2B5EF4-FFF2-40B4-BE49-F238E27FC236}">
                <a16:creationId xmlns:a16="http://schemas.microsoft.com/office/drawing/2014/main" id="{AD9C4F6F-BEB2-FFF2-07B8-C2228C9F7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2281" y="2790195"/>
            <a:ext cx="5407437" cy="192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96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1972ECE6-9462-6032-F13C-97526CEB3F60}"/>
              </a:ext>
            </a:extLst>
          </p:cNvPr>
          <p:cNvSpPr txBox="1"/>
          <p:nvPr/>
        </p:nvSpPr>
        <p:spPr>
          <a:xfrm>
            <a:off x="352485" y="403610"/>
            <a:ext cx="11487030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/>
              <a:t>Introduction</a:t>
            </a:r>
            <a:endParaRPr lang="en-US" altLang="ko-KR" sz="14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579523B-F50C-A937-4C39-0626D7F161A4}"/>
              </a:ext>
            </a:extLst>
          </p:cNvPr>
          <p:cNvSpPr txBox="1"/>
          <p:nvPr/>
        </p:nvSpPr>
        <p:spPr>
          <a:xfrm>
            <a:off x="352485" y="1464648"/>
            <a:ext cx="11487030" cy="4253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/>
              <a:t>1) </a:t>
            </a:r>
            <a:r>
              <a:rPr lang="ko-KR" altLang="en-US" sz="1400" dirty="0"/>
              <a:t>비트 연산의 </a:t>
            </a:r>
            <a:r>
              <a:rPr lang="en-US" altLang="ko-KR" sz="1400" dirty="0"/>
              <a:t>AND</a:t>
            </a:r>
            <a:r>
              <a:rPr lang="ko-KR" altLang="en-US" sz="1400" dirty="0"/>
              <a:t> 연산을 통해 </a:t>
            </a:r>
            <a:r>
              <a:rPr lang="en-US" altLang="ko-KR" sz="1400" dirty="0"/>
              <a:t>M3</a:t>
            </a:r>
            <a:r>
              <a:rPr lang="ko-KR" altLang="en-US" sz="1400" dirty="0"/>
              <a:t>와 </a:t>
            </a:r>
            <a:r>
              <a:rPr lang="en-US" altLang="ko-KR" sz="1400" dirty="0"/>
              <a:t>IAN</a:t>
            </a:r>
            <a:r>
              <a:rPr lang="ko-KR" altLang="en-US" sz="1400" dirty="0"/>
              <a:t>의 중복 픽셀을 계산한다</a:t>
            </a:r>
            <a:r>
              <a:rPr lang="en-US" altLang="ko-KR" sz="1400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/>
              <a:t>2) BFS(Breadth First Search)</a:t>
            </a:r>
            <a:r>
              <a:rPr lang="ko-KR" altLang="en-US" sz="1400" dirty="0"/>
              <a:t>를 사용하여 </a:t>
            </a:r>
            <a:r>
              <a:rPr lang="en-US" altLang="ko-KR" sz="1400" dirty="0"/>
              <a:t>IAN</a:t>
            </a:r>
            <a:r>
              <a:rPr lang="ko-KR" altLang="en-US" sz="1400" dirty="0"/>
              <a:t>의 개수를 계산한다</a:t>
            </a:r>
            <a:r>
              <a:rPr lang="en-US" altLang="ko-KR" sz="1400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/>
              <a:t>1)</a:t>
            </a:r>
            <a:r>
              <a:rPr lang="ko-KR" altLang="en-US" sz="1400" dirty="0"/>
              <a:t>과</a:t>
            </a:r>
            <a:r>
              <a:rPr lang="en-US" altLang="ko-KR" sz="1400" dirty="0"/>
              <a:t> 2)</a:t>
            </a:r>
            <a:r>
              <a:rPr lang="ko-KR" altLang="en-US" sz="1400" dirty="0"/>
              <a:t>의 결과와 아래의 조건을 사용하여 신경 손상 가능도를 분류한다</a:t>
            </a:r>
            <a:r>
              <a:rPr lang="en-US" altLang="ko-KR" sz="1400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400" dirty="0"/>
          </a:p>
          <a:p>
            <a:pPr>
              <a:lnSpc>
                <a:spcPct val="150000"/>
              </a:lnSpc>
            </a:pPr>
            <a:endParaRPr lang="en-US" altLang="ko-KR" sz="1400" dirty="0"/>
          </a:p>
          <a:p>
            <a:pPr>
              <a:lnSpc>
                <a:spcPct val="150000"/>
              </a:lnSpc>
            </a:pPr>
            <a:endParaRPr lang="en-US" altLang="ko-KR" sz="1400" dirty="0"/>
          </a:p>
          <a:p>
            <a:pPr marL="3943350" lvl="8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/>
              <a:t>Ex) Image size = (1056, 512)</a:t>
            </a:r>
          </a:p>
          <a:p>
            <a:pPr marL="3943350" lvl="8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400" dirty="0"/>
          </a:p>
          <a:p>
            <a:pPr marL="3943350" lvl="8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/>
              <a:t>Overlapped_pixel : 4000, n_divided_IAN : 2 </a:t>
            </a:r>
            <a:r>
              <a:rPr lang="en-US" altLang="ko-KR" sz="1400" dirty="0">
                <a:sym typeface="Wingdings" panose="05000000000000000000" pitchFamily="2" charset="2"/>
              </a:rPr>
              <a:t> N.3</a:t>
            </a:r>
          </a:p>
          <a:p>
            <a:pPr marL="3943350" lvl="8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400" dirty="0">
              <a:sym typeface="Wingdings" panose="05000000000000000000" pitchFamily="2" charset="2"/>
            </a:endParaRPr>
          </a:p>
          <a:p>
            <a:pPr marL="3943350" lvl="8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/>
              <a:t>Overlapped_pixel : 0, n_divided_IAN : 1 </a:t>
            </a:r>
            <a:r>
              <a:rPr lang="en-US" altLang="ko-KR" sz="1400" dirty="0">
                <a:sym typeface="Wingdings" panose="05000000000000000000" pitchFamily="2" charset="2"/>
              </a:rPr>
              <a:t> N.1</a:t>
            </a:r>
          </a:p>
          <a:p>
            <a:pPr marL="3943350" lvl="8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400" dirty="0"/>
          </a:p>
          <a:p>
            <a:pPr marL="3943350" lvl="8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/>
              <a:t>Overlapped_pixel : 4000, n_divided_IAN : 1 </a:t>
            </a:r>
            <a:r>
              <a:rPr lang="en-US" altLang="ko-KR" sz="1400" dirty="0">
                <a:sym typeface="Wingdings" panose="05000000000000000000" pitchFamily="2" charset="2"/>
              </a:rPr>
              <a:t> N.2</a:t>
            </a:r>
            <a:endParaRPr lang="en-US" altLang="ko-KR" sz="1400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188FD9CD-42EA-CC94-D12F-AFA5401A8D23}"/>
              </a:ext>
            </a:extLst>
          </p:cNvPr>
          <p:cNvCxnSpPr>
            <a:cxnSpLocks/>
          </p:cNvCxnSpPr>
          <p:nvPr/>
        </p:nvCxnSpPr>
        <p:spPr>
          <a:xfrm flipV="1">
            <a:off x="352485" y="898104"/>
            <a:ext cx="8743024" cy="2990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직사각형 2">
            <a:extLst>
              <a:ext uri="{FF2B5EF4-FFF2-40B4-BE49-F238E27FC236}">
                <a16:creationId xmlns:a16="http://schemas.microsoft.com/office/drawing/2014/main" id="{6F3578ED-13F2-0B62-68B5-FB2CA501E015}"/>
              </a:ext>
            </a:extLst>
          </p:cNvPr>
          <p:cNvSpPr/>
          <p:nvPr/>
        </p:nvSpPr>
        <p:spPr>
          <a:xfrm>
            <a:off x="818714" y="3005107"/>
            <a:ext cx="2631113" cy="33272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1200" b="1" dirty="0">
                <a:solidFill>
                  <a:schemeClr val="tx1"/>
                </a:solidFill>
              </a:rPr>
              <a:t>pseudo code</a:t>
            </a:r>
          </a:p>
          <a:p>
            <a:pPr algn="ctr">
              <a:lnSpc>
                <a:spcPct val="150000"/>
              </a:lnSpc>
            </a:pPr>
            <a:endParaRPr lang="en-US" altLang="ko-KR" sz="12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/>
                </a:solidFill>
              </a:rPr>
              <a:t>n_overlapped_pixel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/>
                </a:solidFill>
              </a:rPr>
              <a:t>n_divided_IAN</a:t>
            </a:r>
          </a:p>
          <a:p>
            <a:pPr>
              <a:lnSpc>
                <a:spcPct val="150000"/>
              </a:lnSpc>
            </a:pPr>
            <a:endParaRPr lang="en-US" altLang="ko-KR" sz="12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/>
                </a:solidFill>
              </a:rPr>
              <a:t>IF n_overlapped_pixel == 0 THEN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/>
                </a:solidFill>
              </a:rPr>
              <a:t>    state = N.1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/>
                </a:solidFill>
              </a:rPr>
              <a:t>ELSE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/>
                </a:solidFill>
              </a:rPr>
              <a:t>    IF n_divided_IAN == 1 THEN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/>
                </a:solidFill>
              </a:rPr>
              <a:t>        state = N.2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/>
                </a:solidFill>
              </a:rPr>
              <a:t>    ELSE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/>
                </a:solidFill>
              </a:rPr>
              <a:t>        state = N.3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970A3835-6400-7366-0041-79E73CE47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1110" y="1515896"/>
            <a:ext cx="2643264" cy="94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694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1972ECE6-9462-6032-F13C-97526CEB3F60}"/>
              </a:ext>
            </a:extLst>
          </p:cNvPr>
          <p:cNvSpPr txBox="1"/>
          <p:nvPr/>
        </p:nvSpPr>
        <p:spPr>
          <a:xfrm>
            <a:off x="352485" y="403610"/>
            <a:ext cx="11487030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/>
              <a:t>Relative Works</a:t>
            </a:r>
            <a:endParaRPr lang="en-US" altLang="ko-KR" sz="1400" b="1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188FD9CD-42EA-CC94-D12F-AFA5401A8D23}"/>
              </a:ext>
            </a:extLst>
          </p:cNvPr>
          <p:cNvCxnSpPr>
            <a:cxnSpLocks/>
          </p:cNvCxnSpPr>
          <p:nvPr/>
        </p:nvCxnSpPr>
        <p:spPr>
          <a:xfrm flipV="1">
            <a:off x="352485" y="898104"/>
            <a:ext cx="8743024" cy="2990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그림 4">
            <a:extLst>
              <a:ext uri="{FF2B5EF4-FFF2-40B4-BE49-F238E27FC236}">
                <a16:creationId xmlns:a16="http://schemas.microsoft.com/office/drawing/2014/main" id="{DE7FB9F4-04BA-2CB4-BD76-17994E99B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835" y="1092320"/>
            <a:ext cx="1048150" cy="13753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8A0F62-CD21-1F23-66BC-02E51BFE6BFC}"/>
              </a:ext>
            </a:extLst>
          </p:cNvPr>
          <p:cNvSpPr txBox="1"/>
          <p:nvPr/>
        </p:nvSpPr>
        <p:spPr>
          <a:xfrm>
            <a:off x="352486" y="1062419"/>
            <a:ext cx="10944164" cy="55846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14550" lvl="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/>
              <a:t>Title : Automated detection of third molars and mandibular nerve by deep learning</a:t>
            </a:r>
          </a:p>
          <a:p>
            <a:pPr marL="2114550" lvl="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/>
              <a:t>Accepted : 29 May 2019</a:t>
            </a:r>
          </a:p>
          <a:p>
            <a:pPr marL="2114550" lvl="4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/>
              <a:t>Journal</a:t>
            </a:r>
            <a:r>
              <a:rPr lang="ko-KR" altLang="en-US" sz="1600" dirty="0"/>
              <a:t> </a:t>
            </a:r>
            <a:r>
              <a:rPr lang="en-US" altLang="ko-KR" sz="1600" dirty="0"/>
              <a:t>:</a:t>
            </a:r>
            <a:r>
              <a:rPr lang="ko-KR" altLang="en-US" sz="1600" dirty="0"/>
              <a:t> </a:t>
            </a:r>
            <a:r>
              <a:rPr lang="en-US" altLang="ko-KR" sz="1600" dirty="0"/>
              <a:t>SCIENTIFIC REPORTS</a:t>
            </a:r>
          </a:p>
          <a:p>
            <a:pPr>
              <a:lnSpc>
                <a:spcPct val="150000"/>
              </a:lnSpc>
            </a:pPr>
            <a:endParaRPr lang="en-US" altLang="ko-KR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/>
              <a:t>Dental panoramic radiographs(OPG)</a:t>
            </a:r>
            <a:r>
              <a:rPr lang="ko-KR" altLang="en-US" sz="1600" dirty="0"/>
              <a:t>에서 </a:t>
            </a:r>
            <a:r>
              <a:rPr lang="en-US" altLang="ko-KR" sz="1600" dirty="0"/>
              <a:t>M3 </a:t>
            </a:r>
            <a:r>
              <a:rPr lang="ko-KR" altLang="en-US" sz="1600" dirty="0"/>
              <a:t>및 </a:t>
            </a:r>
            <a:r>
              <a:rPr lang="en-US" altLang="ko-KR" sz="1600" dirty="0"/>
              <a:t>IAN</a:t>
            </a:r>
            <a:r>
              <a:rPr lang="ko-KR" altLang="en-US" sz="1600" dirty="0"/>
              <a:t>을 감지하고 분할하기 위해 딥러닝 기반 자동화 접근 방식을 개발하고 검증하였다</a:t>
            </a:r>
            <a:r>
              <a:rPr lang="en-US" altLang="ko-KR" sz="1600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/>
              <a:t>2</a:t>
            </a:r>
            <a:r>
              <a:rPr lang="ko-KR" altLang="en-US" sz="1600" dirty="0"/>
              <a:t>개의 입력 이미지를 사용하는 </a:t>
            </a:r>
            <a:r>
              <a:rPr lang="en-US" altLang="ko-KR" sz="1600" dirty="0"/>
              <a:t>Multi-input Unet</a:t>
            </a:r>
            <a:r>
              <a:rPr lang="ko-KR" altLang="en-US" sz="1600" dirty="0"/>
              <a:t>을 개발하였다</a:t>
            </a:r>
            <a:r>
              <a:rPr lang="en-US" altLang="ko-KR" sz="1600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/>
              <a:t>U-net </a:t>
            </a:r>
            <a:r>
              <a:rPr lang="ko-KR" altLang="en-US" sz="1600" dirty="0"/>
              <a:t>기반 딥러닝 접근 방식을 적용하여 </a:t>
            </a:r>
            <a:r>
              <a:rPr lang="en-US" altLang="ko-KR" sz="1600" dirty="0"/>
              <a:t>M3 </a:t>
            </a:r>
            <a:r>
              <a:rPr lang="ko-KR" altLang="en-US" sz="1600" dirty="0"/>
              <a:t>및 </a:t>
            </a:r>
            <a:r>
              <a:rPr lang="en-US" altLang="ko-KR" sz="1600" dirty="0"/>
              <a:t>IAN</a:t>
            </a:r>
            <a:r>
              <a:rPr lang="ko-KR" altLang="en-US" sz="1600" dirty="0"/>
              <a:t>을 탐지 및 분할한다</a:t>
            </a:r>
            <a:r>
              <a:rPr lang="en-US" altLang="ko-KR" sz="1600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/>
              <a:t>M3 </a:t>
            </a:r>
            <a:r>
              <a:rPr lang="ko-KR" altLang="en-US" sz="1600" dirty="0"/>
              <a:t>및 </a:t>
            </a:r>
            <a:r>
              <a:rPr lang="en-US" altLang="ko-KR" sz="1600" dirty="0"/>
              <a:t>IAN</a:t>
            </a:r>
            <a:r>
              <a:rPr lang="ko-KR" altLang="en-US" sz="1600" dirty="0"/>
              <a:t>의 평균 </a:t>
            </a:r>
            <a:r>
              <a:rPr lang="en-US" altLang="ko-KR" sz="1600" dirty="0"/>
              <a:t>dice-coefficients</a:t>
            </a:r>
            <a:r>
              <a:rPr lang="ko-KR" altLang="en-US" sz="1600" dirty="0"/>
              <a:t>는 각각 </a:t>
            </a:r>
            <a:r>
              <a:rPr lang="en-US" altLang="ko-KR" sz="1600" dirty="0"/>
              <a:t>0.947 ± 0.033 </a:t>
            </a:r>
            <a:r>
              <a:rPr lang="ko-KR" altLang="en-US" sz="1600" dirty="0"/>
              <a:t>및 </a:t>
            </a:r>
            <a:r>
              <a:rPr lang="en-US" altLang="ko-KR" sz="1600" dirty="0"/>
              <a:t>0.847 ± 0.099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00F7BD4-FB03-3ABA-FB5C-161814A20D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3342" y="3257972"/>
            <a:ext cx="3733308" cy="181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950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1972ECE6-9462-6032-F13C-97526CEB3F60}"/>
              </a:ext>
            </a:extLst>
          </p:cNvPr>
          <p:cNvSpPr txBox="1"/>
          <p:nvPr/>
        </p:nvSpPr>
        <p:spPr>
          <a:xfrm>
            <a:off x="352485" y="403610"/>
            <a:ext cx="11487030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/>
              <a:t>Relative Works</a:t>
            </a:r>
            <a:endParaRPr lang="en-US" altLang="ko-KR" sz="1400" b="1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188FD9CD-42EA-CC94-D12F-AFA5401A8D23}"/>
              </a:ext>
            </a:extLst>
          </p:cNvPr>
          <p:cNvCxnSpPr>
            <a:cxnSpLocks/>
          </p:cNvCxnSpPr>
          <p:nvPr/>
        </p:nvCxnSpPr>
        <p:spPr>
          <a:xfrm flipV="1">
            <a:off x="352485" y="898104"/>
            <a:ext cx="8743024" cy="2990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C8A0F62-CD21-1F23-66BC-02E51BFE6BFC}"/>
              </a:ext>
            </a:extLst>
          </p:cNvPr>
          <p:cNvSpPr txBox="1"/>
          <p:nvPr/>
        </p:nvSpPr>
        <p:spPr>
          <a:xfrm>
            <a:off x="352486" y="1062419"/>
            <a:ext cx="10862188" cy="55846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/>
              <a:t>Title : Automated detection of third molars and mandibular nerve by deep learning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 marL="3943350" lvl="8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/>
              <a:t>Step 1: </a:t>
            </a:r>
            <a:r>
              <a:rPr lang="ko-KR" altLang="en-US" sz="1400" dirty="0"/>
              <a:t>크기를 표준화하고 대비 향상이 적용된 데이터 준비</a:t>
            </a:r>
            <a:endParaRPr lang="en-US" altLang="ko-KR" sz="1400" dirty="0"/>
          </a:p>
          <a:p>
            <a:pPr marL="3943350" lvl="8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/>
              <a:t>Step</a:t>
            </a:r>
            <a:r>
              <a:rPr lang="ko-KR" altLang="en-US" sz="1400" dirty="0"/>
              <a:t> </a:t>
            </a:r>
            <a:r>
              <a:rPr lang="en-US" altLang="ko-KR" sz="1400" dirty="0"/>
              <a:t>2:</a:t>
            </a:r>
            <a:r>
              <a:rPr lang="ko-KR" altLang="en-US" sz="1400" dirty="0"/>
              <a:t> 전체 치열 검출</a:t>
            </a:r>
            <a:endParaRPr lang="en-US" altLang="ko-KR" sz="1400" dirty="0"/>
          </a:p>
          <a:p>
            <a:pPr marL="3943350" lvl="8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/>
              <a:t>Step 3: </a:t>
            </a:r>
            <a:r>
              <a:rPr lang="ko-KR" altLang="en-US" sz="1400" dirty="0"/>
              <a:t>하부 </a:t>
            </a:r>
            <a:r>
              <a:rPr lang="en-US" altLang="ko-KR" sz="1400" dirty="0"/>
              <a:t>M3 </a:t>
            </a:r>
            <a:r>
              <a:rPr lang="ko-KR" altLang="en-US" sz="1400" dirty="0"/>
              <a:t>검출</a:t>
            </a:r>
            <a:endParaRPr lang="en-US" altLang="ko-KR" sz="1400" dirty="0"/>
          </a:p>
          <a:p>
            <a:pPr marL="3943350" lvl="8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/>
              <a:t>Step 4: </a:t>
            </a:r>
            <a:r>
              <a:rPr lang="ko-KR" altLang="en-US" sz="1400" dirty="0"/>
              <a:t>감지된 </a:t>
            </a:r>
            <a:r>
              <a:rPr lang="en-US" altLang="ko-KR" sz="1400" dirty="0"/>
              <a:t>M3</a:t>
            </a:r>
            <a:r>
              <a:rPr lang="ko-KR" altLang="en-US" sz="1400" dirty="0"/>
              <a:t>를 사용하여 </a:t>
            </a:r>
            <a:r>
              <a:rPr lang="en-US" altLang="ko-KR" sz="1400" dirty="0"/>
              <a:t>automated</a:t>
            </a:r>
            <a:r>
              <a:rPr lang="ko-KR" altLang="en-US" sz="1400" dirty="0"/>
              <a:t> </a:t>
            </a:r>
            <a:r>
              <a:rPr lang="en-US" altLang="ko-KR" sz="1400" dirty="0"/>
              <a:t>crop</a:t>
            </a:r>
          </a:p>
          <a:p>
            <a:pPr marL="3943350" lvl="8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/>
              <a:t>Step 5: IAN</a:t>
            </a:r>
            <a:r>
              <a:rPr lang="ko-KR" altLang="en-US" sz="1400" dirty="0"/>
              <a:t>을 대략 추출</a:t>
            </a:r>
            <a:endParaRPr lang="en-US" altLang="ko-KR" sz="1400" dirty="0"/>
          </a:p>
          <a:p>
            <a:pPr marL="3943350" lvl="8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/>
              <a:t>Step 6: 4</a:t>
            </a:r>
            <a:r>
              <a:rPr lang="ko-KR" altLang="en-US" sz="1400" dirty="0"/>
              <a:t>단계의 </a:t>
            </a:r>
            <a:r>
              <a:rPr lang="en-US" altLang="ko-KR" sz="1400" dirty="0"/>
              <a:t>M3 </a:t>
            </a:r>
            <a:r>
              <a:rPr lang="ko-KR" altLang="en-US" sz="1400" dirty="0"/>
              <a:t>주변의 영역은 </a:t>
            </a:r>
            <a:r>
              <a:rPr lang="en-US" altLang="ko-KR" sz="1400" dirty="0"/>
              <a:t>5</a:t>
            </a:r>
            <a:r>
              <a:rPr lang="ko-KR" altLang="en-US" sz="1400" dirty="0"/>
              <a:t>단계에서 얻은 분할에도 취해져서 </a:t>
            </a:r>
            <a:r>
              <a:rPr lang="en-US" altLang="ko-KR" sz="1400" dirty="0"/>
              <a:t>crop</a:t>
            </a:r>
            <a:r>
              <a:rPr lang="ko-KR" altLang="en-US" sz="1400" dirty="0"/>
              <a:t>된 </a:t>
            </a:r>
            <a:r>
              <a:rPr lang="en-US" altLang="ko-KR" sz="1400" dirty="0"/>
              <a:t>IAN </a:t>
            </a:r>
            <a:r>
              <a:rPr lang="ko-KR" altLang="en-US" sz="1400" dirty="0"/>
              <a:t>생성</a:t>
            </a:r>
            <a:endParaRPr lang="en-US" altLang="ko-KR" sz="1400" dirty="0"/>
          </a:p>
          <a:p>
            <a:pPr marL="3943350" lvl="8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/>
              <a:t>Step 7: 4</a:t>
            </a:r>
            <a:r>
              <a:rPr lang="ko-KR" altLang="en-US" sz="1400" dirty="0"/>
              <a:t>단계와 </a:t>
            </a:r>
            <a:r>
              <a:rPr lang="en-US" altLang="ko-KR" sz="1400" dirty="0"/>
              <a:t>6</a:t>
            </a:r>
            <a:r>
              <a:rPr lang="ko-KR" altLang="en-US" sz="1400" dirty="0"/>
              <a:t>단계에서 정제된 </a:t>
            </a:r>
            <a:r>
              <a:rPr lang="en-US" altLang="ko-KR" sz="1400" dirty="0"/>
              <a:t>IAN </a:t>
            </a:r>
            <a:r>
              <a:rPr lang="ko-KR" altLang="en-US" sz="1400" dirty="0"/>
              <a:t>감지</a:t>
            </a:r>
            <a:endParaRPr lang="en-US" altLang="ko-KR" sz="1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600" dirty="0"/>
          </a:p>
          <a:p>
            <a:pPr>
              <a:lnSpc>
                <a:spcPct val="150000"/>
              </a:lnSpc>
            </a:pPr>
            <a:endParaRPr lang="en-US" altLang="ko-KR" sz="1600" dirty="0"/>
          </a:p>
          <a:p>
            <a:pPr>
              <a:lnSpc>
                <a:spcPct val="150000"/>
              </a:lnSpc>
            </a:pPr>
            <a:endParaRPr lang="en-US" altLang="ko-KR" sz="1600" dirty="0"/>
          </a:p>
          <a:p>
            <a:pPr>
              <a:lnSpc>
                <a:spcPct val="150000"/>
              </a:lnSpc>
            </a:pPr>
            <a:endParaRPr lang="en-US" altLang="ko-KR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/>
              <a:t>이러한 단계를 통해 전체 치열</a:t>
            </a:r>
            <a:r>
              <a:rPr lang="en-US" altLang="ko-KR" sz="1600" dirty="0"/>
              <a:t>(2</a:t>
            </a:r>
            <a:r>
              <a:rPr lang="ko-KR" altLang="en-US" sz="1600" dirty="0"/>
              <a:t>단계</a:t>
            </a:r>
            <a:r>
              <a:rPr lang="en-US" altLang="ko-KR" sz="1600" dirty="0"/>
              <a:t>), </a:t>
            </a:r>
            <a:r>
              <a:rPr lang="ko-KR" altLang="en-US" sz="1600" dirty="0"/>
              <a:t>격리된 </a:t>
            </a:r>
            <a:r>
              <a:rPr lang="en-US" altLang="ko-KR" sz="1600" dirty="0"/>
              <a:t>M3(3</a:t>
            </a:r>
            <a:r>
              <a:rPr lang="ko-KR" altLang="en-US" sz="1600" dirty="0"/>
              <a:t>단계</a:t>
            </a:r>
            <a:r>
              <a:rPr lang="en-US" altLang="ko-KR" sz="1600" dirty="0"/>
              <a:t>), </a:t>
            </a:r>
            <a:r>
              <a:rPr lang="ko-KR" altLang="en-US" sz="1600" dirty="0"/>
              <a:t>추가 분석에 사용될 격리된 </a:t>
            </a:r>
            <a:r>
              <a:rPr lang="en-US" altLang="ko-KR" sz="1600" dirty="0"/>
              <a:t>IAN(7</a:t>
            </a:r>
            <a:r>
              <a:rPr lang="ko-KR" altLang="en-US" sz="1600" dirty="0"/>
              <a:t>단계</a:t>
            </a:r>
            <a:r>
              <a:rPr lang="en-US" altLang="ko-KR" sz="1600" dirty="0"/>
              <a:t>)</a:t>
            </a:r>
            <a:r>
              <a:rPr lang="ko-KR" altLang="en-US" sz="1600" dirty="0"/>
              <a:t>이 생성됨</a:t>
            </a:r>
            <a:endParaRPr lang="en-US" altLang="ko-KR" sz="1600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B9AE8335-2CC8-2773-4EC1-D7CA0E721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326" y="1650529"/>
            <a:ext cx="2799463" cy="403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76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1972ECE6-9462-6032-F13C-97526CEB3F60}"/>
              </a:ext>
            </a:extLst>
          </p:cNvPr>
          <p:cNvSpPr txBox="1"/>
          <p:nvPr/>
        </p:nvSpPr>
        <p:spPr>
          <a:xfrm>
            <a:off x="352485" y="403610"/>
            <a:ext cx="11487030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/>
              <a:t>Method</a:t>
            </a:r>
            <a:endParaRPr lang="en-US" altLang="ko-KR" sz="14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579523B-F50C-A937-4C39-0626D7F161A4}"/>
              </a:ext>
            </a:extLst>
          </p:cNvPr>
          <p:cNvSpPr txBox="1"/>
          <p:nvPr/>
        </p:nvSpPr>
        <p:spPr>
          <a:xfrm>
            <a:off x="352485" y="1180665"/>
            <a:ext cx="11487030" cy="1989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/>
              <a:t>분할 모델은 </a:t>
            </a:r>
            <a:r>
              <a:rPr lang="en-US" altLang="ko-KR" sz="1400" dirty="0"/>
              <a:t>Unet, attention Unet, </a:t>
            </a:r>
            <a:r>
              <a:rPr lang="en-US" altLang="ko-KR" sz="1400" dirty="0" err="1"/>
              <a:t>TransUNet</a:t>
            </a:r>
            <a:r>
              <a:rPr lang="en-US" altLang="ko-KR" sz="1400" dirty="0"/>
              <a:t>, </a:t>
            </a:r>
            <a:r>
              <a:rPr lang="en-US" altLang="ko-KR" sz="1400" dirty="0" err="1"/>
              <a:t>Segformer</a:t>
            </a:r>
            <a:r>
              <a:rPr lang="ko-KR" altLang="en-US" sz="1400" dirty="0"/>
              <a:t>을 사용한다</a:t>
            </a:r>
            <a:r>
              <a:rPr lang="en-US" altLang="ko-KR" sz="1400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/>
              <a:t>Step 1 : </a:t>
            </a:r>
            <a:r>
              <a:rPr lang="ko-KR" altLang="en-US" sz="1400" dirty="0"/>
              <a:t>학습에 사용될 이미지를 동일한 크기로 </a:t>
            </a:r>
            <a:r>
              <a:rPr lang="en-US" altLang="ko-KR" sz="1400" dirty="0"/>
              <a:t>resize(1056,512)</a:t>
            </a:r>
            <a:r>
              <a:rPr lang="ko-KR" altLang="en-US" sz="1400" dirty="0"/>
              <a:t>한다</a:t>
            </a:r>
            <a:r>
              <a:rPr lang="en-US" altLang="ko-KR" sz="1400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/>
              <a:t>Step 2 : IAN</a:t>
            </a:r>
            <a:r>
              <a:rPr lang="ko-KR" altLang="en-US" sz="1400" dirty="0"/>
              <a:t>을 분할하는 모델을 학습하고 마스킹 이미지를 생성한다</a:t>
            </a:r>
            <a:r>
              <a:rPr lang="en-US" altLang="ko-KR" sz="1400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/>
              <a:t>Step 3 : M3</a:t>
            </a:r>
            <a:r>
              <a:rPr lang="ko-KR" altLang="en-US" sz="1400" dirty="0"/>
              <a:t>를 분할하는 모델을 학습시키고 마스킹 이미지를 생성한다</a:t>
            </a:r>
            <a:r>
              <a:rPr lang="en-US" altLang="ko-KR" sz="1400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/>
              <a:t>Step 4 : </a:t>
            </a:r>
            <a:r>
              <a:rPr lang="ko-KR" altLang="en-US" sz="1400" dirty="0"/>
              <a:t>두 마스킹 이미지를 합쳐 좌우로 분리한다</a:t>
            </a:r>
            <a:r>
              <a:rPr lang="en-US" altLang="ko-KR" sz="1400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/>
              <a:t>Step 5 : </a:t>
            </a:r>
            <a:r>
              <a:rPr lang="ko-KR" altLang="en-US" sz="1400" dirty="0"/>
              <a:t>알고리즘과 기준에 맞게 신경 손상 가능도를 분류한다</a:t>
            </a:r>
            <a:r>
              <a:rPr lang="en-US" altLang="ko-KR" sz="1400" dirty="0"/>
              <a:t>.</a:t>
            </a: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188FD9CD-42EA-CC94-D12F-AFA5401A8D23}"/>
              </a:ext>
            </a:extLst>
          </p:cNvPr>
          <p:cNvCxnSpPr>
            <a:cxnSpLocks/>
          </p:cNvCxnSpPr>
          <p:nvPr/>
        </p:nvCxnSpPr>
        <p:spPr>
          <a:xfrm flipV="1">
            <a:off x="352485" y="898104"/>
            <a:ext cx="8743024" cy="2990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직사각형 3">
            <a:extLst>
              <a:ext uri="{FF2B5EF4-FFF2-40B4-BE49-F238E27FC236}">
                <a16:creationId xmlns:a16="http://schemas.microsoft.com/office/drawing/2014/main" id="{CE2055B1-0C20-058D-F57F-B7F11106026C}"/>
              </a:ext>
            </a:extLst>
          </p:cNvPr>
          <p:cNvSpPr/>
          <p:nvPr/>
        </p:nvSpPr>
        <p:spPr>
          <a:xfrm>
            <a:off x="1762751" y="4211980"/>
            <a:ext cx="1823019" cy="9466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 descr="파충류, 거북이이(가) 표시된 사진&#10;&#10;자동 생성된 설명">
            <a:extLst>
              <a:ext uri="{FF2B5EF4-FFF2-40B4-BE49-F238E27FC236}">
                <a16:creationId xmlns:a16="http://schemas.microsoft.com/office/drawing/2014/main" id="{ECFD07B0-65BA-4913-BE7C-092B73EF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842" y="4321113"/>
            <a:ext cx="1605561" cy="778454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6FFD7552-ED95-5036-3C8C-A29C152FAD6C}"/>
              </a:ext>
            </a:extLst>
          </p:cNvPr>
          <p:cNvSpPr/>
          <p:nvPr/>
        </p:nvSpPr>
        <p:spPr>
          <a:xfrm>
            <a:off x="4497280" y="3690244"/>
            <a:ext cx="1823019" cy="9466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E1C50844-14FD-A6DE-4FD6-9BD71EC0C73B}"/>
              </a:ext>
            </a:extLst>
          </p:cNvPr>
          <p:cNvSpPr/>
          <p:nvPr/>
        </p:nvSpPr>
        <p:spPr>
          <a:xfrm>
            <a:off x="4497280" y="4960352"/>
            <a:ext cx="1823019" cy="9466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A622299F-622D-457C-D1C8-71CD96CBAB3C}"/>
              </a:ext>
            </a:extLst>
          </p:cNvPr>
          <p:cNvCxnSpPr>
            <a:cxnSpLocks/>
            <a:stCxn id="4" idx="3"/>
            <a:endCxn id="10" idx="1"/>
          </p:cNvCxnSpPr>
          <p:nvPr/>
        </p:nvCxnSpPr>
        <p:spPr>
          <a:xfrm>
            <a:off x="3585770" y="4685309"/>
            <a:ext cx="911510" cy="7483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6853FB6E-5842-2AF7-710D-E17ED0C34A7B}"/>
              </a:ext>
            </a:extLst>
          </p:cNvPr>
          <p:cNvCxnSpPr>
            <a:cxnSpLocks/>
            <a:stCxn id="4" idx="3"/>
            <a:endCxn id="9" idx="1"/>
          </p:cNvCxnSpPr>
          <p:nvPr/>
        </p:nvCxnSpPr>
        <p:spPr>
          <a:xfrm flipV="1">
            <a:off x="3585770" y="4163573"/>
            <a:ext cx="911510" cy="5217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그림 29" descr="목도리이(가) 표시된 사진&#10;&#10;자동 생성된 설명">
            <a:extLst>
              <a:ext uri="{FF2B5EF4-FFF2-40B4-BE49-F238E27FC236}">
                <a16:creationId xmlns:a16="http://schemas.microsoft.com/office/drawing/2014/main" id="{FE712296-75B7-A9CA-CDA7-55A0C59F13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660" y="3787204"/>
            <a:ext cx="1585830" cy="771606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EDE28ADB-F8C3-FC85-0E41-2449D687BF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660" y="5057313"/>
            <a:ext cx="1585830" cy="771606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76B526D0-7060-6767-C9DA-F86171950A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3870" y="4308941"/>
            <a:ext cx="1585830" cy="771606"/>
          </a:xfrm>
          <a:prstGeom prst="rect">
            <a:avLst/>
          </a:prstGeom>
        </p:spPr>
      </p:pic>
      <p:sp>
        <p:nvSpPr>
          <p:cNvPr id="35" name="직사각형 34">
            <a:extLst>
              <a:ext uri="{FF2B5EF4-FFF2-40B4-BE49-F238E27FC236}">
                <a16:creationId xmlns:a16="http://schemas.microsoft.com/office/drawing/2014/main" id="{E32FC7CC-CCC2-D9D1-7262-A8C64603602E}"/>
              </a:ext>
            </a:extLst>
          </p:cNvPr>
          <p:cNvSpPr/>
          <p:nvPr/>
        </p:nvSpPr>
        <p:spPr>
          <a:xfrm>
            <a:off x="7272490" y="4211980"/>
            <a:ext cx="1823019" cy="9466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6" name="직선 화살표 연결선 35">
            <a:extLst>
              <a:ext uri="{FF2B5EF4-FFF2-40B4-BE49-F238E27FC236}">
                <a16:creationId xmlns:a16="http://schemas.microsoft.com/office/drawing/2014/main" id="{108C2849-D88C-19B4-90C1-9DE26A299CD0}"/>
              </a:ext>
            </a:extLst>
          </p:cNvPr>
          <p:cNvCxnSpPr>
            <a:cxnSpLocks/>
            <a:stCxn id="9" idx="3"/>
            <a:endCxn id="35" idx="1"/>
          </p:cNvCxnSpPr>
          <p:nvPr/>
        </p:nvCxnSpPr>
        <p:spPr>
          <a:xfrm>
            <a:off x="6320299" y="4163573"/>
            <a:ext cx="952191" cy="5217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>
            <a:extLst>
              <a:ext uri="{FF2B5EF4-FFF2-40B4-BE49-F238E27FC236}">
                <a16:creationId xmlns:a16="http://schemas.microsoft.com/office/drawing/2014/main" id="{1C4840B4-760A-B9C4-4D1D-763630659117}"/>
              </a:ext>
            </a:extLst>
          </p:cNvPr>
          <p:cNvCxnSpPr>
            <a:cxnSpLocks/>
            <a:stCxn id="10" idx="3"/>
            <a:endCxn id="35" idx="1"/>
          </p:cNvCxnSpPr>
          <p:nvPr/>
        </p:nvCxnSpPr>
        <p:spPr>
          <a:xfrm flipV="1">
            <a:off x="6320299" y="4685309"/>
            <a:ext cx="952191" cy="7483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>
            <a:extLst>
              <a:ext uri="{FF2B5EF4-FFF2-40B4-BE49-F238E27FC236}">
                <a16:creationId xmlns:a16="http://schemas.microsoft.com/office/drawing/2014/main" id="{7E4CD0D8-4935-AC17-2113-533E5B4269DC}"/>
              </a:ext>
            </a:extLst>
          </p:cNvPr>
          <p:cNvCxnSpPr>
            <a:stCxn id="34" idx="0"/>
            <a:endCxn id="34" idx="2"/>
          </p:cNvCxnSpPr>
          <p:nvPr/>
        </p:nvCxnSpPr>
        <p:spPr>
          <a:xfrm>
            <a:off x="8196785" y="4308941"/>
            <a:ext cx="0" cy="771606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직선 화살표 연결선 69">
            <a:extLst>
              <a:ext uri="{FF2B5EF4-FFF2-40B4-BE49-F238E27FC236}">
                <a16:creationId xmlns:a16="http://schemas.microsoft.com/office/drawing/2014/main" id="{190AD734-5FC2-BCEE-4B2A-CD8EE921465E}"/>
              </a:ext>
            </a:extLst>
          </p:cNvPr>
          <p:cNvCxnSpPr>
            <a:cxnSpLocks/>
            <a:endCxn id="79" idx="2"/>
          </p:cNvCxnSpPr>
          <p:nvPr/>
        </p:nvCxnSpPr>
        <p:spPr>
          <a:xfrm flipV="1">
            <a:off x="7791053" y="3881678"/>
            <a:ext cx="7712" cy="427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직선 화살표 연결선 73">
            <a:extLst>
              <a:ext uri="{FF2B5EF4-FFF2-40B4-BE49-F238E27FC236}">
                <a16:creationId xmlns:a16="http://schemas.microsoft.com/office/drawing/2014/main" id="{6CB278BE-62C2-1A95-4B7F-076CDCE3B1B7}"/>
              </a:ext>
            </a:extLst>
          </p:cNvPr>
          <p:cNvCxnSpPr>
            <a:cxnSpLocks/>
            <a:endCxn id="80" idx="0"/>
          </p:cNvCxnSpPr>
          <p:nvPr/>
        </p:nvCxnSpPr>
        <p:spPr>
          <a:xfrm>
            <a:off x="8614686" y="4878587"/>
            <a:ext cx="0" cy="7014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4D22D948-3FCC-F16E-7060-4DD74B0B7583}"/>
              </a:ext>
            </a:extLst>
          </p:cNvPr>
          <p:cNvSpPr txBox="1"/>
          <p:nvPr/>
        </p:nvSpPr>
        <p:spPr>
          <a:xfrm>
            <a:off x="7522268" y="3620068"/>
            <a:ext cx="5529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100" dirty="0"/>
              <a:t>N.2</a:t>
            </a:r>
            <a:endParaRPr lang="ko-KR" altLang="en-US" sz="1100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2D82F1B-9487-DD53-D7E4-D7EF018EC6A5}"/>
              </a:ext>
            </a:extLst>
          </p:cNvPr>
          <p:cNvSpPr txBox="1"/>
          <p:nvPr/>
        </p:nvSpPr>
        <p:spPr>
          <a:xfrm>
            <a:off x="8338189" y="5580022"/>
            <a:ext cx="5529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100" dirty="0"/>
              <a:t>N.2</a:t>
            </a:r>
            <a:endParaRPr lang="ko-KR" altLang="en-US" sz="1100" dirty="0"/>
          </a:p>
        </p:txBody>
      </p:sp>
      <p:pic>
        <p:nvPicPr>
          <p:cNvPr id="84" name="그림 83">
            <a:extLst>
              <a:ext uri="{FF2B5EF4-FFF2-40B4-BE49-F238E27FC236}">
                <a16:creationId xmlns:a16="http://schemas.microsoft.com/office/drawing/2014/main" id="{81F87897-59F9-F443-D444-23FDA380DA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6106" y="5822291"/>
            <a:ext cx="448429" cy="349159"/>
          </a:xfrm>
          <a:prstGeom prst="rect">
            <a:avLst/>
          </a:prstGeom>
        </p:spPr>
      </p:pic>
      <p:pic>
        <p:nvPicPr>
          <p:cNvPr id="88" name="그림 87">
            <a:extLst>
              <a:ext uri="{FF2B5EF4-FFF2-40B4-BE49-F238E27FC236}">
                <a16:creationId xmlns:a16="http://schemas.microsoft.com/office/drawing/2014/main" id="{F5ABC846-0FE5-5EB4-7B09-3DD3EF9237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71164" y="3170377"/>
            <a:ext cx="464718" cy="386450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B8DDF79F-FDF6-BFD7-D75A-68609FAF6676}"/>
              </a:ext>
            </a:extLst>
          </p:cNvPr>
          <p:cNvSpPr txBox="1"/>
          <p:nvPr/>
        </p:nvSpPr>
        <p:spPr>
          <a:xfrm>
            <a:off x="2332188" y="3904204"/>
            <a:ext cx="7927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solidFill>
                  <a:srgbClr val="FF0000"/>
                </a:solidFill>
              </a:rPr>
              <a:t>Step 1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410D56A-94F0-24C5-BD51-12B128C08DF5}"/>
              </a:ext>
            </a:extLst>
          </p:cNvPr>
          <p:cNvSpPr txBox="1"/>
          <p:nvPr/>
        </p:nvSpPr>
        <p:spPr>
          <a:xfrm>
            <a:off x="5067949" y="3382466"/>
            <a:ext cx="7927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solidFill>
                  <a:srgbClr val="FF0000"/>
                </a:solidFill>
              </a:rPr>
              <a:t>Step 2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A0451CB-78FC-8D92-CD40-E31CC811D43C}"/>
              </a:ext>
            </a:extLst>
          </p:cNvPr>
          <p:cNvSpPr txBox="1"/>
          <p:nvPr/>
        </p:nvSpPr>
        <p:spPr>
          <a:xfrm>
            <a:off x="5067949" y="4652576"/>
            <a:ext cx="7927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solidFill>
                  <a:srgbClr val="FF0000"/>
                </a:solidFill>
              </a:rPr>
              <a:t>Step 3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30130D3-A261-D147-128C-E4AF18D3B179}"/>
              </a:ext>
            </a:extLst>
          </p:cNvPr>
          <p:cNvSpPr txBox="1"/>
          <p:nvPr/>
        </p:nvSpPr>
        <p:spPr>
          <a:xfrm>
            <a:off x="7856863" y="3905345"/>
            <a:ext cx="7927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solidFill>
                  <a:srgbClr val="FF0000"/>
                </a:solidFill>
              </a:rPr>
              <a:t>Step 4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624EBBF-A4BE-8D5C-5215-FFEC55C4F0FE}"/>
              </a:ext>
            </a:extLst>
          </p:cNvPr>
          <p:cNvSpPr txBox="1"/>
          <p:nvPr/>
        </p:nvSpPr>
        <p:spPr>
          <a:xfrm>
            <a:off x="7401937" y="2868133"/>
            <a:ext cx="7927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solidFill>
                  <a:srgbClr val="FF0000"/>
                </a:solidFill>
              </a:rPr>
              <a:t>Step 5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66A777A-4FBC-F8EA-1D5E-F9FD4DCCA522}"/>
              </a:ext>
            </a:extLst>
          </p:cNvPr>
          <p:cNvSpPr txBox="1"/>
          <p:nvPr/>
        </p:nvSpPr>
        <p:spPr>
          <a:xfrm>
            <a:off x="8221760" y="6209092"/>
            <a:ext cx="7927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solidFill>
                  <a:srgbClr val="FF0000"/>
                </a:solidFill>
              </a:rPr>
              <a:t>Step 5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007A10-9F5F-230B-3CEE-D66CCFEFC69F}"/>
              </a:ext>
            </a:extLst>
          </p:cNvPr>
          <p:cNvSpPr txBox="1"/>
          <p:nvPr/>
        </p:nvSpPr>
        <p:spPr>
          <a:xfrm>
            <a:off x="8844535" y="1180665"/>
            <a:ext cx="2926716" cy="2312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/>
              <a:t>Data set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/>
              <a:t>Image size : (1056, 512)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/>
              <a:t>Image, Mask_M3, Mask_IAN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/>
              <a:t>Total : 5155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/>
              <a:t>Train</a:t>
            </a:r>
            <a:r>
              <a:rPr lang="ko-KR" altLang="en-US" sz="1400" dirty="0"/>
              <a:t> </a:t>
            </a:r>
            <a:r>
              <a:rPr lang="en-US" altLang="ko-KR" sz="1400" dirty="0"/>
              <a:t>:</a:t>
            </a:r>
            <a:r>
              <a:rPr lang="ko-KR" altLang="en-US" sz="1400" dirty="0"/>
              <a:t> </a:t>
            </a:r>
            <a:r>
              <a:rPr lang="en-US" altLang="ko-KR" sz="1400" dirty="0"/>
              <a:t>4125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/>
              <a:t>Valid : 515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/>
              <a:t>Test : 515</a:t>
            </a:r>
          </a:p>
        </p:txBody>
      </p:sp>
    </p:spTree>
    <p:extLst>
      <p:ext uri="{BB962C8B-B14F-4D97-AF65-F5344CB8AC3E}">
        <p14:creationId xmlns:p14="http://schemas.microsoft.com/office/powerpoint/2010/main" val="2389949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1972ECE6-9462-6032-F13C-97526CEB3F60}"/>
              </a:ext>
            </a:extLst>
          </p:cNvPr>
          <p:cNvSpPr txBox="1"/>
          <p:nvPr/>
        </p:nvSpPr>
        <p:spPr>
          <a:xfrm>
            <a:off x="352485" y="403610"/>
            <a:ext cx="11487030" cy="494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/>
              <a:t>Experiment</a:t>
            </a:r>
            <a:endParaRPr lang="en-US" altLang="ko-KR" sz="14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579523B-F50C-A937-4C39-0626D7F161A4}"/>
              </a:ext>
            </a:extLst>
          </p:cNvPr>
          <p:cNvSpPr txBox="1"/>
          <p:nvPr/>
        </p:nvSpPr>
        <p:spPr>
          <a:xfrm>
            <a:off x="352485" y="1062419"/>
            <a:ext cx="11298741" cy="2630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/>
              <a:t>Test images : 515</a:t>
            </a:r>
            <a:r>
              <a:rPr lang="ko-KR" altLang="en-US" sz="1600" dirty="0"/>
              <a:t>장</a:t>
            </a:r>
            <a:endParaRPr lang="en-US" altLang="ko-KR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/>
              <a:t>Number of M3 : 883</a:t>
            </a:r>
            <a:r>
              <a:rPr lang="ko-KR" altLang="en-US" sz="1600" dirty="0"/>
              <a:t>개</a:t>
            </a:r>
            <a:endParaRPr lang="en-US" altLang="ko-KR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/>
              <a:t>Number of N1 : 165</a:t>
            </a:r>
            <a:r>
              <a:rPr lang="ko-KR" altLang="en-US" sz="1600" dirty="0"/>
              <a:t>개</a:t>
            </a:r>
            <a:endParaRPr lang="en-US" altLang="ko-KR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/>
              <a:t>Number of N2 : 608</a:t>
            </a:r>
            <a:r>
              <a:rPr lang="ko-KR" altLang="en-US" sz="1600" dirty="0"/>
              <a:t>개</a:t>
            </a:r>
            <a:endParaRPr lang="en-US" altLang="ko-KR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/>
              <a:t>Number of N3 : 110</a:t>
            </a:r>
            <a:r>
              <a:rPr lang="ko-KR" altLang="en-US" sz="1600" dirty="0"/>
              <a:t>개</a:t>
            </a:r>
            <a:endParaRPr lang="en-US" altLang="ko-KR" sz="1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/>
              <a:t>Number of Empty : 126</a:t>
            </a:r>
            <a:r>
              <a:rPr lang="ko-KR" altLang="en-US" sz="1600" dirty="0"/>
              <a:t>개</a:t>
            </a:r>
            <a:endParaRPr lang="en-US" altLang="ko-KR" sz="1600" dirty="0"/>
          </a:p>
          <a:p>
            <a:pPr>
              <a:lnSpc>
                <a:spcPct val="150000"/>
              </a:lnSpc>
            </a:pPr>
            <a:endParaRPr lang="en-US" altLang="ko-KR" sz="1600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188FD9CD-42EA-CC94-D12F-AFA5401A8D23}"/>
              </a:ext>
            </a:extLst>
          </p:cNvPr>
          <p:cNvCxnSpPr>
            <a:cxnSpLocks/>
          </p:cNvCxnSpPr>
          <p:nvPr/>
        </p:nvCxnSpPr>
        <p:spPr>
          <a:xfrm flipV="1">
            <a:off x="352485" y="898104"/>
            <a:ext cx="8743024" cy="2990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" name="표 3">
            <a:extLst>
              <a:ext uri="{FF2B5EF4-FFF2-40B4-BE49-F238E27FC236}">
                <a16:creationId xmlns:a16="http://schemas.microsoft.com/office/drawing/2014/main" id="{29A690F4-D761-3BF1-D617-A85D482983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238382"/>
              </p:ext>
            </p:extLst>
          </p:nvPr>
        </p:nvGraphicFramePr>
        <p:xfrm>
          <a:off x="3348294" y="3692434"/>
          <a:ext cx="5495412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1804">
                  <a:extLst>
                    <a:ext uri="{9D8B030D-6E8A-4147-A177-3AD203B41FA5}">
                      <a16:colId xmlns:a16="http://schemas.microsoft.com/office/drawing/2014/main" val="132449125"/>
                    </a:ext>
                  </a:extLst>
                </a:gridCol>
                <a:gridCol w="915902">
                  <a:extLst>
                    <a:ext uri="{9D8B030D-6E8A-4147-A177-3AD203B41FA5}">
                      <a16:colId xmlns:a16="http://schemas.microsoft.com/office/drawing/2014/main" val="1566074954"/>
                    </a:ext>
                  </a:extLst>
                </a:gridCol>
                <a:gridCol w="915902">
                  <a:extLst>
                    <a:ext uri="{9D8B030D-6E8A-4147-A177-3AD203B41FA5}">
                      <a16:colId xmlns:a16="http://schemas.microsoft.com/office/drawing/2014/main" val="2545741154"/>
                    </a:ext>
                  </a:extLst>
                </a:gridCol>
                <a:gridCol w="1831804">
                  <a:extLst>
                    <a:ext uri="{9D8B030D-6E8A-4147-A177-3AD203B41FA5}">
                      <a16:colId xmlns:a16="http://schemas.microsoft.com/office/drawing/2014/main" val="342640891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/>
                        <a:t>              Task</a:t>
                      </a:r>
                    </a:p>
                    <a:p>
                      <a:pPr algn="ctr" latinLnBrk="1"/>
                      <a:endParaRPr lang="en-US" altLang="ko-KR" b="0" dirty="0"/>
                    </a:p>
                    <a:p>
                      <a:pPr algn="l" latinLnBrk="1"/>
                      <a:r>
                        <a:rPr lang="en-US" altLang="ko-KR" b="0" dirty="0"/>
                        <a:t>Model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/>
                        <a:t>Segmentation</a:t>
                      </a:r>
                    </a:p>
                    <a:p>
                      <a:pPr algn="ctr" latinLnBrk="1"/>
                      <a:r>
                        <a:rPr lang="en-US" altLang="ko-KR" b="0" dirty="0"/>
                        <a:t>(Dice Score)</a:t>
                      </a:r>
                      <a:endParaRPr lang="ko-KR" altLang="en-US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/>
                        <a:t>Classification</a:t>
                      </a:r>
                    </a:p>
                    <a:p>
                      <a:pPr algn="ctr" latinLnBrk="1"/>
                      <a:r>
                        <a:rPr lang="en-US" altLang="ko-KR" b="0" dirty="0"/>
                        <a:t>(Accuracy)</a:t>
                      </a:r>
                      <a:endParaRPr lang="ko-KR" altLang="en-US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826789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l" latinLnBrk="1"/>
                      <a:endParaRPr lang="en-US" altLang="ko-KR" dirty="0"/>
                    </a:p>
                  </a:txBody>
                  <a:tcPr anchor="ctr"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bg1"/>
                          </a:solidFill>
                        </a:rPr>
                        <a:t>M3</a:t>
                      </a:r>
                      <a:endParaRPr lang="ko-KR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solidFill>
                            <a:schemeClr val="bg1"/>
                          </a:solidFill>
                        </a:rPr>
                        <a:t>IAN</a:t>
                      </a:r>
                      <a:endParaRPr lang="ko-KR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05273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Unet</a:t>
                      </a:r>
                      <a:endParaRPr lang="ko-KR" altLang="en-US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0.9145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0.7915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0.7667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90322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Attention Unet</a:t>
                      </a:r>
                      <a:endParaRPr lang="ko-KR" altLang="en-US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7499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/>
                        <a:t>TransUnet</a:t>
                      </a:r>
                      <a:endParaRPr lang="en-US" altLang="ko-KR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0.9230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0.7002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66608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/>
                        <a:t>Segformer</a:t>
                      </a:r>
                      <a:endParaRPr lang="en-US" altLang="ko-KR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7333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9272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FE74C6-1B35-4E65-B9A3-AD22B72E2EFD}"/>
              </a:ext>
            </a:extLst>
          </p:cNvPr>
          <p:cNvSpPr txBox="1"/>
          <p:nvPr/>
        </p:nvSpPr>
        <p:spPr>
          <a:xfrm>
            <a:off x="2956346" y="3244334"/>
            <a:ext cx="627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/>
              <a:t>E-mail : jus1915@gachon.ac.kr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759295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10026</TotalTime>
  <Words>830</Words>
  <Application>Microsoft Office PowerPoint</Application>
  <PresentationFormat>와이드스크린</PresentationFormat>
  <Paragraphs>143</Paragraphs>
  <Slides>9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2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주윤상</dc:creator>
  <cp:lastModifiedBy>주윤상</cp:lastModifiedBy>
  <cp:revision>375</cp:revision>
  <dcterms:created xsi:type="dcterms:W3CDTF">2022-05-14T10:13:30Z</dcterms:created>
  <dcterms:modified xsi:type="dcterms:W3CDTF">2022-10-27T05:00:46Z</dcterms:modified>
</cp:coreProperties>
</file>