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371" r:id="rId4"/>
    <p:sldId id="284" r:id="rId5"/>
    <p:sldId id="374" r:id="rId6"/>
    <p:sldId id="377" r:id="rId7"/>
    <p:sldId id="258" r:id="rId8"/>
    <p:sldId id="259" r:id="rId9"/>
    <p:sldId id="379" r:id="rId10"/>
    <p:sldId id="375" r:id="rId11"/>
    <p:sldId id="376" r:id="rId12"/>
    <p:sldId id="257" r:id="rId13"/>
    <p:sldId id="380" r:id="rId14"/>
    <p:sldId id="372" r:id="rId15"/>
    <p:sldId id="373" r:id="rId16"/>
    <p:sldId id="367" r:id="rId17"/>
    <p:sldId id="286" r:id="rId18"/>
  </p:sldIdLst>
  <p:sldSz cx="12192000" cy="6858000"/>
  <p:notesSz cx="6858000" cy="9144000"/>
  <p:embeddedFontLst>
    <p:embeddedFont>
      <p:font typeface="AppleSDGothicNeoB00" panose="020B0600000101010101" charset="-127"/>
      <p:regular r:id="rId20"/>
    </p:embeddedFont>
    <p:embeddedFont>
      <p:font typeface="AppleSDGothicNeoL00" panose="020B0600000101010101" charset="-127"/>
      <p:regular r:id="rId21"/>
    </p:embeddedFont>
    <p:embeddedFont>
      <p:font typeface="AppleSDGothicNeoM00" panose="020B0600000101010101" charset="-127"/>
      <p:regular r:id="rId22"/>
    </p:embeddedFont>
    <p:embeddedFont>
      <p:font typeface="AppleSDGothicNeoSB00" panose="020B0600000101010101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BFF"/>
    <a:srgbClr val="005CFF"/>
    <a:srgbClr val="F5F7FC"/>
    <a:srgbClr val="F7D0C9"/>
    <a:srgbClr val="FF8585"/>
    <a:srgbClr val="4472C4"/>
    <a:srgbClr val="FFFFFF"/>
    <a:srgbClr val="F57B7E"/>
    <a:srgbClr val="005AFF"/>
    <a:srgbClr val="FB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15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30C3-D3F8-40F9-A9B7-4130C2D4FEB5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714B4-CC1A-4592-B4F1-E781FE9464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29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29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50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35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30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30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0AAC42-C3B9-4A7D-AFAC-2446B43F2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7FD872-D7AC-4267-8DFA-0D716F4EC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3854EF-F130-4773-9D32-8D9E579D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EEDCC8-1E46-44ED-8935-79B639F8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58E518-7D52-4E7A-9EA9-94D8FF2C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E45DB-CBDB-4764-8DF3-75F1F057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369A1E-3D1C-4158-8B6E-C01458BB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46A64D-1B93-4376-B4BB-CDAA0C1A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D1041-F664-40D4-A35E-701C8B6E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C1471C-B626-446D-9A1A-857FA7F4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20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F95227D-0CCA-40FF-98D8-081913FAD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61D9F4-2BE9-46EC-BD68-CB31C3732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7FC92-7C9E-4F61-B704-C8BF549C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3D645B-AAA1-4C52-A237-57F58ABC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A06D-5E00-4AE7-8A73-404EA1D9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9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5B610-DC60-4F61-BEEF-434778AF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F6653A-5290-4AD8-8859-E60F6D8D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A835E8-4E6E-4890-9A61-0CF222D9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393BAD-D6A5-4AD4-BB65-0588E684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047CC5-49B6-4590-864D-34280DD4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0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B6E132-7521-469F-8AA0-B78FFE71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1FEC6D-3709-4FB6-BDEE-BCE8C8B5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4BC792-C75F-498F-85F3-A9F3ED8E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7E0ECC-2C97-4C45-A32C-91FE4349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A1A5ED-B7AC-4AF9-8AD0-45E6CFC4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8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50AAD7-7B20-47E1-BB53-6A3A2902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B490D-B1E5-49F4-AF84-719CE17DF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2B7FA9-5A12-41F0-A939-5C11F3D4F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4781E3-C18E-493A-BBFC-FF4F6FA2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2E6900-F018-4F87-A921-A159A714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85C16A-49CC-4106-B299-65DB0880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0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BC92EE-49B0-4647-B4C7-6A1C6631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BE1B79-F63A-40E2-8219-D8623487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2C78AF-A1E3-41C6-92AD-E4B393F4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9A29C4C-E059-413D-B2B9-9F301365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CF3FE4F-8E2C-4EF4-A7E0-EA5AAA7A1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1BAB95C-30CB-4BF9-80C8-2A22B8F6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274CB51-6DB7-4C1E-A2DD-8A959D6B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ADD2A3-D84D-4EE4-9AAF-6E0E3200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96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719D64-708F-48BB-930B-1B716A1E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D47281-43EE-482B-8284-5AB32700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9DC9B6F-0D70-4B8A-B599-50A0576E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0CE3F0-84F6-417F-8C0B-3E4860C0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58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5F0059-1590-450E-B422-EEDB96255B92}"/>
              </a:ext>
            </a:extLst>
          </p:cNvPr>
          <p:cNvSpPr txBox="1"/>
          <p:nvPr userDrawn="1"/>
        </p:nvSpPr>
        <p:spPr>
          <a:xfrm>
            <a:off x="1085251" y="469713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캡스톤</a:t>
            </a:r>
            <a:r>
              <a:rPr lang="ko-KR" altLang="en-US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r>
              <a:rPr lang="ko-KR" altLang="en-US" sz="1200" dirty="0">
                <a:solidFill>
                  <a:srgbClr val="0B45C5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산업혁명 프로젝트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BCE0F-1B38-4270-AE99-39C2B8836B6E}"/>
              </a:ext>
            </a:extLst>
          </p:cNvPr>
          <p:cNvSpPr txBox="1"/>
          <p:nvPr userDrawn="1"/>
        </p:nvSpPr>
        <p:spPr>
          <a:xfrm>
            <a:off x="8728176" y="499684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Project 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달리네집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6005F-CE7B-4EC7-97FC-0309F1E4B557}"/>
              </a:ext>
            </a:extLst>
          </p:cNvPr>
          <p:cNvSpPr txBox="1"/>
          <p:nvPr userDrawn="1"/>
        </p:nvSpPr>
        <p:spPr>
          <a:xfrm>
            <a:off x="8446198" y="6165850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BE90B-1990-4DBD-B608-3909E9B6257F}"/>
              </a:ext>
            </a:extLst>
          </p:cNvPr>
          <p:cNvSpPr txBox="1"/>
          <p:nvPr userDrawn="1"/>
        </p:nvSpPr>
        <p:spPr>
          <a:xfrm>
            <a:off x="10679503" y="6165850"/>
            <a:ext cx="4496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/10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C30D7-07E7-4FCA-B291-0F1533388A74}"/>
              </a:ext>
            </a:extLst>
          </p:cNvPr>
          <p:cNvSpPr txBox="1"/>
          <p:nvPr userDrawn="1"/>
        </p:nvSpPr>
        <p:spPr>
          <a:xfrm>
            <a:off x="8463451" y="9987352"/>
            <a:ext cx="2401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400" smtClean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6264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3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E9D24-8FEC-4061-90AF-53697944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A117F-7DF8-411C-B112-C249051A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662A22-0A5E-4409-BF52-A01632D8F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822092-5D8C-4CF4-93F6-40AAC761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F23336-C48F-48EF-B100-866D5230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0F5C63-F296-40A3-95FA-4D9C5C62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39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943DE9-C93E-42E6-9472-680770B6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2C6B39-633B-4CAB-922F-4A28AE7AC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77B05B-4E34-4790-863D-03C82ADD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24EA2B-DBCB-4EFF-8938-0BCF14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561376-8C49-4BD2-8145-85864B7D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6FEA97-3E75-4D02-B816-AEB6D6FE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62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052AC59-E99A-497A-AB3E-B7208A19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DA6C74-D18D-4CAE-816D-EA9CC42C7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C25014-0411-40F2-BE19-980156A4B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DDD8-57CF-4F94-BBC1-5E1D3FF1E334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953695-2CEE-46F5-BBE7-D1969C4D7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1F3E0-5511-4CAC-87C5-42A215071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2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0.jpg"/><Relationship Id="rId7" Type="http://schemas.openxmlformats.org/officeDocument/2006/relationships/image" Target="../media/image104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g"/><Relationship Id="rId3" Type="http://schemas.openxmlformats.org/officeDocument/2006/relationships/image" Target="../media/image107.jpg"/><Relationship Id="rId7" Type="http://schemas.openxmlformats.org/officeDocument/2006/relationships/image" Target="../media/image111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jp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3.jpg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3" Type="http://schemas.openxmlformats.org/officeDocument/2006/relationships/image" Target="../media/image6.jpg"/><Relationship Id="rId21" Type="http://schemas.openxmlformats.org/officeDocument/2006/relationships/image" Target="../media/image40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17" Type="http://schemas.openxmlformats.org/officeDocument/2006/relationships/image" Target="../media/image36.jpg"/><Relationship Id="rId2" Type="http://schemas.openxmlformats.org/officeDocument/2006/relationships/image" Target="../media/image4.jpg"/><Relationship Id="rId16" Type="http://schemas.openxmlformats.org/officeDocument/2006/relationships/image" Target="../media/image35.jpg"/><Relationship Id="rId20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image" Target="../media/image34.jpg"/><Relationship Id="rId23" Type="http://schemas.openxmlformats.org/officeDocument/2006/relationships/image" Target="../media/image42.jpg"/><Relationship Id="rId10" Type="http://schemas.openxmlformats.org/officeDocument/2006/relationships/image" Target="../media/image29.jpg"/><Relationship Id="rId19" Type="http://schemas.openxmlformats.org/officeDocument/2006/relationships/image" Target="../media/image38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Relationship Id="rId22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JPG"/><Relationship Id="rId18" Type="http://schemas.openxmlformats.org/officeDocument/2006/relationships/image" Target="../media/image59.JPG"/><Relationship Id="rId3" Type="http://schemas.openxmlformats.org/officeDocument/2006/relationships/image" Target="../media/image44.JPG"/><Relationship Id="rId21" Type="http://schemas.openxmlformats.org/officeDocument/2006/relationships/image" Target="../media/image62.JPG"/><Relationship Id="rId7" Type="http://schemas.openxmlformats.org/officeDocument/2006/relationships/image" Target="../media/image48.JPG"/><Relationship Id="rId12" Type="http://schemas.openxmlformats.org/officeDocument/2006/relationships/image" Target="../media/image53.JPG"/><Relationship Id="rId17" Type="http://schemas.openxmlformats.org/officeDocument/2006/relationships/image" Target="../media/image58.JPG"/><Relationship Id="rId25" Type="http://schemas.openxmlformats.org/officeDocument/2006/relationships/image" Target="../media/image66.JPG"/><Relationship Id="rId2" Type="http://schemas.openxmlformats.org/officeDocument/2006/relationships/image" Target="../media/image43.JPG"/><Relationship Id="rId16" Type="http://schemas.openxmlformats.org/officeDocument/2006/relationships/image" Target="../media/image57.JPG"/><Relationship Id="rId20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24" Type="http://schemas.openxmlformats.org/officeDocument/2006/relationships/image" Target="../media/image65.JPG"/><Relationship Id="rId5" Type="http://schemas.openxmlformats.org/officeDocument/2006/relationships/image" Target="../media/image46.JPG"/><Relationship Id="rId15" Type="http://schemas.openxmlformats.org/officeDocument/2006/relationships/image" Target="../media/image56.JPG"/><Relationship Id="rId23" Type="http://schemas.openxmlformats.org/officeDocument/2006/relationships/image" Target="../media/image64.JPG"/><Relationship Id="rId10" Type="http://schemas.openxmlformats.org/officeDocument/2006/relationships/image" Target="../media/image51.JPG"/><Relationship Id="rId19" Type="http://schemas.openxmlformats.org/officeDocument/2006/relationships/image" Target="../media/image60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Relationship Id="rId14" Type="http://schemas.openxmlformats.org/officeDocument/2006/relationships/image" Target="../media/image55.JPG"/><Relationship Id="rId22" Type="http://schemas.openxmlformats.org/officeDocument/2006/relationships/image" Target="../media/image6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13" Type="http://schemas.openxmlformats.org/officeDocument/2006/relationships/image" Target="../media/image76.JPG"/><Relationship Id="rId18" Type="http://schemas.openxmlformats.org/officeDocument/2006/relationships/image" Target="../media/image81.JPG"/><Relationship Id="rId26" Type="http://schemas.openxmlformats.org/officeDocument/2006/relationships/image" Target="../media/image89.JPG"/><Relationship Id="rId3" Type="http://schemas.openxmlformats.org/officeDocument/2006/relationships/image" Target="../media/image68.JPG"/><Relationship Id="rId21" Type="http://schemas.openxmlformats.org/officeDocument/2006/relationships/image" Target="../media/image84.JPG"/><Relationship Id="rId7" Type="http://schemas.openxmlformats.org/officeDocument/2006/relationships/image" Target="../media/image46.JPG"/><Relationship Id="rId12" Type="http://schemas.openxmlformats.org/officeDocument/2006/relationships/image" Target="../media/image75.JPG"/><Relationship Id="rId17" Type="http://schemas.openxmlformats.org/officeDocument/2006/relationships/image" Target="../media/image80.JPG"/><Relationship Id="rId25" Type="http://schemas.openxmlformats.org/officeDocument/2006/relationships/image" Target="../media/image88.JPG"/><Relationship Id="rId2" Type="http://schemas.openxmlformats.org/officeDocument/2006/relationships/image" Target="../media/image67.JPG"/><Relationship Id="rId16" Type="http://schemas.openxmlformats.org/officeDocument/2006/relationships/image" Target="../media/image79.JPG"/><Relationship Id="rId20" Type="http://schemas.openxmlformats.org/officeDocument/2006/relationships/image" Target="../media/image83.JPG"/><Relationship Id="rId29" Type="http://schemas.openxmlformats.org/officeDocument/2006/relationships/image" Target="../media/image9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11" Type="http://schemas.openxmlformats.org/officeDocument/2006/relationships/image" Target="../media/image74.JPG"/><Relationship Id="rId24" Type="http://schemas.openxmlformats.org/officeDocument/2006/relationships/image" Target="../media/image87.JPG"/><Relationship Id="rId5" Type="http://schemas.openxmlformats.org/officeDocument/2006/relationships/image" Target="../media/image70.JPG"/><Relationship Id="rId15" Type="http://schemas.openxmlformats.org/officeDocument/2006/relationships/image" Target="../media/image78.JPG"/><Relationship Id="rId23" Type="http://schemas.openxmlformats.org/officeDocument/2006/relationships/image" Target="../media/image86.JPG"/><Relationship Id="rId28" Type="http://schemas.openxmlformats.org/officeDocument/2006/relationships/image" Target="../media/image91.JPG"/><Relationship Id="rId10" Type="http://schemas.openxmlformats.org/officeDocument/2006/relationships/image" Target="../media/image73.JPG"/><Relationship Id="rId19" Type="http://schemas.openxmlformats.org/officeDocument/2006/relationships/image" Target="../media/image82.JPG"/><Relationship Id="rId31" Type="http://schemas.openxmlformats.org/officeDocument/2006/relationships/image" Target="../media/image94.JPG"/><Relationship Id="rId4" Type="http://schemas.openxmlformats.org/officeDocument/2006/relationships/image" Target="../media/image69.JPG"/><Relationship Id="rId9" Type="http://schemas.openxmlformats.org/officeDocument/2006/relationships/image" Target="../media/image72.JPG"/><Relationship Id="rId14" Type="http://schemas.openxmlformats.org/officeDocument/2006/relationships/image" Target="../media/image77.JPG"/><Relationship Id="rId22" Type="http://schemas.openxmlformats.org/officeDocument/2006/relationships/image" Target="../media/image85.JPG"/><Relationship Id="rId27" Type="http://schemas.openxmlformats.org/officeDocument/2006/relationships/image" Target="../media/image90.JPG"/><Relationship Id="rId30" Type="http://schemas.openxmlformats.org/officeDocument/2006/relationships/image" Target="../media/image9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98318-B59B-4014-A1BA-E2C9690EDB75}"/>
              </a:ext>
            </a:extLst>
          </p:cNvPr>
          <p:cNvSpPr txBox="1"/>
          <p:nvPr/>
        </p:nvSpPr>
        <p:spPr>
          <a:xfrm>
            <a:off x="719328" y="6109019"/>
            <a:ext cx="1792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2022. 09. 29</a:t>
            </a:r>
            <a:endParaRPr lang="ko-KR" altLang="en-US" sz="16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A69C987-BD5F-2E6E-0CA2-AD35D2456B1D}"/>
              </a:ext>
            </a:extLst>
          </p:cNvPr>
          <p:cNvGrpSpPr/>
          <p:nvPr/>
        </p:nvGrpSpPr>
        <p:grpSpPr>
          <a:xfrm>
            <a:off x="719328" y="1120416"/>
            <a:ext cx="1128326" cy="400110"/>
            <a:chOff x="719328" y="1120416"/>
            <a:chExt cx="1128326" cy="400110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83867F56-3604-49A8-8256-2274978CC161}"/>
                </a:ext>
              </a:extLst>
            </p:cNvPr>
            <p:cNvSpPr/>
            <p:nvPr/>
          </p:nvSpPr>
          <p:spPr>
            <a:xfrm>
              <a:off x="719328" y="1120416"/>
              <a:ext cx="1128326" cy="400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473CAF-FB60-4517-8B4B-0925B69EB0FD}"/>
                </a:ext>
              </a:extLst>
            </p:cNvPr>
            <p:cNvSpPr txBox="1"/>
            <p:nvPr/>
          </p:nvSpPr>
          <p:spPr>
            <a:xfrm>
              <a:off x="835859" y="1172677"/>
              <a:ext cx="9363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5CFF"/>
                  </a:solidFill>
                  <a:latin typeface="AppleSDGothicNeoSB00" panose="02000503000000000000" pitchFamily="2" charset="-127"/>
                  <a:ea typeface="AppleSDGothicNeoSB00" panose="02000503000000000000" pitchFamily="2" charset="-127"/>
                </a:rPr>
                <a:t>IIP</a:t>
              </a:r>
              <a:endParaRPr lang="ko-KR" altLang="en-US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7E0A98-EB9C-5BCA-BC8E-4D3A2621E8FA}"/>
              </a:ext>
            </a:extLst>
          </p:cNvPr>
          <p:cNvSpPr txBox="1"/>
          <p:nvPr/>
        </p:nvSpPr>
        <p:spPr>
          <a:xfrm>
            <a:off x="0" y="298516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Plant disease recognition study </a:t>
            </a:r>
          </a:p>
        </p:txBody>
      </p:sp>
    </p:spTree>
    <p:extLst>
      <p:ext uri="{BB962C8B-B14F-4D97-AF65-F5344CB8AC3E}">
        <p14:creationId xmlns:p14="http://schemas.microsoft.com/office/powerpoint/2010/main" val="114426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2BE4E8F1-93C6-7660-56F3-D35B637B9A3B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10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211EB1-DAB1-EA0F-9B37-0727AAFA6ACE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1F7EC-DD05-7C57-0142-AF9A43F2E9E6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74A49-FF18-1FEC-2E75-13709DAB7789}"/>
              </a:ext>
            </a:extLst>
          </p:cNvPr>
          <p:cNvSpPr txBox="1"/>
          <p:nvPr/>
        </p:nvSpPr>
        <p:spPr>
          <a:xfrm>
            <a:off x="603682" y="1442321"/>
            <a:ext cx="3996887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Data Augmentation 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374F2-ED93-5A7D-840F-6F597D4B260D}"/>
              </a:ext>
            </a:extLst>
          </p:cNvPr>
          <p:cNvSpPr txBox="1"/>
          <p:nvPr/>
        </p:nvSpPr>
        <p:spPr>
          <a:xfrm>
            <a:off x="603682" y="795663"/>
            <a:ext cx="2624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 Augmentation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5" name="AutoShape 8" descr="{\displaystyle {\text{similarity}}=\cos(\theta )={A\cdot B \over \|A\|\|B\|}={\frac {\sum \limits _{i=1}^{n}{A_{i}\times B_{i}}}{{\sqrt {\sum \limits _{i=1}^{n}{(A_{i})^{2}}}}\times {\sqrt {\sum \limits _{i=1}^{n}{(B_{i})^{2}}}}}}}">
            <a:extLst>
              <a:ext uri="{FF2B5EF4-FFF2-40B4-BE49-F238E27FC236}">
                <a16:creationId xmlns:a16="http://schemas.microsoft.com/office/drawing/2014/main" id="{0CA53315-D0D6-1347-F752-EA719D0C75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3040" y="3570614"/>
            <a:ext cx="335280" cy="3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30AC576-1B61-0423-BAB1-06508E54F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7" y="1789723"/>
            <a:ext cx="11104070" cy="4891079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67932996-3E21-F934-5012-2066C91FC63C}"/>
              </a:ext>
            </a:extLst>
          </p:cNvPr>
          <p:cNvSpPr/>
          <p:nvPr/>
        </p:nvSpPr>
        <p:spPr>
          <a:xfrm>
            <a:off x="2771823" y="1790943"/>
            <a:ext cx="2147889" cy="24413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BF7FEEB-5F20-91EE-5E3D-909209645DF6}"/>
              </a:ext>
            </a:extLst>
          </p:cNvPr>
          <p:cNvSpPr/>
          <p:nvPr/>
        </p:nvSpPr>
        <p:spPr>
          <a:xfrm>
            <a:off x="4913738" y="1789723"/>
            <a:ext cx="2256770" cy="24413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54FEA7B-827F-EFA7-DE11-4F57289726F8}"/>
              </a:ext>
            </a:extLst>
          </p:cNvPr>
          <p:cNvSpPr/>
          <p:nvPr/>
        </p:nvSpPr>
        <p:spPr>
          <a:xfrm>
            <a:off x="7177028" y="4223830"/>
            <a:ext cx="2147890" cy="2435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2ED6332-DC6E-1634-97D7-AE40B849EBF5}"/>
              </a:ext>
            </a:extLst>
          </p:cNvPr>
          <p:cNvSpPr/>
          <p:nvPr/>
        </p:nvSpPr>
        <p:spPr>
          <a:xfrm>
            <a:off x="9312423" y="1795303"/>
            <a:ext cx="2256770" cy="2435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638FEE-8F5D-A33E-E0C9-BA56E43C9B5F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201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11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BB204B-3990-2282-2344-1D90F202EF4B}"/>
              </a:ext>
            </a:extLst>
          </p:cNvPr>
          <p:cNvSpPr txBox="1"/>
          <p:nvPr/>
        </p:nvSpPr>
        <p:spPr>
          <a:xfrm>
            <a:off x="418229" y="-775676"/>
            <a:ext cx="8357438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53B035A-B7C7-9FE1-056B-FC4B5FC75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93" y="2472966"/>
            <a:ext cx="5928943" cy="35819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FDAC5C8-064C-1054-22A5-DA3CB02B5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61" y="1798869"/>
            <a:ext cx="4674156" cy="231515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5AE24DC-66AF-C155-6937-CEA97BC42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978" y="4590387"/>
            <a:ext cx="5238129" cy="21211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1503AE-B237-03E2-16D9-EBEFB08F5685}"/>
              </a:ext>
            </a:extLst>
          </p:cNvPr>
          <p:cNvSpPr txBox="1"/>
          <p:nvPr/>
        </p:nvSpPr>
        <p:spPr>
          <a:xfrm>
            <a:off x="603682" y="1271148"/>
            <a:ext cx="10866958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총 </a:t>
            </a:r>
            <a:r>
              <a:rPr lang="en-US" altLang="ko-KR" sz="1600" dirty="0">
                <a:latin typeface="+mj-ea"/>
                <a:ea typeface="+mj-ea"/>
              </a:rPr>
              <a:t>7</a:t>
            </a:r>
            <a:r>
              <a:rPr lang="ko-KR" altLang="en-US" sz="1600" dirty="0">
                <a:latin typeface="+mj-ea"/>
                <a:ea typeface="+mj-ea"/>
              </a:rPr>
              <a:t>가지의 </a:t>
            </a:r>
            <a:r>
              <a:rPr lang="en-US" altLang="ko-KR" sz="1600" dirty="0">
                <a:latin typeface="+mj-ea"/>
                <a:ea typeface="+mj-ea"/>
              </a:rPr>
              <a:t>data augmentation </a:t>
            </a:r>
            <a:r>
              <a:rPr lang="ko-KR" altLang="en-US" sz="1600" dirty="0">
                <a:latin typeface="+mj-ea"/>
                <a:ea typeface="+mj-ea"/>
              </a:rPr>
              <a:t>방법을 하나 또는 두개를 사용하여 성능을 측정</a:t>
            </a:r>
            <a:endParaRPr lang="en-US" altLang="ko-KR" sz="1600" dirty="0">
              <a:latin typeface="+mj-ea"/>
              <a:ea typeface="+mj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8C40903-D115-1249-C891-1F7940B4ECAB}"/>
              </a:ext>
            </a:extLst>
          </p:cNvPr>
          <p:cNvSpPr/>
          <p:nvPr/>
        </p:nvSpPr>
        <p:spPr>
          <a:xfrm>
            <a:off x="6793130" y="1732813"/>
            <a:ext cx="2446563" cy="24727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3583A-1365-5997-98B1-6C9FA3BB01CC}"/>
              </a:ext>
            </a:extLst>
          </p:cNvPr>
          <p:cNvSpPr txBox="1"/>
          <p:nvPr/>
        </p:nvSpPr>
        <p:spPr>
          <a:xfrm>
            <a:off x="6357322" y="4205547"/>
            <a:ext cx="3465615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서로 같은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color distribution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을 공유</a:t>
            </a:r>
            <a:endParaRPr lang="en-US" altLang="ko-KR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3ED5072-C544-66C2-D67A-F76629BE1BD2}"/>
              </a:ext>
            </a:extLst>
          </p:cNvPr>
          <p:cNvSpPr/>
          <p:nvPr/>
        </p:nvSpPr>
        <p:spPr>
          <a:xfrm>
            <a:off x="6357322" y="4241765"/>
            <a:ext cx="3324833" cy="280448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274B5-1F01-15DD-B30C-E14259CCCC86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18C3C-D169-7FEB-4036-2C946A0D6F09}"/>
              </a:ext>
            </a:extLst>
          </p:cNvPr>
          <p:cNvSpPr txBox="1"/>
          <p:nvPr/>
        </p:nvSpPr>
        <p:spPr>
          <a:xfrm>
            <a:off x="603682" y="795663"/>
            <a:ext cx="2624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 Augmentation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64A5FA-D0AF-7924-A865-63C7B825B03D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155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45">
            <a:extLst>
              <a:ext uri="{FF2B5EF4-FFF2-40B4-BE49-F238E27FC236}">
                <a16:creationId xmlns:a16="http://schemas.microsoft.com/office/drawing/2014/main" id="{11ADBF76-4809-1119-654C-5175E54028C1}"/>
              </a:ext>
            </a:extLst>
          </p:cNvPr>
          <p:cNvSpPr txBox="1"/>
          <p:nvPr/>
        </p:nvSpPr>
        <p:spPr>
          <a:xfrm>
            <a:off x="891549" y="5232668"/>
            <a:ext cx="2438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휴먼명조"/>
              </a:rPr>
              <a:t>Original image</a:t>
            </a:r>
            <a:endParaRPr lang="ko-KR" altLang="en-US" sz="1400" b="1" dirty="0">
              <a:latin typeface="휴먼명조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8646D9-D4A5-6C9D-578E-8B98FF307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50" y="2794268"/>
            <a:ext cx="2438400" cy="2438400"/>
          </a:xfrm>
          <a:prstGeom prst="rect">
            <a:avLst/>
          </a:prstGeom>
        </p:spPr>
      </p:pic>
      <p:pic>
        <p:nvPicPr>
          <p:cNvPr id="5" name="그림 4" descr="녹색, 조각이(가) 표시된 사진&#10;&#10;자동 생성된 설명">
            <a:extLst>
              <a:ext uri="{FF2B5EF4-FFF2-40B4-BE49-F238E27FC236}">
                <a16:creationId xmlns:a16="http://schemas.microsoft.com/office/drawing/2014/main" id="{716A9099-B7FA-50A0-1DB2-3F8CC903F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32" y="1853468"/>
            <a:ext cx="2160000" cy="21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43B53-B724-4F58-E0E8-6E016D4BEDF1}"/>
              </a:ext>
            </a:extLst>
          </p:cNvPr>
          <p:cNvSpPr txBox="1"/>
          <p:nvPr/>
        </p:nvSpPr>
        <p:spPr>
          <a:xfrm>
            <a:off x="603682" y="1271148"/>
            <a:ext cx="10866958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ea"/>
                <a:ea typeface="+mj-ea"/>
              </a:rPr>
              <a:t>Pepper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+mj-ea"/>
                <a:ea typeface="+mj-ea"/>
              </a:rPr>
              <a:t>bell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+mj-ea"/>
                <a:ea typeface="+mj-ea"/>
              </a:rPr>
              <a:t>bacterial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+mj-ea"/>
                <a:ea typeface="+mj-ea"/>
              </a:rPr>
              <a:t>spot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6FBD0-66AC-C292-5BF1-77159212EAEE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69C47-A713-899F-4836-406DF3A0DE3B}"/>
              </a:ext>
            </a:extLst>
          </p:cNvPr>
          <p:cNvSpPr txBox="1"/>
          <p:nvPr/>
        </p:nvSpPr>
        <p:spPr>
          <a:xfrm>
            <a:off x="603682" y="795663"/>
            <a:ext cx="2624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 Augmentation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C31C701-17AB-3B1E-B86E-E9BE57C553A2}"/>
              </a:ext>
            </a:extLst>
          </p:cNvPr>
          <p:cNvCxnSpPr>
            <a:cxnSpLocks/>
          </p:cNvCxnSpPr>
          <p:nvPr/>
        </p:nvCxnSpPr>
        <p:spPr>
          <a:xfrm>
            <a:off x="3770234" y="1861308"/>
            <a:ext cx="0" cy="456489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그림 12" descr="녹색이(가) 표시된 사진&#10;&#10;자동 생성된 설명">
            <a:extLst>
              <a:ext uri="{FF2B5EF4-FFF2-40B4-BE49-F238E27FC236}">
                <a16:creationId xmlns:a16="http://schemas.microsoft.com/office/drawing/2014/main" id="{87BBAF22-E181-E6BE-7FDC-46026340C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51" y="1861308"/>
            <a:ext cx="2160000" cy="2160000"/>
          </a:xfrm>
          <a:prstGeom prst="rect">
            <a:avLst/>
          </a:prstGeom>
        </p:spPr>
      </p:pic>
      <p:pic>
        <p:nvPicPr>
          <p:cNvPr id="15" name="그림 14" descr="녹색, 식물이(가) 표시된 사진&#10;&#10;자동 생성된 설명">
            <a:extLst>
              <a:ext uri="{FF2B5EF4-FFF2-40B4-BE49-F238E27FC236}">
                <a16:creationId xmlns:a16="http://schemas.microsoft.com/office/drawing/2014/main" id="{8B1ADACA-0123-D9F9-28B5-4635D9BAE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70" y="1853468"/>
            <a:ext cx="2160000" cy="2160000"/>
          </a:xfrm>
          <a:prstGeom prst="rect">
            <a:avLst/>
          </a:prstGeom>
        </p:spPr>
      </p:pic>
      <p:pic>
        <p:nvPicPr>
          <p:cNvPr id="17" name="그림 16" descr="녹색, 식물이(가) 표시된 사진&#10;&#10;자동 생성된 설명">
            <a:extLst>
              <a:ext uri="{FF2B5EF4-FFF2-40B4-BE49-F238E27FC236}">
                <a16:creationId xmlns:a16="http://schemas.microsoft.com/office/drawing/2014/main" id="{288B2DC9-2AD8-2BAE-8E61-09B2B27B6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70" y="4206657"/>
            <a:ext cx="2160000" cy="2160000"/>
          </a:xfrm>
          <a:prstGeom prst="rect">
            <a:avLst/>
          </a:prstGeom>
        </p:spPr>
      </p:pic>
      <p:pic>
        <p:nvPicPr>
          <p:cNvPr id="19" name="그림 18" descr="녹색, 식물이(가) 표시된 사진&#10;&#10;자동 생성된 설명">
            <a:extLst>
              <a:ext uri="{FF2B5EF4-FFF2-40B4-BE49-F238E27FC236}">
                <a16:creationId xmlns:a16="http://schemas.microsoft.com/office/drawing/2014/main" id="{1151F412-39F1-939E-7F2A-018AC61BF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32" y="4206657"/>
            <a:ext cx="2160000" cy="2160000"/>
          </a:xfrm>
          <a:prstGeom prst="rect">
            <a:avLst/>
          </a:prstGeom>
        </p:spPr>
      </p:pic>
      <p:pic>
        <p:nvPicPr>
          <p:cNvPr id="21" name="그림 20" descr="녹색이(가) 표시된 사진&#10;&#10;자동 생성된 설명">
            <a:extLst>
              <a:ext uri="{FF2B5EF4-FFF2-40B4-BE49-F238E27FC236}">
                <a16:creationId xmlns:a16="http://schemas.microsoft.com/office/drawing/2014/main" id="{3E2E34A6-94AA-BCE8-01B6-9CC2815323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3" y="4206657"/>
            <a:ext cx="2160000" cy="216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376904-AF09-A73E-DC9E-729A6D6BC7D6}"/>
              </a:ext>
            </a:extLst>
          </p:cNvPr>
          <p:cNvSpPr txBox="1"/>
          <p:nvPr/>
        </p:nvSpPr>
        <p:spPr>
          <a:xfrm>
            <a:off x="4265132" y="6436192"/>
            <a:ext cx="6935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휴먼명조"/>
              </a:rPr>
              <a:t>Data augmentation images</a:t>
            </a:r>
            <a:endParaRPr lang="ko-KR" altLang="en-US" sz="1400" b="1" dirty="0">
              <a:latin typeface="휴먼명조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A1DF1E-CB3D-BA49-37F8-24B9F7246017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430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45">
            <a:extLst>
              <a:ext uri="{FF2B5EF4-FFF2-40B4-BE49-F238E27FC236}">
                <a16:creationId xmlns:a16="http://schemas.microsoft.com/office/drawing/2014/main" id="{11ADBF76-4809-1119-654C-5175E54028C1}"/>
              </a:ext>
            </a:extLst>
          </p:cNvPr>
          <p:cNvSpPr txBox="1"/>
          <p:nvPr/>
        </p:nvSpPr>
        <p:spPr>
          <a:xfrm>
            <a:off x="993068" y="5106978"/>
            <a:ext cx="2438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휴먼명조"/>
              </a:rPr>
              <a:t>Original image</a:t>
            </a:r>
            <a:endParaRPr lang="ko-KR" altLang="en-US" sz="1400" b="1" dirty="0">
              <a:latin typeface="휴먼명조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43B53-B724-4F58-E0E8-6E016D4BEDF1}"/>
              </a:ext>
            </a:extLst>
          </p:cNvPr>
          <p:cNvSpPr txBox="1"/>
          <p:nvPr/>
        </p:nvSpPr>
        <p:spPr>
          <a:xfrm>
            <a:off x="603682" y="1271148"/>
            <a:ext cx="10866958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ea"/>
                <a:ea typeface="+mj-ea"/>
              </a:rPr>
              <a:t>Kiwi fruit </a:t>
            </a:r>
            <a:r>
              <a:rPr lang="en-US" altLang="ko-KR" sz="1600" dirty="0" err="1">
                <a:latin typeface="+mj-ea"/>
                <a:ea typeface="+mj-ea"/>
              </a:rPr>
              <a:t>murm</a:t>
            </a:r>
            <a:endParaRPr lang="en-US" altLang="ko-KR" sz="1600" dirty="0"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6FBD0-66AC-C292-5BF1-77159212EAEE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69C47-A713-899F-4836-406DF3A0DE3B}"/>
              </a:ext>
            </a:extLst>
          </p:cNvPr>
          <p:cNvSpPr txBox="1"/>
          <p:nvPr/>
        </p:nvSpPr>
        <p:spPr>
          <a:xfrm>
            <a:off x="603682" y="795663"/>
            <a:ext cx="2624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 Augmentation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C31C701-17AB-3B1E-B86E-E9BE57C553A2}"/>
              </a:ext>
            </a:extLst>
          </p:cNvPr>
          <p:cNvCxnSpPr>
            <a:cxnSpLocks/>
          </p:cNvCxnSpPr>
          <p:nvPr/>
        </p:nvCxnSpPr>
        <p:spPr>
          <a:xfrm>
            <a:off x="4366136" y="1855973"/>
            <a:ext cx="0" cy="456489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D376904-AF09-A73E-DC9E-729A6D6BC7D6}"/>
              </a:ext>
            </a:extLst>
          </p:cNvPr>
          <p:cNvSpPr txBox="1"/>
          <p:nvPr/>
        </p:nvSpPr>
        <p:spPr>
          <a:xfrm>
            <a:off x="4811912" y="6399833"/>
            <a:ext cx="653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휴먼명조"/>
              </a:rPr>
              <a:t>Data augmentation images</a:t>
            </a:r>
            <a:endParaRPr lang="ko-KR" altLang="en-US" sz="1400" b="1" dirty="0">
              <a:latin typeface="휴먼명조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A1DF1E-CB3D-BA49-37F8-24B9F7246017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892E764-2654-F907-BEB7-9E1007DD4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t="4647" r="14837" b="12622"/>
          <a:stretch/>
        </p:blipFill>
        <p:spPr>
          <a:xfrm>
            <a:off x="603682" y="2887038"/>
            <a:ext cx="3354533" cy="2099827"/>
          </a:xfrm>
          <a:prstGeom prst="rect">
            <a:avLst/>
          </a:prstGeom>
        </p:spPr>
      </p:pic>
      <p:pic>
        <p:nvPicPr>
          <p:cNvPr id="22" name="그림 21" descr="실내이(가) 표시된 사진&#10;&#10;자동 생성된 설명">
            <a:extLst>
              <a:ext uri="{FF2B5EF4-FFF2-40B4-BE49-F238E27FC236}">
                <a16:creationId xmlns:a16="http://schemas.microsoft.com/office/drawing/2014/main" id="{7AB422ED-A296-5859-0CD7-3A5D44FA1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12" y="1928085"/>
            <a:ext cx="3639062" cy="2089811"/>
          </a:xfrm>
          <a:prstGeom prst="rect">
            <a:avLst/>
          </a:prstGeom>
        </p:spPr>
      </p:pic>
      <p:pic>
        <p:nvPicPr>
          <p:cNvPr id="24" name="그림 23" descr="벽, 실내이(가) 표시된 사진&#10;&#10;자동 생성된 설명">
            <a:extLst>
              <a:ext uri="{FF2B5EF4-FFF2-40B4-BE49-F238E27FC236}">
                <a16:creationId xmlns:a16="http://schemas.microsoft.com/office/drawing/2014/main" id="{BEB4CCD3-2E35-586E-D23F-929D93412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60" y="1926713"/>
            <a:ext cx="2558935" cy="207828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7E5CC357-3523-0B89-E4E0-54B027B4B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20" y="4215962"/>
            <a:ext cx="3639063" cy="2089811"/>
          </a:xfrm>
          <a:prstGeom prst="rect">
            <a:avLst/>
          </a:prstGeom>
        </p:spPr>
      </p:pic>
      <p:pic>
        <p:nvPicPr>
          <p:cNvPr id="33" name="그림 32" descr="실내이(가) 표시된 사진&#10;&#10;자동 생성된 설명">
            <a:extLst>
              <a:ext uri="{FF2B5EF4-FFF2-40B4-BE49-F238E27FC236}">
                <a16:creationId xmlns:a16="http://schemas.microsoft.com/office/drawing/2014/main" id="{0F322D73-D3CB-0AC8-075B-F2481D46F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60" y="4239648"/>
            <a:ext cx="2558935" cy="206612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3AD853A3-C5FA-FF41-4CA2-5D4F85FFD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460" y="4239648"/>
            <a:ext cx="2558935" cy="2054596"/>
          </a:xfrm>
          <a:prstGeom prst="rect">
            <a:avLst/>
          </a:prstGeom>
        </p:spPr>
      </p:pic>
      <p:pic>
        <p:nvPicPr>
          <p:cNvPr id="42" name="그림 41" descr="실내, 식물, 발사체이(가) 표시된 사진&#10;&#10;자동 생성된 설명">
            <a:extLst>
              <a:ext uri="{FF2B5EF4-FFF2-40B4-BE49-F238E27FC236}">
                <a16:creationId xmlns:a16="http://schemas.microsoft.com/office/drawing/2014/main" id="{932BAE99-FE8D-639E-E75B-1D43C96F39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59" y="1918425"/>
            <a:ext cx="2558929" cy="20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D6FBA1FA-0634-F25A-02A8-9D9E537E25C4}"/>
              </a:ext>
            </a:extLst>
          </p:cNvPr>
          <p:cNvSpPr/>
          <p:nvPr/>
        </p:nvSpPr>
        <p:spPr>
          <a:xfrm>
            <a:off x="455768" y="2889552"/>
            <a:ext cx="1992792" cy="34862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Training set : 48,113 </a:t>
            </a:r>
            <a:r>
              <a:rPr lang="ko-KR" altLang="en-US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2DEC8EA7-892D-1233-2E95-165935684F73}"/>
              </a:ext>
            </a:extLst>
          </p:cNvPr>
          <p:cNvSpPr/>
          <p:nvPr/>
        </p:nvSpPr>
        <p:spPr>
          <a:xfrm>
            <a:off x="455768" y="3716290"/>
            <a:ext cx="1992792" cy="34862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Validation set : 12,052 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6" name="화살표: 오른쪽 65">
            <a:extLst>
              <a:ext uri="{FF2B5EF4-FFF2-40B4-BE49-F238E27FC236}">
                <a16:creationId xmlns:a16="http://schemas.microsoft.com/office/drawing/2014/main" id="{1F96AA92-889F-A058-38C7-436AE307CD6A}"/>
              </a:ext>
            </a:extLst>
          </p:cNvPr>
          <p:cNvSpPr/>
          <p:nvPr/>
        </p:nvSpPr>
        <p:spPr>
          <a:xfrm>
            <a:off x="2738801" y="3314999"/>
            <a:ext cx="348623" cy="343107"/>
          </a:xfrm>
          <a:prstGeom prst="rightArrow">
            <a:avLst/>
          </a:prstGeom>
          <a:solidFill>
            <a:srgbClr val="E0EB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D17FD80-01D3-853E-D717-9261528A10AD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>
            <a:off x="1452164" y="3238174"/>
            <a:ext cx="0" cy="47811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579A90B-2FF3-BF6D-83DD-DA8FAD0EAF69}"/>
              </a:ext>
            </a:extLst>
          </p:cNvPr>
          <p:cNvSpPr txBox="1"/>
          <p:nvPr/>
        </p:nvSpPr>
        <p:spPr>
          <a:xfrm>
            <a:off x="603683" y="1442321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Result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683E138-5136-E7F0-36D6-AD364012D19B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AEF501-E084-7DBA-9C3B-5E2A239B194A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2237F1-7CC8-7C26-59C6-A41EF64FF77A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D74BF8-AF91-9CEC-719B-05914E436188}"/>
              </a:ext>
            </a:extLst>
          </p:cNvPr>
          <p:cNvSpPr txBox="1"/>
          <p:nvPr/>
        </p:nvSpPr>
        <p:spPr>
          <a:xfrm>
            <a:off x="3079590" y="3292435"/>
            <a:ext cx="2062474" cy="348622"/>
          </a:xfrm>
          <a:prstGeom prst="rect">
            <a:avLst/>
          </a:prstGeom>
          <a:solidFill>
            <a:srgbClr val="FFFFFF"/>
          </a:solidFill>
        </p:spPr>
        <p:txBody>
          <a:bodyPr wrap="square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600" b="1" dirty="0">
                <a:latin typeface="+mj-ea"/>
                <a:ea typeface="+mj-ea"/>
                <a:sym typeface="Wingdings" panose="05000000000000000000" pitchFamily="2" charset="2"/>
              </a:rPr>
              <a:t>Data transformer</a:t>
            </a:r>
          </a:p>
        </p:txBody>
      </p:sp>
      <p:sp>
        <p:nvSpPr>
          <p:cNvPr id="86" name="화살표: 오른쪽 85">
            <a:extLst>
              <a:ext uri="{FF2B5EF4-FFF2-40B4-BE49-F238E27FC236}">
                <a16:creationId xmlns:a16="http://schemas.microsoft.com/office/drawing/2014/main" id="{24DE058B-A11A-3069-FED6-14A0F83EA306}"/>
              </a:ext>
            </a:extLst>
          </p:cNvPr>
          <p:cNvSpPr/>
          <p:nvPr/>
        </p:nvSpPr>
        <p:spPr>
          <a:xfrm>
            <a:off x="5153490" y="3309484"/>
            <a:ext cx="348623" cy="343107"/>
          </a:xfrm>
          <a:prstGeom prst="rightArrow">
            <a:avLst/>
          </a:prstGeom>
          <a:solidFill>
            <a:srgbClr val="E0EB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87" name="사각형: 둥근 모서리 86">
            <a:extLst>
              <a:ext uri="{FF2B5EF4-FFF2-40B4-BE49-F238E27FC236}">
                <a16:creationId xmlns:a16="http://schemas.microsoft.com/office/drawing/2014/main" id="{6158731B-BC8F-9959-2FB3-C9E1A06B518E}"/>
              </a:ext>
            </a:extLst>
          </p:cNvPr>
          <p:cNvSpPr/>
          <p:nvPr/>
        </p:nvSpPr>
        <p:spPr>
          <a:xfrm>
            <a:off x="5869631" y="1268010"/>
            <a:ext cx="2212398" cy="3486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VGGNet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EA3C22A6-64DF-A1E6-9DE8-6867F20D55D7}"/>
              </a:ext>
            </a:extLst>
          </p:cNvPr>
          <p:cNvSpPr/>
          <p:nvPr/>
        </p:nvSpPr>
        <p:spPr>
          <a:xfrm>
            <a:off x="5869631" y="1758939"/>
            <a:ext cx="2212398" cy="3486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ResNet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62A10013-8B86-62BB-B707-42D7DE4E11FA}"/>
              </a:ext>
            </a:extLst>
          </p:cNvPr>
          <p:cNvSpPr/>
          <p:nvPr/>
        </p:nvSpPr>
        <p:spPr>
          <a:xfrm>
            <a:off x="5869631" y="2249868"/>
            <a:ext cx="2212398" cy="3486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DenseNet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0" name="사각형: 둥근 모서리 89">
            <a:extLst>
              <a:ext uri="{FF2B5EF4-FFF2-40B4-BE49-F238E27FC236}">
                <a16:creationId xmlns:a16="http://schemas.microsoft.com/office/drawing/2014/main" id="{8A8FBA7F-778D-C086-F702-043A32D2E76D}"/>
              </a:ext>
            </a:extLst>
          </p:cNvPr>
          <p:cNvSpPr/>
          <p:nvPr/>
        </p:nvSpPr>
        <p:spPr>
          <a:xfrm>
            <a:off x="5869631" y="2740797"/>
            <a:ext cx="2212398" cy="3486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EfficientNet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1" name="사각형: 둥근 모서리 90">
            <a:extLst>
              <a:ext uri="{FF2B5EF4-FFF2-40B4-BE49-F238E27FC236}">
                <a16:creationId xmlns:a16="http://schemas.microsoft.com/office/drawing/2014/main" id="{69F2B0E1-61A9-0BA7-6826-8E3C02A466CE}"/>
              </a:ext>
            </a:extLst>
          </p:cNvPr>
          <p:cNvSpPr/>
          <p:nvPr/>
        </p:nvSpPr>
        <p:spPr>
          <a:xfrm>
            <a:off x="5869631" y="3228204"/>
            <a:ext cx="2212398" cy="3486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ViT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6810B588-F084-AE6F-90BB-FD4BD06725C9}"/>
              </a:ext>
            </a:extLst>
          </p:cNvPr>
          <p:cNvSpPr/>
          <p:nvPr/>
        </p:nvSpPr>
        <p:spPr>
          <a:xfrm>
            <a:off x="5869631" y="3877352"/>
            <a:ext cx="2212398" cy="34862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DeiT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/ </a:t>
            </a:r>
            <a:r>
              <a:rPr lang="en-US" altLang="ko-KR" sz="1400" dirty="0" err="1">
                <a:solidFill>
                  <a:srgbClr val="F57B7E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RegNet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A5307B04-C602-DD4D-81E0-7D1985DBDA2D}"/>
              </a:ext>
            </a:extLst>
          </p:cNvPr>
          <p:cNvSpPr/>
          <p:nvPr/>
        </p:nvSpPr>
        <p:spPr>
          <a:xfrm>
            <a:off x="5869631" y="5988722"/>
            <a:ext cx="2212398" cy="34862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5" name="사각형: 둥근 모서리 94">
            <a:extLst>
              <a:ext uri="{FF2B5EF4-FFF2-40B4-BE49-F238E27FC236}">
                <a16:creationId xmlns:a16="http://schemas.microsoft.com/office/drawing/2014/main" id="{23C4412E-6696-2E17-DA93-CA71C5450F40}"/>
              </a:ext>
            </a:extLst>
          </p:cNvPr>
          <p:cNvSpPr/>
          <p:nvPr/>
        </p:nvSpPr>
        <p:spPr>
          <a:xfrm>
            <a:off x="5869631" y="4364759"/>
            <a:ext cx="2212398" cy="34862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DeiT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/ </a:t>
            </a:r>
            <a:r>
              <a:rPr lang="en-US" altLang="ko-KR" sz="1400" dirty="0" err="1">
                <a:solidFill>
                  <a:srgbClr val="F57B7E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VGGNet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6" name="사각형: 둥근 모서리 95">
            <a:extLst>
              <a:ext uri="{FF2B5EF4-FFF2-40B4-BE49-F238E27FC236}">
                <a16:creationId xmlns:a16="http://schemas.microsoft.com/office/drawing/2014/main" id="{2FCBC872-4E80-4FA2-9FA2-58C6EB98E4A8}"/>
              </a:ext>
            </a:extLst>
          </p:cNvPr>
          <p:cNvSpPr/>
          <p:nvPr/>
        </p:nvSpPr>
        <p:spPr>
          <a:xfrm>
            <a:off x="5869631" y="4852166"/>
            <a:ext cx="2212398" cy="34862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DeiT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/ </a:t>
            </a:r>
            <a:r>
              <a:rPr lang="en-US" altLang="ko-KR" sz="1400" dirty="0" err="1">
                <a:solidFill>
                  <a:srgbClr val="F57B7E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ResNet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7" name="사각형: 둥근 모서리 96">
            <a:extLst>
              <a:ext uri="{FF2B5EF4-FFF2-40B4-BE49-F238E27FC236}">
                <a16:creationId xmlns:a16="http://schemas.microsoft.com/office/drawing/2014/main" id="{1B95D88D-4A10-412D-D00C-848E0AEED759}"/>
              </a:ext>
            </a:extLst>
          </p:cNvPr>
          <p:cNvSpPr/>
          <p:nvPr/>
        </p:nvSpPr>
        <p:spPr>
          <a:xfrm>
            <a:off x="5869631" y="5339573"/>
            <a:ext cx="2212398" cy="34862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DeiT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/ </a:t>
            </a:r>
            <a:r>
              <a:rPr lang="en-US" altLang="ko-KR" sz="1400" dirty="0" err="1">
                <a:solidFill>
                  <a:srgbClr val="F57B7E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EfficietnNet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944D0034-D6A7-A548-41FE-6620B15DA4CD}"/>
              </a:ext>
            </a:extLst>
          </p:cNvPr>
          <p:cNvSpPr/>
          <p:nvPr/>
        </p:nvSpPr>
        <p:spPr>
          <a:xfrm>
            <a:off x="5692458" y="3724753"/>
            <a:ext cx="2566743" cy="2106238"/>
          </a:xfrm>
          <a:prstGeom prst="rect">
            <a:avLst/>
          </a:prstGeom>
          <a:solidFill>
            <a:srgbClr val="F7D0C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A4F5A83D-3A0D-9523-0F71-8A682CA7C96D}"/>
              </a:ext>
            </a:extLst>
          </p:cNvPr>
          <p:cNvSpPr/>
          <p:nvPr/>
        </p:nvSpPr>
        <p:spPr>
          <a:xfrm>
            <a:off x="5692458" y="5914758"/>
            <a:ext cx="2566743" cy="496549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5" name="그림 104">
            <a:extLst>
              <a:ext uri="{FF2B5EF4-FFF2-40B4-BE49-F238E27FC236}">
                <a16:creationId xmlns:a16="http://schemas.microsoft.com/office/drawing/2014/main" id="{0F402F26-141F-8D31-E329-CF817B68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576" y="318156"/>
            <a:ext cx="2854741" cy="1472787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66B0AE14-A994-EAC2-FDCE-01B43C42C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734" y="1933250"/>
            <a:ext cx="2714570" cy="1872511"/>
          </a:xfrm>
          <a:prstGeom prst="rect">
            <a:avLst/>
          </a:prstGeom>
        </p:spPr>
      </p:pic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7EB690B8-FF28-7620-AE70-60CA3196FE17}"/>
              </a:ext>
            </a:extLst>
          </p:cNvPr>
          <p:cNvCxnSpPr>
            <a:cxnSpLocks/>
            <a:stCxn id="87" idx="3"/>
            <a:endCxn id="105" idx="1"/>
          </p:cNvCxnSpPr>
          <p:nvPr/>
        </p:nvCxnSpPr>
        <p:spPr>
          <a:xfrm flipV="1">
            <a:off x="8082029" y="1054550"/>
            <a:ext cx="869547" cy="38777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5EDD1F82-26EB-F9B1-E6EC-87BFF95E1AA8}"/>
              </a:ext>
            </a:extLst>
          </p:cNvPr>
          <p:cNvCxnSpPr>
            <a:cxnSpLocks/>
            <a:stCxn id="90" idx="3"/>
            <a:endCxn id="105" idx="1"/>
          </p:cNvCxnSpPr>
          <p:nvPr/>
        </p:nvCxnSpPr>
        <p:spPr>
          <a:xfrm flipV="1">
            <a:off x="8082029" y="1054550"/>
            <a:ext cx="869547" cy="186055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04D5E0D1-4B46-FF24-087C-7AE6963200DC}"/>
              </a:ext>
            </a:extLst>
          </p:cNvPr>
          <p:cNvCxnSpPr>
            <a:cxnSpLocks/>
            <a:stCxn id="89" idx="3"/>
            <a:endCxn id="105" idx="1"/>
          </p:cNvCxnSpPr>
          <p:nvPr/>
        </p:nvCxnSpPr>
        <p:spPr>
          <a:xfrm flipV="1">
            <a:off x="8082029" y="1054550"/>
            <a:ext cx="869547" cy="136962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9">
            <a:extLst>
              <a:ext uri="{FF2B5EF4-FFF2-40B4-BE49-F238E27FC236}">
                <a16:creationId xmlns:a16="http://schemas.microsoft.com/office/drawing/2014/main" id="{3EAEEDB4-B313-B72B-25E3-A406E2A0488D}"/>
              </a:ext>
            </a:extLst>
          </p:cNvPr>
          <p:cNvCxnSpPr>
            <a:cxnSpLocks/>
            <a:stCxn id="88" idx="3"/>
            <a:endCxn id="105" idx="1"/>
          </p:cNvCxnSpPr>
          <p:nvPr/>
        </p:nvCxnSpPr>
        <p:spPr>
          <a:xfrm flipV="1">
            <a:off x="8082029" y="1054550"/>
            <a:ext cx="869547" cy="8787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화살표 연결선 122">
            <a:extLst>
              <a:ext uri="{FF2B5EF4-FFF2-40B4-BE49-F238E27FC236}">
                <a16:creationId xmlns:a16="http://schemas.microsoft.com/office/drawing/2014/main" id="{E26293C7-92AF-26E6-DEE0-EAC8644919CB}"/>
              </a:ext>
            </a:extLst>
          </p:cNvPr>
          <p:cNvCxnSpPr>
            <a:cxnSpLocks/>
            <a:stCxn id="91" idx="3"/>
          </p:cNvCxnSpPr>
          <p:nvPr/>
        </p:nvCxnSpPr>
        <p:spPr>
          <a:xfrm>
            <a:off x="8082029" y="3402515"/>
            <a:ext cx="989314" cy="14267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34F5FE36-6451-EBDB-59F3-0D080CB57148}"/>
              </a:ext>
            </a:extLst>
          </p:cNvPr>
          <p:cNvSpPr txBox="1"/>
          <p:nvPr/>
        </p:nvSpPr>
        <p:spPr>
          <a:xfrm>
            <a:off x="7933871" y="1405231"/>
            <a:ext cx="1137472" cy="34862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600" b="1" dirty="0">
                <a:latin typeface="+mj-ea"/>
                <a:ea typeface="+mj-ea"/>
                <a:sym typeface="Wingdings" panose="05000000000000000000" pitchFamily="2" charset="2"/>
              </a:rPr>
              <a:t>Local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C741D15-DC37-F1F7-8210-B16469AB1387}"/>
              </a:ext>
            </a:extLst>
          </p:cNvPr>
          <p:cNvSpPr txBox="1"/>
          <p:nvPr/>
        </p:nvSpPr>
        <p:spPr>
          <a:xfrm>
            <a:off x="8053634" y="3077737"/>
            <a:ext cx="1137472" cy="34862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600" b="1" dirty="0">
                <a:latin typeface="+mj-ea"/>
                <a:ea typeface="+mj-ea"/>
                <a:sym typeface="Wingdings" panose="05000000000000000000" pitchFamily="2" charset="2"/>
              </a:rPr>
              <a:t>Global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32BA159-1BB7-D7F2-9406-D20CE059178E}"/>
              </a:ext>
            </a:extLst>
          </p:cNvPr>
          <p:cNvSpPr txBox="1"/>
          <p:nvPr/>
        </p:nvSpPr>
        <p:spPr>
          <a:xfrm>
            <a:off x="9154017" y="4858880"/>
            <a:ext cx="2714569" cy="912879"/>
          </a:xfrm>
          <a:prstGeom prst="rect">
            <a:avLst/>
          </a:prstGeom>
          <a:solidFill>
            <a:srgbClr val="FFFFFF"/>
          </a:solidFill>
        </p:spPr>
        <p:txBody>
          <a:bodyPr wrap="square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600" b="1" dirty="0">
                <a:latin typeface="+mj-ea"/>
                <a:ea typeface="+mj-ea"/>
                <a:sym typeface="Wingdings" panose="05000000000000000000" pitchFamily="2" charset="2"/>
              </a:rPr>
              <a:t>CNN 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(local)</a:t>
            </a:r>
            <a:r>
              <a:rPr lang="en-US" altLang="ko-KR" sz="1600" b="1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en-US" altLang="ko-KR" sz="1600" b="1" dirty="0">
                <a:latin typeface="+mj-ea"/>
                <a:ea typeface="+mj-ea"/>
                <a:sym typeface="Wingdings" panose="05000000000000000000" pitchFamily="2" charset="2"/>
              </a:rPr>
              <a:t>+</a:t>
            </a:r>
          </a:p>
          <a:p>
            <a:pPr algn="ctr">
              <a:lnSpc>
                <a:spcPts val="2200"/>
              </a:lnSpc>
            </a:pPr>
            <a:r>
              <a:rPr lang="en-US" altLang="ko-KR" sz="1600" b="1" dirty="0">
                <a:latin typeface="+mj-ea"/>
                <a:ea typeface="+mj-ea"/>
                <a:sym typeface="Wingdings" panose="05000000000000000000" pitchFamily="2" charset="2"/>
              </a:rPr>
              <a:t> Transformer 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(Global)</a:t>
            </a:r>
          </a:p>
        </p:txBody>
      </p:sp>
      <p:cxnSp>
        <p:nvCxnSpPr>
          <p:cNvPr id="131" name="직선 화살표 연결선 130">
            <a:extLst>
              <a:ext uri="{FF2B5EF4-FFF2-40B4-BE49-F238E27FC236}">
                <a16:creationId xmlns:a16="http://schemas.microsoft.com/office/drawing/2014/main" id="{5E843192-7A7F-B418-F4E5-AF5B5A42C274}"/>
              </a:ext>
            </a:extLst>
          </p:cNvPr>
          <p:cNvCxnSpPr>
            <a:cxnSpLocks/>
            <a:endCxn id="103" idx="3"/>
          </p:cNvCxnSpPr>
          <p:nvPr/>
        </p:nvCxnSpPr>
        <p:spPr>
          <a:xfrm flipH="1">
            <a:off x="8259201" y="4775113"/>
            <a:ext cx="2252101" cy="2759"/>
          </a:xfrm>
          <a:prstGeom prst="straightConnector1">
            <a:avLst/>
          </a:prstGeom>
          <a:ln w="12700">
            <a:solidFill>
              <a:srgbClr val="F57B7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5D213167-EEA4-BE48-F6FC-85F589F38737}"/>
              </a:ext>
            </a:extLst>
          </p:cNvPr>
          <p:cNvCxnSpPr>
            <a:cxnSpLocks/>
            <a:endCxn id="104" idx="3"/>
          </p:cNvCxnSpPr>
          <p:nvPr/>
        </p:nvCxnSpPr>
        <p:spPr>
          <a:xfrm flipH="1">
            <a:off x="8259201" y="6163033"/>
            <a:ext cx="2252101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>
            <a:extLst>
              <a:ext uri="{FF2B5EF4-FFF2-40B4-BE49-F238E27FC236}">
                <a16:creationId xmlns:a16="http://schemas.microsoft.com/office/drawing/2014/main" id="{DF88A716-1153-42E4-F5AB-953106C5DA13}"/>
              </a:ext>
            </a:extLst>
          </p:cNvPr>
          <p:cNvCxnSpPr>
            <a:cxnSpLocks/>
            <a:stCxn id="130" idx="2"/>
          </p:cNvCxnSpPr>
          <p:nvPr/>
        </p:nvCxnSpPr>
        <p:spPr>
          <a:xfrm>
            <a:off x="10511302" y="5771759"/>
            <a:ext cx="0" cy="391274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94D57715-176E-4974-0CF2-E84AFBC8E69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10511302" y="4775113"/>
            <a:ext cx="0" cy="83767"/>
          </a:xfrm>
          <a:prstGeom prst="line">
            <a:avLst/>
          </a:prstGeom>
          <a:ln w="12700">
            <a:solidFill>
              <a:srgbClr val="FF8585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05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5368F6-F0BE-77DF-591F-0660FD5583A1}"/>
              </a:ext>
            </a:extLst>
          </p:cNvPr>
          <p:cNvSpPr txBox="1"/>
          <p:nvPr/>
        </p:nvSpPr>
        <p:spPr>
          <a:xfrm>
            <a:off x="603681" y="1367670"/>
            <a:ext cx="103580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atin typeface="+mn-ea"/>
              </a:rPr>
              <a:t>Epoch : 300, Batch size : 64, Optimizer : Adam, Loss function : </a:t>
            </a:r>
            <a:r>
              <a:rPr lang="en-US" altLang="ko-KR" sz="1200" dirty="0" err="1">
                <a:latin typeface="+mn-ea"/>
              </a:rPr>
              <a:t>crossentorpyloss</a:t>
            </a:r>
            <a:r>
              <a:rPr lang="en-US" altLang="ko-KR" sz="1200" dirty="0">
                <a:latin typeface="+mn-ea"/>
              </a:rPr>
              <a:t>  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FCCF4CF-30FD-F7A9-5F54-ECEEC66826E0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BE4E8F1-93C6-7660-56F3-D35B637B9A3B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211EB1-DAB1-EA0F-9B37-0727AAFA6ACE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1F7EC-DD05-7C57-0142-AF9A43F2E9E6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94A4E-2B6D-8C72-B4B9-CDF68A647F12}"/>
              </a:ext>
            </a:extLst>
          </p:cNvPr>
          <p:cNvSpPr txBox="1"/>
          <p:nvPr/>
        </p:nvSpPr>
        <p:spPr>
          <a:xfrm>
            <a:off x="937550" y="3164351"/>
            <a:ext cx="3481302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F1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socre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: 97.287%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9A0A7-8287-A01F-821B-B92E5135A99C}"/>
              </a:ext>
            </a:extLst>
          </p:cNvPr>
          <p:cNvSpPr txBox="1"/>
          <p:nvPr/>
        </p:nvSpPr>
        <p:spPr>
          <a:xfrm>
            <a:off x="603681" y="2645576"/>
            <a:ext cx="5151077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Teacher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model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: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RegNet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/ Student model : </a:t>
            </a:r>
            <a:r>
              <a:rPr lang="en-US" altLang="ko-K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ViT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7C5D9714-3F5E-15B3-DE4D-C2674B6B9A86}"/>
              </a:ext>
            </a:extLst>
          </p:cNvPr>
          <p:cNvCxnSpPr>
            <a:cxnSpLocks/>
          </p:cNvCxnSpPr>
          <p:nvPr/>
        </p:nvCxnSpPr>
        <p:spPr>
          <a:xfrm>
            <a:off x="5999310" y="2645576"/>
            <a:ext cx="0" cy="31728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2F4F82-ABAC-BE71-81C5-D7F2582D7FC6}"/>
              </a:ext>
            </a:extLst>
          </p:cNvPr>
          <p:cNvSpPr txBox="1"/>
          <p:nvPr/>
        </p:nvSpPr>
        <p:spPr>
          <a:xfrm>
            <a:off x="6675078" y="2595409"/>
            <a:ext cx="142720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VGGNet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623B1-DAB9-2B7D-0E97-628482B184A1}"/>
              </a:ext>
            </a:extLst>
          </p:cNvPr>
          <p:cNvSpPr txBox="1"/>
          <p:nvPr/>
        </p:nvSpPr>
        <p:spPr>
          <a:xfrm>
            <a:off x="8499886" y="2586707"/>
            <a:ext cx="1794970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F1 score : 97.1%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22DE3-50F9-6B97-D41B-DFC5D574F273}"/>
              </a:ext>
            </a:extLst>
          </p:cNvPr>
          <p:cNvSpPr txBox="1"/>
          <p:nvPr/>
        </p:nvSpPr>
        <p:spPr>
          <a:xfrm>
            <a:off x="6675078" y="3173419"/>
            <a:ext cx="142720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ResNet50 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80EEE-AC80-FBC6-946C-9DFB329B773B}"/>
              </a:ext>
            </a:extLst>
          </p:cNvPr>
          <p:cNvSpPr txBox="1"/>
          <p:nvPr/>
        </p:nvSpPr>
        <p:spPr>
          <a:xfrm>
            <a:off x="8499886" y="3164717"/>
            <a:ext cx="1764954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F1 score : 96.4%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F097F6-6762-27E7-1E2A-D21FFB8AAC42}"/>
              </a:ext>
            </a:extLst>
          </p:cNvPr>
          <p:cNvSpPr txBox="1"/>
          <p:nvPr/>
        </p:nvSpPr>
        <p:spPr>
          <a:xfrm>
            <a:off x="6675077" y="3752730"/>
            <a:ext cx="1487061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DenseNet161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3F510A-9C1E-157D-19CD-86834BA0BD64}"/>
              </a:ext>
            </a:extLst>
          </p:cNvPr>
          <p:cNvSpPr txBox="1"/>
          <p:nvPr/>
        </p:nvSpPr>
        <p:spPr>
          <a:xfrm>
            <a:off x="6675078" y="4325963"/>
            <a:ext cx="142720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EfficientNet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A84CD9-D9C7-454E-B94D-FD597BBAAAD0}"/>
              </a:ext>
            </a:extLst>
          </p:cNvPr>
          <p:cNvSpPr txBox="1"/>
          <p:nvPr/>
        </p:nvSpPr>
        <p:spPr>
          <a:xfrm>
            <a:off x="6675078" y="4924623"/>
            <a:ext cx="142720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ViT_B_16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812B2-001D-43BF-8E48-A2ED88F3F0FC}"/>
              </a:ext>
            </a:extLst>
          </p:cNvPr>
          <p:cNvSpPr txBox="1"/>
          <p:nvPr/>
        </p:nvSpPr>
        <p:spPr>
          <a:xfrm>
            <a:off x="6705004" y="5469782"/>
            <a:ext cx="142720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ConViT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06916A-AB6C-CF24-9990-655C62C85D13}"/>
              </a:ext>
            </a:extLst>
          </p:cNvPr>
          <p:cNvSpPr txBox="1"/>
          <p:nvPr/>
        </p:nvSpPr>
        <p:spPr>
          <a:xfrm>
            <a:off x="1431126" y="4106068"/>
            <a:ext cx="3931741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+mj-ea"/>
                <a:ea typeface="+mj-ea"/>
              </a:rPr>
              <a:t>DeiT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+mj-ea"/>
                <a:ea typeface="+mj-ea"/>
              </a:rPr>
              <a:t> : hard distillation /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+mj-ea"/>
                <a:ea typeface="+mj-ea"/>
              </a:rPr>
              <a:t>soft distillation  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D8C535E5-1398-2D16-6B42-F0273ACAD7AF}"/>
              </a:ext>
            </a:extLst>
          </p:cNvPr>
          <p:cNvCxnSpPr>
            <a:cxnSpLocks/>
          </p:cNvCxnSpPr>
          <p:nvPr/>
        </p:nvCxnSpPr>
        <p:spPr>
          <a:xfrm>
            <a:off x="1093611" y="4280379"/>
            <a:ext cx="337515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0D700DD-5DAB-0CD9-1D90-5AFCFC1A541E}"/>
              </a:ext>
            </a:extLst>
          </p:cNvPr>
          <p:cNvSpPr txBox="1"/>
          <p:nvPr/>
        </p:nvSpPr>
        <p:spPr>
          <a:xfrm>
            <a:off x="603683" y="1442321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Result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B4BBF5-4C32-61D7-CEA0-13A7452187B7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B55C59-CE68-31F7-9189-B017F4698DC5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646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5368F6-F0BE-77DF-591F-0660FD5583A1}"/>
              </a:ext>
            </a:extLst>
          </p:cNvPr>
          <p:cNvSpPr txBox="1"/>
          <p:nvPr/>
        </p:nvSpPr>
        <p:spPr>
          <a:xfrm>
            <a:off x="603681" y="1367670"/>
            <a:ext cx="10358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1F7EC-DD05-7C57-0142-AF9A43F2E9E6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91D4A29-757F-9A7D-CD74-6D4EDE18C140}"/>
              </a:ext>
            </a:extLst>
          </p:cNvPr>
          <p:cNvGrpSpPr/>
          <p:nvPr/>
        </p:nvGrpSpPr>
        <p:grpSpPr>
          <a:xfrm>
            <a:off x="941869" y="3121866"/>
            <a:ext cx="10646448" cy="3109165"/>
            <a:chOff x="755314" y="3298508"/>
            <a:chExt cx="10646448" cy="287154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DCE9D4A0-99A5-15DD-00B4-E617274C6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679" b="49938"/>
            <a:stretch/>
          </p:blipFill>
          <p:spPr>
            <a:xfrm>
              <a:off x="2489201" y="3302713"/>
              <a:ext cx="3795485" cy="2867342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98846A6F-714C-43E5-A845-985873871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938"/>
            <a:stretch/>
          </p:blipFill>
          <p:spPr>
            <a:xfrm>
              <a:off x="6207814" y="3298508"/>
              <a:ext cx="5193948" cy="2867342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8D56C2F-E057-3638-8F7E-3E60E19CF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26" t="19114" r="67712" b="51939"/>
            <a:stretch/>
          </p:blipFill>
          <p:spPr>
            <a:xfrm>
              <a:off x="755314" y="3874171"/>
              <a:ext cx="1400628" cy="165795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B07488-8D34-CBD4-FE58-19C5E033870E}"/>
              </a:ext>
            </a:extLst>
          </p:cNvPr>
          <p:cNvSpPr txBox="1"/>
          <p:nvPr/>
        </p:nvSpPr>
        <p:spPr>
          <a:xfrm>
            <a:off x="772775" y="1987822"/>
            <a:ext cx="6347215" cy="91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Extract feature map</a:t>
            </a:r>
          </a:p>
          <a:p>
            <a:pPr>
              <a:lnSpc>
                <a:spcPts val="2200"/>
              </a:lnSpc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2200"/>
              </a:lnSpc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-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모델이 따라 다르게 나타나는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feature map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추출하기 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4145E-B4B0-4469-435E-EE90D0845414}"/>
              </a:ext>
            </a:extLst>
          </p:cNvPr>
          <p:cNvSpPr txBox="1"/>
          <p:nvPr/>
        </p:nvSpPr>
        <p:spPr>
          <a:xfrm>
            <a:off x="756083" y="1594721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Next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B39A77-3B7B-58D8-76F1-DB2AF0AF1A8A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Future research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93598-F6A4-5713-B70D-C9E61614485E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973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17B09-F3D9-45F6-98CA-E31398BB8BFA}"/>
              </a:ext>
            </a:extLst>
          </p:cNvPr>
          <p:cNvSpPr txBox="1"/>
          <p:nvPr/>
        </p:nvSpPr>
        <p:spPr>
          <a:xfrm>
            <a:off x="719328" y="1701859"/>
            <a:ext cx="479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  <a:p>
            <a:r>
              <a:rPr lang="ko-KR" altLang="en-US" sz="32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감사합니다</a:t>
            </a:r>
            <a:r>
              <a:rPr lang="en-US" altLang="ko-KR" sz="32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3867F56-3604-49A8-8256-2274978CC161}"/>
              </a:ext>
            </a:extLst>
          </p:cNvPr>
          <p:cNvSpPr/>
          <p:nvPr/>
        </p:nvSpPr>
        <p:spPr>
          <a:xfrm>
            <a:off x="719328" y="1120416"/>
            <a:ext cx="1128326" cy="400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73CAF-FB60-4517-8B4B-0925B69EB0FD}"/>
              </a:ext>
            </a:extLst>
          </p:cNvPr>
          <p:cNvSpPr txBox="1"/>
          <p:nvPr/>
        </p:nvSpPr>
        <p:spPr>
          <a:xfrm>
            <a:off x="798151" y="1163250"/>
            <a:ext cx="936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IIP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E3365-B57D-419E-96C5-DAD3E03125D0}"/>
              </a:ext>
            </a:extLst>
          </p:cNvPr>
          <p:cNvSpPr txBox="1"/>
          <p:nvPr/>
        </p:nvSpPr>
        <p:spPr>
          <a:xfrm>
            <a:off x="9593094" y="4425193"/>
            <a:ext cx="2598906" cy="2215991"/>
          </a:xfrm>
          <a:prstGeom prst="rect">
            <a:avLst/>
          </a:prstGeom>
          <a:solidFill>
            <a:srgbClr val="005A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13800" dirty="0">
                <a:solidFill>
                  <a:schemeClr val="bg1">
                    <a:alpha val="30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: )</a:t>
            </a:r>
            <a:endParaRPr lang="ko-KR" altLang="en-US" sz="13800" dirty="0">
              <a:solidFill>
                <a:schemeClr val="bg1">
                  <a:alpha val="30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89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DA846C-94F8-4C32-81B8-40F3ED1C503D}"/>
              </a:ext>
            </a:extLst>
          </p:cNvPr>
          <p:cNvSpPr txBox="1"/>
          <p:nvPr/>
        </p:nvSpPr>
        <p:spPr>
          <a:xfrm>
            <a:off x="603683" y="1687940"/>
            <a:ext cx="1792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Contents</a:t>
            </a:r>
            <a:endParaRPr lang="ko-KR" altLang="en-US" sz="2400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FF820-533D-4BD3-AFB4-43E76124B90C}"/>
              </a:ext>
            </a:extLst>
          </p:cNvPr>
          <p:cNvSpPr txBox="1"/>
          <p:nvPr/>
        </p:nvSpPr>
        <p:spPr>
          <a:xfrm>
            <a:off x="6897795" y="1687940"/>
            <a:ext cx="96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Part.1</a:t>
            </a:r>
            <a:endParaRPr lang="ko-KR" altLang="en-US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08E07-C1A5-4B8F-B60A-92A056664F0A}"/>
              </a:ext>
            </a:extLst>
          </p:cNvPr>
          <p:cNvSpPr txBox="1"/>
          <p:nvPr/>
        </p:nvSpPr>
        <p:spPr>
          <a:xfrm>
            <a:off x="8189566" y="2084486"/>
            <a:ext cx="2538660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1. Dataset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2. Data Augmentation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3. Result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E1959-7637-CC26-2F1B-941F56628D63}"/>
              </a:ext>
            </a:extLst>
          </p:cNvPr>
          <p:cNvSpPr txBox="1"/>
          <p:nvPr/>
        </p:nvSpPr>
        <p:spPr>
          <a:xfrm>
            <a:off x="8189565" y="1687839"/>
            <a:ext cx="2538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Plant </a:t>
            </a:r>
            <a:endParaRPr lang="ko-KR" altLang="en-US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304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>
            <a:extLst>
              <a:ext uri="{FF2B5EF4-FFF2-40B4-BE49-F238E27FC236}">
                <a16:creationId xmlns:a16="http://schemas.microsoft.com/office/drawing/2014/main" id="{C11E6E5F-5B72-5633-AD31-4DF7761EF2A5}"/>
              </a:ext>
            </a:extLst>
          </p:cNvPr>
          <p:cNvSpPr/>
          <p:nvPr/>
        </p:nvSpPr>
        <p:spPr>
          <a:xfrm>
            <a:off x="5496176" y="2440372"/>
            <a:ext cx="3095104" cy="257197"/>
          </a:xfrm>
          <a:prstGeom prst="rect">
            <a:avLst/>
          </a:prstGeom>
          <a:solidFill>
            <a:srgbClr val="F7D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CA901A9-099F-A6FE-7B4F-90643A6313B3}"/>
              </a:ext>
            </a:extLst>
          </p:cNvPr>
          <p:cNvSpPr/>
          <p:nvPr/>
        </p:nvSpPr>
        <p:spPr>
          <a:xfrm>
            <a:off x="5496175" y="4666793"/>
            <a:ext cx="3095104" cy="257197"/>
          </a:xfrm>
          <a:prstGeom prst="rect">
            <a:avLst/>
          </a:prstGeom>
          <a:solidFill>
            <a:srgbClr val="F7D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E6596E3-4638-2EDE-2069-96EBE34E9C48}"/>
              </a:ext>
            </a:extLst>
          </p:cNvPr>
          <p:cNvSpPr/>
          <p:nvPr/>
        </p:nvSpPr>
        <p:spPr>
          <a:xfrm>
            <a:off x="5496175" y="6072805"/>
            <a:ext cx="3095104" cy="2571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F136F5B-A169-2327-AF7D-AD3C560B6284}"/>
              </a:ext>
            </a:extLst>
          </p:cNvPr>
          <p:cNvSpPr/>
          <p:nvPr/>
        </p:nvSpPr>
        <p:spPr>
          <a:xfrm>
            <a:off x="5486190" y="3559043"/>
            <a:ext cx="3095104" cy="2571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DDB50EF-A1FF-096B-3579-B6B4C032B04E}"/>
              </a:ext>
            </a:extLst>
          </p:cNvPr>
          <p:cNvSpPr/>
          <p:nvPr/>
        </p:nvSpPr>
        <p:spPr>
          <a:xfrm>
            <a:off x="676219" y="1991065"/>
            <a:ext cx="2360197" cy="4089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Kiwi disease Dataset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0442E44A-29B7-44E9-DA2E-3121E1E20609}"/>
              </a:ext>
            </a:extLst>
          </p:cNvPr>
          <p:cNvSpPr/>
          <p:nvPr/>
        </p:nvSpPr>
        <p:spPr>
          <a:xfrm>
            <a:off x="676220" y="4305182"/>
            <a:ext cx="2360196" cy="40894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Citrus disease Dataset </a:t>
            </a:r>
            <a:r>
              <a:rPr lang="ko-KR" altLang="en-US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36BBED-D324-8C58-0A60-60084273F8B5}"/>
              </a:ext>
            </a:extLst>
          </p:cNvPr>
          <p:cNvSpPr txBox="1"/>
          <p:nvPr/>
        </p:nvSpPr>
        <p:spPr>
          <a:xfrm>
            <a:off x="603683" y="1442321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Dataset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F6F1C9-7ACF-7100-B119-D90243846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6A3E292-BD1B-9CAE-D112-F805C330C28D}"/>
              </a:ext>
            </a:extLst>
          </p:cNvPr>
          <p:cNvSpPr/>
          <p:nvPr/>
        </p:nvSpPr>
        <p:spPr>
          <a:xfrm>
            <a:off x="5381304" y="1829702"/>
            <a:ext cx="2360197" cy="408945"/>
          </a:xfrm>
          <a:prstGeom prst="roundRect">
            <a:avLst/>
          </a:prstGeom>
          <a:solidFill>
            <a:schemeClr val="bg1"/>
          </a:solidFill>
          <a:ln>
            <a:solidFill>
              <a:srgbClr val="005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PlantVillage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Dataset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4DC6B7A-A36E-1BBD-0A38-7F044D4624B3}"/>
              </a:ext>
            </a:extLst>
          </p:cNvPr>
          <p:cNvGrpSpPr/>
          <p:nvPr/>
        </p:nvGrpSpPr>
        <p:grpSpPr>
          <a:xfrm>
            <a:off x="541047" y="4777847"/>
            <a:ext cx="3941770" cy="1753750"/>
            <a:chOff x="-3509680" y="4962975"/>
            <a:chExt cx="4017239" cy="17537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98D199-DC9A-1990-2FF8-90B335096217}"/>
                </a:ext>
              </a:extLst>
            </p:cNvPr>
            <p:cNvSpPr txBox="1"/>
            <p:nvPr/>
          </p:nvSpPr>
          <p:spPr>
            <a:xfrm>
              <a:off x="-3509680" y="4962975"/>
              <a:ext cx="3481302" cy="1753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Citrus fruit normal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Citrus fruit CBC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Citrus leaf normal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Citrus leaf CBC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Citrus leaf </a:t>
              </a:r>
              <a:r>
                <a:rPr lang="en-US" altLang="ko-KR" sz="1400" dirty="0" err="1">
                  <a:latin typeface="+mj-ea"/>
                  <a:ea typeface="+mj-ea"/>
                </a:rPr>
                <a:t>Panonychus</a:t>
              </a:r>
              <a:r>
                <a:rPr lang="en-US" altLang="ko-KR" sz="1400" dirty="0">
                  <a:latin typeface="+mj-ea"/>
                  <a:ea typeface="+mj-ea"/>
                </a:rPr>
                <a:t> </a:t>
              </a:r>
              <a:r>
                <a:rPr lang="en-US" altLang="ko-KR" sz="1400" dirty="0" err="1">
                  <a:latin typeface="+mj-ea"/>
                  <a:ea typeface="+mj-ea"/>
                </a:rPr>
                <a:t>citri</a:t>
              </a:r>
              <a:endParaRPr lang="en-US" altLang="ko-KR" sz="1400" dirty="0"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Citrus leaf </a:t>
              </a:r>
              <a:r>
                <a:rPr lang="en-US" altLang="ko-KR" sz="1400" dirty="0" err="1">
                  <a:latin typeface="+mj-ea"/>
                  <a:ea typeface="+mj-ea"/>
                </a:rPr>
                <a:t>Toxoptera</a:t>
              </a:r>
              <a:r>
                <a:rPr lang="en-US" altLang="ko-KR" sz="1400" dirty="0">
                  <a:latin typeface="+mj-ea"/>
                  <a:ea typeface="+mj-ea"/>
                </a:rPr>
                <a:t> </a:t>
              </a:r>
              <a:r>
                <a:rPr lang="en-US" altLang="ko-KR" sz="1400" dirty="0" err="1">
                  <a:latin typeface="+mj-ea"/>
                  <a:ea typeface="+mj-ea"/>
                </a:rPr>
                <a:t>citricida</a:t>
              </a:r>
              <a:endParaRPr lang="en-US" altLang="ko-KR" sz="1400" dirty="0">
                <a:latin typeface="+mj-ea"/>
                <a:ea typeface="+mj-e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8EC12E-B514-02C6-018F-D7E5639E02B1}"/>
                </a:ext>
              </a:extLst>
            </p:cNvPr>
            <p:cNvSpPr txBox="1"/>
            <p:nvPr/>
          </p:nvSpPr>
          <p:spPr>
            <a:xfrm>
              <a:off x="-338884" y="4962975"/>
              <a:ext cx="846443" cy="1753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2,545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1,716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2,455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9,552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1,814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1,918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ECD7E0B-CAF7-DB5B-40FF-E7421733AD99}"/>
              </a:ext>
            </a:extLst>
          </p:cNvPr>
          <p:cNvGrpSpPr/>
          <p:nvPr/>
        </p:nvGrpSpPr>
        <p:grpSpPr>
          <a:xfrm>
            <a:off x="541047" y="2474732"/>
            <a:ext cx="4081558" cy="1471621"/>
            <a:chOff x="384914" y="3144671"/>
            <a:chExt cx="3638327" cy="14716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147D15-9E6B-0D89-265E-82CC2B8F5881}"/>
                </a:ext>
              </a:extLst>
            </p:cNvPr>
            <p:cNvSpPr txBox="1"/>
            <p:nvPr/>
          </p:nvSpPr>
          <p:spPr>
            <a:xfrm>
              <a:off x="384914" y="3144671"/>
              <a:ext cx="3481302" cy="14716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Kiwi fruit normal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Kiwi fruit Bacterial soft rot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Kiwi leaf normal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Kiwi leaf Spot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Kiwi leaf Trips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B684C3-A32F-52C5-DAC0-182872393098}"/>
                </a:ext>
              </a:extLst>
            </p:cNvPr>
            <p:cNvSpPr txBox="1"/>
            <p:nvPr/>
          </p:nvSpPr>
          <p:spPr>
            <a:xfrm>
              <a:off x="3158284" y="3144671"/>
              <a:ext cx="864957" cy="14716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2,124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1,737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2,876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7,036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5,585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6B84E7E-BE2E-8A99-0B6D-99C7CCED61D6}"/>
              </a:ext>
            </a:extLst>
          </p:cNvPr>
          <p:cNvGrpSpPr/>
          <p:nvPr/>
        </p:nvGrpSpPr>
        <p:grpSpPr>
          <a:xfrm>
            <a:off x="5279541" y="2380454"/>
            <a:ext cx="3539413" cy="4278496"/>
            <a:chOff x="338606" y="1553175"/>
            <a:chExt cx="3532979" cy="42929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706470-0D49-72CB-31F1-37ECF6E2889D}"/>
                </a:ext>
              </a:extLst>
            </p:cNvPr>
            <p:cNvSpPr txBox="1"/>
            <p:nvPr/>
          </p:nvSpPr>
          <p:spPr>
            <a:xfrm>
              <a:off x="338606" y="1553176"/>
              <a:ext cx="3481302" cy="42929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Pepper bell bacteria spot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Pepper bell healthy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Potato early blight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Potato late blight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Potato healthy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Tomato bacterial spot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Tomato early blight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Tomato late blight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Tomato leaf mold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Tomato Septoria leaf spot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Tomato Spider mites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Tomato mosaic virus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Tomato </a:t>
              </a:r>
              <a:r>
                <a:rPr lang="en-US" altLang="ko-KR" sz="1400" dirty="0" err="1">
                  <a:latin typeface="+mj-ea"/>
                  <a:ea typeface="+mj-ea"/>
                </a:rPr>
                <a:t>yellowleaf</a:t>
              </a:r>
              <a:r>
                <a:rPr lang="en-US" altLang="ko-KR" sz="1400" dirty="0">
                  <a:latin typeface="+mj-ea"/>
                  <a:ea typeface="+mj-ea"/>
                </a:rPr>
                <a:t>  virus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Tomato healthy  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j-ea"/>
                  <a:ea typeface="+mj-ea"/>
                </a:rPr>
                <a:t>Tomato spot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E951E4-C688-F6D5-82C5-7EDEB8694C2D}"/>
                </a:ext>
              </a:extLst>
            </p:cNvPr>
            <p:cNvSpPr txBox="1"/>
            <p:nvPr/>
          </p:nvSpPr>
          <p:spPr>
            <a:xfrm>
              <a:off x="2954170" y="1553175"/>
              <a:ext cx="917415" cy="42929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997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1,478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1,000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1,000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152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2,127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1,000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1,909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952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1,771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1,676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1,404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3,209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373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400" b="1" dirty="0">
                  <a:latin typeface="+mj-ea"/>
                  <a:ea typeface="+mj-ea"/>
                </a:rPr>
                <a:t>: 1,591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C7000A2-59AD-31D6-0DC8-41263C3B4105}"/>
              </a:ext>
            </a:extLst>
          </p:cNvPr>
          <p:cNvGrpSpPr/>
          <p:nvPr/>
        </p:nvGrpSpPr>
        <p:grpSpPr>
          <a:xfrm>
            <a:off x="9285406" y="3757978"/>
            <a:ext cx="2230374" cy="636393"/>
            <a:chOff x="384914" y="3144671"/>
            <a:chExt cx="3707498" cy="6363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4EDB04-5034-0A43-5271-F7D9E593C109}"/>
                </a:ext>
              </a:extLst>
            </p:cNvPr>
            <p:cNvSpPr txBox="1"/>
            <p:nvPr/>
          </p:nvSpPr>
          <p:spPr>
            <a:xfrm>
              <a:off x="384914" y="3144671"/>
              <a:ext cx="3481302" cy="636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dirty="0">
                  <a:solidFill>
                    <a:srgbClr val="FF0000"/>
                  </a:solidFill>
                  <a:latin typeface="+mj-ea"/>
                  <a:ea typeface="+mj-ea"/>
                </a:rPr>
                <a:t>Class</a:t>
              </a:r>
            </a:p>
            <a:p>
              <a:pPr>
                <a:lnSpc>
                  <a:spcPts val="2200"/>
                </a:lnSpc>
              </a:pPr>
              <a:r>
                <a:rPr lang="en-US" altLang="ko-KR" dirty="0">
                  <a:solidFill>
                    <a:srgbClr val="FF0000"/>
                  </a:solidFill>
                  <a:latin typeface="+mj-ea"/>
                  <a:ea typeface="+mj-ea"/>
                </a:rPr>
                <a:t>Total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03FAF2-7AC2-CEAD-89AF-172CB30A5ED7}"/>
                </a:ext>
              </a:extLst>
            </p:cNvPr>
            <p:cNvSpPr txBox="1"/>
            <p:nvPr/>
          </p:nvSpPr>
          <p:spPr>
            <a:xfrm>
              <a:off x="2116431" y="3144671"/>
              <a:ext cx="1975981" cy="636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+mj-ea"/>
                  <a:ea typeface="+mj-ea"/>
                </a:rPr>
                <a:t>: 26</a:t>
              </a:r>
            </a:p>
            <a:p>
              <a:pPr>
                <a:lnSpc>
                  <a:spcPts val="22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+mj-ea"/>
                  <a:ea typeface="+mj-ea"/>
                </a:rPr>
                <a:t>: 60,639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23D53E9-0D50-CD82-7F19-C30AA3021F4F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AF26E-E170-609E-F6A6-504D254F55A9}"/>
              </a:ext>
            </a:extLst>
          </p:cNvPr>
          <p:cNvSpPr txBox="1"/>
          <p:nvPr/>
        </p:nvSpPr>
        <p:spPr>
          <a:xfrm>
            <a:off x="3328576" y="1996022"/>
            <a:ext cx="1770101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b="1" dirty="0">
                <a:latin typeface="+mj-ea"/>
                <a:ea typeface="+mj-ea"/>
              </a:rPr>
              <a:t>: 20,000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1F9BF-217D-76EE-3787-487F1166FC2F}"/>
              </a:ext>
            </a:extLst>
          </p:cNvPr>
          <p:cNvSpPr txBox="1"/>
          <p:nvPr/>
        </p:nvSpPr>
        <p:spPr>
          <a:xfrm>
            <a:off x="3328576" y="4330583"/>
            <a:ext cx="1770101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b="1" dirty="0">
                <a:latin typeface="+mj-ea"/>
                <a:ea typeface="+mj-ea"/>
              </a:rPr>
              <a:t>: 20,000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A5AB4E-E16F-5E13-E385-BEE54E020D1D}"/>
              </a:ext>
            </a:extLst>
          </p:cNvPr>
          <p:cNvSpPr/>
          <p:nvPr/>
        </p:nvSpPr>
        <p:spPr>
          <a:xfrm>
            <a:off x="281354" y="1829702"/>
            <a:ext cx="4531735" cy="48292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0822311-97C4-8D35-4AA1-4974CE10731B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3768132" y="1399548"/>
            <a:ext cx="0" cy="43015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A3C6BB-C5C5-2397-9626-8E6F5F042ADF}"/>
              </a:ext>
            </a:extLst>
          </p:cNvPr>
          <p:cNvSpPr txBox="1"/>
          <p:nvPr/>
        </p:nvSpPr>
        <p:spPr>
          <a:xfrm>
            <a:off x="3263112" y="1030216"/>
            <a:ext cx="101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AI Hub</a:t>
            </a:r>
            <a:endParaRPr lang="ko-KR" altLang="en-US" b="1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E9BCF57-BC4D-6E82-1A11-2931405F6F9B}"/>
              </a:ext>
            </a:extLst>
          </p:cNvPr>
          <p:cNvSpPr/>
          <p:nvPr/>
        </p:nvSpPr>
        <p:spPr>
          <a:xfrm>
            <a:off x="9363289" y="6072805"/>
            <a:ext cx="837537" cy="2571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3F4434-63E5-A3F0-D1A0-23294540C628}"/>
              </a:ext>
            </a:extLst>
          </p:cNvPr>
          <p:cNvSpPr txBox="1"/>
          <p:nvPr/>
        </p:nvSpPr>
        <p:spPr>
          <a:xfrm>
            <a:off x="10316545" y="6011321"/>
            <a:ext cx="1199235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b="1" dirty="0">
                <a:latin typeface="+mj-ea"/>
                <a:ea typeface="+mj-ea"/>
              </a:rPr>
              <a:t>: Delete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D4B828-735E-D7FC-8C52-F036A32020F3}"/>
              </a:ext>
            </a:extLst>
          </p:cNvPr>
          <p:cNvSpPr txBox="1"/>
          <p:nvPr/>
        </p:nvSpPr>
        <p:spPr>
          <a:xfrm>
            <a:off x="7882132" y="1874374"/>
            <a:ext cx="1770101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b="1" dirty="0">
                <a:latin typeface="+mj-ea"/>
                <a:ea typeface="+mj-ea"/>
              </a:rPr>
              <a:t>: 20,639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791C4CD-F933-BCEE-D777-7B3882FACCC2}"/>
              </a:ext>
            </a:extLst>
          </p:cNvPr>
          <p:cNvSpPr/>
          <p:nvPr/>
        </p:nvSpPr>
        <p:spPr>
          <a:xfrm>
            <a:off x="9363289" y="5605764"/>
            <a:ext cx="837537" cy="257197"/>
          </a:xfrm>
          <a:prstGeom prst="rect">
            <a:avLst/>
          </a:prstGeom>
          <a:solidFill>
            <a:srgbClr val="F7D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243EFB-2A29-654A-2515-033A06D846A6}"/>
              </a:ext>
            </a:extLst>
          </p:cNvPr>
          <p:cNvSpPr txBox="1"/>
          <p:nvPr/>
        </p:nvSpPr>
        <p:spPr>
          <a:xfrm>
            <a:off x="10316546" y="5544280"/>
            <a:ext cx="1875454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b="1" dirty="0">
                <a:latin typeface="+mj-ea"/>
                <a:ea typeface="+mj-ea"/>
              </a:rPr>
              <a:t>: </a:t>
            </a:r>
            <a:r>
              <a:rPr lang="en-US" altLang="ko-KR" sz="1600" b="1" dirty="0">
                <a:latin typeface="+mj-ea"/>
                <a:ea typeface="+mj-ea"/>
                <a:sym typeface="Wingdings" panose="05000000000000000000" pitchFamily="2" charset="2"/>
              </a:rPr>
              <a:t>1,000</a:t>
            </a:r>
            <a:r>
              <a:rPr lang="ko-KR" altLang="en-US" sz="1600" b="1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latin typeface="+mj-ea"/>
                <a:ea typeface="+mj-ea"/>
                <a:sym typeface="Wingdings" panose="05000000000000000000" pitchFamily="2" charset="2"/>
              </a:rPr>
              <a:t>images</a:t>
            </a:r>
            <a:r>
              <a:rPr lang="ko-KR" altLang="en-US" sz="1600" b="1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endParaRPr lang="en-US" altLang="ko-KR" b="1" dirty="0">
              <a:latin typeface="+mj-ea"/>
              <a:ea typeface="+mj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22BF86-05DB-1689-2D2D-8E253C67E3CF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910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576EEC-E1B3-1F44-8A4E-F51AB7626FB8}"/>
              </a:ext>
            </a:extLst>
          </p:cNvPr>
          <p:cNvSpPr/>
          <p:nvPr/>
        </p:nvSpPr>
        <p:spPr>
          <a:xfrm>
            <a:off x="0" y="1707836"/>
            <a:ext cx="12192000" cy="5150164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06FEC-CA79-7339-110E-F7E14880502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14121-CCBF-6113-1F10-13A104F2FC7B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A63071F-EEDA-78F8-99BB-DDFA50299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405571"/>
              </p:ext>
            </p:extLst>
          </p:nvPr>
        </p:nvGraphicFramePr>
        <p:xfrm>
          <a:off x="300629" y="2065572"/>
          <a:ext cx="4420494" cy="408622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78743">
                  <a:extLst>
                    <a:ext uri="{9D8B030D-6E8A-4147-A177-3AD203B41FA5}">
                      <a16:colId xmlns:a16="http://schemas.microsoft.com/office/drawing/2014/main" val="1768165703"/>
                    </a:ext>
                  </a:extLst>
                </a:gridCol>
                <a:gridCol w="813917">
                  <a:extLst>
                    <a:ext uri="{9D8B030D-6E8A-4147-A177-3AD203B41FA5}">
                      <a16:colId xmlns:a16="http://schemas.microsoft.com/office/drawing/2014/main" val="774817167"/>
                    </a:ext>
                  </a:extLst>
                </a:gridCol>
                <a:gridCol w="813917">
                  <a:extLst>
                    <a:ext uri="{9D8B030D-6E8A-4147-A177-3AD203B41FA5}">
                      <a16:colId xmlns:a16="http://schemas.microsoft.com/office/drawing/2014/main" val="1864408449"/>
                    </a:ext>
                  </a:extLst>
                </a:gridCol>
                <a:gridCol w="813917">
                  <a:extLst>
                    <a:ext uri="{9D8B030D-6E8A-4147-A177-3AD203B41FA5}">
                      <a16:colId xmlns:a16="http://schemas.microsoft.com/office/drawing/2014/main" val="2325935802"/>
                    </a:ext>
                  </a:extLst>
                </a:gridCol>
              </a:tblGrid>
              <a:tr h="348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Data Label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train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446109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Citrus_Fruit_CBC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 dirty="0">
                          <a:effectLst/>
                        </a:rPr>
                        <a:t>1,372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 dirty="0">
                          <a:effectLst/>
                        </a:rPr>
                        <a:t>344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1,716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5229656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Citrus_Fruit_Normal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2,035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 dirty="0">
                          <a:effectLst/>
                        </a:rPr>
                        <a:t>510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2,545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9243645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Citrus_Leaf_aphid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1,534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 dirty="0">
                          <a:effectLst/>
                        </a:rPr>
                        <a:t>384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1,918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6038411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Citrus_Leaf_CBC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7,642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1,910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9,552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8196620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Citrus_Leaf_Normal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1,965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490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 dirty="0">
                          <a:effectLst/>
                        </a:rPr>
                        <a:t>2,455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682617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Citrus_Leaf_Redmite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1,452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362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 dirty="0">
                          <a:effectLst/>
                        </a:rPr>
                        <a:t>1,814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911468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u="none" strike="noStrike" dirty="0">
                          <a:effectLst/>
                        </a:rPr>
                        <a:t>　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effectLst/>
                        </a:rPr>
                        <a:t>16,000</a:t>
                      </a:r>
                      <a:endParaRPr lang="en-US" altLang="ko-KR" sz="13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effectLst/>
                        </a:rPr>
                        <a:t>4,000</a:t>
                      </a:r>
                      <a:endParaRPr lang="en-US" altLang="ko-KR" sz="13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effectLst/>
                        </a:rPr>
                        <a:t>20,000</a:t>
                      </a:r>
                      <a:endParaRPr lang="en-US" altLang="ko-KR" sz="13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251824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u="none" strike="noStrike" dirty="0">
                          <a:effectLst/>
                        </a:rPr>
                        <a:t>　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</a:rPr>
                        <a:t>　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</a:rPr>
                        <a:t>　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9812279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Kiwi_Fruit_Murm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1,389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348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1,737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7903645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Kiwi_Fruit_Normal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1,698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 dirty="0">
                          <a:effectLst/>
                        </a:rPr>
                        <a:t>426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2,124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6042122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Kiwi_Leaf_Bug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4,467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1,118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 dirty="0">
                          <a:effectLst/>
                        </a:rPr>
                        <a:t>5,585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4879461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Kiwi_Leaf_Normal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2,300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576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2,876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77354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Kiwi_Leaf_Spot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 dirty="0">
                          <a:effectLst/>
                        </a:rPr>
                        <a:t>6,142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>
                          <a:effectLst/>
                        </a:rPr>
                        <a:t>1536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u="none" strike="noStrike" dirty="0">
                          <a:effectLst/>
                        </a:rPr>
                        <a:t>7,678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7523356"/>
                  </a:ext>
                </a:extLst>
              </a:tr>
              <a:tr h="26696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u="none" strike="noStrike" dirty="0">
                          <a:effectLst/>
                        </a:rPr>
                        <a:t>　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effectLst/>
                        </a:rPr>
                        <a:t>15,996</a:t>
                      </a:r>
                      <a:endParaRPr lang="en-US" altLang="ko-KR" sz="13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effectLst/>
                        </a:rPr>
                        <a:t>4,004</a:t>
                      </a:r>
                      <a:endParaRPr lang="en-US" altLang="ko-KR" sz="13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effectLst/>
                        </a:rPr>
                        <a:t>20,000</a:t>
                      </a:r>
                      <a:endParaRPr lang="en-US" altLang="ko-KR" sz="13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9158286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91239E2E-D16E-38B9-1249-9A48742CA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56263"/>
              </p:ext>
            </p:extLst>
          </p:nvPr>
        </p:nvGraphicFramePr>
        <p:xfrm>
          <a:off x="4901994" y="2065572"/>
          <a:ext cx="7066559" cy="408622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928904">
                  <a:extLst>
                    <a:ext uri="{9D8B030D-6E8A-4147-A177-3AD203B41FA5}">
                      <a16:colId xmlns:a16="http://schemas.microsoft.com/office/drawing/2014/main" val="1708750095"/>
                    </a:ext>
                  </a:extLst>
                </a:gridCol>
                <a:gridCol w="1045885">
                  <a:extLst>
                    <a:ext uri="{9D8B030D-6E8A-4147-A177-3AD203B41FA5}">
                      <a16:colId xmlns:a16="http://schemas.microsoft.com/office/drawing/2014/main" val="22240354"/>
                    </a:ext>
                  </a:extLst>
                </a:gridCol>
                <a:gridCol w="1045885">
                  <a:extLst>
                    <a:ext uri="{9D8B030D-6E8A-4147-A177-3AD203B41FA5}">
                      <a16:colId xmlns:a16="http://schemas.microsoft.com/office/drawing/2014/main" val="3923900899"/>
                    </a:ext>
                  </a:extLst>
                </a:gridCol>
                <a:gridCol w="1045885">
                  <a:extLst>
                    <a:ext uri="{9D8B030D-6E8A-4147-A177-3AD203B41FA5}">
                      <a16:colId xmlns:a16="http://schemas.microsoft.com/office/drawing/2014/main" val="1010736107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Pepper__bell___Bacterial_spot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D0C9"/>
                          </a:highlight>
                        </a:rPr>
                        <a:t>800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7D0C9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9134694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Pepper__bell___healthy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1,182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296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1,478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87512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Potato___Early_blight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800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75096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Potato___healthy</a:t>
                      </a:r>
                      <a:endParaRPr lang="en-US" sz="1300" b="0" i="0" u="none" strike="noStrike">
                        <a:solidFill>
                          <a:srgbClr val="9C000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19085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Potato___</a:t>
                      </a:r>
                      <a:r>
                        <a:rPr lang="en-US" sz="1300" u="none" strike="noStrike" dirty="0" err="1">
                          <a:effectLst/>
                        </a:rPr>
                        <a:t>Late_blight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800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1,000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924660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Tomato__Target_Spot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1,095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309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1,404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731944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Tomato__Tomato_mosaic_virus</a:t>
                      </a:r>
                      <a:endParaRPr lang="en-US" sz="1300" b="0" i="0" u="none" strike="noStrike">
                        <a:solidFill>
                          <a:srgbClr val="9C000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0972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Tomato__Tomato_YellowLeaf__Curl_Virus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2,578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631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3,209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784994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Tomato_Bacterial_spot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1,687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440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2,127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608122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Tomato_Early_blight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D0C9"/>
                          </a:highlight>
                        </a:rPr>
                        <a:t>800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7D0C9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61068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Tomato_healthy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1,269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322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1,591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548564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Tomato_Late_blight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1,555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354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1,909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452665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Tomato_Leaf_Mold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800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1,000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845396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Tomato_Septoria_leaf_spot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1,432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339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1,771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149422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Tomato_Spider_mites_Two_spotted_spider_mite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1,319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357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1,676</a:t>
                      </a:r>
                      <a:endParaRPr lang="en-US" altLang="ko-KR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5602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u="none" strike="noStrike">
                          <a:effectLst/>
                        </a:rPr>
                        <a:t>　</a:t>
                      </a:r>
                      <a:endParaRPr lang="ko-KR" altLang="en-US" sz="13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16,117</a:t>
                      </a:r>
                      <a:endParaRPr lang="en-US" altLang="ko-KR" sz="13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4,048</a:t>
                      </a:r>
                      <a:endParaRPr lang="en-US" altLang="ko-KR" sz="13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20,165</a:t>
                      </a:r>
                      <a:endParaRPr lang="en-US" altLang="ko-KR" sz="13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9398118"/>
                  </a:ext>
                </a:extLst>
              </a:tr>
            </a:tbl>
          </a:graphicData>
        </a:graphic>
      </p:graphicFrame>
      <p:grpSp>
        <p:nvGrpSpPr>
          <p:cNvPr id="40" name="그룹 39">
            <a:extLst>
              <a:ext uri="{FF2B5EF4-FFF2-40B4-BE49-F238E27FC236}">
                <a16:creationId xmlns:a16="http://schemas.microsoft.com/office/drawing/2014/main" id="{DCFC8621-AB72-0B82-D66D-E18940A4A04B}"/>
              </a:ext>
            </a:extLst>
          </p:cNvPr>
          <p:cNvGrpSpPr/>
          <p:nvPr/>
        </p:nvGrpSpPr>
        <p:grpSpPr>
          <a:xfrm>
            <a:off x="603682" y="1280986"/>
            <a:ext cx="10317580" cy="354264"/>
            <a:chOff x="603682" y="1190065"/>
            <a:chExt cx="10317580" cy="3542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CFDDB5-7C53-9374-08C6-60685697C562}"/>
                </a:ext>
              </a:extLst>
            </p:cNvPr>
            <p:cNvSpPr txBox="1"/>
            <p:nvPr/>
          </p:nvSpPr>
          <p:spPr>
            <a:xfrm>
              <a:off x="603682" y="1195707"/>
              <a:ext cx="3406343" cy="348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Training set : Validation set = 7 : 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671530-53C2-0A28-C8E3-CF5EBCCB3E5D}"/>
                </a:ext>
              </a:extLst>
            </p:cNvPr>
            <p:cNvSpPr txBox="1"/>
            <p:nvPr/>
          </p:nvSpPr>
          <p:spPr>
            <a:xfrm>
              <a:off x="4709280" y="1190065"/>
              <a:ext cx="2574587" cy="354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600" dirty="0">
                  <a:solidFill>
                    <a:srgbClr val="FF0000"/>
                  </a:solidFill>
                  <a:latin typeface="+mj-ea"/>
                  <a:ea typeface="+mj-ea"/>
                </a:rPr>
                <a:t>Class : 26 / Total : 60,639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4B4FE2-2033-D1CC-8505-C5C3EF13BD96}"/>
                </a:ext>
              </a:extLst>
            </p:cNvPr>
            <p:cNvSpPr txBox="1"/>
            <p:nvPr/>
          </p:nvSpPr>
          <p:spPr>
            <a:xfrm>
              <a:off x="7983122" y="1190065"/>
              <a:ext cx="2938140" cy="354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dirty="0">
                  <a:solidFill>
                    <a:srgbClr val="FF0000"/>
                  </a:solidFill>
                  <a:latin typeface="+mj-ea"/>
                  <a:ea typeface="+mj-ea"/>
                </a:rPr>
                <a:t>Class : </a:t>
              </a:r>
              <a:r>
                <a:rPr lang="en-US" altLang="ko-KR" b="1" dirty="0">
                  <a:solidFill>
                    <a:srgbClr val="FF0000"/>
                  </a:solidFill>
                  <a:latin typeface="+mj-ea"/>
                  <a:ea typeface="+mj-ea"/>
                </a:rPr>
                <a:t>24</a:t>
              </a:r>
              <a:r>
                <a:rPr lang="en-US" altLang="ko-KR" dirty="0">
                  <a:solidFill>
                    <a:srgbClr val="FF0000"/>
                  </a:solidFill>
                  <a:latin typeface="+mj-ea"/>
                  <a:ea typeface="+mj-ea"/>
                </a:rPr>
                <a:t> / Total : </a:t>
              </a:r>
              <a:r>
                <a:rPr lang="en-US" altLang="ko-KR" b="1" dirty="0">
                  <a:solidFill>
                    <a:srgbClr val="FF0000"/>
                  </a:solidFill>
                  <a:latin typeface="+mj-ea"/>
                  <a:ea typeface="+mj-ea"/>
                </a:rPr>
                <a:t>60,165</a:t>
              </a: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745099B3-07FC-93FF-345B-2DFBC9F20873}"/>
                </a:ext>
              </a:extLst>
            </p:cNvPr>
            <p:cNvCxnSpPr>
              <a:cxnSpLocks/>
              <a:stCxn id="14" idx="3"/>
              <a:endCxn id="21" idx="1"/>
            </p:cNvCxnSpPr>
            <p:nvPr/>
          </p:nvCxnSpPr>
          <p:spPr>
            <a:xfrm flipV="1">
              <a:off x="4010025" y="1367197"/>
              <a:ext cx="699255" cy="282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058F4E0A-A956-C20F-B968-A7B53DC394D6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7283867" y="1367197"/>
              <a:ext cx="69925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4898D5F-10AF-A30C-5606-3990BF0975B4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46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5368F6-F0BE-77DF-591F-0660FD5583A1}"/>
              </a:ext>
            </a:extLst>
          </p:cNvPr>
          <p:cNvSpPr txBox="1"/>
          <p:nvPr/>
        </p:nvSpPr>
        <p:spPr>
          <a:xfrm>
            <a:off x="603681" y="1367670"/>
            <a:ext cx="103580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dirty="0">
                <a:latin typeface="+mn-ea"/>
              </a:rPr>
              <a:t>Noise type : Impulse, Gaussian,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Multiplicative gaussian</a:t>
            </a:r>
            <a:r>
              <a:rPr lang="en-US" altLang="ko-KR" sz="1600" dirty="0">
                <a:latin typeface="+mn-ea"/>
              </a:rPr>
              <a:t>, Laplacian, Poisson, Uniform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E4E8F1-93C6-7660-56F3-D35B637B9A3B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211EB1-DAB1-EA0F-9B37-0727AAFA6ACE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1F7EC-DD05-7C57-0142-AF9A43F2E9E6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74A49-FF18-1FEC-2E75-13709DAB7789}"/>
              </a:ext>
            </a:extLst>
          </p:cNvPr>
          <p:cNvSpPr txBox="1"/>
          <p:nvPr/>
        </p:nvSpPr>
        <p:spPr>
          <a:xfrm>
            <a:off x="603682" y="1442321"/>
            <a:ext cx="3996887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Randomly add noise to image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374F2-ED93-5A7D-840F-6F597D4B260D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6A9E1-F564-9199-6154-777B780BD773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9A0A7-8287-A01F-821B-B92E5135A99C}"/>
              </a:ext>
            </a:extLst>
          </p:cNvPr>
          <p:cNvSpPr txBox="1"/>
          <p:nvPr/>
        </p:nvSpPr>
        <p:spPr>
          <a:xfrm>
            <a:off x="1174759" y="2634438"/>
            <a:ext cx="5151077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Pepper bell bacterial spot : + 3 images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E6C6F7-D047-26D7-3C41-9767D752A39E}"/>
              </a:ext>
            </a:extLst>
          </p:cNvPr>
          <p:cNvSpPr txBox="1"/>
          <p:nvPr/>
        </p:nvSpPr>
        <p:spPr>
          <a:xfrm>
            <a:off x="7086849" y="2634438"/>
            <a:ext cx="3428751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Tomato leaf mole : + 48 images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0F58E79-4119-D845-E807-4C4A63882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4" y="3200164"/>
            <a:ext cx="2733675" cy="2733675"/>
          </a:xfrm>
          <a:prstGeom prst="rect">
            <a:avLst/>
          </a:prstGeom>
        </p:spPr>
      </p:pic>
      <p:pic>
        <p:nvPicPr>
          <p:cNvPr id="56" name="그림 55" descr="파충류, 녹색이(가) 표시된 사진&#10;&#10;자동 생성된 설명">
            <a:extLst>
              <a:ext uri="{FF2B5EF4-FFF2-40B4-BE49-F238E27FC236}">
                <a16:creationId xmlns:a16="http://schemas.microsoft.com/office/drawing/2014/main" id="{68780160-C1BA-EA6B-528A-D5A095463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14" y="3200163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9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76D71-D5CF-54CA-0AB7-BE9211C6839C}"/>
              </a:ext>
            </a:extLst>
          </p:cNvPr>
          <p:cNvSpPr txBox="1"/>
          <p:nvPr/>
        </p:nvSpPr>
        <p:spPr>
          <a:xfrm>
            <a:off x="1322314" y="6611779"/>
            <a:ext cx="1796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Citrus fruit CBC 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6" name="그림 5" descr="에나멜, 야채이(가) 표시된 사진&#10;&#10;자동 생성된 설명">
            <a:extLst>
              <a:ext uri="{FF2B5EF4-FFF2-40B4-BE49-F238E27FC236}">
                <a16:creationId xmlns:a16="http://schemas.microsoft.com/office/drawing/2014/main" id="{DD0DAA7D-1F41-1D15-A32D-874FA37D0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1" t="-702" r="7508" b="11064"/>
          <a:stretch/>
        </p:blipFill>
        <p:spPr>
          <a:xfrm>
            <a:off x="1322314" y="1185676"/>
            <a:ext cx="1809136" cy="1258529"/>
          </a:xfrm>
          <a:prstGeom prst="rect">
            <a:avLst/>
          </a:prstGeom>
        </p:spPr>
      </p:pic>
      <p:pic>
        <p:nvPicPr>
          <p:cNvPr id="8" name="그림 7" descr="사과, 실내, 녹색, 감귤류이(가) 표시된 사진&#10;&#10;자동 생성된 설명">
            <a:extLst>
              <a:ext uri="{FF2B5EF4-FFF2-40B4-BE49-F238E27FC236}">
                <a16:creationId xmlns:a16="http://schemas.microsoft.com/office/drawing/2014/main" id="{A891BEB8-5F77-C11D-3603-6CFB6AA9A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r="7508" b="10362"/>
          <a:stretch/>
        </p:blipFill>
        <p:spPr>
          <a:xfrm>
            <a:off x="1322314" y="3952551"/>
            <a:ext cx="1809136" cy="125852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863A665-9994-A825-08DC-BB5C95DC6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2551" r="12360" b="7811"/>
          <a:stretch/>
        </p:blipFill>
        <p:spPr>
          <a:xfrm>
            <a:off x="1334957" y="5333059"/>
            <a:ext cx="1809136" cy="12585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F6A94E0-7A45-FB4F-B96A-48A5876923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2133" r="12360" b="7812"/>
          <a:stretch/>
        </p:blipFill>
        <p:spPr>
          <a:xfrm>
            <a:off x="1322314" y="2566184"/>
            <a:ext cx="1809136" cy="1264388"/>
          </a:xfrm>
          <a:prstGeom prst="rect">
            <a:avLst/>
          </a:prstGeom>
        </p:spPr>
      </p:pic>
      <p:pic>
        <p:nvPicPr>
          <p:cNvPr id="3" name="그림 2" descr="식물, 나무이(가) 표시된 사진&#10;&#10;자동 생성된 설명">
            <a:extLst>
              <a:ext uri="{FF2B5EF4-FFF2-40B4-BE49-F238E27FC236}">
                <a16:creationId xmlns:a16="http://schemas.microsoft.com/office/drawing/2014/main" id="{24B05B2E-1E57-3D21-50D2-1BCBCC45BC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6" r="8818"/>
          <a:stretch/>
        </p:blipFill>
        <p:spPr>
          <a:xfrm>
            <a:off x="7109985" y="1184329"/>
            <a:ext cx="1809136" cy="1258529"/>
          </a:xfrm>
          <a:prstGeom prst="rect">
            <a:avLst/>
          </a:prstGeom>
        </p:spPr>
      </p:pic>
      <p:pic>
        <p:nvPicPr>
          <p:cNvPr id="7" name="그림 6" descr="야채이(가) 표시된 사진&#10;&#10;자동 생성된 설명">
            <a:extLst>
              <a:ext uri="{FF2B5EF4-FFF2-40B4-BE49-F238E27FC236}">
                <a16:creationId xmlns:a16="http://schemas.microsoft.com/office/drawing/2014/main" id="{601DB643-3342-FAB6-38DD-8C5A2F6BC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85" y="3912975"/>
            <a:ext cx="1809136" cy="125852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8C2540B-EA90-50B0-051A-042F3C3C20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r="5268"/>
          <a:stretch/>
        </p:blipFill>
        <p:spPr>
          <a:xfrm>
            <a:off x="7109985" y="2548652"/>
            <a:ext cx="1809136" cy="1258529"/>
          </a:xfrm>
          <a:prstGeom prst="rect">
            <a:avLst/>
          </a:prstGeom>
        </p:spPr>
      </p:pic>
      <p:pic>
        <p:nvPicPr>
          <p:cNvPr id="16" name="그림 15" descr="식물이(가) 표시된 사진&#10;&#10;자동 생성된 설명">
            <a:extLst>
              <a:ext uri="{FF2B5EF4-FFF2-40B4-BE49-F238E27FC236}">
                <a16:creationId xmlns:a16="http://schemas.microsoft.com/office/drawing/2014/main" id="{3FE51058-6E91-F90F-F91D-F29DBD5D5C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r="15233"/>
          <a:stretch/>
        </p:blipFill>
        <p:spPr>
          <a:xfrm>
            <a:off x="7109985" y="5309667"/>
            <a:ext cx="1809136" cy="12585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46E5D1-EF75-1FB3-DEEC-4C7FECCAE2F0}"/>
              </a:ext>
            </a:extLst>
          </p:cNvPr>
          <p:cNvSpPr txBox="1"/>
          <p:nvPr/>
        </p:nvSpPr>
        <p:spPr>
          <a:xfrm>
            <a:off x="7109985" y="6586751"/>
            <a:ext cx="1809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Citrus leaf aphid 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19" name="그림 18" descr="실내, 감귤류, 오렌지, 과일이(가) 표시된 사진&#10;&#10;자동 생성된 설명">
            <a:extLst>
              <a:ext uri="{FF2B5EF4-FFF2-40B4-BE49-F238E27FC236}">
                <a16:creationId xmlns:a16="http://schemas.microsoft.com/office/drawing/2014/main" id="{3A6324D2-C84E-A581-9312-93C63BA08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56" y="1186006"/>
            <a:ext cx="1809136" cy="1240997"/>
          </a:xfrm>
          <a:prstGeom prst="rect">
            <a:avLst/>
          </a:prstGeom>
        </p:spPr>
      </p:pic>
      <p:pic>
        <p:nvPicPr>
          <p:cNvPr id="21" name="그림 20" descr="녹색, 액세서리, 에나멜이(가) 표시된 사진&#10;&#10;자동 생성된 설명">
            <a:extLst>
              <a:ext uri="{FF2B5EF4-FFF2-40B4-BE49-F238E27FC236}">
                <a16:creationId xmlns:a16="http://schemas.microsoft.com/office/drawing/2014/main" id="{4E61D610-2127-E0DA-4A05-50E5307F4D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39" y="3929160"/>
            <a:ext cx="1809136" cy="1258529"/>
          </a:xfrm>
          <a:prstGeom prst="rect">
            <a:avLst/>
          </a:prstGeom>
        </p:spPr>
      </p:pic>
      <p:pic>
        <p:nvPicPr>
          <p:cNvPr id="23" name="그림 22" descr="과일, 야채이(가) 표시된 사진&#10;&#10;자동 생성된 설명">
            <a:extLst>
              <a:ext uri="{FF2B5EF4-FFF2-40B4-BE49-F238E27FC236}">
                <a16:creationId xmlns:a16="http://schemas.microsoft.com/office/drawing/2014/main" id="{467FFAD2-2C69-A2CF-A4AC-9F9CF98931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38" y="2548652"/>
            <a:ext cx="1809136" cy="1258529"/>
          </a:xfrm>
          <a:prstGeom prst="rect">
            <a:avLst/>
          </a:prstGeom>
        </p:spPr>
      </p:pic>
      <p:pic>
        <p:nvPicPr>
          <p:cNvPr id="25" name="그림 24" descr="실내, 과일, 야채이(가) 표시된 사진&#10;&#10;자동 생성된 설명">
            <a:extLst>
              <a:ext uri="{FF2B5EF4-FFF2-40B4-BE49-F238E27FC236}">
                <a16:creationId xmlns:a16="http://schemas.microsoft.com/office/drawing/2014/main" id="{BD0827D5-868B-674B-BF61-0CB3C87BD6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38" y="5314949"/>
            <a:ext cx="1809136" cy="12585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19F86E-C32D-A632-9EFE-F36C7EA88ED3}"/>
              </a:ext>
            </a:extLst>
          </p:cNvPr>
          <p:cNvSpPr txBox="1"/>
          <p:nvPr/>
        </p:nvSpPr>
        <p:spPr>
          <a:xfrm>
            <a:off x="3238894" y="6594246"/>
            <a:ext cx="1796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Citrus fruit healthy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0FC6BCCB-76C4-28C7-E851-1C9413D697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62" y="3929160"/>
            <a:ext cx="1809136" cy="125852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CF1D022-8946-42FE-0658-73A271716F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62" y="1185677"/>
            <a:ext cx="1809136" cy="1258530"/>
          </a:xfrm>
          <a:prstGeom prst="rect">
            <a:avLst/>
          </a:prstGeom>
        </p:spPr>
      </p:pic>
      <p:pic>
        <p:nvPicPr>
          <p:cNvPr id="32" name="그림 31" descr="곤충이(가) 표시된 사진&#10;&#10;자동 생성된 설명">
            <a:extLst>
              <a:ext uri="{FF2B5EF4-FFF2-40B4-BE49-F238E27FC236}">
                <a16:creationId xmlns:a16="http://schemas.microsoft.com/office/drawing/2014/main" id="{5AD8E739-8146-AAFC-9604-A1EBE1D22A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63" y="5309668"/>
            <a:ext cx="1809136" cy="1258529"/>
          </a:xfrm>
          <a:prstGeom prst="rect">
            <a:avLst/>
          </a:prstGeom>
        </p:spPr>
      </p:pic>
      <p:pic>
        <p:nvPicPr>
          <p:cNvPr id="34" name="그림 33" descr="야채이(가) 표시된 사진&#10;&#10;자동 생성된 설명">
            <a:extLst>
              <a:ext uri="{FF2B5EF4-FFF2-40B4-BE49-F238E27FC236}">
                <a16:creationId xmlns:a16="http://schemas.microsoft.com/office/drawing/2014/main" id="{BD8DB933-E917-0E86-8C0C-0EB7560780A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63" y="2548652"/>
            <a:ext cx="1809136" cy="125852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867547B-B862-5342-0CAE-86E50A241BD6}"/>
              </a:ext>
            </a:extLst>
          </p:cNvPr>
          <p:cNvSpPr txBox="1"/>
          <p:nvPr/>
        </p:nvSpPr>
        <p:spPr>
          <a:xfrm>
            <a:off x="5193405" y="6594246"/>
            <a:ext cx="1796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Citrus leaf CBC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42" name="그림 41" descr="벽, 실내, 식물이(가) 표시된 사진&#10;&#10;자동 생성된 설명">
            <a:extLst>
              <a:ext uri="{FF2B5EF4-FFF2-40B4-BE49-F238E27FC236}">
                <a16:creationId xmlns:a16="http://schemas.microsoft.com/office/drawing/2014/main" id="{72A61924-3528-DD68-C42F-FE00E2BACFE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/>
          <a:stretch/>
        </p:blipFill>
        <p:spPr>
          <a:xfrm>
            <a:off x="9036292" y="1184264"/>
            <a:ext cx="1809136" cy="1258529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A45DF51B-30C7-850D-7EBB-E53910D2836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92" y="2548652"/>
            <a:ext cx="1809137" cy="1258529"/>
          </a:xfrm>
          <a:prstGeom prst="rect">
            <a:avLst/>
          </a:prstGeom>
        </p:spPr>
      </p:pic>
      <p:pic>
        <p:nvPicPr>
          <p:cNvPr id="46" name="그림 45" descr="극피동물이(가) 표시된 사진&#10;&#10;자동 생성된 설명">
            <a:extLst>
              <a:ext uri="{FF2B5EF4-FFF2-40B4-BE49-F238E27FC236}">
                <a16:creationId xmlns:a16="http://schemas.microsoft.com/office/drawing/2014/main" id="{8EBA859F-1E8D-9C34-68C9-FB94A4EB291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93" y="3912975"/>
            <a:ext cx="1809136" cy="1258529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FEF19757-4648-E210-7068-51CF1C908D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92" y="5309453"/>
            <a:ext cx="1809136" cy="125852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FB27D25-AAC1-5946-1C31-3EA6B5231432}"/>
              </a:ext>
            </a:extLst>
          </p:cNvPr>
          <p:cNvSpPr txBox="1"/>
          <p:nvPr/>
        </p:nvSpPr>
        <p:spPr>
          <a:xfrm>
            <a:off x="9036292" y="6582820"/>
            <a:ext cx="1809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Citrus leaf red mite</a:t>
            </a:r>
            <a:endParaRPr lang="ko-KR" altLang="en-US" sz="1000" b="1" dirty="0">
              <a:latin typeface="휴먼명조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8D2D304-5DBB-16F1-B22C-B6083D8EDE09}"/>
              </a:ext>
            </a:extLst>
          </p:cNvPr>
          <p:cNvSpPr/>
          <p:nvPr/>
        </p:nvSpPr>
        <p:spPr>
          <a:xfrm>
            <a:off x="8944639" y="1108124"/>
            <a:ext cx="1992442" cy="5732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A34EE-6C43-6B8F-6304-36E567D97798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295F61-15E5-8249-18F7-CB52FF16EB1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E7F5AE-3FE5-3BF3-011C-695A93CECF01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700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F74EDA7C-52B1-F2AF-C6DB-FE7BA65A958D}"/>
              </a:ext>
            </a:extLst>
          </p:cNvPr>
          <p:cNvSpPr txBox="1"/>
          <p:nvPr/>
        </p:nvSpPr>
        <p:spPr>
          <a:xfrm>
            <a:off x="3253246" y="6619304"/>
            <a:ext cx="1796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Kiwi fruit </a:t>
            </a:r>
            <a:r>
              <a:rPr lang="en-US" altLang="ko-KR" sz="1000" b="1" dirty="0" err="1">
                <a:latin typeface="휴먼명조"/>
              </a:rPr>
              <a:t>murm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51" name="그림 50" descr="사과, 실내, 녹색, 감귤류이(가) 표시된 사진&#10;&#10;자동 생성된 설명">
            <a:extLst>
              <a:ext uri="{FF2B5EF4-FFF2-40B4-BE49-F238E27FC236}">
                <a16:creationId xmlns:a16="http://schemas.microsoft.com/office/drawing/2014/main" id="{DE8AB717-C55C-7AFD-8CE4-3CC6A71B1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r="7508" b="10362"/>
          <a:stretch/>
        </p:blipFill>
        <p:spPr>
          <a:xfrm>
            <a:off x="3253246" y="3960076"/>
            <a:ext cx="1809136" cy="1258529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659798E5-5601-5387-362B-0F21C85E8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2133" r="12360" b="7812"/>
          <a:stretch/>
        </p:blipFill>
        <p:spPr>
          <a:xfrm>
            <a:off x="3253246" y="2573709"/>
            <a:ext cx="1809136" cy="12643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D70D4A3-7808-DCE1-6A2E-9E56AF416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19" y="1198721"/>
            <a:ext cx="1809136" cy="1253557"/>
          </a:xfrm>
          <a:prstGeom prst="rect">
            <a:avLst/>
          </a:prstGeom>
        </p:spPr>
      </p:pic>
      <p:pic>
        <p:nvPicPr>
          <p:cNvPr id="12" name="그림 11" descr="진드기목이(가) 표시된 사진&#10;&#10;자동 생성된 설명">
            <a:extLst>
              <a:ext uri="{FF2B5EF4-FFF2-40B4-BE49-F238E27FC236}">
                <a16:creationId xmlns:a16="http://schemas.microsoft.com/office/drawing/2014/main" id="{71B3F9F2-6F38-1ACE-97BA-68BF328B85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b="9641"/>
          <a:stretch/>
        </p:blipFill>
        <p:spPr>
          <a:xfrm>
            <a:off x="1320621" y="3965596"/>
            <a:ext cx="1809135" cy="12585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4CD9DCA-B73E-966E-2A71-49410F1AB0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6145"/>
          <a:stretch/>
        </p:blipFill>
        <p:spPr>
          <a:xfrm>
            <a:off x="1320621" y="2579229"/>
            <a:ext cx="1809136" cy="126438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8FA7C4C5-9074-C562-5D0C-825F941A3A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7504" b="8058"/>
          <a:stretch/>
        </p:blipFill>
        <p:spPr>
          <a:xfrm>
            <a:off x="1320620" y="5351076"/>
            <a:ext cx="1809135" cy="12535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B1A5A92-4CD1-5AB9-CF3D-71661565B41B}"/>
              </a:ext>
            </a:extLst>
          </p:cNvPr>
          <p:cNvSpPr txBox="1"/>
          <p:nvPr/>
        </p:nvSpPr>
        <p:spPr>
          <a:xfrm>
            <a:off x="1333263" y="6619304"/>
            <a:ext cx="1796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Kiwi fruit normal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CE0D13C-BAAA-7E7C-8F74-CEB002005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45" y="3960076"/>
            <a:ext cx="1805497" cy="1258529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9A2848AD-4738-8B5A-0A6D-0B450686F6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45" y="1191872"/>
            <a:ext cx="1809137" cy="1253557"/>
          </a:xfrm>
          <a:prstGeom prst="rect">
            <a:avLst/>
          </a:prstGeom>
        </p:spPr>
      </p:pic>
      <p:pic>
        <p:nvPicPr>
          <p:cNvPr id="40" name="그림 39" descr="벽, 실내이(가) 표시된 사진&#10;&#10;자동 생성된 설명">
            <a:extLst>
              <a:ext uri="{FF2B5EF4-FFF2-40B4-BE49-F238E27FC236}">
                <a16:creationId xmlns:a16="http://schemas.microsoft.com/office/drawing/2014/main" id="{1F15C769-34EB-E1DB-E33D-F0C67D03F6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45" y="2568737"/>
            <a:ext cx="1821780" cy="1264388"/>
          </a:xfrm>
          <a:prstGeom prst="rect">
            <a:avLst/>
          </a:prstGeom>
        </p:spPr>
      </p:pic>
      <p:pic>
        <p:nvPicPr>
          <p:cNvPr id="43" name="그림 42" descr="벽, 실내이(가) 표시된 사진&#10;&#10;자동 생성된 설명">
            <a:extLst>
              <a:ext uri="{FF2B5EF4-FFF2-40B4-BE49-F238E27FC236}">
                <a16:creationId xmlns:a16="http://schemas.microsoft.com/office/drawing/2014/main" id="{B157B82C-E664-0074-CE5B-66F7FA31BC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45" y="5348214"/>
            <a:ext cx="1821780" cy="1253557"/>
          </a:xfrm>
          <a:prstGeom prst="rect">
            <a:avLst/>
          </a:prstGeom>
        </p:spPr>
      </p:pic>
      <p:pic>
        <p:nvPicPr>
          <p:cNvPr id="60" name="그림 59" descr="극피동물, 무척추동물이(가) 표시된 사진&#10;&#10;자동 생성된 설명">
            <a:extLst>
              <a:ext uri="{FF2B5EF4-FFF2-40B4-BE49-F238E27FC236}">
                <a16:creationId xmlns:a16="http://schemas.microsoft.com/office/drawing/2014/main" id="{A51EA402-28A7-A9B7-3CC0-5D62B90B70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13" y="1191873"/>
            <a:ext cx="1809137" cy="1253556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EB669F7F-612A-CCE9-68A4-3EC1719302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13" y="2574153"/>
            <a:ext cx="1805498" cy="1253556"/>
          </a:xfrm>
          <a:prstGeom prst="rect">
            <a:avLst/>
          </a:prstGeom>
        </p:spPr>
      </p:pic>
      <p:pic>
        <p:nvPicPr>
          <p:cNvPr id="64" name="그림 63" descr="식물이(가) 표시된 사진&#10;&#10;자동 생성된 설명">
            <a:extLst>
              <a:ext uri="{FF2B5EF4-FFF2-40B4-BE49-F238E27FC236}">
                <a16:creationId xmlns:a16="http://schemas.microsoft.com/office/drawing/2014/main" id="{7649BC70-BEB6-DEA7-8BEC-DA32AB6D7F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13" y="5347329"/>
            <a:ext cx="1796492" cy="1253556"/>
          </a:xfrm>
          <a:prstGeom prst="rect">
            <a:avLst/>
          </a:prstGeom>
        </p:spPr>
      </p:pic>
      <p:pic>
        <p:nvPicPr>
          <p:cNvPr id="66" name="그림 65" descr="식물이(가) 표시된 사진&#10;&#10;자동 생성된 설명">
            <a:extLst>
              <a:ext uri="{FF2B5EF4-FFF2-40B4-BE49-F238E27FC236}">
                <a16:creationId xmlns:a16="http://schemas.microsoft.com/office/drawing/2014/main" id="{D8F9B9A7-DB79-C931-7FB6-B59307E069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14" y="3956433"/>
            <a:ext cx="1805497" cy="124958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DA0429E-C046-5ABB-536E-EF6C42CD7051}"/>
              </a:ext>
            </a:extLst>
          </p:cNvPr>
          <p:cNvSpPr txBox="1"/>
          <p:nvPr/>
        </p:nvSpPr>
        <p:spPr>
          <a:xfrm>
            <a:off x="5062722" y="6619304"/>
            <a:ext cx="1796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Kiwi leaf bug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029DC91E-E486-ECDA-96A4-A801F14BD9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93" y="5344794"/>
            <a:ext cx="1825178" cy="125355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C9BCFD3-88E6-D8FB-E50D-4C5AAE1990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91" y="3947380"/>
            <a:ext cx="1821780" cy="1253557"/>
          </a:xfrm>
          <a:prstGeom prst="rect">
            <a:avLst/>
          </a:prstGeom>
        </p:spPr>
      </p:pic>
      <p:pic>
        <p:nvPicPr>
          <p:cNvPr id="73" name="그림 72" descr="야채이(가) 표시된 사진&#10;&#10;자동 생성된 설명">
            <a:extLst>
              <a:ext uri="{FF2B5EF4-FFF2-40B4-BE49-F238E27FC236}">
                <a16:creationId xmlns:a16="http://schemas.microsoft.com/office/drawing/2014/main" id="{8E77CAE1-25D7-D861-CAC4-08F25FCE8B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93" y="2579229"/>
            <a:ext cx="1805497" cy="1258868"/>
          </a:xfrm>
          <a:prstGeom prst="rect">
            <a:avLst/>
          </a:prstGeom>
        </p:spPr>
      </p:pic>
      <p:pic>
        <p:nvPicPr>
          <p:cNvPr id="75" name="그림 74" descr="식물, 나무이(가) 표시된 사진&#10;&#10;자동 생성된 설명">
            <a:extLst>
              <a:ext uri="{FF2B5EF4-FFF2-40B4-BE49-F238E27FC236}">
                <a16:creationId xmlns:a16="http://schemas.microsoft.com/office/drawing/2014/main" id="{D6C862F5-6A36-8C0D-F33E-0113247C9D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93" y="1191872"/>
            <a:ext cx="1805498" cy="125355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F7EF0334-D726-8988-C161-0EF47181A58E}"/>
              </a:ext>
            </a:extLst>
          </p:cNvPr>
          <p:cNvSpPr txBox="1"/>
          <p:nvPr/>
        </p:nvSpPr>
        <p:spPr>
          <a:xfrm>
            <a:off x="7158126" y="6668963"/>
            <a:ext cx="1796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Kiwi leaf normal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78" name="그림 77" descr="야채이(가) 표시된 사진&#10;&#10;자동 생성된 설명">
            <a:extLst>
              <a:ext uri="{FF2B5EF4-FFF2-40B4-BE49-F238E27FC236}">
                <a16:creationId xmlns:a16="http://schemas.microsoft.com/office/drawing/2014/main" id="{1E4F94FC-150A-737A-FBA4-2A7F800D02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1" y="1198721"/>
            <a:ext cx="1805497" cy="1266147"/>
          </a:xfrm>
          <a:prstGeom prst="rect">
            <a:avLst/>
          </a:prstGeom>
        </p:spPr>
      </p:pic>
      <p:pic>
        <p:nvPicPr>
          <p:cNvPr id="80" name="그림 79" descr="슬라이스, 절반이(가) 표시된 사진&#10;&#10;자동 생성된 설명">
            <a:extLst>
              <a:ext uri="{FF2B5EF4-FFF2-40B4-BE49-F238E27FC236}">
                <a16:creationId xmlns:a16="http://schemas.microsoft.com/office/drawing/2014/main" id="{BDD9A62F-14AB-627B-E946-1A0601D324D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1" y="2568737"/>
            <a:ext cx="1821780" cy="1248480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1594169A-A24A-3515-9243-5E9C19F2A7F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51" y="3952457"/>
            <a:ext cx="1821780" cy="124848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1DFF2131-C60C-DB34-82D7-C1808301B36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1" y="5344794"/>
            <a:ext cx="1821780" cy="1248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2FE791-62D5-13D8-D8DC-A23560615313}"/>
              </a:ext>
            </a:extLst>
          </p:cNvPr>
          <p:cNvSpPr txBox="1"/>
          <p:nvPr/>
        </p:nvSpPr>
        <p:spPr>
          <a:xfrm>
            <a:off x="9086839" y="6668963"/>
            <a:ext cx="1796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Kiwi leaf spot</a:t>
            </a:r>
            <a:endParaRPr lang="ko-KR" altLang="en-US" sz="1000" b="1" dirty="0">
              <a:latin typeface="휴먼명조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DB05956-30F3-970C-70A7-B6D0FFE823D4}"/>
              </a:ext>
            </a:extLst>
          </p:cNvPr>
          <p:cNvSpPr/>
          <p:nvPr/>
        </p:nvSpPr>
        <p:spPr>
          <a:xfrm>
            <a:off x="3145949" y="1133182"/>
            <a:ext cx="3964924" cy="5732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0D359-3C0B-6513-6509-7D1F6A8678A4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84496-C867-38FA-F3A9-B948A8275927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5268E4-0006-7300-2F40-951C809A24B0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674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DFF2EFF-A807-1B3C-4833-003274073A4A}"/>
              </a:ext>
            </a:extLst>
          </p:cNvPr>
          <p:cNvSpPr txBox="1"/>
          <p:nvPr/>
        </p:nvSpPr>
        <p:spPr>
          <a:xfrm>
            <a:off x="2269688" y="6595673"/>
            <a:ext cx="1796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Pepper bell bacterial spot</a:t>
            </a:r>
            <a:endParaRPr lang="ko-KR" altLang="en-US" sz="1000" b="1" dirty="0">
              <a:latin typeface="휴먼명조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A4364-8385-5B52-E781-158D5FA05205}"/>
              </a:ext>
            </a:extLst>
          </p:cNvPr>
          <p:cNvSpPr txBox="1"/>
          <p:nvPr/>
        </p:nvSpPr>
        <p:spPr>
          <a:xfrm>
            <a:off x="4066180" y="6595674"/>
            <a:ext cx="14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Pepper bell healthy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22" name="그림 21" descr="녹색, 야채이(가) 표시된 사진&#10;&#10;자동 생성된 설명">
            <a:extLst>
              <a:ext uri="{FF2B5EF4-FFF2-40B4-BE49-F238E27FC236}">
                <a16:creationId xmlns:a16="http://schemas.microsoft.com/office/drawing/2014/main" id="{F3C3D169-13B9-CB61-72C4-A26D52C66E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34" y="354047"/>
            <a:ext cx="1440000" cy="1440000"/>
          </a:xfrm>
          <a:prstGeom prst="rect">
            <a:avLst/>
          </a:prstGeom>
        </p:spPr>
      </p:pic>
      <p:pic>
        <p:nvPicPr>
          <p:cNvPr id="24" name="그림 23" descr="조각, 야채이(가) 표시된 사진&#10;&#10;자동 생성된 설명">
            <a:extLst>
              <a:ext uri="{FF2B5EF4-FFF2-40B4-BE49-F238E27FC236}">
                <a16:creationId xmlns:a16="http://schemas.microsoft.com/office/drawing/2014/main" id="{8390EF09-346A-8335-5AC2-92E6284D0B3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34" y="1901786"/>
            <a:ext cx="1440000" cy="144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84DFB91-EB39-B386-A378-197B74560C6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34" y="3449525"/>
            <a:ext cx="1440000" cy="14400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8745C93-57BE-DEEE-C619-DCCB3854B22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34" y="4997264"/>
            <a:ext cx="1440000" cy="1440000"/>
          </a:xfrm>
          <a:prstGeom prst="rect">
            <a:avLst/>
          </a:prstGeom>
        </p:spPr>
      </p:pic>
      <p:pic>
        <p:nvPicPr>
          <p:cNvPr id="33" name="그림 32" descr="녹색, 대지, 식물, 나무이(가) 표시된 사진&#10;&#10;자동 생성된 설명">
            <a:extLst>
              <a:ext uri="{FF2B5EF4-FFF2-40B4-BE49-F238E27FC236}">
                <a16:creationId xmlns:a16="http://schemas.microsoft.com/office/drawing/2014/main" id="{05FE3ADD-7F28-3D05-DC62-A485D6ADDA7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39" y="4997264"/>
            <a:ext cx="1440000" cy="1440000"/>
          </a:xfrm>
          <a:prstGeom prst="rect">
            <a:avLst/>
          </a:prstGeom>
        </p:spPr>
      </p:pic>
      <p:pic>
        <p:nvPicPr>
          <p:cNvPr id="37" name="그림 36" descr="녹색, 식물이(가) 표시된 사진&#10;&#10;자동 생성된 설명">
            <a:extLst>
              <a:ext uri="{FF2B5EF4-FFF2-40B4-BE49-F238E27FC236}">
                <a16:creationId xmlns:a16="http://schemas.microsoft.com/office/drawing/2014/main" id="{1089B26F-58B6-DE55-D304-FB563418911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39" y="3449525"/>
            <a:ext cx="1440000" cy="1440000"/>
          </a:xfrm>
          <a:prstGeom prst="rect">
            <a:avLst/>
          </a:prstGeom>
        </p:spPr>
      </p:pic>
      <p:pic>
        <p:nvPicPr>
          <p:cNvPr id="39" name="그림 38" descr="대지, 녹색, 식물, 바닥이(가) 표시된 사진&#10;&#10;자동 생성된 설명">
            <a:extLst>
              <a:ext uri="{FF2B5EF4-FFF2-40B4-BE49-F238E27FC236}">
                <a16:creationId xmlns:a16="http://schemas.microsoft.com/office/drawing/2014/main" id="{C36C124E-AB17-A58C-3B7F-358910AC9B3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39" y="1901786"/>
            <a:ext cx="1440000" cy="1440000"/>
          </a:xfrm>
          <a:prstGeom prst="rect">
            <a:avLst/>
          </a:prstGeom>
        </p:spPr>
      </p:pic>
      <p:pic>
        <p:nvPicPr>
          <p:cNvPr id="41" name="그림 40" descr="녹색, 식물, 놓은이(가) 표시된 사진&#10;&#10;자동 생성된 설명">
            <a:extLst>
              <a:ext uri="{FF2B5EF4-FFF2-40B4-BE49-F238E27FC236}">
                <a16:creationId xmlns:a16="http://schemas.microsoft.com/office/drawing/2014/main" id="{B03E340E-0FE3-9125-8977-DCB680DB2198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39" y="354047"/>
            <a:ext cx="1440000" cy="1440000"/>
          </a:xfrm>
          <a:prstGeom prst="rect">
            <a:avLst/>
          </a:prstGeom>
        </p:spPr>
      </p:pic>
      <p:pic>
        <p:nvPicPr>
          <p:cNvPr id="43" name="그림 42" descr="흰곰팡이, 돌이(가) 표시된 사진&#10;&#10;자동 생성된 설명">
            <a:extLst>
              <a:ext uri="{FF2B5EF4-FFF2-40B4-BE49-F238E27FC236}">
                <a16:creationId xmlns:a16="http://schemas.microsoft.com/office/drawing/2014/main" id="{DA5EF5F6-9655-636A-7324-BE4D35679B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44" y="1901786"/>
            <a:ext cx="1440000" cy="14400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DE4C8BF5-BD8D-8325-AA4A-518B2627A3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88" y="3449525"/>
            <a:ext cx="1440000" cy="1440000"/>
          </a:xfrm>
          <a:prstGeom prst="rect">
            <a:avLst/>
          </a:prstGeom>
        </p:spPr>
      </p:pic>
      <p:pic>
        <p:nvPicPr>
          <p:cNvPr id="49" name="그림 48" descr="과일이(가) 표시된 사진&#10;&#10;자동 생성된 설명">
            <a:extLst>
              <a:ext uri="{FF2B5EF4-FFF2-40B4-BE49-F238E27FC236}">
                <a16:creationId xmlns:a16="http://schemas.microsoft.com/office/drawing/2014/main" id="{8229A332-125F-2714-1F88-D69DBDBA41D1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44" y="354047"/>
            <a:ext cx="1440000" cy="1440000"/>
          </a:xfrm>
          <a:prstGeom prst="rect">
            <a:avLst/>
          </a:prstGeom>
        </p:spPr>
      </p:pic>
      <p:pic>
        <p:nvPicPr>
          <p:cNvPr id="51" name="그림 50" descr="균류, 흰곰팡이이(가) 표시된 사진&#10;&#10;자동 생성된 설명">
            <a:extLst>
              <a:ext uri="{FF2B5EF4-FFF2-40B4-BE49-F238E27FC236}">
                <a16:creationId xmlns:a16="http://schemas.microsoft.com/office/drawing/2014/main" id="{5E0976BB-733D-A51C-BE9E-4A755AA36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44" y="4997264"/>
            <a:ext cx="1440000" cy="1440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564B068-C393-69CB-ED47-BB0E8593A08E}"/>
              </a:ext>
            </a:extLst>
          </p:cNvPr>
          <p:cNvSpPr txBox="1"/>
          <p:nvPr/>
        </p:nvSpPr>
        <p:spPr>
          <a:xfrm>
            <a:off x="5584310" y="6595672"/>
            <a:ext cx="14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Potato early blight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54" name="그림 53" descr="녹색이(가) 표시된 사진&#10;&#10;자동 생성된 설명">
            <a:extLst>
              <a:ext uri="{FF2B5EF4-FFF2-40B4-BE49-F238E27FC236}">
                <a16:creationId xmlns:a16="http://schemas.microsoft.com/office/drawing/2014/main" id="{0C1BCF4D-DBB2-B1BF-D064-7DF94F700F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49" y="3449525"/>
            <a:ext cx="1440000" cy="1440000"/>
          </a:xfrm>
          <a:prstGeom prst="rect">
            <a:avLst/>
          </a:prstGeom>
        </p:spPr>
      </p:pic>
      <p:pic>
        <p:nvPicPr>
          <p:cNvPr id="56" name="그림 55" descr="흰곰팡이, 야채이(가) 표시된 사진&#10;&#10;자동 생성된 설명">
            <a:extLst>
              <a:ext uri="{FF2B5EF4-FFF2-40B4-BE49-F238E27FC236}">
                <a16:creationId xmlns:a16="http://schemas.microsoft.com/office/drawing/2014/main" id="{58532C27-AA00-9CA6-1EA0-92A2CB1FBC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49" y="1901786"/>
            <a:ext cx="1440000" cy="1440000"/>
          </a:xfrm>
          <a:prstGeom prst="rect">
            <a:avLst/>
          </a:prstGeom>
        </p:spPr>
      </p:pic>
      <p:pic>
        <p:nvPicPr>
          <p:cNvPr id="58" name="그림 57" descr="야채이(가) 표시된 사진&#10;&#10;자동 생성된 설명">
            <a:extLst>
              <a:ext uri="{FF2B5EF4-FFF2-40B4-BE49-F238E27FC236}">
                <a16:creationId xmlns:a16="http://schemas.microsoft.com/office/drawing/2014/main" id="{D1820A39-28F3-5D81-88CD-728C318B5F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49" y="4997264"/>
            <a:ext cx="1440000" cy="1440000"/>
          </a:xfrm>
          <a:prstGeom prst="rect">
            <a:avLst/>
          </a:prstGeom>
        </p:spPr>
      </p:pic>
      <p:pic>
        <p:nvPicPr>
          <p:cNvPr id="60" name="그림 59" descr="연체동물이(가) 표시된 사진&#10;&#10;자동 생성된 설명">
            <a:extLst>
              <a:ext uri="{FF2B5EF4-FFF2-40B4-BE49-F238E27FC236}">
                <a16:creationId xmlns:a16="http://schemas.microsoft.com/office/drawing/2014/main" id="{6CC4C18F-3596-AD66-49F0-FF85B43C3E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49" y="354047"/>
            <a:ext cx="1440000" cy="14400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F931C63-CA1D-9625-133E-03B9BD7170A6}"/>
              </a:ext>
            </a:extLst>
          </p:cNvPr>
          <p:cNvSpPr txBox="1"/>
          <p:nvPr/>
        </p:nvSpPr>
        <p:spPr>
          <a:xfrm>
            <a:off x="7024310" y="6595671"/>
            <a:ext cx="14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Potato late blight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37DA9F5D-1D02-9290-8EB4-647F6ACBC3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54" y="354047"/>
            <a:ext cx="1440000" cy="1440000"/>
          </a:xfrm>
          <a:prstGeom prst="rect">
            <a:avLst/>
          </a:prstGeom>
        </p:spPr>
      </p:pic>
      <p:pic>
        <p:nvPicPr>
          <p:cNvPr id="65" name="그림 64" descr="야채이(가) 표시된 사진&#10;&#10;자동 생성된 설명">
            <a:extLst>
              <a:ext uri="{FF2B5EF4-FFF2-40B4-BE49-F238E27FC236}">
                <a16:creationId xmlns:a16="http://schemas.microsoft.com/office/drawing/2014/main" id="{4F6CC1BA-1360-075E-C562-F13D3B6CF9E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10" y="3449525"/>
            <a:ext cx="1440000" cy="1440000"/>
          </a:xfrm>
          <a:prstGeom prst="rect">
            <a:avLst/>
          </a:prstGeom>
        </p:spPr>
      </p:pic>
      <p:pic>
        <p:nvPicPr>
          <p:cNvPr id="67" name="그림 66" descr="식물, 녹색, 야채이(가) 표시된 사진&#10;&#10;자동 생성된 설명">
            <a:extLst>
              <a:ext uri="{FF2B5EF4-FFF2-40B4-BE49-F238E27FC236}">
                <a16:creationId xmlns:a16="http://schemas.microsoft.com/office/drawing/2014/main" id="{35C3B588-63B4-BC1F-728B-A338B3919F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54" y="1901786"/>
            <a:ext cx="1440000" cy="1440000"/>
          </a:xfrm>
          <a:prstGeom prst="rect">
            <a:avLst/>
          </a:prstGeom>
        </p:spPr>
      </p:pic>
      <p:pic>
        <p:nvPicPr>
          <p:cNvPr id="73" name="그림 72" descr="야채이(가) 표시된 사진&#10;&#10;자동 생성된 설명">
            <a:extLst>
              <a:ext uri="{FF2B5EF4-FFF2-40B4-BE49-F238E27FC236}">
                <a16:creationId xmlns:a16="http://schemas.microsoft.com/office/drawing/2014/main" id="{51977BB0-38D3-D78C-662D-EF18F61A6E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10" y="4997264"/>
            <a:ext cx="1440000" cy="1440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14224810-854A-5298-542D-E58E76FC4830}"/>
              </a:ext>
            </a:extLst>
          </p:cNvPr>
          <p:cNvSpPr txBox="1"/>
          <p:nvPr/>
        </p:nvSpPr>
        <p:spPr>
          <a:xfrm>
            <a:off x="8611010" y="6595670"/>
            <a:ext cx="14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Tomato target spot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76" name="그림 75" descr="식물이(가) 표시된 사진&#10;&#10;자동 생성된 설명">
            <a:extLst>
              <a:ext uri="{FF2B5EF4-FFF2-40B4-BE49-F238E27FC236}">
                <a16:creationId xmlns:a16="http://schemas.microsoft.com/office/drawing/2014/main" id="{3A8F0CCA-B601-B10D-7B89-FEA39254D05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59" y="4997264"/>
            <a:ext cx="1440000" cy="1440000"/>
          </a:xfrm>
          <a:prstGeom prst="rect">
            <a:avLst/>
          </a:prstGeom>
        </p:spPr>
      </p:pic>
      <p:pic>
        <p:nvPicPr>
          <p:cNvPr id="78" name="그림 77" descr="대지, 녹색, 식물, 야채이(가) 표시된 사진&#10;&#10;자동 생성된 설명">
            <a:extLst>
              <a:ext uri="{FF2B5EF4-FFF2-40B4-BE49-F238E27FC236}">
                <a16:creationId xmlns:a16="http://schemas.microsoft.com/office/drawing/2014/main" id="{38E5C0F3-D9D6-D7C8-EADE-C47446F5C10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59" y="3456681"/>
            <a:ext cx="1440000" cy="1440000"/>
          </a:xfrm>
          <a:prstGeom prst="rect">
            <a:avLst/>
          </a:prstGeom>
        </p:spPr>
      </p:pic>
      <p:pic>
        <p:nvPicPr>
          <p:cNvPr id="80" name="그림 79" descr="대지, 녹색, 식물, 야채이(가) 표시된 사진&#10;&#10;자동 생성된 설명">
            <a:extLst>
              <a:ext uri="{FF2B5EF4-FFF2-40B4-BE49-F238E27FC236}">
                <a16:creationId xmlns:a16="http://schemas.microsoft.com/office/drawing/2014/main" id="{1C70D0BC-B948-D3DD-797B-B6A90549C0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59" y="1901786"/>
            <a:ext cx="1440000" cy="1440000"/>
          </a:xfrm>
          <a:prstGeom prst="rect">
            <a:avLst/>
          </a:prstGeom>
        </p:spPr>
      </p:pic>
      <p:pic>
        <p:nvPicPr>
          <p:cNvPr id="82" name="그림 81" descr="식물이(가) 표시된 사진&#10;&#10;자동 생성된 설명">
            <a:extLst>
              <a:ext uri="{FF2B5EF4-FFF2-40B4-BE49-F238E27FC236}">
                <a16:creationId xmlns:a16="http://schemas.microsoft.com/office/drawing/2014/main" id="{B95DD6E5-49B2-7F7D-C86E-8B9907A4AE4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59" y="354047"/>
            <a:ext cx="1440000" cy="14400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5AB6B01-8349-C660-35D1-C99FC2ACFB40}"/>
              </a:ext>
            </a:extLst>
          </p:cNvPr>
          <p:cNvSpPr txBox="1"/>
          <p:nvPr/>
        </p:nvSpPr>
        <p:spPr>
          <a:xfrm>
            <a:off x="10027996" y="6595670"/>
            <a:ext cx="1690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Tomato bacterial spot</a:t>
            </a:r>
            <a:endParaRPr lang="ko-KR" altLang="en-US" sz="1000" b="1" dirty="0">
              <a:latin typeface="휴먼명조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3012EB8-488C-E1D5-DB7B-1CA4B2338811}"/>
              </a:ext>
            </a:extLst>
          </p:cNvPr>
          <p:cNvSpPr/>
          <p:nvPr/>
        </p:nvSpPr>
        <p:spPr>
          <a:xfrm>
            <a:off x="8511249" y="267003"/>
            <a:ext cx="1640866" cy="6574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5CCB5-E739-98C4-866D-DBE3BC1F63A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F3EF80-E58A-5284-BCB0-82AD34FB01B2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Plant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158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그림 128" descr="균류, 흰곰팡이, 야채이(가) 표시된 사진&#10;&#10;자동 생성된 설명">
            <a:extLst>
              <a:ext uri="{FF2B5EF4-FFF2-40B4-BE49-F238E27FC236}">
                <a16:creationId xmlns:a16="http://schemas.microsoft.com/office/drawing/2014/main" id="{6E1FCA22-0472-43AB-0FB3-3043A37C7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" y="328220"/>
            <a:ext cx="1440000" cy="1440000"/>
          </a:xfrm>
          <a:prstGeom prst="rect">
            <a:avLst/>
          </a:prstGeom>
        </p:spPr>
      </p:pic>
      <p:pic>
        <p:nvPicPr>
          <p:cNvPr id="131" name="그림 130" descr="조각, 야채이(가) 표시된 사진&#10;&#10;자동 생성된 설명">
            <a:extLst>
              <a:ext uri="{FF2B5EF4-FFF2-40B4-BE49-F238E27FC236}">
                <a16:creationId xmlns:a16="http://schemas.microsoft.com/office/drawing/2014/main" id="{EEDF7FE8-6335-FDB5-82F5-65E220D2B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" y="4971437"/>
            <a:ext cx="1440000" cy="1440000"/>
          </a:xfrm>
          <a:prstGeom prst="rect">
            <a:avLst/>
          </a:prstGeom>
        </p:spPr>
      </p:pic>
      <p:pic>
        <p:nvPicPr>
          <p:cNvPr id="133" name="그림 132" descr="야채이(가) 표시된 사진&#10;&#10;자동 생성된 설명">
            <a:extLst>
              <a:ext uri="{FF2B5EF4-FFF2-40B4-BE49-F238E27FC236}">
                <a16:creationId xmlns:a16="http://schemas.microsoft.com/office/drawing/2014/main" id="{CE6C8A6B-EC3A-62F4-754D-F27DAB6F4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" y="3410269"/>
            <a:ext cx="1440000" cy="1440000"/>
          </a:xfrm>
          <a:prstGeom prst="rect">
            <a:avLst/>
          </a:prstGeom>
        </p:spPr>
      </p:pic>
      <p:pic>
        <p:nvPicPr>
          <p:cNvPr id="135" name="그림 134" descr="식물, 녹색, 잎, 야채이(가) 표시된 사진&#10;&#10;자동 생성된 설명">
            <a:extLst>
              <a:ext uri="{FF2B5EF4-FFF2-40B4-BE49-F238E27FC236}">
                <a16:creationId xmlns:a16="http://schemas.microsoft.com/office/drawing/2014/main" id="{B0EE191E-0052-9C96-79C3-A2509F40C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" y="1869244"/>
            <a:ext cx="1440000" cy="1440000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D5832785-0824-AC78-ECD2-A6C67FDA632B}"/>
              </a:ext>
            </a:extLst>
          </p:cNvPr>
          <p:cNvSpPr txBox="1"/>
          <p:nvPr/>
        </p:nvSpPr>
        <p:spPr>
          <a:xfrm>
            <a:off x="2249390" y="6411724"/>
            <a:ext cx="143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Tomato leaf mold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140" name="그림 139">
            <a:extLst>
              <a:ext uri="{FF2B5EF4-FFF2-40B4-BE49-F238E27FC236}">
                <a16:creationId xmlns:a16="http://schemas.microsoft.com/office/drawing/2014/main" id="{287676E2-39A3-ED34-03D3-D2B5FCA7823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70" y="3423698"/>
            <a:ext cx="1440000" cy="1440000"/>
          </a:xfrm>
          <a:prstGeom prst="rect">
            <a:avLst/>
          </a:prstGeom>
        </p:spPr>
      </p:pic>
      <p:pic>
        <p:nvPicPr>
          <p:cNvPr id="141" name="그림 140">
            <a:extLst>
              <a:ext uri="{FF2B5EF4-FFF2-40B4-BE49-F238E27FC236}">
                <a16:creationId xmlns:a16="http://schemas.microsoft.com/office/drawing/2014/main" id="{50B82FA3-20EF-A369-D53F-4DC188A8990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70" y="4971437"/>
            <a:ext cx="1440000" cy="1440000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11ADBF76-4809-1119-654C-5175E54028C1}"/>
              </a:ext>
            </a:extLst>
          </p:cNvPr>
          <p:cNvSpPr txBox="1"/>
          <p:nvPr/>
        </p:nvSpPr>
        <p:spPr>
          <a:xfrm>
            <a:off x="708285" y="6411724"/>
            <a:ext cx="143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Tomato late blight</a:t>
            </a:r>
            <a:endParaRPr lang="ko-KR" altLang="en-US" sz="1000" b="1" dirty="0">
              <a:latin typeface="휴먼명조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57EA451-1720-BD8F-7645-D0898B7FDB2B}"/>
              </a:ext>
            </a:extLst>
          </p:cNvPr>
          <p:cNvSpPr txBox="1"/>
          <p:nvPr/>
        </p:nvSpPr>
        <p:spPr>
          <a:xfrm>
            <a:off x="3798559" y="6399135"/>
            <a:ext cx="143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Tomato </a:t>
            </a:r>
            <a:r>
              <a:rPr lang="en-US" altLang="ko-KR" sz="1000" b="1" dirty="0" err="1">
                <a:latin typeface="휴먼명조"/>
              </a:rPr>
              <a:t>yellowleaf</a:t>
            </a:r>
            <a:r>
              <a:rPr lang="en-US" altLang="ko-KR" sz="1000" b="1" dirty="0">
                <a:latin typeface="휴먼명조"/>
              </a:rPr>
              <a:t> curl virus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115" name="그림 114" descr="바닥, 식물, 녹색, 야채이(가) 표시된 사진&#10;&#10;자동 생성된 설명">
            <a:extLst>
              <a:ext uri="{FF2B5EF4-FFF2-40B4-BE49-F238E27FC236}">
                <a16:creationId xmlns:a16="http://schemas.microsoft.com/office/drawing/2014/main" id="{74FBD4B8-268E-1CA8-35EA-3BAF850EB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19" y="4959135"/>
            <a:ext cx="1440000" cy="1440000"/>
          </a:xfrm>
          <a:prstGeom prst="rect">
            <a:avLst/>
          </a:prstGeom>
        </p:spPr>
      </p:pic>
      <p:pic>
        <p:nvPicPr>
          <p:cNvPr id="117" name="그림 116" descr="도로이(가) 표시된 사진&#10;&#10;자동 생성된 설명">
            <a:extLst>
              <a:ext uri="{FF2B5EF4-FFF2-40B4-BE49-F238E27FC236}">
                <a16:creationId xmlns:a16="http://schemas.microsoft.com/office/drawing/2014/main" id="{0BB656B1-85EB-FC93-3350-3015719E86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95" y="1875959"/>
            <a:ext cx="1440000" cy="1440000"/>
          </a:xfrm>
          <a:prstGeom prst="rect">
            <a:avLst/>
          </a:prstGeom>
        </p:spPr>
      </p:pic>
      <p:pic>
        <p:nvPicPr>
          <p:cNvPr id="119" name="그림 118" descr="녹색, 식물이(가) 표시된 사진&#10;&#10;자동 생성된 설명">
            <a:extLst>
              <a:ext uri="{FF2B5EF4-FFF2-40B4-BE49-F238E27FC236}">
                <a16:creationId xmlns:a16="http://schemas.microsoft.com/office/drawing/2014/main" id="{C79DEA2E-FC92-13D2-9ACA-346E6CCD04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95" y="328220"/>
            <a:ext cx="1440000" cy="1440000"/>
          </a:xfrm>
          <a:prstGeom prst="rect">
            <a:avLst/>
          </a:prstGeom>
        </p:spPr>
      </p:pic>
      <p:pic>
        <p:nvPicPr>
          <p:cNvPr id="123" name="그림 122" descr="상추, 야채이(가) 표시된 사진&#10;&#10;자동 생성된 설명">
            <a:extLst>
              <a:ext uri="{FF2B5EF4-FFF2-40B4-BE49-F238E27FC236}">
                <a16:creationId xmlns:a16="http://schemas.microsoft.com/office/drawing/2014/main" id="{966AD931-19E4-F4E6-C8B0-7992A0A99E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39" y="3417547"/>
            <a:ext cx="1440000" cy="1440000"/>
          </a:xfrm>
          <a:prstGeom prst="rect">
            <a:avLst/>
          </a:prstGeom>
        </p:spPr>
      </p:pic>
      <p:pic>
        <p:nvPicPr>
          <p:cNvPr id="148" name="그림 147">
            <a:extLst>
              <a:ext uri="{FF2B5EF4-FFF2-40B4-BE49-F238E27FC236}">
                <a16:creationId xmlns:a16="http://schemas.microsoft.com/office/drawing/2014/main" id="{DBBA583C-322B-56A5-524A-C4C77404D1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10" y="4971437"/>
            <a:ext cx="1440000" cy="1440000"/>
          </a:xfrm>
          <a:prstGeom prst="rect">
            <a:avLst/>
          </a:prstGeom>
        </p:spPr>
      </p:pic>
      <p:pic>
        <p:nvPicPr>
          <p:cNvPr id="150" name="그림 149">
            <a:extLst>
              <a:ext uri="{FF2B5EF4-FFF2-40B4-BE49-F238E27FC236}">
                <a16:creationId xmlns:a16="http://schemas.microsoft.com/office/drawing/2014/main" id="{66A44D7B-C9CA-FB95-85FE-90EAA9A8C9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70" y="3423985"/>
            <a:ext cx="1440000" cy="1440000"/>
          </a:xfrm>
          <a:prstGeom prst="rect">
            <a:avLst/>
          </a:prstGeom>
        </p:spPr>
      </p:pic>
      <p:pic>
        <p:nvPicPr>
          <p:cNvPr id="152" name="그림 151" descr="녹색, 식물, 잎, 야채이(가) 표시된 사진&#10;&#10;자동 생성된 설명">
            <a:extLst>
              <a:ext uri="{FF2B5EF4-FFF2-40B4-BE49-F238E27FC236}">
                <a16:creationId xmlns:a16="http://schemas.microsoft.com/office/drawing/2014/main" id="{F48BF28A-99CB-3EC6-7AAD-E6F0A7AAE8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70" y="1872884"/>
            <a:ext cx="1440000" cy="1440000"/>
          </a:xfrm>
          <a:prstGeom prst="rect">
            <a:avLst/>
          </a:prstGeom>
        </p:spPr>
      </p:pic>
      <p:pic>
        <p:nvPicPr>
          <p:cNvPr id="154" name="그림 153" descr="식물, 야채이(가) 표시된 사진&#10;&#10;자동 생성된 설명">
            <a:extLst>
              <a:ext uri="{FF2B5EF4-FFF2-40B4-BE49-F238E27FC236}">
                <a16:creationId xmlns:a16="http://schemas.microsoft.com/office/drawing/2014/main" id="{E2E6A833-D9AA-11AB-08AB-AAC99D84C1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70" y="328220"/>
            <a:ext cx="1440000" cy="1440000"/>
          </a:xfrm>
          <a:prstGeom prst="rect">
            <a:avLst/>
          </a:prstGeom>
        </p:spPr>
      </p:pic>
      <p:pic>
        <p:nvPicPr>
          <p:cNvPr id="156" name="그림 155" descr="영장류이(가) 표시된 사진&#10;&#10;자동 생성된 설명">
            <a:extLst>
              <a:ext uri="{FF2B5EF4-FFF2-40B4-BE49-F238E27FC236}">
                <a16:creationId xmlns:a16="http://schemas.microsoft.com/office/drawing/2014/main" id="{2BC64D62-ECC3-EC3A-0D23-95F68B8240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20" y="1872884"/>
            <a:ext cx="1440000" cy="1440000"/>
          </a:xfrm>
          <a:prstGeom prst="rect">
            <a:avLst/>
          </a:prstGeom>
        </p:spPr>
      </p:pic>
      <p:pic>
        <p:nvPicPr>
          <p:cNvPr id="158" name="그림 157" descr="식물이(가) 표시된 사진&#10;&#10;자동 생성된 설명">
            <a:extLst>
              <a:ext uri="{FF2B5EF4-FFF2-40B4-BE49-F238E27FC236}">
                <a16:creationId xmlns:a16="http://schemas.microsoft.com/office/drawing/2014/main" id="{6848E75F-5E22-B6E2-31F0-6509C111BF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20" y="328220"/>
            <a:ext cx="1440000" cy="1440000"/>
          </a:xfrm>
          <a:prstGeom prst="rect">
            <a:avLst/>
          </a:prstGeom>
        </p:spPr>
      </p:pic>
      <p:pic>
        <p:nvPicPr>
          <p:cNvPr id="160" name="그림 159" descr="야채이(가) 표시된 사진&#10;&#10;자동 생성된 설명">
            <a:extLst>
              <a:ext uri="{FF2B5EF4-FFF2-40B4-BE49-F238E27FC236}">
                <a16:creationId xmlns:a16="http://schemas.microsoft.com/office/drawing/2014/main" id="{0364E379-9C81-22FF-AFCC-967690FD08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44" y="3410269"/>
            <a:ext cx="1440000" cy="1440000"/>
          </a:xfrm>
          <a:prstGeom prst="rect">
            <a:avLst/>
          </a:prstGeom>
        </p:spPr>
      </p:pic>
      <p:pic>
        <p:nvPicPr>
          <p:cNvPr id="162" name="그림 161" descr="곤충이(가) 표시된 사진&#10;&#10;자동 생성된 설명">
            <a:extLst>
              <a:ext uri="{FF2B5EF4-FFF2-40B4-BE49-F238E27FC236}">
                <a16:creationId xmlns:a16="http://schemas.microsoft.com/office/drawing/2014/main" id="{22317138-3081-1C95-BD4C-9B9C464E3A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64" y="4971437"/>
            <a:ext cx="1440000" cy="1440000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385C138F-97AA-CBBB-28C2-8FC65AD10023}"/>
              </a:ext>
            </a:extLst>
          </p:cNvPr>
          <p:cNvSpPr txBox="1"/>
          <p:nvPr/>
        </p:nvSpPr>
        <p:spPr>
          <a:xfrm>
            <a:off x="5326223" y="6399135"/>
            <a:ext cx="147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Tomato </a:t>
            </a:r>
            <a:r>
              <a:rPr lang="en-US" altLang="ko-KR" sz="1000" b="1" dirty="0" err="1">
                <a:latin typeface="휴먼명조"/>
              </a:rPr>
              <a:t>septoria</a:t>
            </a:r>
            <a:r>
              <a:rPr lang="en-US" altLang="ko-KR" sz="1000" b="1" dirty="0">
                <a:latin typeface="휴먼명조"/>
              </a:rPr>
              <a:t> leaf spot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167" name="그림 166">
            <a:extLst>
              <a:ext uri="{FF2B5EF4-FFF2-40B4-BE49-F238E27FC236}">
                <a16:creationId xmlns:a16="http://schemas.microsoft.com/office/drawing/2014/main" id="{EACC3496-C7E4-990B-2D70-9EB5C6DF50D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13" y="3423985"/>
            <a:ext cx="1440000" cy="1440000"/>
          </a:xfrm>
          <a:prstGeom prst="rect">
            <a:avLst/>
          </a:prstGeom>
        </p:spPr>
      </p:pic>
      <p:pic>
        <p:nvPicPr>
          <p:cNvPr id="169" name="그림 168" descr="대지, 식물이(가) 표시된 사진&#10;&#10;자동 생성된 설명">
            <a:extLst>
              <a:ext uri="{FF2B5EF4-FFF2-40B4-BE49-F238E27FC236}">
                <a16:creationId xmlns:a16="http://schemas.microsoft.com/office/drawing/2014/main" id="{0D6A3941-B204-D7BE-53DA-C04E14310C0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45" y="1872884"/>
            <a:ext cx="1440000" cy="1440000"/>
          </a:xfrm>
          <a:prstGeom prst="rect">
            <a:avLst/>
          </a:prstGeom>
        </p:spPr>
      </p:pic>
      <p:pic>
        <p:nvPicPr>
          <p:cNvPr id="171" name="그림 170" descr="식물, 야채이(가) 표시된 사진&#10;&#10;자동 생성된 설명">
            <a:extLst>
              <a:ext uri="{FF2B5EF4-FFF2-40B4-BE49-F238E27FC236}">
                <a16:creationId xmlns:a16="http://schemas.microsoft.com/office/drawing/2014/main" id="{1C3EC2A5-F617-F7B2-39B1-9382BD29BF8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45" y="328220"/>
            <a:ext cx="1440000" cy="1440000"/>
          </a:xfrm>
          <a:prstGeom prst="rect">
            <a:avLst/>
          </a:prstGeom>
        </p:spPr>
      </p:pic>
      <p:pic>
        <p:nvPicPr>
          <p:cNvPr id="173" name="그림 172" descr="녹색, 야채이(가) 표시된 사진&#10;&#10;자동 생성된 설명">
            <a:extLst>
              <a:ext uri="{FF2B5EF4-FFF2-40B4-BE49-F238E27FC236}">
                <a16:creationId xmlns:a16="http://schemas.microsoft.com/office/drawing/2014/main" id="{7E109619-6C65-AA36-65A7-F1748EC5B9E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13" y="4975086"/>
            <a:ext cx="1440000" cy="1440000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5A329CE9-5EE1-32E7-E4CE-14DCFE1BD457}"/>
              </a:ext>
            </a:extLst>
          </p:cNvPr>
          <p:cNvSpPr txBox="1"/>
          <p:nvPr/>
        </p:nvSpPr>
        <p:spPr>
          <a:xfrm>
            <a:off x="6866442" y="6457890"/>
            <a:ext cx="147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Tomato spotted spider mite</a:t>
            </a:r>
            <a:endParaRPr lang="ko-KR" altLang="en-US" sz="1000" b="1" dirty="0">
              <a:latin typeface="휴먼명조"/>
            </a:endParaRPr>
          </a:p>
        </p:txBody>
      </p:sp>
      <p:pic>
        <p:nvPicPr>
          <p:cNvPr id="2" name="그림 1" descr="파충류이(가) 표시된 사진&#10;&#10;자동 생성된 설명">
            <a:extLst>
              <a:ext uri="{FF2B5EF4-FFF2-40B4-BE49-F238E27FC236}">
                <a16:creationId xmlns:a16="http://schemas.microsoft.com/office/drawing/2014/main" id="{DDC52BC0-1BB3-4BBF-F44B-5EE6845EF65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18" y="4971437"/>
            <a:ext cx="1440000" cy="1440000"/>
          </a:xfrm>
          <a:prstGeom prst="rect">
            <a:avLst/>
          </a:prstGeom>
        </p:spPr>
      </p:pic>
      <p:pic>
        <p:nvPicPr>
          <p:cNvPr id="3" name="그림 2" descr="야채, 식물이(가) 표시된 사진&#10;&#10;자동 생성된 설명">
            <a:extLst>
              <a:ext uri="{FF2B5EF4-FFF2-40B4-BE49-F238E27FC236}">
                <a16:creationId xmlns:a16="http://schemas.microsoft.com/office/drawing/2014/main" id="{39D556EF-C8F9-B5F4-6DD2-D842ED8A06D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18" y="3423698"/>
            <a:ext cx="1440000" cy="1440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7BF6046-38A9-D3D4-5AE2-CA09FD75B2B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18" y="1875959"/>
            <a:ext cx="1440000" cy="144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B3B037C-D5C3-106F-69B3-3837F12C461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18" y="328220"/>
            <a:ext cx="1440000" cy="1440000"/>
          </a:xfrm>
          <a:prstGeom prst="rect">
            <a:avLst/>
          </a:prstGeom>
        </p:spPr>
      </p:pic>
      <p:pic>
        <p:nvPicPr>
          <p:cNvPr id="6" name="그림 5" descr="야채, 식물이(가) 표시된 사진&#10;&#10;자동 생성된 설명">
            <a:extLst>
              <a:ext uri="{FF2B5EF4-FFF2-40B4-BE49-F238E27FC236}">
                <a16:creationId xmlns:a16="http://schemas.microsoft.com/office/drawing/2014/main" id="{AC83772D-5EF4-14C2-8E0C-3FF7C851778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35" y="4973632"/>
            <a:ext cx="1440000" cy="1440000"/>
          </a:xfrm>
          <a:prstGeom prst="rect">
            <a:avLst/>
          </a:prstGeom>
        </p:spPr>
      </p:pic>
      <p:pic>
        <p:nvPicPr>
          <p:cNvPr id="7" name="그림 6" descr="식물이(가) 표시된 사진&#10;&#10;자동 생성된 설명">
            <a:extLst>
              <a:ext uri="{FF2B5EF4-FFF2-40B4-BE49-F238E27FC236}">
                <a16:creationId xmlns:a16="http://schemas.microsoft.com/office/drawing/2014/main" id="{3EA7027C-4ECD-BF00-075C-8BA714340DD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23" y="1875959"/>
            <a:ext cx="1440000" cy="144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D0C0F20-8B18-CE1C-98C7-850B989D02E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23" y="334371"/>
            <a:ext cx="1440000" cy="1440000"/>
          </a:xfrm>
          <a:prstGeom prst="rect">
            <a:avLst/>
          </a:prstGeom>
        </p:spPr>
      </p:pic>
      <p:pic>
        <p:nvPicPr>
          <p:cNvPr id="9" name="그림 8" descr="식물이(가) 표시된 사진&#10;&#10;자동 생성된 설명">
            <a:extLst>
              <a:ext uri="{FF2B5EF4-FFF2-40B4-BE49-F238E27FC236}">
                <a16:creationId xmlns:a16="http://schemas.microsoft.com/office/drawing/2014/main" id="{28886F13-17CC-4786-15FA-91A1278B517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35" y="3417547"/>
            <a:ext cx="1440000" cy="14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0D5464-589C-9FE8-671A-C629C529248F}"/>
              </a:ext>
            </a:extLst>
          </p:cNvPr>
          <p:cNvSpPr txBox="1"/>
          <p:nvPr/>
        </p:nvSpPr>
        <p:spPr>
          <a:xfrm>
            <a:off x="8438415" y="6500723"/>
            <a:ext cx="1471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Tomato early blight</a:t>
            </a:r>
            <a:endParaRPr lang="ko-KR" altLang="en-US" sz="1000" b="1" dirty="0">
              <a:latin typeface="휴먼명조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2B14F-594F-0048-A855-DF0AE2288224}"/>
              </a:ext>
            </a:extLst>
          </p:cNvPr>
          <p:cNvSpPr txBox="1"/>
          <p:nvPr/>
        </p:nvSpPr>
        <p:spPr>
          <a:xfrm>
            <a:off x="9978634" y="6482920"/>
            <a:ext cx="1514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휴먼명조"/>
              </a:rPr>
              <a:t>Tomato healthy</a:t>
            </a:r>
            <a:endParaRPr lang="ko-KR" altLang="en-US" sz="1000" b="1" dirty="0">
              <a:latin typeface="휴먼명조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0949951-D2E6-F43A-BDFC-261F4528AF6D}"/>
              </a:ext>
            </a:extLst>
          </p:cNvPr>
          <p:cNvSpPr/>
          <p:nvPr/>
        </p:nvSpPr>
        <p:spPr>
          <a:xfrm>
            <a:off x="2139792" y="224357"/>
            <a:ext cx="3199871" cy="6574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C3B758D-EFB8-A09B-D158-798338EE7DCE}"/>
              </a:ext>
            </a:extLst>
          </p:cNvPr>
          <p:cNvSpPr/>
          <p:nvPr/>
        </p:nvSpPr>
        <p:spPr>
          <a:xfrm>
            <a:off x="6785698" y="224356"/>
            <a:ext cx="1640866" cy="6633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17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856</Words>
  <Application>Microsoft Office PowerPoint</Application>
  <PresentationFormat>와이드스크린</PresentationFormat>
  <Paragraphs>330</Paragraphs>
  <Slides>17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AppleSDGothicNeoM00</vt:lpstr>
      <vt:lpstr>AppleSDGothicNeoL00</vt:lpstr>
      <vt:lpstr>맑은 고딕</vt:lpstr>
      <vt:lpstr>Wingdings</vt:lpstr>
      <vt:lpstr>Arial</vt:lpstr>
      <vt:lpstr>휴먼명조</vt:lpstr>
      <vt:lpstr>AppleSDGothicNeoSB00</vt:lpstr>
      <vt:lpstr>AppleSDGothicNeoB00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개발 계획서 발표 ppt 초안</dc:title>
  <dc:creator>유지인</dc:creator>
  <cp:lastModifiedBy>Lee Saebom</cp:lastModifiedBy>
  <cp:revision>217</cp:revision>
  <dcterms:created xsi:type="dcterms:W3CDTF">2022-03-09T05:06:39Z</dcterms:created>
  <dcterms:modified xsi:type="dcterms:W3CDTF">2022-10-27T04:55:02Z</dcterms:modified>
</cp:coreProperties>
</file>