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4" r:id="rId2"/>
    <p:sldId id="465" r:id="rId3"/>
    <p:sldId id="586" r:id="rId4"/>
    <p:sldId id="620" r:id="rId5"/>
    <p:sldId id="621" r:id="rId6"/>
    <p:sldId id="622" r:id="rId7"/>
    <p:sldId id="610" r:id="rId8"/>
    <p:sldId id="623" r:id="rId9"/>
    <p:sldId id="624" r:id="rId10"/>
    <p:sldId id="625" r:id="rId11"/>
    <p:sldId id="608" r:id="rId12"/>
    <p:sldId id="632" r:id="rId13"/>
    <p:sldId id="630" r:id="rId14"/>
    <p:sldId id="615" r:id="rId15"/>
    <p:sldId id="626" r:id="rId16"/>
    <p:sldId id="598" r:id="rId17"/>
    <p:sldId id="629" r:id="rId18"/>
    <p:sldId id="618" r:id="rId19"/>
    <p:sldId id="619" r:id="rId20"/>
    <p:sldId id="604" r:id="rId21"/>
    <p:sldId id="605" r:id="rId22"/>
    <p:sldId id="606" r:id="rId23"/>
    <p:sldId id="607" r:id="rId24"/>
    <p:sldId id="628" r:id="rId25"/>
    <p:sldId id="627" r:id="rId26"/>
    <p:sldId id="265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6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635" y="9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8A92D-F4C7-418D-AA0B-27DF81DF318F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B2F4-6271-4C68-A45F-2CF95A4D4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5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7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94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9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92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8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263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32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848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709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83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2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01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919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672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099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479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394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272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3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18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71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64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90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23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72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37C18A-B5B6-4F85-8EEE-B68C311C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55E301-F042-4488-AF4E-2818909E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C1918E-72D4-441A-BA27-72414F8C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B7E6BE-938F-4E3D-93C3-29E0D93F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DFB6A-8B4E-426F-AF8E-D36EFF88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60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356F5-823C-445F-A974-8D6F7BAD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6011B6-4264-49D4-A826-23B5B1D29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D7F273-FE02-484D-A7E6-C4EACD01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7BE9A9-7985-4E8B-9D5F-D49F862F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D0FF1C-5B8D-4515-A798-ED4E1050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8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C4113F-3793-497C-99FB-A486BE310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413752-4651-4986-90FA-1CD58766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BD3D9F-56DF-4182-9788-32562155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A4C6B-6B2C-4324-A281-AC897565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83760A-2FD9-4994-8673-2542753F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3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5F422-E725-47E8-8AE3-F83E72D1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8173E9-1A39-4D97-862D-9AAA1DE1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41B8BC-2075-4FFA-8A24-9B4C714F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FB00A4-4DD5-4A6B-ADA6-D3A3D9F1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E03C33-4C75-4483-8229-0162E37D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2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AB65D-D6C5-4234-89CA-0B7EBD30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197100-8DAA-4337-8448-1D566C27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5B08D4-5443-468E-BA00-13E16D5C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DDE0B3-261A-4B31-8032-A4CDF62B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D79410-CDFF-40A5-8299-E2155D62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28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C80C3-27AD-42C4-9EFE-EBA81A4B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E46390-B375-40F0-81A0-6890F1B57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034861-CF0B-4B55-8C05-374518653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D8AAC7-01B2-4CA7-895F-AF7108B5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3ECCC5-CA29-4E20-B85B-30D5D044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E6EDDF-8251-47C8-8C26-1A259C07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2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C2BF71-09C4-4F2F-B3A9-6064BB39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0F6432-A6E3-4DEF-B795-0FEE732E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800A74-3C7B-420E-9215-CD751C86B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ADDB0A-E99E-461B-B1C8-88264A5CD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E31DE22-4B96-42F9-BC14-D8BB7614B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95AED9-6420-4218-A597-3FCE8936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12DE2E-779A-4742-ABA2-C555AC6C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B1D5FD-6D0A-4815-A311-42819954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1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EB3E9-3C12-42FF-8E7B-041383C9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899297-1180-466E-967C-53399412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3E359B4-7452-4389-9948-565486B9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E42E9F-EC12-4010-BCC5-02C8D3BF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7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6ABD286-B87B-4C9F-B8CD-A0868DF1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8110B4-7CB4-43EC-8F20-C257A438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5DBEB2-362B-4F51-90CA-B5AE23BA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6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9542B-DD69-47BF-94D3-C7E43E20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529EE5-1A37-4B78-A125-CC3F45AC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BA0E4D-1375-4A24-83ED-B3F1D298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F82070-6D7D-43C6-81E4-8BC98997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9F5E06-CD68-4DBE-BC09-26F2FE3B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A65F1F-F081-415B-8B17-61AA4DA6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2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AF768-BC80-4E17-808C-D5749BDD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BEA147-82AC-4D31-9768-9EF457F5E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2A8E43-E285-4DFA-9CE8-069F016E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09241A-920D-4519-A671-4BA3AA9D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525492-2E16-4B71-BDDD-F915FB32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42B99F-999D-4504-A702-03AEDC5A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1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6C8410-40D7-42CC-B912-13351811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71EFF1-7DA2-47C3-B04E-1CCC6046D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683DCF-2422-4DD7-BBB5-0A524A8C0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2497-A013-42C3-8F06-22BD88596C35}" type="datetimeFigureOut">
              <a:rPr lang="ko-KR" altLang="en-US" smtClean="0"/>
              <a:t>2023-07-21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B8061-833E-414B-85FD-0B34A5E61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BF4D82-9A68-4CD9-A211-5D868CD3E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98F36D-A69F-4840-845E-FFD41E5BF651}"/>
              </a:ext>
            </a:extLst>
          </p:cNvPr>
          <p:cNvSpPr/>
          <p:nvPr userDrawn="1"/>
        </p:nvSpPr>
        <p:spPr>
          <a:xfrm>
            <a:off x="11594434" y="6501402"/>
            <a:ext cx="433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3C62EA1-CC63-4244-81CE-9A8D7C1B5CCE}" type="slidenum">
              <a:rPr lang="id-ID" altLang="ko-KR" sz="1500" b="1" kern="1200" smtClean="0">
                <a:solidFill>
                  <a:srgbClr val="002060"/>
                </a:solidFill>
                <a:latin typeface="+mj-ea"/>
                <a:ea typeface="+mn-ea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500" b="1" kern="1200" dirty="0">
              <a:solidFill>
                <a:srgbClr val="002060"/>
              </a:solidFill>
              <a:latin typeface="+mj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13" y="1626329"/>
            <a:ext cx="7521404" cy="13675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ko-KR" sz="3600" dirty="0">
                <a:latin typeface="Arial"/>
                <a:ea typeface="Arial"/>
                <a:cs typeface="Arial"/>
                <a:sym typeface="Arial"/>
              </a:rPr>
              <a:t>인공지능 기반 리튬이온 배터리의</a:t>
            </a:r>
            <a:br>
              <a:rPr lang="ko-KR" altLang="ko-KR" sz="3600" dirty="0">
                <a:latin typeface="Arial"/>
                <a:ea typeface="Arial"/>
                <a:cs typeface="Arial"/>
                <a:sym typeface="Arial"/>
              </a:rPr>
            </a:br>
            <a:r>
              <a:rPr lang="ko-KR" altLang="ko-KR" sz="3600" dirty="0" err="1">
                <a:latin typeface="Arial"/>
                <a:ea typeface="Arial"/>
                <a:cs typeface="Arial"/>
                <a:sym typeface="Arial"/>
              </a:rPr>
              <a:t>SOH</a:t>
            </a:r>
            <a:r>
              <a:rPr lang="ko-KR" altLang="ko-KR" sz="3600" dirty="0">
                <a:latin typeface="Arial"/>
                <a:ea typeface="Arial"/>
                <a:cs typeface="Arial"/>
                <a:sym typeface="Arial"/>
              </a:rPr>
              <a:t> 고속 진단 모델 연구</a:t>
            </a: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279" y="3703111"/>
            <a:ext cx="5267250" cy="818846"/>
          </a:xfrm>
        </p:spPr>
        <p:txBody>
          <a:bodyPr>
            <a:noAutofit/>
          </a:bodyPr>
          <a:lstStyle/>
          <a:p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Jul 2023</a:t>
            </a:r>
          </a:p>
          <a:p>
            <a:endParaRPr lang="en-US" altLang="ko-KR" sz="5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최창</a:t>
            </a:r>
            <a:r>
              <a:rPr lang="en-US" altLang="ko-KR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추우찬</a:t>
            </a:r>
            <a:r>
              <a:rPr lang="en-US" altLang="ko-KR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정남규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13B53D3-03CF-42A0-A746-48706B44124F}"/>
              </a:ext>
            </a:extLst>
          </p:cNvPr>
          <p:cNvGrpSpPr>
            <a:grpSpLocks/>
          </p:cNvGrpSpPr>
          <p:nvPr/>
        </p:nvGrpSpPr>
        <p:grpSpPr bwMode="auto">
          <a:xfrm>
            <a:off x="9223862" y="1906710"/>
            <a:ext cx="2619688" cy="2810117"/>
            <a:chOff x="3578171" y="93667"/>
            <a:chExt cx="5458101" cy="4537577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93E96062-4775-4454-A519-CD4358250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171" y="507266"/>
              <a:ext cx="2711450" cy="2111375"/>
              <a:chOff x="4814101" y="1314952"/>
              <a:chExt cx="3614505" cy="2814638"/>
            </a:xfrm>
            <a:solidFill>
              <a:schemeClr val="bg1">
                <a:lumMod val="65000"/>
              </a:schemeClr>
            </a:solidFill>
          </p:grpSpPr>
          <p:sp>
            <p:nvSpPr>
              <p:cNvPr id="149" name="Freeform 182">
                <a:extLst>
                  <a:ext uri="{FF2B5EF4-FFF2-40B4-BE49-F238E27FC236}">
                    <a16:creationId xmlns:a16="http://schemas.microsoft.com/office/drawing/2014/main" id="{D03AABF5-3B5A-4C17-ACF1-36FBB4F4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738" y="1314952"/>
                <a:ext cx="247598" cy="198929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0" name="Freeform 184">
                <a:extLst>
                  <a:ext uri="{FF2B5EF4-FFF2-40B4-BE49-F238E27FC236}">
                    <a16:creationId xmlns:a16="http://schemas.microsoft.com/office/drawing/2014/main" id="{A24B8412-20F9-4920-887B-F6DA8A1D5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639" y="2081041"/>
                <a:ext cx="247597" cy="245487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1" name="Freeform 187">
                <a:extLst>
                  <a:ext uri="{FF2B5EF4-FFF2-40B4-BE49-F238E27FC236}">
                    <a16:creationId xmlns:a16="http://schemas.microsoft.com/office/drawing/2014/main" id="{60CBC540-7A66-4A16-80B2-61FE98BE7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7121" y="2282086"/>
                <a:ext cx="209507" cy="171418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2" name="Freeform 197">
                <a:extLst>
                  <a:ext uri="{FF2B5EF4-FFF2-40B4-BE49-F238E27FC236}">
                    <a16:creationId xmlns:a16="http://schemas.microsoft.com/office/drawing/2014/main" id="{723281F7-05B8-4B51-B708-698E54D70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2551" y="1630275"/>
                <a:ext cx="211622" cy="184116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3" name="Freeform 201">
                <a:extLst>
                  <a:ext uri="{FF2B5EF4-FFF2-40B4-BE49-F238E27FC236}">
                    <a16:creationId xmlns:a16="http://schemas.microsoft.com/office/drawing/2014/main" id="{BA37E95C-E48D-4212-B3EC-D087D4EE4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6609" y="1515997"/>
                <a:ext cx="196808" cy="190464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4" name="Freeform 224">
                <a:extLst>
                  <a:ext uri="{FF2B5EF4-FFF2-40B4-BE49-F238E27FC236}">
                    <a16:creationId xmlns:a16="http://schemas.microsoft.com/office/drawing/2014/main" id="{FFDA77AD-BDC7-404D-B561-79482C488C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1606" y="1744554"/>
                <a:ext cx="150251" cy="152371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5" name="Freeform 165">
                <a:extLst>
                  <a:ext uri="{FF2B5EF4-FFF2-40B4-BE49-F238E27FC236}">
                    <a16:creationId xmlns:a16="http://schemas.microsoft.com/office/drawing/2014/main" id="{CC6E597B-5653-4734-9BAF-D473EF0B0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1589" y="2620689"/>
                <a:ext cx="237017" cy="266650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6" name="Freeform 170">
                <a:extLst>
                  <a:ext uri="{FF2B5EF4-FFF2-40B4-BE49-F238E27FC236}">
                    <a16:creationId xmlns:a16="http://schemas.microsoft.com/office/drawing/2014/main" id="{3D386A49-DA07-4996-93C8-4B6F18835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3663" y="2038716"/>
                <a:ext cx="304736" cy="264533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7" name="Freeform 173">
                <a:extLst>
                  <a:ext uri="{FF2B5EF4-FFF2-40B4-BE49-F238E27FC236}">
                    <a16:creationId xmlns:a16="http://schemas.microsoft.com/office/drawing/2014/main" id="{2E348690-9E8C-4552-920A-DECC944AB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415" y="2445040"/>
                <a:ext cx="237017" cy="237022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8" name="Freeform 176">
                <a:extLst>
                  <a:ext uri="{FF2B5EF4-FFF2-40B4-BE49-F238E27FC236}">
                    <a16:creationId xmlns:a16="http://schemas.microsoft.com/office/drawing/2014/main" id="{38210967-F664-422C-9E52-A831E436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22360" y="3977219"/>
                <a:ext cx="205274" cy="152371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9" name="Freeform 180">
                <a:extLst>
                  <a:ext uri="{FF2B5EF4-FFF2-40B4-BE49-F238E27FC236}">
                    <a16:creationId xmlns:a16="http://schemas.microsoft.com/office/drawing/2014/main" id="{D99AF1F8-2982-41E0-B937-B5DE9FC3D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4036" y="1359393"/>
                <a:ext cx="247597" cy="247604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0" name="Freeform 181">
                <a:extLst>
                  <a:ext uri="{FF2B5EF4-FFF2-40B4-BE49-F238E27FC236}">
                    <a16:creationId xmlns:a16="http://schemas.microsoft.com/office/drawing/2014/main" id="{7C76A10A-1EE0-4DA5-B61A-25E6554EAA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0583" y="1725508"/>
                <a:ext cx="251831" cy="192580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1" name="Freeform 183">
                <a:extLst>
                  <a:ext uri="{FF2B5EF4-FFF2-40B4-BE49-F238E27FC236}">
                    <a16:creationId xmlns:a16="http://schemas.microsoft.com/office/drawing/2014/main" id="{E75ED8CA-A475-4751-A658-D7C1F4E7AB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34521" y="2705340"/>
                <a:ext cx="220087" cy="215859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2" name="Freeform 188">
                <a:extLst>
                  <a:ext uri="{FF2B5EF4-FFF2-40B4-BE49-F238E27FC236}">
                    <a16:creationId xmlns:a16="http://schemas.microsoft.com/office/drawing/2014/main" id="{A20544D2-B324-470A-852A-5358930550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4797" y="3596290"/>
                <a:ext cx="228552" cy="230673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3" name="Freeform 189">
                <a:extLst>
                  <a:ext uri="{FF2B5EF4-FFF2-40B4-BE49-F238E27FC236}">
                    <a16:creationId xmlns:a16="http://schemas.microsoft.com/office/drawing/2014/main" id="{8AED6559-5536-495C-A85A-B38C11CED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4701" y="2887339"/>
                <a:ext cx="150251" cy="15237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4" name="Freeform 190">
                <a:extLst>
                  <a:ext uri="{FF2B5EF4-FFF2-40B4-BE49-F238E27FC236}">
                    <a16:creationId xmlns:a16="http://schemas.microsoft.com/office/drawing/2014/main" id="{AA9C03E5-4E20-4107-B55A-9F498D099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9723" y="2102204"/>
                <a:ext cx="215855" cy="198929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5" name="Freeform 191">
                <a:extLst>
                  <a:ext uri="{FF2B5EF4-FFF2-40B4-BE49-F238E27FC236}">
                    <a16:creationId xmlns:a16="http://schemas.microsoft.com/office/drawing/2014/main" id="{7DA3BD41-84F9-4E73-BBE7-75A0C0F029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2385" y="2887339"/>
                <a:ext cx="207390" cy="203162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6" name="Freeform 195">
                <a:extLst>
                  <a:ext uri="{FF2B5EF4-FFF2-40B4-BE49-F238E27FC236}">
                    <a16:creationId xmlns:a16="http://schemas.microsoft.com/office/drawing/2014/main" id="{4924F341-9398-4DE3-AC54-C1804E40FE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6929" y="2140297"/>
                <a:ext cx="262411" cy="281463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7" name="Freeform 205">
                <a:extLst>
                  <a:ext uri="{FF2B5EF4-FFF2-40B4-BE49-F238E27FC236}">
                    <a16:creationId xmlns:a16="http://schemas.microsoft.com/office/drawing/2014/main" id="{20B9DA50-D12E-4662-B648-0FD4AAF51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101" y="2957177"/>
                <a:ext cx="137555" cy="152371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8" name="Freeform 223">
                <a:extLst>
                  <a:ext uri="{FF2B5EF4-FFF2-40B4-BE49-F238E27FC236}">
                    <a16:creationId xmlns:a16="http://schemas.microsoft.com/office/drawing/2014/main" id="{245A34A9-AF17-4DAF-AD71-F42F9132E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5776" y="3308478"/>
                <a:ext cx="226435" cy="198929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9FEAA865-2915-4935-A325-1CA070476F04}"/>
                </a:ext>
              </a:extLst>
            </p:cNvPr>
            <p:cNvGrpSpPr/>
            <p:nvPr/>
          </p:nvGrpSpPr>
          <p:grpSpPr>
            <a:xfrm>
              <a:off x="5119657" y="93667"/>
              <a:ext cx="3916615" cy="4537577"/>
              <a:chOff x="6868614" y="762985"/>
              <a:chExt cx="5222153" cy="6050102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02D494F0-06F3-449E-B127-0F28A0E39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8448" y="4076742"/>
                <a:ext cx="342533" cy="319044"/>
              </a:xfrm>
              <a:custGeom>
                <a:avLst/>
                <a:gdLst>
                  <a:gd name="T0" fmla="*/ 53 w 107"/>
                  <a:gd name="T1" fmla="*/ 13 h 100"/>
                  <a:gd name="T2" fmla="*/ 37 w 107"/>
                  <a:gd name="T3" fmla="*/ 16 h 100"/>
                  <a:gd name="T4" fmla="*/ 24 w 107"/>
                  <a:gd name="T5" fmla="*/ 23 h 100"/>
                  <a:gd name="T6" fmla="*/ 13 w 107"/>
                  <a:gd name="T7" fmla="*/ 43 h 100"/>
                  <a:gd name="T8" fmla="*/ 17 w 107"/>
                  <a:gd name="T9" fmla="*/ 55 h 100"/>
                  <a:gd name="T10" fmla="*/ 27 w 107"/>
                  <a:gd name="T11" fmla="*/ 66 h 100"/>
                  <a:gd name="T12" fmla="*/ 33 w 107"/>
                  <a:gd name="T13" fmla="*/ 75 h 100"/>
                  <a:gd name="T14" fmla="*/ 33 w 107"/>
                  <a:gd name="T15" fmla="*/ 79 h 100"/>
                  <a:gd name="T16" fmla="*/ 36 w 107"/>
                  <a:gd name="T17" fmla="*/ 77 h 100"/>
                  <a:gd name="T18" fmla="*/ 45 w 107"/>
                  <a:gd name="T19" fmla="*/ 73 h 100"/>
                  <a:gd name="T20" fmla="*/ 47 w 107"/>
                  <a:gd name="T21" fmla="*/ 73 h 100"/>
                  <a:gd name="T22" fmla="*/ 53 w 107"/>
                  <a:gd name="T23" fmla="*/ 73 h 100"/>
                  <a:gd name="T24" fmla="*/ 70 w 107"/>
                  <a:gd name="T25" fmla="*/ 71 h 100"/>
                  <a:gd name="T26" fmla="*/ 83 w 107"/>
                  <a:gd name="T27" fmla="*/ 64 h 100"/>
                  <a:gd name="T28" fmla="*/ 93 w 107"/>
                  <a:gd name="T29" fmla="*/ 43 h 100"/>
                  <a:gd name="T30" fmla="*/ 83 w 107"/>
                  <a:gd name="T31" fmla="*/ 23 h 100"/>
                  <a:gd name="T32" fmla="*/ 70 w 107"/>
                  <a:gd name="T33" fmla="*/ 16 h 100"/>
                  <a:gd name="T34" fmla="*/ 53 w 107"/>
                  <a:gd name="T35" fmla="*/ 13 h 100"/>
                  <a:gd name="T36" fmla="*/ 53 w 107"/>
                  <a:gd name="T37" fmla="*/ 0 h 100"/>
                  <a:gd name="T38" fmla="*/ 53 w 107"/>
                  <a:gd name="T39" fmla="*/ 0 h 100"/>
                  <a:gd name="T40" fmla="*/ 107 w 107"/>
                  <a:gd name="T41" fmla="*/ 43 h 100"/>
                  <a:gd name="T42" fmla="*/ 53 w 107"/>
                  <a:gd name="T43" fmla="*/ 87 h 100"/>
                  <a:gd name="T44" fmla="*/ 45 w 107"/>
                  <a:gd name="T45" fmla="*/ 86 h 100"/>
                  <a:gd name="T46" fmla="*/ 7 w 107"/>
                  <a:gd name="T47" fmla="*/ 100 h 100"/>
                  <a:gd name="T48" fmla="*/ 7 w 107"/>
                  <a:gd name="T49" fmla="*/ 97 h 100"/>
                  <a:gd name="T50" fmla="*/ 20 w 107"/>
                  <a:gd name="T51" fmla="*/ 80 h 100"/>
                  <a:gd name="T52" fmla="*/ 20 w 107"/>
                  <a:gd name="T53" fmla="*/ 77 h 100"/>
                  <a:gd name="T54" fmla="*/ 0 w 107"/>
                  <a:gd name="T55" fmla="*/ 43 h 100"/>
                  <a:gd name="T56" fmla="*/ 53 w 107"/>
                  <a:gd name="T5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00">
                    <a:moveTo>
                      <a:pt x="53" y="13"/>
                    </a:moveTo>
                    <a:cubicBezTo>
                      <a:pt x="48" y="13"/>
                      <a:pt x="42" y="14"/>
                      <a:pt x="37" y="16"/>
                    </a:cubicBezTo>
                    <a:cubicBezTo>
                      <a:pt x="32" y="18"/>
                      <a:pt x="28" y="20"/>
                      <a:pt x="24" y="23"/>
                    </a:cubicBezTo>
                    <a:cubicBezTo>
                      <a:pt x="17" y="29"/>
                      <a:pt x="13" y="36"/>
                      <a:pt x="13" y="43"/>
                    </a:cubicBezTo>
                    <a:cubicBezTo>
                      <a:pt x="13" y="48"/>
                      <a:pt x="14" y="52"/>
                      <a:pt x="17" y="55"/>
                    </a:cubicBezTo>
                    <a:cubicBezTo>
                      <a:pt x="19" y="59"/>
                      <a:pt x="23" y="63"/>
                      <a:pt x="27" y="66"/>
                    </a:cubicBezTo>
                    <a:cubicBezTo>
                      <a:pt x="30" y="68"/>
                      <a:pt x="32" y="71"/>
                      <a:pt x="33" y="75"/>
                    </a:cubicBezTo>
                    <a:cubicBezTo>
                      <a:pt x="33" y="76"/>
                      <a:pt x="33" y="78"/>
                      <a:pt x="33" y="79"/>
                    </a:cubicBezTo>
                    <a:cubicBezTo>
                      <a:pt x="34" y="78"/>
                      <a:pt x="35" y="78"/>
                      <a:pt x="36" y="77"/>
                    </a:cubicBezTo>
                    <a:cubicBezTo>
                      <a:pt x="38" y="74"/>
                      <a:pt x="42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9" y="73"/>
                      <a:pt x="51" y="73"/>
                      <a:pt x="53" y="73"/>
                    </a:cubicBezTo>
                    <a:cubicBezTo>
                      <a:pt x="59" y="73"/>
                      <a:pt x="65" y="73"/>
                      <a:pt x="70" y="71"/>
                    </a:cubicBezTo>
                    <a:cubicBezTo>
                      <a:pt x="75" y="69"/>
                      <a:pt x="79" y="67"/>
                      <a:pt x="83" y="64"/>
                    </a:cubicBezTo>
                    <a:cubicBezTo>
                      <a:pt x="90" y="58"/>
                      <a:pt x="93" y="51"/>
                      <a:pt x="93" y="43"/>
                    </a:cubicBezTo>
                    <a:cubicBezTo>
                      <a:pt x="93" y="36"/>
                      <a:pt x="90" y="29"/>
                      <a:pt x="83" y="23"/>
                    </a:cubicBezTo>
                    <a:cubicBezTo>
                      <a:pt x="79" y="20"/>
                      <a:pt x="75" y="18"/>
                      <a:pt x="70" y="16"/>
                    </a:cubicBezTo>
                    <a:cubicBezTo>
                      <a:pt x="65" y="14"/>
                      <a:pt x="59" y="13"/>
                      <a:pt x="53" y="13"/>
                    </a:cubicBezTo>
                    <a:close/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7" y="19"/>
                      <a:pt x="107" y="43"/>
                    </a:cubicBezTo>
                    <a:cubicBezTo>
                      <a:pt x="107" y="67"/>
                      <a:pt x="83" y="87"/>
                      <a:pt x="53" y="87"/>
                    </a:cubicBezTo>
                    <a:cubicBezTo>
                      <a:pt x="51" y="87"/>
                      <a:pt x="48" y="87"/>
                      <a:pt x="45" y="86"/>
                    </a:cubicBezTo>
                    <a:cubicBezTo>
                      <a:pt x="34" y="98"/>
                      <a:pt x="20" y="100"/>
                      <a:pt x="7" y="10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4" y="94"/>
                      <a:pt x="20" y="87"/>
                      <a:pt x="20" y="80"/>
                    </a:cubicBezTo>
                    <a:cubicBezTo>
                      <a:pt x="20" y="79"/>
                      <a:pt x="20" y="78"/>
                      <a:pt x="20" y="77"/>
                    </a:cubicBezTo>
                    <a:cubicBezTo>
                      <a:pt x="8" y="69"/>
                      <a:pt x="0" y="57"/>
                      <a:pt x="0" y="43"/>
                    </a:cubicBezTo>
                    <a:cubicBezTo>
                      <a:pt x="0" y="19"/>
                      <a:pt x="2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8941F325-B530-425F-BCFE-A623B5D71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1612" y="4250944"/>
                <a:ext cx="215306" cy="215306"/>
              </a:xfrm>
              <a:custGeom>
                <a:avLst/>
                <a:gdLst>
                  <a:gd name="T0" fmla="*/ 62 w 67"/>
                  <a:gd name="T1" fmla="*/ 17 h 67"/>
                  <a:gd name="T2" fmla="*/ 67 w 67"/>
                  <a:gd name="T3" fmla="*/ 13 h 67"/>
                  <a:gd name="T4" fmla="*/ 67 w 67"/>
                  <a:gd name="T5" fmla="*/ 5 h 67"/>
                  <a:gd name="T6" fmla="*/ 58 w 67"/>
                  <a:gd name="T7" fmla="*/ 5 h 67"/>
                  <a:gd name="T8" fmla="*/ 58 w 67"/>
                  <a:gd name="T9" fmla="*/ 0 h 67"/>
                  <a:gd name="T10" fmla="*/ 4 w 67"/>
                  <a:gd name="T11" fmla="*/ 0 h 67"/>
                  <a:gd name="T12" fmla="*/ 0 w 67"/>
                  <a:gd name="T13" fmla="*/ 5 h 67"/>
                  <a:gd name="T14" fmla="*/ 0 w 67"/>
                  <a:gd name="T15" fmla="*/ 63 h 67"/>
                  <a:gd name="T16" fmla="*/ 4 w 67"/>
                  <a:gd name="T17" fmla="*/ 67 h 67"/>
                  <a:gd name="T18" fmla="*/ 58 w 67"/>
                  <a:gd name="T19" fmla="*/ 67 h 67"/>
                  <a:gd name="T20" fmla="*/ 58 w 67"/>
                  <a:gd name="T21" fmla="*/ 50 h 67"/>
                  <a:gd name="T22" fmla="*/ 62 w 67"/>
                  <a:gd name="T23" fmla="*/ 50 h 67"/>
                  <a:gd name="T24" fmla="*/ 67 w 67"/>
                  <a:gd name="T25" fmla="*/ 46 h 67"/>
                  <a:gd name="T26" fmla="*/ 67 w 67"/>
                  <a:gd name="T27" fmla="*/ 38 h 67"/>
                  <a:gd name="T28" fmla="*/ 58 w 67"/>
                  <a:gd name="T29" fmla="*/ 38 h 67"/>
                  <a:gd name="T30" fmla="*/ 58 w 67"/>
                  <a:gd name="T31" fmla="*/ 34 h 67"/>
                  <a:gd name="T32" fmla="*/ 62 w 67"/>
                  <a:gd name="T33" fmla="*/ 34 h 67"/>
                  <a:gd name="T34" fmla="*/ 67 w 67"/>
                  <a:gd name="T35" fmla="*/ 30 h 67"/>
                  <a:gd name="T36" fmla="*/ 67 w 67"/>
                  <a:gd name="T37" fmla="*/ 21 h 67"/>
                  <a:gd name="T38" fmla="*/ 58 w 67"/>
                  <a:gd name="T39" fmla="*/ 21 h 67"/>
                  <a:gd name="T40" fmla="*/ 58 w 67"/>
                  <a:gd name="T41" fmla="*/ 17 h 67"/>
                  <a:gd name="T42" fmla="*/ 62 w 67"/>
                  <a:gd name="T43" fmla="*/ 17 h 67"/>
                  <a:gd name="T44" fmla="*/ 37 w 67"/>
                  <a:gd name="T45" fmla="*/ 17 h 67"/>
                  <a:gd name="T46" fmla="*/ 46 w 67"/>
                  <a:gd name="T47" fmla="*/ 25 h 67"/>
                  <a:gd name="T48" fmla="*/ 37 w 67"/>
                  <a:gd name="T49" fmla="*/ 34 h 67"/>
                  <a:gd name="T50" fmla="*/ 29 w 67"/>
                  <a:gd name="T51" fmla="*/ 25 h 67"/>
                  <a:gd name="T52" fmla="*/ 37 w 67"/>
                  <a:gd name="T53" fmla="*/ 17 h 67"/>
                  <a:gd name="T54" fmla="*/ 16 w 67"/>
                  <a:gd name="T55" fmla="*/ 63 h 67"/>
                  <a:gd name="T56" fmla="*/ 12 w 67"/>
                  <a:gd name="T57" fmla="*/ 63 h 67"/>
                  <a:gd name="T58" fmla="*/ 12 w 67"/>
                  <a:gd name="T59" fmla="*/ 5 h 67"/>
                  <a:gd name="T60" fmla="*/ 16 w 67"/>
                  <a:gd name="T61" fmla="*/ 5 h 67"/>
                  <a:gd name="T62" fmla="*/ 16 w 67"/>
                  <a:gd name="T63" fmla="*/ 63 h 67"/>
                  <a:gd name="T64" fmla="*/ 50 w 67"/>
                  <a:gd name="T65" fmla="*/ 50 h 67"/>
                  <a:gd name="T66" fmla="*/ 25 w 67"/>
                  <a:gd name="T67" fmla="*/ 50 h 67"/>
                  <a:gd name="T68" fmla="*/ 25 w 67"/>
                  <a:gd name="T69" fmla="*/ 46 h 67"/>
                  <a:gd name="T70" fmla="*/ 33 w 67"/>
                  <a:gd name="T71" fmla="*/ 38 h 67"/>
                  <a:gd name="T72" fmla="*/ 33 w 67"/>
                  <a:gd name="T73" fmla="*/ 38 h 67"/>
                  <a:gd name="T74" fmla="*/ 41 w 67"/>
                  <a:gd name="T75" fmla="*/ 38 h 67"/>
                  <a:gd name="T76" fmla="*/ 50 w 67"/>
                  <a:gd name="T77" fmla="*/ 46 h 67"/>
                  <a:gd name="T78" fmla="*/ 50 w 67"/>
                  <a:gd name="T7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67">
                    <a:moveTo>
                      <a:pt x="62" y="17"/>
                    </a:moveTo>
                    <a:cubicBezTo>
                      <a:pt x="65" y="17"/>
                      <a:pt x="67" y="15"/>
                      <a:pt x="67" y="13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7"/>
                      <a:pt x="4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0"/>
                      <a:pt x="67" y="49"/>
                      <a:pt x="67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5" y="34"/>
                      <a:pt x="67" y="32"/>
                      <a:pt x="67" y="3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7"/>
                      <a:pt x="58" y="17"/>
                      <a:pt x="58" y="17"/>
                    </a:cubicBezTo>
                    <a:lnTo>
                      <a:pt x="62" y="17"/>
                    </a:lnTo>
                    <a:close/>
                    <a:moveTo>
                      <a:pt x="37" y="17"/>
                    </a:moveTo>
                    <a:cubicBezTo>
                      <a:pt x="42" y="17"/>
                      <a:pt x="46" y="21"/>
                      <a:pt x="46" y="25"/>
                    </a:cubicBezTo>
                    <a:cubicBezTo>
                      <a:pt x="46" y="30"/>
                      <a:pt x="42" y="34"/>
                      <a:pt x="37" y="34"/>
                    </a:cubicBezTo>
                    <a:cubicBezTo>
                      <a:pt x="33" y="34"/>
                      <a:pt x="29" y="30"/>
                      <a:pt x="29" y="25"/>
                    </a:cubicBezTo>
                    <a:cubicBezTo>
                      <a:pt x="29" y="21"/>
                      <a:pt x="33" y="17"/>
                      <a:pt x="37" y="17"/>
                    </a:cubicBezTo>
                    <a:close/>
                    <a:moveTo>
                      <a:pt x="16" y="63"/>
                    </a:move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63"/>
                    </a:lnTo>
                    <a:close/>
                    <a:moveTo>
                      <a:pt x="50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2"/>
                      <a:pt x="28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8"/>
                      <a:pt x="50" y="42"/>
                      <a:pt x="50" y="46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84DE243C-3D83-43A4-B09E-5838C97A0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9589" y="3663746"/>
                <a:ext cx="185947" cy="182031"/>
              </a:xfrm>
              <a:custGeom>
                <a:avLst/>
                <a:gdLst>
                  <a:gd name="T0" fmla="*/ 58 w 58"/>
                  <a:gd name="T1" fmla="*/ 29 h 57"/>
                  <a:gd name="T2" fmla="*/ 29 w 58"/>
                  <a:gd name="T3" fmla="*/ 57 h 57"/>
                  <a:gd name="T4" fmla="*/ 0 w 58"/>
                  <a:gd name="T5" fmla="*/ 29 h 57"/>
                  <a:gd name="T6" fmla="*/ 29 w 58"/>
                  <a:gd name="T7" fmla="*/ 0 h 57"/>
                  <a:gd name="T8" fmla="*/ 58 w 58"/>
                  <a:gd name="T9" fmla="*/ 29 h 57"/>
                  <a:gd name="T10" fmla="*/ 6 w 58"/>
                  <a:gd name="T11" fmla="*/ 29 h 57"/>
                  <a:gd name="T12" fmla="*/ 29 w 58"/>
                  <a:gd name="T13" fmla="*/ 52 h 57"/>
                  <a:gd name="T14" fmla="*/ 52 w 58"/>
                  <a:gd name="T15" fmla="*/ 29 h 57"/>
                  <a:gd name="T16" fmla="*/ 29 w 58"/>
                  <a:gd name="T17" fmla="*/ 6 h 57"/>
                  <a:gd name="T18" fmla="*/ 6 w 58"/>
                  <a:gd name="T19" fmla="*/ 29 h 57"/>
                  <a:gd name="T20" fmla="*/ 32 w 58"/>
                  <a:gd name="T21" fmla="*/ 12 h 57"/>
                  <a:gd name="T22" fmla="*/ 46 w 58"/>
                  <a:gd name="T23" fmla="*/ 26 h 57"/>
                  <a:gd name="T24" fmla="*/ 46 w 58"/>
                  <a:gd name="T25" fmla="*/ 31 h 57"/>
                  <a:gd name="T26" fmla="*/ 41 w 58"/>
                  <a:gd name="T27" fmla="*/ 31 h 57"/>
                  <a:gd name="T28" fmla="*/ 33 w 58"/>
                  <a:gd name="T29" fmla="*/ 23 h 57"/>
                  <a:gd name="T30" fmla="*/ 33 w 58"/>
                  <a:gd name="T31" fmla="*/ 43 h 57"/>
                  <a:gd name="T32" fmla="*/ 29 w 58"/>
                  <a:gd name="T33" fmla="*/ 47 h 57"/>
                  <a:gd name="T34" fmla="*/ 25 w 58"/>
                  <a:gd name="T35" fmla="*/ 43 h 57"/>
                  <a:gd name="T36" fmla="*/ 25 w 58"/>
                  <a:gd name="T37" fmla="*/ 23 h 57"/>
                  <a:gd name="T38" fmla="*/ 17 w 58"/>
                  <a:gd name="T39" fmla="*/ 31 h 57"/>
                  <a:gd name="T40" fmla="*/ 12 w 58"/>
                  <a:gd name="T41" fmla="*/ 31 h 57"/>
                  <a:gd name="T42" fmla="*/ 11 w 58"/>
                  <a:gd name="T43" fmla="*/ 29 h 57"/>
                  <a:gd name="T44" fmla="*/ 12 w 58"/>
                  <a:gd name="T45" fmla="*/ 26 h 57"/>
                  <a:gd name="T46" fmla="*/ 27 w 58"/>
                  <a:gd name="T47" fmla="*/ 12 h 57"/>
                  <a:gd name="T48" fmla="*/ 32 w 58"/>
                  <a:gd name="T4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6" y="29"/>
                    </a:moveTo>
                    <a:cubicBezTo>
                      <a:pt x="6" y="42"/>
                      <a:pt x="16" y="52"/>
                      <a:pt x="29" y="52"/>
                    </a:cubicBezTo>
                    <a:cubicBezTo>
                      <a:pt x="42" y="52"/>
                      <a:pt x="52" y="42"/>
                      <a:pt x="52" y="29"/>
                    </a:cubicBezTo>
                    <a:cubicBezTo>
                      <a:pt x="52" y="16"/>
                      <a:pt x="42" y="6"/>
                      <a:pt x="29" y="6"/>
                    </a:cubicBezTo>
                    <a:cubicBezTo>
                      <a:pt x="16" y="6"/>
                      <a:pt x="6" y="16"/>
                      <a:pt x="6" y="29"/>
                    </a:cubicBezTo>
                    <a:close/>
                    <a:moveTo>
                      <a:pt x="32" y="12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8"/>
                      <a:pt x="47" y="30"/>
                      <a:pt x="46" y="31"/>
                    </a:cubicBezTo>
                    <a:cubicBezTo>
                      <a:pt x="45" y="33"/>
                      <a:pt x="42" y="33"/>
                      <a:pt x="41" y="31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1" y="47"/>
                      <a:pt x="29" y="47"/>
                    </a:cubicBezTo>
                    <a:cubicBezTo>
                      <a:pt x="27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3"/>
                      <a:pt x="14" y="33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30" y="11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65673D3B-C8C2-4CCA-8818-C13A0A0B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38272" y="3890796"/>
                <a:ext cx="146800" cy="146799"/>
              </a:xfrm>
              <a:custGeom>
                <a:avLst/>
                <a:gdLst>
                  <a:gd name="T0" fmla="*/ 3 w 46"/>
                  <a:gd name="T1" fmla="*/ 0 h 46"/>
                  <a:gd name="T2" fmla="*/ 20 w 46"/>
                  <a:gd name="T3" fmla="*/ 0 h 46"/>
                  <a:gd name="T4" fmla="*/ 20 w 46"/>
                  <a:gd name="T5" fmla="*/ 3 h 46"/>
                  <a:gd name="T6" fmla="*/ 3 w 46"/>
                  <a:gd name="T7" fmla="*/ 3 h 46"/>
                  <a:gd name="T8" fmla="*/ 3 w 46"/>
                  <a:gd name="T9" fmla="*/ 0 h 46"/>
                  <a:gd name="T10" fmla="*/ 26 w 46"/>
                  <a:gd name="T11" fmla="*/ 0 h 46"/>
                  <a:gd name="T12" fmla="*/ 43 w 46"/>
                  <a:gd name="T13" fmla="*/ 0 h 46"/>
                  <a:gd name="T14" fmla="*/ 43 w 46"/>
                  <a:gd name="T15" fmla="*/ 3 h 46"/>
                  <a:gd name="T16" fmla="*/ 26 w 46"/>
                  <a:gd name="T17" fmla="*/ 3 h 46"/>
                  <a:gd name="T18" fmla="*/ 26 w 46"/>
                  <a:gd name="T19" fmla="*/ 0 h 46"/>
                  <a:gd name="T20" fmla="*/ 43 w 46"/>
                  <a:gd name="T21" fmla="*/ 14 h 46"/>
                  <a:gd name="T22" fmla="*/ 41 w 46"/>
                  <a:gd name="T23" fmla="*/ 14 h 46"/>
                  <a:gd name="T24" fmla="*/ 41 w 46"/>
                  <a:gd name="T25" fmla="*/ 3 h 46"/>
                  <a:gd name="T26" fmla="*/ 29 w 46"/>
                  <a:gd name="T27" fmla="*/ 3 h 46"/>
                  <a:gd name="T28" fmla="*/ 29 w 46"/>
                  <a:gd name="T29" fmla="*/ 14 h 46"/>
                  <a:gd name="T30" fmla="*/ 17 w 46"/>
                  <a:gd name="T31" fmla="*/ 14 h 46"/>
                  <a:gd name="T32" fmla="*/ 17 w 46"/>
                  <a:gd name="T33" fmla="*/ 3 h 46"/>
                  <a:gd name="T34" fmla="*/ 6 w 46"/>
                  <a:gd name="T35" fmla="*/ 3 h 46"/>
                  <a:gd name="T36" fmla="*/ 6 w 46"/>
                  <a:gd name="T37" fmla="*/ 14 h 46"/>
                  <a:gd name="T38" fmla="*/ 3 w 46"/>
                  <a:gd name="T39" fmla="*/ 14 h 46"/>
                  <a:gd name="T40" fmla="*/ 0 w 46"/>
                  <a:gd name="T41" fmla="*/ 18 h 46"/>
                  <a:gd name="T42" fmla="*/ 0 w 46"/>
                  <a:gd name="T43" fmla="*/ 43 h 46"/>
                  <a:gd name="T44" fmla="*/ 3 w 46"/>
                  <a:gd name="T45" fmla="*/ 46 h 46"/>
                  <a:gd name="T46" fmla="*/ 17 w 46"/>
                  <a:gd name="T47" fmla="*/ 46 h 46"/>
                  <a:gd name="T48" fmla="*/ 20 w 46"/>
                  <a:gd name="T49" fmla="*/ 43 h 46"/>
                  <a:gd name="T50" fmla="*/ 20 w 46"/>
                  <a:gd name="T51" fmla="*/ 26 h 46"/>
                  <a:gd name="T52" fmla="*/ 26 w 46"/>
                  <a:gd name="T53" fmla="*/ 26 h 46"/>
                  <a:gd name="T54" fmla="*/ 26 w 46"/>
                  <a:gd name="T55" fmla="*/ 43 h 46"/>
                  <a:gd name="T56" fmla="*/ 29 w 46"/>
                  <a:gd name="T57" fmla="*/ 46 h 46"/>
                  <a:gd name="T58" fmla="*/ 43 w 46"/>
                  <a:gd name="T59" fmla="*/ 46 h 46"/>
                  <a:gd name="T60" fmla="*/ 46 w 46"/>
                  <a:gd name="T61" fmla="*/ 43 h 46"/>
                  <a:gd name="T62" fmla="*/ 46 w 46"/>
                  <a:gd name="T63" fmla="*/ 18 h 46"/>
                  <a:gd name="T64" fmla="*/ 43 w 46"/>
                  <a:gd name="T65" fmla="*/ 14 h 46"/>
                  <a:gd name="T66" fmla="*/ 16 w 46"/>
                  <a:gd name="T67" fmla="*/ 43 h 46"/>
                  <a:gd name="T68" fmla="*/ 5 w 46"/>
                  <a:gd name="T69" fmla="*/ 43 h 46"/>
                  <a:gd name="T70" fmla="*/ 3 w 46"/>
                  <a:gd name="T71" fmla="*/ 42 h 46"/>
                  <a:gd name="T72" fmla="*/ 5 w 46"/>
                  <a:gd name="T73" fmla="*/ 40 h 46"/>
                  <a:gd name="T74" fmla="*/ 16 w 46"/>
                  <a:gd name="T75" fmla="*/ 40 h 46"/>
                  <a:gd name="T76" fmla="*/ 17 w 46"/>
                  <a:gd name="T77" fmla="*/ 42 h 46"/>
                  <a:gd name="T78" fmla="*/ 16 w 46"/>
                  <a:gd name="T79" fmla="*/ 43 h 46"/>
                  <a:gd name="T80" fmla="*/ 25 w 46"/>
                  <a:gd name="T81" fmla="*/ 23 h 46"/>
                  <a:gd name="T82" fmla="*/ 22 w 46"/>
                  <a:gd name="T83" fmla="*/ 23 h 46"/>
                  <a:gd name="T84" fmla="*/ 20 w 46"/>
                  <a:gd name="T85" fmla="*/ 22 h 46"/>
                  <a:gd name="T86" fmla="*/ 22 w 46"/>
                  <a:gd name="T87" fmla="*/ 20 h 46"/>
                  <a:gd name="T88" fmla="*/ 25 w 46"/>
                  <a:gd name="T89" fmla="*/ 20 h 46"/>
                  <a:gd name="T90" fmla="*/ 26 w 46"/>
                  <a:gd name="T91" fmla="*/ 22 h 46"/>
                  <a:gd name="T92" fmla="*/ 25 w 46"/>
                  <a:gd name="T93" fmla="*/ 23 h 46"/>
                  <a:gd name="T94" fmla="*/ 42 w 46"/>
                  <a:gd name="T95" fmla="*/ 43 h 46"/>
                  <a:gd name="T96" fmla="*/ 31 w 46"/>
                  <a:gd name="T97" fmla="*/ 43 h 46"/>
                  <a:gd name="T98" fmla="*/ 29 w 46"/>
                  <a:gd name="T99" fmla="*/ 42 h 46"/>
                  <a:gd name="T100" fmla="*/ 31 w 46"/>
                  <a:gd name="T101" fmla="*/ 40 h 46"/>
                  <a:gd name="T102" fmla="*/ 42 w 46"/>
                  <a:gd name="T103" fmla="*/ 40 h 46"/>
                  <a:gd name="T104" fmla="*/ 43 w 46"/>
                  <a:gd name="T105" fmla="*/ 42 h 46"/>
                  <a:gd name="T106" fmla="*/ 42 w 46"/>
                  <a:gd name="T10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2" y="46"/>
                      <a:pt x="3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6"/>
                      <a:pt x="20" y="45"/>
                      <a:pt x="20" y="43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5"/>
                      <a:pt x="28" y="46"/>
                      <a:pt x="29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6" y="45"/>
                      <a:pt x="46" y="4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5" y="14"/>
                      <a:pt x="43" y="14"/>
                    </a:cubicBezTo>
                    <a:close/>
                    <a:moveTo>
                      <a:pt x="16" y="43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3" y="43"/>
                      <a:pt x="3" y="42"/>
                    </a:cubicBezTo>
                    <a:cubicBezTo>
                      <a:pt x="3" y="41"/>
                      <a:pt x="4" y="40"/>
                      <a:pt x="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6" y="43"/>
                    </a:cubicBezTo>
                    <a:close/>
                    <a:moveTo>
                      <a:pt x="25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6" y="22"/>
                    </a:cubicBezTo>
                    <a:cubicBezTo>
                      <a:pt x="26" y="22"/>
                      <a:pt x="25" y="23"/>
                      <a:pt x="25" y="23"/>
                    </a:cubicBezTo>
                    <a:close/>
                    <a:moveTo>
                      <a:pt x="42" y="43"/>
                    </a:move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43" y="43"/>
                      <a:pt x="43" y="43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EBA30AFF-845B-4177-B0A5-EE521DFB6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076" y="3920155"/>
                <a:ext cx="236837" cy="238794"/>
              </a:xfrm>
              <a:custGeom>
                <a:avLst/>
                <a:gdLst>
                  <a:gd name="T0" fmla="*/ 61 w 121"/>
                  <a:gd name="T1" fmla="*/ 122 h 122"/>
                  <a:gd name="T2" fmla="*/ 121 w 121"/>
                  <a:gd name="T3" fmla="*/ 62 h 122"/>
                  <a:gd name="T4" fmla="*/ 84 w 121"/>
                  <a:gd name="T5" fmla="*/ 62 h 122"/>
                  <a:gd name="T6" fmla="*/ 84 w 121"/>
                  <a:gd name="T7" fmla="*/ 0 h 122"/>
                  <a:gd name="T8" fmla="*/ 38 w 121"/>
                  <a:gd name="T9" fmla="*/ 0 h 122"/>
                  <a:gd name="T10" fmla="*/ 38 w 121"/>
                  <a:gd name="T11" fmla="*/ 62 h 122"/>
                  <a:gd name="T12" fmla="*/ 0 w 121"/>
                  <a:gd name="T13" fmla="*/ 62 h 122"/>
                  <a:gd name="T14" fmla="*/ 61 w 121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2">
                    <a:moveTo>
                      <a:pt x="61" y="122"/>
                    </a:moveTo>
                    <a:lnTo>
                      <a:pt x="121" y="62"/>
                    </a:lnTo>
                    <a:lnTo>
                      <a:pt x="84" y="62"/>
                    </a:lnTo>
                    <a:lnTo>
                      <a:pt x="84" y="0"/>
                    </a:lnTo>
                    <a:lnTo>
                      <a:pt x="38" y="0"/>
                    </a:lnTo>
                    <a:lnTo>
                      <a:pt x="38" y="62"/>
                    </a:lnTo>
                    <a:lnTo>
                      <a:pt x="0" y="62"/>
                    </a:lnTo>
                    <a:lnTo>
                      <a:pt x="6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86C35056-3787-4FC5-83E7-C58023E2F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8058" y="3391677"/>
                <a:ext cx="197691" cy="19769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57 w 62"/>
                  <a:gd name="T11" fmla="*/ 35 h 62"/>
                  <a:gd name="T12" fmla="*/ 41 w 62"/>
                  <a:gd name="T13" fmla="*/ 34 h 62"/>
                  <a:gd name="T14" fmla="*/ 46 w 62"/>
                  <a:gd name="T15" fmla="*/ 53 h 62"/>
                  <a:gd name="T16" fmla="*/ 57 w 62"/>
                  <a:gd name="T17" fmla="*/ 35 h 62"/>
                  <a:gd name="T18" fmla="*/ 41 w 62"/>
                  <a:gd name="T19" fmla="*/ 55 h 62"/>
                  <a:gd name="T20" fmla="*/ 36 w 62"/>
                  <a:gd name="T21" fmla="*/ 35 h 62"/>
                  <a:gd name="T22" fmla="*/ 35 w 62"/>
                  <a:gd name="T23" fmla="*/ 35 h 62"/>
                  <a:gd name="T24" fmla="*/ 15 w 62"/>
                  <a:gd name="T25" fmla="*/ 52 h 62"/>
                  <a:gd name="T26" fmla="*/ 31 w 62"/>
                  <a:gd name="T27" fmla="*/ 57 h 62"/>
                  <a:gd name="T28" fmla="*/ 41 w 62"/>
                  <a:gd name="T29" fmla="*/ 55 h 62"/>
                  <a:gd name="T30" fmla="*/ 11 w 62"/>
                  <a:gd name="T31" fmla="*/ 48 h 62"/>
                  <a:gd name="T32" fmla="*/ 33 w 62"/>
                  <a:gd name="T33" fmla="*/ 31 h 62"/>
                  <a:gd name="T34" fmla="*/ 34 w 62"/>
                  <a:gd name="T35" fmla="*/ 31 h 62"/>
                  <a:gd name="T36" fmla="*/ 32 w 62"/>
                  <a:gd name="T37" fmla="*/ 26 h 62"/>
                  <a:gd name="T38" fmla="*/ 4 w 62"/>
                  <a:gd name="T39" fmla="*/ 30 h 62"/>
                  <a:gd name="T40" fmla="*/ 4 w 62"/>
                  <a:gd name="T41" fmla="*/ 31 h 62"/>
                  <a:gd name="T42" fmla="*/ 11 w 62"/>
                  <a:gd name="T43" fmla="*/ 48 h 62"/>
                  <a:gd name="T44" fmla="*/ 5 w 62"/>
                  <a:gd name="T45" fmla="*/ 25 h 62"/>
                  <a:gd name="T46" fmla="*/ 29 w 62"/>
                  <a:gd name="T47" fmla="*/ 22 h 62"/>
                  <a:gd name="T48" fmla="*/ 20 w 62"/>
                  <a:gd name="T49" fmla="*/ 7 h 62"/>
                  <a:gd name="T50" fmla="*/ 5 w 62"/>
                  <a:gd name="T51" fmla="*/ 25 h 62"/>
                  <a:gd name="T52" fmla="*/ 25 w 62"/>
                  <a:gd name="T53" fmla="*/ 5 h 62"/>
                  <a:gd name="T54" fmla="*/ 35 w 62"/>
                  <a:gd name="T55" fmla="*/ 20 h 62"/>
                  <a:gd name="T56" fmla="*/ 49 w 62"/>
                  <a:gd name="T57" fmla="*/ 11 h 62"/>
                  <a:gd name="T58" fmla="*/ 31 w 62"/>
                  <a:gd name="T59" fmla="*/ 4 h 62"/>
                  <a:gd name="T60" fmla="*/ 25 w 62"/>
                  <a:gd name="T61" fmla="*/ 5 h 62"/>
                  <a:gd name="T62" fmla="*/ 51 w 62"/>
                  <a:gd name="T63" fmla="*/ 14 h 62"/>
                  <a:gd name="T64" fmla="*/ 37 w 62"/>
                  <a:gd name="T65" fmla="*/ 24 h 62"/>
                  <a:gd name="T66" fmla="*/ 38 w 62"/>
                  <a:gd name="T67" fmla="*/ 28 h 62"/>
                  <a:gd name="T68" fmla="*/ 39 w 62"/>
                  <a:gd name="T69" fmla="*/ 30 h 62"/>
                  <a:gd name="T70" fmla="*/ 57 w 62"/>
                  <a:gd name="T71" fmla="*/ 30 h 62"/>
                  <a:gd name="T72" fmla="*/ 51 w 62"/>
                  <a:gd name="T7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57" y="35"/>
                    </a:moveTo>
                    <a:cubicBezTo>
                      <a:pt x="56" y="35"/>
                      <a:pt x="49" y="32"/>
                      <a:pt x="41" y="34"/>
                    </a:cubicBezTo>
                    <a:cubicBezTo>
                      <a:pt x="44" y="43"/>
                      <a:pt x="45" y="51"/>
                      <a:pt x="46" y="53"/>
                    </a:cubicBezTo>
                    <a:cubicBezTo>
                      <a:pt x="52" y="49"/>
                      <a:pt x="56" y="42"/>
                      <a:pt x="57" y="35"/>
                    </a:cubicBezTo>
                    <a:close/>
                    <a:moveTo>
                      <a:pt x="41" y="55"/>
                    </a:moveTo>
                    <a:cubicBezTo>
                      <a:pt x="41" y="53"/>
                      <a:pt x="39" y="45"/>
                      <a:pt x="36" y="35"/>
                    </a:cubicBezTo>
                    <a:cubicBezTo>
                      <a:pt x="36" y="35"/>
                      <a:pt x="36" y="35"/>
                      <a:pt x="35" y="35"/>
                    </a:cubicBezTo>
                    <a:cubicBezTo>
                      <a:pt x="20" y="40"/>
                      <a:pt x="15" y="51"/>
                      <a:pt x="15" y="52"/>
                    </a:cubicBezTo>
                    <a:cubicBezTo>
                      <a:pt x="19" y="55"/>
                      <a:pt x="25" y="57"/>
                      <a:pt x="31" y="57"/>
                    </a:cubicBezTo>
                    <a:cubicBezTo>
                      <a:pt x="35" y="57"/>
                      <a:pt x="38" y="57"/>
                      <a:pt x="41" y="55"/>
                    </a:cubicBezTo>
                    <a:close/>
                    <a:moveTo>
                      <a:pt x="11" y="48"/>
                    </a:moveTo>
                    <a:cubicBezTo>
                      <a:pt x="12" y="47"/>
                      <a:pt x="19" y="35"/>
                      <a:pt x="33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3" y="29"/>
                      <a:pt x="32" y="28"/>
                      <a:pt x="32" y="26"/>
                    </a:cubicBezTo>
                    <a:cubicBezTo>
                      <a:pt x="18" y="30"/>
                      <a:pt x="6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8"/>
                      <a:pt x="7" y="44"/>
                      <a:pt x="11" y="48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17" y="25"/>
                      <a:pt x="29" y="22"/>
                    </a:cubicBezTo>
                    <a:cubicBezTo>
                      <a:pt x="25" y="14"/>
                      <a:pt x="20" y="8"/>
                      <a:pt x="20" y="7"/>
                    </a:cubicBezTo>
                    <a:cubicBezTo>
                      <a:pt x="12" y="10"/>
                      <a:pt x="7" y="17"/>
                      <a:pt x="5" y="25"/>
                    </a:cubicBezTo>
                    <a:close/>
                    <a:moveTo>
                      <a:pt x="25" y="5"/>
                    </a:moveTo>
                    <a:cubicBezTo>
                      <a:pt x="25" y="6"/>
                      <a:pt x="30" y="12"/>
                      <a:pt x="35" y="20"/>
                    </a:cubicBezTo>
                    <a:cubicBezTo>
                      <a:pt x="44" y="17"/>
                      <a:pt x="48" y="12"/>
                      <a:pt x="49" y="11"/>
                    </a:cubicBezTo>
                    <a:cubicBezTo>
                      <a:pt x="44" y="7"/>
                      <a:pt x="38" y="4"/>
                      <a:pt x="31" y="4"/>
                    </a:cubicBezTo>
                    <a:cubicBezTo>
                      <a:pt x="29" y="4"/>
                      <a:pt x="27" y="4"/>
                      <a:pt x="25" y="5"/>
                    </a:cubicBezTo>
                    <a:close/>
                    <a:moveTo>
                      <a:pt x="51" y="14"/>
                    </a:moveTo>
                    <a:cubicBezTo>
                      <a:pt x="51" y="15"/>
                      <a:pt x="46" y="20"/>
                      <a:pt x="37" y="24"/>
                    </a:cubicBezTo>
                    <a:cubicBezTo>
                      <a:pt x="37" y="26"/>
                      <a:pt x="38" y="27"/>
                      <a:pt x="38" y="28"/>
                    </a:cubicBezTo>
                    <a:cubicBezTo>
                      <a:pt x="39" y="29"/>
                      <a:pt x="39" y="29"/>
                      <a:pt x="39" y="30"/>
                    </a:cubicBezTo>
                    <a:cubicBezTo>
                      <a:pt x="48" y="29"/>
                      <a:pt x="57" y="30"/>
                      <a:pt x="57" y="30"/>
                    </a:cubicBezTo>
                    <a:cubicBezTo>
                      <a:pt x="57" y="24"/>
                      <a:pt x="55" y="18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" name="Freeform 61">
                <a:extLst>
                  <a:ext uri="{FF2B5EF4-FFF2-40B4-BE49-F238E27FC236}">
                    <a16:creationId xmlns:a16="http://schemas.microsoft.com/office/drawing/2014/main" id="{5A2872E9-C0CB-4D6B-B274-AC86A57C9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50369" y="3689191"/>
                <a:ext cx="187904" cy="166372"/>
              </a:xfrm>
              <a:custGeom>
                <a:avLst/>
                <a:gdLst>
                  <a:gd name="T0" fmla="*/ 48 w 59"/>
                  <a:gd name="T1" fmla="*/ 0 h 52"/>
                  <a:gd name="T2" fmla="*/ 11 w 59"/>
                  <a:gd name="T3" fmla="*/ 0 h 52"/>
                  <a:gd name="T4" fmla="*/ 0 w 59"/>
                  <a:gd name="T5" fmla="*/ 12 h 52"/>
                  <a:gd name="T6" fmla="*/ 0 w 59"/>
                  <a:gd name="T7" fmla="*/ 50 h 52"/>
                  <a:gd name="T8" fmla="*/ 2 w 59"/>
                  <a:gd name="T9" fmla="*/ 52 h 52"/>
                  <a:gd name="T10" fmla="*/ 57 w 59"/>
                  <a:gd name="T11" fmla="*/ 52 h 52"/>
                  <a:gd name="T12" fmla="*/ 59 w 59"/>
                  <a:gd name="T13" fmla="*/ 50 h 52"/>
                  <a:gd name="T14" fmla="*/ 59 w 59"/>
                  <a:gd name="T15" fmla="*/ 12 h 52"/>
                  <a:gd name="T16" fmla="*/ 48 w 59"/>
                  <a:gd name="T17" fmla="*/ 0 h 52"/>
                  <a:gd name="T18" fmla="*/ 37 w 59"/>
                  <a:gd name="T19" fmla="*/ 34 h 52"/>
                  <a:gd name="T20" fmla="*/ 37 w 59"/>
                  <a:gd name="T21" fmla="*/ 45 h 52"/>
                  <a:gd name="T22" fmla="*/ 22 w 59"/>
                  <a:gd name="T23" fmla="*/ 45 h 52"/>
                  <a:gd name="T24" fmla="*/ 22 w 59"/>
                  <a:gd name="T25" fmla="*/ 34 h 52"/>
                  <a:gd name="T26" fmla="*/ 11 w 59"/>
                  <a:gd name="T27" fmla="*/ 34 h 52"/>
                  <a:gd name="T28" fmla="*/ 29 w 59"/>
                  <a:gd name="T29" fmla="*/ 19 h 52"/>
                  <a:gd name="T30" fmla="*/ 48 w 59"/>
                  <a:gd name="T31" fmla="*/ 34 h 52"/>
                  <a:gd name="T32" fmla="*/ 37 w 59"/>
                  <a:gd name="T33" fmla="*/ 34 h 52"/>
                  <a:gd name="T34" fmla="*/ 9 w 59"/>
                  <a:gd name="T35" fmla="*/ 8 h 52"/>
                  <a:gd name="T36" fmla="*/ 12 w 59"/>
                  <a:gd name="T37" fmla="*/ 4 h 52"/>
                  <a:gd name="T38" fmla="*/ 46 w 59"/>
                  <a:gd name="T39" fmla="*/ 4 h 52"/>
                  <a:gd name="T40" fmla="*/ 50 w 59"/>
                  <a:gd name="T41" fmla="*/ 8 h 52"/>
                  <a:gd name="T42" fmla="*/ 9 w 59"/>
                  <a:gd name="T43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52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2"/>
                      <a:pt x="2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2"/>
                      <a:pt x="59" y="50"/>
                    </a:cubicBezTo>
                    <a:cubicBezTo>
                      <a:pt x="59" y="12"/>
                      <a:pt x="59" y="12"/>
                      <a:pt x="59" y="12"/>
                    </a:cubicBezTo>
                    <a:lnTo>
                      <a:pt x="48" y="0"/>
                    </a:lnTo>
                    <a:close/>
                    <a:moveTo>
                      <a:pt x="37" y="34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48" y="34"/>
                      <a:pt x="48" y="34"/>
                      <a:pt x="48" y="34"/>
                    </a:cubicBezTo>
                    <a:lnTo>
                      <a:pt x="37" y="34"/>
                    </a:lnTo>
                    <a:close/>
                    <a:moveTo>
                      <a:pt x="9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" name="Freeform 62">
                <a:extLst>
                  <a:ext uri="{FF2B5EF4-FFF2-40B4-BE49-F238E27FC236}">
                    <a16:creationId xmlns:a16="http://schemas.microsoft.com/office/drawing/2014/main" id="{464DBB7C-A3D9-4103-81F5-C62F8622D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43244" y="4012150"/>
                <a:ext cx="303387" cy="266197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7 h 83"/>
                  <a:gd name="T16" fmla="*/ 83 w 95"/>
                  <a:gd name="T17" fmla="*/ 67 h 83"/>
                  <a:gd name="T18" fmla="*/ 83 w 95"/>
                  <a:gd name="T19" fmla="*/ 67 h 83"/>
                  <a:gd name="T20" fmla="*/ 95 w 95"/>
                  <a:gd name="T21" fmla="*/ 34 h 83"/>
                  <a:gd name="T22" fmla="*/ 80 w 95"/>
                  <a:gd name="T23" fmla="*/ 62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2 h 83"/>
                  <a:gd name="T32" fmla="*/ 78 w 95"/>
                  <a:gd name="T33" fmla="*/ 7 h 83"/>
                  <a:gd name="T34" fmla="*/ 80 w 95"/>
                  <a:gd name="T35" fmla="*/ 5 h 83"/>
                  <a:gd name="T36" fmla="*/ 82 w 95"/>
                  <a:gd name="T37" fmla="*/ 7 h 83"/>
                  <a:gd name="T38" fmla="*/ 86 w 95"/>
                  <a:gd name="T39" fmla="*/ 12 h 83"/>
                  <a:gd name="T40" fmla="*/ 89 w 95"/>
                  <a:gd name="T41" fmla="*/ 34 h 83"/>
                  <a:gd name="T42" fmla="*/ 86 w 95"/>
                  <a:gd name="T43" fmla="*/ 55 h 83"/>
                  <a:gd name="T44" fmla="*/ 82 w 95"/>
                  <a:gd name="T45" fmla="*/ 61 h 83"/>
                  <a:gd name="T46" fmla="*/ 80 w 95"/>
                  <a:gd name="T47" fmla="*/ 62 h 83"/>
                  <a:gd name="T48" fmla="*/ 23 w 95"/>
                  <a:gd name="T49" fmla="*/ 34 h 83"/>
                  <a:gd name="T50" fmla="*/ 24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4 w 95"/>
                  <a:gd name="T65" fmla="*/ 47 h 83"/>
                  <a:gd name="T66" fmla="*/ 23 w 95"/>
                  <a:gd name="T67" fmla="*/ 34 h 83"/>
                  <a:gd name="T68" fmla="*/ 34 w 95"/>
                  <a:gd name="T69" fmla="*/ 53 h 83"/>
                  <a:gd name="T70" fmla="*/ 22 w 95"/>
                  <a:gd name="T71" fmla="*/ 51 h 83"/>
                  <a:gd name="T72" fmla="*/ 30 w 95"/>
                  <a:gd name="T73" fmla="*/ 81 h 83"/>
                  <a:gd name="T74" fmla="*/ 33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3 h 83"/>
                  <a:gd name="T82" fmla="*/ 80 w 95"/>
                  <a:gd name="T83" fmla="*/ 45 h 83"/>
                  <a:gd name="T84" fmla="*/ 79 w 95"/>
                  <a:gd name="T85" fmla="*/ 44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5 h 83"/>
                  <a:gd name="T92" fmla="*/ 79 w 95"/>
                  <a:gd name="T93" fmla="*/ 23 h 83"/>
                  <a:gd name="T94" fmla="*/ 80 w 95"/>
                  <a:gd name="T95" fmla="*/ 23 h 83"/>
                  <a:gd name="T96" fmla="*/ 81 w 95"/>
                  <a:gd name="T97" fmla="*/ 23 h 83"/>
                  <a:gd name="T98" fmla="*/ 82 w 95"/>
                  <a:gd name="T99" fmla="*/ 25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4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8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3"/>
                      <a:pt x="31" y="19"/>
                    </a:cubicBezTo>
                    <a:cubicBezTo>
                      <a:pt x="30" y="23"/>
                      <a:pt x="30" y="28"/>
                      <a:pt x="30" y="34"/>
                    </a:cubicBezTo>
                    <a:cubicBezTo>
                      <a:pt x="30" y="39"/>
                      <a:pt x="30" y="44"/>
                      <a:pt x="31" y="49"/>
                    </a:cubicBezTo>
                    <a:cubicBezTo>
                      <a:pt x="57" y="54"/>
                      <a:pt x="75" y="67"/>
                      <a:pt x="7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9" y="67"/>
                      <a:pt x="95" y="52"/>
                      <a:pt x="95" y="34"/>
                    </a:cubicBezTo>
                    <a:close/>
                    <a:moveTo>
                      <a:pt x="80" y="62"/>
                    </a:moveTo>
                    <a:cubicBezTo>
                      <a:pt x="79" y="62"/>
                      <a:pt x="78" y="61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2" y="49"/>
                      <a:pt x="71" y="42"/>
                      <a:pt x="71" y="34"/>
                    </a:cubicBezTo>
                    <a:cubicBezTo>
                      <a:pt x="71" y="26"/>
                      <a:pt x="72" y="18"/>
                      <a:pt x="75" y="12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2" y="7"/>
                    </a:cubicBezTo>
                    <a:cubicBezTo>
                      <a:pt x="84" y="8"/>
                      <a:pt x="85" y="10"/>
                      <a:pt x="86" y="12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49"/>
                      <a:pt x="86" y="55"/>
                    </a:cubicBezTo>
                    <a:cubicBezTo>
                      <a:pt x="85" y="58"/>
                      <a:pt x="84" y="60"/>
                      <a:pt x="82" y="61"/>
                    </a:cubicBezTo>
                    <a:cubicBezTo>
                      <a:pt x="82" y="61"/>
                      <a:pt x="81" y="62"/>
                      <a:pt x="80" y="62"/>
                    </a:cubicBezTo>
                    <a:close/>
                    <a:moveTo>
                      <a:pt x="23" y="34"/>
                    </a:moveTo>
                    <a:cubicBezTo>
                      <a:pt x="23" y="29"/>
                      <a:pt x="24" y="24"/>
                      <a:pt x="24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4" y="47"/>
                    </a:cubicBezTo>
                    <a:cubicBezTo>
                      <a:pt x="24" y="43"/>
                      <a:pt x="23" y="39"/>
                      <a:pt x="23" y="34"/>
                    </a:cubicBezTo>
                    <a:close/>
                    <a:moveTo>
                      <a:pt x="34" y="53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2" y="83"/>
                      <a:pt x="33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6" y="76"/>
                      <a:pt x="46" y="75"/>
                    </a:cubicBezTo>
                    <a:lnTo>
                      <a:pt x="34" y="53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79" y="44"/>
                      <a:pt x="79" y="44"/>
                    </a:cubicBezTo>
                    <a:cubicBezTo>
                      <a:pt x="79" y="44"/>
                      <a:pt x="78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5"/>
                    </a:cubicBezTo>
                    <a:cubicBezTo>
                      <a:pt x="78" y="25"/>
                      <a:pt x="79" y="24"/>
                      <a:pt x="79" y="23"/>
                    </a:cubicBezTo>
                    <a:cubicBezTo>
                      <a:pt x="79" y="23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4"/>
                      <a:pt x="82" y="25"/>
                      <a:pt x="82" y="25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7" name="Freeform 63">
                <a:extLst>
                  <a:ext uri="{FF2B5EF4-FFF2-40B4-BE49-F238E27FC236}">
                    <a16:creationId xmlns:a16="http://schemas.microsoft.com/office/drawing/2014/main" id="{8D6A7FC2-0CF4-40BE-A644-4570B91B1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7808" y="3599153"/>
                <a:ext cx="160501" cy="64591"/>
              </a:xfrm>
              <a:custGeom>
                <a:avLst/>
                <a:gdLst>
                  <a:gd name="T0" fmla="*/ 50 w 50"/>
                  <a:gd name="T1" fmla="*/ 10 h 20"/>
                  <a:gd name="T2" fmla="*/ 50 w 50"/>
                  <a:gd name="T3" fmla="*/ 10 h 20"/>
                  <a:gd name="T4" fmla="*/ 40 w 50"/>
                  <a:gd name="T5" fmla="*/ 0 h 20"/>
                  <a:gd name="T6" fmla="*/ 28 w 50"/>
                  <a:gd name="T7" fmla="*/ 0 h 20"/>
                  <a:gd name="T8" fmla="*/ 18 w 50"/>
                  <a:gd name="T9" fmla="*/ 10 h 20"/>
                  <a:gd name="T10" fmla="*/ 18 w 50"/>
                  <a:gd name="T11" fmla="*/ 10 h 20"/>
                  <a:gd name="T12" fmla="*/ 18 w 50"/>
                  <a:gd name="T13" fmla="*/ 11 h 20"/>
                  <a:gd name="T14" fmla="*/ 23 w 50"/>
                  <a:gd name="T15" fmla="*/ 11 h 20"/>
                  <a:gd name="T16" fmla="*/ 23 w 50"/>
                  <a:gd name="T17" fmla="*/ 10 h 20"/>
                  <a:gd name="T18" fmla="*/ 23 w 50"/>
                  <a:gd name="T19" fmla="*/ 10 h 20"/>
                  <a:gd name="T20" fmla="*/ 28 w 50"/>
                  <a:gd name="T21" fmla="*/ 5 h 20"/>
                  <a:gd name="T22" fmla="*/ 40 w 50"/>
                  <a:gd name="T23" fmla="*/ 5 h 20"/>
                  <a:gd name="T24" fmla="*/ 45 w 50"/>
                  <a:gd name="T25" fmla="*/ 10 h 20"/>
                  <a:gd name="T26" fmla="*/ 45 w 50"/>
                  <a:gd name="T27" fmla="*/ 10 h 20"/>
                  <a:gd name="T28" fmla="*/ 40 w 50"/>
                  <a:gd name="T29" fmla="*/ 15 h 20"/>
                  <a:gd name="T30" fmla="*/ 35 w 50"/>
                  <a:gd name="T31" fmla="*/ 15 h 20"/>
                  <a:gd name="T32" fmla="*/ 32 w 50"/>
                  <a:gd name="T33" fmla="*/ 20 h 20"/>
                  <a:gd name="T34" fmla="*/ 40 w 50"/>
                  <a:gd name="T35" fmla="*/ 20 h 20"/>
                  <a:gd name="T36" fmla="*/ 50 w 50"/>
                  <a:gd name="T37" fmla="*/ 10 h 20"/>
                  <a:gd name="T38" fmla="*/ 32 w 50"/>
                  <a:gd name="T39" fmla="*/ 10 h 20"/>
                  <a:gd name="T40" fmla="*/ 32 w 50"/>
                  <a:gd name="T41" fmla="*/ 9 h 20"/>
                  <a:gd name="T42" fmla="*/ 27 w 50"/>
                  <a:gd name="T43" fmla="*/ 9 h 20"/>
                  <a:gd name="T44" fmla="*/ 28 w 50"/>
                  <a:gd name="T45" fmla="*/ 10 h 20"/>
                  <a:gd name="T46" fmla="*/ 28 w 50"/>
                  <a:gd name="T47" fmla="*/ 10 h 20"/>
                  <a:gd name="T48" fmla="*/ 22 w 50"/>
                  <a:gd name="T49" fmla="*/ 15 h 20"/>
                  <a:gd name="T50" fmla="*/ 10 w 50"/>
                  <a:gd name="T51" fmla="*/ 15 h 20"/>
                  <a:gd name="T52" fmla="*/ 5 w 50"/>
                  <a:gd name="T53" fmla="*/ 10 h 20"/>
                  <a:gd name="T54" fmla="*/ 5 w 50"/>
                  <a:gd name="T55" fmla="*/ 10 h 20"/>
                  <a:gd name="T56" fmla="*/ 10 w 50"/>
                  <a:gd name="T57" fmla="*/ 5 h 20"/>
                  <a:gd name="T58" fmla="*/ 16 w 50"/>
                  <a:gd name="T59" fmla="*/ 5 h 20"/>
                  <a:gd name="T60" fmla="*/ 19 w 50"/>
                  <a:gd name="T61" fmla="*/ 0 h 20"/>
                  <a:gd name="T62" fmla="*/ 10 w 50"/>
                  <a:gd name="T63" fmla="*/ 0 h 20"/>
                  <a:gd name="T64" fmla="*/ 0 w 50"/>
                  <a:gd name="T65" fmla="*/ 10 h 20"/>
                  <a:gd name="T66" fmla="*/ 0 w 50"/>
                  <a:gd name="T67" fmla="*/ 10 h 20"/>
                  <a:gd name="T68" fmla="*/ 10 w 50"/>
                  <a:gd name="T69" fmla="*/ 20 h 20"/>
                  <a:gd name="T70" fmla="*/ 22 w 50"/>
                  <a:gd name="T71" fmla="*/ 20 h 20"/>
                  <a:gd name="T72" fmla="*/ 32 w 50"/>
                  <a:gd name="T7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0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5"/>
                      <a:pt x="46" y="0"/>
                      <a:pt x="4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5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7"/>
                      <a:pt x="25" y="5"/>
                      <a:pt x="28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3" y="5"/>
                      <a:pt x="45" y="7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3"/>
                      <a:pt x="43" y="15"/>
                      <a:pt x="4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7"/>
                      <a:pt x="33" y="18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6" y="20"/>
                      <a:pt x="50" y="15"/>
                      <a:pt x="50" y="10"/>
                    </a:cubicBezTo>
                    <a:close/>
                    <a:moveTo>
                      <a:pt x="32" y="1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5" y="15"/>
                      <a:pt x="22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3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7" y="1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8" y="20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8" name="Freeform 64">
                <a:extLst>
                  <a:ext uri="{FF2B5EF4-FFF2-40B4-BE49-F238E27FC236}">
                    <a16:creationId xmlns:a16="http://schemas.microsoft.com/office/drawing/2014/main" id="{E71CF0EF-41F8-4E9A-9DA6-3FC85920A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18522" y="2912132"/>
                <a:ext cx="172245" cy="168330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7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7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9 w 54"/>
                  <a:gd name="T39" fmla="*/ 40 h 53"/>
                  <a:gd name="T40" fmla="*/ 25 w 54"/>
                  <a:gd name="T41" fmla="*/ 40 h 53"/>
                  <a:gd name="T42" fmla="*/ 24 w 54"/>
                  <a:gd name="T43" fmla="*/ 38 h 53"/>
                  <a:gd name="T44" fmla="*/ 24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7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8" y="20"/>
                      <a:pt x="10" y="16"/>
                      <a:pt x="13" y="12"/>
                    </a:cubicBezTo>
                    <a:cubicBezTo>
                      <a:pt x="17" y="9"/>
                      <a:pt x="22" y="7"/>
                      <a:pt x="27" y="7"/>
                    </a:cubicBezTo>
                    <a:cubicBezTo>
                      <a:pt x="32" y="7"/>
                      <a:pt x="37" y="9"/>
                      <a:pt x="41" y="12"/>
                    </a:cubicBezTo>
                    <a:cubicBezTo>
                      <a:pt x="44" y="16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7"/>
                      <a:pt x="27" y="47"/>
                    </a:cubicBezTo>
                    <a:cubicBezTo>
                      <a:pt x="23" y="47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40"/>
                      <a:pt x="29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4" y="3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9" name="Freeform 65">
                <a:extLst>
                  <a:ext uri="{FF2B5EF4-FFF2-40B4-BE49-F238E27FC236}">
                    <a16:creationId xmlns:a16="http://schemas.microsoft.com/office/drawing/2014/main" id="{477E1AC4-42F1-4F9E-8BBA-29738FCD9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5034" y="3100035"/>
                <a:ext cx="150715" cy="121354"/>
              </a:xfrm>
              <a:custGeom>
                <a:avLst/>
                <a:gdLst>
                  <a:gd name="T0" fmla="*/ 30 w 77"/>
                  <a:gd name="T1" fmla="*/ 62 h 62"/>
                  <a:gd name="T2" fmla="*/ 0 w 77"/>
                  <a:gd name="T3" fmla="*/ 31 h 62"/>
                  <a:gd name="T4" fmla="*/ 15 w 77"/>
                  <a:gd name="T5" fmla="*/ 17 h 62"/>
                  <a:gd name="T6" fmla="*/ 30 w 77"/>
                  <a:gd name="T7" fmla="*/ 33 h 62"/>
                  <a:gd name="T8" fmla="*/ 62 w 77"/>
                  <a:gd name="T9" fmla="*/ 0 h 62"/>
                  <a:gd name="T10" fmla="*/ 77 w 77"/>
                  <a:gd name="T11" fmla="*/ 15 h 62"/>
                  <a:gd name="T12" fmla="*/ 30 w 77"/>
                  <a:gd name="T13" fmla="*/ 62 h 62"/>
                  <a:gd name="T14" fmla="*/ 9 w 77"/>
                  <a:gd name="T15" fmla="*/ 31 h 62"/>
                  <a:gd name="T16" fmla="*/ 30 w 77"/>
                  <a:gd name="T17" fmla="*/ 54 h 62"/>
                  <a:gd name="T18" fmla="*/ 69 w 77"/>
                  <a:gd name="T19" fmla="*/ 15 h 62"/>
                  <a:gd name="T20" fmla="*/ 62 w 77"/>
                  <a:gd name="T21" fmla="*/ 8 h 62"/>
                  <a:gd name="T22" fmla="*/ 30 w 77"/>
                  <a:gd name="T23" fmla="*/ 41 h 62"/>
                  <a:gd name="T24" fmla="*/ 15 w 77"/>
                  <a:gd name="T25" fmla="*/ 25 h 62"/>
                  <a:gd name="T26" fmla="*/ 9 w 77"/>
                  <a:gd name="T2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2">
                    <a:moveTo>
                      <a:pt x="30" y="62"/>
                    </a:moveTo>
                    <a:lnTo>
                      <a:pt x="0" y="31"/>
                    </a:lnTo>
                    <a:lnTo>
                      <a:pt x="15" y="17"/>
                    </a:lnTo>
                    <a:lnTo>
                      <a:pt x="30" y="33"/>
                    </a:lnTo>
                    <a:lnTo>
                      <a:pt x="62" y="0"/>
                    </a:lnTo>
                    <a:lnTo>
                      <a:pt x="77" y="15"/>
                    </a:lnTo>
                    <a:lnTo>
                      <a:pt x="30" y="62"/>
                    </a:lnTo>
                    <a:close/>
                    <a:moveTo>
                      <a:pt x="9" y="31"/>
                    </a:moveTo>
                    <a:lnTo>
                      <a:pt x="30" y="54"/>
                    </a:lnTo>
                    <a:lnTo>
                      <a:pt x="69" y="15"/>
                    </a:lnTo>
                    <a:lnTo>
                      <a:pt x="62" y="8"/>
                    </a:lnTo>
                    <a:lnTo>
                      <a:pt x="30" y="41"/>
                    </a:lnTo>
                    <a:lnTo>
                      <a:pt x="15" y="25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567498F9-B670-4CEA-B5E6-1366D44951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40581" y="3336871"/>
                <a:ext cx="178118" cy="236836"/>
              </a:xfrm>
              <a:custGeom>
                <a:avLst/>
                <a:gdLst>
                  <a:gd name="T0" fmla="*/ 53 w 56"/>
                  <a:gd name="T1" fmla="*/ 9 h 74"/>
                  <a:gd name="T2" fmla="*/ 49 w 56"/>
                  <a:gd name="T3" fmla="*/ 9 h 74"/>
                  <a:gd name="T4" fmla="*/ 49 w 56"/>
                  <a:gd name="T5" fmla="*/ 14 h 74"/>
                  <a:gd name="T6" fmla="*/ 51 w 56"/>
                  <a:gd name="T7" fmla="*/ 14 h 74"/>
                  <a:gd name="T8" fmla="*/ 51 w 56"/>
                  <a:gd name="T9" fmla="*/ 51 h 74"/>
                  <a:gd name="T10" fmla="*/ 32 w 56"/>
                  <a:gd name="T11" fmla="*/ 51 h 74"/>
                  <a:gd name="T12" fmla="*/ 32 w 56"/>
                  <a:gd name="T13" fmla="*/ 70 h 74"/>
                  <a:gd name="T14" fmla="*/ 5 w 56"/>
                  <a:gd name="T15" fmla="*/ 70 h 74"/>
                  <a:gd name="T16" fmla="*/ 5 w 56"/>
                  <a:gd name="T17" fmla="*/ 14 h 74"/>
                  <a:gd name="T18" fmla="*/ 7 w 56"/>
                  <a:gd name="T19" fmla="*/ 14 h 74"/>
                  <a:gd name="T20" fmla="*/ 7 w 56"/>
                  <a:gd name="T21" fmla="*/ 9 h 74"/>
                  <a:gd name="T22" fmla="*/ 2 w 56"/>
                  <a:gd name="T23" fmla="*/ 9 h 74"/>
                  <a:gd name="T24" fmla="*/ 0 w 56"/>
                  <a:gd name="T25" fmla="*/ 12 h 74"/>
                  <a:gd name="T26" fmla="*/ 0 w 56"/>
                  <a:gd name="T27" fmla="*/ 72 h 74"/>
                  <a:gd name="T28" fmla="*/ 2 w 56"/>
                  <a:gd name="T29" fmla="*/ 74 h 74"/>
                  <a:gd name="T30" fmla="*/ 39 w 56"/>
                  <a:gd name="T31" fmla="*/ 74 h 74"/>
                  <a:gd name="T32" fmla="*/ 56 w 56"/>
                  <a:gd name="T33" fmla="*/ 58 h 74"/>
                  <a:gd name="T34" fmla="*/ 56 w 56"/>
                  <a:gd name="T35" fmla="*/ 12 h 74"/>
                  <a:gd name="T36" fmla="*/ 53 w 56"/>
                  <a:gd name="T37" fmla="*/ 9 h 74"/>
                  <a:gd name="T38" fmla="*/ 37 w 56"/>
                  <a:gd name="T39" fmla="*/ 70 h 74"/>
                  <a:gd name="T40" fmla="*/ 37 w 56"/>
                  <a:gd name="T41" fmla="*/ 56 h 74"/>
                  <a:gd name="T42" fmla="*/ 51 w 56"/>
                  <a:gd name="T43" fmla="*/ 56 h 74"/>
                  <a:gd name="T44" fmla="*/ 37 w 56"/>
                  <a:gd name="T45" fmla="*/ 70 h 74"/>
                  <a:gd name="T46" fmla="*/ 46 w 56"/>
                  <a:gd name="T47" fmla="*/ 9 h 74"/>
                  <a:gd name="T48" fmla="*/ 37 w 56"/>
                  <a:gd name="T49" fmla="*/ 9 h 74"/>
                  <a:gd name="T50" fmla="*/ 37 w 56"/>
                  <a:gd name="T51" fmla="*/ 5 h 74"/>
                  <a:gd name="T52" fmla="*/ 32 w 56"/>
                  <a:gd name="T53" fmla="*/ 0 h 74"/>
                  <a:gd name="T54" fmla="*/ 23 w 56"/>
                  <a:gd name="T55" fmla="*/ 0 h 74"/>
                  <a:gd name="T56" fmla="*/ 19 w 56"/>
                  <a:gd name="T57" fmla="*/ 5 h 74"/>
                  <a:gd name="T58" fmla="*/ 19 w 56"/>
                  <a:gd name="T59" fmla="*/ 9 h 74"/>
                  <a:gd name="T60" fmla="*/ 9 w 56"/>
                  <a:gd name="T61" fmla="*/ 9 h 74"/>
                  <a:gd name="T62" fmla="*/ 9 w 56"/>
                  <a:gd name="T63" fmla="*/ 19 h 74"/>
                  <a:gd name="T64" fmla="*/ 46 w 56"/>
                  <a:gd name="T65" fmla="*/ 19 h 74"/>
                  <a:gd name="T66" fmla="*/ 46 w 56"/>
                  <a:gd name="T67" fmla="*/ 9 h 74"/>
                  <a:gd name="T68" fmla="*/ 32 w 56"/>
                  <a:gd name="T69" fmla="*/ 9 h 74"/>
                  <a:gd name="T70" fmla="*/ 23 w 56"/>
                  <a:gd name="T71" fmla="*/ 9 h 74"/>
                  <a:gd name="T72" fmla="*/ 23 w 56"/>
                  <a:gd name="T73" fmla="*/ 5 h 74"/>
                  <a:gd name="T74" fmla="*/ 23 w 56"/>
                  <a:gd name="T75" fmla="*/ 5 h 74"/>
                  <a:gd name="T76" fmla="*/ 32 w 56"/>
                  <a:gd name="T77" fmla="*/ 5 h 74"/>
                  <a:gd name="T78" fmla="*/ 32 w 56"/>
                  <a:gd name="T79" fmla="*/ 5 h 74"/>
                  <a:gd name="T80" fmla="*/ 32 w 56"/>
                  <a:gd name="T81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74">
                    <a:moveTo>
                      <a:pt x="53" y="9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0"/>
                      <a:pt x="55" y="9"/>
                      <a:pt x="53" y="9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51" y="56"/>
                      <a:pt x="51" y="56"/>
                      <a:pt x="51" y="56"/>
                    </a:cubicBezTo>
                    <a:lnTo>
                      <a:pt x="37" y="70"/>
                    </a:lnTo>
                    <a:close/>
                    <a:moveTo>
                      <a:pt x="46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2"/>
                      <a:pt x="19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6" y="19"/>
                      <a:pt x="46" y="19"/>
                      <a:pt x="46" y="19"/>
                    </a:cubicBezTo>
                    <a:lnTo>
                      <a:pt x="46" y="9"/>
                    </a:lnTo>
                    <a:close/>
                    <a:moveTo>
                      <a:pt x="3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1" name="Freeform 67">
                <a:extLst>
                  <a:ext uri="{FF2B5EF4-FFF2-40B4-BE49-F238E27FC236}">
                    <a16:creationId xmlns:a16="http://schemas.microsoft.com/office/drawing/2014/main" id="{269A4BCB-3272-4BA9-AA28-0539B6CC3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6834" y="3618727"/>
                <a:ext cx="608730" cy="342532"/>
              </a:xfrm>
              <a:custGeom>
                <a:avLst/>
                <a:gdLst>
                  <a:gd name="T0" fmla="*/ 190 w 190"/>
                  <a:gd name="T1" fmla="*/ 74 h 107"/>
                  <a:gd name="T2" fmla="*/ 166 w 190"/>
                  <a:gd name="T3" fmla="*/ 43 h 107"/>
                  <a:gd name="T4" fmla="*/ 122 w 190"/>
                  <a:gd name="T5" fmla="*/ 0 h 107"/>
                  <a:gd name="T6" fmla="*/ 87 w 190"/>
                  <a:gd name="T7" fmla="*/ 17 h 107"/>
                  <a:gd name="T8" fmla="*/ 67 w 190"/>
                  <a:gd name="T9" fmla="*/ 7 h 107"/>
                  <a:gd name="T10" fmla="*/ 42 w 190"/>
                  <a:gd name="T11" fmla="*/ 32 h 107"/>
                  <a:gd name="T12" fmla="*/ 43 w 190"/>
                  <a:gd name="T13" fmla="*/ 35 h 107"/>
                  <a:gd name="T14" fmla="*/ 36 w 190"/>
                  <a:gd name="T15" fmla="*/ 35 h 107"/>
                  <a:gd name="T16" fmla="*/ 0 w 190"/>
                  <a:gd name="T17" fmla="*/ 71 h 107"/>
                  <a:gd name="T18" fmla="*/ 36 w 190"/>
                  <a:gd name="T19" fmla="*/ 107 h 107"/>
                  <a:gd name="T20" fmla="*/ 158 w 190"/>
                  <a:gd name="T21" fmla="*/ 107 h 107"/>
                  <a:gd name="T22" fmla="*/ 158 w 190"/>
                  <a:gd name="T23" fmla="*/ 107 h 107"/>
                  <a:gd name="T24" fmla="*/ 190 w 190"/>
                  <a:gd name="T25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07">
                    <a:moveTo>
                      <a:pt x="190" y="74"/>
                    </a:moveTo>
                    <a:cubicBezTo>
                      <a:pt x="190" y="59"/>
                      <a:pt x="180" y="46"/>
                      <a:pt x="166" y="43"/>
                    </a:cubicBezTo>
                    <a:cubicBezTo>
                      <a:pt x="165" y="19"/>
                      <a:pt x="146" y="0"/>
                      <a:pt x="122" y="0"/>
                    </a:cubicBezTo>
                    <a:cubicBezTo>
                      <a:pt x="107" y="0"/>
                      <a:pt x="95" y="6"/>
                      <a:pt x="87" y="17"/>
                    </a:cubicBezTo>
                    <a:cubicBezTo>
                      <a:pt x="82" y="11"/>
                      <a:pt x="75" y="7"/>
                      <a:pt x="67" y="7"/>
                    </a:cubicBezTo>
                    <a:cubicBezTo>
                      <a:pt x="54" y="7"/>
                      <a:pt x="42" y="18"/>
                      <a:pt x="42" y="32"/>
                    </a:cubicBezTo>
                    <a:cubicBezTo>
                      <a:pt x="42" y="33"/>
                      <a:pt x="43" y="34"/>
                      <a:pt x="43" y="35"/>
                    </a:cubicBezTo>
                    <a:cubicBezTo>
                      <a:pt x="41" y="35"/>
                      <a:pt x="38" y="35"/>
                      <a:pt x="36" y="35"/>
                    </a:cubicBezTo>
                    <a:cubicBezTo>
                      <a:pt x="16" y="35"/>
                      <a:pt x="0" y="51"/>
                      <a:pt x="0" y="71"/>
                    </a:cubicBezTo>
                    <a:cubicBezTo>
                      <a:pt x="0" y="91"/>
                      <a:pt x="16" y="107"/>
                      <a:pt x="36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76" y="107"/>
                      <a:pt x="190" y="92"/>
                      <a:pt x="1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4390158-4B1D-4D9A-9E0E-2B8AD7E1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2752" y="2722270"/>
                <a:ext cx="291643" cy="317087"/>
              </a:xfrm>
              <a:custGeom>
                <a:avLst/>
                <a:gdLst>
                  <a:gd name="T0" fmla="*/ 61 w 91"/>
                  <a:gd name="T1" fmla="*/ 27 h 99"/>
                  <a:gd name="T2" fmla="*/ 51 w 91"/>
                  <a:gd name="T3" fmla="*/ 38 h 99"/>
                  <a:gd name="T4" fmla="*/ 46 w 91"/>
                  <a:gd name="T5" fmla="*/ 46 h 99"/>
                  <a:gd name="T6" fmla="*/ 48 w 91"/>
                  <a:gd name="T7" fmla="*/ 29 h 99"/>
                  <a:gd name="T8" fmla="*/ 48 w 91"/>
                  <a:gd name="T9" fmla="*/ 14 h 99"/>
                  <a:gd name="T10" fmla="*/ 23 w 91"/>
                  <a:gd name="T11" fmla="*/ 4 h 99"/>
                  <a:gd name="T12" fmla="*/ 13 w 91"/>
                  <a:gd name="T13" fmla="*/ 29 h 99"/>
                  <a:gd name="T14" fmla="*/ 24 w 91"/>
                  <a:gd name="T15" fmla="*/ 40 h 99"/>
                  <a:gd name="T16" fmla="*/ 38 w 91"/>
                  <a:gd name="T17" fmla="*/ 50 h 99"/>
                  <a:gd name="T18" fmla="*/ 29 w 91"/>
                  <a:gd name="T19" fmla="*/ 48 h 99"/>
                  <a:gd name="T20" fmla="*/ 14 w 91"/>
                  <a:gd name="T21" fmla="*/ 48 h 99"/>
                  <a:gd name="T22" fmla="*/ 4 w 91"/>
                  <a:gd name="T23" fmla="*/ 74 h 99"/>
                  <a:gd name="T24" fmla="*/ 30 w 91"/>
                  <a:gd name="T25" fmla="*/ 84 h 99"/>
                  <a:gd name="T26" fmla="*/ 40 w 91"/>
                  <a:gd name="T27" fmla="*/ 73 h 99"/>
                  <a:gd name="T28" fmla="*/ 45 w 91"/>
                  <a:gd name="T29" fmla="*/ 65 h 99"/>
                  <a:gd name="T30" fmla="*/ 43 w 91"/>
                  <a:gd name="T31" fmla="*/ 96 h 99"/>
                  <a:gd name="T32" fmla="*/ 45 w 91"/>
                  <a:gd name="T33" fmla="*/ 99 h 99"/>
                  <a:gd name="T34" fmla="*/ 61 w 91"/>
                  <a:gd name="T35" fmla="*/ 92 h 99"/>
                  <a:gd name="T36" fmla="*/ 78 w 91"/>
                  <a:gd name="T37" fmla="*/ 84 h 99"/>
                  <a:gd name="T38" fmla="*/ 76 w 91"/>
                  <a:gd name="T39" fmla="*/ 81 h 99"/>
                  <a:gd name="T40" fmla="*/ 53 w 91"/>
                  <a:gd name="T41" fmla="*/ 61 h 99"/>
                  <a:gd name="T42" fmla="*/ 61 w 91"/>
                  <a:gd name="T43" fmla="*/ 63 h 99"/>
                  <a:gd name="T44" fmla="*/ 77 w 91"/>
                  <a:gd name="T45" fmla="*/ 63 h 99"/>
                  <a:gd name="T46" fmla="*/ 87 w 91"/>
                  <a:gd name="T47" fmla="*/ 37 h 99"/>
                  <a:gd name="T48" fmla="*/ 61 w 91"/>
                  <a:gd name="T49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99">
                    <a:moveTo>
                      <a:pt x="61" y="27"/>
                    </a:moveTo>
                    <a:cubicBezTo>
                      <a:pt x="56" y="29"/>
                      <a:pt x="52" y="33"/>
                      <a:pt x="51" y="38"/>
                    </a:cubicBezTo>
                    <a:cubicBezTo>
                      <a:pt x="50" y="40"/>
                      <a:pt x="48" y="43"/>
                      <a:pt x="46" y="46"/>
                    </a:cubicBezTo>
                    <a:cubicBezTo>
                      <a:pt x="46" y="41"/>
                      <a:pt x="47" y="33"/>
                      <a:pt x="48" y="29"/>
                    </a:cubicBezTo>
                    <a:cubicBezTo>
                      <a:pt x="50" y="25"/>
                      <a:pt x="50" y="19"/>
                      <a:pt x="48" y="14"/>
                    </a:cubicBezTo>
                    <a:cubicBezTo>
                      <a:pt x="44" y="4"/>
                      <a:pt x="32" y="0"/>
                      <a:pt x="23" y="4"/>
                    </a:cubicBezTo>
                    <a:cubicBezTo>
                      <a:pt x="13" y="8"/>
                      <a:pt x="9" y="20"/>
                      <a:pt x="13" y="29"/>
                    </a:cubicBezTo>
                    <a:cubicBezTo>
                      <a:pt x="15" y="35"/>
                      <a:pt x="19" y="38"/>
                      <a:pt x="24" y="40"/>
                    </a:cubicBezTo>
                    <a:cubicBezTo>
                      <a:pt x="28" y="41"/>
                      <a:pt x="34" y="46"/>
                      <a:pt x="38" y="50"/>
                    </a:cubicBezTo>
                    <a:cubicBezTo>
                      <a:pt x="34" y="49"/>
                      <a:pt x="31" y="49"/>
                      <a:pt x="29" y="48"/>
                    </a:cubicBezTo>
                    <a:cubicBezTo>
                      <a:pt x="24" y="46"/>
                      <a:pt x="19" y="46"/>
                      <a:pt x="14" y="48"/>
                    </a:cubicBezTo>
                    <a:cubicBezTo>
                      <a:pt x="4" y="52"/>
                      <a:pt x="0" y="64"/>
                      <a:pt x="4" y="74"/>
                    </a:cubicBezTo>
                    <a:cubicBezTo>
                      <a:pt x="8" y="84"/>
                      <a:pt x="20" y="88"/>
                      <a:pt x="30" y="84"/>
                    </a:cubicBezTo>
                    <a:cubicBezTo>
                      <a:pt x="35" y="82"/>
                      <a:pt x="38" y="77"/>
                      <a:pt x="40" y="73"/>
                    </a:cubicBezTo>
                    <a:cubicBezTo>
                      <a:pt x="41" y="70"/>
                      <a:pt x="42" y="67"/>
                      <a:pt x="45" y="65"/>
                    </a:cubicBezTo>
                    <a:cubicBezTo>
                      <a:pt x="50" y="77"/>
                      <a:pt x="48" y="89"/>
                      <a:pt x="43" y="96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8" y="80"/>
                      <a:pt x="58" y="74"/>
                      <a:pt x="53" y="61"/>
                    </a:cubicBezTo>
                    <a:cubicBezTo>
                      <a:pt x="56" y="61"/>
                      <a:pt x="59" y="62"/>
                      <a:pt x="61" y="63"/>
                    </a:cubicBezTo>
                    <a:cubicBezTo>
                      <a:pt x="66" y="65"/>
                      <a:pt x="72" y="65"/>
                      <a:pt x="77" y="63"/>
                    </a:cubicBezTo>
                    <a:cubicBezTo>
                      <a:pt x="87" y="59"/>
                      <a:pt x="91" y="47"/>
                      <a:pt x="87" y="37"/>
                    </a:cubicBezTo>
                    <a:cubicBezTo>
                      <a:pt x="82" y="27"/>
                      <a:pt x="71" y="23"/>
                      <a:pt x="6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97695512-1B3D-4C35-8A98-D9FBE326E3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0507" y="3483672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8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5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7" y="34"/>
                      <a:pt x="13" y="29"/>
                      <a:pt x="13" y="24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4" name="Freeform 70">
                <a:extLst>
                  <a:ext uri="{FF2B5EF4-FFF2-40B4-BE49-F238E27FC236}">
                    <a16:creationId xmlns:a16="http://schemas.microsoft.com/office/drawing/2014/main" id="{438375E2-3689-4AA7-AED2-5996ABF4B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5776" y="3078504"/>
                <a:ext cx="223135" cy="227050"/>
              </a:xfrm>
              <a:custGeom>
                <a:avLst/>
                <a:gdLst>
                  <a:gd name="T0" fmla="*/ 53 w 70"/>
                  <a:gd name="T1" fmla="*/ 45 h 71"/>
                  <a:gd name="T2" fmla="*/ 41 w 70"/>
                  <a:gd name="T3" fmla="*/ 32 h 71"/>
                  <a:gd name="T4" fmla="*/ 70 w 70"/>
                  <a:gd name="T5" fmla="*/ 10 h 71"/>
                  <a:gd name="T6" fmla="*/ 62 w 70"/>
                  <a:gd name="T7" fmla="*/ 1 h 71"/>
                  <a:gd name="T8" fmla="*/ 25 w 70"/>
                  <a:gd name="T9" fmla="*/ 16 h 71"/>
                  <a:gd name="T10" fmla="*/ 13 w 70"/>
                  <a:gd name="T11" fmla="*/ 5 h 71"/>
                  <a:gd name="T12" fmla="*/ 2 w 70"/>
                  <a:gd name="T13" fmla="*/ 3 h 71"/>
                  <a:gd name="T14" fmla="*/ 4 w 70"/>
                  <a:gd name="T15" fmla="*/ 13 h 71"/>
                  <a:gd name="T16" fmla="*/ 16 w 70"/>
                  <a:gd name="T17" fmla="*/ 25 h 71"/>
                  <a:gd name="T18" fmla="*/ 1 w 70"/>
                  <a:gd name="T19" fmla="*/ 62 h 71"/>
                  <a:gd name="T20" fmla="*/ 10 w 70"/>
                  <a:gd name="T21" fmla="*/ 71 h 71"/>
                  <a:gd name="T22" fmla="*/ 32 w 70"/>
                  <a:gd name="T23" fmla="*/ 41 h 71"/>
                  <a:gd name="T24" fmla="*/ 44 w 70"/>
                  <a:gd name="T25" fmla="*/ 53 h 71"/>
                  <a:gd name="T26" fmla="*/ 44 w 70"/>
                  <a:gd name="T27" fmla="*/ 71 h 71"/>
                  <a:gd name="T28" fmla="*/ 53 w 70"/>
                  <a:gd name="T29" fmla="*/ 71 h 71"/>
                  <a:gd name="T30" fmla="*/ 57 w 70"/>
                  <a:gd name="T31" fmla="*/ 58 h 71"/>
                  <a:gd name="T32" fmla="*/ 70 w 70"/>
                  <a:gd name="T33" fmla="*/ 53 h 71"/>
                  <a:gd name="T34" fmla="*/ 70 w 70"/>
                  <a:gd name="T35" fmla="*/ 45 h 71"/>
                  <a:gd name="T36" fmla="*/ 53 w 70"/>
                  <a:gd name="T3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1">
                    <a:moveTo>
                      <a:pt x="53" y="45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1"/>
                      <a:pt x="5" y="0"/>
                      <a:pt x="2" y="3"/>
                    </a:cubicBezTo>
                    <a:cubicBezTo>
                      <a:pt x="0" y="5"/>
                      <a:pt x="1" y="10"/>
                      <a:pt x="4" y="1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53" y="45"/>
                      <a:pt x="53" y="45"/>
                      <a:pt x="5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7FB8F65B-03DE-48A0-98D4-B18D1C95D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59802" y="3225304"/>
                <a:ext cx="78293" cy="142884"/>
              </a:xfrm>
              <a:custGeom>
                <a:avLst/>
                <a:gdLst>
                  <a:gd name="T0" fmla="*/ 16 w 24"/>
                  <a:gd name="T1" fmla="*/ 44 h 45"/>
                  <a:gd name="T2" fmla="*/ 16 w 24"/>
                  <a:gd name="T3" fmla="*/ 44 h 45"/>
                  <a:gd name="T4" fmla="*/ 23 w 24"/>
                  <a:gd name="T5" fmla="*/ 34 h 45"/>
                  <a:gd name="T6" fmla="*/ 21 w 24"/>
                  <a:gd name="T7" fmla="*/ 23 h 45"/>
                  <a:gd name="T8" fmla="*/ 11 w 24"/>
                  <a:gd name="T9" fmla="*/ 16 h 45"/>
                  <a:gd name="T10" fmla="*/ 11 w 24"/>
                  <a:gd name="T11" fmla="*/ 16 h 45"/>
                  <a:gd name="T12" fmla="*/ 10 w 24"/>
                  <a:gd name="T13" fmla="*/ 17 h 45"/>
                  <a:gd name="T14" fmla="*/ 11 w 24"/>
                  <a:gd name="T15" fmla="*/ 20 h 45"/>
                  <a:gd name="T16" fmla="*/ 12 w 24"/>
                  <a:gd name="T17" fmla="*/ 20 h 45"/>
                  <a:gd name="T18" fmla="*/ 12 w 24"/>
                  <a:gd name="T19" fmla="*/ 20 h 45"/>
                  <a:gd name="T20" fmla="*/ 17 w 24"/>
                  <a:gd name="T21" fmla="*/ 24 h 45"/>
                  <a:gd name="T22" fmla="*/ 19 w 24"/>
                  <a:gd name="T23" fmla="*/ 35 h 45"/>
                  <a:gd name="T24" fmla="*/ 16 w 24"/>
                  <a:gd name="T25" fmla="*/ 40 h 45"/>
                  <a:gd name="T26" fmla="*/ 16 w 24"/>
                  <a:gd name="T27" fmla="*/ 40 h 45"/>
                  <a:gd name="T28" fmla="*/ 10 w 24"/>
                  <a:gd name="T29" fmla="*/ 36 h 45"/>
                  <a:gd name="T30" fmla="*/ 9 w 24"/>
                  <a:gd name="T31" fmla="*/ 31 h 45"/>
                  <a:gd name="T32" fmla="*/ 5 w 24"/>
                  <a:gd name="T33" fmla="*/ 30 h 45"/>
                  <a:gd name="T34" fmla="*/ 6 w 24"/>
                  <a:gd name="T35" fmla="*/ 37 h 45"/>
                  <a:gd name="T36" fmla="*/ 16 w 24"/>
                  <a:gd name="T37" fmla="*/ 44 h 45"/>
                  <a:gd name="T38" fmla="*/ 13 w 24"/>
                  <a:gd name="T39" fmla="*/ 28 h 45"/>
                  <a:gd name="T40" fmla="*/ 15 w 24"/>
                  <a:gd name="T41" fmla="*/ 28 h 45"/>
                  <a:gd name="T42" fmla="*/ 14 w 24"/>
                  <a:gd name="T43" fmla="*/ 24 h 45"/>
                  <a:gd name="T44" fmla="*/ 13 w 24"/>
                  <a:gd name="T45" fmla="*/ 24 h 45"/>
                  <a:gd name="T46" fmla="*/ 12 w 24"/>
                  <a:gd name="T47" fmla="*/ 24 h 45"/>
                  <a:gd name="T48" fmla="*/ 7 w 24"/>
                  <a:gd name="T49" fmla="*/ 21 h 45"/>
                  <a:gd name="T50" fmla="*/ 5 w 24"/>
                  <a:gd name="T51" fmla="*/ 10 h 45"/>
                  <a:gd name="T52" fmla="*/ 9 w 24"/>
                  <a:gd name="T53" fmla="*/ 4 h 45"/>
                  <a:gd name="T54" fmla="*/ 9 w 24"/>
                  <a:gd name="T55" fmla="*/ 4 h 45"/>
                  <a:gd name="T56" fmla="*/ 14 w 24"/>
                  <a:gd name="T57" fmla="*/ 8 h 45"/>
                  <a:gd name="T58" fmla="*/ 15 w 24"/>
                  <a:gd name="T59" fmla="*/ 13 h 45"/>
                  <a:gd name="T60" fmla="*/ 20 w 24"/>
                  <a:gd name="T61" fmla="*/ 15 h 45"/>
                  <a:gd name="T62" fmla="*/ 18 w 24"/>
                  <a:gd name="T63" fmla="*/ 7 h 45"/>
                  <a:gd name="T64" fmla="*/ 8 w 24"/>
                  <a:gd name="T65" fmla="*/ 0 h 45"/>
                  <a:gd name="T66" fmla="*/ 8 w 24"/>
                  <a:gd name="T67" fmla="*/ 1 h 45"/>
                  <a:gd name="T68" fmla="*/ 1 w 24"/>
                  <a:gd name="T69" fmla="*/ 11 h 45"/>
                  <a:gd name="T70" fmla="*/ 3 w 24"/>
                  <a:gd name="T71" fmla="*/ 21 h 45"/>
                  <a:gd name="T72" fmla="*/ 13 w 24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45">
                    <a:moveTo>
                      <a:pt x="1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21" y="43"/>
                      <a:pt x="24" y="38"/>
                      <a:pt x="23" y="3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18"/>
                      <a:pt x="16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7" y="21"/>
                      <a:pt x="17" y="2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1"/>
                      <a:pt x="11" y="39"/>
                      <a:pt x="10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2"/>
                      <a:pt x="12" y="45"/>
                      <a:pt x="16" y="44"/>
                    </a:cubicBezTo>
                    <a:close/>
                    <a:moveTo>
                      <a:pt x="13" y="28"/>
                    </a:moveTo>
                    <a:cubicBezTo>
                      <a:pt x="14" y="28"/>
                      <a:pt x="14" y="28"/>
                      <a:pt x="15" y="28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5"/>
                      <a:pt x="8" y="23"/>
                      <a:pt x="7" y="2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6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4" y="6"/>
                      <a:pt x="14" y="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8" y="14"/>
                      <a:pt x="20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3"/>
                      <a:pt x="13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6"/>
                      <a:pt x="1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6"/>
                      <a:pt x="9" y="29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6" name="Freeform 72">
                <a:extLst>
                  <a:ext uri="{FF2B5EF4-FFF2-40B4-BE49-F238E27FC236}">
                    <a16:creationId xmlns:a16="http://schemas.microsoft.com/office/drawing/2014/main" id="{EAB5FD07-EAE1-49A0-A270-890E3031F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3030" y="3186158"/>
                <a:ext cx="293599" cy="295556"/>
              </a:xfrm>
              <a:custGeom>
                <a:avLst/>
                <a:gdLst>
                  <a:gd name="T0" fmla="*/ 29 w 92"/>
                  <a:gd name="T1" fmla="*/ 18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8 h 92"/>
                  <a:gd name="T8" fmla="*/ 92 w 92"/>
                  <a:gd name="T9" fmla="*/ 67 h 92"/>
                  <a:gd name="T10" fmla="*/ 72 w 92"/>
                  <a:gd name="T11" fmla="*/ 81 h 92"/>
                  <a:gd name="T12" fmla="*/ 52 w 92"/>
                  <a:gd name="T13" fmla="*/ 67 h 92"/>
                  <a:gd name="T14" fmla="*/ 72 w 92"/>
                  <a:gd name="T15" fmla="*/ 52 h 92"/>
                  <a:gd name="T16" fmla="*/ 80 w 92"/>
                  <a:gd name="T17" fmla="*/ 54 h 92"/>
                  <a:gd name="T18" fmla="*/ 80 w 92"/>
                  <a:gd name="T19" fmla="*/ 24 h 92"/>
                  <a:gd name="T20" fmla="*/ 40 w 92"/>
                  <a:gd name="T21" fmla="*/ 35 h 92"/>
                  <a:gd name="T22" fmla="*/ 40 w 92"/>
                  <a:gd name="T23" fmla="*/ 78 h 92"/>
                  <a:gd name="T24" fmla="*/ 20 w 92"/>
                  <a:gd name="T25" fmla="*/ 92 h 92"/>
                  <a:gd name="T26" fmla="*/ 0 w 92"/>
                  <a:gd name="T27" fmla="*/ 78 h 92"/>
                  <a:gd name="T28" fmla="*/ 20 w 92"/>
                  <a:gd name="T29" fmla="*/ 64 h 92"/>
                  <a:gd name="T30" fmla="*/ 29 w 92"/>
                  <a:gd name="T31" fmla="*/ 65 h 92"/>
                  <a:gd name="T32" fmla="*/ 29 w 92"/>
                  <a:gd name="T33" fmla="*/ 35 h 92"/>
                  <a:gd name="T34" fmla="*/ 29 w 92"/>
                  <a:gd name="T35" fmla="*/ 1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8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4"/>
                      <a:pt x="83" y="81"/>
                      <a:pt x="72" y="81"/>
                    </a:cubicBezTo>
                    <a:cubicBezTo>
                      <a:pt x="61" y="81"/>
                      <a:pt x="52" y="74"/>
                      <a:pt x="52" y="67"/>
                    </a:cubicBezTo>
                    <a:cubicBezTo>
                      <a:pt x="52" y="59"/>
                      <a:pt x="61" y="52"/>
                      <a:pt x="72" y="52"/>
                    </a:cubicBezTo>
                    <a:cubicBezTo>
                      <a:pt x="75" y="52"/>
                      <a:pt x="78" y="53"/>
                      <a:pt x="80" y="5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86"/>
                      <a:pt x="31" y="92"/>
                      <a:pt x="20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4"/>
                      <a:pt x="20" y="64"/>
                    </a:cubicBezTo>
                    <a:cubicBezTo>
                      <a:pt x="23" y="64"/>
                      <a:pt x="26" y="64"/>
                      <a:pt x="29" y="6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54CA2FB0-4822-4685-A052-596BD974F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9868" y="2540239"/>
                <a:ext cx="207477" cy="291641"/>
              </a:xfrm>
              <a:custGeom>
                <a:avLst/>
                <a:gdLst>
                  <a:gd name="T0" fmla="*/ 38 w 65"/>
                  <a:gd name="T1" fmla="*/ 46 h 91"/>
                  <a:gd name="T2" fmla="*/ 46 w 65"/>
                  <a:gd name="T3" fmla="*/ 26 h 91"/>
                  <a:gd name="T4" fmla="*/ 52 w 65"/>
                  <a:gd name="T5" fmla="*/ 33 h 91"/>
                  <a:gd name="T6" fmla="*/ 47 w 65"/>
                  <a:gd name="T7" fmla="*/ 46 h 91"/>
                  <a:gd name="T8" fmla="*/ 52 w 65"/>
                  <a:gd name="T9" fmla="*/ 59 h 91"/>
                  <a:gd name="T10" fmla="*/ 45 w 65"/>
                  <a:gd name="T11" fmla="*/ 65 h 91"/>
                  <a:gd name="T12" fmla="*/ 38 w 65"/>
                  <a:gd name="T13" fmla="*/ 46 h 91"/>
                  <a:gd name="T14" fmla="*/ 32 w 65"/>
                  <a:gd name="T15" fmla="*/ 78 h 91"/>
                  <a:gd name="T16" fmla="*/ 19 w 65"/>
                  <a:gd name="T17" fmla="*/ 46 h 91"/>
                  <a:gd name="T18" fmla="*/ 33 w 65"/>
                  <a:gd name="T19" fmla="*/ 13 h 91"/>
                  <a:gd name="T20" fmla="*/ 39 w 65"/>
                  <a:gd name="T21" fmla="*/ 20 h 91"/>
                  <a:gd name="T22" fmla="*/ 39 w 65"/>
                  <a:gd name="T23" fmla="*/ 20 h 91"/>
                  <a:gd name="T24" fmla="*/ 28 w 65"/>
                  <a:gd name="T25" fmla="*/ 46 h 91"/>
                  <a:gd name="T26" fmla="*/ 39 w 65"/>
                  <a:gd name="T27" fmla="*/ 72 h 91"/>
                  <a:gd name="T28" fmla="*/ 32 w 65"/>
                  <a:gd name="T29" fmla="*/ 78 h 91"/>
                  <a:gd name="T30" fmla="*/ 6 w 65"/>
                  <a:gd name="T31" fmla="*/ 20 h 91"/>
                  <a:gd name="T32" fmla="*/ 20 w 65"/>
                  <a:gd name="T33" fmla="*/ 0 h 91"/>
                  <a:gd name="T34" fmla="*/ 20 w 65"/>
                  <a:gd name="T35" fmla="*/ 0 h 91"/>
                  <a:gd name="T36" fmla="*/ 27 w 65"/>
                  <a:gd name="T37" fmla="*/ 6 h 91"/>
                  <a:gd name="T38" fmla="*/ 10 w 65"/>
                  <a:gd name="T39" fmla="*/ 45 h 91"/>
                  <a:gd name="T40" fmla="*/ 26 w 65"/>
                  <a:gd name="T41" fmla="*/ 85 h 91"/>
                  <a:gd name="T42" fmla="*/ 19 w 65"/>
                  <a:gd name="T43" fmla="*/ 91 h 91"/>
                  <a:gd name="T44" fmla="*/ 5 w 65"/>
                  <a:gd name="T45" fmla="*/ 70 h 91"/>
                  <a:gd name="T46" fmla="*/ 1 w 65"/>
                  <a:gd name="T47" fmla="*/ 45 h 91"/>
                  <a:gd name="T48" fmla="*/ 6 w 65"/>
                  <a:gd name="T49" fmla="*/ 20 h 91"/>
                  <a:gd name="T50" fmla="*/ 61 w 65"/>
                  <a:gd name="T51" fmla="*/ 51 h 91"/>
                  <a:gd name="T52" fmla="*/ 65 w 65"/>
                  <a:gd name="T53" fmla="*/ 46 h 91"/>
                  <a:gd name="T54" fmla="*/ 61 w 65"/>
                  <a:gd name="T55" fmla="*/ 41 h 91"/>
                  <a:gd name="T56" fmla="*/ 56 w 65"/>
                  <a:gd name="T57" fmla="*/ 46 h 91"/>
                  <a:gd name="T58" fmla="*/ 61 w 65"/>
                  <a:gd name="T5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91">
                    <a:moveTo>
                      <a:pt x="38" y="46"/>
                    </a:moveTo>
                    <a:cubicBezTo>
                      <a:pt x="38" y="38"/>
                      <a:pt x="41" y="31"/>
                      <a:pt x="46" y="26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6"/>
                      <a:pt x="47" y="41"/>
                      <a:pt x="47" y="46"/>
                    </a:cubicBezTo>
                    <a:cubicBezTo>
                      <a:pt x="47" y="51"/>
                      <a:pt x="49" y="56"/>
                      <a:pt x="52" y="59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0"/>
                      <a:pt x="37" y="53"/>
                      <a:pt x="38" y="46"/>
                    </a:cubicBezTo>
                    <a:close/>
                    <a:moveTo>
                      <a:pt x="32" y="78"/>
                    </a:moveTo>
                    <a:cubicBezTo>
                      <a:pt x="24" y="69"/>
                      <a:pt x="19" y="58"/>
                      <a:pt x="19" y="46"/>
                    </a:cubicBezTo>
                    <a:cubicBezTo>
                      <a:pt x="19" y="33"/>
                      <a:pt x="24" y="22"/>
                      <a:pt x="33" y="13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2" y="27"/>
                      <a:pt x="28" y="36"/>
                      <a:pt x="28" y="46"/>
                    </a:cubicBezTo>
                    <a:cubicBezTo>
                      <a:pt x="28" y="55"/>
                      <a:pt x="32" y="65"/>
                      <a:pt x="39" y="72"/>
                    </a:cubicBezTo>
                    <a:lnTo>
                      <a:pt x="32" y="78"/>
                    </a:lnTo>
                    <a:close/>
                    <a:moveTo>
                      <a:pt x="6" y="20"/>
                    </a:moveTo>
                    <a:cubicBezTo>
                      <a:pt x="9" y="13"/>
                      <a:pt x="14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6" y="17"/>
                      <a:pt x="10" y="31"/>
                      <a:pt x="10" y="45"/>
                    </a:cubicBezTo>
                    <a:cubicBezTo>
                      <a:pt x="10" y="60"/>
                      <a:pt x="15" y="74"/>
                      <a:pt x="26" y="8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3" y="85"/>
                      <a:pt x="9" y="78"/>
                      <a:pt x="5" y="70"/>
                    </a:cubicBezTo>
                    <a:cubicBezTo>
                      <a:pt x="2" y="62"/>
                      <a:pt x="0" y="54"/>
                      <a:pt x="1" y="45"/>
                    </a:cubicBezTo>
                    <a:cubicBezTo>
                      <a:pt x="1" y="37"/>
                      <a:pt x="3" y="28"/>
                      <a:pt x="6" y="20"/>
                    </a:cubicBezTo>
                    <a:close/>
                    <a:moveTo>
                      <a:pt x="61" y="51"/>
                    </a:moveTo>
                    <a:cubicBezTo>
                      <a:pt x="63" y="51"/>
                      <a:pt x="65" y="49"/>
                      <a:pt x="65" y="46"/>
                    </a:cubicBezTo>
                    <a:cubicBezTo>
                      <a:pt x="65" y="44"/>
                      <a:pt x="63" y="41"/>
                      <a:pt x="61" y="41"/>
                    </a:cubicBezTo>
                    <a:cubicBezTo>
                      <a:pt x="58" y="41"/>
                      <a:pt x="56" y="43"/>
                      <a:pt x="56" y="46"/>
                    </a:cubicBezTo>
                    <a:cubicBezTo>
                      <a:pt x="56" y="49"/>
                      <a:pt x="58" y="51"/>
                      <a:pt x="6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7B0AAE4-1E7B-4283-98BC-85F7FD1AA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3531" y="2853412"/>
                <a:ext cx="201605" cy="201604"/>
              </a:xfrm>
              <a:custGeom>
                <a:avLst/>
                <a:gdLst>
                  <a:gd name="T0" fmla="*/ 63 w 103"/>
                  <a:gd name="T1" fmla="*/ 27 h 103"/>
                  <a:gd name="T2" fmla="*/ 65 w 103"/>
                  <a:gd name="T3" fmla="*/ 2 h 103"/>
                  <a:gd name="T4" fmla="*/ 19 w 103"/>
                  <a:gd name="T5" fmla="*/ 0 h 103"/>
                  <a:gd name="T6" fmla="*/ 1 w 103"/>
                  <a:gd name="T7" fmla="*/ 20 h 103"/>
                  <a:gd name="T8" fmla="*/ 0 w 103"/>
                  <a:gd name="T9" fmla="*/ 77 h 103"/>
                  <a:gd name="T10" fmla="*/ 39 w 103"/>
                  <a:gd name="T11" fmla="*/ 77 h 103"/>
                  <a:gd name="T12" fmla="*/ 37 w 103"/>
                  <a:gd name="T13" fmla="*/ 102 h 103"/>
                  <a:gd name="T14" fmla="*/ 101 w 103"/>
                  <a:gd name="T15" fmla="*/ 103 h 103"/>
                  <a:gd name="T16" fmla="*/ 103 w 103"/>
                  <a:gd name="T17" fmla="*/ 27 h 103"/>
                  <a:gd name="T18" fmla="*/ 63 w 103"/>
                  <a:gd name="T19" fmla="*/ 27 h 103"/>
                  <a:gd name="T20" fmla="*/ 19 w 103"/>
                  <a:gd name="T21" fmla="*/ 10 h 103"/>
                  <a:gd name="T22" fmla="*/ 19 w 103"/>
                  <a:gd name="T23" fmla="*/ 20 h 103"/>
                  <a:gd name="T24" fmla="*/ 9 w 103"/>
                  <a:gd name="T25" fmla="*/ 20 h 103"/>
                  <a:gd name="T26" fmla="*/ 19 w 103"/>
                  <a:gd name="T27" fmla="*/ 10 h 103"/>
                  <a:gd name="T28" fmla="*/ 6 w 103"/>
                  <a:gd name="T29" fmla="*/ 71 h 103"/>
                  <a:gd name="T30" fmla="*/ 6 w 103"/>
                  <a:gd name="T31" fmla="*/ 27 h 103"/>
                  <a:gd name="T32" fmla="*/ 26 w 103"/>
                  <a:gd name="T33" fmla="*/ 27 h 103"/>
                  <a:gd name="T34" fmla="*/ 26 w 103"/>
                  <a:gd name="T35" fmla="*/ 7 h 103"/>
                  <a:gd name="T36" fmla="*/ 58 w 103"/>
                  <a:gd name="T37" fmla="*/ 7 h 103"/>
                  <a:gd name="T38" fmla="*/ 58 w 103"/>
                  <a:gd name="T39" fmla="*/ 27 h 103"/>
                  <a:gd name="T40" fmla="*/ 39 w 103"/>
                  <a:gd name="T41" fmla="*/ 46 h 103"/>
                  <a:gd name="T42" fmla="*/ 39 w 103"/>
                  <a:gd name="T43" fmla="*/ 71 h 103"/>
                  <a:gd name="T44" fmla="*/ 6 w 103"/>
                  <a:gd name="T45" fmla="*/ 71 h 103"/>
                  <a:gd name="T46" fmla="*/ 57 w 103"/>
                  <a:gd name="T47" fmla="*/ 36 h 103"/>
                  <a:gd name="T48" fmla="*/ 57 w 103"/>
                  <a:gd name="T49" fmla="*/ 46 h 103"/>
                  <a:gd name="T50" fmla="*/ 47 w 103"/>
                  <a:gd name="T51" fmla="*/ 46 h 103"/>
                  <a:gd name="T52" fmla="*/ 57 w 103"/>
                  <a:gd name="T53" fmla="*/ 36 h 103"/>
                  <a:gd name="T54" fmla="*/ 94 w 103"/>
                  <a:gd name="T55" fmla="*/ 97 h 103"/>
                  <a:gd name="T56" fmla="*/ 44 w 103"/>
                  <a:gd name="T57" fmla="*/ 97 h 103"/>
                  <a:gd name="T58" fmla="*/ 45 w 103"/>
                  <a:gd name="T59" fmla="*/ 51 h 103"/>
                  <a:gd name="T60" fmla="*/ 63 w 103"/>
                  <a:gd name="T61" fmla="*/ 53 h 103"/>
                  <a:gd name="T62" fmla="*/ 63 w 103"/>
                  <a:gd name="T63" fmla="*/ 33 h 103"/>
                  <a:gd name="T64" fmla="*/ 96 w 103"/>
                  <a:gd name="T65" fmla="*/ 33 h 103"/>
                  <a:gd name="T66" fmla="*/ 94 w 103"/>
                  <a:gd name="T67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3">
                    <a:moveTo>
                      <a:pt x="63" y="27"/>
                    </a:moveTo>
                    <a:lnTo>
                      <a:pt x="65" y="2"/>
                    </a:lnTo>
                    <a:lnTo>
                      <a:pt x="19" y="0"/>
                    </a:lnTo>
                    <a:lnTo>
                      <a:pt x="1" y="20"/>
                    </a:lnTo>
                    <a:lnTo>
                      <a:pt x="0" y="77"/>
                    </a:lnTo>
                    <a:lnTo>
                      <a:pt x="39" y="77"/>
                    </a:lnTo>
                    <a:lnTo>
                      <a:pt x="37" y="102"/>
                    </a:lnTo>
                    <a:lnTo>
                      <a:pt x="101" y="103"/>
                    </a:lnTo>
                    <a:lnTo>
                      <a:pt x="103" y="27"/>
                    </a:lnTo>
                    <a:lnTo>
                      <a:pt x="63" y="27"/>
                    </a:lnTo>
                    <a:close/>
                    <a:moveTo>
                      <a:pt x="19" y="10"/>
                    </a:moveTo>
                    <a:lnTo>
                      <a:pt x="19" y="20"/>
                    </a:lnTo>
                    <a:lnTo>
                      <a:pt x="9" y="20"/>
                    </a:lnTo>
                    <a:lnTo>
                      <a:pt x="19" y="10"/>
                    </a:lnTo>
                    <a:close/>
                    <a:moveTo>
                      <a:pt x="6" y="71"/>
                    </a:moveTo>
                    <a:lnTo>
                      <a:pt x="6" y="27"/>
                    </a:lnTo>
                    <a:lnTo>
                      <a:pt x="26" y="27"/>
                    </a:lnTo>
                    <a:lnTo>
                      <a:pt x="26" y="7"/>
                    </a:lnTo>
                    <a:lnTo>
                      <a:pt x="58" y="7"/>
                    </a:lnTo>
                    <a:lnTo>
                      <a:pt x="58" y="27"/>
                    </a:lnTo>
                    <a:lnTo>
                      <a:pt x="39" y="46"/>
                    </a:lnTo>
                    <a:lnTo>
                      <a:pt x="39" y="71"/>
                    </a:lnTo>
                    <a:lnTo>
                      <a:pt x="6" y="71"/>
                    </a:lnTo>
                    <a:close/>
                    <a:moveTo>
                      <a:pt x="57" y="36"/>
                    </a:moveTo>
                    <a:lnTo>
                      <a:pt x="57" y="46"/>
                    </a:lnTo>
                    <a:lnTo>
                      <a:pt x="47" y="46"/>
                    </a:lnTo>
                    <a:lnTo>
                      <a:pt x="57" y="36"/>
                    </a:lnTo>
                    <a:close/>
                    <a:moveTo>
                      <a:pt x="94" y="97"/>
                    </a:moveTo>
                    <a:lnTo>
                      <a:pt x="44" y="97"/>
                    </a:lnTo>
                    <a:lnTo>
                      <a:pt x="45" y="51"/>
                    </a:lnTo>
                    <a:lnTo>
                      <a:pt x="63" y="53"/>
                    </a:lnTo>
                    <a:lnTo>
                      <a:pt x="63" y="33"/>
                    </a:lnTo>
                    <a:lnTo>
                      <a:pt x="96" y="33"/>
                    </a:lnTo>
                    <a:lnTo>
                      <a:pt x="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A7C5E5AA-E9D7-462C-9674-450A36E1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53207" y="4299877"/>
                <a:ext cx="326874" cy="277941"/>
              </a:xfrm>
              <a:custGeom>
                <a:avLst/>
                <a:gdLst>
                  <a:gd name="T0" fmla="*/ 76 w 102"/>
                  <a:gd name="T1" fmla="*/ 1 h 87"/>
                  <a:gd name="T2" fmla="*/ 7 w 102"/>
                  <a:gd name="T3" fmla="*/ 22 h 87"/>
                  <a:gd name="T4" fmla="*/ 1 w 102"/>
                  <a:gd name="T5" fmla="*/ 32 h 87"/>
                  <a:gd name="T6" fmla="*/ 15 w 102"/>
                  <a:gd name="T7" fmla="*/ 80 h 87"/>
                  <a:gd name="T8" fmla="*/ 26 w 102"/>
                  <a:gd name="T9" fmla="*/ 86 h 87"/>
                  <a:gd name="T10" fmla="*/ 95 w 102"/>
                  <a:gd name="T11" fmla="*/ 65 h 87"/>
                  <a:gd name="T12" fmla="*/ 101 w 102"/>
                  <a:gd name="T13" fmla="*/ 55 h 87"/>
                  <a:gd name="T14" fmla="*/ 87 w 102"/>
                  <a:gd name="T15" fmla="*/ 7 h 87"/>
                  <a:gd name="T16" fmla="*/ 76 w 102"/>
                  <a:gd name="T17" fmla="*/ 1 h 87"/>
                  <a:gd name="T18" fmla="*/ 8 w 102"/>
                  <a:gd name="T19" fmla="*/ 27 h 87"/>
                  <a:gd name="T20" fmla="*/ 78 w 102"/>
                  <a:gd name="T21" fmla="*/ 7 h 87"/>
                  <a:gd name="T22" fmla="*/ 81 w 102"/>
                  <a:gd name="T23" fmla="*/ 8 h 87"/>
                  <a:gd name="T24" fmla="*/ 84 w 102"/>
                  <a:gd name="T25" fmla="*/ 17 h 87"/>
                  <a:gd name="T26" fmla="*/ 9 w 102"/>
                  <a:gd name="T27" fmla="*/ 38 h 87"/>
                  <a:gd name="T28" fmla="*/ 7 w 102"/>
                  <a:gd name="T29" fmla="*/ 30 h 87"/>
                  <a:gd name="T30" fmla="*/ 8 w 102"/>
                  <a:gd name="T31" fmla="*/ 27 h 87"/>
                  <a:gd name="T32" fmla="*/ 94 w 102"/>
                  <a:gd name="T33" fmla="*/ 60 h 87"/>
                  <a:gd name="T34" fmla="*/ 24 w 102"/>
                  <a:gd name="T35" fmla="*/ 80 h 87"/>
                  <a:gd name="T36" fmla="*/ 21 w 102"/>
                  <a:gd name="T37" fmla="*/ 78 h 87"/>
                  <a:gd name="T38" fmla="*/ 14 w 102"/>
                  <a:gd name="T39" fmla="*/ 54 h 87"/>
                  <a:gd name="T40" fmla="*/ 88 w 102"/>
                  <a:gd name="T41" fmla="*/ 33 h 87"/>
                  <a:gd name="T42" fmla="*/ 95 w 102"/>
                  <a:gd name="T43" fmla="*/ 57 h 87"/>
                  <a:gd name="T44" fmla="*/ 94 w 102"/>
                  <a:gd name="T45" fmla="*/ 60 h 87"/>
                  <a:gd name="T46" fmla="*/ 22 w 102"/>
                  <a:gd name="T47" fmla="*/ 64 h 87"/>
                  <a:gd name="T48" fmla="*/ 27 w 102"/>
                  <a:gd name="T49" fmla="*/ 62 h 87"/>
                  <a:gd name="T50" fmla="*/ 31 w 102"/>
                  <a:gd name="T51" fmla="*/ 73 h 87"/>
                  <a:gd name="T52" fmla="*/ 25 w 102"/>
                  <a:gd name="T53" fmla="*/ 74 h 87"/>
                  <a:gd name="T54" fmla="*/ 22 w 102"/>
                  <a:gd name="T55" fmla="*/ 64 h 87"/>
                  <a:gd name="T56" fmla="*/ 33 w 102"/>
                  <a:gd name="T57" fmla="*/ 60 h 87"/>
                  <a:gd name="T58" fmla="*/ 38 w 102"/>
                  <a:gd name="T59" fmla="*/ 59 h 87"/>
                  <a:gd name="T60" fmla="*/ 41 w 102"/>
                  <a:gd name="T61" fmla="*/ 70 h 87"/>
                  <a:gd name="T62" fmla="*/ 36 w 102"/>
                  <a:gd name="T63" fmla="*/ 71 h 87"/>
                  <a:gd name="T64" fmla="*/ 33 w 102"/>
                  <a:gd name="T65" fmla="*/ 60 h 87"/>
                  <a:gd name="T66" fmla="*/ 43 w 102"/>
                  <a:gd name="T67" fmla="*/ 57 h 87"/>
                  <a:gd name="T68" fmla="*/ 49 w 102"/>
                  <a:gd name="T69" fmla="*/ 56 h 87"/>
                  <a:gd name="T70" fmla="*/ 52 w 102"/>
                  <a:gd name="T71" fmla="*/ 66 h 87"/>
                  <a:gd name="T72" fmla="*/ 47 w 102"/>
                  <a:gd name="T73" fmla="*/ 68 h 87"/>
                  <a:gd name="T74" fmla="*/ 43 w 102"/>
                  <a:gd name="T7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87">
                    <a:moveTo>
                      <a:pt x="76" y="1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2" y="23"/>
                      <a:pt x="0" y="28"/>
                      <a:pt x="1" y="3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7" y="84"/>
                      <a:pt x="21" y="87"/>
                      <a:pt x="26" y="86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00" y="64"/>
                      <a:pt x="102" y="59"/>
                      <a:pt x="101" y="55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3"/>
                      <a:pt x="81" y="0"/>
                      <a:pt x="76" y="1"/>
                    </a:cubicBezTo>
                    <a:close/>
                    <a:moveTo>
                      <a:pt x="8" y="27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79" y="6"/>
                      <a:pt x="81" y="7"/>
                      <a:pt x="81" y="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29"/>
                      <a:pt x="7" y="27"/>
                      <a:pt x="8" y="27"/>
                    </a:cubicBezTo>
                    <a:close/>
                    <a:moveTo>
                      <a:pt x="94" y="6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81"/>
                      <a:pt x="21" y="80"/>
                      <a:pt x="21" y="7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8"/>
                      <a:pt x="95" y="60"/>
                      <a:pt x="94" y="60"/>
                    </a:cubicBezTo>
                    <a:close/>
                    <a:moveTo>
                      <a:pt x="22" y="64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22" y="64"/>
                    </a:lnTo>
                    <a:close/>
                    <a:moveTo>
                      <a:pt x="33" y="60"/>
                    </a:move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71"/>
                      <a:pt x="36" y="71"/>
                      <a:pt x="36" y="71"/>
                    </a:cubicBezTo>
                    <a:lnTo>
                      <a:pt x="33" y="60"/>
                    </a:lnTo>
                    <a:close/>
                    <a:moveTo>
                      <a:pt x="43" y="57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47" y="68"/>
                      <a:pt x="47" y="68"/>
                      <a:pt x="47" y="68"/>
                    </a:cubicBezTo>
                    <a:lnTo>
                      <a:pt x="4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6067F7B6-DBFF-4819-820E-9375199D9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562" y="2275999"/>
                <a:ext cx="295557" cy="305343"/>
              </a:xfrm>
              <a:custGeom>
                <a:avLst/>
                <a:gdLst>
                  <a:gd name="T0" fmla="*/ 65 w 92"/>
                  <a:gd name="T1" fmla="*/ 96 h 96"/>
                  <a:gd name="T2" fmla="*/ 36 w 92"/>
                  <a:gd name="T3" fmla="*/ 49 h 96"/>
                  <a:gd name="T4" fmla="*/ 36 w 92"/>
                  <a:gd name="T5" fmla="*/ 72 h 96"/>
                  <a:gd name="T6" fmla="*/ 0 w 92"/>
                  <a:gd name="T7" fmla="*/ 36 h 96"/>
                  <a:gd name="T8" fmla="*/ 36 w 92"/>
                  <a:gd name="T9" fmla="*/ 0 h 96"/>
                  <a:gd name="T10" fmla="*/ 36 w 92"/>
                  <a:gd name="T11" fmla="*/ 24 h 96"/>
                  <a:gd name="T12" fmla="*/ 65 w 9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6">
                    <a:moveTo>
                      <a:pt x="65" y="96"/>
                    </a:moveTo>
                    <a:cubicBezTo>
                      <a:pt x="76" y="77"/>
                      <a:pt x="78" y="48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86" y="22"/>
                      <a:pt x="92" y="68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A911A51A-5E78-4F67-AB9D-E0642A8737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8439" y="2508922"/>
                <a:ext cx="275984" cy="195733"/>
              </a:xfrm>
              <a:custGeom>
                <a:avLst/>
                <a:gdLst>
                  <a:gd name="T0" fmla="*/ 70 w 86"/>
                  <a:gd name="T1" fmla="*/ 58 h 61"/>
                  <a:gd name="T2" fmla="*/ 75 w 86"/>
                  <a:gd name="T3" fmla="*/ 49 h 61"/>
                  <a:gd name="T4" fmla="*/ 80 w 86"/>
                  <a:gd name="T5" fmla="*/ 41 h 61"/>
                  <a:gd name="T6" fmla="*/ 85 w 86"/>
                  <a:gd name="T7" fmla="*/ 32 h 61"/>
                  <a:gd name="T8" fmla="*/ 83 w 86"/>
                  <a:gd name="T9" fmla="*/ 25 h 61"/>
                  <a:gd name="T10" fmla="*/ 65 w 86"/>
                  <a:gd name="T11" fmla="*/ 9 h 61"/>
                  <a:gd name="T12" fmla="*/ 58 w 86"/>
                  <a:gd name="T13" fmla="*/ 9 h 61"/>
                  <a:gd name="T14" fmla="*/ 50 w 86"/>
                  <a:gd name="T15" fmla="*/ 17 h 61"/>
                  <a:gd name="T16" fmla="*/ 49 w 86"/>
                  <a:gd name="T17" fmla="*/ 18 h 61"/>
                  <a:gd name="T18" fmla="*/ 17 w 86"/>
                  <a:gd name="T19" fmla="*/ 0 h 61"/>
                  <a:gd name="T20" fmla="*/ 0 w 86"/>
                  <a:gd name="T21" fmla="*/ 3 h 61"/>
                  <a:gd name="T22" fmla="*/ 4 w 86"/>
                  <a:gd name="T23" fmla="*/ 16 h 61"/>
                  <a:gd name="T24" fmla="*/ 9 w 86"/>
                  <a:gd name="T25" fmla="*/ 15 h 61"/>
                  <a:gd name="T26" fmla="*/ 11 w 86"/>
                  <a:gd name="T27" fmla="*/ 24 h 61"/>
                  <a:gd name="T28" fmla="*/ 20 w 86"/>
                  <a:gd name="T29" fmla="*/ 21 h 61"/>
                  <a:gd name="T30" fmla="*/ 23 w 86"/>
                  <a:gd name="T31" fmla="*/ 30 h 61"/>
                  <a:gd name="T32" fmla="*/ 32 w 86"/>
                  <a:gd name="T33" fmla="*/ 27 h 61"/>
                  <a:gd name="T34" fmla="*/ 35 w 86"/>
                  <a:gd name="T35" fmla="*/ 36 h 61"/>
                  <a:gd name="T36" fmla="*/ 39 w 86"/>
                  <a:gd name="T37" fmla="*/ 35 h 61"/>
                  <a:gd name="T38" fmla="*/ 39 w 86"/>
                  <a:gd name="T39" fmla="*/ 36 h 61"/>
                  <a:gd name="T40" fmla="*/ 37 w 86"/>
                  <a:gd name="T41" fmla="*/ 47 h 61"/>
                  <a:gd name="T42" fmla="*/ 41 w 86"/>
                  <a:gd name="T43" fmla="*/ 53 h 61"/>
                  <a:gd name="T44" fmla="*/ 64 w 86"/>
                  <a:gd name="T45" fmla="*/ 61 h 61"/>
                  <a:gd name="T46" fmla="*/ 70 w 86"/>
                  <a:gd name="T47" fmla="*/ 58 h 61"/>
                  <a:gd name="T48" fmla="*/ 15 w 86"/>
                  <a:gd name="T49" fmla="*/ 10 h 61"/>
                  <a:gd name="T50" fmla="*/ 18 w 86"/>
                  <a:gd name="T51" fmla="*/ 6 h 61"/>
                  <a:gd name="T52" fmla="*/ 46 w 86"/>
                  <a:gd name="T53" fmla="*/ 21 h 61"/>
                  <a:gd name="T54" fmla="*/ 43 w 86"/>
                  <a:gd name="T55" fmla="*/ 25 h 61"/>
                  <a:gd name="T56" fmla="*/ 15 w 86"/>
                  <a:gd name="T57" fmla="*/ 10 h 61"/>
                  <a:gd name="T58" fmla="*/ 61 w 86"/>
                  <a:gd name="T59" fmla="*/ 54 h 61"/>
                  <a:gd name="T60" fmla="*/ 57 w 86"/>
                  <a:gd name="T61" fmla="*/ 52 h 61"/>
                  <a:gd name="T62" fmla="*/ 56 w 86"/>
                  <a:gd name="T63" fmla="*/ 49 h 61"/>
                  <a:gd name="T64" fmla="*/ 69 w 86"/>
                  <a:gd name="T65" fmla="*/ 24 h 61"/>
                  <a:gd name="T66" fmla="*/ 72 w 86"/>
                  <a:gd name="T67" fmla="*/ 23 h 61"/>
                  <a:gd name="T68" fmla="*/ 77 w 86"/>
                  <a:gd name="T69" fmla="*/ 26 h 61"/>
                  <a:gd name="T70" fmla="*/ 77 w 86"/>
                  <a:gd name="T71" fmla="*/ 29 h 61"/>
                  <a:gd name="T72" fmla="*/ 64 w 86"/>
                  <a:gd name="T73" fmla="*/ 53 h 61"/>
                  <a:gd name="T74" fmla="*/ 61 w 86"/>
                  <a:gd name="T7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61">
                    <a:moveTo>
                      <a:pt x="70" y="58"/>
                    </a:move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47"/>
                      <a:pt x="79" y="43"/>
                      <a:pt x="80" y="4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6" y="29"/>
                      <a:pt x="85" y="26"/>
                      <a:pt x="83" y="2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7"/>
                      <a:pt x="60" y="8"/>
                      <a:pt x="58" y="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50"/>
                      <a:pt x="38" y="53"/>
                      <a:pt x="41" y="53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6" y="61"/>
                      <a:pt x="69" y="60"/>
                      <a:pt x="70" y="58"/>
                    </a:cubicBezTo>
                    <a:close/>
                    <a:moveTo>
                      <a:pt x="15" y="10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15" y="10"/>
                    </a:lnTo>
                    <a:close/>
                    <a:moveTo>
                      <a:pt x="61" y="54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6" y="51"/>
                      <a:pt x="55" y="50"/>
                      <a:pt x="56" y="4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3"/>
                      <a:pt x="71" y="23"/>
                      <a:pt x="72" y="23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4"/>
                      <a:pt x="62" y="55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F37D8483-8B94-40F3-8130-A997FE9F1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4129590"/>
                <a:ext cx="221179" cy="191818"/>
              </a:xfrm>
              <a:custGeom>
                <a:avLst/>
                <a:gdLst>
                  <a:gd name="T0" fmla="*/ 56 w 69"/>
                  <a:gd name="T1" fmla="*/ 0 h 60"/>
                  <a:gd name="T2" fmla="*/ 13 w 69"/>
                  <a:gd name="T3" fmla="*/ 0 h 60"/>
                  <a:gd name="T4" fmla="*/ 0 w 69"/>
                  <a:gd name="T5" fmla="*/ 13 h 60"/>
                  <a:gd name="T6" fmla="*/ 0 w 69"/>
                  <a:gd name="T7" fmla="*/ 58 h 60"/>
                  <a:gd name="T8" fmla="*/ 2 w 69"/>
                  <a:gd name="T9" fmla="*/ 60 h 60"/>
                  <a:gd name="T10" fmla="*/ 66 w 69"/>
                  <a:gd name="T11" fmla="*/ 60 h 60"/>
                  <a:gd name="T12" fmla="*/ 69 w 69"/>
                  <a:gd name="T13" fmla="*/ 58 h 60"/>
                  <a:gd name="T14" fmla="*/ 69 w 69"/>
                  <a:gd name="T15" fmla="*/ 13 h 60"/>
                  <a:gd name="T16" fmla="*/ 56 w 69"/>
                  <a:gd name="T17" fmla="*/ 0 h 60"/>
                  <a:gd name="T18" fmla="*/ 34 w 69"/>
                  <a:gd name="T19" fmla="*/ 51 h 60"/>
                  <a:gd name="T20" fmla="*/ 13 w 69"/>
                  <a:gd name="T21" fmla="*/ 34 h 60"/>
                  <a:gd name="T22" fmla="*/ 26 w 69"/>
                  <a:gd name="T23" fmla="*/ 34 h 60"/>
                  <a:gd name="T24" fmla="*/ 26 w 69"/>
                  <a:gd name="T25" fmla="*/ 21 h 60"/>
                  <a:gd name="T26" fmla="*/ 43 w 69"/>
                  <a:gd name="T27" fmla="*/ 21 h 60"/>
                  <a:gd name="T28" fmla="*/ 43 w 69"/>
                  <a:gd name="T29" fmla="*/ 34 h 60"/>
                  <a:gd name="T30" fmla="*/ 56 w 69"/>
                  <a:gd name="T31" fmla="*/ 34 h 60"/>
                  <a:gd name="T32" fmla="*/ 34 w 69"/>
                  <a:gd name="T33" fmla="*/ 51 h 60"/>
                  <a:gd name="T34" fmla="*/ 10 w 69"/>
                  <a:gd name="T35" fmla="*/ 9 h 60"/>
                  <a:gd name="T36" fmla="*/ 15 w 69"/>
                  <a:gd name="T37" fmla="*/ 4 h 60"/>
                  <a:gd name="T38" fmla="*/ 54 w 69"/>
                  <a:gd name="T39" fmla="*/ 4 h 60"/>
                  <a:gd name="T40" fmla="*/ 58 w 69"/>
                  <a:gd name="T41" fmla="*/ 9 h 60"/>
                  <a:gd name="T42" fmla="*/ 10 w 69"/>
                  <a:gd name="T4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0">
                    <a:moveTo>
                      <a:pt x="5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0"/>
                      <a:pt x="69" y="59"/>
                      <a:pt x="69" y="58"/>
                    </a:cubicBezTo>
                    <a:cubicBezTo>
                      <a:pt x="69" y="13"/>
                      <a:pt x="69" y="13"/>
                      <a:pt x="69" y="13"/>
                    </a:cubicBezTo>
                    <a:lnTo>
                      <a:pt x="56" y="0"/>
                    </a:lnTo>
                    <a:close/>
                    <a:moveTo>
                      <a:pt x="34" y="51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6" y="34"/>
                      <a:pt x="56" y="34"/>
                      <a:pt x="56" y="34"/>
                    </a:cubicBezTo>
                    <a:lnTo>
                      <a:pt x="34" y="51"/>
                    </a:lnTo>
                    <a:close/>
                    <a:moveTo>
                      <a:pt x="10" y="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DA451DB-75F9-4900-9538-944D3467D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03921" y="2003931"/>
                <a:ext cx="182032" cy="248580"/>
              </a:xfrm>
              <a:custGeom>
                <a:avLst/>
                <a:gdLst>
                  <a:gd name="T0" fmla="*/ 57 w 57"/>
                  <a:gd name="T1" fmla="*/ 48 h 78"/>
                  <a:gd name="T2" fmla="*/ 57 w 57"/>
                  <a:gd name="T3" fmla="*/ 48 h 78"/>
                  <a:gd name="T4" fmla="*/ 57 w 57"/>
                  <a:gd name="T5" fmla="*/ 48 h 78"/>
                  <a:gd name="T6" fmla="*/ 28 w 57"/>
                  <a:gd name="T7" fmla="*/ 0 h 78"/>
                  <a:gd name="T8" fmla="*/ 0 w 57"/>
                  <a:gd name="T9" fmla="*/ 48 h 78"/>
                  <a:gd name="T10" fmla="*/ 0 w 57"/>
                  <a:gd name="T11" fmla="*/ 48 h 78"/>
                  <a:gd name="T12" fmla="*/ 0 w 57"/>
                  <a:gd name="T13" fmla="*/ 48 h 78"/>
                  <a:gd name="T14" fmla="*/ 0 w 57"/>
                  <a:gd name="T15" fmla="*/ 49 h 78"/>
                  <a:gd name="T16" fmla="*/ 0 w 57"/>
                  <a:gd name="T17" fmla="*/ 49 h 78"/>
                  <a:gd name="T18" fmla="*/ 0 w 57"/>
                  <a:gd name="T19" fmla="*/ 49 h 78"/>
                  <a:gd name="T20" fmla="*/ 28 w 57"/>
                  <a:gd name="T21" fmla="*/ 78 h 78"/>
                  <a:gd name="T22" fmla="*/ 57 w 57"/>
                  <a:gd name="T23" fmla="*/ 49 h 78"/>
                  <a:gd name="T24" fmla="*/ 57 w 57"/>
                  <a:gd name="T25" fmla="*/ 49 h 78"/>
                  <a:gd name="T26" fmla="*/ 57 w 57"/>
                  <a:gd name="T27" fmla="*/ 49 h 78"/>
                  <a:gd name="T28" fmla="*/ 57 w 57"/>
                  <a:gd name="T29" fmla="*/ 48 h 78"/>
                  <a:gd name="T30" fmla="*/ 48 w 57"/>
                  <a:gd name="T31" fmla="*/ 49 h 78"/>
                  <a:gd name="T32" fmla="*/ 48 w 57"/>
                  <a:gd name="T33" fmla="*/ 49 h 78"/>
                  <a:gd name="T34" fmla="*/ 42 w 57"/>
                  <a:gd name="T35" fmla="*/ 62 h 78"/>
                  <a:gd name="T36" fmla="*/ 28 w 57"/>
                  <a:gd name="T37" fmla="*/ 68 h 78"/>
                  <a:gd name="T38" fmla="*/ 26 w 57"/>
                  <a:gd name="T39" fmla="*/ 68 h 78"/>
                  <a:gd name="T40" fmla="*/ 43 w 57"/>
                  <a:gd name="T41" fmla="*/ 37 h 78"/>
                  <a:gd name="T42" fmla="*/ 43 w 57"/>
                  <a:gd name="T43" fmla="*/ 33 h 78"/>
                  <a:gd name="T44" fmla="*/ 48 w 57"/>
                  <a:gd name="T45" fmla="*/ 48 h 78"/>
                  <a:gd name="T46" fmla="*/ 48 w 57"/>
                  <a:gd name="T47" fmla="*/ 48 h 78"/>
                  <a:gd name="T48" fmla="*/ 48 w 57"/>
                  <a:gd name="T49" fmla="*/ 48 h 78"/>
                  <a:gd name="T50" fmla="*/ 48 w 57"/>
                  <a:gd name="T51" fmla="*/ 48 h 78"/>
                  <a:gd name="T52" fmla="*/ 48 w 57"/>
                  <a:gd name="T53" fmla="*/ 49 h 78"/>
                  <a:gd name="T54" fmla="*/ 48 w 57"/>
                  <a:gd name="T5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78">
                    <a:moveTo>
                      <a:pt x="57" y="48"/>
                    </a:move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24"/>
                      <a:pt x="28" y="0"/>
                      <a:pt x="28" y="0"/>
                    </a:cubicBezTo>
                    <a:cubicBezTo>
                      <a:pt x="28" y="0"/>
                      <a:pt x="0" y="2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5"/>
                      <a:pt x="13" y="78"/>
                      <a:pt x="28" y="78"/>
                    </a:cubicBezTo>
                    <a:cubicBezTo>
                      <a:pt x="44" y="78"/>
                      <a:pt x="57" y="65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6" y="59"/>
                      <a:pt x="42" y="62"/>
                    </a:cubicBezTo>
                    <a:cubicBezTo>
                      <a:pt x="38" y="66"/>
                      <a:pt x="34" y="68"/>
                      <a:pt x="28" y="68"/>
                    </a:cubicBezTo>
                    <a:cubicBezTo>
                      <a:pt x="28" y="68"/>
                      <a:pt x="27" y="68"/>
                      <a:pt x="26" y="68"/>
                    </a:cubicBezTo>
                    <a:cubicBezTo>
                      <a:pt x="36" y="61"/>
                      <a:pt x="43" y="50"/>
                      <a:pt x="43" y="37"/>
                    </a:cubicBezTo>
                    <a:cubicBezTo>
                      <a:pt x="43" y="35"/>
                      <a:pt x="43" y="34"/>
                      <a:pt x="43" y="33"/>
                    </a:cubicBezTo>
                    <a:cubicBezTo>
                      <a:pt x="46" y="38"/>
                      <a:pt x="48" y="43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455B4F10-29F6-4A43-B925-94A5B6C2AC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08188" y="1823857"/>
                <a:ext cx="285770" cy="272068"/>
              </a:xfrm>
              <a:custGeom>
                <a:avLst/>
                <a:gdLst>
                  <a:gd name="T0" fmla="*/ 52 w 89"/>
                  <a:gd name="T1" fmla="*/ 3 h 85"/>
                  <a:gd name="T2" fmla="*/ 4 w 89"/>
                  <a:gd name="T3" fmla="*/ 36 h 85"/>
                  <a:gd name="T4" fmla="*/ 3 w 89"/>
                  <a:gd name="T5" fmla="*/ 45 h 85"/>
                  <a:gd name="T6" fmla="*/ 28 w 89"/>
                  <a:gd name="T7" fmla="*/ 82 h 85"/>
                  <a:gd name="T8" fmla="*/ 37 w 89"/>
                  <a:gd name="T9" fmla="*/ 83 h 85"/>
                  <a:gd name="T10" fmla="*/ 85 w 89"/>
                  <a:gd name="T11" fmla="*/ 50 h 85"/>
                  <a:gd name="T12" fmla="*/ 87 w 89"/>
                  <a:gd name="T13" fmla="*/ 41 h 85"/>
                  <a:gd name="T14" fmla="*/ 61 w 89"/>
                  <a:gd name="T15" fmla="*/ 4 h 85"/>
                  <a:gd name="T16" fmla="*/ 52 w 89"/>
                  <a:gd name="T17" fmla="*/ 3 h 85"/>
                  <a:gd name="T18" fmla="*/ 38 w 89"/>
                  <a:gd name="T19" fmla="*/ 48 h 85"/>
                  <a:gd name="T20" fmla="*/ 31 w 89"/>
                  <a:gd name="T21" fmla="*/ 71 h 85"/>
                  <a:gd name="T22" fmla="*/ 11 w 89"/>
                  <a:gd name="T23" fmla="*/ 42 h 85"/>
                  <a:gd name="T24" fmla="*/ 38 w 89"/>
                  <a:gd name="T25" fmla="*/ 48 h 85"/>
                  <a:gd name="T26" fmla="*/ 14 w 89"/>
                  <a:gd name="T27" fmla="*/ 40 h 85"/>
                  <a:gd name="T28" fmla="*/ 52 w 89"/>
                  <a:gd name="T29" fmla="*/ 13 h 85"/>
                  <a:gd name="T30" fmla="*/ 43 w 89"/>
                  <a:gd name="T31" fmla="*/ 41 h 85"/>
                  <a:gd name="T32" fmla="*/ 14 w 89"/>
                  <a:gd name="T33" fmla="*/ 40 h 85"/>
                  <a:gd name="T34" fmla="*/ 39 w 89"/>
                  <a:gd name="T35" fmla="*/ 48 h 85"/>
                  <a:gd name="T36" fmla="*/ 50 w 89"/>
                  <a:gd name="T37" fmla="*/ 50 h 85"/>
                  <a:gd name="T38" fmla="*/ 51 w 89"/>
                  <a:gd name="T39" fmla="*/ 40 h 85"/>
                  <a:gd name="T40" fmla="*/ 74 w 89"/>
                  <a:gd name="T41" fmla="*/ 47 h 85"/>
                  <a:gd name="T42" fmla="*/ 38 w 89"/>
                  <a:gd name="T43" fmla="*/ 72 h 85"/>
                  <a:gd name="T44" fmla="*/ 39 w 89"/>
                  <a:gd name="T45" fmla="*/ 48 h 85"/>
                  <a:gd name="T46" fmla="*/ 51 w 89"/>
                  <a:gd name="T47" fmla="*/ 39 h 85"/>
                  <a:gd name="T48" fmla="*/ 55 w 89"/>
                  <a:gd name="T49" fmla="*/ 11 h 85"/>
                  <a:gd name="T50" fmla="*/ 75 w 89"/>
                  <a:gd name="T51" fmla="*/ 40 h 85"/>
                  <a:gd name="T52" fmla="*/ 51 w 89"/>
                  <a:gd name="T5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85">
                    <a:moveTo>
                      <a:pt x="52" y="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8"/>
                      <a:pt x="0" y="42"/>
                      <a:pt x="3" y="45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5"/>
                      <a:pt x="34" y="85"/>
                      <a:pt x="37" y="83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8" y="48"/>
                      <a:pt x="89" y="44"/>
                      <a:pt x="87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9" y="1"/>
                      <a:pt x="55" y="0"/>
                      <a:pt x="52" y="3"/>
                    </a:cubicBezTo>
                    <a:close/>
                    <a:moveTo>
                      <a:pt x="38" y="48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38" y="48"/>
                    </a:lnTo>
                    <a:close/>
                    <a:moveTo>
                      <a:pt x="14" y="40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41"/>
                      <a:pt x="43" y="41"/>
                      <a:pt x="43" y="41"/>
                    </a:cubicBezTo>
                    <a:lnTo>
                      <a:pt x="14" y="40"/>
                    </a:lnTo>
                    <a:close/>
                    <a:moveTo>
                      <a:pt x="39" y="4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9" y="48"/>
                    </a:lnTo>
                    <a:close/>
                    <a:moveTo>
                      <a:pt x="51" y="39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5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51C2E52F-52C8-4658-9A4E-E59F2FDFC4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1667271"/>
                <a:ext cx="217264" cy="221178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5 h 69"/>
                  <a:gd name="T4" fmla="*/ 34 w 68"/>
                  <a:gd name="T5" fmla="*/ 69 h 69"/>
                  <a:gd name="T6" fmla="*/ 68 w 68"/>
                  <a:gd name="T7" fmla="*/ 35 h 69"/>
                  <a:gd name="T8" fmla="*/ 34 w 68"/>
                  <a:gd name="T9" fmla="*/ 0 h 69"/>
                  <a:gd name="T10" fmla="*/ 34 w 68"/>
                  <a:gd name="T11" fmla="*/ 62 h 69"/>
                  <a:gd name="T12" fmla="*/ 7 w 68"/>
                  <a:gd name="T13" fmla="*/ 35 h 69"/>
                  <a:gd name="T14" fmla="*/ 34 w 68"/>
                  <a:gd name="T15" fmla="*/ 7 h 69"/>
                  <a:gd name="T16" fmla="*/ 62 w 68"/>
                  <a:gd name="T17" fmla="*/ 35 h 69"/>
                  <a:gd name="T18" fmla="*/ 34 w 68"/>
                  <a:gd name="T19" fmla="*/ 62 h 69"/>
                  <a:gd name="T20" fmla="*/ 22 w 68"/>
                  <a:gd name="T21" fmla="*/ 24 h 69"/>
                  <a:gd name="T22" fmla="*/ 36 w 68"/>
                  <a:gd name="T23" fmla="*/ 35 h 69"/>
                  <a:gd name="T24" fmla="*/ 22 w 68"/>
                  <a:gd name="T25" fmla="*/ 45 h 69"/>
                  <a:gd name="T26" fmla="*/ 22 w 68"/>
                  <a:gd name="T27" fmla="*/ 24 h 69"/>
                  <a:gd name="T28" fmla="*/ 39 w 68"/>
                  <a:gd name="T29" fmla="*/ 24 h 69"/>
                  <a:gd name="T30" fmla="*/ 54 w 68"/>
                  <a:gd name="T31" fmla="*/ 35 h 69"/>
                  <a:gd name="T32" fmla="*/ 39 w 68"/>
                  <a:gd name="T33" fmla="*/ 45 h 69"/>
                  <a:gd name="T34" fmla="*/ 39 w 68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lose/>
                    <a:moveTo>
                      <a:pt x="34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4" y="62"/>
                    </a:cubicBezTo>
                    <a:close/>
                    <a:moveTo>
                      <a:pt x="22" y="24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2774FD49-ACF7-4B13-8E60-227A146B6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96444" y="2135072"/>
                <a:ext cx="172245" cy="197690"/>
              </a:xfrm>
              <a:custGeom>
                <a:avLst/>
                <a:gdLst>
                  <a:gd name="T0" fmla="*/ 50 w 54"/>
                  <a:gd name="T1" fmla="*/ 12 h 62"/>
                  <a:gd name="T2" fmla="*/ 42 w 54"/>
                  <a:gd name="T3" fmla="*/ 5 h 62"/>
                  <a:gd name="T4" fmla="*/ 33 w 54"/>
                  <a:gd name="T5" fmla="*/ 0 h 62"/>
                  <a:gd name="T6" fmla="*/ 6 w 54"/>
                  <a:gd name="T7" fmla="*/ 0 h 62"/>
                  <a:gd name="T8" fmla="*/ 0 w 54"/>
                  <a:gd name="T9" fmla="*/ 6 h 62"/>
                  <a:gd name="T10" fmla="*/ 0 w 54"/>
                  <a:gd name="T11" fmla="*/ 56 h 62"/>
                  <a:gd name="T12" fmla="*/ 6 w 54"/>
                  <a:gd name="T13" fmla="*/ 62 h 62"/>
                  <a:gd name="T14" fmla="*/ 48 w 54"/>
                  <a:gd name="T15" fmla="*/ 62 h 62"/>
                  <a:gd name="T16" fmla="*/ 54 w 54"/>
                  <a:gd name="T17" fmla="*/ 56 h 62"/>
                  <a:gd name="T18" fmla="*/ 54 w 54"/>
                  <a:gd name="T19" fmla="*/ 21 h 62"/>
                  <a:gd name="T20" fmla="*/ 50 w 54"/>
                  <a:gd name="T21" fmla="*/ 12 h 62"/>
                  <a:gd name="T22" fmla="*/ 35 w 54"/>
                  <a:gd name="T23" fmla="*/ 9 h 62"/>
                  <a:gd name="T24" fmla="*/ 35 w 54"/>
                  <a:gd name="T25" fmla="*/ 9 h 62"/>
                  <a:gd name="T26" fmla="*/ 37 w 54"/>
                  <a:gd name="T27" fmla="*/ 10 h 62"/>
                  <a:gd name="T28" fmla="*/ 44 w 54"/>
                  <a:gd name="T29" fmla="*/ 17 h 62"/>
                  <a:gd name="T30" fmla="*/ 45 w 54"/>
                  <a:gd name="T31" fmla="*/ 19 h 62"/>
                  <a:gd name="T32" fmla="*/ 46 w 54"/>
                  <a:gd name="T33" fmla="*/ 20 h 62"/>
                  <a:gd name="T34" fmla="*/ 35 w 54"/>
                  <a:gd name="T35" fmla="*/ 20 h 62"/>
                  <a:gd name="T36" fmla="*/ 35 w 54"/>
                  <a:gd name="T37" fmla="*/ 9 h 62"/>
                  <a:gd name="T38" fmla="*/ 46 w 54"/>
                  <a:gd name="T39" fmla="*/ 54 h 62"/>
                  <a:gd name="T40" fmla="*/ 8 w 54"/>
                  <a:gd name="T41" fmla="*/ 54 h 62"/>
                  <a:gd name="T42" fmla="*/ 8 w 54"/>
                  <a:gd name="T43" fmla="*/ 8 h 62"/>
                  <a:gd name="T44" fmla="*/ 31 w 54"/>
                  <a:gd name="T45" fmla="*/ 8 h 62"/>
                  <a:gd name="T46" fmla="*/ 31 w 54"/>
                  <a:gd name="T47" fmla="*/ 23 h 62"/>
                  <a:gd name="T48" fmla="*/ 46 w 54"/>
                  <a:gd name="T49" fmla="*/ 23 h 62"/>
                  <a:gd name="T50" fmla="*/ 46 w 54"/>
                  <a:gd name="T5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62">
                    <a:moveTo>
                      <a:pt x="50" y="12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0" y="2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2"/>
                      <a:pt x="6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1" y="62"/>
                      <a:pt x="54" y="59"/>
                      <a:pt x="54" y="56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2" y="14"/>
                      <a:pt x="50" y="12"/>
                    </a:cubicBezTo>
                    <a:close/>
                    <a:moveTo>
                      <a:pt x="35" y="9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7" y="10"/>
                      <a:pt x="37" y="1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5" y="9"/>
                    </a:lnTo>
                    <a:close/>
                    <a:moveTo>
                      <a:pt x="46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12079CC2-4256-45E3-9F64-455104F6A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2743" y="2730100"/>
                <a:ext cx="279899" cy="297514"/>
              </a:xfrm>
              <a:custGeom>
                <a:avLst/>
                <a:gdLst>
                  <a:gd name="T0" fmla="*/ 78 w 87"/>
                  <a:gd name="T1" fmla="*/ 0 h 93"/>
                  <a:gd name="T2" fmla="*/ 9 w 87"/>
                  <a:gd name="T3" fmla="*/ 0 h 93"/>
                  <a:gd name="T4" fmla="*/ 0 w 87"/>
                  <a:gd name="T5" fmla="*/ 9 h 93"/>
                  <a:gd name="T6" fmla="*/ 0 w 87"/>
                  <a:gd name="T7" fmla="*/ 84 h 93"/>
                  <a:gd name="T8" fmla="*/ 9 w 87"/>
                  <a:gd name="T9" fmla="*/ 93 h 93"/>
                  <a:gd name="T10" fmla="*/ 78 w 87"/>
                  <a:gd name="T11" fmla="*/ 93 h 93"/>
                  <a:gd name="T12" fmla="*/ 87 w 87"/>
                  <a:gd name="T13" fmla="*/ 84 h 93"/>
                  <a:gd name="T14" fmla="*/ 87 w 87"/>
                  <a:gd name="T15" fmla="*/ 9 h 93"/>
                  <a:gd name="T16" fmla="*/ 78 w 87"/>
                  <a:gd name="T17" fmla="*/ 0 h 93"/>
                  <a:gd name="T18" fmla="*/ 75 w 87"/>
                  <a:gd name="T19" fmla="*/ 81 h 93"/>
                  <a:gd name="T20" fmla="*/ 12 w 87"/>
                  <a:gd name="T21" fmla="*/ 81 h 93"/>
                  <a:gd name="T22" fmla="*/ 12 w 87"/>
                  <a:gd name="T23" fmla="*/ 12 h 93"/>
                  <a:gd name="T24" fmla="*/ 75 w 87"/>
                  <a:gd name="T25" fmla="*/ 12 h 93"/>
                  <a:gd name="T26" fmla="*/ 75 w 87"/>
                  <a:gd name="T27" fmla="*/ 81 h 93"/>
                  <a:gd name="T28" fmla="*/ 23 w 87"/>
                  <a:gd name="T29" fmla="*/ 41 h 93"/>
                  <a:gd name="T30" fmla="*/ 64 w 87"/>
                  <a:gd name="T31" fmla="*/ 41 h 93"/>
                  <a:gd name="T32" fmla="*/ 64 w 87"/>
                  <a:gd name="T33" fmla="*/ 46 h 93"/>
                  <a:gd name="T34" fmla="*/ 23 w 87"/>
                  <a:gd name="T35" fmla="*/ 46 h 93"/>
                  <a:gd name="T36" fmla="*/ 23 w 87"/>
                  <a:gd name="T37" fmla="*/ 41 h 93"/>
                  <a:gd name="T38" fmla="*/ 23 w 87"/>
                  <a:gd name="T39" fmla="*/ 52 h 93"/>
                  <a:gd name="T40" fmla="*/ 64 w 87"/>
                  <a:gd name="T41" fmla="*/ 52 h 93"/>
                  <a:gd name="T42" fmla="*/ 64 w 87"/>
                  <a:gd name="T43" fmla="*/ 58 h 93"/>
                  <a:gd name="T44" fmla="*/ 23 w 87"/>
                  <a:gd name="T45" fmla="*/ 58 h 93"/>
                  <a:gd name="T46" fmla="*/ 23 w 87"/>
                  <a:gd name="T47" fmla="*/ 52 h 93"/>
                  <a:gd name="T48" fmla="*/ 23 w 87"/>
                  <a:gd name="T49" fmla="*/ 64 h 93"/>
                  <a:gd name="T50" fmla="*/ 64 w 87"/>
                  <a:gd name="T51" fmla="*/ 64 h 93"/>
                  <a:gd name="T52" fmla="*/ 64 w 87"/>
                  <a:gd name="T53" fmla="*/ 69 h 93"/>
                  <a:gd name="T54" fmla="*/ 23 w 87"/>
                  <a:gd name="T55" fmla="*/ 69 h 93"/>
                  <a:gd name="T56" fmla="*/ 23 w 87"/>
                  <a:gd name="T57" fmla="*/ 64 h 93"/>
                  <a:gd name="T58" fmla="*/ 23 w 87"/>
                  <a:gd name="T59" fmla="*/ 29 h 93"/>
                  <a:gd name="T60" fmla="*/ 64 w 87"/>
                  <a:gd name="T61" fmla="*/ 29 h 93"/>
                  <a:gd name="T62" fmla="*/ 64 w 87"/>
                  <a:gd name="T63" fmla="*/ 35 h 93"/>
                  <a:gd name="T64" fmla="*/ 23 w 87"/>
                  <a:gd name="T65" fmla="*/ 35 h 93"/>
                  <a:gd name="T66" fmla="*/ 23 w 87"/>
                  <a:gd name="T67" fmla="*/ 2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93"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7" y="89"/>
                      <a:pt x="87" y="8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lose/>
                    <a:moveTo>
                      <a:pt x="75" y="81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81"/>
                    </a:lnTo>
                    <a:close/>
                    <a:moveTo>
                      <a:pt x="23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23" y="46"/>
                      <a:pt x="23" y="46"/>
                      <a:pt x="23" y="46"/>
                    </a:cubicBezTo>
                    <a:lnTo>
                      <a:pt x="23" y="41"/>
                    </a:lnTo>
                    <a:close/>
                    <a:moveTo>
                      <a:pt x="23" y="5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2"/>
                    </a:lnTo>
                    <a:close/>
                    <a:moveTo>
                      <a:pt x="23" y="64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64"/>
                    </a:lnTo>
                    <a:close/>
                    <a:moveTo>
                      <a:pt x="23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FA24B607-48B0-4368-ACAF-4FC25D55F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1853" y="3084377"/>
                <a:ext cx="262282" cy="197690"/>
              </a:xfrm>
              <a:custGeom>
                <a:avLst/>
                <a:gdLst>
                  <a:gd name="T0" fmla="*/ 0 w 134"/>
                  <a:gd name="T1" fmla="*/ 0 h 101"/>
                  <a:gd name="T2" fmla="*/ 0 w 134"/>
                  <a:gd name="T3" fmla="*/ 101 h 101"/>
                  <a:gd name="T4" fmla="*/ 134 w 134"/>
                  <a:gd name="T5" fmla="*/ 101 h 101"/>
                  <a:gd name="T6" fmla="*/ 134 w 134"/>
                  <a:gd name="T7" fmla="*/ 0 h 101"/>
                  <a:gd name="T8" fmla="*/ 0 w 134"/>
                  <a:gd name="T9" fmla="*/ 0 h 101"/>
                  <a:gd name="T10" fmla="*/ 25 w 134"/>
                  <a:gd name="T11" fmla="*/ 93 h 101"/>
                  <a:gd name="T12" fmla="*/ 8 w 134"/>
                  <a:gd name="T13" fmla="*/ 93 h 101"/>
                  <a:gd name="T14" fmla="*/ 8 w 134"/>
                  <a:gd name="T15" fmla="*/ 77 h 101"/>
                  <a:gd name="T16" fmla="*/ 25 w 134"/>
                  <a:gd name="T17" fmla="*/ 77 h 101"/>
                  <a:gd name="T18" fmla="*/ 25 w 134"/>
                  <a:gd name="T19" fmla="*/ 93 h 101"/>
                  <a:gd name="T20" fmla="*/ 25 w 134"/>
                  <a:gd name="T21" fmla="*/ 59 h 101"/>
                  <a:gd name="T22" fmla="*/ 8 w 134"/>
                  <a:gd name="T23" fmla="*/ 59 h 101"/>
                  <a:gd name="T24" fmla="*/ 8 w 134"/>
                  <a:gd name="T25" fmla="*/ 43 h 101"/>
                  <a:gd name="T26" fmla="*/ 25 w 134"/>
                  <a:gd name="T27" fmla="*/ 43 h 101"/>
                  <a:gd name="T28" fmla="*/ 25 w 134"/>
                  <a:gd name="T29" fmla="*/ 59 h 101"/>
                  <a:gd name="T30" fmla="*/ 25 w 134"/>
                  <a:gd name="T31" fmla="*/ 26 h 101"/>
                  <a:gd name="T32" fmla="*/ 8 w 134"/>
                  <a:gd name="T33" fmla="*/ 26 h 101"/>
                  <a:gd name="T34" fmla="*/ 8 w 134"/>
                  <a:gd name="T35" fmla="*/ 8 h 101"/>
                  <a:gd name="T36" fmla="*/ 25 w 134"/>
                  <a:gd name="T37" fmla="*/ 8 h 101"/>
                  <a:gd name="T38" fmla="*/ 25 w 134"/>
                  <a:gd name="T39" fmla="*/ 26 h 101"/>
                  <a:gd name="T40" fmla="*/ 102 w 134"/>
                  <a:gd name="T41" fmla="*/ 93 h 101"/>
                  <a:gd name="T42" fmla="*/ 35 w 134"/>
                  <a:gd name="T43" fmla="*/ 93 h 101"/>
                  <a:gd name="T44" fmla="*/ 35 w 134"/>
                  <a:gd name="T45" fmla="*/ 8 h 101"/>
                  <a:gd name="T46" fmla="*/ 102 w 134"/>
                  <a:gd name="T47" fmla="*/ 8 h 101"/>
                  <a:gd name="T48" fmla="*/ 102 w 134"/>
                  <a:gd name="T49" fmla="*/ 93 h 101"/>
                  <a:gd name="T50" fmla="*/ 126 w 134"/>
                  <a:gd name="T51" fmla="*/ 93 h 101"/>
                  <a:gd name="T52" fmla="*/ 110 w 134"/>
                  <a:gd name="T53" fmla="*/ 93 h 101"/>
                  <a:gd name="T54" fmla="*/ 110 w 134"/>
                  <a:gd name="T55" fmla="*/ 77 h 101"/>
                  <a:gd name="T56" fmla="*/ 126 w 134"/>
                  <a:gd name="T57" fmla="*/ 77 h 101"/>
                  <a:gd name="T58" fmla="*/ 126 w 134"/>
                  <a:gd name="T59" fmla="*/ 93 h 101"/>
                  <a:gd name="T60" fmla="*/ 126 w 134"/>
                  <a:gd name="T61" fmla="*/ 59 h 101"/>
                  <a:gd name="T62" fmla="*/ 110 w 134"/>
                  <a:gd name="T63" fmla="*/ 59 h 101"/>
                  <a:gd name="T64" fmla="*/ 110 w 134"/>
                  <a:gd name="T65" fmla="*/ 43 h 101"/>
                  <a:gd name="T66" fmla="*/ 126 w 134"/>
                  <a:gd name="T67" fmla="*/ 43 h 101"/>
                  <a:gd name="T68" fmla="*/ 126 w 134"/>
                  <a:gd name="T69" fmla="*/ 59 h 101"/>
                  <a:gd name="T70" fmla="*/ 126 w 134"/>
                  <a:gd name="T71" fmla="*/ 26 h 101"/>
                  <a:gd name="T72" fmla="*/ 110 w 134"/>
                  <a:gd name="T73" fmla="*/ 26 h 101"/>
                  <a:gd name="T74" fmla="*/ 110 w 134"/>
                  <a:gd name="T75" fmla="*/ 8 h 101"/>
                  <a:gd name="T76" fmla="*/ 126 w 134"/>
                  <a:gd name="T77" fmla="*/ 8 h 101"/>
                  <a:gd name="T78" fmla="*/ 126 w 134"/>
                  <a:gd name="T79" fmla="*/ 26 h 101"/>
                  <a:gd name="T80" fmla="*/ 51 w 134"/>
                  <a:gd name="T81" fmla="*/ 26 h 101"/>
                  <a:gd name="T82" fmla="*/ 51 w 134"/>
                  <a:gd name="T83" fmla="*/ 77 h 101"/>
                  <a:gd name="T84" fmla="*/ 84 w 134"/>
                  <a:gd name="T85" fmla="*/ 51 h 101"/>
                  <a:gd name="T86" fmla="*/ 51 w 134"/>
                  <a:gd name="T87" fmla="*/ 2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0" y="101"/>
                    </a:lnTo>
                    <a:lnTo>
                      <a:pt x="134" y="10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25" y="93"/>
                    </a:moveTo>
                    <a:lnTo>
                      <a:pt x="8" y="93"/>
                    </a:lnTo>
                    <a:lnTo>
                      <a:pt x="8" y="77"/>
                    </a:lnTo>
                    <a:lnTo>
                      <a:pt x="25" y="77"/>
                    </a:lnTo>
                    <a:lnTo>
                      <a:pt x="25" y="93"/>
                    </a:lnTo>
                    <a:close/>
                    <a:moveTo>
                      <a:pt x="25" y="59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25" y="43"/>
                    </a:lnTo>
                    <a:lnTo>
                      <a:pt x="25" y="59"/>
                    </a:lnTo>
                    <a:close/>
                    <a:moveTo>
                      <a:pt x="25" y="26"/>
                    </a:moveTo>
                    <a:lnTo>
                      <a:pt x="8" y="26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25" y="26"/>
                    </a:lnTo>
                    <a:close/>
                    <a:moveTo>
                      <a:pt x="102" y="93"/>
                    </a:moveTo>
                    <a:lnTo>
                      <a:pt x="35" y="93"/>
                    </a:lnTo>
                    <a:lnTo>
                      <a:pt x="35" y="8"/>
                    </a:lnTo>
                    <a:lnTo>
                      <a:pt x="102" y="8"/>
                    </a:lnTo>
                    <a:lnTo>
                      <a:pt x="102" y="93"/>
                    </a:lnTo>
                    <a:close/>
                    <a:moveTo>
                      <a:pt x="126" y="93"/>
                    </a:moveTo>
                    <a:lnTo>
                      <a:pt x="110" y="93"/>
                    </a:lnTo>
                    <a:lnTo>
                      <a:pt x="110" y="77"/>
                    </a:lnTo>
                    <a:lnTo>
                      <a:pt x="126" y="77"/>
                    </a:lnTo>
                    <a:lnTo>
                      <a:pt x="126" y="93"/>
                    </a:lnTo>
                    <a:close/>
                    <a:moveTo>
                      <a:pt x="126" y="59"/>
                    </a:moveTo>
                    <a:lnTo>
                      <a:pt x="110" y="59"/>
                    </a:lnTo>
                    <a:lnTo>
                      <a:pt x="110" y="43"/>
                    </a:lnTo>
                    <a:lnTo>
                      <a:pt x="126" y="43"/>
                    </a:lnTo>
                    <a:lnTo>
                      <a:pt x="126" y="59"/>
                    </a:lnTo>
                    <a:close/>
                    <a:moveTo>
                      <a:pt x="126" y="26"/>
                    </a:moveTo>
                    <a:lnTo>
                      <a:pt x="110" y="26"/>
                    </a:lnTo>
                    <a:lnTo>
                      <a:pt x="110" y="8"/>
                    </a:lnTo>
                    <a:lnTo>
                      <a:pt x="126" y="8"/>
                    </a:lnTo>
                    <a:lnTo>
                      <a:pt x="126" y="26"/>
                    </a:lnTo>
                    <a:close/>
                    <a:moveTo>
                      <a:pt x="51" y="26"/>
                    </a:moveTo>
                    <a:lnTo>
                      <a:pt x="51" y="77"/>
                    </a:lnTo>
                    <a:lnTo>
                      <a:pt x="84" y="51"/>
                    </a:lnTo>
                    <a:lnTo>
                      <a:pt x="5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9" name="Freeform 85">
                <a:extLst>
                  <a:ext uri="{FF2B5EF4-FFF2-40B4-BE49-F238E27FC236}">
                    <a16:creationId xmlns:a16="http://schemas.microsoft.com/office/drawing/2014/main" id="{D21B1B02-572B-4083-B85B-89AF83203F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3281" y="3027613"/>
                <a:ext cx="156586" cy="146799"/>
              </a:xfrm>
              <a:custGeom>
                <a:avLst/>
                <a:gdLst>
                  <a:gd name="T0" fmla="*/ 80 w 80"/>
                  <a:gd name="T1" fmla="*/ 29 h 75"/>
                  <a:gd name="T2" fmla="*/ 52 w 80"/>
                  <a:gd name="T3" fmla="*/ 24 h 75"/>
                  <a:gd name="T4" fmla="*/ 41 w 80"/>
                  <a:gd name="T5" fmla="*/ 0 h 75"/>
                  <a:gd name="T6" fmla="*/ 28 w 80"/>
                  <a:gd name="T7" fmla="*/ 24 h 75"/>
                  <a:gd name="T8" fmla="*/ 0 w 80"/>
                  <a:gd name="T9" fmla="*/ 29 h 75"/>
                  <a:gd name="T10" fmla="*/ 19 w 80"/>
                  <a:gd name="T11" fmla="*/ 49 h 75"/>
                  <a:gd name="T12" fmla="*/ 15 w 80"/>
                  <a:gd name="T13" fmla="*/ 75 h 75"/>
                  <a:gd name="T14" fmla="*/ 41 w 80"/>
                  <a:gd name="T15" fmla="*/ 62 h 75"/>
                  <a:gd name="T16" fmla="*/ 65 w 80"/>
                  <a:gd name="T17" fmla="*/ 75 h 75"/>
                  <a:gd name="T18" fmla="*/ 60 w 80"/>
                  <a:gd name="T19" fmla="*/ 49 h 75"/>
                  <a:gd name="T20" fmla="*/ 80 w 80"/>
                  <a:gd name="T21" fmla="*/ 29 h 75"/>
                  <a:gd name="T22" fmla="*/ 41 w 80"/>
                  <a:gd name="T23" fmla="*/ 57 h 75"/>
                  <a:gd name="T24" fmla="*/ 23 w 80"/>
                  <a:gd name="T25" fmla="*/ 65 h 75"/>
                  <a:gd name="T26" fmla="*/ 26 w 80"/>
                  <a:gd name="T27" fmla="*/ 45 h 75"/>
                  <a:gd name="T28" fmla="*/ 11 w 80"/>
                  <a:gd name="T29" fmla="*/ 32 h 75"/>
                  <a:gd name="T30" fmla="*/ 31 w 80"/>
                  <a:gd name="T31" fmla="*/ 29 h 75"/>
                  <a:gd name="T32" fmla="*/ 41 w 80"/>
                  <a:gd name="T33" fmla="*/ 11 h 75"/>
                  <a:gd name="T34" fmla="*/ 49 w 80"/>
                  <a:gd name="T35" fmla="*/ 29 h 75"/>
                  <a:gd name="T36" fmla="*/ 68 w 80"/>
                  <a:gd name="T37" fmla="*/ 32 h 75"/>
                  <a:gd name="T38" fmla="*/ 54 w 80"/>
                  <a:gd name="T39" fmla="*/ 45 h 75"/>
                  <a:gd name="T40" fmla="*/ 57 w 80"/>
                  <a:gd name="T41" fmla="*/ 65 h 75"/>
                  <a:gd name="T42" fmla="*/ 41 w 80"/>
                  <a:gd name="T43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75">
                    <a:moveTo>
                      <a:pt x="80" y="29"/>
                    </a:moveTo>
                    <a:lnTo>
                      <a:pt x="52" y="24"/>
                    </a:lnTo>
                    <a:lnTo>
                      <a:pt x="41" y="0"/>
                    </a:lnTo>
                    <a:lnTo>
                      <a:pt x="28" y="24"/>
                    </a:lnTo>
                    <a:lnTo>
                      <a:pt x="0" y="29"/>
                    </a:lnTo>
                    <a:lnTo>
                      <a:pt x="19" y="49"/>
                    </a:lnTo>
                    <a:lnTo>
                      <a:pt x="15" y="75"/>
                    </a:lnTo>
                    <a:lnTo>
                      <a:pt x="41" y="62"/>
                    </a:lnTo>
                    <a:lnTo>
                      <a:pt x="65" y="75"/>
                    </a:lnTo>
                    <a:lnTo>
                      <a:pt x="60" y="49"/>
                    </a:lnTo>
                    <a:lnTo>
                      <a:pt x="80" y="29"/>
                    </a:lnTo>
                    <a:close/>
                    <a:moveTo>
                      <a:pt x="41" y="57"/>
                    </a:moveTo>
                    <a:lnTo>
                      <a:pt x="23" y="65"/>
                    </a:lnTo>
                    <a:lnTo>
                      <a:pt x="26" y="45"/>
                    </a:lnTo>
                    <a:lnTo>
                      <a:pt x="11" y="32"/>
                    </a:lnTo>
                    <a:lnTo>
                      <a:pt x="31" y="29"/>
                    </a:lnTo>
                    <a:lnTo>
                      <a:pt x="41" y="11"/>
                    </a:lnTo>
                    <a:lnTo>
                      <a:pt x="49" y="29"/>
                    </a:lnTo>
                    <a:lnTo>
                      <a:pt x="68" y="32"/>
                    </a:lnTo>
                    <a:lnTo>
                      <a:pt x="54" y="45"/>
                    </a:lnTo>
                    <a:lnTo>
                      <a:pt x="57" y="65"/>
                    </a:lnTo>
                    <a:lnTo>
                      <a:pt x="4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0" name="Freeform 86">
                <a:extLst>
                  <a:ext uri="{FF2B5EF4-FFF2-40B4-BE49-F238E27FC236}">
                    <a16:creationId xmlns:a16="http://schemas.microsoft.com/office/drawing/2014/main" id="{0564CB41-BA20-48C2-A666-833F54435C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8503" y="1526343"/>
                <a:ext cx="191818" cy="207477"/>
              </a:xfrm>
              <a:custGeom>
                <a:avLst/>
                <a:gdLst>
                  <a:gd name="T0" fmla="*/ 48 w 60"/>
                  <a:gd name="T1" fmla="*/ 11 h 65"/>
                  <a:gd name="T2" fmla="*/ 60 w 60"/>
                  <a:gd name="T3" fmla="*/ 6 h 65"/>
                  <a:gd name="T4" fmla="*/ 60 w 60"/>
                  <a:gd name="T5" fmla="*/ 44 h 65"/>
                  <a:gd name="T6" fmla="*/ 48 w 60"/>
                  <a:gd name="T7" fmla="*/ 48 h 65"/>
                  <a:gd name="T8" fmla="*/ 36 w 60"/>
                  <a:gd name="T9" fmla="*/ 45 h 65"/>
                  <a:gd name="T10" fmla="*/ 24 w 60"/>
                  <a:gd name="T11" fmla="*/ 41 h 65"/>
                  <a:gd name="T12" fmla="*/ 12 w 60"/>
                  <a:gd name="T13" fmla="*/ 46 h 65"/>
                  <a:gd name="T14" fmla="*/ 12 w 60"/>
                  <a:gd name="T15" fmla="*/ 8 h 65"/>
                  <a:gd name="T16" fmla="*/ 24 w 60"/>
                  <a:gd name="T17" fmla="*/ 4 h 65"/>
                  <a:gd name="T18" fmla="*/ 36 w 60"/>
                  <a:gd name="T19" fmla="*/ 7 h 65"/>
                  <a:gd name="T20" fmla="*/ 48 w 60"/>
                  <a:gd name="T21" fmla="*/ 11 h 65"/>
                  <a:gd name="T22" fmla="*/ 4 w 60"/>
                  <a:gd name="T23" fmla="*/ 0 h 65"/>
                  <a:gd name="T24" fmla="*/ 8 w 60"/>
                  <a:gd name="T25" fmla="*/ 4 h 65"/>
                  <a:gd name="T26" fmla="*/ 8 w 60"/>
                  <a:gd name="T27" fmla="*/ 65 h 65"/>
                  <a:gd name="T28" fmla="*/ 0 w 60"/>
                  <a:gd name="T29" fmla="*/ 65 h 65"/>
                  <a:gd name="T30" fmla="*/ 0 w 60"/>
                  <a:gd name="T31" fmla="*/ 4 h 65"/>
                  <a:gd name="T32" fmla="*/ 4 w 60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5">
                    <a:moveTo>
                      <a:pt x="48" y="11"/>
                    </a:moveTo>
                    <a:cubicBezTo>
                      <a:pt x="53" y="11"/>
                      <a:pt x="58" y="8"/>
                      <a:pt x="60" y="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8" y="46"/>
                      <a:pt x="53" y="48"/>
                      <a:pt x="48" y="48"/>
                    </a:cubicBezTo>
                    <a:cubicBezTo>
                      <a:pt x="43" y="48"/>
                      <a:pt x="39" y="47"/>
                      <a:pt x="36" y="45"/>
                    </a:cubicBezTo>
                    <a:cubicBezTo>
                      <a:pt x="33" y="43"/>
                      <a:pt x="29" y="41"/>
                      <a:pt x="24" y="41"/>
                    </a:cubicBezTo>
                    <a:cubicBezTo>
                      <a:pt x="19" y="41"/>
                      <a:pt x="15" y="44"/>
                      <a:pt x="12" y="4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9" y="4"/>
                      <a:pt x="24" y="4"/>
                    </a:cubicBezTo>
                    <a:cubicBezTo>
                      <a:pt x="29" y="4"/>
                      <a:pt x="33" y="5"/>
                      <a:pt x="36" y="7"/>
                    </a:cubicBezTo>
                    <a:cubicBezTo>
                      <a:pt x="39" y="9"/>
                      <a:pt x="43" y="11"/>
                      <a:pt x="48" y="1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DC1C2CBC-D3ED-406F-80B5-9D399BCFE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5795" y="1424562"/>
                <a:ext cx="203562" cy="207477"/>
              </a:xfrm>
              <a:custGeom>
                <a:avLst/>
                <a:gdLst>
                  <a:gd name="T0" fmla="*/ 54 w 64"/>
                  <a:gd name="T1" fmla="*/ 0 h 65"/>
                  <a:gd name="T2" fmla="*/ 44 w 64"/>
                  <a:gd name="T3" fmla="*/ 11 h 65"/>
                  <a:gd name="T4" fmla="*/ 44 w 64"/>
                  <a:gd name="T5" fmla="*/ 41 h 65"/>
                  <a:gd name="T6" fmla="*/ 52 w 64"/>
                  <a:gd name="T7" fmla="*/ 41 h 65"/>
                  <a:gd name="T8" fmla="*/ 52 w 64"/>
                  <a:gd name="T9" fmla="*/ 65 h 65"/>
                  <a:gd name="T10" fmla="*/ 64 w 64"/>
                  <a:gd name="T11" fmla="*/ 65 h 65"/>
                  <a:gd name="T12" fmla="*/ 64 w 64"/>
                  <a:gd name="T13" fmla="*/ 11 h 65"/>
                  <a:gd name="T14" fmla="*/ 54 w 64"/>
                  <a:gd name="T15" fmla="*/ 0 h 65"/>
                  <a:gd name="T16" fmla="*/ 26 w 64"/>
                  <a:gd name="T17" fmla="*/ 0 h 65"/>
                  <a:gd name="T18" fmla="*/ 24 w 64"/>
                  <a:gd name="T19" fmla="*/ 2 h 65"/>
                  <a:gd name="T20" fmla="*/ 24 w 64"/>
                  <a:gd name="T21" fmla="*/ 17 h 65"/>
                  <a:gd name="T22" fmla="*/ 22 w 64"/>
                  <a:gd name="T23" fmla="*/ 18 h 65"/>
                  <a:gd name="T24" fmla="*/ 20 w 64"/>
                  <a:gd name="T25" fmla="*/ 17 h 65"/>
                  <a:gd name="T26" fmla="*/ 20 w 64"/>
                  <a:gd name="T27" fmla="*/ 2 h 65"/>
                  <a:gd name="T28" fmla="*/ 18 w 64"/>
                  <a:gd name="T29" fmla="*/ 0 h 65"/>
                  <a:gd name="T30" fmla="*/ 16 w 64"/>
                  <a:gd name="T31" fmla="*/ 2 h 65"/>
                  <a:gd name="T32" fmla="*/ 16 w 64"/>
                  <a:gd name="T33" fmla="*/ 17 h 65"/>
                  <a:gd name="T34" fmla="*/ 14 w 64"/>
                  <a:gd name="T35" fmla="*/ 18 h 65"/>
                  <a:gd name="T36" fmla="*/ 12 w 64"/>
                  <a:gd name="T37" fmla="*/ 17 h 65"/>
                  <a:gd name="T38" fmla="*/ 12 w 64"/>
                  <a:gd name="T39" fmla="*/ 2 h 65"/>
                  <a:gd name="T40" fmla="*/ 10 w 64"/>
                  <a:gd name="T41" fmla="*/ 0 h 65"/>
                  <a:gd name="T42" fmla="*/ 8 w 64"/>
                  <a:gd name="T43" fmla="*/ 2 h 65"/>
                  <a:gd name="T44" fmla="*/ 8 w 64"/>
                  <a:gd name="T45" fmla="*/ 17 h 65"/>
                  <a:gd name="T46" fmla="*/ 6 w 64"/>
                  <a:gd name="T47" fmla="*/ 18 h 65"/>
                  <a:gd name="T48" fmla="*/ 4 w 64"/>
                  <a:gd name="T49" fmla="*/ 17 h 65"/>
                  <a:gd name="T50" fmla="*/ 4 w 64"/>
                  <a:gd name="T51" fmla="*/ 2 h 65"/>
                  <a:gd name="T52" fmla="*/ 2 w 64"/>
                  <a:gd name="T53" fmla="*/ 0 h 65"/>
                  <a:gd name="T54" fmla="*/ 0 w 64"/>
                  <a:gd name="T55" fmla="*/ 2 h 65"/>
                  <a:gd name="T56" fmla="*/ 0 w 64"/>
                  <a:gd name="T57" fmla="*/ 17 h 65"/>
                  <a:gd name="T58" fmla="*/ 0 w 64"/>
                  <a:gd name="T59" fmla="*/ 21 h 65"/>
                  <a:gd name="T60" fmla="*/ 3 w 64"/>
                  <a:gd name="T61" fmla="*/ 25 h 65"/>
                  <a:gd name="T62" fmla="*/ 8 w 64"/>
                  <a:gd name="T63" fmla="*/ 33 h 65"/>
                  <a:gd name="T64" fmla="*/ 8 w 64"/>
                  <a:gd name="T65" fmla="*/ 65 h 65"/>
                  <a:gd name="T66" fmla="*/ 20 w 64"/>
                  <a:gd name="T67" fmla="*/ 65 h 65"/>
                  <a:gd name="T68" fmla="*/ 20 w 64"/>
                  <a:gd name="T69" fmla="*/ 33 h 65"/>
                  <a:gd name="T70" fmla="*/ 25 w 64"/>
                  <a:gd name="T71" fmla="*/ 25 h 65"/>
                  <a:gd name="T72" fmla="*/ 28 w 64"/>
                  <a:gd name="T73" fmla="*/ 21 h 65"/>
                  <a:gd name="T74" fmla="*/ 28 w 64"/>
                  <a:gd name="T75" fmla="*/ 17 h 65"/>
                  <a:gd name="T76" fmla="*/ 28 w 64"/>
                  <a:gd name="T77" fmla="*/ 2 h 65"/>
                  <a:gd name="T78" fmla="*/ 26 w 64"/>
                  <a:gd name="T7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5">
                    <a:moveTo>
                      <a:pt x="54" y="0"/>
                    </a:moveTo>
                    <a:cubicBezTo>
                      <a:pt x="49" y="0"/>
                      <a:pt x="44" y="5"/>
                      <a:pt x="44" y="1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5"/>
                      <a:pt x="60" y="0"/>
                      <a:pt x="54" y="0"/>
                    </a:cubicBezTo>
                    <a:close/>
                    <a:moveTo>
                      <a:pt x="26" y="0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1" y="18"/>
                      <a:pt x="20" y="17"/>
                      <a:pt x="20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5" y="26"/>
                      <a:pt x="8" y="28"/>
                      <a:pt x="8" y="3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6"/>
                      <a:pt x="25" y="25"/>
                    </a:cubicBezTo>
                    <a:cubicBezTo>
                      <a:pt x="26" y="23"/>
                      <a:pt x="28" y="22"/>
                      <a:pt x="28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2" name="Freeform 88">
                <a:extLst>
                  <a:ext uri="{FF2B5EF4-FFF2-40B4-BE49-F238E27FC236}">
                    <a16:creationId xmlns:a16="http://schemas.microsoft.com/office/drawing/2014/main" id="{C5B4A7A9-A53B-4543-86DD-18033639F4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7048" y="3327085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3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6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7 h 83"/>
                  <a:gd name="T28" fmla="*/ 6 w 74"/>
                  <a:gd name="T29" fmla="*/ 47 h 83"/>
                  <a:gd name="T30" fmla="*/ 6 w 74"/>
                  <a:gd name="T31" fmla="*/ 83 h 83"/>
                  <a:gd name="T32" fmla="*/ 69 w 74"/>
                  <a:gd name="T33" fmla="*/ 83 h 83"/>
                  <a:gd name="T34" fmla="*/ 69 w 74"/>
                  <a:gd name="T35" fmla="*/ 47 h 83"/>
                  <a:gd name="T36" fmla="*/ 74 w 74"/>
                  <a:gd name="T37" fmla="*/ 47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10 h 83"/>
                  <a:gd name="T44" fmla="*/ 58 w 74"/>
                  <a:gd name="T45" fmla="*/ 6 h 83"/>
                  <a:gd name="T46" fmla="*/ 61 w 74"/>
                  <a:gd name="T47" fmla="*/ 7 h 83"/>
                  <a:gd name="T48" fmla="*/ 59 w 74"/>
                  <a:gd name="T49" fmla="*/ 18 h 83"/>
                  <a:gd name="T50" fmla="*/ 46 w 74"/>
                  <a:gd name="T51" fmla="*/ 25 h 83"/>
                  <a:gd name="T52" fmla="*/ 42 w 74"/>
                  <a:gd name="T53" fmla="*/ 25 h 83"/>
                  <a:gd name="T54" fmla="*/ 50 w 74"/>
                  <a:gd name="T55" fmla="*/ 10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30 w 74"/>
                  <a:gd name="T67" fmla="*/ 23 h 83"/>
                  <a:gd name="T68" fmla="*/ 30 w 74"/>
                  <a:gd name="T69" fmla="*/ 24 h 83"/>
                  <a:gd name="T70" fmla="*/ 29 w 74"/>
                  <a:gd name="T71" fmla="*/ 24 h 83"/>
                  <a:gd name="T72" fmla="*/ 17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6 w 74"/>
                  <a:gd name="T89" fmla="*/ 41 h 83"/>
                  <a:gd name="T90" fmla="*/ 6 w 74"/>
                  <a:gd name="T91" fmla="*/ 31 h 83"/>
                  <a:gd name="T92" fmla="*/ 32 w 74"/>
                  <a:gd name="T93" fmla="*/ 31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9 w 74"/>
                  <a:gd name="T107" fmla="*/ 41 h 83"/>
                  <a:gd name="T108" fmla="*/ 42 w 74"/>
                  <a:gd name="T109" fmla="*/ 41 h 83"/>
                  <a:gd name="T110" fmla="*/ 42 w 74"/>
                  <a:gd name="T111" fmla="*/ 31 h 83"/>
                  <a:gd name="T112" fmla="*/ 69 w 74"/>
                  <a:gd name="T113" fmla="*/ 31 h 83"/>
                  <a:gd name="T114" fmla="*/ 69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3" y="22"/>
                    </a:cubicBezTo>
                    <a:cubicBezTo>
                      <a:pt x="65" y="19"/>
                      <a:pt x="67" y="16"/>
                      <a:pt x="68" y="12"/>
                    </a:cubicBezTo>
                    <a:cubicBezTo>
                      <a:pt x="69" y="9"/>
                      <a:pt x="68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50" y="2"/>
                      <a:pt x="46" y="6"/>
                    </a:cubicBezTo>
                    <a:cubicBezTo>
                      <a:pt x="41" y="11"/>
                      <a:pt x="38" y="19"/>
                      <a:pt x="36" y="24"/>
                    </a:cubicBezTo>
                    <a:cubicBezTo>
                      <a:pt x="35" y="19"/>
                      <a:pt x="32" y="11"/>
                      <a:pt x="27" y="6"/>
                    </a:cubicBezTo>
                    <a:cubicBezTo>
                      <a:pt x="25" y="4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8" y="16"/>
                      <a:pt x="12" y="21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10"/>
                    </a:moveTo>
                    <a:cubicBezTo>
                      <a:pt x="53" y="7"/>
                      <a:pt x="56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9" y="18"/>
                    </a:cubicBezTo>
                    <a:cubicBezTo>
                      <a:pt x="55" y="21"/>
                      <a:pt x="50" y="24"/>
                      <a:pt x="46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1"/>
                      <a:pt x="46" y="14"/>
                      <a:pt x="50" y="10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3" y="10"/>
                    </a:cubicBezTo>
                    <a:cubicBezTo>
                      <a:pt x="26" y="13"/>
                      <a:pt x="28" y="18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4" y="22"/>
                      <a:pt x="19" y="20"/>
                      <a:pt x="17" y="17"/>
                    </a:cubicBezTo>
                    <a:cubicBezTo>
                      <a:pt x="15" y="16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9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663B4FD0-BC17-41E8-ACB2-BA371C1DA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6584" y="4526927"/>
                <a:ext cx="246623" cy="201604"/>
              </a:xfrm>
              <a:custGeom>
                <a:avLst/>
                <a:gdLst>
                  <a:gd name="T0" fmla="*/ 1 w 77"/>
                  <a:gd name="T1" fmla="*/ 42 h 63"/>
                  <a:gd name="T2" fmla="*/ 8 w 77"/>
                  <a:gd name="T3" fmla="*/ 55 h 63"/>
                  <a:gd name="T4" fmla="*/ 21 w 77"/>
                  <a:gd name="T5" fmla="*/ 61 h 63"/>
                  <a:gd name="T6" fmla="*/ 38 w 77"/>
                  <a:gd name="T7" fmla="*/ 63 h 63"/>
                  <a:gd name="T8" fmla="*/ 56 w 77"/>
                  <a:gd name="T9" fmla="*/ 61 h 63"/>
                  <a:gd name="T10" fmla="*/ 69 w 77"/>
                  <a:gd name="T11" fmla="*/ 55 h 63"/>
                  <a:gd name="T12" fmla="*/ 76 w 77"/>
                  <a:gd name="T13" fmla="*/ 42 h 63"/>
                  <a:gd name="T14" fmla="*/ 71 w 77"/>
                  <a:gd name="T15" fmla="*/ 16 h 63"/>
                  <a:gd name="T16" fmla="*/ 72 w 77"/>
                  <a:gd name="T17" fmla="*/ 11 h 63"/>
                  <a:gd name="T18" fmla="*/ 70 w 77"/>
                  <a:gd name="T19" fmla="*/ 0 h 63"/>
                  <a:gd name="T20" fmla="*/ 67 w 77"/>
                  <a:gd name="T21" fmla="*/ 0 h 63"/>
                  <a:gd name="T22" fmla="*/ 60 w 77"/>
                  <a:gd name="T23" fmla="*/ 3 h 63"/>
                  <a:gd name="T24" fmla="*/ 38 w 77"/>
                  <a:gd name="T25" fmla="*/ 5 h 63"/>
                  <a:gd name="T26" fmla="*/ 17 w 77"/>
                  <a:gd name="T27" fmla="*/ 3 h 63"/>
                  <a:gd name="T28" fmla="*/ 9 w 77"/>
                  <a:gd name="T29" fmla="*/ 0 h 63"/>
                  <a:gd name="T30" fmla="*/ 7 w 77"/>
                  <a:gd name="T31" fmla="*/ 0 h 63"/>
                  <a:gd name="T32" fmla="*/ 5 w 77"/>
                  <a:gd name="T33" fmla="*/ 11 h 63"/>
                  <a:gd name="T34" fmla="*/ 6 w 77"/>
                  <a:gd name="T35" fmla="*/ 16 h 63"/>
                  <a:gd name="T36" fmla="*/ 9 w 77"/>
                  <a:gd name="T37" fmla="*/ 42 h 63"/>
                  <a:gd name="T38" fmla="*/ 18 w 77"/>
                  <a:gd name="T39" fmla="*/ 30 h 63"/>
                  <a:gd name="T40" fmla="*/ 27 w 77"/>
                  <a:gd name="T41" fmla="*/ 29 h 63"/>
                  <a:gd name="T42" fmla="*/ 38 w 77"/>
                  <a:gd name="T43" fmla="*/ 30 h 63"/>
                  <a:gd name="T44" fmla="*/ 49 w 77"/>
                  <a:gd name="T45" fmla="*/ 29 h 63"/>
                  <a:gd name="T46" fmla="*/ 59 w 77"/>
                  <a:gd name="T47" fmla="*/ 30 h 63"/>
                  <a:gd name="T48" fmla="*/ 67 w 77"/>
                  <a:gd name="T49" fmla="*/ 42 h 63"/>
                  <a:gd name="T50" fmla="*/ 64 w 77"/>
                  <a:gd name="T51" fmla="*/ 52 h 63"/>
                  <a:gd name="T52" fmla="*/ 56 w 77"/>
                  <a:gd name="T53" fmla="*/ 57 h 63"/>
                  <a:gd name="T54" fmla="*/ 45 w 77"/>
                  <a:gd name="T55" fmla="*/ 58 h 63"/>
                  <a:gd name="T56" fmla="*/ 31 w 77"/>
                  <a:gd name="T57" fmla="*/ 58 h 63"/>
                  <a:gd name="T58" fmla="*/ 20 w 77"/>
                  <a:gd name="T59" fmla="*/ 57 h 63"/>
                  <a:gd name="T60" fmla="*/ 12 w 77"/>
                  <a:gd name="T61" fmla="*/ 52 h 63"/>
                  <a:gd name="T62" fmla="*/ 9 w 77"/>
                  <a:gd name="T63" fmla="*/ 42 h 63"/>
                  <a:gd name="T64" fmla="*/ 53 w 77"/>
                  <a:gd name="T65" fmla="*/ 48 h 63"/>
                  <a:gd name="T66" fmla="*/ 53 w 77"/>
                  <a:gd name="T67" fmla="*/ 34 h 63"/>
                  <a:gd name="T68" fmla="*/ 19 w 77"/>
                  <a:gd name="T69" fmla="*/ 41 h 63"/>
                  <a:gd name="T70" fmla="*/ 29 w 77"/>
                  <a:gd name="T71" fmla="*/ 41 h 63"/>
                  <a:gd name="T72" fmla="*/ 19 w 77"/>
                  <a:gd name="T7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63">
                    <a:moveTo>
                      <a:pt x="0" y="33"/>
                    </a:moveTo>
                    <a:cubicBezTo>
                      <a:pt x="0" y="36"/>
                      <a:pt x="0" y="39"/>
                      <a:pt x="1" y="42"/>
                    </a:cubicBezTo>
                    <a:cubicBezTo>
                      <a:pt x="1" y="45"/>
                      <a:pt x="2" y="47"/>
                      <a:pt x="3" y="49"/>
                    </a:cubicBezTo>
                    <a:cubicBezTo>
                      <a:pt x="5" y="51"/>
                      <a:pt x="6" y="53"/>
                      <a:pt x="8" y="55"/>
                    </a:cubicBezTo>
                    <a:cubicBezTo>
                      <a:pt x="10" y="56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1" y="61"/>
                    </a:cubicBezTo>
                    <a:cubicBezTo>
                      <a:pt x="23" y="62"/>
                      <a:pt x="26" y="62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50" y="62"/>
                      <a:pt x="53" y="62"/>
                      <a:pt x="56" y="61"/>
                    </a:cubicBezTo>
                    <a:cubicBezTo>
                      <a:pt x="58" y="61"/>
                      <a:pt x="61" y="60"/>
                      <a:pt x="63" y="59"/>
                    </a:cubicBezTo>
                    <a:cubicBezTo>
                      <a:pt x="65" y="58"/>
                      <a:pt x="67" y="56"/>
                      <a:pt x="69" y="55"/>
                    </a:cubicBezTo>
                    <a:cubicBezTo>
                      <a:pt x="71" y="53"/>
                      <a:pt x="72" y="51"/>
                      <a:pt x="73" y="49"/>
                    </a:cubicBezTo>
                    <a:cubicBezTo>
                      <a:pt x="74" y="47"/>
                      <a:pt x="75" y="45"/>
                      <a:pt x="76" y="42"/>
                    </a:cubicBezTo>
                    <a:cubicBezTo>
                      <a:pt x="77" y="39"/>
                      <a:pt x="77" y="36"/>
                      <a:pt x="77" y="33"/>
                    </a:cubicBezTo>
                    <a:cubicBezTo>
                      <a:pt x="77" y="26"/>
                      <a:pt x="75" y="21"/>
                      <a:pt x="71" y="16"/>
                    </a:cubicBezTo>
                    <a:cubicBezTo>
                      <a:pt x="71" y="16"/>
                      <a:pt x="71" y="15"/>
                      <a:pt x="71" y="14"/>
                    </a:cubicBezTo>
                    <a:cubicBezTo>
                      <a:pt x="71" y="13"/>
                      <a:pt x="72" y="12"/>
                      <a:pt x="72" y="11"/>
                    </a:cubicBezTo>
                    <a:cubicBezTo>
                      <a:pt x="72" y="10"/>
                      <a:pt x="72" y="8"/>
                      <a:pt x="72" y="6"/>
                    </a:cubicBezTo>
                    <a:cubicBezTo>
                      <a:pt x="71" y="4"/>
                      <a:pt x="71" y="2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67" y="0"/>
                      <a:pt x="65" y="1"/>
                      <a:pt x="64" y="1"/>
                    </a:cubicBezTo>
                    <a:cubicBezTo>
                      <a:pt x="63" y="1"/>
                      <a:pt x="61" y="2"/>
                      <a:pt x="60" y="3"/>
                    </a:cubicBezTo>
                    <a:cubicBezTo>
                      <a:pt x="58" y="4"/>
                      <a:pt x="56" y="5"/>
                      <a:pt x="53" y="7"/>
                    </a:cubicBezTo>
                    <a:cubicBezTo>
                      <a:pt x="50" y="6"/>
                      <a:pt x="45" y="5"/>
                      <a:pt x="38" y="5"/>
                    </a:cubicBezTo>
                    <a:cubicBezTo>
                      <a:pt x="32" y="5"/>
                      <a:pt x="27" y="6"/>
                      <a:pt x="23" y="7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2"/>
                      <a:pt x="14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5" y="6"/>
                    </a:cubicBezTo>
                    <a:cubicBezTo>
                      <a:pt x="5" y="8"/>
                      <a:pt x="5" y="10"/>
                      <a:pt x="5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2" y="21"/>
                      <a:pt x="0" y="26"/>
                      <a:pt x="0" y="33"/>
                    </a:cubicBezTo>
                    <a:close/>
                    <a:moveTo>
                      <a:pt x="9" y="42"/>
                    </a:moveTo>
                    <a:cubicBezTo>
                      <a:pt x="9" y="38"/>
                      <a:pt x="11" y="35"/>
                      <a:pt x="14" y="32"/>
                    </a:cubicBezTo>
                    <a:cubicBezTo>
                      <a:pt x="15" y="31"/>
                      <a:pt x="16" y="30"/>
                      <a:pt x="18" y="30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29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40" y="30"/>
                      <a:pt x="42" y="30"/>
                      <a:pt x="44" y="30"/>
                    </a:cubicBezTo>
                    <a:cubicBezTo>
                      <a:pt x="46" y="29"/>
                      <a:pt x="48" y="29"/>
                      <a:pt x="49" y="29"/>
                    </a:cubicBezTo>
                    <a:cubicBezTo>
                      <a:pt x="51" y="29"/>
                      <a:pt x="52" y="29"/>
                      <a:pt x="54" y="29"/>
                    </a:cubicBezTo>
                    <a:cubicBezTo>
                      <a:pt x="56" y="29"/>
                      <a:pt x="57" y="30"/>
                      <a:pt x="59" y="30"/>
                    </a:cubicBezTo>
                    <a:cubicBezTo>
                      <a:pt x="60" y="30"/>
                      <a:pt x="61" y="31"/>
                      <a:pt x="62" y="32"/>
                    </a:cubicBezTo>
                    <a:cubicBezTo>
                      <a:pt x="65" y="35"/>
                      <a:pt x="67" y="38"/>
                      <a:pt x="67" y="42"/>
                    </a:cubicBezTo>
                    <a:cubicBezTo>
                      <a:pt x="67" y="44"/>
                      <a:pt x="67" y="46"/>
                      <a:pt x="66" y="48"/>
                    </a:cubicBezTo>
                    <a:cubicBezTo>
                      <a:pt x="66" y="49"/>
                      <a:pt x="65" y="51"/>
                      <a:pt x="64" y="52"/>
                    </a:cubicBezTo>
                    <a:cubicBezTo>
                      <a:pt x="63" y="53"/>
                      <a:pt x="62" y="54"/>
                      <a:pt x="61" y="55"/>
                    </a:cubicBezTo>
                    <a:cubicBezTo>
                      <a:pt x="59" y="56"/>
                      <a:pt x="58" y="56"/>
                      <a:pt x="56" y="57"/>
                    </a:cubicBezTo>
                    <a:cubicBezTo>
                      <a:pt x="55" y="57"/>
                      <a:pt x="53" y="57"/>
                      <a:pt x="51" y="58"/>
                    </a:cubicBezTo>
                    <a:cubicBezTo>
                      <a:pt x="48" y="58"/>
                      <a:pt x="46" y="58"/>
                      <a:pt x="45" y="58"/>
                    </a:cubicBezTo>
                    <a:cubicBezTo>
                      <a:pt x="43" y="58"/>
                      <a:pt x="41" y="58"/>
                      <a:pt x="38" y="58"/>
                    </a:cubicBezTo>
                    <a:cubicBezTo>
                      <a:pt x="35" y="58"/>
                      <a:pt x="33" y="58"/>
                      <a:pt x="31" y="58"/>
                    </a:cubicBezTo>
                    <a:cubicBezTo>
                      <a:pt x="30" y="58"/>
                      <a:pt x="28" y="58"/>
                      <a:pt x="25" y="58"/>
                    </a:cubicBezTo>
                    <a:cubicBezTo>
                      <a:pt x="23" y="57"/>
                      <a:pt x="21" y="57"/>
                      <a:pt x="20" y="57"/>
                    </a:cubicBezTo>
                    <a:cubicBezTo>
                      <a:pt x="19" y="56"/>
                      <a:pt x="17" y="56"/>
                      <a:pt x="16" y="55"/>
                    </a:cubicBezTo>
                    <a:cubicBezTo>
                      <a:pt x="14" y="54"/>
                      <a:pt x="13" y="53"/>
                      <a:pt x="12" y="52"/>
                    </a:cubicBezTo>
                    <a:cubicBezTo>
                      <a:pt x="11" y="51"/>
                      <a:pt x="11" y="49"/>
                      <a:pt x="10" y="48"/>
                    </a:cubicBezTo>
                    <a:cubicBezTo>
                      <a:pt x="9" y="46"/>
                      <a:pt x="9" y="44"/>
                      <a:pt x="9" y="42"/>
                    </a:cubicBezTo>
                    <a:close/>
                    <a:moveTo>
                      <a:pt x="48" y="41"/>
                    </a:moveTo>
                    <a:cubicBezTo>
                      <a:pt x="48" y="45"/>
                      <a:pt x="50" y="48"/>
                      <a:pt x="53" y="48"/>
                    </a:cubicBezTo>
                    <a:cubicBezTo>
                      <a:pt x="55" y="48"/>
                      <a:pt x="58" y="45"/>
                      <a:pt x="58" y="41"/>
                    </a:cubicBezTo>
                    <a:cubicBezTo>
                      <a:pt x="58" y="37"/>
                      <a:pt x="55" y="34"/>
                      <a:pt x="53" y="34"/>
                    </a:cubicBezTo>
                    <a:cubicBezTo>
                      <a:pt x="50" y="34"/>
                      <a:pt x="48" y="37"/>
                      <a:pt x="48" y="41"/>
                    </a:cubicBezTo>
                    <a:close/>
                    <a:moveTo>
                      <a:pt x="19" y="41"/>
                    </a:moveTo>
                    <a:cubicBezTo>
                      <a:pt x="19" y="45"/>
                      <a:pt x="21" y="48"/>
                      <a:pt x="24" y="48"/>
                    </a:cubicBezTo>
                    <a:cubicBezTo>
                      <a:pt x="27" y="48"/>
                      <a:pt x="29" y="45"/>
                      <a:pt x="29" y="41"/>
                    </a:cubicBezTo>
                    <a:cubicBezTo>
                      <a:pt x="29" y="37"/>
                      <a:pt x="27" y="34"/>
                      <a:pt x="24" y="34"/>
                    </a:cubicBezTo>
                    <a:cubicBezTo>
                      <a:pt x="21" y="34"/>
                      <a:pt x="19" y="37"/>
                      <a:pt x="1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4" name="Freeform 90">
                <a:extLst>
                  <a:ext uri="{FF2B5EF4-FFF2-40B4-BE49-F238E27FC236}">
                    <a16:creationId xmlns:a16="http://schemas.microsoft.com/office/drawing/2014/main" id="{82B584A0-55B1-4036-A049-2C7B52EEE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4088" y="1900192"/>
                <a:ext cx="401253" cy="401252"/>
              </a:xfrm>
              <a:custGeom>
                <a:avLst/>
                <a:gdLst>
                  <a:gd name="T0" fmla="*/ 0 w 125"/>
                  <a:gd name="T1" fmla="*/ 63 h 125"/>
                  <a:gd name="T2" fmla="*/ 125 w 125"/>
                  <a:gd name="T3" fmla="*/ 63 h 125"/>
                  <a:gd name="T4" fmla="*/ 98 w 125"/>
                  <a:gd name="T5" fmla="*/ 83 h 125"/>
                  <a:gd name="T6" fmla="*/ 117 w 125"/>
                  <a:gd name="T7" fmla="*/ 67 h 125"/>
                  <a:gd name="T8" fmla="*/ 98 w 125"/>
                  <a:gd name="T9" fmla="*/ 83 h 125"/>
                  <a:gd name="T10" fmla="*/ 25 w 125"/>
                  <a:gd name="T11" fmla="*/ 59 h 125"/>
                  <a:gd name="T12" fmla="*/ 13 w 125"/>
                  <a:gd name="T13" fmla="*/ 42 h 125"/>
                  <a:gd name="T14" fmla="*/ 90 w 125"/>
                  <a:gd name="T15" fmla="*/ 42 h 125"/>
                  <a:gd name="T16" fmla="*/ 67 w 125"/>
                  <a:gd name="T17" fmla="*/ 59 h 125"/>
                  <a:gd name="T18" fmla="*/ 90 w 125"/>
                  <a:gd name="T19" fmla="*/ 42 h 125"/>
                  <a:gd name="T20" fmla="*/ 67 w 125"/>
                  <a:gd name="T21" fmla="*/ 9 h 125"/>
                  <a:gd name="T22" fmla="*/ 82 w 125"/>
                  <a:gd name="T23" fmla="*/ 23 h 125"/>
                  <a:gd name="T24" fmla="*/ 67 w 125"/>
                  <a:gd name="T25" fmla="*/ 34 h 125"/>
                  <a:gd name="T26" fmla="*/ 53 w 125"/>
                  <a:gd name="T27" fmla="*/ 12 h 125"/>
                  <a:gd name="T28" fmla="*/ 59 w 125"/>
                  <a:gd name="T29" fmla="*/ 34 h 125"/>
                  <a:gd name="T30" fmla="*/ 43 w 125"/>
                  <a:gd name="T31" fmla="*/ 23 h 125"/>
                  <a:gd name="T32" fmla="*/ 59 w 125"/>
                  <a:gd name="T33" fmla="*/ 59 h 125"/>
                  <a:gd name="T34" fmla="*/ 36 w 125"/>
                  <a:gd name="T35" fmla="*/ 42 h 125"/>
                  <a:gd name="T36" fmla="*/ 13 w 125"/>
                  <a:gd name="T37" fmla="*/ 83 h 125"/>
                  <a:gd name="T38" fmla="*/ 25 w 125"/>
                  <a:gd name="T39" fmla="*/ 67 h 125"/>
                  <a:gd name="T40" fmla="*/ 13 w 125"/>
                  <a:gd name="T41" fmla="*/ 83 h 125"/>
                  <a:gd name="T42" fmla="*/ 59 w 125"/>
                  <a:gd name="T43" fmla="*/ 67 h 125"/>
                  <a:gd name="T44" fmla="*/ 36 w 125"/>
                  <a:gd name="T45" fmla="*/ 83 h 125"/>
                  <a:gd name="T46" fmla="*/ 59 w 125"/>
                  <a:gd name="T47" fmla="*/ 92 h 125"/>
                  <a:gd name="T48" fmla="*/ 53 w 125"/>
                  <a:gd name="T49" fmla="*/ 113 h 125"/>
                  <a:gd name="T50" fmla="*/ 38 w 125"/>
                  <a:gd name="T51" fmla="*/ 92 h 125"/>
                  <a:gd name="T52" fmla="*/ 82 w 125"/>
                  <a:gd name="T53" fmla="*/ 102 h 125"/>
                  <a:gd name="T54" fmla="*/ 67 w 125"/>
                  <a:gd name="T55" fmla="*/ 116 h 125"/>
                  <a:gd name="T56" fmla="*/ 87 w 125"/>
                  <a:gd name="T57" fmla="*/ 92 h 125"/>
                  <a:gd name="T58" fmla="*/ 67 w 125"/>
                  <a:gd name="T59" fmla="*/ 83 h 125"/>
                  <a:gd name="T60" fmla="*/ 92 w 125"/>
                  <a:gd name="T61" fmla="*/ 67 h 125"/>
                  <a:gd name="T62" fmla="*/ 67 w 125"/>
                  <a:gd name="T63" fmla="*/ 83 h 125"/>
                  <a:gd name="T64" fmla="*/ 98 w 125"/>
                  <a:gd name="T65" fmla="*/ 42 h 125"/>
                  <a:gd name="T66" fmla="*/ 117 w 125"/>
                  <a:gd name="T67" fmla="*/ 59 h 125"/>
                  <a:gd name="T68" fmla="*/ 108 w 125"/>
                  <a:gd name="T69" fmla="*/ 34 h 125"/>
                  <a:gd name="T70" fmla="*/ 86 w 125"/>
                  <a:gd name="T71" fmla="*/ 14 h 125"/>
                  <a:gd name="T72" fmla="*/ 108 w 125"/>
                  <a:gd name="T73" fmla="*/ 34 h 125"/>
                  <a:gd name="T74" fmla="*/ 39 w 125"/>
                  <a:gd name="T75" fmla="*/ 14 h 125"/>
                  <a:gd name="T76" fmla="*/ 17 w 125"/>
                  <a:gd name="T77" fmla="*/ 34 h 125"/>
                  <a:gd name="T78" fmla="*/ 17 w 125"/>
                  <a:gd name="T79" fmla="*/ 92 h 125"/>
                  <a:gd name="T80" fmla="*/ 39 w 125"/>
                  <a:gd name="T81" fmla="*/ 111 h 125"/>
                  <a:gd name="T82" fmla="*/ 17 w 125"/>
                  <a:gd name="T83" fmla="*/ 92 h 125"/>
                  <a:gd name="T84" fmla="*/ 86 w 125"/>
                  <a:gd name="T85" fmla="*/ 111 h 125"/>
                  <a:gd name="T86" fmla="*/ 108 w 125"/>
                  <a:gd name="T8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3" y="0"/>
                    </a:cubicBezTo>
                    <a:close/>
                    <a:moveTo>
                      <a:pt x="98" y="83"/>
                    </a:moveTo>
                    <a:cubicBezTo>
                      <a:pt x="99" y="78"/>
                      <a:pt x="100" y="73"/>
                      <a:pt x="100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6" y="73"/>
                      <a:pt x="115" y="78"/>
                      <a:pt x="113" y="83"/>
                    </a:cubicBezTo>
                    <a:lnTo>
                      <a:pt x="98" y="83"/>
                    </a:lnTo>
                    <a:close/>
                    <a:moveTo>
                      <a:pt x="27" y="42"/>
                    </a:moveTo>
                    <a:cubicBezTo>
                      <a:pt x="26" y="47"/>
                      <a:pt x="26" y="53"/>
                      <a:pt x="25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3"/>
                      <a:pt x="11" y="47"/>
                      <a:pt x="13" y="42"/>
                    </a:cubicBezTo>
                    <a:lnTo>
                      <a:pt x="27" y="42"/>
                    </a:lnTo>
                    <a:close/>
                    <a:moveTo>
                      <a:pt x="90" y="42"/>
                    </a:moveTo>
                    <a:cubicBezTo>
                      <a:pt x="91" y="47"/>
                      <a:pt x="92" y="53"/>
                      <a:pt x="92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90" y="42"/>
                    </a:lnTo>
                    <a:close/>
                    <a:moveTo>
                      <a:pt x="67" y="34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9" y="10"/>
                      <a:pt x="71" y="11"/>
                      <a:pt x="73" y="12"/>
                    </a:cubicBezTo>
                    <a:cubicBezTo>
                      <a:pt x="76" y="14"/>
                      <a:pt x="79" y="18"/>
                      <a:pt x="82" y="23"/>
                    </a:cubicBezTo>
                    <a:cubicBezTo>
                      <a:pt x="84" y="26"/>
                      <a:pt x="86" y="30"/>
                      <a:pt x="87" y="34"/>
                    </a:cubicBezTo>
                    <a:cubicBezTo>
                      <a:pt x="67" y="34"/>
                      <a:pt x="67" y="34"/>
                      <a:pt x="67" y="34"/>
                    </a:cubicBezTo>
                    <a:close/>
                    <a:moveTo>
                      <a:pt x="43" y="23"/>
                    </a:moveTo>
                    <a:cubicBezTo>
                      <a:pt x="46" y="18"/>
                      <a:pt x="50" y="14"/>
                      <a:pt x="53" y="12"/>
                    </a:cubicBezTo>
                    <a:cubicBezTo>
                      <a:pt x="55" y="11"/>
                      <a:pt x="57" y="10"/>
                      <a:pt x="59" y="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0" y="30"/>
                      <a:pt x="41" y="26"/>
                      <a:pt x="43" y="23"/>
                    </a:cubicBezTo>
                    <a:close/>
                    <a:moveTo>
                      <a:pt x="59" y="42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3"/>
                      <a:pt x="35" y="47"/>
                      <a:pt x="36" y="42"/>
                    </a:cubicBezTo>
                    <a:lnTo>
                      <a:pt x="59" y="42"/>
                    </a:lnTo>
                    <a:close/>
                    <a:moveTo>
                      <a:pt x="13" y="83"/>
                    </a:moveTo>
                    <a:cubicBezTo>
                      <a:pt x="11" y="78"/>
                      <a:pt x="9" y="73"/>
                      <a:pt x="9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3"/>
                      <a:pt x="26" y="78"/>
                      <a:pt x="27" y="83"/>
                    </a:cubicBezTo>
                    <a:lnTo>
                      <a:pt x="13" y="83"/>
                    </a:lnTo>
                    <a:close/>
                    <a:moveTo>
                      <a:pt x="34" y="67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8"/>
                      <a:pt x="34" y="73"/>
                      <a:pt x="34" y="67"/>
                    </a:cubicBezTo>
                    <a:close/>
                    <a:moveTo>
                      <a:pt x="59" y="92"/>
                    </a:moveTo>
                    <a:cubicBezTo>
                      <a:pt x="59" y="116"/>
                      <a:pt x="59" y="116"/>
                      <a:pt x="59" y="116"/>
                    </a:cubicBezTo>
                    <a:cubicBezTo>
                      <a:pt x="57" y="116"/>
                      <a:pt x="55" y="115"/>
                      <a:pt x="53" y="113"/>
                    </a:cubicBezTo>
                    <a:cubicBezTo>
                      <a:pt x="50" y="111"/>
                      <a:pt x="46" y="107"/>
                      <a:pt x="43" y="102"/>
                    </a:cubicBezTo>
                    <a:cubicBezTo>
                      <a:pt x="41" y="99"/>
                      <a:pt x="40" y="96"/>
                      <a:pt x="38" y="92"/>
                    </a:cubicBezTo>
                    <a:cubicBezTo>
                      <a:pt x="59" y="92"/>
                      <a:pt x="59" y="92"/>
                      <a:pt x="59" y="92"/>
                    </a:cubicBezTo>
                    <a:close/>
                    <a:moveTo>
                      <a:pt x="82" y="102"/>
                    </a:moveTo>
                    <a:cubicBezTo>
                      <a:pt x="79" y="107"/>
                      <a:pt x="76" y="111"/>
                      <a:pt x="73" y="113"/>
                    </a:cubicBezTo>
                    <a:cubicBezTo>
                      <a:pt x="71" y="115"/>
                      <a:pt x="69" y="116"/>
                      <a:pt x="67" y="116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6"/>
                      <a:pt x="84" y="99"/>
                      <a:pt x="82" y="102"/>
                    </a:cubicBezTo>
                    <a:close/>
                    <a:moveTo>
                      <a:pt x="67" y="83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3"/>
                      <a:pt x="91" y="78"/>
                      <a:pt x="90" y="83"/>
                    </a:cubicBezTo>
                    <a:lnTo>
                      <a:pt x="67" y="83"/>
                    </a:lnTo>
                    <a:close/>
                    <a:moveTo>
                      <a:pt x="100" y="59"/>
                    </a:moveTo>
                    <a:cubicBezTo>
                      <a:pt x="100" y="53"/>
                      <a:pt x="99" y="47"/>
                      <a:pt x="98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7"/>
                      <a:pt x="116" y="53"/>
                      <a:pt x="117" y="59"/>
                    </a:cubicBezTo>
                    <a:lnTo>
                      <a:pt x="100" y="59"/>
                    </a:lnTo>
                    <a:close/>
                    <a:moveTo>
                      <a:pt x="108" y="34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26"/>
                      <a:pt x="90" y="19"/>
                      <a:pt x="86" y="14"/>
                    </a:cubicBezTo>
                    <a:cubicBezTo>
                      <a:pt x="92" y="17"/>
                      <a:pt x="97" y="20"/>
                      <a:pt x="101" y="24"/>
                    </a:cubicBezTo>
                    <a:cubicBezTo>
                      <a:pt x="104" y="27"/>
                      <a:pt x="106" y="30"/>
                      <a:pt x="108" y="34"/>
                    </a:cubicBezTo>
                    <a:close/>
                    <a:moveTo>
                      <a:pt x="25" y="24"/>
                    </a:moveTo>
                    <a:cubicBezTo>
                      <a:pt x="29" y="20"/>
                      <a:pt x="34" y="17"/>
                      <a:pt x="39" y="14"/>
                    </a:cubicBezTo>
                    <a:cubicBezTo>
                      <a:pt x="35" y="19"/>
                      <a:pt x="32" y="26"/>
                      <a:pt x="3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0"/>
                      <a:pt x="22" y="27"/>
                      <a:pt x="25" y="24"/>
                    </a:cubicBezTo>
                    <a:close/>
                    <a:moveTo>
                      <a:pt x="17" y="92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32" y="99"/>
                      <a:pt x="35" y="106"/>
                      <a:pt x="39" y="111"/>
                    </a:cubicBezTo>
                    <a:cubicBezTo>
                      <a:pt x="34" y="109"/>
                      <a:pt x="29" y="105"/>
                      <a:pt x="25" y="101"/>
                    </a:cubicBezTo>
                    <a:cubicBezTo>
                      <a:pt x="22" y="98"/>
                      <a:pt x="19" y="95"/>
                      <a:pt x="17" y="92"/>
                    </a:cubicBezTo>
                    <a:close/>
                    <a:moveTo>
                      <a:pt x="101" y="101"/>
                    </a:moveTo>
                    <a:cubicBezTo>
                      <a:pt x="97" y="105"/>
                      <a:pt x="92" y="109"/>
                      <a:pt x="86" y="111"/>
                    </a:cubicBezTo>
                    <a:cubicBezTo>
                      <a:pt x="90" y="106"/>
                      <a:pt x="93" y="99"/>
                      <a:pt x="96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6" y="95"/>
                      <a:pt x="104" y="98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5" name="Freeform 91">
                <a:extLst>
                  <a:ext uri="{FF2B5EF4-FFF2-40B4-BE49-F238E27FC236}">
                    <a16:creationId xmlns:a16="http://schemas.microsoft.com/office/drawing/2014/main" id="{C889F7AC-F5CA-4C24-9590-79DEB0A9BB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7753" y="1690759"/>
                <a:ext cx="189861" cy="187904"/>
              </a:xfrm>
              <a:custGeom>
                <a:avLst/>
                <a:gdLst>
                  <a:gd name="T0" fmla="*/ 49 w 59"/>
                  <a:gd name="T1" fmla="*/ 0 h 59"/>
                  <a:gd name="T2" fmla="*/ 9 w 59"/>
                  <a:gd name="T3" fmla="*/ 0 h 59"/>
                  <a:gd name="T4" fmla="*/ 0 w 59"/>
                  <a:gd name="T5" fmla="*/ 10 h 59"/>
                  <a:gd name="T6" fmla="*/ 0 w 59"/>
                  <a:gd name="T7" fmla="*/ 49 h 59"/>
                  <a:gd name="T8" fmla="*/ 9 w 59"/>
                  <a:gd name="T9" fmla="*/ 59 h 59"/>
                  <a:gd name="T10" fmla="*/ 49 w 59"/>
                  <a:gd name="T11" fmla="*/ 59 h 59"/>
                  <a:gd name="T12" fmla="*/ 59 w 59"/>
                  <a:gd name="T13" fmla="*/ 49 h 59"/>
                  <a:gd name="T14" fmla="*/ 59 w 59"/>
                  <a:gd name="T15" fmla="*/ 10 h 59"/>
                  <a:gd name="T16" fmla="*/ 49 w 59"/>
                  <a:gd name="T17" fmla="*/ 0 h 59"/>
                  <a:gd name="T18" fmla="*/ 40 w 59"/>
                  <a:gd name="T19" fmla="*/ 2 h 59"/>
                  <a:gd name="T20" fmla="*/ 40 w 59"/>
                  <a:gd name="T21" fmla="*/ 11 h 59"/>
                  <a:gd name="T22" fmla="*/ 31 w 59"/>
                  <a:gd name="T23" fmla="*/ 11 h 59"/>
                  <a:gd name="T24" fmla="*/ 31 w 59"/>
                  <a:gd name="T25" fmla="*/ 2 h 59"/>
                  <a:gd name="T26" fmla="*/ 40 w 59"/>
                  <a:gd name="T27" fmla="*/ 2 h 59"/>
                  <a:gd name="T28" fmla="*/ 27 w 59"/>
                  <a:gd name="T29" fmla="*/ 2 h 59"/>
                  <a:gd name="T30" fmla="*/ 27 w 59"/>
                  <a:gd name="T31" fmla="*/ 11 h 59"/>
                  <a:gd name="T32" fmla="*/ 18 w 59"/>
                  <a:gd name="T33" fmla="*/ 11 h 59"/>
                  <a:gd name="T34" fmla="*/ 18 w 59"/>
                  <a:gd name="T35" fmla="*/ 2 h 59"/>
                  <a:gd name="T36" fmla="*/ 27 w 59"/>
                  <a:gd name="T37" fmla="*/ 2 h 59"/>
                  <a:gd name="T38" fmla="*/ 1 w 59"/>
                  <a:gd name="T39" fmla="*/ 11 h 59"/>
                  <a:gd name="T40" fmla="*/ 1 w 59"/>
                  <a:gd name="T41" fmla="*/ 10 h 59"/>
                  <a:gd name="T42" fmla="*/ 9 w 59"/>
                  <a:gd name="T43" fmla="*/ 2 h 59"/>
                  <a:gd name="T44" fmla="*/ 14 w 59"/>
                  <a:gd name="T45" fmla="*/ 2 h 59"/>
                  <a:gd name="T46" fmla="*/ 14 w 59"/>
                  <a:gd name="T47" fmla="*/ 11 h 59"/>
                  <a:gd name="T48" fmla="*/ 1 w 59"/>
                  <a:gd name="T49" fmla="*/ 11 h 59"/>
                  <a:gd name="T50" fmla="*/ 44 w 59"/>
                  <a:gd name="T51" fmla="*/ 37 h 59"/>
                  <a:gd name="T52" fmla="*/ 33 w 59"/>
                  <a:gd name="T53" fmla="*/ 37 h 59"/>
                  <a:gd name="T54" fmla="*/ 33 w 59"/>
                  <a:gd name="T55" fmla="*/ 48 h 59"/>
                  <a:gd name="T56" fmla="*/ 25 w 59"/>
                  <a:gd name="T57" fmla="*/ 48 h 59"/>
                  <a:gd name="T58" fmla="*/ 25 w 59"/>
                  <a:gd name="T59" fmla="*/ 37 h 59"/>
                  <a:gd name="T60" fmla="*/ 14 w 59"/>
                  <a:gd name="T61" fmla="*/ 37 h 59"/>
                  <a:gd name="T62" fmla="*/ 14 w 59"/>
                  <a:gd name="T63" fmla="*/ 30 h 59"/>
                  <a:gd name="T64" fmla="*/ 25 w 59"/>
                  <a:gd name="T65" fmla="*/ 30 h 59"/>
                  <a:gd name="T66" fmla="*/ 25 w 59"/>
                  <a:gd name="T67" fmla="*/ 18 h 59"/>
                  <a:gd name="T68" fmla="*/ 33 w 59"/>
                  <a:gd name="T69" fmla="*/ 18 h 59"/>
                  <a:gd name="T70" fmla="*/ 33 w 59"/>
                  <a:gd name="T71" fmla="*/ 30 h 59"/>
                  <a:gd name="T72" fmla="*/ 44 w 59"/>
                  <a:gd name="T73" fmla="*/ 30 h 59"/>
                  <a:gd name="T74" fmla="*/ 44 w 59"/>
                  <a:gd name="T75" fmla="*/ 37 h 59"/>
                  <a:gd name="T76" fmla="*/ 57 w 59"/>
                  <a:gd name="T77" fmla="*/ 11 h 59"/>
                  <a:gd name="T78" fmla="*/ 44 w 59"/>
                  <a:gd name="T79" fmla="*/ 11 h 59"/>
                  <a:gd name="T80" fmla="*/ 44 w 59"/>
                  <a:gd name="T81" fmla="*/ 2 h 59"/>
                  <a:gd name="T82" fmla="*/ 49 w 59"/>
                  <a:gd name="T83" fmla="*/ 2 h 59"/>
                  <a:gd name="T84" fmla="*/ 57 w 59"/>
                  <a:gd name="T85" fmla="*/ 10 h 59"/>
                  <a:gd name="T86" fmla="*/ 57 w 59"/>
                  <a:gd name="T8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59">
                    <a:moveTo>
                      <a:pt x="4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4" y="59"/>
                      <a:pt x="9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4" y="59"/>
                      <a:pt x="59" y="55"/>
                      <a:pt x="59" y="4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4"/>
                      <a:pt x="54" y="0"/>
                      <a:pt x="49" y="0"/>
                    </a:cubicBezTo>
                    <a:close/>
                    <a:moveTo>
                      <a:pt x="40" y="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40" y="2"/>
                    </a:lnTo>
                    <a:close/>
                    <a:moveTo>
                      <a:pt x="27" y="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7" y="2"/>
                    </a:ln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1"/>
                      <a:pt x="14" y="11"/>
                      <a:pt x="14" y="11"/>
                    </a:cubicBezTo>
                    <a:lnTo>
                      <a:pt x="1" y="11"/>
                    </a:lnTo>
                    <a:close/>
                    <a:moveTo>
                      <a:pt x="44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4" y="37"/>
                    </a:lnTo>
                    <a:close/>
                    <a:moveTo>
                      <a:pt x="57" y="11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2"/>
                      <a:pt x="57" y="5"/>
                      <a:pt x="57" y="10"/>
                    </a:cubicBezTo>
                    <a:lnTo>
                      <a:pt x="5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5F0631B2-BC9D-47DB-9A11-0DE35C7C6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1731862"/>
                <a:ext cx="176160" cy="137013"/>
              </a:xfrm>
              <a:custGeom>
                <a:avLst/>
                <a:gdLst>
                  <a:gd name="T0" fmla="*/ 34 w 90"/>
                  <a:gd name="T1" fmla="*/ 70 h 70"/>
                  <a:gd name="T2" fmla="*/ 0 w 90"/>
                  <a:gd name="T3" fmla="*/ 36 h 70"/>
                  <a:gd name="T4" fmla="*/ 18 w 90"/>
                  <a:gd name="T5" fmla="*/ 19 h 70"/>
                  <a:gd name="T6" fmla="*/ 34 w 90"/>
                  <a:gd name="T7" fmla="*/ 36 h 70"/>
                  <a:gd name="T8" fmla="*/ 72 w 90"/>
                  <a:gd name="T9" fmla="*/ 0 h 70"/>
                  <a:gd name="T10" fmla="*/ 90 w 90"/>
                  <a:gd name="T11" fmla="*/ 16 h 70"/>
                  <a:gd name="T12" fmla="*/ 34 w 90"/>
                  <a:gd name="T13" fmla="*/ 70 h 70"/>
                  <a:gd name="T14" fmla="*/ 9 w 90"/>
                  <a:gd name="T15" fmla="*/ 36 h 70"/>
                  <a:gd name="T16" fmla="*/ 34 w 90"/>
                  <a:gd name="T17" fmla="*/ 60 h 70"/>
                  <a:gd name="T18" fmla="*/ 80 w 90"/>
                  <a:gd name="T19" fmla="*/ 16 h 70"/>
                  <a:gd name="T20" fmla="*/ 72 w 90"/>
                  <a:gd name="T21" fmla="*/ 8 h 70"/>
                  <a:gd name="T22" fmla="*/ 34 w 90"/>
                  <a:gd name="T23" fmla="*/ 46 h 70"/>
                  <a:gd name="T24" fmla="*/ 18 w 90"/>
                  <a:gd name="T25" fmla="*/ 28 h 70"/>
                  <a:gd name="T26" fmla="*/ 9 w 90"/>
                  <a:gd name="T27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0">
                    <a:moveTo>
                      <a:pt x="34" y="70"/>
                    </a:moveTo>
                    <a:lnTo>
                      <a:pt x="0" y="36"/>
                    </a:lnTo>
                    <a:lnTo>
                      <a:pt x="18" y="19"/>
                    </a:lnTo>
                    <a:lnTo>
                      <a:pt x="34" y="36"/>
                    </a:lnTo>
                    <a:lnTo>
                      <a:pt x="72" y="0"/>
                    </a:lnTo>
                    <a:lnTo>
                      <a:pt x="90" y="16"/>
                    </a:lnTo>
                    <a:lnTo>
                      <a:pt x="34" y="70"/>
                    </a:lnTo>
                    <a:close/>
                    <a:moveTo>
                      <a:pt x="9" y="36"/>
                    </a:moveTo>
                    <a:lnTo>
                      <a:pt x="34" y="60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34" y="46"/>
                    </a:lnTo>
                    <a:lnTo>
                      <a:pt x="18" y="28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7" name="Freeform 93">
                <a:extLst>
                  <a:ext uri="{FF2B5EF4-FFF2-40B4-BE49-F238E27FC236}">
                    <a16:creationId xmlns:a16="http://schemas.microsoft.com/office/drawing/2014/main" id="{9E7BAFDE-54BA-4310-BAAF-64321EE971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9144" y="4738319"/>
                <a:ext cx="252496" cy="258367"/>
              </a:xfrm>
              <a:custGeom>
                <a:avLst/>
                <a:gdLst>
                  <a:gd name="T0" fmla="*/ 69 w 79"/>
                  <a:gd name="T1" fmla="*/ 22 h 81"/>
                  <a:gd name="T2" fmla="*/ 22 w 79"/>
                  <a:gd name="T3" fmla="*/ 14 h 81"/>
                  <a:gd name="T4" fmla="*/ 19 w 79"/>
                  <a:gd name="T5" fmla="*/ 3 h 81"/>
                  <a:gd name="T6" fmla="*/ 0 w 79"/>
                  <a:gd name="T7" fmla="*/ 5 h 81"/>
                  <a:gd name="T8" fmla="*/ 12 w 79"/>
                  <a:gd name="T9" fmla="*/ 12 h 81"/>
                  <a:gd name="T10" fmla="*/ 14 w 79"/>
                  <a:gd name="T11" fmla="*/ 54 h 81"/>
                  <a:gd name="T12" fmla="*/ 61 w 79"/>
                  <a:gd name="T13" fmla="*/ 59 h 81"/>
                  <a:gd name="T14" fmla="*/ 76 w 79"/>
                  <a:gd name="T15" fmla="*/ 20 h 81"/>
                  <a:gd name="T16" fmla="*/ 36 w 79"/>
                  <a:gd name="T17" fmla="*/ 32 h 81"/>
                  <a:gd name="T18" fmla="*/ 45 w 79"/>
                  <a:gd name="T19" fmla="*/ 39 h 81"/>
                  <a:gd name="T20" fmla="*/ 44 w 79"/>
                  <a:gd name="T21" fmla="*/ 44 h 81"/>
                  <a:gd name="T22" fmla="*/ 33 w 79"/>
                  <a:gd name="T23" fmla="*/ 47 h 81"/>
                  <a:gd name="T24" fmla="*/ 44 w 79"/>
                  <a:gd name="T25" fmla="*/ 44 h 81"/>
                  <a:gd name="T26" fmla="*/ 38 w 79"/>
                  <a:gd name="T27" fmla="*/ 23 h 81"/>
                  <a:gd name="T28" fmla="*/ 47 w 79"/>
                  <a:gd name="T29" fmla="*/ 29 h 81"/>
                  <a:gd name="T30" fmla="*/ 22 w 79"/>
                  <a:gd name="T31" fmla="*/ 19 h 81"/>
                  <a:gd name="T32" fmla="*/ 32 w 79"/>
                  <a:gd name="T33" fmla="*/ 27 h 81"/>
                  <a:gd name="T34" fmla="*/ 22 w 79"/>
                  <a:gd name="T35" fmla="*/ 19 h 81"/>
                  <a:gd name="T36" fmla="*/ 31 w 79"/>
                  <a:gd name="T37" fmla="*/ 32 h 81"/>
                  <a:gd name="T38" fmla="*/ 21 w 79"/>
                  <a:gd name="T39" fmla="*/ 35 h 81"/>
                  <a:gd name="T40" fmla="*/ 20 w 79"/>
                  <a:gd name="T41" fmla="*/ 40 h 81"/>
                  <a:gd name="T42" fmla="*/ 28 w 79"/>
                  <a:gd name="T43" fmla="*/ 46 h 81"/>
                  <a:gd name="T44" fmla="*/ 20 w 79"/>
                  <a:gd name="T45" fmla="*/ 40 h 81"/>
                  <a:gd name="T46" fmla="*/ 48 w 79"/>
                  <a:gd name="T47" fmla="*/ 50 h 81"/>
                  <a:gd name="T48" fmla="*/ 57 w 79"/>
                  <a:gd name="T49" fmla="*/ 47 h 81"/>
                  <a:gd name="T50" fmla="*/ 59 w 79"/>
                  <a:gd name="T51" fmla="*/ 42 h 81"/>
                  <a:gd name="T52" fmla="*/ 51 w 79"/>
                  <a:gd name="T53" fmla="*/ 35 h 81"/>
                  <a:gd name="T54" fmla="*/ 59 w 79"/>
                  <a:gd name="T55" fmla="*/ 42 h 81"/>
                  <a:gd name="T56" fmla="*/ 52 w 79"/>
                  <a:gd name="T57" fmla="*/ 30 h 81"/>
                  <a:gd name="T58" fmla="*/ 66 w 79"/>
                  <a:gd name="T59" fmla="*/ 28 h 81"/>
                  <a:gd name="T60" fmla="*/ 9 w 79"/>
                  <a:gd name="T61" fmla="*/ 66 h 81"/>
                  <a:gd name="T62" fmla="*/ 24 w 79"/>
                  <a:gd name="T63" fmla="*/ 69 h 81"/>
                  <a:gd name="T64" fmla="*/ 18 w 79"/>
                  <a:gd name="T65" fmla="*/ 60 h 81"/>
                  <a:gd name="T66" fmla="*/ 39 w 79"/>
                  <a:gd name="T67" fmla="*/ 72 h 81"/>
                  <a:gd name="T68" fmla="*/ 54 w 79"/>
                  <a:gd name="T69" fmla="*/ 75 h 81"/>
                  <a:gd name="T70" fmla="*/ 48 w 79"/>
                  <a:gd name="T71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76" y="20"/>
                    </a:moveTo>
                    <a:cubicBezTo>
                      <a:pt x="73" y="19"/>
                      <a:pt x="70" y="20"/>
                      <a:pt x="69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8"/>
                      <a:pt x="1" y="10"/>
                      <a:pt x="4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4" y="54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8" y="63"/>
                      <a:pt x="60" y="62"/>
                      <a:pt x="61" y="59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4"/>
                      <a:pt x="78" y="21"/>
                      <a:pt x="76" y="20"/>
                    </a:cubicBezTo>
                    <a:close/>
                    <a:moveTo>
                      <a:pt x="35" y="37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5" y="39"/>
                      <a:pt x="45" y="39"/>
                      <a:pt x="45" y="39"/>
                    </a:cubicBezTo>
                    <a:lnTo>
                      <a:pt x="35" y="37"/>
                    </a:lnTo>
                    <a:close/>
                    <a:moveTo>
                      <a:pt x="44" y="44"/>
                    </a:moveTo>
                    <a:cubicBezTo>
                      <a:pt x="43" y="49"/>
                      <a:pt x="43" y="49"/>
                      <a:pt x="43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44" y="44"/>
                    </a:lnTo>
                    <a:close/>
                    <a:moveTo>
                      <a:pt x="37" y="28"/>
                    </a:moveTo>
                    <a:cubicBezTo>
                      <a:pt x="38" y="23"/>
                      <a:pt x="38" y="23"/>
                      <a:pt x="3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37" y="28"/>
                    </a:lnTo>
                    <a:close/>
                    <a:moveTo>
                      <a:pt x="22" y="19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2" y="19"/>
                    </a:lnTo>
                    <a:close/>
                    <a:moveTo>
                      <a:pt x="21" y="30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5"/>
                      <a:pt x="21" y="35"/>
                      <a:pt x="21" y="35"/>
                    </a:cubicBezTo>
                    <a:lnTo>
                      <a:pt x="21" y="30"/>
                    </a:lnTo>
                    <a:close/>
                    <a:moveTo>
                      <a:pt x="20" y="40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0" y="45"/>
                      <a:pt x="20" y="45"/>
                      <a:pt x="20" y="45"/>
                    </a:cubicBezTo>
                    <a:lnTo>
                      <a:pt x="20" y="40"/>
                    </a:lnTo>
                    <a:close/>
                    <a:moveTo>
                      <a:pt x="54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4" y="52"/>
                    </a:lnTo>
                    <a:close/>
                    <a:moveTo>
                      <a:pt x="59" y="42"/>
                    </a:move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61" y="37"/>
                      <a:pt x="61" y="37"/>
                      <a:pt x="61" y="37"/>
                    </a:cubicBezTo>
                    <a:lnTo>
                      <a:pt x="59" y="42"/>
                    </a:lnTo>
                    <a:close/>
                    <a:moveTo>
                      <a:pt x="64" y="33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66" y="28"/>
                      <a:pt x="66" y="28"/>
                      <a:pt x="66" y="28"/>
                    </a:cubicBezTo>
                    <a:lnTo>
                      <a:pt x="64" y="33"/>
                    </a:lnTo>
                    <a:close/>
                    <a:moveTo>
                      <a:pt x="9" y="66"/>
                    </a:moveTo>
                    <a:cubicBezTo>
                      <a:pt x="8" y="70"/>
                      <a:pt x="11" y="74"/>
                      <a:pt x="15" y="75"/>
                    </a:cubicBezTo>
                    <a:cubicBezTo>
                      <a:pt x="19" y="76"/>
                      <a:pt x="23" y="73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5" y="65"/>
                      <a:pt x="22" y="61"/>
                      <a:pt x="18" y="60"/>
                    </a:cubicBezTo>
                    <a:cubicBezTo>
                      <a:pt x="14" y="59"/>
                      <a:pt x="10" y="62"/>
                      <a:pt x="9" y="66"/>
                    </a:cubicBezTo>
                    <a:close/>
                    <a:moveTo>
                      <a:pt x="39" y="72"/>
                    </a:moveTo>
                    <a:cubicBezTo>
                      <a:pt x="38" y="76"/>
                      <a:pt x="41" y="80"/>
                      <a:pt x="45" y="81"/>
                    </a:cubicBezTo>
                    <a:cubicBezTo>
                      <a:pt x="49" y="81"/>
                      <a:pt x="53" y="79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0"/>
                      <a:pt x="52" y="66"/>
                      <a:pt x="48" y="66"/>
                    </a:cubicBezTo>
                    <a:cubicBezTo>
                      <a:pt x="43" y="65"/>
                      <a:pt x="39" y="68"/>
                      <a:pt x="3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8" name="Freeform 94">
                <a:extLst>
                  <a:ext uri="{FF2B5EF4-FFF2-40B4-BE49-F238E27FC236}">
                    <a16:creationId xmlns:a16="http://schemas.microsoft.com/office/drawing/2014/main" id="{FE4F30BC-4425-4FE8-8E92-F69DA5685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5090" y="4354682"/>
                <a:ext cx="150715" cy="152672"/>
              </a:xfrm>
              <a:custGeom>
                <a:avLst/>
                <a:gdLst>
                  <a:gd name="T0" fmla="*/ 24 w 47"/>
                  <a:gd name="T1" fmla="*/ 0 h 48"/>
                  <a:gd name="T2" fmla="*/ 0 w 47"/>
                  <a:gd name="T3" fmla="*/ 24 h 48"/>
                  <a:gd name="T4" fmla="*/ 24 w 47"/>
                  <a:gd name="T5" fmla="*/ 48 h 48"/>
                  <a:gd name="T6" fmla="*/ 47 w 47"/>
                  <a:gd name="T7" fmla="*/ 24 h 48"/>
                  <a:gd name="T8" fmla="*/ 24 w 47"/>
                  <a:gd name="T9" fmla="*/ 0 h 48"/>
                  <a:gd name="T10" fmla="*/ 6 w 47"/>
                  <a:gd name="T11" fmla="*/ 24 h 48"/>
                  <a:gd name="T12" fmla="*/ 24 w 47"/>
                  <a:gd name="T13" fmla="*/ 6 h 48"/>
                  <a:gd name="T14" fmla="*/ 24 w 47"/>
                  <a:gd name="T15" fmla="*/ 42 h 48"/>
                  <a:gd name="T16" fmla="*/ 6 w 47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6" y="24"/>
                    </a:moveTo>
                    <a:cubicBezTo>
                      <a:pt x="6" y="14"/>
                      <a:pt x="14" y="6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4" y="42"/>
                      <a:pt x="6" y="3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9" name="Freeform 95">
                <a:extLst>
                  <a:ext uri="{FF2B5EF4-FFF2-40B4-BE49-F238E27FC236}">
                    <a16:creationId xmlns:a16="http://schemas.microsoft.com/office/drawing/2014/main" id="{870C45E4-F3E8-45A1-99E5-D44F985EF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2344" y="3839905"/>
                <a:ext cx="379722" cy="369934"/>
              </a:xfrm>
              <a:custGeom>
                <a:avLst/>
                <a:gdLst>
                  <a:gd name="T0" fmla="*/ 22 w 119"/>
                  <a:gd name="T1" fmla="*/ 19 h 116"/>
                  <a:gd name="T2" fmla="*/ 58 w 119"/>
                  <a:gd name="T3" fmla="*/ 33 h 116"/>
                  <a:gd name="T4" fmla="*/ 62 w 119"/>
                  <a:gd name="T5" fmla="*/ 12 h 116"/>
                  <a:gd name="T6" fmla="*/ 82 w 119"/>
                  <a:gd name="T7" fmla="*/ 3 h 116"/>
                  <a:gd name="T8" fmla="*/ 91 w 119"/>
                  <a:gd name="T9" fmla="*/ 23 h 116"/>
                  <a:gd name="T10" fmla="*/ 95 w 119"/>
                  <a:gd name="T11" fmla="*/ 49 h 116"/>
                  <a:gd name="T12" fmla="*/ 95 w 119"/>
                  <a:gd name="T13" fmla="*/ 50 h 116"/>
                  <a:gd name="T14" fmla="*/ 99 w 119"/>
                  <a:gd name="T15" fmla="*/ 41 h 116"/>
                  <a:gd name="T16" fmla="*/ 119 w 119"/>
                  <a:gd name="T17" fmla="*/ 49 h 116"/>
                  <a:gd name="T18" fmla="*/ 93 w 119"/>
                  <a:gd name="T19" fmla="*/ 116 h 116"/>
                  <a:gd name="T20" fmla="*/ 73 w 119"/>
                  <a:gd name="T21" fmla="*/ 109 h 116"/>
                  <a:gd name="T22" fmla="*/ 75 w 119"/>
                  <a:gd name="T23" fmla="*/ 103 h 116"/>
                  <a:gd name="T24" fmla="*/ 63 w 119"/>
                  <a:gd name="T25" fmla="*/ 103 h 116"/>
                  <a:gd name="T26" fmla="*/ 53 w 119"/>
                  <a:gd name="T27" fmla="*/ 106 h 116"/>
                  <a:gd name="T28" fmla="*/ 35 w 119"/>
                  <a:gd name="T29" fmla="*/ 102 h 116"/>
                  <a:gd name="T30" fmla="*/ 30 w 119"/>
                  <a:gd name="T31" fmla="*/ 100 h 116"/>
                  <a:gd name="T32" fmla="*/ 28 w 119"/>
                  <a:gd name="T33" fmla="*/ 99 h 116"/>
                  <a:gd name="T34" fmla="*/ 21 w 119"/>
                  <a:gd name="T35" fmla="*/ 83 h 116"/>
                  <a:gd name="T36" fmla="*/ 22 w 119"/>
                  <a:gd name="T37" fmla="*/ 80 h 116"/>
                  <a:gd name="T38" fmla="*/ 22 w 119"/>
                  <a:gd name="T39" fmla="*/ 70 h 116"/>
                  <a:gd name="T40" fmla="*/ 24 w 119"/>
                  <a:gd name="T41" fmla="*/ 67 h 116"/>
                  <a:gd name="T42" fmla="*/ 24 w 119"/>
                  <a:gd name="T43" fmla="*/ 57 h 116"/>
                  <a:gd name="T44" fmla="*/ 27 w 119"/>
                  <a:gd name="T45" fmla="*/ 52 h 116"/>
                  <a:gd name="T46" fmla="*/ 11 w 119"/>
                  <a:gd name="T47" fmla="*/ 46 h 116"/>
                  <a:gd name="T48" fmla="*/ 3 w 119"/>
                  <a:gd name="T49" fmla="*/ 28 h 116"/>
                  <a:gd name="T50" fmla="*/ 22 w 119"/>
                  <a:gd name="T51" fmla="*/ 19 h 116"/>
                  <a:gd name="T52" fmla="*/ 86 w 119"/>
                  <a:gd name="T53" fmla="*/ 106 h 116"/>
                  <a:gd name="T54" fmla="*/ 90 w 119"/>
                  <a:gd name="T55" fmla="*/ 104 h 116"/>
                  <a:gd name="T56" fmla="*/ 88 w 119"/>
                  <a:gd name="T57" fmla="*/ 99 h 116"/>
                  <a:gd name="T58" fmla="*/ 84 w 119"/>
                  <a:gd name="T59" fmla="*/ 101 h 116"/>
                  <a:gd name="T60" fmla="*/ 86 w 119"/>
                  <a:gd name="T61" fmla="*/ 106 h 116"/>
                  <a:gd name="T62" fmla="*/ 15 w 119"/>
                  <a:gd name="T63" fmla="*/ 40 h 116"/>
                  <a:gd name="T64" fmla="*/ 41 w 119"/>
                  <a:gd name="T65" fmla="*/ 50 h 116"/>
                  <a:gd name="T66" fmla="*/ 42 w 119"/>
                  <a:gd name="T67" fmla="*/ 50 h 116"/>
                  <a:gd name="T68" fmla="*/ 39 w 119"/>
                  <a:gd name="T69" fmla="*/ 57 h 116"/>
                  <a:gd name="T70" fmla="*/ 38 w 119"/>
                  <a:gd name="T71" fmla="*/ 57 h 116"/>
                  <a:gd name="T72" fmla="*/ 31 w 119"/>
                  <a:gd name="T73" fmla="*/ 60 h 116"/>
                  <a:gd name="T74" fmla="*/ 32 w 119"/>
                  <a:gd name="T75" fmla="*/ 66 h 116"/>
                  <a:gd name="T76" fmla="*/ 34 w 119"/>
                  <a:gd name="T77" fmla="*/ 68 h 116"/>
                  <a:gd name="T78" fmla="*/ 31 w 119"/>
                  <a:gd name="T79" fmla="*/ 70 h 116"/>
                  <a:gd name="T80" fmla="*/ 30 w 119"/>
                  <a:gd name="T81" fmla="*/ 73 h 116"/>
                  <a:gd name="T82" fmla="*/ 30 w 119"/>
                  <a:gd name="T83" fmla="*/ 78 h 116"/>
                  <a:gd name="T84" fmla="*/ 32 w 119"/>
                  <a:gd name="T85" fmla="*/ 81 h 116"/>
                  <a:gd name="T86" fmla="*/ 30 w 119"/>
                  <a:gd name="T87" fmla="*/ 83 h 116"/>
                  <a:gd name="T88" fmla="*/ 28 w 119"/>
                  <a:gd name="T89" fmla="*/ 85 h 116"/>
                  <a:gd name="T90" fmla="*/ 31 w 119"/>
                  <a:gd name="T91" fmla="*/ 93 h 116"/>
                  <a:gd name="T92" fmla="*/ 33 w 119"/>
                  <a:gd name="T93" fmla="*/ 93 h 116"/>
                  <a:gd name="T94" fmla="*/ 38 w 119"/>
                  <a:gd name="T95" fmla="*/ 95 h 116"/>
                  <a:gd name="T96" fmla="*/ 60 w 119"/>
                  <a:gd name="T97" fmla="*/ 96 h 116"/>
                  <a:gd name="T98" fmla="*/ 78 w 119"/>
                  <a:gd name="T99" fmla="*/ 95 h 116"/>
                  <a:gd name="T100" fmla="*/ 92 w 119"/>
                  <a:gd name="T101" fmla="*/ 59 h 116"/>
                  <a:gd name="T102" fmla="*/ 88 w 119"/>
                  <a:gd name="T103" fmla="*/ 55 h 116"/>
                  <a:gd name="T104" fmla="*/ 83 w 119"/>
                  <a:gd name="T105" fmla="*/ 20 h 116"/>
                  <a:gd name="T106" fmla="*/ 79 w 119"/>
                  <a:gd name="T107" fmla="*/ 12 h 116"/>
                  <a:gd name="T108" fmla="*/ 70 w 119"/>
                  <a:gd name="T109" fmla="*/ 15 h 116"/>
                  <a:gd name="T110" fmla="*/ 67 w 119"/>
                  <a:gd name="T111" fmla="*/ 37 h 116"/>
                  <a:gd name="T112" fmla="*/ 66 w 119"/>
                  <a:gd name="T113" fmla="*/ 44 h 116"/>
                  <a:gd name="T114" fmla="*/ 20 w 119"/>
                  <a:gd name="T115" fmla="*/ 26 h 116"/>
                  <a:gd name="T116" fmla="*/ 10 w 119"/>
                  <a:gd name="T117" fmla="*/ 31 h 116"/>
                  <a:gd name="T118" fmla="*/ 15 w 119"/>
                  <a:gd name="T119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6">
                    <a:moveTo>
                      <a:pt x="22" y="19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4"/>
                      <a:pt x="59" y="21"/>
                      <a:pt x="62" y="12"/>
                    </a:cubicBezTo>
                    <a:cubicBezTo>
                      <a:pt x="65" y="4"/>
                      <a:pt x="74" y="0"/>
                      <a:pt x="82" y="3"/>
                    </a:cubicBezTo>
                    <a:cubicBezTo>
                      <a:pt x="90" y="6"/>
                      <a:pt x="94" y="15"/>
                      <a:pt x="91" y="23"/>
                    </a:cubicBezTo>
                    <a:cubicBezTo>
                      <a:pt x="87" y="34"/>
                      <a:pt x="89" y="41"/>
                      <a:pt x="95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8" y="101"/>
                      <a:pt x="66" y="102"/>
                      <a:pt x="63" y="103"/>
                    </a:cubicBezTo>
                    <a:cubicBezTo>
                      <a:pt x="60" y="104"/>
                      <a:pt x="57" y="106"/>
                      <a:pt x="53" y="106"/>
                    </a:cubicBezTo>
                    <a:cubicBezTo>
                      <a:pt x="48" y="106"/>
                      <a:pt x="42" y="105"/>
                      <a:pt x="35" y="102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1" y="97"/>
                      <a:pt x="18" y="89"/>
                      <a:pt x="21" y="83"/>
                    </a:cubicBezTo>
                    <a:cubicBezTo>
                      <a:pt x="21" y="82"/>
                      <a:pt x="22" y="81"/>
                      <a:pt x="22" y="80"/>
                    </a:cubicBezTo>
                    <a:cubicBezTo>
                      <a:pt x="21" y="77"/>
                      <a:pt x="21" y="73"/>
                      <a:pt x="22" y="70"/>
                    </a:cubicBezTo>
                    <a:cubicBezTo>
                      <a:pt x="23" y="69"/>
                      <a:pt x="23" y="68"/>
                      <a:pt x="24" y="67"/>
                    </a:cubicBezTo>
                    <a:cubicBezTo>
                      <a:pt x="23" y="64"/>
                      <a:pt x="23" y="60"/>
                      <a:pt x="24" y="57"/>
                    </a:cubicBezTo>
                    <a:cubicBezTo>
                      <a:pt x="25" y="55"/>
                      <a:pt x="26" y="54"/>
                      <a:pt x="27" y="5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4" y="44"/>
                      <a:pt x="0" y="35"/>
                      <a:pt x="3" y="28"/>
                    </a:cubicBezTo>
                    <a:cubicBezTo>
                      <a:pt x="6" y="20"/>
                      <a:pt x="14" y="16"/>
                      <a:pt x="22" y="19"/>
                    </a:cubicBezTo>
                    <a:close/>
                    <a:moveTo>
                      <a:pt x="86" y="106"/>
                    </a:moveTo>
                    <a:cubicBezTo>
                      <a:pt x="88" y="106"/>
                      <a:pt x="90" y="106"/>
                      <a:pt x="90" y="104"/>
                    </a:cubicBezTo>
                    <a:cubicBezTo>
                      <a:pt x="91" y="102"/>
                      <a:pt x="90" y="100"/>
                      <a:pt x="88" y="99"/>
                    </a:cubicBezTo>
                    <a:cubicBezTo>
                      <a:pt x="86" y="98"/>
                      <a:pt x="84" y="99"/>
                      <a:pt x="84" y="101"/>
                    </a:cubicBezTo>
                    <a:cubicBezTo>
                      <a:pt x="83" y="103"/>
                      <a:pt x="84" y="105"/>
                      <a:pt x="86" y="106"/>
                    </a:cubicBezTo>
                    <a:close/>
                    <a:moveTo>
                      <a:pt x="15" y="40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6" y="56"/>
                      <a:pt x="32" y="57"/>
                      <a:pt x="31" y="60"/>
                    </a:cubicBezTo>
                    <a:cubicBezTo>
                      <a:pt x="31" y="62"/>
                      <a:pt x="31" y="64"/>
                      <a:pt x="32" y="66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0" y="72"/>
                      <a:pt x="30" y="73"/>
                    </a:cubicBezTo>
                    <a:cubicBezTo>
                      <a:pt x="29" y="75"/>
                      <a:pt x="29" y="77"/>
                      <a:pt x="30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8" y="85"/>
                      <a:pt x="28" y="85"/>
                    </a:cubicBezTo>
                    <a:cubicBezTo>
                      <a:pt x="27" y="88"/>
                      <a:pt x="28" y="92"/>
                      <a:pt x="31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51" y="100"/>
                      <a:pt x="56" y="97"/>
                      <a:pt x="60" y="96"/>
                    </a:cubicBezTo>
                    <a:cubicBezTo>
                      <a:pt x="64" y="94"/>
                      <a:pt x="68" y="92"/>
                      <a:pt x="78" y="95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0" y="58"/>
                      <a:pt x="89" y="56"/>
                      <a:pt x="88" y="55"/>
                    </a:cubicBezTo>
                    <a:cubicBezTo>
                      <a:pt x="81" y="43"/>
                      <a:pt x="78" y="34"/>
                      <a:pt x="83" y="20"/>
                    </a:cubicBezTo>
                    <a:cubicBezTo>
                      <a:pt x="85" y="17"/>
                      <a:pt x="83" y="13"/>
                      <a:pt x="79" y="12"/>
                    </a:cubicBezTo>
                    <a:cubicBezTo>
                      <a:pt x="76" y="10"/>
                      <a:pt x="72" y="12"/>
                      <a:pt x="70" y="15"/>
                    </a:cubicBezTo>
                    <a:cubicBezTo>
                      <a:pt x="67" y="24"/>
                      <a:pt x="67" y="27"/>
                      <a:pt x="67" y="37"/>
                    </a:cubicBezTo>
                    <a:cubicBezTo>
                      <a:pt x="67" y="39"/>
                      <a:pt x="66" y="42"/>
                      <a:pt x="66" y="4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5"/>
                      <a:pt x="12" y="27"/>
                      <a:pt x="10" y="31"/>
                    </a:cubicBezTo>
                    <a:cubicBezTo>
                      <a:pt x="9" y="34"/>
                      <a:pt x="11" y="38"/>
                      <a:pt x="1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0" name="Freeform 96">
                <a:extLst>
                  <a:ext uri="{FF2B5EF4-FFF2-40B4-BE49-F238E27FC236}">
                    <a16:creationId xmlns:a16="http://schemas.microsoft.com/office/drawing/2014/main" id="{05B2609E-FD11-4898-816D-5FAFBF230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5545" y="4229413"/>
                <a:ext cx="459973" cy="403210"/>
              </a:xfrm>
              <a:custGeom>
                <a:avLst/>
                <a:gdLst>
                  <a:gd name="T0" fmla="*/ 144 w 144"/>
                  <a:gd name="T1" fmla="*/ 41 h 126"/>
                  <a:gd name="T2" fmla="*/ 102 w 144"/>
                  <a:gd name="T3" fmla="*/ 0 h 126"/>
                  <a:gd name="T4" fmla="*/ 72 w 144"/>
                  <a:gd name="T5" fmla="*/ 14 h 126"/>
                  <a:gd name="T6" fmla="*/ 41 w 144"/>
                  <a:gd name="T7" fmla="*/ 0 h 126"/>
                  <a:gd name="T8" fmla="*/ 0 w 144"/>
                  <a:gd name="T9" fmla="*/ 41 h 126"/>
                  <a:gd name="T10" fmla="*/ 13 w 144"/>
                  <a:gd name="T11" fmla="*/ 72 h 126"/>
                  <a:gd name="T12" fmla="*/ 13 w 144"/>
                  <a:gd name="T13" fmla="*/ 72 h 126"/>
                  <a:gd name="T14" fmla="*/ 58 w 144"/>
                  <a:gd name="T15" fmla="*/ 117 h 126"/>
                  <a:gd name="T16" fmla="*/ 72 w 144"/>
                  <a:gd name="T17" fmla="*/ 126 h 126"/>
                  <a:gd name="T18" fmla="*/ 85 w 144"/>
                  <a:gd name="T19" fmla="*/ 117 h 126"/>
                  <a:gd name="T20" fmla="*/ 130 w 144"/>
                  <a:gd name="T21" fmla="*/ 72 h 126"/>
                  <a:gd name="T22" fmla="*/ 130 w 144"/>
                  <a:gd name="T23" fmla="*/ 72 h 126"/>
                  <a:gd name="T24" fmla="*/ 144 w 144"/>
                  <a:gd name="T25" fmla="*/ 41 h 126"/>
                  <a:gd name="T26" fmla="*/ 118 w 144"/>
                  <a:gd name="T27" fmla="*/ 59 h 126"/>
                  <a:gd name="T28" fmla="*/ 73 w 144"/>
                  <a:gd name="T29" fmla="*/ 104 h 126"/>
                  <a:gd name="T30" fmla="*/ 72 w 144"/>
                  <a:gd name="T31" fmla="*/ 105 h 126"/>
                  <a:gd name="T32" fmla="*/ 71 w 144"/>
                  <a:gd name="T33" fmla="*/ 104 h 126"/>
                  <a:gd name="T34" fmla="*/ 25 w 144"/>
                  <a:gd name="T35" fmla="*/ 59 h 126"/>
                  <a:gd name="T36" fmla="*/ 18 w 144"/>
                  <a:gd name="T37" fmla="*/ 41 h 126"/>
                  <a:gd name="T38" fmla="*/ 41 w 144"/>
                  <a:gd name="T39" fmla="*/ 18 h 126"/>
                  <a:gd name="T40" fmla="*/ 58 w 144"/>
                  <a:gd name="T41" fmla="*/ 26 h 126"/>
                  <a:gd name="T42" fmla="*/ 72 w 144"/>
                  <a:gd name="T43" fmla="*/ 40 h 126"/>
                  <a:gd name="T44" fmla="*/ 85 w 144"/>
                  <a:gd name="T45" fmla="*/ 26 h 126"/>
                  <a:gd name="T46" fmla="*/ 102 w 144"/>
                  <a:gd name="T47" fmla="*/ 18 h 126"/>
                  <a:gd name="T48" fmla="*/ 126 w 144"/>
                  <a:gd name="T49" fmla="*/ 41 h 126"/>
                  <a:gd name="T50" fmla="*/ 118 w 144"/>
                  <a:gd name="T51" fmla="*/ 5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6">
                    <a:moveTo>
                      <a:pt x="144" y="41"/>
                    </a:moveTo>
                    <a:cubicBezTo>
                      <a:pt x="144" y="19"/>
                      <a:pt x="125" y="0"/>
                      <a:pt x="102" y="0"/>
                    </a:cubicBezTo>
                    <a:cubicBezTo>
                      <a:pt x="90" y="0"/>
                      <a:pt x="79" y="5"/>
                      <a:pt x="72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3" y="122"/>
                      <a:pt x="67" y="126"/>
                      <a:pt x="72" y="126"/>
                    </a:cubicBezTo>
                    <a:cubicBezTo>
                      <a:pt x="76" y="126"/>
                      <a:pt x="81" y="122"/>
                      <a:pt x="85" y="117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9" y="65"/>
                      <a:pt x="144" y="54"/>
                      <a:pt x="144" y="41"/>
                    </a:cubicBezTo>
                    <a:close/>
                    <a:moveTo>
                      <a:pt x="118" y="59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1" y="105"/>
                      <a:pt x="71" y="104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0" y="54"/>
                      <a:pt x="18" y="48"/>
                      <a:pt x="18" y="41"/>
                    </a:cubicBezTo>
                    <a:cubicBezTo>
                      <a:pt x="18" y="29"/>
                      <a:pt x="28" y="18"/>
                      <a:pt x="41" y="18"/>
                    </a:cubicBezTo>
                    <a:cubicBezTo>
                      <a:pt x="48" y="18"/>
                      <a:pt x="54" y="21"/>
                      <a:pt x="58" y="26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6" y="18"/>
                      <a:pt x="102" y="18"/>
                    </a:cubicBezTo>
                    <a:cubicBezTo>
                      <a:pt x="115" y="18"/>
                      <a:pt x="126" y="29"/>
                      <a:pt x="126" y="41"/>
                    </a:cubicBezTo>
                    <a:cubicBezTo>
                      <a:pt x="126" y="48"/>
                      <a:pt x="123" y="54"/>
                      <a:pt x="11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1" name="Freeform 97">
                <a:extLst>
                  <a:ext uri="{FF2B5EF4-FFF2-40B4-BE49-F238E27FC236}">
                    <a16:creationId xmlns:a16="http://schemas.microsoft.com/office/drawing/2014/main" id="{CB354469-83BE-464F-A4FD-73941FA78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58179" y="4663940"/>
                <a:ext cx="195733" cy="195733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  <a:gd name="T10" fmla="*/ 31 w 61"/>
                  <a:gd name="T11" fmla="*/ 55 h 61"/>
                  <a:gd name="T12" fmla="*/ 6 w 61"/>
                  <a:gd name="T13" fmla="*/ 30 h 61"/>
                  <a:gd name="T14" fmla="*/ 31 w 61"/>
                  <a:gd name="T15" fmla="*/ 6 h 61"/>
                  <a:gd name="T16" fmla="*/ 55 w 61"/>
                  <a:gd name="T17" fmla="*/ 30 h 61"/>
                  <a:gd name="T18" fmla="*/ 31 w 61"/>
                  <a:gd name="T19" fmla="*/ 55 h 61"/>
                  <a:gd name="T20" fmla="*/ 27 w 61"/>
                  <a:gd name="T21" fmla="*/ 15 h 61"/>
                  <a:gd name="T22" fmla="*/ 34 w 61"/>
                  <a:gd name="T23" fmla="*/ 15 h 61"/>
                  <a:gd name="T24" fmla="*/ 34 w 61"/>
                  <a:gd name="T25" fmla="*/ 23 h 61"/>
                  <a:gd name="T26" fmla="*/ 27 w 61"/>
                  <a:gd name="T27" fmla="*/ 23 h 61"/>
                  <a:gd name="T28" fmla="*/ 27 w 61"/>
                  <a:gd name="T29" fmla="*/ 15 h 61"/>
                  <a:gd name="T30" fmla="*/ 38 w 61"/>
                  <a:gd name="T31" fmla="*/ 46 h 61"/>
                  <a:gd name="T32" fmla="*/ 23 w 61"/>
                  <a:gd name="T33" fmla="*/ 46 h 61"/>
                  <a:gd name="T34" fmla="*/ 23 w 61"/>
                  <a:gd name="T35" fmla="*/ 42 h 61"/>
                  <a:gd name="T36" fmla="*/ 27 w 61"/>
                  <a:gd name="T37" fmla="*/ 42 h 61"/>
                  <a:gd name="T38" fmla="*/ 27 w 61"/>
                  <a:gd name="T39" fmla="*/ 30 h 61"/>
                  <a:gd name="T40" fmla="*/ 23 w 61"/>
                  <a:gd name="T41" fmla="*/ 30 h 61"/>
                  <a:gd name="T42" fmla="*/ 23 w 61"/>
                  <a:gd name="T43" fmla="*/ 27 h 61"/>
                  <a:gd name="T44" fmla="*/ 34 w 61"/>
                  <a:gd name="T45" fmla="*/ 27 h 61"/>
                  <a:gd name="T46" fmla="*/ 34 w 61"/>
                  <a:gd name="T47" fmla="*/ 42 h 61"/>
                  <a:gd name="T48" fmla="*/ 38 w 61"/>
                  <a:gd name="T49" fmla="*/ 42 h 61"/>
                  <a:gd name="T50" fmla="*/ 38 w 61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5"/>
                    </a:moveTo>
                    <a:cubicBezTo>
                      <a:pt x="17" y="55"/>
                      <a:pt x="6" y="44"/>
                      <a:pt x="6" y="30"/>
                    </a:cubicBezTo>
                    <a:cubicBezTo>
                      <a:pt x="6" y="17"/>
                      <a:pt x="17" y="6"/>
                      <a:pt x="31" y="6"/>
                    </a:cubicBezTo>
                    <a:cubicBezTo>
                      <a:pt x="44" y="6"/>
                      <a:pt x="55" y="17"/>
                      <a:pt x="55" y="30"/>
                    </a:cubicBezTo>
                    <a:cubicBezTo>
                      <a:pt x="55" y="44"/>
                      <a:pt x="44" y="55"/>
                      <a:pt x="31" y="55"/>
                    </a:cubicBezTo>
                    <a:close/>
                    <a:moveTo>
                      <a:pt x="2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15"/>
                    </a:lnTo>
                    <a:close/>
                    <a:moveTo>
                      <a:pt x="38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2" name="Freeform 98">
                <a:extLst>
                  <a:ext uri="{FF2B5EF4-FFF2-40B4-BE49-F238E27FC236}">
                    <a16:creationId xmlns:a16="http://schemas.microsoft.com/office/drawing/2014/main" id="{52E5DF10-7417-4790-A378-0895F6B94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7112" y="4990815"/>
                <a:ext cx="299472" cy="301429"/>
              </a:xfrm>
              <a:custGeom>
                <a:avLst/>
                <a:gdLst>
                  <a:gd name="T0" fmla="*/ 85 w 94"/>
                  <a:gd name="T1" fmla="*/ 20 h 94"/>
                  <a:gd name="T2" fmla="*/ 37 w 94"/>
                  <a:gd name="T3" fmla="*/ 2 h 94"/>
                  <a:gd name="T4" fmla="*/ 20 w 94"/>
                  <a:gd name="T5" fmla="*/ 10 h 94"/>
                  <a:gd name="T6" fmla="*/ 2 w 94"/>
                  <a:gd name="T7" fmla="*/ 57 h 94"/>
                  <a:gd name="T8" fmla="*/ 10 w 94"/>
                  <a:gd name="T9" fmla="*/ 74 h 94"/>
                  <a:gd name="T10" fmla="*/ 57 w 94"/>
                  <a:gd name="T11" fmla="*/ 92 h 94"/>
                  <a:gd name="T12" fmla="*/ 74 w 94"/>
                  <a:gd name="T13" fmla="*/ 84 h 94"/>
                  <a:gd name="T14" fmla="*/ 92 w 94"/>
                  <a:gd name="T15" fmla="*/ 37 h 94"/>
                  <a:gd name="T16" fmla="*/ 85 w 94"/>
                  <a:gd name="T17" fmla="*/ 20 h 94"/>
                  <a:gd name="T18" fmla="*/ 36 w 94"/>
                  <a:gd name="T19" fmla="*/ 38 h 94"/>
                  <a:gd name="T20" fmla="*/ 62 w 94"/>
                  <a:gd name="T21" fmla="*/ 47 h 94"/>
                  <a:gd name="T22" fmla="*/ 61 w 94"/>
                  <a:gd name="T23" fmla="*/ 52 h 94"/>
                  <a:gd name="T24" fmla="*/ 42 w 94"/>
                  <a:gd name="T25" fmla="*/ 61 h 94"/>
                  <a:gd name="T26" fmla="*/ 33 w 94"/>
                  <a:gd name="T27" fmla="*/ 42 h 94"/>
                  <a:gd name="T28" fmla="*/ 36 w 94"/>
                  <a:gd name="T29" fmla="*/ 38 h 94"/>
                  <a:gd name="T30" fmla="*/ 76 w 94"/>
                  <a:gd name="T31" fmla="*/ 53 h 94"/>
                  <a:gd name="T32" fmla="*/ 69 w 94"/>
                  <a:gd name="T33" fmla="*/ 71 h 94"/>
                  <a:gd name="T34" fmla="*/ 66 w 94"/>
                  <a:gd name="T35" fmla="*/ 80 h 94"/>
                  <a:gd name="T36" fmla="*/ 59 w 94"/>
                  <a:gd name="T37" fmla="*/ 82 h 94"/>
                  <a:gd name="T38" fmla="*/ 15 w 94"/>
                  <a:gd name="T39" fmla="*/ 65 h 94"/>
                  <a:gd name="T40" fmla="*/ 12 w 94"/>
                  <a:gd name="T41" fmla="*/ 59 h 94"/>
                  <a:gd name="T42" fmla="*/ 15 w 94"/>
                  <a:gd name="T43" fmla="*/ 50 h 94"/>
                  <a:gd name="T44" fmla="*/ 22 w 94"/>
                  <a:gd name="T45" fmla="*/ 32 h 94"/>
                  <a:gd name="T46" fmla="*/ 22 w 94"/>
                  <a:gd name="T47" fmla="*/ 32 h 94"/>
                  <a:gd name="T48" fmla="*/ 29 w 94"/>
                  <a:gd name="T49" fmla="*/ 35 h 94"/>
                  <a:gd name="T50" fmla="*/ 27 w 94"/>
                  <a:gd name="T51" fmla="*/ 39 h 94"/>
                  <a:gd name="T52" fmla="*/ 39 w 94"/>
                  <a:gd name="T53" fmla="*/ 67 h 94"/>
                  <a:gd name="T54" fmla="*/ 67 w 94"/>
                  <a:gd name="T55" fmla="*/ 55 h 94"/>
                  <a:gd name="T56" fmla="*/ 69 w 94"/>
                  <a:gd name="T57" fmla="*/ 50 h 94"/>
                  <a:gd name="T58" fmla="*/ 76 w 94"/>
                  <a:gd name="T59" fmla="*/ 53 h 94"/>
                  <a:gd name="T60" fmla="*/ 82 w 94"/>
                  <a:gd name="T61" fmla="*/ 37 h 94"/>
                  <a:gd name="T62" fmla="*/ 79 w 94"/>
                  <a:gd name="T63" fmla="*/ 38 h 94"/>
                  <a:gd name="T64" fmla="*/ 74 w 94"/>
                  <a:gd name="T65" fmla="*/ 37 h 94"/>
                  <a:gd name="T66" fmla="*/ 73 w 94"/>
                  <a:gd name="T67" fmla="*/ 34 h 94"/>
                  <a:gd name="T68" fmla="*/ 74 w 94"/>
                  <a:gd name="T69" fmla="*/ 29 h 94"/>
                  <a:gd name="T70" fmla="*/ 77 w 94"/>
                  <a:gd name="T71" fmla="*/ 28 h 94"/>
                  <a:gd name="T72" fmla="*/ 82 w 94"/>
                  <a:gd name="T73" fmla="*/ 29 h 94"/>
                  <a:gd name="T74" fmla="*/ 83 w 94"/>
                  <a:gd name="T75" fmla="*/ 33 h 94"/>
                  <a:gd name="T76" fmla="*/ 82 w 94"/>
                  <a:gd name="T77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94">
                    <a:moveTo>
                      <a:pt x="85" y="2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0" y="0"/>
                      <a:pt x="23" y="3"/>
                      <a:pt x="20" y="1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4"/>
                      <a:pt x="3" y="71"/>
                      <a:pt x="10" y="7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64" y="94"/>
                      <a:pt x="71" y="91"/>
                      <a:pt x="74" y="84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4" y="30"/>
                      <a:pt x="91" y="23"/>
                      <a:pt x="85" y="20"/>
                    </a:cubicBezTo>
                    <a:close/>
                    <a:moveTo>
                      <a:pt x="36" y="38"/>
                    </a:move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9"/>
                      <a:pt x="61" y="51"/>
                      <a:pt x="61" y="52"/>
                    </a:cubicBezTo>
                    <a:cubicBezTo>
                      <a:pt x="58" y="60"/>
                      <a:pt x="49" y="64"/>
                      <a:pt x="42" y="61"/>
                    </a:cubicBezTo>
                    <a:cubicBezTo>
                      <a:pt x="34" y="58"/>
                      <a:pt x="31" y="49"/>
                      <a:pt x="33" y="42"/>
                    </a:cubicBezTo>
                    <a:cubicBezTo>
                      <a:pt x="34" y="40"/>
                      <a:pt x="35" y="39"/>
                      <a:pt x="36" y="38"/>
                    </a:cubicBezTo>
                    <a:close/>
                    <a:moveTo>
                      <a:pt x="76" y="53"/>
                    </a:moveTo>
                    <a:cubicBezTo>
                      <a:pt x="69" y="71"/>
                      <a:pt x="69" y="71"/>
                      <a:pt x="69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2"/>
                      <a:pt x="62" y="83"/>
                      <a:pt x="59" y="8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2" y="64"/>
                      <a:pt x="11" y="62"/>
                      <a:pt x="12" y="5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6"/>
                      <a:pt x="27" y="38"/>
                      <a:pt x="27" y="39"/>
                    </a:cubicBezTo>
                    <a:cubicBezTo>
                      <a:pt x="23" y="51"/>
                      <a:pt x="28" y="63"/>
                      <a:pt x="39" y="67"/>
                    </a:cubicBezTo>
                    <a:cubicBezTo>
                      <a:pt x="51" y="72"/>
                      <a:pt x="63" y="66"/>
                      <a:pt x="67" y="55"/>
                    </a:cubicBezTo>
                    <a:cubicBezTo>
                      <a:pt x="68" y="53"/>
                      <a:pt x="68" y="52"/>
                      <a:pt x="69" y="50"/>
                    </a:cubicBezTo>
                    <a:cubicBezTo>
                      <a:pt x="76" y="53"/>
                      <a:pt x="76" y="53"/>
                      <a:pt x="76" y="53"/>
                    </a:cubicBezTo>
                    <a:close/>
                    <a:moveTo>
                      <a:pt x="82" y="37"/>
                    </a:moveTo>
                    <a:cubicBezTo>
                      <a:pt x="81" y="38"/>
                      <a:pt x="80" y="39"/>
                      <a:pt x="79" y="3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3" y="36"/>
                      <a:pt x="72" y="35"/>
                      <a:pt x="73" y="34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8"/>
                      <a:pt x="76" y="27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0"/>
                      <a:pt x="84" y="31"/>
                      <a:pt x="83" y="33"/>
                    </a:cubicBezTo>
                    <a:lnTo>
                      <a:pt x="8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3" name="Freeform 99">
                <a:extLst>
                  <a:ext uri="{FF2B5EF4-FFF2-40B4-BE49-F238E27FC236}">
                    <a16:creationId xmlns:a16="http://schemas.microsoft.com/office/drawing/2014/main" id="{584F1725-5451-4849-BC61-5B4CF41C0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3628514"/>
                <a:ext cx="168330" cy="168330"/>
              </a:xfrm>
              <a:custGeom>
                <a:avLst/>
                <a:gdLst>
                  <a:gd name="T0" fmla="*/ 44 w 53"/>
                  <a:gd name="T1" fmla="*/ 0 h 53"/>
                  <a:gd name="T2" fmla="*/ 9 w 53"/>
                  <a:gd name="T3" fmla="*/ 0 h 53"/>
                  <a:gd name="T4" fmla="*/ 0 w 53"/>
                  <a:gd name="T5" fmla="*/ 9 h 53"/>
                  <a:gd name="T6" fmla="*/ 0 w 53"/>
                  <a:gd name="T7" fmla="*/ 44 h 53"/>
                  <a:gd name="T8" fmla="*/ 9 w 53"/>
                  <a:gd name="T9" fmla="*/ 53 h 53"/>
                  <a:gd name="T10" fmla="*/ 44 w 53"/>
                  <a:gd name="T11" fmla="*/ 53 h 53"/>
                  <a:gd name="T12" fmla="*/ 53 w 53"/>
                  <a:gd name="T13" fmla="*/ 44 h 53"/>
                  <a:gd name="T14" fmla="*/ 53 w 53"/>
                  <a:gd name="T15" fmla="*/ 9 h 53"/>
                  <a:gd name="T16" fmla="*/ 44 w 53"/>
                  <a:gd name="T17" fmla="*/ 0 h 53"/>
                  <a:gd name="T18" fmla="*/ 20 w 53"/>
                  <a:gd name="T19" fmla="*/ 43 h 53"/>
                  <a:gd name="T20" fmla="*/ 13 w 53"/>
                  <a:gd name="T21" fmla="*/ 43 h 53"/>
                  <a:gd name="T22" fmla="*/ 13 w 53"/>
                  <a:gd name="T23" fmla="*/ 20 h 53"/>
                  <a:gd name="T24" fmla="*/ 20 w 53"/>
                  <a:gd name="T25" fmla="*/ 20 h 53"/>
                  <a:gd name="T26" fmla="*/ 20 w 53"/>
                  <a:gd name="T27" fmla="*/ 43 h 53"/>
                  <a:gd name="T28" fmla="*/ 17 w 53"/>
                  <a:gd name="T29" fmla="*/ 16 h 53"/>
                  <a:gd name="T30" fmla="*/ 13 w 53"/>
                  <a:gd name="T31" fmla="*/ 13 h 53"/>
                  <a:gd name="T32" fmla="*/ 17 w 53"/>
                  <a:gd name="T33" fmla="*/ 10 h 53"/>
                  <a:gd name="T34" fmla="*/ 20 w 53"/>
                  <a:gd name="T35" fmla="*/ 13 h 53"/>
                  <a:gd name="T36" fmla="*/ 17 w 53"/>
                  <a:gd name="T37" fmla="*/ 16 h 53"/>
                  <a:gd name="T38" fmla="*/ 43 w 53"/>
                  <a:gd name="T39" fmla="*/ 43 h 53"/>
                  <a:gd name="T40" fmla="*/ 37 w 53"/>
                  <a:gd name="T41" fmla="*/ 43 h 53"/>
                  <a:gd name="T42" fmla="*/ 37 w 53"/>
                  <a:gd name="T43" fmla="*/ 30 h 53"/>
                  <a:gd name="T44" fmla="*/ 33 w 53"/>
                  <a:gd name="T45" fmla="*/ 26 h 53"/>
                  <a:gd name="T46" fmla="*/ 30 w 53"/>
                  <a:gd name="T47" fmla="*/ 30 h 53"/>
                  <a:gd name="T48" fmla="*/ 30 w 53"/>
                  <a:gd name="T49" fmla="*/ 43 h 53"/>
                  <a:gd name="T50" fmla="*/ 23 w 53"/>
                  <a:gd name="T51" fmla="*/ 43 h 53"/>
                  <a:gd name="T52" fmla="*/ 23 w 53"/>
                  <a:gd name="T53" fmla="*/ 20 h 53"/>
                  <a:gd name="T54" fmla="*/ 30 w 53"/>
                  <a:gd name="T55" fmla="*/ 20 h 53"/>
                  <a:gd name="T56" fmla="*/ 30 w 53"/>
                  <a:gd name="T57" fmla="*/ 24 h 53"/>
                  <a:gd name="T58" fmla="*/ 36 w 53"/>
                  <a:gd name="T59" fmla="*/ 20 h 53"/>
                  <a:gd name="T60" fmla="*/ 43 w 53"/>
                  <a:gd name="T61" fmla="*/ 28 h 53"/>
                  <a:gd name="T62" fmla="*/ 43 w 53"/>
                  <a:gd name="T63" fmla="*/ 4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9"/>
                      <a:pt x="4" y="53"/>
                      <a:pt x="9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9" y="53"/>
                      <a:pt x="53" y="49"/>
                      <a:pt x="53" y="44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4"/>
                      <a:pt x="49" y="0"/>
                      <a:pt x="44" y="0"/>
                    </a:cubicBezTo>
                    <a:close/>
                    <a:moveTo>
                      <a:pt x="20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20" y="43"/>
                    </a:lnTo>
                    <a:close/>
                    <a:moveTo>
                      <a:pt x="17" y="16"/>
                    </a:moveTo>
                    <a:cubicBezTo>
                      <a:pt x="15" y="16"/>
                      <a:pt x="13" y="15"/>
                      <a:pt x="13" y="13"/>
                    </a:cubicBezTo>
                    <a:cubicBezTo>
                      <a:pt x="13" y="11"/>
                      <a:pt x="15" y="10"/>
                      <a:pt x="17" y="10"/>
                    </a:cubicBezTo>
                    <a:cubicBezTo>
                      <a:pt x="18" y="10"/>
                      <a:pt x="20" y="11"/>
                      <a:pt x="20" y="13"/>
                    </a:cubicBezTo>
                    <a:cubicBezTo>
                      <a:pt x="20" y="15"/>
                      <a:pt x="18" y="16"/>
                      <a:pt x="17" y="16"/>
                    </a:cubicBezTo>
                    <a:close/>
                    <a:moveTo>
                      <a:pt x="43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28"/>
                      <a:pt x="35" y="26"/>
                      <a:pt x="33" y="26"/>
                    </a:cubicBezTo>
                    <a:cubicBezTo>
                      <a:pt x="31" y="26"/>
                      <a:pt x="30" y="28"/>
                      <a:pt x="30" y="3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2"/>
                      <a:pt x="33" y="20"/>
                      <a:pt x="36" y="20"/>
                    </a:cubicBezTo>
                    <a:cubicBezTo>
                      <a:pt x="40" y="20"/>
                      <a:pt x="43" y="23"/>
                      <a:pt x="43" y="28"/>
                    </a:cubicBezTo>
                    <a:lnTo>
                      <a:pt x="4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4" name="Freeform 100">
                <a:extLst>
                  <a:ext uri="{FF2B5EF4-FFF2-40B4-BE49-F238E27FC236}">
                    <a16:creationId xmlns:a16="http://schemas.microsoft.com/office/drawing/2014/main" id="{B604CDD9-1DAD-47E5-A84F-66EF0D1166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6259" y="3395591"/>
                <a:ext cx="309258" cy="193775"/>
              </a:xfrm>
              <a:custGeom>
                <a:avLst/>
                <a:gdLst>
                  <a:gd name="T0" fmla="*/ 49 w 158"/>
                  <a:gd name="T1" fmla="*/ 70 h 99"/>
                  <a:gd name="T2" fmla="*/ 49 w 158"/>
                  <a:gd name="T3" fmla="*/ 39 h 99"/>
                  <a:gd name="T4" fmla="*/ 78 w 158"/>
                  <a:gd name="T5" fmla="*/ 39 h 99"/>
                  <a:gd name="T6" fmla="*/ 39 w 158"/>
                  <a:gd name="T7" fmla="*/ 0 h 99"/>
                  <a:gd name="T8" fmla="*/ 0 w 158"/>
                  <a:gd name="T9" fmla="*/ 39 h 99"/>
                  <a:gd name="T10" fmla="*/ 29 w 158"/>
                  <a:gd name="T11" fmla="*/ 39 h 99"/>
                  <a:gd name="T12" fmla="*/ 29 w 158"/>
                  <a:gd name="T13" fmla="*/ 89 h 99"/>
                  <a:gd name="T14" fmla="*/ 88 w 158"/>
                  <a:gd name="T15" fmla="*/ 89 h 99"/>
                  <a:gd name="T16" fmla="*/ 68 w 158"/>
                  <a:gd name="T17" fmla="*/ 70 h 99"/>
                  <a:gd name="T18" fmla="*/ 49 w 158"/>
                  <a:gd name="T19" fmla="*/ 70 h 99"/>
                  <a:gd name="T20" fmla="*/ 129 w 158"/>
                  <a:gd name="T21" fmla="*/ 58 h 99"/>
                  <a:gd name="T22" fmla="*/ 129 w 158"/>
                  <a:gd name="T23" fmla="*/ 9 h 99"/>
                  <a:gd name="T24" fmla="*/ 68 w 158"/>
                  <a:gd name="T25" fmla="*/ 9 h 99"/>
                  <a:gd name="T26" fmla="*/ 88 w 158"/>
                  <a:gd name="T27" fmla="*/ 29 h 99"/>
                  <a:gd name="T28" fmla="*/ 107 w 158"/>
                  <a:gd name="T29" fmla="*/ 29 h 99"/>
                  <a:gd name="T30" fmla="*/ 107 w 158"/>
                  <a:gd name="T31" fmla="*/ 58 h 99"/>
                  <a:gd name="T32" fmla="*/ 78 w 158"/>
                  <a:gd name="T33" fmla="*/ 58 h 99"/>
                  <a:gd name="T34" fmla="*/ 119 w 158"/>
                  <a:gd name="T35" fmla="*/ 99 h 99"/>
                  <a:gd name="T36" fmla="*/ 158 w 158"/>
                  <a:gd name="T37" fmla="*/ 58 h 99"/>
                  <a:gd name="T38" fmla="*/ 129 w 158"/>
                  <a:gd name="T39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99">
                    <a:moveTo>
                      <a:pt x="49" y="70"/>
                    </a:moveTo>
                    <a:lnTo>
                      <a:pt x="49" y="39"/>
                    </a:lnTo>
                    <a:lnTo>
                      <a:pt x="78" y="39"/>
                    </a:lnTo>
                    <a:lnTo>
                      <a:pt x="39" y="0"/>
                    </a:lnTo>
                    <a:lnTo>
                      <a:pt x="0" y="39"/>
                    </a:lnTo>
                    <a:lnTo>
                      <a:pt x="29" y="39"/>
                    </a:lnTo>
                    <a:lnTo>
                      <a:pt x="29" y="89"/>
                    </a:lnTo>
                    <a:lnTo>
                      <a:pt x="88" y="89"/>
                    </a:lnTo>
                    <a:lnTo>
                      <a:pt x="68" y="70"/>
                    </a:lnTo>
                    <a:lnTo>
                      <a:pt x="49" y="70"/>
                    </a:lnTo>
                    <a:close/>
                    <a:moveTo>
                      <a:pt x="129" y="58"/>
                    </a:moveTo>
                    <a:lnTo>
                      <a:pt x="129" y="9"/>
                    </a:lnTo>
                    <a:lnTo>
                      <a:pt x="68" y="9"/>
                    </a:lnTo>
                    <a:lnTo>
                      <a:pt x="88" y="29"/>
                    </a:lnTo>
                    <a:lnTo>
                      <a:pt x="107" y="29"/>
                    </a:lnTo>
                    <a:lnTo>
                      <a:pt x="107" y="58"/>
                    </a:lnTo>
                    <a:lnTo>
                      <a:pt x="78" y="58"/>
                    </a:lnTo>
                    <a:lnTo>
                      <a:pt x="119" y="99"/>
                    </a:lnTo>
                    <a:lnTo>
                      <a:pt x="158" y="58"/>
                    </a:lnTo>
                    <a:lnTo>
                      <a:pt x="1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5" name="Freeform 101">
                <a:extLst>
                  <a:ext uri="{FF2B5EF4-FFF2-40B4-BE49-F238E27FC236}">
                    <a16:creationId xmlns:a16="http://schemas.microsoft.com/office/drawing/2014/main" id="{9AF686EF-398A-4A5C-8AE0-68FBA1B36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0498" y="2367994"/>
                <a:ext cx="321002" cy="322959"/>
              </a:xfrm>
              <a:custGeom>
                <a:avLst/>
                <a:gdLst>
                  <a:gd name="T0" fmla="*/ 96 w 100"/>
                  <a:gd name="T1" fmla="*/ 85 h 101"/>
                  <a:gd name="T2" fmla="*/ 73 w 100"/>
                  <a:gd name="T3" fmla="*/ 65 h 101"/>
                  <a:gd name="T4" fmla="*/ 66 w 100"/>
                  <a:gd name="T5" fmla="*/ 62 h 101"/>
                  <a:gd name="T6" fmla="*/ 74 w 100"/>
                  <a:gd name="T7" fmla="*/ 37 h 101"/>
                  <a:gd name="T8" fmla="*/ 37 w 100"/>
                  <a:gd name="T9" fmla="*/ 0 h 101"/>
                  <a:gd name="T10" fmla="*/ 0 w 100"/>
                  <a:gd name="T11" fmla="*/ 37 h 101"/>
                  <a:gd name="T12" fmla="*/ 37 w 100"/>
                  <a:gd name="T13" fmla="*/ 75 h 101"/>
                  <a:gd name="T14" fmla="*/ 61 w 100"/>
                  <a:gd name="T15" fmla="*/ 66 h 101"/>
                  <a:gd name="T16" fmla="*/ 64 w 100"/>
                  <a:gd name="T17" fmla="*/ 73 h 101"/>
                  <a:gd name="T18" fmla="*/ 84 w 100"/>
                  <a:gd name="T19" fmla="*/ 96 h 101"/>
                  <a:gd name="T20" fmla="*/ 97 w 100"/>
                  <a:gd name="T21" fmla="*/ 97 h 101"/>
                  <a:gd name="T22" fmla="*/ 96 w 100"/>
                  <a:gd name="T23" fmla="*/ 85 h 101"/>
                  <a:gd name="T24" fmla="*/ 37 w 100"/>
                  <a:gd name="T25" fmla="*/ 62 h 101"/>
                  <a:gd name="T26" fmla="*/ 12 w 100"/>
                  <a:gd name="T27" fmla="*/ 37 h 101"/>
                  <a:gd name="T28" fmla="*/ 37 w 100"/>
                  <a:gd name="T29" fmla="*/ 12 h 101"/>
                  <a:gd name="T30" fmla="*/ 62 w 100"/>
                  <a:gd name="T31" fmla="*/ 37 h 101"/>
                  <a:gd name="T32" fmla="*/ 37 w 100"/>
                  <a:gd name="T33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01">
                    <a:moveTo>
                      <a:pt x="96" y="8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0" y="62"/>
                      <a:pt x="68" y="61"/>
                      <a:pt x="66" y="62"/>
                    </a:cubicBezTo>
                    <a:cubicBezTo>
                      <a:pt x="71" y="55"/>
                      <a:pt x="74" y="47"/>
                      <a:pt x="74" y="37"/>
                    </a:cubicBez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46" y="75"/>
                      <a:pt x="55" y="71"/>
                      <a:pt x="61" y="66"/>
                    </a:cubicBezTo>
                    <a:cubicBezTo>
                      <a:pt x="61" y="68"/>
                      <a:pt x="62" y="70"/>
                      <a:pt x="64" y="7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8" y="100"/>
                      <a:pt x="94" y="101"/>
                      <a:pt x="97" y="97"/>
                    </a:cubicBezTo>
                    <a:cubicBezTo>
                      <a:pt x="100" y="94"/>
                      <a:pt x="100" y="88"/>
                      <a:pt x="96" y="85"/>
                    </a:cubicBezTo>
                    <a:close/>
                    <a:moveTo>
                      <a:pt x="37" y="62"/>
                    </a:moveTo>
                    <a:cubicBezTo>
                      <a:pt x="23" y="62"/>
                      <a:pt x="12" y="51"/>
                      <a:pt x="12" y="37"/>
                    </a:cubicBezTo>
                    <a:cubicBezTo>
                      <a:pt x="12" y="24"/>
                      <a:pt x="23" y="12"/>
                      <a:pt x="37" y="12"/>
                    </a:cubicBezTo>
                    <a:cubicBezTo>
                      <a:pt x="51" y="12"/>
                      <a:pt x="62" y="24"/>
                      <a:pt x="62" y="37"/>
                    </a:cubicBezTo>
                    <a:cubicBezTo>
                      <a:pt x="62" y="51"/>
                      <a:pt x="51" y="62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6" name="Freeform 102">
                <a:extLst>
                  <a:ext uri="{FF2B5EF4-FFF2-40B4-BE49-F238E27FC236}">
                    <a16:creationId xmlns:a16="http://schemas.microsoft.com/office/drawing/2014/main" id="{8F1AF6D4-F4C2-44CF-B980-BB821CB76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1667" y="2328848"/>
                <a:ext cx="395380" cy="383636"/>
              </a:xfrm>
              <a:custGeom>
                <a:avLst/>
                <a:gdLst>
                  <a:gd name="T0" fmla="*/ 78 w 124"/>
                  <a:gd name="T1" fmla="*/ 84 h 120"/>
                  <a:gd name="T2" fmla="*/ 75 w 124"/>
                  <a:gd name="T3" fmla="*/ 75 h 120"/>
                  <a:gd name="T4" fmla="*/ 86 w 124"/>
                  <a:gd name="T5" fmla="*/ 54 h 120"/>
                  <a:gd name="T6" fmla="*/ 89 w 124"/>
                  <a:gd name="T7" fmla="*/ 37 h 120"/>
                  <a:gd name="T8" fmla="*/ 62 w 124"/>
                  <a:gd name="T9" fmla="*/ 0 h 120"/>
                  <a:gd name="T10" fmla="*/ 36 w 124"/>
                  <a:gd name="T11" fmla="*/ 37 h 120"/>
                  <a:gd name="T12" fmla="*/ 39 w 124"/>
                  <a:gd name="T13" fmla="*/ 54 h 120"/>
                  <a:gd name="T14" fmla="*/ 50 w 124"/>
                  <a:gd name="T15" fmla="*/ 75 h 120"/>
                  <a:gd name="T16" fmla="*/ 47 w 124"/>
                  <a:gd name="T17" fmla="*/ 84 h 120"/>
                  <a:gd name="T18" fmla="*/ 0 w 124"/>
                  <a:gd name="T19" fmla="*/ 120 h 120"/>
                  <a:gd name="T20" fmla="*/ 62 w 124"/>
                  <a:gd name="T21" fmla="*/ 120 h 120"/>
                  <a:gd name="T22" fmla="*/ 124 w 124"/>
                  <a:gd name="T23" fmla="*/ 120 h 120"/>
                  <a:gd name="T24" fmla="*/ 78 w 124"/>
                  <a:gd name="T25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0">
                    <a:moveTo>
                      <a:pt x="78" y="84"/>
                    </a:moveTo>
                    <a:cubicBezTo>
                      <a:pt x="75" y="84"/>
                      <a:pt x="75" y="75"/>
                      <a:pt x="75" y="75"/>
                    </a:cubicBezTo>
                    <a:cubicBezTo>
                      <a:pt x="75" y="75"/>
                      <a:pt x="84" y="66"/>
                      <a:pt x="86" y="54"/>
                    </a:cubicBezTo>
                    <a:cubicBezTo>
                      <a:pt x="91" y="54"/>
                      <a:pt x="94" y="42"/>
                      <a:pt x="89" y="37"/>
                    </a:cubicBezTo>
                    <a:cubicBezTo>
                      <a:pt x="89" y="32"/>
                      <a:pt x="96" y="0"/>
                      <a:pt x="62" y="0"/>
                    </a:cubicBezTo>
                    <a:cubicBezTo>
                      <a:pt x="29" y="0"/>
                      <a:pt x="36" y="32"/>
                      <a:pt x="36" y="37"/>
                    </a:cubicBezTo>
                    <a:cubicBezTo>
                      <a:pt x="31" y="42"/>
                      <a:pt x="34" y="54"/>
                      <a:pt x="39" y="54"/>
                    </a:cubicBezTo>
                    <a:cubicBezTo>
                      <a:pt x="41" y="66"/>
                      <a:pt x="50" y="75"/>
                      <a:pt x="50" y="75"/>
                    </a:cubicBezTo>
                    <a:cubicBezTo>
                      <a:pt x="50" y="75"/>
                      <a:pt x="50" y="84"/>
                      <a:pt x="47" y="84"/>
                    </a:cubicBezTo>
                    <a:cubicBezTo>
                      <a:pt x="37" y="86"/>
                      <a:pt x="0" y="102"/>
                      <a:pt x="0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02"/>
                      <a:pt x="88" y="86"/>
                      <a:pt x="7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7" name="Freeform 103">
                <a:extLst>
                  <a:ext uri="{FF2B5EF4-FFF2-40B4-BE49-F238E27FC236}">
                    <a16:creationId xmlns:a16="http://schemas.microsoft.com/office/drawing/2014/main" id="{78618CFD-5597-4BB7-BD7F-07739F716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8002" y="5303987"/>
                <a:ext cx="131142" cy="207477"/>
              </a:xfrm>
              <a:custGeom>
                <a:avLst/>
                <a:gdLst>
                  <a:gd name="T0" fmla="*/ 21 w 41"/>
                  <a:gd name="T1" fmla="*/ 0 h 65"/>
                  <a:gd name="T2" fmla="*/ 0 w 41"/>
                  <a:gd name="T3" fmla="*/ 20 h 65"/>
                  <a:gd name="T4" fmla="*/ 21 w 41"/>
                  <a:gd name="T5" fmla="*/ 65 h 65"/>
                  <a:gd name="T6" fmla="*/ 41 w 41"/>
                  <a:gd name="T7" fmla="*/ 20 h 65"/>
                  <a:gd name="T8" fmla="*/ 21 w 41"/>
                  <a:gd name="T9" fmla="*/ 0 h 65"/>
                  <a:gd name="T10" fmla="*/ 21 w 41"/>
                  <a:gd name="T11" fmla="*/ 33 h 65"/>
                  <a:gd name="T12" fmla="*/ 8 w 41"/>
                  <a:gd name="T13" fmla="*/ 20 h 65"/>
                  <a:gd name="T14" fmla="*/ 21 w 41"/>
                  <a:gd name="T15" fmla="*/ 8 h 65"/>
                  <a:gd name="T16" fmla="*/ 33 w 41"/>
                  <a:gd name="T17" fmla="*/ 20 h 65"/>
                  <a:gd name="T18" fmla="*/ 21 w 41"/>
                  <a:gd name="T19" fmla="*/ 33 h 65"/>
                  <a:gd name="T20" fmla="*/ 13 w 41"/>
                  <a:gd name="T21" fmla="*/ 20 h 65"/>
                  <a:gd name="T22" fmla="*/ 21 w 41"/>
                  <a:gd name="T23" fmla="*/ 28 h 65"/>
                  <a:gd name="T24" fmla="*/ 29 w 41"/>
                  <a:gd name="T25" fmla="*/ 20 h 65"/>
                  <a:gd name="T26" fmla="*/ 21 w 41"/>
                  <a:gd name="T27" fmla="*/ 12 h 65"/>
                  <a:gd name="T28" fmla="*/ 13 w 41"/>
                  <a:gd name="T2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65">
                    <a:moveTo>
                      <a:pt x="21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41"/>
                      <a:pt x="21" y="65"/>
                      <a:pt x="21" y="65"/>
                    </a:cubicBezTo>
                    <a:cubicBezTo>
                      <a:pt x="21" y="65"/>
                      <a:pt x="41" y="41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4" y="33"/>
                      <a:pt x="8" y="27"/>
                      <a:pt x="8" y="20"/>
                    </a:cubicBezTo>
                    <a:cubicBezTo>
                      <a:pt x="8" y="13"/>
                      <a:pt x="14" y="8"/>
                      <a:pt x="21" y="8"/>
                    </a:cubicBezTo>
                    <a:cubicBezTo>
                      <a:pt x="28" y="8"/>
                      <a:pt x="33" y="13"/>
                      <a:pt x="33" y="20"/>
                    </a:cubicBezTo>
                    <a:cubicBezTo>
                      <a:pt x="33" y="27"/>
                      <a:pt x="28" y="33"/>
                      <a:pt x="21" y="33"/>
                    </a:cubicBezTo>
                    <a:close/>
                    <a:moveTo>
                      <a:pt x="13" y="20"/>
                    </a:moveTo>
                    <a:cubicBezTo>
                      <a:pt x="13" y="25"/>
                      <a:pt x="16" y="28"/>
                      <a:pt x="21" y="28"/>
                    </a:cubicBezTo>
                    <a:cubicBezTo>
                      <a:pt x="25" y="28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1" y="12"/>
                    </a:cubicBezTo>
                    <a:cubicBezTo>
                      <a:pt x="16" y="12"/>
                      <a:pt x="13" y="16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8" name="Freeform 104">
                <a:extLst>
                  <a:ext uri="{FF2B5EF4-FFF2-40B4-BE49-F238E27FC236}">
                    <a16:creationId xmlns:a16="http://schemas.microsoft.com/office/drawing/2014/main" id="{21962AB4-5D1C-4789-BDC7-5DF3E5D09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15118" y="5527123"/>
                <a:ext cx="203562" cy="275983"/>
              </a:xfrm>
              <a:custGeom>
                <a:avLst/>
                <a:gdLst>
                  <a:gd name="T0" fmla="*/ 58 w 64"/>
                  <a:gd name="T1" fmla="*/ 9 h 86"/>
                  <a:gd name="T2" fmla="*/ 24 w 64"/>
                  <a:gd name="T3" fmla="*/ 1 h 86"/>
                  <a:gd name="T4" fmla="*/ 16 w 64"/>
                  <a:gd name="T5" fmla="*/ 7 h 86"/>
                  <a:gd name="T6" fmla="*/ 1 w 64"/>
                  <a:gd name="T7" fmla="*/ 68 h 86"/>
                  <a:gd name="T8" fmla="*/ 6 w 64"/>
                  <a:gd name="T9" fmla="*/ 77 h 86"/>
                  <a:gd name="T10" fmla="*/ 39 w 64"/>
                  <a:gd name="T11" fmla="*/ 85 h 86"/>
                  <a:gd name="T12" fmla="*/ 48 w 64"/>
                  <a:gd name="T13" fmla="*/ 80 h 86"/>
                  <a:gd name="T14" fmla="*/ 63 w 64"/>
                  <a:gd name="T15" fmla="*/ 18 h 86"/>
                  <a:gd name="T16" fmla="*/ 58 w 64"/>
                  <a:gd name="T17" fmla="*/ 9 h 86"/>
                  <a:gd name="T18" fmla="*/ 31 w 64"/>
                  <a:gd name="T19" fmla="*/ 7 h 86"/>
                  <a:gd name="T20" fmla="*/ 50 w 64"/>
                  <a:gd name="T21" fmla="*/ 11 h 86"/>
                  <a:gd name="T22" fmla="*/ 49 w 64"/>
                  <a:gd name="T23" fmla="*/ 14 h 86"/>
                  <a:gd name="T24" fmla="*/ 30 w 64"/>
                  <a:gd name="T25" fmla="*/ 9 h 86"/>
                  <a:gd name="T26" fmla="*/ 31 w 64"/>
                  <a:gd name="T27" fmla="*/ 7 h 86"/>
                  <a:gd name="T28" fmla="*/ 24 w 64"/>
                  <a:gd name="T29" fmla="*/ 76 h 86"/>
                  <a:gd name="T30" fmla="*/ 20 w 64"/>
                  <a:gd name="T31" fmla="*/ 71 h 86"/>
                  <a:gd name="T32" fmla="*/ 26 w 64"/>
                  <a:gd name="T33" fmla="*/ 67 h 86"/>
                  <a:gd name="T34" fmla="*/ 30 w 64"/>
                  <a:gd name="T35" fmla="*/ 73 h 86"/>
                  <a:gd name="T36" fmla="*/ 24 w 64"/>
                  <a:gd name="T37" fmla="*/ 76 h 86"/>
                  <a:gd name="T38" fmla="*/ 46 w 64"/>
                  <a:gd name="T39" fmla="*/ 67 h 86"/>
                  <a:gd name="T40" fmla="*/ 8 w 64"/>
                  <a:gd name="T41" fmla="*/ 58 h 86"/>
                  <a:gd name="T42" fmla="*/ 20 w 64"/>
                  <a:gd name="T43" fmla="*/ 10 h 86"/>
                  <a:gd name="T44" fmla="*/ 58 w 64"/>
                  <a:gd name="T45" fmla="*/ 19 h 86"/>
                  <a:gd name="T46" fmla="*/ 46 w 64"/>
                  <a:gd name="T4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86">
                    <a:moveTo>
                      <a:pt x="58" y="9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1" y="0"/>
                      <a:pt x="17" y="3"/>
                      <a:pt x="16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2"/>
                      <a:pt x="2" y="76"/>
                      <a:pt x="6" y="77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3" y="86"/>
                      <a:pt x="47" y="84"/>
                      <a:pt x="48" y="80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4"/>
                      <a:pt x="61" y="10"/>
                      <a:pt x="58" y="9"/>
                    </a:cubicBezTo>
                    <a:close/>
                    <a:moveTo>
                      <a:pt x="31" y="7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31" y="7"/>
                    </a:lnTo>
                    <a:close/>
                    <a:moveTo>
                      <a:pt x="24" y="76"/>
                    </a:moveTo>
                    <a:cubicBezTo>
                      <a:pt x="21" y="76"/>
                      <a:pt x="19" y="73"/>
                      <a:pt x="20" y="71"/>
                    </a:cubicBezTo>
                    <a:cubicBezTo>
                      <a:pt x="21" y="68"/>
                      <a:pt x="23" y="66"/>
                      <a:pt x="26" y="67"/>
                    </a:cubicBezTo>
                    <a:cubicBezTo>
                      <a:pt x="29" y="68"/>
                      <a:pt x="30" y="70"/>
                      <a:pt x="30" y="73"/>
                    </a:cubicBezTo>
                    <a:cubicBezTo>
                      <a:pt x="29" y="75"/>
                      <a:pt x="26" y="77"/>
                      <a:pt x="24" y="76"/>
                    </a:cubicBezTo>
                    <a:close/>
                    <a:moveTo>
                      <a:pt x="46" y="6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4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9" name="Freeform 105">
                <a:extLst>
                  <a:ext uri="{FF2B5EF4-FFF2-40B4-BE49-F238E27FC236}">
                    <a16:creationId xmlns:a16="http://schemas.microsoft.com/office/drawing/2014/main" id="{1F60DD0B-4128-48EA-AB30-C231E9196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0099" y="3638300"/>
                <a:ext cx="274026" cy="207477"/>
              </a:xfrm>
              <a:custGeom>
                <a:avLst/>
                <a:gdLst>
                  <a:gd name="T0" fmla="*/ 75 w 86"/>
                  <a:gd name="T1" fmla="*/ 11 h 65"/>
                  <a:gd name="T2" fmla="*/ 75 w 86"/>
                  <a:gd name="T3" fmla="*/ 0 h 65"/>
                  <a:gd name="T4" fmla="*/ 0 w 86"/>
                  <a:gd name="T5" fmla="*/ 0 h 65"/>
                  <a:gd name="T6" fmla="*/ 0 w 86"/>
                  <a:gd name="T7" fmla="*/ 60 h 65"/>
                  <a:gd name="T8" fmla="*/ 5 w 86"/>
                  <a:gd name="T9" fmla="*/ 65 h 65"/>
                  <a:gd name="T10" fmla="*/ 78 w 86"/>
                  <a:gd name="T11" fmla="*/ 65 h 65"/>
                  <a:gd name="T12" fmla="*/ 86 w 86"/>
                  <a:gd name="T13" fmla="*/ 57 h 65"/>
                  <a:gd name="T14" fmla="*/ 86 w 86"/>
                  <a:gd name="T15" fmla="*/ 11 h 65"/>
                  <a:gd name="T16" fmla="*/ 75 w 86"/>
                  <a:gd name="T17" fmla="*/ 11 h 65"/>
                  <a:gd name="T18" fmla="*/ 70 w 86"/>
                  <a:gd name="T19" fmla="*/ 60 h 65"/>
                  <a:gd name="T20" fmla="*/ 5 w 86"/>
                  <a:gd name="T21" fmla="*/ 60 h 65"/>
                  <a:gd name="T22" fmla="*/ 5 w 86"/>
                  <a:gd name="T23" fmla="*/ 5 h 65"/>
                  <a:gd name="T24" fmla="*/ 70 w 86"/>
                  <a:gd name="T25" fmla="*/ 5 h 65"/>
                  <a:gd name="T26" fmla="*/ 70 w 86"/>
                  <a:gd name="T27" fmla="*/ 60 h 65"/>
                  <a:gd name="T28" fmla="*/ 10 w 86"/>
                  <a:gd name="T29" fmla="*/ 16 h 65"/>
                  <a:gd name="T30" fmla="*/ 64 w 86"/>
                  <a:gd name="T31" fmla="*/ 16 h 65"/>
                  <a:gd name="T32" fmla="*/ 64 w 86"/>
                  <a:gd name="T33" fmla="*/ 22 h 65"/>
                  <a:gd name="T34" fmla="*/ 10 w 86"/>
                  <a:gd name="T35" fmla="*/ 22 h 65"/>
                  <a:gd name="T36" fmla="*/ 10 w 86"/>
                  <a:gd name="T37" fmla="*/ 16 h 65"/>
                  <a:gd name="T38" fmla="*/ 43 w 86"/>
                  <a:gd name="T39" fmla="*/ 27 h 65"/>
                  <a:gd name="T40" fmla="*/ 64 w 86"/>
                  <a:gd name="T41" fmla="*/ 27 h 65"/>
                  <a:gd name="T42" fmla="*/ 64 w 86"/>
                  <a:gd name="T43" fmla="*/ 32 h 65"/>
                  <a:gd name="T44" fmla="*/ 43 w 86"/>
                  <a:gd name="T45" fmla="*/ 32 h 65"/>
                  <a:gd name="T46" fmla="*/ 43 w 86"/>
                  <a:gd name="T47" fmla="*/ 27 h 65"/>
                  <a:gd name="T48" fmla="*/ 43 w 86"/>
                  <a:gd name="T49" fmla="*/ 38 h 65"/>
                  <a:gd name="T50" fmla="*/ 64 w 86"/>
                  <a:gd name="T51" fmla="*/ 38 h 65"/>
                  <a:gd name="T52" fmla="*/ 64 w 86"/>
                  <a:gd name="T53" fmla="*/ 43 h 65"/>
                  <a:gd name="T54" fmla="*/ 43 w 86"/>
                  <a:gd name="T55" fmla="*/ 43 h 65"/>
                  <a:gd name="T56" fmla="*/ 43 w 86"/>
                  <a:gd name="T57" fmla="*/ 38 h 65"/>
                  <a:gd name="T58" fmla="*/ 43 w 86"/>
                  <a:gd name="T59" fmla="*/ 49 h 65"/>
                  <a:gd name="T60" fmla="*/ 59 w 86"/>
                  <a:gd name="T61" fmla="*/ 49 h 65"/>
                  <a:gd name="T62" fmla="*/ 59 w 86"/>
                  <a:gd name="T63" fmla="*/ 54 h 65"/>
                  <a:gd name="T64" fmla="*/ 43 w 86"/>
                  <a:gd name="T65" fmla="*/ 54 h 65"/>
                  <a:gd name="T66" fmla="*/ 43 w 86"/>
                  <a:gd name="T67" fmla="*/ 49 h 65"/>
                  <a:gd name="T68" fmla="*/ 10 w 86"/>
                  <a:gd name="T69" fmla="*/ 27 h 65"/>
                  <a:gd name="T70" fmla="*/ 37 w 86"/>
                  <a:gd name="T71" fmla="*/ 27 h 65"/>
                  <a:gd name="T72" fmla="*/ 37 w 86"/>
                  <a:gd name="T73" fmla="*/ 54 h 65"/>
                  <a:gd name="T74" fmla="*/ 10 w 86"/>
                  <a:gd name="T75" fmla="*/ 54 h 65"/>
                  <a:gd name="T76" fmla="*/ 10 w 86"/>
                  <a:gd name="T77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65">
                    <a:moveTo>
                      <a:pt x="75" y="1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2" y="65"/>
                      <a:pt x="86" y="61"/>
                      <a:pt x="86" y="57"/>
                    </a:cubicBezTo>
                    <a:cubicBezTo>
                      <a:pt x="86" y="11"/>
                      <a:pt x="86" y="11"/>
                      <a:pt x="86" y="11"/>
                    </a:cubicBezTo>
                    <a:lnTo>
                      <a:pt x="75" y="11"/>
                    </a:lnTo>
                    <a:close/>
                    <a:moveTo>
                      <a:pt x="70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70" y="60"/>
                    </a:lnTo>
                    <a:close/>
                    <a:moveTo>
                      <a:pt x="1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16"/>
                    </a:lnTo>
                    <a:close/>
                    <a:moveTo>
                      <a:pt x="43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43" y="27"/>
                    </a:lnTo>
                    <a:close/>
                    <a:moveTo>
                      <a:pt x="43" y="38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43" y="38"/>
                    </a:lnTo>
                    <a:close/>
                    <a:moveTo>
                      <a:pt x="43" y="49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49"/>
                    </a:lnTo>
                    <a:close/>
                    <a:moveTo>
                      <a:pt x="10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0" name="Freeform 106">
                <a:extLst>
                  <a:ext uri="{FF2B5EF4-FFF2-40B4-BE49-F238E27FC236}">
                    <a16:creationId xmlns:a16="http://schemas.microsoft.com/office/drawing/2014/main" id="{BCAA1C8A-CBD9-4F82-87B5-7C8872ADD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63698" y="2767289"/>
                <a:ext cx="256411" cy="256409"/>
              </a:xfrm>
              <a:custGeom>
                <a:avLst/>
                <a:gdLst>
                  <a:gd name="T0" fmla="*/ 0 w 131"/>
                  <a:gd name="T1" fmla="*/ 131 h 131"/>
                  <a:gd name="T2" fmla="*/ 65 w 131"/>
                  <a:gd name="T3" fmla="*/ 131 h 131"/>
                  <a:gd name="T4" fmla="*/ 65 w 131"/>
                  <a:gd name="T5" fmla="*/ 0 h 131"/>
                  <a:gd name="T6" fmla="*/ 0 w 131"/>
                  <a:gd name="T7" fmla="*/ 0 h 131"/>
                  <a:gd name="T8" fmla="*/ 0 w 131"/>
                  <a:gd name="T9" fmla="*/ 131 h 131"/>
                  <a:gd name="T10" fmla="*/ 41 w 131"/>
                  <a:gd name="T11" fmla="*/ 17 h 131"/>
                  <a:gd name="T12" fmla="*/ 57 w 131"/>
                  <a:gd name="T13" fmla="*/ 17 h 131"/>
                  <a:gd name="T14" fmla="*/ 57 w 131"/>
                  <a:gd name="T15" fmla="*/ 33 h 131"/>
                  <a:gd name="T16" fmla="*/ 41 w 131"/>
                  <a:gd name="T17" fmla="*/ 33 h 131"/>
                  <a:gd name="T18" fmla="*/ 41 w 131"/>
                  <a:gd name="T19" fmla="*/ 17 h 131"/>
                  <a:gd name="T20" fmla="*/ 41 w 131"/>
                  <a:gd name="T21" fmla="*/ 49 h 131"/>
                  <a:gd name="T22" fmla="*/ 57 w 131"/>
                  <a:gd name="T23" fmla="*/ 49 h 131"/>
                  <a:gd name="T24" fmla="*/ 57 w 131"/>
                  <a:gd name="T25" fmla="*/ 66 h 131"/>
                  <a:gd name="T26" fmla="*/ 41 w 131"/>
                  <a:gd name="T27" fmla="*/ 66 h 131"/>
                  <a:gd name="T28" fmla="*/ 41 w 131"/>
                  <a:gd name="T29" fmla="*/ 49 h 131"/>
                  <a:gd name="T30" fmla="*/ 41 w 131"/>
                  <a:gd name="T31" fmla="*/ 82 h 131"/>
                  <a:gd name="T32" fmla="*/ 57 w 131"/>
                  <a:gd name="T33" fmla="*/ 82 h 131"/>
                  <a:gd name="T34" fmla="*/ 57 w 131"/>
                  <a:gd name="T35" fmla="*/ 98 h 131"/>
                  <a:gd name="T36" fmla="*/ 41 w 131"/>
                  <a:gd name="T37" fmla="*/ 98 h 131"/>
                  <a:gd name="T38" fmla="*/ 41 w 131"/>
                  <a:gd name="T39" fmla="*/ 82 h 131"/>
                  <a:gd name="T40" fmla="*/ 8 w 131"/>
                  <a:gd name="T41" fmla="*/ 17 h 131"/>
                  <a:gd name="T42" fmla="*/ 24 w 131"/>
                  <a:gd name="T43" fmla="*/ 17 h 131"/>
                  <a:gd name="T44" fmla="*/ 24 w 131"/>
                  <a:gd name="T45" fmla="*/ 33 h 131"/>
                  <a:gd name="T46" fmla="*/ 8 w 131"/>
                  <a:gd name="T47" fmla="*/ 33 h 131"/>
                  <a:gd name="T48" fmla="*/ 8 w 131"/>
                  <a:gd name="T49" fmla="*/ 17 h 131"/>
                  <a:gd name="T50" fmla="*/ 8 w 131"/>
                  <a:gd name="T51" fmla="*/ 49 h 131"/>
                  <a:gd name="T52" fmla="*/ 24 w 131"/>
                  <a:gd name="T53" fmla="*/ 49 h 131"/>
                  <a:gd name="T54" fmla="*/ 24 w 131"/>
                  <a:gd name="T55" fmla="*/ 66 h 131"/>
                  <a:gd name="T56" fmla="*/ 8 w 131"/>
                  <a:gd name="T57" fmla="*/ 66 h 131"/>
                  <a:gd name="T58" fmla="*/ 8 w 131"/>
                  <a:gd name="T59" fmla="*/ 49 h 131"/>
                  <a:gd name="T60" fmla="*/ 8 w 131"/>
                  <a:gd name="T61" fmla="*/ 82 h 131"/>
                  <a:gd name="T62" fmla="*/ 24 w 131"/>
                  <a:gd name="T63" fmla="*/ 82 h 131"/>
                  <a:gd name="T64" fmla="*/ 24 w 131"/>
                  <a:gd name="T65" fmla="*/ 98 h 131"/>
                  <a:gd name="T66" fmla="*/ 8 w 131"/>
                  <a:gd name="T67" fmla="*/ 98 h 131"/>
                  <a:gd name="T68" fmla="*/ 8 w 131"/>
                  <a:gd name="T69" fmla="*/ 82 h 131"/>
                  <a:gd name="T70" fmla="*/ 73 w 131"/>
                  <a:gd name="T71" fmla="*/ 41 h 131"/>
                  <a:gd name="T72" fmla="*/ 131 w 131"/>
                  <a:gd name="T73" fmla="*/ 41 h 131"/>
                  <a:gd name="T74" fmla="*/ 131 w 131"/>
                  <a:gd name="T75" fmla="*/ 49 h 131"/>
                  <a:gd name="T76" fmla="*/ 73 w 131"/>
                  <a:gd name="T77" fmla="*/ 49 h 131"/>
                  <a:gd name="T78" fmla="*/ 73 w 131"/>
                  <a:gd name="T79" fmla="*/ 41 h 131"/>
                  <a:gd name="T80" fmla="*/ 73 w 131"/>
                  <a:gd name="T81" fmla="*/ 131 h 131"/>
                  <a:gd name="T82" fmla="*/ 90 w 131"/>
                  <a:gd name="T83" fmla="*/ 131 h 131"/>
                  <a:gd name="T84" fmla="*/ 90 w 131"/>
                  <a:gd name="T85" fmla="*/ 98 h 131"/>
                  <a:gd name="T86" fmla="*/ 114 w 131"/>
                  <a:gd name="T87" fmla="*/ 98 h 131"/>
                  <a:gd name="T88" fmla="*/ 114 w 131"/>
                  <a:gd name="T89" fmla="*/ 131 h 131"/>
                  <a:gd name="T90" fmla="*/ 131 w 131"/>
                  <a:gd name="T91" fmla="*/ 131 h 131"/>
                  <a:gd name="T92" fmla="*/ 131 w 131"/>
                  <a:gd name="T93" fmla="*/ 57 h 131"/>
                  <a:gd name="T94" fmla="*/ 73 w 131"/>
                  <a:gd name="T95" fmla="*/ 57 h 131"/>
                  <a:gd name="T96" fmla="*/ 73 w 131"/>
                  <a:gd name="T9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1">
                    <a:moveTo>
                      <a:pt x="0" y="131"/>
                    </a:moveTo>
                    <a:lnTo>
                      <a:pt x="65" y="131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1"/>
                    </a:lnTo>
                    <a:close/>
                    <a:moveTo>
                      <a:pt x="41" y="17"/>
                    </a:moveTo>
                    <a:lnTo>
                      <a:pt x="57" y="17"/>
                    </a:lnTo>
                    <a:lnTo>
                      <a:pt x="57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49"/>
                    </a:moveTo>
                    <a:lnTo>
                      <a:pt x="57" y="49"/>
                    </a:lnTo>
                    <a:lnTo>
                      <a:pt x="57" y="66"/>
                    </a:lnTo>
                    <a:lnTo>
                      <a:pt x="41" y="66"/>
                    </a:lnTo>
                    <a:lnTo>
                      <a:pt x="41" y="49"/>
                    </a:lnTo>
                    <a:close/>
                    <a:moveTo>
                      <a:pt x="41" y="82"/>
                    </a:moveTo>
                    <a:lnTo>
                      <a:pt x="57" y="82"/>
                    </a:lnTo>
                    <a:lnTo>
                      <a:pt x="57" y="98"/>
                    </a:lnTo>
                    <a:lnTo>
                      <a:pt x="41" y="98"/>
                    </a:lnTo>
                    <a:lnTo>
                      <a:pt x="41" y="82"/>
                    </a:lnTo>
                    <a:close/>
                    <a:moveTo>
                      <a:pt x="8" y="17"/>
                    </a:moveTo>
                    <a:lnTo>
                      <a:pt x="24" y="17"/>
                    </a:lnTo>
                    <a:lnTo>
                      <a:pt x="24" y="33"/>
                    </a:lnTo>
                    <a:lnTo>
                      <a:pt x="8" y="33"/>
                    </a:lnTo>
                    <a:lnTo>
                      <a:pt x="8" y="17"/>
                    </a:lnTo>
                    <a:close/>
                    <a:moveTo>
                      <a:pt x="8" y="49"/>
                    </a:moveTo>
                    <a:lnTo>
                      <a:pt x="24" y="49"/>
                    </a:lnTo>
                    <a:lnTo>
                      <a:pt x="24" y="66"/>
                    </a:lnTo>
                    <a:lnTo>
                      <a:pt x="8" y="66"/>
                    </a:lnTo>
                    <a:lnTo>
                      <a:pt x="8" y="49"/>
                    </a:lnTo>
                    <a:close/>
                    <a:moveTo>
                      <a:pt x="8" y="82"/>
                    </a:moveTo>
                    <a:lnTo>
                      <a:pt x="24" y="82"/>
                    </a:lnTo>
                    <a:lnTo>
                      <a:pt x="24" y="98"/>
                    </a:lnTo>
                    <a:lnTo>
                      <a:pt x="8" y="98"/>
                    </a:lnTo>
                    <a:lnTo>
                      <a:pt x="8" y="82"/>
                    </a:lnTo>
                    <a:close/>
                    <a:moveTo>
                      <a:pt x="73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3" y="49"/>
                    </a:lnTo>
                    <a:lnTo>
                      <a:pt x="73" y="41"/>
                    </a:lnTo>
                    <a:close/>
                    <a:moveTo>
                      <a:pt x="73" y="131"/>
                    </a:moveTo>
                    <a:lnTo>
                      <a:pt x="90" y="131"/>
                    </a:lnTo>
                    <a:lnTo>
                      <a:pt x="90" y="98"/>
                    </a:lnTo>
                    <a:lnTo>
                      <a:pt x="114" y="98"/>
                    </a:lnTo>
                    <a:lnTo>
                      <a:pt x="114" y="131"/>
                    </a:lnTo>
                    <a:lnTo>
                      <a:pt x="131" y="131"/>
                    </a:lnTo>
                    <a:lnTo>
                      <a:pt x="131" y="57"/>
                    </a:lnTo>
                    <a:lnTo>
                      <a:pt x="73" y="57"/>
                    </a:lnTo>
                    <a:lnTo>
                      <a:pt x="73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1" name="Freeform 107">
                <a:extLst>
                  <a:ext uri="{FF2B5EF4-FFF2-40B4-BE49-F238E27FC236}">
                    <a16:creationId xmlns:a16="http://schemas.microsoft.com/office/drawing/2014/main" id="{615B7079-6BA2-49C1-B95A-49594B37D1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12808" y="3080462"/>
                <a:ext cx="272069" cy="272068"/>
              </a:xfrm>
              <a:custGeom>
                <a:avLst/>
                <a:gdLst>
                  <a:gd name="T0" fmla="*/ 79 w 85"/>
                  <a:gd name="T1" fmla="*/ 24 h 85"/>
                  <a:gd name="T2" fmla="*/ 61 w 85"/>
                  <a:gd name="T3" fmla="*/ 6 h 85"/>
                  <a:gd name="T4" fmla="*/ 66 w 85"/>
                  <a:gd name="T5" fmla="*/ 0 h 85"/>
                  <a:gd name="T6" fmla="*/ 85 w 85"/>
                  <a:gd name="T7" fmla="*/ 19 h 85"/>
                  <a:gd name="T8" fmla="*/ 79 w 85"/>
                  <a:gd name="T9" fmla="*/ 24 h 85"/>
                  <a:gd name="T10" fmla="*/ 74 w 85"/>
                  <a:gd name="T11" fmla="*/ 30 h 85"/>
                  <a:gd name="T12" fmla="*/ 71 w 85"/>
                  <a:gd name="T13" fmla="*/ 59 h 85"/>
                  <a:gd name="T14" fmla="*/ 13 w 85"/>
                  <a:gd name="T15" fmla="*/ 85 h 85"/>
                  <a:gd name="T16" fmla="*/ 8 w 85"/>
                  <a:gd name="T17" fmla="*/ 81 h 85"/>
                  <a:gd name="T18" fmla="*/ 31 w 85"/>
                  <a:gd name="T19" fmla="*/ 58 h 85"/>
                  <a:gd name="T20" fmla="*/ 34 w 85"/>
                  <a:gd name="T21" fmla="*/ 59 h 85"/>
                  <a:gd name="T22" fmla="*/ 42 w 85"/>
                  <a:gd name="T23" fmla="*/ 51 h 85"/>
                  <a:gd name="T24" fmla="*/ 34 w 85"/>
                  <a:gd name="T25" fmla="*/ 43 h 85"/>
                  <a:gd name="T26" fmla="*/ 26 w 85"/>
                  <a:gd name="T27" fmla="*/ 51 h 85"/>
                  <a:gd name="T28" fmla="*/ 27 w 85"/>
                  <a:gd name="T29" fmla="*/ 54 h 85"/>
                  <a:gd name="T30" fmla="*/ 4 w 85"/>
                  <a:gd name="T31" fmla="*/ 76 h 85"/>
                  <a:gd name="T32" fmla="*/ 0 w 85"/>
                  <a:gd name="T33" fmla="*/ 72 h 85"/>
                  <a:gd name="T34" fmla="*/ 26 w 85"/>
                  <a:gd name="T35" fmla="*/ 14 h 85"/>
                  <a:gd name="T36" fmla="*/ 55 w 85"/>
                  <a:gd name="T37" fmla="*/ 11 h 85"/>
                  <a:gd name="T38" fmla="*/ 74 w 85"/>
                  <a:gd name="T39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85">
                    <a:moveTo>
                      <a:pt x="79" y="24"/>
                    </a:moveTo>
                    <a:cubicBezTo>
                      <a:pt x="61" y="6"/>
                      <a:pt x="61" y="6"/>
                      <a:pt x="61" y="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79" y="24"/>
                    </a:lnTo>
                    <a:close/>
                    <a:moveTo>
                      <a:pt x="74" y="30"/>
                    </a:moveTo>
                    <a:cubicBezTo>
                      <a:pt x="71" y="59"/>
                      <a:pt x="71" y="59"/>
                      <a:pt x="71" y="59"/>
                    </a:cubicBezTo>
                    <a:cubicBezTo>
                      <a:pt x="47" y="59"/>
                      <a:pt x="13" y="85"/>
                      <a:pt x="13" y="8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3" y="59"/>
                      <a:pt x="34" y="59"/>
                    </a:cubicBezTo>
                    <a:cubicBezTo>
                      <a:pt x="38" y="59"/>
                      <a:pt x="42" y="55"/>
                      <a:pt x="42" y="51"/>
                    </a:cubicBezTo>
                    <a:cubicBezTo>
                      <a:pt x="42" y="46"/>
                      <a:pt x="38" y="43"/>
                      <a:pt x="34" y="43"/>
                    </a:cubicBezTo>
                    <a:cubicBezTo>
                      <a:pt x="30" y="43"/>
                      <a:pt x="26" y="46"/>
                      <a:pt x="26" y="51"/>
                    </a:cubicBezTo>
                    <a:cubicBezTo>
                      <a:pt x="26" y="52"/>
                      <a:pt x="26" y="53"/>
                      <a:pt x="27" y="54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26" y="37"/>
                      <a:pt x="26" y="14"/>
                    </a:cubicBezTo>
                    <a:cubicBezTo>
                      <a:pt x="55" y="11"/>
                      <a:pt x="55" y="11"/>
                      <a:pt x="55" y="11"/>
                    </a:cubicBezTo>
                    <a:lnTo>
                      <a:pt x="7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2" name="Freeform 108">
                <a:extLst>
                  <a:ext uri="{FF2B5EF4-FFF2-40B4-BE49-F238E27FC236}">
                    <a16:creationId xmlns:a16="http://schemas.microsoft.com/office/drawing/2014/main" id="{678DD51F-4242-413E-A69D-165AB2D6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6184" y="275750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6 w 77"/>
                  <a:gd name="T3" fmla="*/ 2 h 77"/>
                  <a:gd name="T4" fmla="*/ 39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8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9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8 h 77"/>
                  <a:gd name="T36" fmla="*/ 20 w 77"/>
                  <a:gd name="T37" fmla="*/ 5 h 77"/>
                  <a:gd name="T38" fmla="*/ 32 w 77"/>
                  <a:gd name="T39" fmla="*/ 17 h 77"/>
                  <a:gd name="T40" fmla="*/ 20 w 77"/>
                  <a:gd name="T41" fmla="*/ 38 h 77"/>
                  <a:gd name="T42" fmla="*/ 20 w 77"/>
                  <a:gd name="T43" fmla="*/ 72 h 77"/>
                  <a:gd name="T44" fmla="*/ 4 w 77"/>
                  <a:gd name="T45" fmla="*/ 54 h 77"/>
                  <a:gd name="T46" fmla="*/ 20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30" y="1"/>
                      <a:pt x="34" y="0"/>
                      <a:pt x="39" y="0"/>
                    </a:cubicBezTo>
                    <a:cubicBezTo>
                      <a:pt x="44" y="0"/>
                      <a:pt x="49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8"/>
                    </a:cubicBezTo>
                    <a:cubicBezTo>
                      <a:pt x="77" y="43"/>
                      <a:pt x="76" y="48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9" y="77"/>
                    </a:cubicBezTo>
                    <a:cubicBezTo>
                      <a:pt x="34" y="77"/>
                      <a:pt x="29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24"/>
                      <a:pt x="8" y="11"/>
                      <a:pt x="20" y="5"/>
                    </a:cubicBezTo>
                    <a:lnTo>
                      <a:pt x="32" y="17"/>
                    </a:lnTo>
                    <a:close/>
                    <a:moveTo>
                      <a:pt x="20" y="38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2" y="68"/>
                      <a:pt x="7" y="61"/>
                      <a:pt x="4" y="54"/>
                    </a:cubicBez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3" name="Freeform 109">
                <a:extLst>
                  <a:ext uri="{FF2B5EF4-FFF2-40B4-BE49-F238E27FC236}">
                    <a16:creationId xmlns:a16="http://schemas.microsoft.com/office/drawing/2014/main" id="{0EEBAD64-646D-451F-9E07-CA6B0C05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2270" y="3049145"/>
                <a:ext cx="230965" cy="185946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58 h 58"/>
                  <a:gd name="T4" fmla="*/ 72 w 72"/>
                  <a:gd name="T5" fmla="*/ 58 h 58"/>
                  <a:gd name="T6" fmla="*/ 72 w 72"/>
                  <a:gd name="T7" fmla="*/ 0 h 58"/>
                  <a:gd name="T8" fmla="*/ 0 w 72"/>
                  <a:gd name="T9" fmla="*/ 0 h 58"/>
                  <a:gd name="T10" fmla="*/ 67 w 72"/>
                  <a:gd name="T11" fmla="*/ 53 h 58"/>
                  <a:gd name="T12" fmla="*/ 4 w 72"/>
                  <a:gd name="T13" fmla="*/ 53 h 58"/>
                  <a:gd name="T14" fmla="*/ 4 w 72"/>
                  <a:gd name="T15" fmla="*/ 4 h 58"/>
                  <a:gd name="T16" fmla="*/ 67 w 72"/>
                  <a:gd name="T17" fmla="*/ 4 h 58"/>
                  <a:gd name="T18" fmla="*/ 67 w 72"/>
                  <a:gd name="T19" fmla="*/ 53 h 58"/>
                  <a:gd name="T20" fmla="*/ 49 w 72"/>
                  <a:gd name="T21" fmla="*/ 15 h 58"/>
                  <a:gd name="T22" fmla="*/ 56 w 72"/>
                  <a:gd name="T23" fmla="*/ 22 h 58"/>
                  <a:gd name="T24" fmla="*/ 63 w 72"/>
                  <a:gd name="T25" fmla="*/ 15 h 58"/>
                  <a:gd name="T26" fmla="*/ 56 w 72"/>
                  <a:gd name="T27" fmla="*/ 9 h 58"/>
                  <a:gd name="T28" fmla="*/ 49 w 72"/>
                  <a:gd name="T29" fmla="*/ 15 h 58"/>
                  <a:gd name="T30" fmla="*/ 63 w 72"/>
                  <a:gd name="T31" fmla="*/ 49 h 58"/>
                  <a:gd name="T32" fmla="*/ 9 w 72"/>
                  <a:gd name="T33" fmla="*/ 49 h 58"/>
                  <a:gd name="T34" fmla="*/ 22 w 72"/>
                  <a:gd name="T35" fmla="*/ 13 h 58"/>
                  <a:gd name="T36" fmla="*/ 40 w 72"/>
                  <a:gd name="T37" fmla="*/ 35 h 58"/>
                  <a:gd name="T38" fmla="*/ 49 w 72"/>
                  <a:gd name="T39" fmla="*/ 29 h 58"/>
                  <a:gd name="T40" fmla="*/ 63 w 72"/>
                  <a:gd name="T4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58">
                    <a:moveTo>
                      <a:pt x="0" y="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  <a:moveTo>
                      <a:pt x="67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53"/>
                    </a:lnTo>
                    <a:close/>
                    <a:moveTo>
                      <a:pt x="49" y="15"/>
                    </a:moveTo>
                    <a:cubicBezTo>
                      <a:pt x="49" y="19"/>
                      <a:pt x="52" y="22"/>
                      <a:pt x="56" y="22"/>
                    </a:cubicBezTo>
                    <a:cubicBezTo>
                      <a:pt x="60" y="22"/>
                      <a:pt x="63" y="19"/>
                      <a:pt x="63" y="15"/>
                    </a:cubicBezTo>
                    <a:cubicBezTo>
                      <a:pt x="63" y="12"/>
                      <a:pt x="60" y="9"/>
                      <a:pt x="56" y="9"/>
                    </a:cubicBezTo>
                    <a:cubicBezTo>
                      <a:pt x="52" y="9"/>
                      <a:pt x="49" y="12"/>
                      <a:pt x="49" y="15"/>
                    </a:cubicBezTo>
                    <a:close/>
                    <a:moveTo>
                      <a:pt x="63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9" y="29"/>
                      <a:pt x="49" y="29"/>
                      <a:pt x="49" y="29"/>
                    </a:cubicBezTo>
                    <a:lnTo>
                      <a:pt x="6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4" name="Freeform 110">
                <a:extLst>
                  <a:ext uri="{FF2B5EF4-FFF2-40B4-BE49-F238E27FC236}">
                    <a16:creationId xmlns:a16="http://schemas.microsoft.com/office/drawing/2014/main" id="{60E72613-0207-458E-A435-9125AE87E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70276" y="3305554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6 w 76"/>
                  <a:gd name="T5" fmla="*/ 65 h 88"/>
                  <a:gd name="T6" fmla="*/ 49 w 76"/>
                  <a:gd name="T7" fmla="*/ 27 h 88"/>
                  <a:gd name="T8" fmla="*/ 32 w 76"/>
                  <a:gd name="T9" fmla="*/ 75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0" y="23"/>
                      <a:pt x="30" y="12"/>
                      <a:pt x="14" y="28"/>
                    </a:cubicBezTo>
                    <a:cubicBezTo>
                      <a:pt x="0" y="42"/>
                      <a:pt x="5" y="60"/>
                      <a:pt x="16" y="65"/>
                    </a:cubicBezTo>
                    <a:cubicBezTo>
                      <a:pt x="28" y="60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2" y="75"/>
                    </a:cubicBezTo>
                    <a:cubicBezTo>
                      <a:pt x="44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9"/>
                      <a:pt x="4" y="83"/>
                      <a:pt x="10" y="83"/>
                    </a:cubicBezTo>
                    <a:cubicBezTo>
                      <a:pt x="14" y="83"/>
                      <a:pt x="36" y="71"/>
                      <a:pt x="47" y="41"/>
                    </a:cubicBezTo>
                    <a:cubicBezTo>
                      <a:pt x="30" y="71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5" name="Freeform 111">
                <a:extLst>
                  <a:ext uri="{FF2B5EF4-FFF2-40B4-BE49-F238E27FC236}">
                    <a16:creationId xmlns:a16="http://schemas.microsoft.com/office/drawing/2014/main" id="{C86965D4-FA94-4106-A77C-F7E4BA417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3727" y="2346463"/>
                <a:ext cx="328831" cy="244665"/>
              </a:xfrm>
              <a:custGeom>
                <a:avLst/>
                <a:gdLst>
                  <a:gd name="T0" fmla="*/ 99 w 103"/>
                  <a:gd name="T1" fmla="*/ 3 h 77"/>
                  <a:gd name="T2" fmla="*/ 52 w 103"/>
                  <a:gd name="T3" fmla="*/ 0 h 77"/>
                  <a:gd name="T4" fmla="*/ 4 w 103"/>
                  <a:gd name="T5" fmla="*/ 3 h 77"/>
                  <a:gd name="T6" fmla="*/ 0 w 103"/>
                  <a:gd name="T7" fmla="*/ 38 h 77"/>
                  <a:gd name="T8" fmla="*/ 4 w 103"/>
                  <a:gd name="T9" fmla="*/ 73 h 77"/>
                  <a:gd name="T10" fmla="*/ 52 w 103"/>
                  <a:gd name="T11" fmla="*/ 77 h 77"/>
                  <a:gd name="T12" fmla="*/ 99 w 103"/>
                  <a:gd name="T13" fmla="*/ 73 h 77"/>
                  <a:gd name="T14" fmla="*/ 103 w 103"/>
                  <a:gd name="T15" fmla="*/ 38 h 77"/>
                  <a:gd name="T16" fmla="*/ 99 w 103"/>
                  <a:gd name="T17" fmla="*/ 3 h 77"/>
                  <a:gd name="T18" fmla="*/ 39 w 103"/>
                  <a:gd name="T19" fmla="*/ 57 h 77"/>
                  <a:gd name="T20" fmla="*/ 39 w 103"/>
                  <a:gd name="T21" fmla="*/ 19 h 77"/>
                  <a:gd name="T22" fmla="*/ 71 w 103"/>
                  <a:gd name="T23" fmla="*/ 38 h 77"/>
                  <a:gd name="T24" fmla="*/ 39 w 103"/>
                  <a:gd name="T25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77">
                    <a:moveTo>
                      <a:pt x="99" y="3"/>
                    </a:moveTo>
                    <a:cubicBezTo>
                      <a:pt x="84" y="1"/>
                      <a:pt x="68" y="0"/>
                      <a:pt x="52" y="0"/>
                    </a:cubicBezTo>
                    <a:cubicBezTo>
                      <a:pt x="35" y="0"/>
                      <a:pt x="19" y="1"/>
                      <a:pt x="4" y="3"/>
                    </a:cubicBezTo>
                    <a:cubicBezTo>
                      <a:pt x="2" y="14"/>
                      <a:pt x="0" y="26"/>
                      <a:pt x="0" y="38"/>
                    </a:cubicBezTo>
                    <a:cubicBezTo>
                      <a:pt x="0" y="51"/>
                      <a:pt x="2" y="63"/>
                      <a:pt x="4" y="73"/>
                    </a:cubicBezTo>
                    <a:cubicBezTo>
                      <a:pt x="19" y="75"/>
                      <a:pt x="35" y="77"/>
                      <a:pt x="52" y="77"/>
                    </a:cubicBezTo>
                    <a:cubicBezTo>
                      <a:pt x="68" y="77"/>
                      <a:pt x="84" y="75"/>
                      <a:pt x="99" y="73"/>
                    </a:cubicBezTo>
                    <a:cubicBezTo>
                      <a:pt x="101" y="63"/>
                      <a:pt x="103" y="51"/>
                      <a:pt x="103" y="38"/>
                    </a:cubicBezTo>
                    <a:cubicBezTo>
                      <a:pt x="103" y="26"/>
                      <a:pt x="101" y="14"/>
                      <a:pt x="99" y="3"/>
                    </a:cubicBezTo>
                    <a:close/>
                    <a:moveTo>
                      <a:pt x="39" y="57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71" y="38"/>
                      <a:pt x="71" y="38"/>
                      <a:pt x="71" y="38"/>
                    </a:cubicBezTo>
                    <a:lnTo>
                      <a:pt x="3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6" name="Freeform 112">
                <a:extLst>
                  <a:ext uri="{FF2B5EF4-FFF2-40B4-BE49-F238E27FC236}">
                    <a16:creationId xmlns:a16="http://schemas.microsoft.com/office/drawing/2014/main" id="{F8D14F75-7136-4968-BDED-7FF63C1F7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8281" y="3927985"/>
                <a:ext cx="367978" cy="367978"/>
              </a:xfrm>
              <a:custGeom>
                <a:avLst/>
                <a:gdLst>
                  <a:gd name="T0" fmla="*/ 115 w 115"/>
                  <a:gd name="T1" fmla="*/ 32 h 115"/>
                  <a:gd name="T2" fmla="*/ 104 w 115"/>
                  <a:gd name="T3" fmla="*/ 22 h 115"/>
                  <a:gd name="T4" fmla="*/ 84 w 115"/>
                  <a:gd name="T5" fmla="*/ 42 h 115"/>
                  <a:gd name="T6" fmla="*/ 73 w 115"/>
                  <a:gd name="T7" fmla="*/ 30 h 115"/>
                  <a:gd name="T8" fmla="*/ 93 w 115"/>
                  <a:gd name="T9" fmla="*/ 10 h 115"/>
                  <a:gd name="T10" fmla="*/ 83 w 115"/>
                  <a:gd name="T11" fmla="*/ 0 h 115"/>
                  <a:gd name="T12" fmla="*/ 63 w 115"/>
                  <a:gd name="T13" fmla="*/ 20 h 115"/>
                  <a:gd name="T14" fmla="*/ 50 w 115"/>
                  <a:gd name="T15" fmla="*/ 7 h 115"/>
                  <a:gd name="T16" fmla="*/ 40 w 115"/>
                  <a:gd name="T17" fmla="*/ 17 h 115"/>
                  <a:gd name="T18" fmla="*/ 98 w 115"/>
                  <a:gd name="T19" fmla="*/ 74 h 115"/>
                  <a:gd name="T20" fmla="*/ 107 w 115"/>
                  <a:gd name="T21" fmla="*/ 65 h 115"/>
                  <a:gd name="T22" fmla="*/ 95 w 115"/>
                  <a:gd name="T23" fmla="*/ 52 h 115"/>
                  <a:gd name="T24" fmla="*/ 115 w 115"/>
                  <a:gd name="T25" fmla="*/ 32 h 115"/>
                  <a:gd name="T26" fmla="*/ 31 w 115"/>
                  <a:gd name="T27" fmla="*/ 84 h 115"/>
                  <a:gd name="T28" fmla="*/ 89 w 115"/>
                  <a:gd name="T29" fmla="*/ 76 h 115"/>
                  <a:gd name="T30" fmla="*/ 39 w 115"/>
                  <a:gd name="T31" fmla="*/ 26 h 115"/>
                  <a:gd name="T32" fmla="*/ 31 w 115"/>
                  <a:gd name="T33" fmla="*/ 84 h 115"/>
                  <a:gd name="T34" fmla="*/ 21 w 115"/>
                  <a:gd name="T35" fmla="*/ 79 h 115"/>
                  <a:gd name="T36" fmla="*/ 36 w 115"/>
                  <a:gd name="T37" fmla="*/ 93 h 115"/>
                  <a:gd name="T38" fmla="*/ 14 w 115"/>
                  <a:gd name="T39" fmla="*/ 115 h 115"/>
                  <a:gd name="T40" fmla="*/ 0 w 115"/>
                  <a:gd name="T41" fmla="*/ 100 h 115"/>
                  <a:gd name="T42" fmla="*/ 21 w 115"/>
                  <a:gd name="T43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15">
                    <a:moveTo>
                      <a:pt x="115" y="32"/>
                    </a:moveTo>
                    <a:cubicBezTo>
                      <a:pt x="104" y="22"/>
                      <a:pt x="104" y="22"/>
                      <a:pt x="104" y="2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95" y="52"/>
                      <a:pt x="95" y="52"/>
                      <a:pt x="95" y="52"/>
                    </a:cubicBezTo>
                    <a:lnTo>
                      <a:pt x="115" y="32"/>
                    </a:lnTo>
                    <a:close/>
                    <a:moveTo>
                      <a:pt x="31" y="84"/>
                    </a:moveTo>
                    <a:cubicBezTo>
                      <a:pt x="49" y="103"/>
                      <a:pt x="74" y="88"/>
                      <a:pt x="89" y="7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41"/>
                      <a:pt x="12" y="66"/>
                      <a:pt x="31" y="84"/>
                    </a:cubicBezTo>
                    <a:close/>
                    <a:moveTo>
                      <a:pt x="21" y="79"/>
                    </a:moveTo>
                    <a:cubicBezTo>
                      <a:pt x="36" y="93"/>
                      <a:pt x="36" y="93"/>
                      <a:pt x="36" y="9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2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7" name="Freeform 113">
                <a:extLst>
                  <a:ext uri="{FF2B5EF4-FFF2-40B4-BE49-F238E27FC236}">
                    <a16:creationId xmlns:a16="http://schemas.microsoft.com/office/drawing/2014/main" id="{D7DC9EEE-7DD2-4635-8536-B3728C1A6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7604" y="4376214"/>
                <a:ext cx="270111" cy="313173"/>
              </a:xfrm>
              <a:custGeom>
                <a:avLst/>
                <a:gdLst>
                  <a:gd name="T0" fmla="*/ 55 w 85"/>
                  <a:gd name="T1" fmla="*/ 14 h 98"/>
                  <a:gd name="T2" fmla="*/ 55 w 85"/>
                  <a:gd name="T3" fmla="*/ 27 h 98"/>
                  <a:gd name="T4" fmla="*/ 64 w 85"/>
                  <a:gd name="T5" fmla="*/ 33 h 98"/>
                  <a:gd name="T6" fmla="*/ 73 w 85"/>
                  <a:gd name="T7" fmla="*/ 55 h 98"/>
                  <a:gd name="T8" fmla="*/ 64 w 85"/>
                  <a:gd name="T9" fmla="*/ 77 h 98"/>
                  <a:gd name="T10" fmla="*/ 43 w 85"/>
                  <a:gd name="T11" fmla="*/ 86 h 98"/>
                  <a:gd name="T12" fmla="*/ 21 w 85"/>
                  <a:gd name="T13" fmla="*/ 77 h 98"/>
                  <a:gd name="T14" fmla="*/ 12 w 85"/>
                  <a:gd name="T15" fmla="*/ 55 h 98"/>
                  <a:gd name="T16" fmla="*/ 21 w 85"/>
                  <a:gd name="T17" fmla="*/ 33 h 98"/>
                  <a:gd name="T18" fmla="*/ 30 w 85"/>
                  <a:gd name="T19" fmla="*/ 27 h 98"/>
                  <a:gd name="T20" fmla="*/ 30 w 85"/>
                  <a:gd name="T21" fmla="*/ 14 h 98"/>
                  <a:gd name="T22" fmla="*/ 0 w 85"/>
                  <a:gd name="T23" fmla="*/ 55 h 98"/>
                  <a:gd name="T24" fmla="*/ 43 w 85"/>
                  <a:gd name="T25" fmla="*/ 98 h 98"/>
                  <a:gd name="T26" fmla="*/ 85 w 85"/>
                  <a:gd name="T27" fmla="*/ 55 h 98"/>
                  <a:gd name="T28" fmla="*/ 55 w 85"/>
                  <a:gd name="T29" fmla="*/ 14 h 98"/>
                  <a:gd name="T30" fmla="*/ 37 w 85"/>
                  <a:gd name="T31" fmla="*/ 0 h 98"/>
                  <a:gd name="T32" fmla="*/ 49 w 85"/>
                  <a:gd name="T33" fmla="*/ 0 h 98"/>
                  <a:gd name="T34" fmla="*/ 49 w 85"/>
                  <a:gd name="T35" fmla="*/ 49 h 98"/>
                  <a:gd name="T36" fmla="*/ 37 w 85"/>
                  <a:gd name="T37" fmla="*/ 49 h 98"/>
                  <a:gd name="T38" fmla="*/ 37 w 85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8" y="29"/>
                      <a:pt x="62" y="31"/>
                      <a:pt x="64" y="33"/>
                    </a:cubicBezTo>
                    <a:cubicBezTo>
                      <a:pt x="70" y="39"/>
                      <a:pt x="73" y="47"/>
                      <a:pt x="73" y="55"/>
                    </a:cubicBezTo>
                    <a:cubicBezTo>
                      <a:pt x="73" y="63"/>
                      <a:pt x="70" y="71"/>
                      <a:pt x="64" y="77"/>
                    </a:cubicBezTo>
                    <a:cubicBezTo>
                      <a:pt x="58" y="82"/>
                      <a:pt x="51" y="86"/>
                      <a:pt x="43" y="86"/>
                    </a:cubicBezTo>
                    <a:cubicBezTo>
                      <a:pt x="34" y="86"/>
                      <a:pt x="27" y="82"/>
                      <a:pt x="21" y="77"/>
                    </a:cubicBezTo>
                    <a:cubicBezTo>
                      <a:pt x="15" y="71"/>
                      <a:pt x="12" y="63"/>
                      <a:pt x="12" y="55"/>
                    </a:cubicBezTo>
                    <a:cubicBezTo>
                      <a:pt x="12" y="47"/>
                      <a:pt x="15" y="39"/>
                      <a:pt x="21" y="33"/>
                    </a:cubicBezTo>
                    <a:cubicBezTo>
                      <a:pt x="24" y="31"/>
                      <a:pt x="27" y="29"/>
                      <a:pt x="30" y="2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19" y="98"/>
                      <a:pt x="43" y="98"/>
                    </a:cubicBezTo>
                    <a:cubicBezTo>
                      <a:pt x="66" y="98"/>
                      <a:pt x="85" y="79"/>
                      <a:pt x="85" y="55"/>
                    </a:cubicBezTo>
                    <a:cubicBezTo>
                      <a:pt x="85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8" name="Freeform 114">
                <a:extLst>
                  <a:ext uri="{FF2B5EF4-FFF2-40B4-BE49-F238E27FC236}">
                    <a16:creationId xmlns:a16="http://schemas.microsoft.com/office/drawing/2014/main" id="{F9917190-AF61-426B-B814-9469C8921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8921" y="3640258"/>
                <a:ext cx="146800" cy="256409"/>
              </a:xfrm>
              <a:custGeom>
                <a:avLst/>
                <a:gdLst>
                  <a:gd name="T0" fmla="*/ 0 w 75"/>
                  <a:gd name="T1" fmla="*/ 131 h 131"/>
                  <a:gd name="T2" fmla="*/ 0 w 75"/>
                  <a:gd name="T3" fmla="*/ 0 h 131"/>
                  <a:gd name="T4" fmla="*/ 21 w 75"/>
                  <a:gd name="T5" fmla="*/ 0 h 131"/>
                  <a:gd name="T6" fmla="*/ 21 w 75"/>
                  <a:gd name="T7" fmla="*/ 59 h 131"/>
                  <a:gd name="T8" fmla="*/ 75 w 75"/>
                  <a:gd name="T9" fmla="*/ 5 h 131"/>
                  <a:gd name="T10" fmla="*/ 75 w 75"/>
                  <a:gd name="T11" fmla="*/ 125 h 131"/>
                  <a:gd name="T12" fmla="*/ 21 w 75"/>
                  <a:gd name="T13" fmla="*/ 71 h 131"/>
                  <a:gd name="T14" fmla="*/ 21 w 75"/>
                  <a:gd name="T15" fmla="*/ 131 h 131"/>
                  <a:gd name="T16" fmla="*/ 0 w 75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1">
                    <a:moveTo>
                      <a:pt x="0" y="13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9"/>
                    </a:lnTo>
                    <a:lnTo>
                      <a:pt x="75" y="5"/>
                    </a:lnTo>
                    <a:lnTo>
                      <a:pt x="75" y="125"/>
                    </a:lnTo>
                    <a:lnTo>
                      <a:pt x="21" y="71"/>
                    </a:lnTo>
                    <a:lnTo>
                      <a:pt x="21" y="131"/>
                    </a:lnTo>
                    <a:lnTo>
                      <a:pt x="0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9" name="Freeform 115">
                <a:extLst>
                  <a:ext uri="{FF2B5EF4-FFF2-40B4-BE49-F238E27FC236}">
                    <a16:creationId xmlns:a16="http://schemas.microsoft.com/office/drawing/2014/main" id="{A2018BB8-5FEC-4962-A8B8-A4D41A449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926" y="2651806"/>
                <a:ext cx="279899" cy="250538"/>
              </a:xfrm>
              <a:custGeom>
                <a:avLst/>
                <a:gdLst>
                  <a:gd name="T0" fmla="*/ 22 w 88"/>
                  <a:gd name="T1" fmla="*/ 0 h 78"/>
                  <a:gd name="T2" fmla="*/ 66 w 88"/>
                  <a:gd name="T3" fmla="*/ 0 h 78"/>
                  <a:gd name="T4" fmla="*/ 66 w 88"/>
                  <a:gd name="T5" fmla="*/ 11 h 78"/>
                  <a:gd name="T6" fmla="*/ 22 w 88"/>
                  <a:gd name="T7" fmla="*/ 11 h 78"/>
                  <a:gd name="T8" fmla="*/ 22 w 88"/>
                  <a:gd name="T9" fmla="*/ 0 h 78"/>
                  <a:gd name="T10" fmla="*/ 83 w 88"/>
                  <a:gd name="T11" fmla="*/ 17 h 78"/>
                  <a:gd name="T12" fmla="*/ 5 w 88"/>
                  <a:gd name="T13" fmla="*/ 17 h 78"/>
                  <a:gd name="T14" fmla="*/ 0 w 88"/>
                  <a:gd name="T15" fmla="*/ 22 h 78"/>
                  <a:gd name="T16" fmla="*/ 0 w 88"/>
                  <a:gd name="T17" fmla="*/ 50 h 78"/>
                  <a:gd name="T18" fmla="*/ 5 w 88"/>
                  <a:gd name="T19" fmla="*/ 56 h 78"/>
                  <a:gd name="T20" fmla="*/ 22 w 88"/>
                  <a:gd name="T21" fmla="*/ 56 h 78"/>
                  <a:gd name="T22" fmla="*/ 22 w 88"/>
                  <a:gd name="T23" fmla="*/ 78 h 78"/>
                  <a:gd name="T24" fmla="*/ 66 w 88"/>
                  <a:gd name="T25" fmla="*/ 78 h 78"/>
                  <a:gd name="T26" fmla="*/ 66 w 88"/>
                  <a:gd name="T27" fmla="*/ 56 h 78"/>
                  <a:gd name="T28" fmla="*/ 83 w 88"/>
                  <a:gd name="T29" fmla="*/ 56 h 78"/>
                  <a:gd name="T30" fmla="*/ 88 w 88"/>
                  <a:gd name="T31" fmla="*/ 50 h 78"/>
                  <a:gd name="T32" fmla="*/ 88 w 88"/>
                  <a:gd name="T33" fmla="*/ 22 h 78"/>
                  <a:gd name="T34" fmla="*/ 83 w 88"/>
                  <a:gd name="T35" fmla="*/ 17 h 78"/>
                  <a:gd name="T36" fmla="*/ 60 w 88"/>
                  <a:gd name="T37" fmla="*/ 72 h 78"/>
                  <a:gd name="T38" fmla="*/ 27 w 88"/>
                  <a:gd name="T39" fmla="*/ 72 h 78"/>
                  <a:gd name="T40" fmla="*/ 27 w 88"/>
                  <a:gd name="T41" fmla="*/ 45 h 78"/>
                  <a:gd name="T42" fmla="*/ 60 w 88"/>
                  <a:gd name="T43" fmla="*/ 45 h 78"/>
                  <a:gd name="T44" fmla="*/ 60 w 88"/>
                  <a:gd name="T45" fmla="*/ 72 h 78"/>
                  <a:gd name="T46" fmla="*/ 84 w 88"/>
                  <a:gd name="T47" fmla="*/ 25 h 78"/>
                  <a:gd name="T48" fmla="*/ 80 w 88"/>
                  <a:gd name="T49" fmla="*/ 29 h 78"/>
                  <a:gd name="T50" fmla="*/ 76 w 88"/>
                  <a:gd name="T51" fmla="*/ 25 h 78"/>
                  <a:gd name="T52" fmla="*/ 80 w 88"/>
                  <a:gd name="T53" fmla="*/ 21 h 78"/>
                  <a:gd name="T54" fmla="*/ 84 w 88"/>
                  <a:gd name="T55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78">
                    <a:moveTo>
                      <a:pt x="22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22" y="11"/>
                      <a:pt x="22" y="11"/>
                      <a:pt x="22" y="11"/>
                    </a:cubicBezTo>
                    <a:lnTo>
                      <a:pt x="22" y="0"/>
                    </a:lnTo>
                    <a:close/>
                    <a:moveTo>
                      <a:pt x="8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9"/>
                      <a:pt x="0" y="2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3"/>
                      <a:pt x="2" y="56"/>
                      <a:pt x="5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6" y="56"/>
                      <a:pt x="88" y="53"/>
                      <a:pt x="88" y="50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19"/>
                      <a:pt x="86" y="17"/>
                      <a:pt x="83" y="17"/>
                    </a:cubicBezTo>
                    <a:close/>
                    <a:moveTo>
                      <a:pt x="60" y="72"/>
                    </a:move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60" y="45"/>
                      <a:pt x="60" y="45"/>
                      <a:pt x="60" y="45"/>
                    </a:cubicBezTo>
                    <a:lnTo>
                      <a:pt x="60" y="72"/>
                    </a:lnTo>
                    <a:close/>
                    <a:moveTo>
                      <a:pt x="84" y="25"/>
                    </a:moveTo>
                    <a:cubicBezTo>
                      <a:pt x="84" y="27"/>
                      <a:pt x="82" y="29"/>
                      <a:pt x="80" y="29"/>
                    </a:cubicBezTo>
                    <a:cubicBezTo>
                      <a:pt x="78" y="29"/>
                      <a:pt x="76" y="27"/>
                      <a:pt x="76" y="25"/>
                    </a:cubicBezTo>
                    <a:cubicBezTo>
                      <a:pt x="76" y="23"/>
                      <a:pt x="78" y="21"/>
                      <a:pt x="80" y="21"/>
                    </a:cubicBezTo>
                    <a:cubicBezTo>
                      <a:pt x="82" y="21"/>
                      <a:pt x="84" y="23"/>
                      <a:pt x="8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0" name="Freeform 116">
                <a:extLst>
                  <a:ext uri="{FF2B5EF4-FFF2-40B4-BE49-F238E27FC236}">
                    <a16:creationId xmlns:a16="http://schemas.microsoft.com/office/drawing/2014/main" id="{A221E0AD-A4B4-4D60-B912-EE3EEF3D1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4756" y="2953235"/>
                <a:ext cx="244667" cy="258367"/>
              </a:xfrm>
              <a:custGeom>
                <a:avLst/>
                <a:gdLst>
                  <a:gd name="T0" fmla="*/ 69 w 76"/>
                  <a:gd name="T1" fmla="*/ 0 h 81"/>
                  <a:gd name="T2" fmla="*/ 8 w 76"/>
                  <a:gd name="T3" fmla="*/ 0 h 81"/>
                  <a:gd name="T4" fmla="*/ 0 w 76"/>
                  <a:gd name="T5" fmla="*/ 7 h 81"/>
                  <a:gd name="T6" fmla="*/ 0 w 76"/>
                  <a:gd name="T7" fmla="*/ 73 h 81"/>
                  <a:gd name="T8" fmla="*/ 8 w 76"/>
                  <a:gd name="T9" fmla="*/ 81 h 81"/>
                  <a:gd name="T10" fmla="*/ 69 w 76"/>
                  <a:gd name="T11" fmla="*/ 81 h 81"/>
                  <a:gd name="T12" fmla="*/ 76 w 76"/>
                  <a:gd name="T13" fmla="*/ 73 h 81"/>
                  <a:gd name="T14" fmla="*/ 76 w 76"/>
                  <a:gd name="T15" fmla="*/ 7 h 81"/>
                  <a:gd name="T16" fmla="*/ 69 w 76"/>
                  <a:gd name="T17" fmla="*/ 0 h 81"/>
                  <a:gd name="T18" fmla="*/ 66 w 76"/>
                  <a:gd name="T19" fmla="*/ 71 h 81"/>
                  <a:gd name="T20" fmla="*/ 11 w 76"/>
                  <a:gd name="T21" fmla="*/ 71 h 81"/>
                  <a:gd name="T22" fmla="*/ 11 w 76"/>
                  <a:gd name="T23" fmla="*/ 10 h 81"/>
                  <a:gd name="T24" fmla="*/ 66 w 76"/>
                  <a:gd name="T25" fmla="*/ 10 h 81"/>
                  <a:gd name="T26" fmla="*/ 66 w 76"/>
                  <a:gd name="T27" fmla="*/ 71 h 81"/>
                  <a:gd name="T28" fmla="*/ 21 w 76"/>
                  <a:gd name="T29" fmla="*/ 45 h 81"/>
                  <a:gd name="T30" fmla="*/ 56 w 76"/>
                  <a:gd name="T31" fmla="*/ 45 h 81"/>
                  <a:gd name="T32" fmla="*/ 56 w 76"/>
                  <a:gd name="T33" fmla="*/ 50 h 81"/>
                  <a:gd name="T34" fmla="*/ 21 w 76"/>
                  <a:gd name="T35" fmla="*/ 50 h 81"/>
                  <a:gd name="T36" fmla="*/ 21 w 76"/>
                  <a:gd name="T37" fmla="*/ 45 h 81"/>
                  <a:gd name="T38" fmla="*/ 21 w 76"/>
                  <a:gd name="T39" fmla="*/ 55 h 81"/>
                  <a:gd name="T40" fmla="*/ 56 w 76"/>
                  <a:gd name="T41" fmla="*/ 55 h 81"/>
                  <a:gd name="T42" fmla="*/ 56 w 76"/>
                  <a:gd name="T43" fmla="*/ 60 h 81"/>
                  <a:gd name="T44" fmla="*/ 21 w 76"/>
                  <a:gd name="T45" fmla="*/ 60 h 81"/>
                  <a:gd name="T46" fmla="*/ 21 w 76"/>
                  <a:gd name="T47" fmla="*/ 55 h 81"/>
                  <a:gd name="T48" fmla="*/ 26 w 76"/>
                  <a:gd name="T49" fmla="*/ 23 h 81"/>
                  <a:gd name="T50" fmla="*/ 33 w 76"/>
                  <a:gd name="T51" fmla="*/ 30 h 81"/>
                  <a:gd name="T52" fmla="*/ 41 w 76"/>
                  <a:gd name="T53" fmla="*/ 23 h 81"/>
                  <a:gd name="T54" fmla="*/ 33 w 76"/>
                  <a:gd name="T55" fmla="*/ 15 h 81"/>
                  <a:gd name="T56" fmla="*/ 26 w 76"/>
                  <a:gd name="T57" fmla="*/ 23 h 81"/>
                  <a:gd name="T58" fmla="*/ 38 w 76"/>
                  <a:gd name="T59" fmla="*/ 30 h 81"/>
                  <a:gd name="T60" fmla="*/ 28 w 76"/>
                  <a:gd name="T61" fmla="*/ 30 h 81"/>
                  <a:gd name="T62" fmla="*/ 21 w 76"/>
                  <a:gd name="T63" fmla="*/ 35 h 81"/>
                  <a:gd name="T64" fmla="*/ 21 w 76"/>
                  <a:gd name="T65" fmla="*/ 40 h 81"/>
                  <a:gd name="T66" fmla="*/ 46 w 76"/>
                  <a:gd name="T67" fmla="*/ 40 h 81"/>
                  <a:gd name="T68" fmla="*/ 46 w 76"/>
                  <a:gd name="T69" fmla="*/ 35 h 81"/>
                  <a:gd name="T70" fmla="*/ 38 w 76"/>
                  <a:gd name="T71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1">
                    <a:moveTo>
                      <a:pt x="6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4" y="81"/>
                      <a:pt x="8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3" y="81"/>
                      <a:pt x="76" y="77"/>
                      <a:pt x="76" y="7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3"/>
                      <a:pt x="73" y="0"/>
                      <a:pt x="69" y="0"/>
                    </a:cubicBezTo>
                    <a:close/>
                    <a:moveTo>
                      <a:pt x="66" y="71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6" y="71"/>
                    </a:lnTo>
                    <a:close/>
                    <a:moveTo>
                      <a:pt x="21" y="45"/>
                    </a:move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5"/>
                    </a:lnTo>
                    <a:close/>
                    <a:moveTo>
                      <a:pt x="21" y="55"/>
                    </a:move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55"/>
                    </a:lnTo>
                    <a:close/>
                    <a:moveTo>
                      <a:pt x="26" y="23"/>
                    </a:moveTo>
                    <a:cubicBezTo>
                      <a:pt x="26" y="27"/>
                      <a:pt x="29" y="30"/>
                      <a:pt x="33" y="30"/>
                    </a:cubicBezTo>
                    <a:cubicBezTo>
                      <a:pt x="37" y="30"/>
                      <a:pt x="41" y="27"/>
                      <a:pt x="41" y="23"/>
                    </a:cubicBezTo>
                    <a:cubicBezTo>
                      <a:pt x="41" y="18"/>
                      <a:pt x="37" y="15"/>
                      <a:pt x="33" y="15"/>
                    </a:cubicBezTo>
                    <a:cubicBezTo>
                      <a:pt x="29" y="15"/>
                      <a:pt x="26" y="18"/>
                      <a:pt x="26" y="23"/>
                    </a:cubicBezTo>
                    <a:close/>
                    <a:moveTo>
                      <a:pt x="3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0"/>
                      <a:pt x="21" y="32"/>
                      <a:pt x="21" y="35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2"/>
                      <a:pt x="42" y="30"/>
                      <a:pt x="3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1" name="Freeform 117">
                <a:extLst>
                  <a:ext uri="{FF2B5EF4-FFF2-40B4-BE49-F238E27FC236}">
                    <a16:creationId xmlns:a16="http://schemas.microsoft.com/office/drawing/2014/main" id="{8EDC3CFF-49C6-4894-B6B6-09500509FD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3977" y="2054822"/>
                <a:ext cx="248581" cy="248580"/>
              </a:xfrm>
              <a:custGeom>
                <a:avLst/>
                <a:gdLst>
                  <a:gd name="T0" fmla="*/ 67 w 127"/>
                  <a:gd name="T1" fmla="*/ 0 h 127"/>
                  <a:gd name="T2" fmla="*/ 55 w 127"/>
                  <a:gd name="T3" fmla="*/ 11 h 127"/>
                  <a:gd name="T4" fmla="*/ 67 w 127"/>
                  <a:gd name="T5" fmla="*/ 24 h 127"/>
                  <a:gd name="T6" fmla="*/ 39 w 127"/>
                  <a:gd name="T7" fmla="*/ 55 h 127"/>
                  <a:gd name="T8" fmla="*/ 11 w 127"/>
                  <a:gd name="T9" fmla="*/ 55 h 127"/>
                  <a:gd name="T10" fmla="*/ 34 w 127"/>
                  <a:gd name="T11" fmla="*/ 77 h 127"/>
                  <a:gd name="T12" fmla="*/ 0 w 127"/>
                  <a:gd name="T13" fmla="*/ 122 h 127"/>
                  <a:gd name="T14" fmla="*/ 0 w 127"/>
                  <a:gd name="T15" fmla="*/ 127 h 127"/>
                  <a:gd name="T16" fmla="*/ 4 w 127"/>
                  <a:gd name="T17" fmla="*/ 127 h 127"/>
                  <a:gd name="T18" fmla="*/ 49 w 127"/>
                  <a:gd name="T19" fmla="*/ 93 h 127"/>
                  <a:gd name="T20" fmla="*/ 71 w 127"/>
                  <a:gd name="T21" fmla="*/ 114 h 127"/>
                  <a:gd name="T22" fmla="*/ 71 w 127"/>
                  <a:gd name="T23" fmla="*/ 86 h 127"/>
                  <a:gd name="T24" fmla="*/ 102 w 127"/>
                  <a:gd name="T25" fmla="*/ 59 h 127"/>
                  <a:gd name="T26" fmla="*/ 114 w 127"/>
                  <a:gd name="T27" fmla="*/ 72 h 127"/>
                  <a:gd name="T28" fmla="*/ 127 w 127"/>
                  <a:gd name="T29" fmla="*/ 59 h 127"/>
                  <a:gd name="T30" fmla="*/ 67 w 127"/>
                  <a:gd name="T31" fmla="*/ 0 h 127"/>
                  <a:gd name="T32" fmla="*/ 55 w 127"/>
                  <a:gd name="T33" fmla="*/ 67 h 127"/>
                  <a:gd name="T34" fmla="*/ 47 w 127"/>
                  <a:gd name="T35" fmla="*/ 59 h 127"/>
                  <a:gd name="T36" fmla="*/ 75 w 127"/>
                  <a:gd name="T37" fmla="*/ 31 h 127"/>
                  <a:gd name="T38" fmla="*/ 83 w 127"/>
                  <a:gd name="T39" fmla="*/ 39 h 127"/>
                  <a:gd name="T40" fmla="*/ 55 w 127"/>
                  <a:gd name="T41" fmla="*/ 6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7">
                    <a:moveTo>
                      <a:pt x="67" y="0"/>
                    </a:moveTo>
                    <a:lnTo>
                      <a:pt x="55" y="11"/>
                    </a:lnTo>
                    <a:lnTo>
                      <a:pt x="67" y="24"/>
                    </a:lnTo>
                    <a:lnTo>
                      <a:pt x="39" y="55"/>
                    </a:lnTo>
                    <a:lnTo>
                      <a:pt x="11" y="55"/>
                    </a:lnTo>
                    <a:lnTo>
                      <a:pt x="34" y="7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9" y="93"/>
                    </a:lnTo>
                    <a:lnTo>
                      <a:pt x="71" y="114"/>
                    </a:lnTo>
                    <a:lnTo>
                      <a:pt x="71" y="86"/>
                    </a:lnTo>
                    <a:lnTo>
                      <a:pt x="102" y="59"/>
                    </a:lnTo>
                    <a:lnTo>
                      <a:pt x="114" y="72"/>
                    </a:lnTo>
                    <a:lnTo>
                      <a:pt x="127" y="59"/>
                    </a:lnTo>
                    <a:lnTo>
                      <a:pt x="67" y="0"/>
                    </a:lnTo>
                    <a:close/>
                    <a:moveTo>
                      <a:pt x="55" y="67"/>
                    </a:moveTo>
                    <a:lnTo>
                      <a:pt x="47" y="59"/>
                    </a:lnTo>
                    <a:lnTo>
                      <a:pt x="75" y="31"/>
                    </a:lnTo>
                    <a:lnTo>
                      <a:pt x="83" y="39"/>
                    </a:lnTo>
                    <a:lnTo>
                      <a:pt x="5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2" name="Freeform 118">
                <a:extLst>
                  <a:ext uri="{FF2B5EF4-FFF2-40B4-BE49-F238E27FC236}">
                    <a16:creationId xmlns:a16="http://schemas.microsoft.com/office/drawing/2014/main" id="{66415207-F638-4680-AF55-89A88393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4366" y="1367799"/>
                <a:ext cx="246623" cy="166372"/>
              </a:xfrm>
              <a:custGeom>
                <a:avLst/>
                <a:gdLst>
                  <a:gd name="T0" fmla="*/ 17 w 77"/>
                  <a:gd name="T1" fmla="*/ 19 h 52"/>
                  <a:gd name="T2" fmla="*/ 34 w 77"/>
                  <a:gd name="T3" fmla="*/ 36 h 52"/>
                  <a:gd name="T4" fmla="*/ 17 w 77"/>
                  <a:gd name="T5" fmla="*/ 52 h 52"/>
                  <a:gd name="T6" fmla="*/ 0 w 77"/>
                  <a:gd name="T7" fmla="*/ 36 h 52"/>
                  <a:gd name="T8" fmla="*/ 0 w 77"/>
                  <a:gd name="T9" fmla="*/ 33 h 52"/>
                  <a:gd name="T10" fmla="*/ 34 w 77"/>
                  <a:gd name="T11" fmla="*/ 0 h 52"/>
                  <a:gd name="T12" fmla="*/ 34 w 77"/>
                  <a:gd name="T13" fmla="*/ 9 h 52"/>
                  <a:gd name="T14" fmla="*/ 17 w 77"/>
                  <a:gd name="T15" fmla="*/ 16 h 52"/>
                  <a:gd name="T16" fmla="*/ 14 w 77"/>
                  <a:gd name="T17" fmla="*/ 19 h 52"/>
                  <a:gd name="T18" fmla="*/ 17 w 77"/>
                  <a:gd name="T19" fmla="*/ 19 h 52"/>
                  <a:gd name="T20" fmla="*/ 60 w 77"/>
                  <a:gd name="T21" fmla="*/ 19 h 52"/>
                  <a:gd name="T22" fmla="*/ 77 w 77"/>
                  <a:gd name="T23" fmla="*/ 36 h 52"/>
                  <a:gd name="T24" fmla="*/ 60 w 77"/>
                  <a:gd name="T25" fmla="*/ 52 h 52"/>
                  <a:gd name="T26" fmla="*/ 43 w 77"/>
                  <a:gd name="T27" fmla="*/ 36 h 52"/>
                  <a:gd name="T28" fmla="*/ 43 w 77"/>
                  <a:gd name="T29" fmla="*/ 33 h 52"/>
                  <a:gd name="T30" fmla="*/ 77 w 77"/>
                  <a:gd name="T31" fmla="*/ 0 h 52"/>
                  <a:gd name="T32" fmla="*/ 77 w 77"/>
                  <a:gd name="T33" fmla="*/ 9 h 52"/>
                  <a:gd name="T34" fmla="*/ 60 w 77"/>
                  <a:gd name="T35" fmla="*/ 16 h 52"/>
                  <a:gd name="T36" fmla="*/ 58 w 77"/>
                  <a:gd name="T37" fmla="*/ 19 h 52"/>
                  <a:gd name="T38" fmla="*/ 60 w 77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52">
                    <a:moveTo>
                      <a:pt x="17" y="19"/>
                    </a:moveTo>
                    <a:cubicBezTo>
                      <a:pt x="26" y="19"/>
                      <a:pt x="34" y="26"/>
                      <a:pt x="34" y="36"/>
                    </a:cubicBezTo>
                    <a:cubicBezTo>
                      <a:pt x="34" y="45"/>
                      <a:pt x="26" y="52"/>
                      <a:pt x="17" y="52"/>
                    </a:cubicBezTo>
                    <a:cubicBezTo>
                      <a:pt x="8" y="52"/>
                      <a:pt x="0" y="45"/>
                      <a:pt x="0" y="3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7" y="9"/>
                      <a:pt x="21" y="12"/>
                      <a:pt x="17" y="16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lose/>
                    <a:moveTo>
                      <a:pt x="60" y="19"/>
                    </a:moveTo>
                    <a:cubicBezTo>
                      <a:pt x="70" y="19"/>
                      <a:pt x="77" y="26"/>
                      <a:pt x="77" y="36"/>
                    </a:cubicBezTo>
                    <a:cubicBezTo>
                      <a:pt x="77" y="45"/>
                      <a:pt x="70" y="52"/>
                      <a:pt x="60" y="52"/>
                    </a:cubicBezTo>
                    <a:cubicBezTo>
                      <a:pt x="51" y="52"/>
                      <a:pt x="43" y="45"/>
                      <a:pt x="43" y="36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15"/>
                      <a:pt x="58" y="0"/>
                      <a:pt x="77" y="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1" y="9"/>
                      <a:pt x="65" y="12"/>
                      <a:pt x="60" y="16"/>
                    </a:cubicBezTo>
                    <a:cubicBezTo>
                      <a:pt x="59" y="17"/>
                      <a:pt x="58" y="18"/>
                      <a:pt x="58" y="19"/>
                    </a:cubicBezTo>
                    <a:cubicBezTo>
                      <a:pt x="58" y="19"/>
                      <a:pt x="59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3" name="Freeform 119">
                <a:extLst>
                  <a:ext uri="{FF2B5EF4-FFF2-40B4-BE49-F238E27FC236}">
                    <a16:creationId xmlns:a16="http://schemas.microsoft.com/office/drawing/2014/main" id="{C558E78B-DBFE-4D5E-A118-AC46DA50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690" y="1782753"/>
                <a:ext cx="383636" cy="364063"/>
              </a:xfrm>
              <a:custGeom>
                <a:avLst/>
                <a:gdLst>
                  <a:gd name="T0" fmla="*/ 78 w 120"/>
                  <a:gd name="T1" fmla="*/ 29 h 114"/>
                  <a:gd name="T2" fmla="*/ 83 w 120"/>
                  <a:gd name="T3" fmla="*/ 0 h 114"/>
                  <a:gd name="T4" fmla="*/ 120 w 120"/>
                  <a:gd name="T5" fmla="*/ 52 h 114"/>
                  <a:gd name="T6" fmla="*/ 68 w 120"/>
                  <a:gd name="T7" fmla="*/ 90 h 114"/>
                  <a:gd name="T8" fmla="*/ 73 w 120"/>
                  <a:gd name="T9" fmla="*/ 60 h 114"/>
                  <a:gd name="T10" fmla="*/ 27 w 120"/>
                  <a:gd name="T11" fmla="*/ 114 h 114"/>
                  <a:gd name="T12" fmla="*/ 78 w 120"/>
                  <a:gd name="T1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78" y="29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21" y="51"/>
                      <a:pt x="18" y="88"/>
                      <a:pt x="27" y="114"/>
                    </a:cubicBezTo>
                    <a:cubicBezTo>
                      <a:pt x="0" y="73"/>
                      <a:pt x="16" y="18"/>
                      <a:pt x="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4" name="Freeform 120">
                <a:extLst>
                  <a:ext uri="{FF2B5EF4-FFF2-40B4-BE49-F238E27FC236}">
                    <a16:creationId xmlns:a16="http://schemas.microsoft.com/office/drawing/2014/main" id="{3A3CF81D-ED19-44C9-8AC9-805F13F6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897" y="1555702"/>
                <a:ext cx="240752" cy="252495"/>
              </a:xfrm>
              <a:custGeom>
                <a:avLst/>
                <a:gdLst>
                  <a:gd name="T0" fmla="*/ 59 w 123"/>
                  <a:gd name="T1" fmla="*/ 129 h 129"/>
                  <a:gd name="T2" fmla="*/ 59 w 123"/>
                  <a:gd name="T3" fmla="*/ 72 h 129"/>
                  <a:gd name="T4" fmla="*/ 0 w 123"/>
                  <a:gd name="T5" fmla="*/ 129 h 129"/>
                  <a:gd name="T6" fmla="*/ 0 w 123"/>
                  <a:gd name="T7" fmla="*/ 0 h 129"/>
                  <a:gd name="T8" fmla="*/ 59 w 123"/>
                  <a:gd name="T9" fmla="*/ 59 h 129"/>
                  <a:gd name="T10" fmla="*/ 59 w 123"/>
                  <a:gd name="T11" fmla="*/ 0 h 129"/>
                  <a:gd name="T12" fmla="*/ 123 w 123"/>
                  <a:gd name="T13" fmla="*/ 65 h 129"/>
                  <a:gd name="T14" fmla="*/ 59 w 12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9">
                    <a:moveTo>
                      <a:pt x="59" y="129"/>
                    </a:moveTo>
                    <a:lnTo>
                      <a:pt x="59" y="72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9"/>
                    </a:lnTo>
                    <a:lnTo>
                      <a:pt x="59" y="0"/>
                    </a:lnTo>
                    <a:lnTo>
                      <a:pt x="123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5" name="Freeform 121">
                <a:extLst>
                  <a:ext uri="{FF2B5EF4-FFF2-40B4-BE49-F238E27FC236}">
                    <a16:creationId xmlns:a16="http://schemas.microsoft.com/office/drawing/2014/main" id="{C2A2A276-70FD-4BD4-8AD6-ADA439878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231" y="3280109"/>
                <a:ext cx="303387" cy="303385"/>
              </a:xfrm>
              <a:custGeom>
                <a:avLst/>
                <a:gdLst>
                  <a:gd name="T0" fmla="*/ 95 w 95"/>
                  <a:gd name="T1" fmla="*/ 35 h 95"/>
                  <a:gd name="T2" fmla="*/ 60 w 95"/>
                  <a:gd name="T3" fmla="*/ 35 h 95"/>
                  <a:gd name="T4" fmla="*/ 73 w 95"/>
                  <a:gd name="T5" fmla="*/ 22 h 95"/>
                  <a:gd name="T6" fmla="*/ 48 w 95"/>
                  <a:gd name="T7" fmla="*/ 12 h 95"/>
                  <a:gd name="T8" fmla="*/ 23 w 95"/>
                  <a:gd name="T9" fmla="*/ 22 h 95"/>
                  <a:gd name="T10" fmla="*/ 12 w 95"/>
                  <a:gd name="T11" fmla="*/ 47 h 95"/>
                  <a:gd name="T12" fmla="*/ 23 w 95"/>
                  <a:gd name="T13" fmla="*/ 72 h 95"/>
                  <a:gd name="T14" fmla="*/ 48 w 95"/>
                  <a:gd name="T15" fmla="*/ 83 h 95"/>
                  <a:gd name="T16" fmla="*/ 73 w 95"/>
                  <a:gd name="T17" fmla="*/ 72 h 95"/>
                  <a:gd name="T18" fmla="*/ 74 w 95"/>
                  <a:gd name="T19" fmla="*/ 71 h 95"/>
                  <a:gd name="T20" fmla="*/ 83 w 95"/>
                  <a:gd name="T21" fmla="*/ 78 h 95"/>
                  <a:gd name="T22" fmla="*/ 48 w 95"/>
                  <a:gd name="T23" fmla="*/ 95 h 95"/>
                  <a:gd name="T24" fmla="*/ 0 w 95"/>
                  <a:gd name="T25" fmla="*/ 47 h 95"/>
                  <a:gd name="T26" fmla="*/ 48 w 95"/>
                  <a:gd name="T27" fmla="*/ 0 h 95"/>
                  <a:gd name="T28" fmla="*/ 81 w 95"/>
                  <a:gd name="T29" fmla="*/ 14 h 95"/>
                  <a:gd name="T30" fmla="*/ 95 w 95"/>
                  <a:gd name="T31" fmla="*/ 0 h 95"/>
                  <a:gd name="T32" fmla="*/ 95 w 95"/>
                  <a:gd name="T3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5" y="35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6" y="15"/>
                      <a:pt x="57" y="12"/>
                      <a:pt x="48" y="12"/>
                    </a:cubicBezTo>
                    <a:cubicBezTo>
                      <a:pt x="38" y="12"/>
                      <a:pt x="29" y="15"/>
                      <a:pt x="23" y="22"/>
                    </a:cubicBezTo>
                    <a:cubicBezTo>
                      <a:pt x="16" y="29"/>
                      <a:pt x="12" y="38"/>
                      <a:pt x="12" y="47"/>
                    </a:cubicBezTo>
                    <a:cubicBezTo>
                      <a:pt x="12" y="57"/>
                      <a:pt x="16" y="66"/>
                      <a:pt x="23" y="72"/>
                    </a:cubicBezTo>
                    <a:cubicBezTo>
                      <a:pt x="29" y="79"/>
                      <a:pt x="38" y="83"/>
                      <a:pt x="48" y="83"/>
                    </a:cubicBezTo>
                    <a:cubicBezTo>
                      <a:pt x="57" y="83"/>
                      <a:pt x="66" y="79"/>
                      <a:pt x="73" y="72"/>
                    </a:cubicBezTo>
                    <a:cubicBezTo>
                      <a:pt x="73" y="72"/>
                      <a:pt x="74" y="71"/>
                      <a:pt x="74" y="7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8"/>
                      <a:pt x="62" y="95"/>
                      <a:pt x="48" y="95"/>
                    </a:cubicBezTo>
                    <a:cubicBezTo>
                      <a:pt x="22" y="95"/>
                      <a:pt x="0" y="73"/>
                      <a:pt x="0" y="47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1" y="14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9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6" name="Freeform 122">
                <a:extLst>
                  <a:ext uri="{FF2B5EF4-FFF2-40B4-BE49-F238E27FC236}">
                    <a16:creationId xmlns:a16="http://schemas.microsoft.com/office/drawing/2014/main" id="{ED6B4AFB-E5C0-4C44-B7BB-30F00C615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2261" y="2277957"/>
                <a:ext cx="332746" cy="336661"/>
              </a:xfrm>
              <a:custGeom>
                <a:avLst/>
                <a:gdLst>
                  <a:gd name="T0" fmla="*/ 86 w 104"/>
                  <a:gd name="T1" fmla="*/ 0 h 105"/>
                  <a:gd name="T2" fmla="*/ 17 w 104"/>
                  <a:gd name="T3" fmla="*/ 0 h 105"/>
                  <a:gd name="T4" fmla="*/ 0 w 104"/>
                  <a:gd name="T5" fmla="*/ 18 h 105"/>
                  <a:gd name="T6" fmla="*/ 0 w 104"/>
                  <a:gd name="T7" fmla="*/ 87 h 105"/>
                  <a:gd name="T8" fmla="*/ 17 w 104"/>
                  <a:gd name="T9" fmla="*/ 105 h 105"/>
                  <a:gd name="T10" fmla="*/ 86 w 104"/>
                  <a:gd name="T11" fmla="*/ 105 h 105"/>
                  <a:gd name="T12" fmla="*/ 104 w 104"/>
                  <a:gd name="T13" fmla="*/ 87 h 105"/>
                  <a:gd name="T14" fmla="*/ 104 w 104"/>
                  <a:gd name="T15" fmla="*/ 18 h 105"/>
                  <a:gd name="T16" fmla="*/ 86 w 104"/>
                  <a:gd name="T17" fmla="*/ 0 h 105"/>
                  <a:gd name="T18" fmla="*/ 28 w 104"/>
                  <a:gd name="T19" fmla="*/ 85 h 105"/>
                  <a:gd name="T20" fmla="*/ 19 w 104"/>
                  <a:gd name="T21" fmla="*/ 76 h 105"/>
                  <a:gd name="T22" fmla="*/ 28 w 104"/>
                  <a:gd name="T23" fmla="*/ 67 h 105"/>
                  <a:gd name="T24" fmla="*/ 37 w 104"/>
                  <a:gd name="T25" fmla="*/ 76 h 105"/>
                  <a:gd name="T26" fmla="*/ 28 w 104"/>
                  <a:gd name="T27" fmla="*/ 85 h 105"/>
                  <a:gd name="T28" fmla="*/ 50 w 104"/>
                  <a:gd name="T29" fmla="*/ 85 h 105"/>
                  <a:gd name="T30" fmla="*/ 41 w 104"/>
                  <a:gd name="T31" fmla="*/ 63 h 105"/>
                  <a:gd name="T32" fmla="*/ 19 w 104"/>
                  <a:gd name="T33" fmla="*/ 54 h 105"/>
                  <a:gd name="T34" fmla="*/ 19 w 104"/>
                  <a:gd name="T35" fmla="*/ 41 h 105"/>
                  <a:gd name="T36" fmla="*/ 63 w 104"/>
                  <a:gd name="T37" fmla="*/ 85 h 105"/>
                  <a:gd name="T38" fmla="*/ 50 w 104"/>
                  <a:gd name="T39" fmla="*/ 85 h 105"/>
                  <a:gd name="T40" fmla="*/ 73 w 104"/>
                  <a:gd name="T41" fmla="*/ 85 h 105"/>
                  <a:gd name="T42" fmla="*/ 19 w 104"/>
                  <a:gd name="T43" fmla="*/ 31 h 105"/>
                  <a:gd name="T44" fmla="*/ 19 w 104"/>
                  <a:gd name="T45" fmla="*/ 18 h 105"/>
                  <a:gd name="T46" fmla="*/ 86 w 104"/>
                  <a:gd name="T47" fmla="*/ 85 h 105"/>
                  <a:gd name="T48" fmla="*/ 73 w 104"/>
                  <a:gd name="T49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05">
                    <a:moveTo>
                      <a:pt x="8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7" y="105"/>
                      <a:pt x="17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96" y="105"/>
                      <a:pt x="104" y="97"/>
                      <a:pt x="104" y="87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8"/>
                      <a:pt x="96" y="0"/>
                      <a:pt x="86" y="0"/>
                    </a:cubicBezTo>
                    <a:close/>
                    <a:moveTo>
                      <a:pt x="28" y="85"/>
                    </a:moveTo>
                    <a:cubicBezTo>
                      <a:pt x="23" y="85"/>
                      <a:pt x="19" y="81"/>
                      <a:pt x="19" y="76"/>
                    </a:cubicBezTo>
                    <a:cubicBezTo>
                      <a:pt x="19" y="71"/>
                      <a:pt x="23" y="67"/>
                      <a:pt x="28" y="67"/>
                    </a:cubicBezTo>
                    <a:cubicBezTo>
                      <a:pt x="33" y="67"/>
                      <a:pt x="37" y="71"/>
                      <a:pt x="37" y="76"/>
                    </a:cubicBezTo>
                    <a:cubicBezTo>
                      <a:pt x="37" y="81"/>
                      <a:pt x="33" y="85"/>
                      <a:pt x="28" y="85"/>
                    </a:cubicBezTo>
                    <a:close/>
                    <a:moveTo>
                      <a:pt x="50" y="85"/>
                    </a:moveTo>
                    <a:cubicBezTo>
                      <a:pt x="50" y="77"/>
                      <a:pt x="47" y="69"/>
                      <a:pt x="41" y="63"/>
                    </a:cubicBezTo>
                    <a:cubicBezTo>
                      <a:pt x="35" y="57"/>
                      <a:pt x="27" y="54"/>
                      <a:pt x="19" y="5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63" y="61"/>
                      <a:pt x="63" y="85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73" y="85"/>
                    </a:moveTo>
                    <a:cubicBezTo>
                      <a:pt x="73" y="55"/>
                      <a:pt x="49" y="31"/>
                      <a:pt x="19" y="3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6" y="18"/>
                      <a:pt x="86" y="48"/>
                      <a:pt x="86" y="85"/>
                    </a:cubicBezTo>
                    <a:cubicBezTo>
                      <a:pt x="73" y="85"/>
                      <a:pt x="73" y="85"/>
                      <a:pt x="7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7" name="Freeform 123">
                <a:extLst>
                  <a:ext uri="{FF2B5EF4-FFF2-40B4-BE49-F238E27FC236}">
                    <a16:creationId xmlns:a16="http://schemas.microsoft.com/office/drawing/2014/main" id="{BEAABBE4-AE57-49FF-A4A0-B9D657A0E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4858" y="3579580"/>
                <a:ext cx="307301" cy="322959"/>
              </a:xfrm>
              <a:custGeom>
                <a:avLst/>
                <a:gdLst>
                  <a:gd name="T0" fmla="*/ 41 w 96"/>
                  <a:gd name="T1" fmla="*/ 6 h 101"/>
                  <a:gd name="T2" fmla="*/ 42 w 96"/>
                  <a:gd name="T3" fmla="*/ 2 h 101"/>
                  <a:gd name="T4" fmla="*/ 36 w 96"/>
                  <a:gd name="T5" fmla="*/ 0 h 101"/>
                  <a:gd name="T6" fmla="*/ 35 w 96"/>
                  <a:gd name="T7" fmla="*/ 7 h 101"/>
                  <a:gd name="T8" fmla="*/ 0 w 96"/>
                  <a:gd name="T9" fmla="*/ 54 h 101"/>
                  <a:gd name="T10" fmla="*/ 96 w 96"/>
                  <a:gd name="T11" fmla="*/ 54 h 101"/>
                  <a:gd name="T12" fmla="*/ 33 w 96"/>
                  <a:gd name="T13" fmla="*/ 4 h 101"/>
                  <a:gd name="T14" fmla="*/ 38 w 96"/>
                  <a:gd name="T15" fmla="*/ 1 h 101"/>
                  <a:gd name="T16" fmla="*/ 40 w 96"/>
                  <a:gd name="T17" fmla="*/ 5 h 101"/>
                  <a:gd name="T18" fmla="*/ 35 w 96"/>
                  <a:gd name="T19" fmla="*/ 6 h 101"/>
                  <a:gd name="T20" fmla="*/ 73 w 96"/>
                  <a:gd name="T21" fmla="*/ 79 h 101"/>
                  <a:gd name="T22" fmla="*/ 54 w 96"/>
                  <a:gd name="T23" fmla="*/ 81 h 101"/>
                  <a:gd name="T24" fmla="*/ 48 w 96"/>
                  <a:gd name="T25" fmla="*/ 90 h 101"/>
                  <a:gd name="T26" fmla="*/ 13 w 96"/>
                  <a:gd name="T27" fmla="*/ 64 h 101"/>
                  <a:gd name="T28" fmla="*/ 12 w 96"/>
                  <a:gd name="T29" fmla="*/ 58 h 101"/>
                  <a:gd name="T30" fmla="*/ 22 w 96"/>
                  <a:gd name="T31" fmla="*/ 28 h 101"/>
                  <a:gd name="T32" fmla="*/ 42 w 96"/>
                  <a:gd name="T33" fmla="*/ 26 h 101"/>
                  <a:gd name="T34" fmla="*/ 48 w 96"/>
                  <a:gd name="T35" fmla="*/ 17 h 101"/>
                  <a:gd name="T36" fmla="*/ 83 w 96"/>
                  <a:gd name="T37" fmla="*/ 43 h 101"/>
                  <a:gd name="T38" fmla="*/ 84 w 96"/>
                  <a:gd name="T39" fmla="*/ 49 h 101"/>
                  <a:gd name="T40" fmla="*/ 73 w 96"/>
                  <a:gd name="T41" fmla="*/ 79 h 101"/>
                  <a:gd name="T42" fmla="*/ 53 w 96"/>
                  <a:gd name="T43" fmla="*/ 44 h 101"/>
                  <a:gd name="T44" fmla="*/ 43 w 96"/>
                  <a:gd name="T45" fmla="*/ 32 h 101"/>
                  <a:gd name="T46" fmla="*/ 40 w 96"/>
                  <a:gd name="T47" fmla="*/ 46 h 101"/>
                  <a:gd name="T48" fmla="*/ 38 w 96"/>
                  <a:gd name="T49" fmla="*/ 49 h 101"/>
                  <a:gd name="T50" fmla="*/ 26 w 96"/>
                  <a:gd name="T51" fmla="*/ 58 h 101"/>
                  <a:gd name="T52" fmla="*/ 38 w 96"/>
                  <a:gd name="T53" fmla="*/ 59 h 101"/>
                  <a:gd name="T54" fmla="*/ 43 w 96"/>
                  <a:gd name="T55" fmla="*/ 63 h 101"/>
                  <a:gd name="T56" fmla="*/ 53 w 96"/>
                  <a:gd name="T57" fmla="*/ 75 h 101"/>
                  <a:gd name="T58" fmla="*/ 56 w 96"/>
                  <a:gd name="T59" fmla="*/ 61 h 101"/>
                  <a:gd name="T60" fmla="*/ 58 w 96"/>
                  <a:gd name="T61" fmla="*/ 58 h 101"/>
                  <a:gd name="T62" fmla="*/ 70 w 96"/>
                  <a:gd name="T63" fmla="*/ 49 h 101"/>
                  <a:gd name="T64" fmla="*/ 58 w 96"/>
                  <a:gd name="T65" fmla="*/ 48 h 101"/>
                  <a:gd name="T66" fmla="*/ 48 w 96"/>
                  <a:gd name="T67" fmla="*/ 44 h 101"/>
                  <a:gd name="T68" fmla="*/ 48 w 96"/>
                  <a:gd name="T69" fmla="*/ 44 h 101"/>
                  <a:gd name="T70" fmla="*/ 48 w 96"/>
                  <a:gd name="T71" fmla="*/ 44 h 101"/>
                  <a:gd name="T72" fmla="*/ 49 w 96"/>
                  <a:gd name="T73" fmla="*/ 44 h 101"/>
                  <a:gd name="T74" fmla="*/ 52 w 96"/>
                  <a:gd name="T75" fmla="*/ 45 h 101"/>
                  <a:gd name="T76" fmla="*/ 39 w 96"/>
                  <a:gd name="T77" fmla="*/ 57 h 101"/>
                  <a:gd name="T78" fmla="*/ 46 w 96"/>
                  <a:gd name="T79" fmla="*/ 44 h 101"/>
                  <a:gd name="T80" fmla="*/ 53 w 96"/>
                  <a:gd name="T81" fmla="*/ 62 h 101"/>
                  <a:gd name="T82" fmla="*/ 50 w 96"/>
                  <a:gd name="T83" fmla="*/ 63 h 101"/>
                  <a:gd name="T84" fmla="*/ 47 w 96"/>
                  <a:gd name="T85" fmla="*/ 63 h 101"/>
                  <a:gd name="T86" fmla="*/ 47 w 96"/>
                  <a:gd name="T87" fmla="*/ 63 h 101"/>
                  <a:gd name="T88" fmla="*/ 51 w 96"/>
                  <a:gd name="T89" fmla="*/ 57 h 101"/>
                  <a:gd name="T90" fmla="*/ 57 w 96"/>
                  <a:gd name="T9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01">
                    <a:moveTo>
                      <a:pt x="48" y="6"/>
                    </a:moveTo>
                    <a:cubicBezTo>
                      <a:pt x="46" y="6"/>
                      <a:pt x="43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5"/>
                      <a:pt x="43" y="4"/>
                      <a:pt x="42" y="2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0"/>
                      <a:pt x="31" y="3"/>
                      <a:pt x="32" y="5"/>
                    </a:cubicBezTo>
                    <a:cubicBezTo>
                      <a:pt x="32" y="6"/>
                      <a:pt x="33" y="7"/>
                      <a:pt x="35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5" y="13"/>
                      <a:pt x="0" y="32"/>
                      <a:pt x="0" y="54"/>
                    </a:cubicBezTo>
                    <a:cubicBezTo>
                      <a:pt x="0" y="80"/>
                      <a:pt x="22" y="101"/>
                      <a:pt x="48" y="101"/>
                    </a:cubicBezTo>
                    <a:cubicBezTo>
                      <a:pt x="74" y="101"/>
                      <a:pt x="96" y="80"/>
                      <a:pt x="96" y="54"/>
                    </a:cubicBezTo>
                    <a:cubicBezTo>
                      <a:pt x="96" y="27"/>
                      <a:pt x="74" y="6"/>
                      <a:pt x="48" y="6"/>
                    </a:cubicBezTo>
                    <a:close/>
                    <a:moveTo>
                      <a:pt x="33" y="4"/>
                    </a:moveTo>
                    <a:cubicBezTo>
                      <a:pt x="33" y="3"/>
                      <a:pt x="35" y="2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1" y="4"/>
                      <a:pt x="41" y="4"/>
                      <a:pt x="40" y="5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4" y="6"/>
                      <a:pt x="33" y="5"/>
                      <a:pt x="33" y="4"/>
                    </a:cubicBezTo>
                    <a:close/>
                    <a:moveTo>
                      <a:pt x="73" y="79"/>
                    </a:moveTo>
                    <a:cubicBezTo>
                      <a:pt x="69" y="84"/>
                      <a:pt x="64" y="87"/>
                      <a:pt x="58" y="88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90"/>
                      <a:pt x="50" y="90"/>
                      <a:pt x="48" y="90"/>
                    </a:cubicBezTo>
                    <a:cubicBezTo>
                      <a:pt x="38" y="90"/>
                      <a:pt x="29" y="86"/>
                      <a:pt x="22" y="79"/>
                    </a:cubicBezTo>
                    <a:cubicBezTo>
                      <a:pt x="18" y="75"/>
                      <a:pt x="15" y="70"/>
                      <a:pt x="13" y="64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  <a:cubicBezTo>
                      <a:pt x="12" y="44"/>
                      <a:pt x="15" y="35"/>
                      <a:pt x="22" y="28"/>
                    </a:cubicBezTo>
                    <a:cubicBezTo>
                      <a:pt x="27" y="24"/>
                      <a:pt x="32" y="21"/>
                      <a:pt x="38" y="19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8"/>
                      <a:pt x="46" y="17"/>
                      <a:pt x="48" y="17"/>
                    </a:cubicBezTo>
                    <a:cubicBezTo>
                      <a:pt x="58" y="17"/>
                      <a:pt x="67" y="21"/>
                      <a:pt x="73" y="28"/>
                    </a:cubicBezTo>
                    <a:cubicBezTo>
                      <a:pt x="78" y="32"/>
                      <a:pt x="81" y="38"/>
                      <a:pt x="83" y="4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50"/>
                      <a:pt x="84" y="52"/>
                      <a:pt x="84" y="54"/>
                    </a:cubicBezTo>
                    <a:cubicBezTo>
                      <a:pt x="84" y="63"/>
                      <a:pt x="80" y="72"/>
                      <a:pt x="73" y="79"/>
                    </a:cubicBezTo>
                    <a:close/>
                    <a:moveTo>
                      <a:pt x="73" y="29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3"/>
                      <a:pt x="50" y="43"/>
                      <a:pt x="48" y="4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0" y="45"/>
                      <a:pt x="40" y="46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2"/>
                      <a:pt x="37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4"/>
                      <a:pt x="46" y="65"/>
                      <a:pt x="47" y="6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3"/>
                      <a:pt x="55" y="62"/>
                      <a:pt x="56" y="6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9" y="56"/>
                      <a:pt x="59" y="54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8"/>
                    </a:cubicBezTo>
                    <a:lnTo>
                      <a:pt x="73" y="29"/>
                    </a:ln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46" y="44"/>
                    </a:moveTo>
                    <a:cubicBezTo>
                      <a:pt x="47" y="44"/>
                      <a:pt x="47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0" y="44"/>
                      <a:pt x="51" y="44"/>
                      <a:pt x="52" y="45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6"/>
                      <a:pt x="39" y="56"/>
                    </a:cubicBezTo>
                    <a:cubicBezTo>
                      <a:pt x="37" y="50"/>
                      <a:pt x="41" y="45"/>
                      <a:pt x="46" y="44"/>
                    </a:cubicBezTo>
                    <a:close/>
                    <a:moveTo>
                      <a:pt x="53" y="62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3"/>
                      <a:pt x="50" y="63"/>
                    </a:cubicBezTo>
                    <a:cubicBezTo>
                      <a:pt x="49" y="63"/>
                      <a:pt x="49" y="63"/>
                      <a:pt x="48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6" y="63"/>
                      <a:pt x="45" y="63"/>
                      <a:pt x="44" y="62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1"/>
                      <a:pt x="57" y="52"/>
                    </a:cubicBezTo>
                    <a:cubicBezTo>
                      <a:pt x="58" y="56"/>
                      <a:pt x="56" y="60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8" name="Freeform 124">
                <a:extLst>
                  <a:ext uri="{FF2B5EF4-FFF2-40B4-BE49-F238E27FC236}">
                    <a16:creationId xmlns:a16="http://schemas.microsoft.com/office/drawing/2014/main" id="{64534885-EC10-4381-AA17-00EFD998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504" y="2679209"/>
                <a:ext cx="340575" cy="340575"/>
              </a:xfrm>
              <a:custGeom>
                <a:avLst/>
                <a:gdLst>
                  <a:gd name="T0" fmla="*/ 90 w 107"/>
                  <a:gd name="T1" fmla="*/ 74 h 107"/>
                  <a:gd name="T2" fmla="*/ 78 w 107"/>
                  <a:gd name="T3" fmla="*/ 79 h 107"/>
                  <a:gd name="T4" fmla="*/ 33 w 107"/>
                  <a:gd name="T5" fmla="*/ 56 h 107"/>
                  <a:gd name="T6" fmla="*/ 34 w 107"/>
                  <a:gd name="T7" fmla="*/ 54 h 107"/>
                  <a:gd name="T8" fmla="*/ 33 w 107"/>
                  <a:gd name="T9" fmla="*/ 51 h 107"/>
                  <a:gd name="T10" fmla="*/ 78 w 107"/>
                  <a:gd name="T11" fmla="*/ 29 h 107"/>
                  <a:gd name="T12" fmla="*/ 90 w 107"/>
                  <a:gd name="T13" fmla="*/ 34 h 107"/>
                  <a:gd name="T14" fmla="*/ 107 w 107"/>
                  <a:gd name="T15" fmla="*/ 17 h 107"/>
                  <a:gd name="T16" fmla="*/ 90 w 107"/>
                  <a:gd name="T17" fmla="*/ 0 h 107"/>
                  <a:gd name="T18" fmla="*/ 74 w 107"/>
                  <a:gd name="T19" fmla="*/ 17 h 107"/>
                  <a:gd name="T20" fmla="*/ 74 w 107"/>
                  <a:gd name="T21" fmla="*/ 20 h 107"/>
                  <a:gd name="T22" fmla="*/ 29 w 107"/>
                  <a:gd name="T23" fmla="*/ 42 h 107"/>
                  <a:gd name="T24" fmla="*/ 17 w 107"/>
                  <a:gd name="T25" fmla="*/ 37 h 107"/>
                  <a:gd name="T26" fmla="*/ 0 w 107"/>
                  <a:gd name="T27" fmla="*/ 54 h 107"/>
                  <a:gd name="T28" fmla="*/ 17 w 107"/>
                  <a:gd name="T29" fmla="*/ 70 h 107"/>
                  <a:gd name="T30" fmla="*/ 29 w 107"/>
                  <a:gd name="T31" fmla="*/ 65 h 107"/>
                  <a:gd name="T32" fmla="*/ 74 w 107"/>
                  <a:gd name="T33" fmla="*/ 88 h 107"/>
                  <a:gd name="T34" fmla="*/ 74 w 107"/>
                  <a:gd name="T35" fmla="*/ 90 h 107"/>
                  <a:gd name="T36" fmla="*/ 90 w 107"/>
                  <a:gd name="T37" fmla="*/ 107 h 107"/>
                  <a:gd name="T38" fmla="*/ 107 w 107"/>
                  <a:gd name="T39" fmla="*/ 90 h 107"/>
                  <a:gd name="T40" fmla="*/ 90 w 107"/>
                  <a:gd name="T41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107">
                    <a:moveTo>
                      <a:pt x="90" y="74"/>
                    </a:moveTo>
                    <a:cubicBezTo>
                      <a:pt x="86" y="74"/>
                      <a:pt x="81" y="76"/>
                      <a:pt x="78" y="7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6"/>
                      <a:pt x="34" y="55"/>
                      <a:pt x="34" y="54"/>
                    </a:cubicBezTo>
                    <a:cubicBezTo>
                      <a:pt x="34" y="53"/>
                      <a:pt x="34" y="52"/>
                      <a:pt x="33" y="51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1" y="32"/>
                      <a:pt x="86" y="34"/>
                      <a:pt x="90" y="34"/>
                    </a:cubicBezTo>
                    <a:cubicBezTo>
                      <a:pt x="100" y="34"/>
                      <a:pt x="107" y="26"/>
                      <a:pt x="107" y="17"/>
                    </a:cubicBezTo>
                    <a:cubicBezTo>
                      <a:pt x="107" y="8"/>
                      <a:pt x="100" y="0"/>
                      <a:pt x="90" y="0"/>
                    </a:cubicBezTo>
                    <a:cubicBezTo>
                      <a:pt x="81" y="0"/>
                      <a:pt x="74" y="8"/>
                      <a:pt x="74" y="17"/>
                    </a:cubicBezTo>
                    <a:cubicBezTo>
                      <a:pt x="74" y="18"/>
                      <a:pt x="74" y="19"/>
                      <a:pt x="74" y="20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6" y="39"/>
                      <a:pt x="22" y="37"/>
                      <a:pt x="17" y="37"/>
                    </a:cubicBezTo>
                    <a:cubicBezTo>
                      <a:pt x="8" y="37"/>
                      <a:pt x="0" y="45"/>
                      <a:pt x="0" y="54"/>
                    </a:cubicBezTo>
                    <a:cubicBezTo>
                      <a:pt x="0" y="63"/>
                      <a:pt x="8" y="70"/>
                      <a:pt x="17" y="70"/>
                    </a:cubicBezTo>
                    <a:cubicBezTo>
                      <a:pt x="22" y="70"/>
                      <a:pt x="26" y="68"/>
                      <a:pt x="29" y="65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90"/>
                      <a:pt x="74" y="90"/>
                    </a:cubicBezTo>
                    <a:cubicBezTo>
                      <a:pt x="74" y="100"/>
                      <a:pt x="81" y="107"/>
                      <a:pt x="90" y="107"/>
                    </a:cubicBezTo>
                    <a:cubicBezTo>
                      <a:pt x="100" y="107"/>
                      <a:pt x="107" y="100"/>
                      <a:pt x="107" y="90"/>
                    </a:cubicBezTo>
                    <a:cubicBezTo>
                      <a:pt x="107" y="81"/>
                      <a:pt x="100" y="74"/>
                      <a:pt x="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9" name="Freeform 125">
                <a:extLst>
                  <a:ext uri="{FF2B5EF4-FFF2-40B4-BE49-F238E27FC236}">
                    <a16:creationId xmlns:a16="http://schemas.microsoft.com/office/drawing/2014/main" id="{2BFB9F7D-F272-43A5-BAAE-F88C8177C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5071" y="1874748"/>
                <a:ext cx="324917" cy="352319"/>
              </a:xfrm>
              <a:custGeom>
                <a:avLst/>
                <a:gdLst>
                  <a:gd name="T0" fmla="*/ 13 w 102"/>
                  <a:gd name="T1" fmla="*/ 100 h 110"/>
                  <a:gd name="T2" fmla="*/ 24 w 102"/>
                  <a:gd name="T3" fmla="*/ 110 h 110"/>
                  <a:gd name="T4" fmla="*/ 34 w 102"/>
                  <a:gd name="T5" fmla="*/ 100 h 110"/>
                  <a:gd name="T6" fmla="*/ 34 w 102"/>
                  <a:gd name="T7" fmla="*/ 100 h 110"/>
                  <a:gd name="T8" fmla="*/ 24 w 102"/>
                  <a:gd name="T9" fmla="*/ 89 h 110"/>
                  <a:gd name="T10" fmla="*/ 13 w 102"/>
                  <a:gd name="T11" fmla="*/ 100 h 110"/>
                  <a:gd name="T12" fmla="*/ 82 w 102"/>
                  <a:gd name="T13" fmla="*/ 100 h 110"/>
                  <a:gd name="T14" fmla="*/ 92 w 102"/>
                  <a:gd name="T15" fmla="*/ 110 h 110"/>
                  <a:gd name="T16" fmla="*/ 102 w 102"/>
                  <a:gd name="T17" fmla="*/ 100 h 110"/>
                  <a:gd name="T18" fmla="*/ 102 w 102"/>
                  <a:gd name="T19" fmla="*/ 100 h 110"/>
                  <a:gd name="T20" fmla="*/ 92 w 102"/>
                  <a:gd name="T21" fmla="*/ 89 h 110"/>
                  <a:gd name="T22" fmla="*/ 82 w 102"/>
                  <a:gd name="T23" fmla="*/ 100 h 110"/>
                  <a:gd name="T24" fmla="*/ 102 w 102"/>
                  <a:gd name="T25" fmla="*/ 55 h 110"/>
                  <a:gd name="T26" fmla="*/ 102 w 102"/>
                  <a:gd name="T27" fmla="*/ 14 h 110"/>
                  <a:gd name="T28" fmla="*/ 13 w 102"/>
                  <a:gd name="T29" fmla="*/ 14 h 110"/>
                  <a:gd name="T30" fmla="*/ 0 w 102"/>
                  <a:gd name="T31" fmla="*/ 0 h 110"/>
                  <a:gd name="T32" fmla="*/ 0 w 102"/>
                  <a:gd name="T33" fmla="*/ 7 h 110"/>
                  <a:gd name="T34" fmla="*/ 7 w 102"/>
                  <a:gd name="T35" fmla="*/ 14 h 110"/>
                  <a:gd name="T36" fmla="*/ 12 w 102"/>
                  <a:gd name="T37" fmla="*/ 58 h 110"/>
                  <a:gd name="T38" fmla="*/ 7 w 102"/>
                  <a:gd name="T39" fmla="*/ 69 h 110"/>
                  <a:gd name="T40" fmla="*/ 20 w 102"/>
                  <a:gd name="T41" fmla="*/ 82 h 110"/>
                  <a:gd name="T42" fmla="*/ 102 w 102"/>
                  <a:gd name="T43" fmla="*/ 82 h 110"/>
                  <a:gd name="T44" fmla="*/ 102 w 102"/>
                  <a:gd name="T45" fmla="*/ 76 h 110"/>
                  <a:gd name="T46" fmla="*/ 20 w 102"/>
                  <a:gd name="T47" fmla="*/ 76 h 110"/>
                  <a:gd name="T48" fmla="*/ 13 w 102"/>
                  <a:gd name="T49" fmla="*/ 69 h 110"/>
                  <a:gd name="T50" fmla="*/ 13 w 102"/>
                  <a:gd name="T51" fmla="*/ 69 h 110"/>
                  <a:gd name="T52" fmla="*/ 102 w 102"/>
                  <a:gd name="T5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10">
                    <a:moveTo>
                      <a:pt x="13" y="100"/>
                    </a:moveTo>
                    <a:cubicBezTo>
                      <a:pt x="13" y="105"/>
                      <a:pt x="18" y="110"/>
                      <a:pt x="24" y="110"/>
                    </a:cubicBezTo>
                    <a:cubicBezTo>
                      <a:pt x="29" y="110"/>
                      <a:pt x="34" y="105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94"/>
                      <a:pt x="29" y="89"/>
                      <a:pt x="24" y="89"/>
                    </a:cubicBezTo>
                    <a:cubicBezTo>
                      <a:pt x="18" y="89"/>
                      <a:pt x="13" y="94"/>
                      <a:pt x="13" y="100"/>
                    </a:cubicBezTo>
                    <a:close/>
                    <a:moveTo>
                      <a:pt x="82" y="100"/>
                    </a:moveTo>
                    <a:cubicBezTo>
                      <a:pt x="82" y="105"/>
                      <a:pt x="86" y="110"/>
                      <a:pt x="92" y="110"/>
                    </a:cubicBezTo>
                    <a:cubicBezTo>
                      <a:pt x="98" y="110"/>
                      <a:pt x="102" y="105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4"/>
                      <a:pt x="98" y="89"/>
                      <a:pt x="92" y="89"/>
                    </a:cubicBezTo>
                    <a:cubicBezTo>
                      <a:pt x="86" y="89"/>
                      <a:pt x="82" y="94"/>
                      <a:pt x="82" y="100"/>
                    </a:cubicBezTo>
                    <a:close/>
                    <a:moveTo>
                      <a:pt x="102" y="55"/>
                    </a:moveTo>
                    <a:cubicBezTo>
                      <a:pt x="102" y="14"/>
                      <a:pt x="102" y="14"/>
                      <a:pt x="10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6"/>
                      <a:pt x="7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7" y="10"/>
                      <a:pt x="7" y="1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9" y="61"/>
                      <a:pt x="7" y="64"/>
                      <a:pt x="7" y="69"/>
                    </a:cubicBezTo>
                    <a:cubicBezTo>
                      <a:pt x="7" y="76"/>
                      <a:pt x="13" y="82"/>
                      <a:pt x="20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6"/>
                      <a:pt x="13" y="73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lnTo>
                      <a:pt x="10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0" name="Freeform 126">
                <a:extLst>
                  <a:ext uri="{FF2B5EF4-FFF2-40B4-BE49-F238E27FC236}">
                    <a16:creationId xmlns:a16="http://schemas.microsoft.com/office/drawing/2014/main" id="{9BBA6C58-86DC-4FE2-94B1-4CDDCCA4BC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5108" y="1600722"/>
                <a:ext cx="274026" cy="268153"/>
              </a:xfrm>
              <a:custGeom>
                <a:avLst/>
                <a:gdLst>
                  <a:gd name="T0" fmla="*/ 82 w 86"/>
                  <a:gd name="T1" fmla="*/ 47 h 84"/>
                  <a:gd name="T2" fmla="*/ 82 w 86"/>
                  <a:gd name="T3" fmla="*/ 42 h 84"/>
                  <a:gd name="T4" fmla="*/ 43 w 86"/>
                  <a:gd name="T5" fmla="*/ 3 h 84"/>
                  <a:gd name="T6" fmla="*/ 36 w 86"/>
                  <a:gd name="T7" fmla="*/ 4 h 84"/>
                  <a:gd name="T8" fmla="*/ 24 w 86"/>
                  <a:gd name="T9" fmla="*/ 0 h 84"/>
                  <a:gd name="T10" fmla="*/ 0 w 86"/>
                  <a:gd name="T11" fmla="*/ 23 h 84"/>
                  <a:gd name="T12" fmla="*/ 4 w 86"/>
                  <a:gd name="T13" fmla="*/ 36 h 84"/>
                  <a:gd name="T14" fmla="*/ 4 w 86"/>
                  <a:gd name="T15" fmla="*/ 42 h 84"/>
                  <a:gd name="T16" fmla="*/ 43 w 86"/>
                  <a:gd name="T17" fmla="*/ 81 h 84"/>
                  <a:gd name="T18" fmla="*/ 50 w 86"/>
                  <a:gd name="T19" fmla="*/ 80 h 84"/>
                  <a:gd name="T20" fmla="*/ 62 w 86"/>
                  <a:gd name="T21" fmla="*/ 84 h 84"/>
                  <a:gd name="T22" fmla="*/ 86 w 86"/>
                  <a:gd name="T23" fmla="*/ 61 h 84"/>
                  <a:gd name="T24" fmla="*/ 82 w 86"/>
                  <a:gd name="T25" fmla="*/ 47 h 84"/>
                  <a:gd name="T26" fmla="*/ 46 w 86"/>
                  <a:gd name="T27" fmla="*/ 71 h 84"/>
                  <a:gd name="T28" fmla="*/ 23 w 86"/>
                  <a:gd name="T29" fmla="*/ 64 h 84"/>
                  <a:gd name="T30" fmla="*/ 24 w 86"/>
                  <a:gd name="T31" fmla="*/ 51 h 84"/>
                  <a:gd name="T32" fmla="*/ 34 w 86"/>
                  <a:gd name="T33" fmla="*/ 59 h 84"/>
                  <a:gd name="T34" fmla="*/ 52 w 86"/>
                  <a:gd name="T35" fmla="*/ 58 h 84"/>
                  <a:gd name="T36" fmla="*/ 41 w 86"/>
                  <a:gd name="T37" fmla="*/ 47 h 84"/>
                  <a:gd name="T38" fmla="*/ 20 w 86"/>
                  <a:gd name="T39" fmla="*/ 30 h 84"/>
                  <a:gd name="T40" fmla="*/ 37 w 86"/>
                  <a:gd name="T41" fmla="*/ 13 h 84"/>
                  <a:gd name="T42" fmla="*/ 61 w 86"/>
                  <a:gd name="T43" fmla="*/ 19 h 84"/>
                  <a:gd name="T44" fmla="*/ 59 w 86"/>
                  <a:gd name="T45" fmla="*/ 31 h 84"/>
                  <a:gd name="T46" fmla="*/ 42 w 86"/>
                  <a:gd name="T47" fmla="*/ 22 h 84"/>
                  <a:gd name="T48" fmla="*/ 38 w 86"/>
                  <a:gd name="T49" fmla="*/ 35 h 84"/>
                  <a:gd name="T50" fmla="*/ 66 w 86"/>
                  <a:gd name="T51" fmla="*/ 49 h 84"/>
                  <a:gd name="T52" fmla="*/ 46 w 86"/>
                  <a:gd name="T53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4">
                    <a:moveTo>
                      <a:pt x="82" y="47"/>
                    </a:moveTo>
                    <a:cubicBezTo>
                      <a:pt x="82" y="46"/>
                      <a:pt x="82" y="44"/>
                      <a:pt x="82" y="42"/>
                    </a:cubicBezTo>
                    <a:cubicBezTo>
                      <a:pt x="82" y="21"/>
                      <a:pt x="64" y="3"/>
                      <a:pt x="43" y="3"/>
                    </a:cubicBezTo>
                    <a:cubicBezTo>
                      <a:pt x="41" y="3"/>
                      <a:pt x="39" y="3"/>
                      <a:pt x="36" y="4"/>
                    </a:cubicBezTo>
                    <a:cubicBezTo>
                      <a:pt x="33" y="1"/>
                      <a:pt x="2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8"/>
                      <a:pt x="2" y="32"/>
                      <a:pt x="4" y="36"/>
                    </a:cubicBezTo>
                    <a:cubicBezTo>
                      <a:pt x="4" y="38"/>
                      <a:pt x="4" y="40"/>
                      <a:pt x="4" y="42"/>
                    </a:cubicBezTo>
                    <a:cubicBezTo>
                      <a:pt x="4" y="64"/>
                      <a:pt x="21" y="81"/>
                      <a:pt x="43" y="81"/>
                    </a:cubicBezTo>
                    <a:cubicBezTo>
                      <a:pt x="45" y="81"/>
                      <a:pt x="48" y="81"/>
                      <a:pt x="50" y="80"/>
                    </a:cubicBezTo>
                    <a:cubicBezTo>
                      <a:pt x="54" y="83"/>
                      <a:pt x="58" y="84"/>
                      <a:pt x="62" y="84"/>
                    </a:cubicBezTo>
                    <a:cubicBezTo>
                      <a:pt x="75" y="84"/>
                      <a:pt x="86" y="73"/>
                      <a:pt x="86" y="61"/>
                    </a:cubicBezTo>
                    <a:cubicBezTo>
                      <a:pt x="86" y="56"/>
                      <a:pt x="84" y="51"/>
                      <a:pt x="82" y="47"/>
                    </a:cubicBezTo>
                    <a:close/>
                    <a:moveTo>
                      <a:pt x="46" y="71"/>
                    </a:moveTo>
                    <a:cubicBezTo>
                      <a:pt x="34" y="71"/>
                      <a:pt x="28" y="69"/>
                      <a:pt x="23" y="64"/>
                    </a:cubicBezTo>
                    <a:cubicBezTo>
                      <a:pt x="17" y="58"/>
                      <a:pt x="19" y="52"/>
                      <a:pt x="24" y="51"/>
                    </a:cubicBezTo>
                    <a:cubicBezTo>
                      <a:pt x="29" y="51"/>
                      <a:pt x="32" y="57"/>
                      <a:pt x="34" y="59"/>
                    </a:cubicBezTo>
                    <a:cubicBezTo>
                      <a:pt x="37" y="60"/>
                      <a:pt x="47" y="64"/>
                      <a:pt x="52" y="58"/>
                    </a:cubicBezTo>
                    <a:cubicBezTo>
                      <a:pt x="58" y="51"/>
                      <a:pt x="48" y="48"/>
                      <a:pt x="41" y="47"/>
                    </a:cubicBezTo>
                    <a:cubicBezTo>
                      <a:pt x="32" y="46"/>
                      <a:pt x="19" y="40"/>
                      <a:pt x="20" y="30"/>
                    </a:cubicBezTo>
                    <a:cubicBezTo>
                      <a:pt x="21" y="19"/>
                      <a:pt x="29" y="14"/>
                      <a:pt x="37" y="13"/>
                    </a:cubicBezTo>
                    <a:cubicBezTo>
                      <a:pt x="48" y="12"/>
                      <a:pt x="55" y="15"/>
                      <a:pt x="61" y="19"/>
                    </a:cubicBezTo>
                    <a:cubicBezTo>
                      <a:pt x="67" y="25"/>
                      <a:pt x="63" y="31"/>
                      <a:pt x="59" y="31"/>
                    </a:cubicBezTo>
                    <a:cubicBezTo>
                      <a:pt x="55" y="32"/>
                      <a:pt x="51" y="22"/>
                      <a:pt x="42" y="22"/>
                    </a:cubicBezTo>
                    <a:cubicBezTo>
                      <a:pt x="33" y="22"/>
                      <a:pt x="27" y="32"/>
                      <a:pt x="38" y="35"/>
                    </a:cubicBezTo>
                    <a:cubicBezTo>
                      <a:pt x="49" y="37"/>
                      <a:pt x="61" y="38"/>
                      <a:pt x="66" y="49"/>
                    </a:cubicBezTo>
                    <a:cubicBezTo>
                      <a:pt x="70" y="59"/>
                      <a:pt x="59" y="70"/>
                      <a:pt x="4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1" name="Freeform 127">
                <a:extLst>
                  <a:ext uri="{FF2B5EF4-FFF2-40B4-BE49-F238E27FC236}">
                    <a16:creationId xmlns:a16="http://schemas.microsoft.com/office/drawing/2014/main" id="{26C791F1-505B-4F56-8B46-388A766208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2548" y="1367799"/>
                <a:ext cx="152672" cy="199648"/>
              </a:xfrm>
              <a:custGeom>
                <a:avLst/>
                <a:gdLst>
                  <a:gd name="T0" fmla="*/ 42 w 48"/>
                  <a:gd name="T1" fmla="*/ 8 h 63"/>
                  <a:gd name="T2" fmla="*/ 6 w 48"/>
                  <a:gd name="T3" fmla="*/ 8 h 63"/>
                  <a:gd name="T4" fmla="*/ 0 w 48"/>
                  <a:gd name="T5" fmla="*/ 14 h 63"/>
                  <a:gd name="T6" fmla="*/ 0 w 48"/>
                  <a:gd name="T7" fmla="*/ 16 h 63"/>
                  <a:gd name="T8" fmla="*/ 48 w 48"/>
                  <a:gd name="T9" fmla="*/ 16 h 63"/>
                  <a:gd name="T10" fmla="*/ 48 w 48"/>
                  <a:gd name="T11" fmla="*/ 14 h 63"/>
                  <a:gd name="T12" fmla="*/ 42 w 48"/>
                  <a:gd name="T13" fmla="*/ 8 h 63"/>
                  <a:gd name="T14" fmla="*/ 31 w 48"/>
                  <a:gd name="T15" fmla="*/ 4 h 63"/>
                  <a:gd name="T16" fmla="*/ 32 w 48"/>
                  <a:gd name="T17" fmla="*/ 10 h 63"/>
                  <a:gd name="T18" fmla="*/ 16 w 48"/>
                  <a:gd name="T19" fmla="*/ 10 h 63"/>
                  <a:gd name="T20" fmla="*/ 17 w 48"/>
                  <a:gd name="T21" fmla="*/ 4 h 63"/>
                  <a:gd name="T22" fmla="*/ 31 w 48"/>
                  <a:gd name="T23" fmla="*/ 4 h 63"/>
                  <a:gd name="T24" fmla="*/ 32 w 48"/>
                  <a:gd name="T25" fmla="*/ 0 h 63"/>
                  <a:gd name="T26" fmla="*/ 16 w 48"/>
                  <a:gd name="T27" fmla="*/ 0 h 63"/>
                  <a:gd name="T28" fmla="*/ 13 w 48"/>
                  <a:gd name="T29" fmla="*/ 3 h 63"/>
                  <a:gd name="T30" fmla="*/ 12 w 48"/>
                  <a:gd name="T31" fmla="*/ 11 h 63"/>
                  <a:gd name="T32" fmla="*/ 14 w 48"/>
                  <a:gd name="T33" fmla="*/ 14 h 63"/>
                  <a:gd name="T34" fmla="*/ 34 w 48"/>
                  <a:gd name="T35" fmla="*/ 14 h 63"/>
                  <a:gd name="T36" fmla="*/ 36 w 48"/>
                  <a:gd name="T37" fmla="*/ 11 h 63"/>
                  <a:gd name="T38" fmla="*/ 35 w 48"/>
                  <a:gd name="T39" fmla="*/ 3 h 63"/>
                  <a:gd name="T40" fmla="*/ 32 w 48"/>
                  <a:gd name="T41" fmla="*/ 0 h 63"/>
                  <a:gd name="T42" fmla="*/ 43 w 48"/>
                  <a:gd name="T43" fmla="*/ 20 h 63"/>
                  <a:gd name="T44" fmla="*/ 5 w 48"/>
                  <a:gd name="T45" fmla="*/ 20 h 63"/>
                  <a:gd name="T46" fmla="*/ 2 w 48"/>
                  <a:gd name="T47" fmla="*/ 24 h 63"/>
                  <a:gd name="T48" fmla="*/ 5 w 48"/>
                  <a:gd name="T49" fmla="*/ 59 h 63"/>
                  <a:gd name="T50" fmla="*/ 9 w 48"/>
                  <a:gd name="T51" fmla="*/ 63 h 63"/>
                  <a:gd name="T52" fmla="*/ 39 w 48"/>
                  <a:gd name="T53" fmla="*/ 63 h 63"/>
                  <a:gd name="T54" fmla="*/ 43 w 48"/>
                  <a:gd name="T55" fmla="*/ 59 h 63"/>
                  <a:gd name="T56" fmla="*/ 46 w 48"/>
                  <a:gd name="T57" fmla="*/ 24 h 63"/>
                  <a:gd name="T58" fmla="*/ 43 w 48"/>
                  <a:gd name="T59" fmla="*/ 20 h 63"/>
                  <a:gd name="T60" fmla="*/ 16 w 48"/>
                  <a:gd name="T61" fmla="*/ 55 h 63"/>
                  <a:gd name="T62" fmla="*/ 10 w 48"/>
                  <a:gd name="T63" fmla="*/ 55 h 63"/>
                  <a:gd name="T64" fmla="*/ 8 w 48"/>
                  <a:gd name="T65" fmla="*/ 28 h 63"/>
                  <a:gd name="T66" fmla="*/ 16 w 48"/>
                  <a:gd name="T67" fmla="*/ 28 h 63"/>
                  <a:gd name="T68" fmla="*/ 16 w 48"/>
                  <a:gd name="T69" fmla="*/ 55 h 63"/>
                  <a:gd name="T70" fmla="*/ 28 w 48"/>
                  <a:gd name="T71" fmla="*/ 55 h 63"/>
                  <a:gd name="T72" fmla="*/ 20 w 48"/>
                  <a:gd name="T73" fmla="*/ 55 h 63"/>
                  <a:gd name="T74" fmla="*/ 20 w 48"/>
                  <a:gd name="T75" fmla="*/ 28 h 63"/>
                  <a:gd name="T76" fmla="*/ 28 w 48"/>
                  <a:gd name="T77" fmla="*/ 28 h 63"/>
                  <a:gd name="T78" fmla="*/ 28 w 48"/>
                  <a:gd name="T79" fmla="*/ 55 h 63"/>
                  <a:gd name="T80" fmla="*/ 38 w 48"/>
                  <a:gd name="T81" fmla="*/ 55 h 63"/>
                  <a:gd name="T82" fmla="*/ 32 w 48"/>
                  <a:gd name="T83" fmla="*/ 55 h 63"/>
                  <a:gd name="T84" fmla="*/ 32 w 48"/>
                  <a:gd name="T85" fmla="*/ 28 h 63"/>
                  <a:gd name="T86" fmla="*/ 40 w 48"/>
                  <a:gd name="T87" fmla="*/ 28 h 63"/>
                  <a:gd name="T88" fmla="*/ 38 w 48"/>
                  <a:gd name="T8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63">
                    <a:moveTo>
                      <a:pt x="42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5" y="8"/>
                      <a:pt x="42" y="8"/>
                    </a:cubicBezTo>
                    <a:close/>
                    <a:moveTo>
                      <a:pt x="31" y="4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4"/>
                      <a:pt x="31" y="4"/>
                      <a:pt x="31" y="4"/>
                    </a:cubicBezTo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3"/>
                      <a:pt x="13" y="14"/>
                      <a:pt x="1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6" y="14"/>
                      <a:pt x="37" y="13"/>
                      <a:pt x="36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  <a:moveTo>
                      <a:pt x="43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2" y="22"/>
                      <a:pt x="2" y="2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7" y="63"/>
                      <a:pt x="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3"/>
                      <a:pt x="43" y="61"/>
                      <a:pt x="43" y="59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2"/>
                      <a:pt x="45" y="20"/>
                      <a:pt x="43" y="20"/>
                    </a:cubicBezTo>
                    <a:close/>
                    <a:moveTo>
                      <a:pt x="16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16" y="55"/>
                    </a:lnTo>
                    <a:close/>
                    <a:moveTo>
                      <a:pt x="28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55"/>
                    </a:lnTo>
                    <a:close/>
                    <a:moveTo>
                      <a:pt x="38" y="55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3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2" name="Freeform 128">
                <a:extLst>
                  <a:ext uri="{FF2B5EF4-FFF2-40B4-BE49-F238E27FC236}">
                    <a16:creationId xmlns:a16="http://schemas.microsoft.com/office/drawing/2014/main" id="{66CC08E9-2711-4771-A15E-DA9DB81F8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002169"/>
                <a:ext cx="416912" cy="418868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5 h 131"/>
                  <a:gd name="T4" fmla="*/ 65 w 130"/>
                  <a:gd name="T5" fmla="*/ 131 h 131"/>
                  <a:gd name="T6" fmla="*/ 130 w 130"/>
                  <a:gd name="T7" fmla="*/ 65 h 131"/>
                  <a:gd name="T8" fmla="*/ 65 w 130"/>
                  <a:gd name="T9" fmla="*/ 0 h 131"/>
                  <a:gd name="T10" fmla="*/ 65 w 130"/>
                  <a:gd name="T11" fmla="*/ 114 h 131"/>
                  <a:gd name="T12" fmla="*/ 16 w 130"/>
                  <a:gd name="T13" fmla="*/ 65 h 131"/>
                  <a:gd name="T14" fmla="*/ 65 w 130"/>
                  <a:gd name="T15" fmla="*/ 17 h 131"/>
                  <a:gd name="T16" fmla="*/ 114 w 130"/>
                  <a:gd name="T17" fmla="*/ 65 h 131"/>
                  <a:gd name="T18" fmla="*/ 65 w 130"/>
                  <a:gd name="T19" fmla="*/ 114 h 131"/>
                  <a:gd name="T20" fmla="*/ 40 w 130"/>
                  <a:gd name="T21" fmla="*/ 65 h 131"/>
                  <a:gd name="T22" fmla="*/ 65 w 130"/>
                  <a:gd name="T23" fmla="*/ 90 h 131"/>
                  <a:gd name="T24" fmla="*/ 89 w 130"/>
                  <a:gd name="T25" fmla="*/ 65 h 131"/>
                  <a:gd name="T26" fmla="*/ 65 w 130"/>
                  <a:gd name="T27" fmla="*/ 41 h 131"/>
                  <a:gd name="T28" fmla="*/ 40 w 130"/>
                  <a:gd name="T29" fmla="*/ 6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  <a:moveTo>
                      <a:pt x="65" y="114"/>
                    </a:moveTo>
                    <a:cubicBezTo>
                      <a:pt x="38" y="114"/>
                      <a:pt x="16" y="92"/>
                      <a:pt x="16" y="65"/>
                    </a:cubicBezTo>
                    <a:cubicBezTo>
                      <a:pt x="16" y="38"/>
                      <a:pt x="38" y="17"/>
                      <a:pt x="65" y="17"/>
                    </a:cubicBezTo>
                    <a:cubicBezTo>
                      <a:pt x="92" y="17"/>
                      <a:pt x="114" y="38"/>
                      <a:pt x="114" y="65"/>
                    </a:cubicBezTo>
                    <a:cubicBezTo>
                      <a:pt x="114" y="92"/>
                      <a:pt x="92" y="114"/>
                      <a:pt x="65" y="114"/>
                    </a:cubicBezTo>
                    <a:close/>
                    <a:moveTo>
                      <a:pt x="40" y="65"/>
                    </a:moveTo>
                    <a:cubicBezTo>
                      <a:pt x="40" y="79"/>
                      <a:pt x="51" y="90"/>
                      <a:pt x="65" y="90"/>
                    </a:cubicBezTo>
                    <a:cubicBezTo>
                      <a:pt x="78" y="90"/>
                      <a:pt x="89" y="79"/>
                      <a:pt x="89" y="65"/>
                    </a:cubicBezTo>
                    <a:cubicBezTo>
                      <a:pt x="89" y="52"/>
                      <a:pt x="78" y="41"/>
                      <a:pt x="65" y="41"/>
                    </a:cubicBezTo>
                    <a:cubicBezTo>
                      <a:pt x="51" y="41"/>
                      <a:pt x="40" y="52"/>
                      <a:pt x="4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7BB4B976-D5AB-4D61-83F3-B4F81CA11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934" y="1252317"/>
                <a:ext cx="690938" cy="299471"/>
              </a:xfrm>
              <a:custGeom>
                <a:avLst/>
                <a:gdLst>
                  <a:gd name="T0" fmla="*/ 188 w 216"/>
                  <a:gd name="T1" fmla="*/ 41 h 94"/>
                  <a:gd name="T2" fmla="*/ 178 w 216"/>
                  <a:gd name="T3" fmla="*/ 43 h 94"/>
                  <a:gd name="T4" fmla="*/ 129 w 216"/>
                  <a:gd name="T5" fmla="*/ 0 h 94"/>
                  <a:gd name="T6" fmla="*/ 111 w 216"/>
                  <a:gd name="T7" fmla="*/ 3 h 94"/>
                  <a:gd name="T8" fmla="*/ 108 w 216"/>
                  <a:gd name="T9" fmla="*/ 6 h 94"/>
                  <a:gd name="T10" fmla="*/ 108 w 216"/>
                  <a:gd name="T11" fmla="*/ 91 h 94"/>
                  <a:gd name="T12" fmla="*/ 111 w 216"/>
                  <a:gd name="T13" fmla="*/ 94 h 94"/>
                  <a:gd name="T14" fmla="*/ 188 w 216"/>
                  <a:gd name="T15" fmla="*/ 94 h 94"/>
                  <a:gd name="T16" fmla="*/ 216 w 216"/>
                  <a:gd name="T17" fmla="*/ 68 h 94"/>
                  <a:gd name="T18" fmla="*/ 188 w 216"/>
                  <a:gd name="T19" fmla="*/ 41 h 94"/>
                  <a:gd name="T20" fmla="*/ 85 w 216"/>
                  <a:gd name="T21" fmla="*/ 94 h 94"/>
                  <a:gd name="T22" fmla="*/ 91 w 216"/>
                  <a:gd name="T23" fmla="*/ 94 h 94"/>
                  <a:gd name="T24" fmla="*/ 95 w 216"/>
                  <a:gd name="T25" fmla="*/ 47 h 94"/>
                  <a:gd name="T26" fmla="*/ 91 w 216"/>
                  <a:gd name="T27" fmla="*/ 0 h 94"/>
                  <a:gd name="T28" fmla="*/ 85 w 216"/>
                  <a:gd name="T29" fmla="*/ 0 h 94"/>
                  <a:gd name="T30" fmla="*/ 81 w 216"/>
                  <a:gd name="T31" fmla="*/ 47 h 94"/>
                  <a:gd name="T32" fmla="*/ 85 w 216"/>
                  <a:gd name="T33" fmla="*/ 94 h 94"/>
                  <a:gd name="T34" fmla="*/ 64 w 216"/>
                  <a:gd name="T35" fmla="*/ 94 h 94"/>
                  <a:gd name="T36" fmla="*/ 58 w 216"/>
                  <a:gd name="T37" fmla="*/ 94 h 94"/>
                  <a:gd name="T38" fmla="*/ 54 w 216"/>
                  <a:gd name="T39" fmla="*/ 60 h 94"/>
                  <a:gd name="T40" fmla="*/ 58 w 216"/>
                  <a:gd name="T41" fmla="*/ 27 h 94"/>
                  <a:gd name="T42" fmla="*/ 64 w 216"/>
                  <a:gd name="T43" fmla="*/ 27 h 94"/>
                  <a:gd name="T44" fmla="*/ 68 w 216"/>
                  <a:gd name="T45" fmla="*/ 61 h 94"/>
                  <a:gd name="T46" fmla="*/ 64 w 216"/>
                  <a:gd name="T47" fmla="*/ 94 h 94"/>
                  <a:gd name="T48" fmla="*/ 31 w 216"/>
                  <a:gd name="T49" fmla="*/ 94 h 94"/>
                  <a:gd name="T50" fmla="*/ 37 w 216"/>
                  <a:gd name="T51" fmla="*/ 94 h 94"/>
                  <a:gd name="T52" fmla="*/ 41 w 216"/>
                  <a:gd name="T53" fmla="*/ 67 h 94"/>
                  <a:gd name="T54" fmla="*/ 37 w 216"/>
                  <a:gd name="T55" fmla="*/ 40 h 94"/>
                  <a:gd name="T56" fmla="*/ 31 w 216"/>
                  <a:gd name="T57" fmla="*/ 40 h 94"/>
                  <a:gd name="T58" fmla="*/ 27 w 216"/>
                  <a:gd name="T59" fmla="*/ 67 h 94"/>
                  <a:gd name="T60" fmla="*/ 31 w 216"/>
                  <a:gd name="T61" fmla="*/ 94 h 94"/>
                  <a:gd name="T62" fmla="*/ 4 w 216"/>
                  <a:gd name="T63" fmla="*/ 81 h 94"/>
                  <a:gd name="T64" fmla="*/ 10 w 216"/>
                  <a:gd name="T65" fmla="*/ 81 h 94"/>
                  <a:gd name="T66" fmla="*/ 14 w 216"/>
                  <a:gd name="T67" fmla="*/ 67 h 94"/>
                  <a:gd name="T68" fmla="*/ 10 w 216"/>
                  <a:gd name="T69" fmla="*/ 54 h 94"/>
                  <a:gd name="T70" fmla="*/ 4 w 216"/>
                  <a:gd name="T71" fmla="*/ 54 h 94"/>
                  <a:gd name="T72" fmla="*/ 0 w 216"/>
                  <a:gd name="T73" fmla="*/ 67 h 94"/>
                  <a:gd name="T74" fmla="*/ 4 w 216"/>
                  <a:gd name="T75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" h="94">
                    <a:moveTo>
                      <a:pt x="188" y="41"/>
                    </a:moveTo>
                    <a:cubicBezTo>
                      <a:pt x="184" y="41"/>
                      <a:pt x="181" y="42"/>
                      <a:pt x="178" y="43"/>
                    </a:cubicBezTo>
                    <a:cubicBezTo>
                      <a:pt x="175" y="19"/>
                      <a:pt x="154" y="0"/>
                      <a:pt x="129" y="0"/>
                    </a:cubicBezTo>
                    <a:cubicBezTo>
                      <a:pt x="122" y="0"/>
                      <a:pt x="116" y="1"/>
                      <a:pt x="111" y="3"/>
                    </a:cubicBezTo>
                    <a:cubicBezTo>
                      <a:pt x="109" y="4"/>
                      <a:pt x="108" y="5"/>
                      <a:pt x="108" y="6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3"/>
                      <a:pt x="110" y="94"/>
                      <a:pt x="111" y="94"/>
                    </a:cubicBezTo>
                    <a:cubicBezTo>
                      <a:pt x="111" y="94"/>
                      <a:pt x="188" y="94"/>
                      <a:pt x="188" y="94"/>
                    </a:cubicBezTo>
                    <a:cubicBezTo>
                      <a:pt x="204" y="94"/>
                      <a:pt x="216" y="82"/>
                      <a:pt x="216" y="68"/>
                    </a:cubicBezTo>
                    <a:cubicBezTo>
                      <a:pt x="216" y="53"/>
                      <a:pt x="204" y="41"/>
                      <a:pt x="188" y="41"/>
                    </a:cubicBezTo>
                    <a:close/>
                    <a:moveTo>
                      <a:pt x="85" y="94"/>
                    </a:moveTo>
                    <a:cubicBezTo>
                      <a:pt x="91" y="94"/>
                      <a:pt x="91" y="94"/>
                      <a:pt x="91" y="94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5" y="94"/>
                    </a:lnTo>
                    <a:close/>
                    <a:moveTo>
                      <a:pt x="64" y="94"/>
                    </a:moveTo>
                    <a:cubicBezTo>
                      <a:pt x="58" y="94"/>
                      <a:pt x="58" y="94"/>
                      <a:pt x="58" y="9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4" y="94"/>
                    </a:lnTo>
                    <a:close/>
                    <a:moveTo>
                      <a:pt x="31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67"/>
                      <a:pt x="27" y="67"/>
                      <a:pt x="27" y="67"/>
                    </a:cubicBezTo>
                    <a:lnTo>
                      <a:pt x="31" y="94"/>
                    </a:lnTo>
                    <a:close/>
                    <a:moveTo>
                      <a:pt x="4" y="81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4" name="Freeform 130">
                <a:extLst>
                  <a:ext uri="{FF2B5EF4-FFF2-40B4-BE49-F238E27FC236}">
                    <a16:creationId xmlns:a16="http://schemas.microsoft.com/office/drawing/2014/main" id="{3B2FB782-153F-4778-865E-E54D1900D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2075" y="1610508"/>
                <a:ext cx="383636" cy="342532"/>
              </a:xfrm>
              <a:custGeom>
                <a:avLst/>
                <a:gdLst>
                  <a:gd name="T0" fmla="*/ 50 w 120"/>
                  <a:gd name="T1" fmla="*/ 0 h 107"/>
                  <a:gd name="T2" fmla="*/ 50 w 120"/>
                  <a:gd name="T3" fmla="*/ 0 h 107"/>
                  <a:gd name="T4" fmla="*/ 100 w 120"/>
                  <a:gd name="T5" fmla="*/ 41 h 107"/>
                  <a:gd name="T6" fmla="*/ 50 w 120"/>
                  <a:gd name="T7" fmla="*/ 81 h 107"/>
                  <a:gd name="T8" fmla="*/ 42 w 120"/>
                  <a:gd name="T9" fmla="*/ 81 h 107"/>
                  <a:gd name="T10" fmla="*/ 7 w 120"/>
                  <a:gd name="T11" fmla="*/ 93 h 107"/>
                  <a:gd name="T12" fmla="*/ 7 w 120"/>
                  <a:gd name="T13" fmla="*/ 91 h 107"/>
                  <a:gd name="T14" fmla="*/ 19 w 120"/>
                  <a:gd name="T15" fmla="*/ 75 h 107"/>
                  <a:gd name="T16" fmla="*/ 19 w 120"/>
                  <a:gd name="T17" fmla="*/ 72 h 107"/>
                  <a:gd name="T18" fmla="*/ 0 w 120"/>
                  <a:gd name="T19" fmla="*/ 41 h 107"/>
                  <a:gd name="T20" fmla="*/ 50 w 120"/>
                  <a:gd name="T21" fmla="*/ 0 h 107"/>
                  <a:gd name="T22" fmla="*/ 104 w 120"/>
                  <a:gd name="T23" fmla="*/ 91 h 107"/>
                  <a:gd name="T24" fmla="*/ 113 w 120"/>
                  <a:gd name="T25" fmla="*/ 104 h 107"/>
                  <a:gd name="T26" fmla="*/ 113 w 120"/>
                  <a:gd name="T27" fmla="*/ 107 h 107"/>
                  <a:gd name="T28" fmla="*/ 83 w 120"/>
                  <a:gd name="T29" fmla="*/ 96 h 107"/>
                  <a:gd name="T30" fmla="*/ 77 w 120"/>
                  <a:gd name="T31" fmla="*/ 96 h 107"/>
                  <a:gd name="T32" fmla="*/ 50 w 120"/>
                  <a:gd name="T33" fmla="*/ 89 h 107"/>
                  <a:gd name="T34" fmla="*/ 90 w 120"/>
                  <a:gd name="T35" fmla="*/ 75 h 107"/>
                  <a:gd name="T36" fmla="*/ 103 w 120"/>
                  <a:gd name="T37" fmla="*/ 60 h 107"/>
                  <a:gd name="T38" fmla="*/ 108 w 120"/>
                  <a:gd name="T39" fmla="*/ 41 h 107"/>
                  <a:gd name="T40" fmla="*/ 108 w 120"/>
                  <a:gd name="T41" fmla="*/ 37 h 107"/>
                  <a:gd name="T42" fmla="*/ 120 w 120"/>
                  <a:gd name="T43" fmla="*/ 62 h 107"/>
                  <a:gd name="T44" fmla="*/ 104 w 120"/>
                  <a:gd name="T45" fmla="*/ 88 h 107"/>
                  <a:gd name="T46" fmla="*/ 104 w 120"/>
                  <a:gd name="T47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0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8" y="0"/>
                      <a:pt x="100" y="18"/>
                      <a:pt x="100" y="41"/>
                    </a:cubicBezTo>
                    <a:cubicBezTo>
                      <a:pt x="100" y="63"/>
                      <a:pt x="78" y="81"/>
                      <a:pt x="50" y="81"/>
                    </a:cubicBezTo>
                    <a:cubicBezTo>
                      <a:pt x="47" y="81"/>
                      <a:pt x="45" y="81"/>
                      <a:pt x="42" y="81"/>
                    </a:cubicBezTo>
                    <a:cubicBezTo>
                      <a:pt x="32" y="91"/>
                      <a:pt x="19" y="93"/>
                      <a:pt x="7" y="93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4" y="87"/>
                      <a:pt x="19" y="82"/>
                      <a:pt x="19" y="75"/>
                    </a:cubicBezTo>
                    <a:cubicBezTo>
                      <a:pt x="19" y="74"/>
                      <a:pt x="19" y="73"/>
                      <a:pt x="19" y="72"/>
                    </a:cubicBezTo>
                    <a:cubicBezTo>
                      <a:pt x="8" y="65"/>
                      <a:pt x="0" y="53"/>
                      <a:pt x="0" y="41"/>
                    </a:cubicBezTo>
                    <a:cubicBezTo>
                      <a:pt x="0" y="18"/>
                      <a:pt x="23" y="0"/>
                      <a:pt x="50" y="0"/>
                    </a:cubicBezTo>
                    <a:close/>
                    <a:moveTo>
                      <a:pt x="104" y="91"/>
                    </a:moveTo>
                    <a:cubicBezTo>
                      <a:pt x="104" y="97"/>
                      <a:pt x="107" y="102"/>
                      <a:pt x="113" y="104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02" y="106"/>
                      <a:pt x="93" y="105"/>
                      <a:pt x="83" y="96"/>
                    </a:cubicBezTo>
                    <a:cubicBezTo>
                      <a:pt x="81" y="96"/>
                      <a:pt x="79" y="96"/>
                      <a:pt x="77" y="96"/>
                    </a:cubicBezTo>
                    <a:cubicBezTo>
                      <a:pt x="67" y="96"/>
                      <a:pt x="58" y="93"/>
                      <a:pt x="50" y="89"/>
                    </a:cubicBezTo>
                    <a:cubicBezTo>
                      <a:pt x="65" y="89"/>
                      <a:pt x="79" y="84"/>
                      <a:pt x="90" y="75"/>
                    </a:cubicBezTo>
                    <a:cubicBezTo>
                      <a:pt x="96" y="71"/>
                      <a:pt x="100" y="66"/>
                      <a:pt x="103" y="60"/>
                    </a:cubicBezTo>
                    <a:cubicBezTo>
                      <a:pt x="106" y="54"/>
                      <a:pt x="108" y="47"/>
                      <a:pt x="108" y="41"/>
                    </a:cubicBezTo>
                    <a:cubicBezTo>
                      <a:pt x="108" y="40"/>
                      <a:pt x="108" y="39"/>
                      <a:pt x="108" y="37"/>
                    </a:cubicBezTo>
                    <a:cubicBezTo>
                      <a:pt x="115" y="44"/>
                      <a:pt x="120" y="52"/>
                      <a:pt x="120" y="62"/>
                    </a:cubicBezTo>
                    <a:cubicBezTo>
                      <a:pt x="120" y="72"/>
                      <a:pt x="114" y="82"/>
                      <a:pt x="104" y="88"/>
                    </a:cubicBezTo>
                    <a:cubicBezTo>
                      <a:pt x="104" y="89"/>
                      <a:pt x="104" y="90"/>
                      <a:pt x="10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5" name="Freeform 131">
                <a:extLst>
                  <a:ext uri="{FF2B5EF4-FFF2-40B4-BE49-F238E27FC236}">
                    <a16:creationId xmlns:a16="http://schemas.microsoft.com/office/drawing/2014/main" id="{394A9484-A533-43A6-84C2-EED763832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1222" y="1990229"/>
                <a:ext cx="338618" cy="336661"/>
              </a:xfrm>
              <a:custGeom>
                <a:avLst/>
                <a:gdLst>
                  <a:gd name="T0" fmla="*/ 20 w 106"/>
                  <a:gd name="T1" fmla="*/ 53 h 105"/>
                  <a:gd name="T2" fmla="*/ 20 w 106"/>
                  <a:gd name="T3" fmla="*/ 49 h 105"/>
                  <a:gd name="T4" fmla="*/ 1 w 106"/>
                  <a:gd name="T5" fmla="*/ 43 h 105"/>
                  <a:gd name="T6" fmla="*/ 0 w 106"/>
                  <a:gd name="T7" fmla="*/ 53 h 105"/>
                  <a:gd name="T8" fmla="*/ 17 w 106"/>
                  <a:gd name="T9" fmla="*/ 91 h 105"/>
                  <a:gd name="T10" fmla="*/ 29 w 106"/>
                  <a:gd name="T11" fmla="*/ 75 h 105"/>
                  <a:gd name="T12" fmla="*/ 20 w 106"/>
                  <a:gd name="T13" fmla="*/ 53 h 105"/>
                  <a:gd name="T14" fmla="*/ 86 w 106"/>
                  <a:gd name="T15" fmla="*/ 53 h 105"/>
                  <a:gd name="T16" fmla="*/ 77 w 106"/>
                  <a:gd name="T17" fmla="*/ 75 h 105"/>
                  <a:gd name="T18" fmla="*/ 89 w 106"/>
                  <a:gd name="T19" fmla="*/ 91 h 105"/>
                  <a:gd name="T20" fmla="*/ 106 w 106"/>
                  <a:gd name="T21" fmla="*/ 53 h 105"/>
                  <a:gd name="T22" fmla="*/ 105 w 106"/>
                  <a:gd name="T23" fmla="*/ 43 h 105"/>
                  <a:gd name="T24" fmla="*/ 86 w 106"/>
                  <a:gd name="T25" fmla="*/ 49 h 105"/>
                  <a:gd name="T26" fmla="*/ 86 w 106"/>
                  <a:gd name="T27" fmla="*/ 53 h 105"/>
                  <a:gd name="T28" fmla="*/ 59 w 106"/>
                  <a:gd name="T29" fmla="*/ 20 h 105"/>
                  <a:gd name="T30" fmla="*/ 82 w 106"/>
                  <a:gd name="T31" fmla="*/ 36 h 105"/>
                  <a:gd name="T32" fmla="*/ 101 w 106"/>
                  <a:gd name="T33" fmla="*/ 30 h 105"/>
                  <a:gd name="T34" fmla="*/ 59 w 106"/>
                  <a:gd name="T35" fmla="*/ 0 h 105"/>
                  <a:gd name="T36" fmla="*/ 59 w 106"/>
                  <a:gd name="T37" fmla="*/ 20 h 105"/>
                  <a:gd name="T38" fmla="*/ 24 w 106"/>
                  <a:gd name="T39" fmla="*/ 36 h 105"/>
                  <a:gd name="T40" fmla="*/ 46 w 106"/>
                  <a:gd name="T41" fmla="*/ 20 h 105"/>
                  <a:gd name="T42" fmla="*/ 46 w 106"/>
                  <a:gd name="T43" fmla="*/ 0 h 105"/>
                  <a:gd name="T44" fmla="*/ 5 w 106"/>
                  <a:gd name="T45" fmla="*/ 30 h 105"/>
                  <a:gd name="T46" fmla="*/ 24 w 106"/>
                  <a:gd name="T47" fmla="*/ 36 h 105"/>
                  <a:gd name="T48" fmla="*/ 67 w 106"/>
                  <a:gd name="T49" fmla="*/ 83 h 105"/>
                  <a:gd name="T50" fmla="*/ 53 w 106"/>
                  <a:gd name="T51" fmla="*/ 85 h 105"/>
                  <a:gd name="T52" fmla="*/ 39 w 106"/>
                  <a:gd name="T53" fmla="*/ 83 h 105"/>
                  <a:gd name="T54" fmla="*/ 28 w 106"/>
                  <a:gd name="T55" fmla="*/ 99 h 105"/>
                  <a:gd name="T56" fmla="*/ 53 w 106"/>
                  <a:gd name="T57" fmla="*/ 105 h 105"/>
                  <a:gd name="T58" fmla="*/ 78 w 106"/>
                  <a:gd name="T59" fmla="*/ 99 h 105"/>
                  <a:gd name="T60" fmla="*/ 67 w 106"/>
                  <a:gd name="T61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05">
                    <a:moveTo>
                      <a:pt x="20" y="53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68"/>
                      <a:pt x="7" y="81"/>
                      <a:pt x="17" y="91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3" y="69"/>
                      <a:pt x="20" y="61"/>
                      <a:pt x="20" y="53"/>
                    </a:cubicBezTo>
                    <a:close/>
                    <a:moveTo>
                      <a:pt x="86" y="53"/>
                    </a:moveTo>
                    <a:cubicBezTo>
                      <a:pt x="86" y="61"/>
                      <a:pt x="83" y="69"/>
                      <a:pt x="77" y="7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ubicBezTo>
                      <a:pt x="106" y="49"/>
                      <a:pt x="105" y="46"/>
                      <a:pt x="105" y="4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50"/>
                      <a:pt x="86" y="51"/>
                      <a:pt x="86" y="53"/>
                    </a:cubicBezTo>
                    <a:close/>
                    <a:moveTo>
                      <a:pt x="59" y="20"/>
                    </a:moveTo>
                    <a:cubicBezTo>
                      <a:pt x="69" y="22"/>
                      <a:pt x="77" y="28"/>
                      <a:pt x="82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4"/>
                      <a:pt x="78" y="3"/>
                      <a:pt x="59" y="0"/>
                    </a:cubicBezTo>
                    <a:lnTo>
                      <a:pt x="59" y="20"/>
                    </a:lnTo>
                    <a:close/>
                    <a:moveTo>
                      <a:pt x="24" y="36"/>
                    </a:moveTo>
                    <a:cubicBezTo>
                      <a:pt x="29" y="28"/>
                      <a:pt x="37" y="22"/>
                      <a:pt x="46" y="2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8" y="3"/>
                      <a:pt x="13" y="14"/>
                      <a:pt x="5" y="30"/>
                    </a:cubicBezTo>
                    <a:lnTo>
                      <a:pt x="24" y="36"/>
                    </a:lnTo>
                    <a:close/>
                    <a:moveTo>
                      <a:pt x="67" y="83"/>
                    </a:moveTo>
                    <a:cubicBezTo>
                      <a:pt x="62" y="84"/>
                      <a:pt x="58" y="85"/>
                      <a:pt x="53" y="85"/>
                    </a:cubicBezTo>
                    <a:cubicBezTo>
                      <a:pt x="48" y="85"/>
                      <a:pt x="43" y="84"/>
                      <a:pt x="39" y="83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35" y="103"/>
                      <a:pt x="44" y="105"/>
                      <a:pt x="53" y="105"/>
                    </a:cubicBezTo>
                    <a:cubicBezTo>
                      <a:pt x="62" y="105"/>
                      <a:pt x="71" y="103"/>
                      <a:pt x="78" y="99"/>
                    </a:cubicBezTo>
                    <a:lnTo>
                      <a:pt x="6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6" name="Freeform 132">
                <a:extLst>
                  <a:ext uri="{FF2B5EF4-FFF2-40B4-BE49-F238E27FC236}">
                    <a16:creationId xmlns:a16="http://schemas.microsoft.com/office/drawing/2014/main" id="{DA355F8F-1F8D-4CC2-9E32-9D5502F82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2752" y="2397354"/>
                <a:ext cx="317087" cy="334703"/>
              </a:xfrm>
              <a:custGeom>
                <a:avLst/>
                <a:gdLst>
                  <a:gd name="T0" fmla="*/ 75 w 162"/>
                  <a:gd name="T1" fmla="*/ 65 h 171"/>
                  <a:gd name="T2" fmla="*/ 54 w 162"/>
                  <a:gd name="T3" fmla="*/ 86 h 171"/>
                  <a:gd name="T4" fmla="*/ 87 w 162"/>
                  <a:gd name="T5" fmla="*/ 65 h 171"/>
                  <a:gd name="T6" fmla="*/ 108 w 162"/>
                  <a:gd name="T7" fmla="*/ 86 h 171"/>
                  <a:gd name="T8" fmla="*/ 87 w 162"/>
                  <a:gd name="T9" fmla="*/ 65 h 171"/>
                  <a:gd name="T10" fmla="*/ 139 w 162"/>
                  <a:gd name="T11" fmla="*/ 65 h 171"/>
                  <a:gd name="T12" fmla="*/ 118 w 162"/>
                  <a:gd name="T13" fmla="*/ 86 h 171"/>
                  <a:gd name="T14" fmla="*/ 21 w 162"/>
                  <a:gd name="T15" fmla="*/ 129 h 171"/>
                  <a:gd name="T16" fmla="*/ 43 w 162"/>
                  <a:gd name="T17" fmla="*/ 150 h 171"/>
                  <a:gd name="T18" fmla="*/ 21 w 162"/>
                  <a:gd name="T19" fmla="*/ 129 h 171"/>
                  <a:gd name="T20" fmla="*/ 75 w 162"/>
                  <a:gd name="T21" fmla="*/ 129 h 171"/>
                  <a:gd name="T22" fmla="*/ 54 w 162"/>
                  <a:gd name="T23" fmla="*/ 150 h 171"/>
                  <a:gd name="T24" fmla="*/ 87 w 162"/>
                  <a:gd name="T25" fmla="*/ 129 h 171"/>
                  <a:gd name="T26" fmla="*/ 108 w 162"/>
                  <a:gd name="T27" fmla="*/ 150 h 171"/>
                  <a:gd name="T28" fmla="*/ 87 w 162"/>
                  <a:gd name="T29" fmla="*/ 129 h 171"/>
                  <a:gd name="T30" fmla="*/ 75 w 162"/>
                  <a:gd name="T31" fmla="*/ 96 h 171"/>
                  <a:gd name="T32" fmla="*/ 54 w 162"/>
                  <a:gd name="T33" fmla="*/ 117 h 171"/>
                  <a:gd name="T34" fmla="*/ 87 w 162"/>
                  <a:gd name="T35" fmla="*/ 96 h 171"/>
                  <a:gd name="T36" fmla="*/ 108 w 162"/>
                  <a:gd name="T37" fmla="*/ 117 h 171"/>
                  <a:gd name="T38" fmla="*/ 87 w 162"/>
                  <a:gd name="T39" fmla="*/ 96 h 171"/>
                  <a:gd name="T40" fmla="*/ 139 w 162"/>
                  <a:gd name="T41" fmla="*/ 96 h 171"/>
                  <a:gd name="T42" fmla="*/ 118 w 162"/>
                  <a:gd name="T43" fmla="*/ 117 h 171"/>
                  <a:gd name="T44" fmla="*/ 21 w 162"/>
                  <a:gd name="T45" fmla="*/ 96 h 171"/>
                  <a:gd name="T46" fmla="*/ 43 w 162"/>
                  <a:gd name="T47" fmla="*/ 117 h 171"/>
                  <a:gd name="T48" fmla="*/ 21 w 162"/>
                  <a:gd name="T49" fmla="*/ 96 h 171"/>
                  <a:gd name="T50" fmla="*/ 139 w 162"/>
                  <a:gd name="T51" fmla="*/ 11 h 171"/>
                  <a:gd name="T52" fmla="*/ 118 w 162"/>
                  <a:gd name="T53" fmla="*/ 0 h 171"/>
                  <a:gd name="T54" fmla="*/ 43 w 162"/>
                  <a:gd name="T55" fmla="*/ 11 h 171"/>
                  <a:gd name="T56" fmla="*/ 21 w 162"/>
                  <a:gd name="T57" fmla="*/ 0 h 171"/>
                  <a:gd name="T58" fmla="*/ 0 w 162"/>
                  <a:gd name="T59" fmla="*/ 171 h 171"/>
                  <a:gd name="T60" fmla="*/ 162 w 162"/>
                  <a:gd name="T61" fmla="*/ 0 h 171"/>
                  <a:gd name="T62" fmla="*/ 150 w 162"/>
                  <a:gd name="T63" fmla="*/ 161 h 171"/>
                  <a:gd name="T64" fmla="*/ 11 w 162"/>
                  <a:gd name="T65" fmla="*/ 44 h 171"/>
                  <a:gd name="T66" fmla="*/ 150 w 162"/>
                  <a:gd name="T67" fmla="*/ 1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71">
                    <a:moveTo>
                      <a:pt x="54" y="65"/>
                    </a:moveTo>
                    <a:lnTo>
                      <a:pt x="75" y="65"/>
                    </a:lnTo>
                    <a:lnTo>
                      <a:pt x="75" y="86"/>
                    </a:lnTo>
                    <a:lnTo>
                      <a:pt x="54" y="86"/>
                    </a:lnTo>
                    <a:lnTo>
                      <a:pt x="54" y="65"/>
                    </a:lnTo>
                    <a:close/>
                    <a:moveTo>
                      <a:pt x="87" y="65"/>
                    </a:moveTo>
                    <a:lnTo>
                      <a:pt x="108" y="65"/>
                    </a:lnTo>
                    <a:lnTo>
                      <a:pt x="108" y="86"/>
                    </a:lnTo>
                    <a:lnTo>
                      <a:pt x="87" y="86"/>
                    </a:lnTo>
                    <a:lnTo>
                      <a:pt x="87" y="65"/>
                    </a:lnTo>
                    <a:close/>
                    <a:moveTo>
                      <a:pt x="118" y="65"/>
                    </a:moveTo>
                    <a:lnTo>
                      <a:pt x="139" y="65"/>
                    </a:lnTo>
                    <a:lnTo>
                      <a:pt x="139" y="86"/>
                    </a:lnTo>
                    <a:lnTo>
                      <a:pt x="118" y="86"/>
                    </a:lnTo>
                    <a:lnTo>
                      <a:pt x="118" y="65"/>
                    </a:lnTo>
                    <a:close/>
                    <a:moveTo>
                      <a:pt x="21" y="129"/>
                    </a:moveTo>
                    <a:lnTo>
                      <a:pt x="43" y="129"/>
                    </a:lnTo>
                    <a:lnTo>
                      <a:pt x="43" y="150"/>
                    </a:lnTo>
                    <a:lnTo>
                      <a:pt x="21" y="150"/>
                    </a:lnTo>
                    <a:lnTo>
                      <a:pt x="21" y="129"/>
                    </a:lnTo>
                    <a:close/>
                    <a:moveTo>
                      <a:pt x="54" y="129"/>
                    </a:moveTo>
                    <a:lnTo>
                      <a:pt x="75" y="129"/>
                    </a:lnTo>
                    <a:lnTo>
                      <a:pt x="75" y="150"/>
                    </a:lnTo>
                    <a:lnTo>
                      <a:pt x="54" y="150"/>
                    </a:lnTo>
                    <a:lnTo>
                      <a:pt x="54" y="129"/>
                    </a:lnTo>
                    <a:close/>
                    <a:moveTo>
                      <a:pt x="87" y="129"/>
                    </a:moveTo>
                    <a:lnTo>
                      <a:pt x="108" y="129"/>
                    </a:lnTo>
                    <a:lnTo>
                      <a:pt x="108" y="150"/>
                    </a:lnTo>
                    <a:lnTo>
                      <a:pt x="87" y="150"/>
                    </a:lnTo>
                    <a:lnTo>
                      <a:pt x="87" y="129"/>
                    </a:lnTo>
                    <a:close/>
                    <a:moveTo>
                      <a:pt x="54" y="96"/>
                    </a:moveTo>
                    <a:lnTo>
                      <a:pt x="75" y="96"/>
                    </a:lnTo>
                    <a:lnTo>
                      <a:pt x="75" y="117"/>
                    </a:lnTo>
                    <a:lnTo>
                      <a:pt x="54" y="117"/>
                    </a:lnTo>
                    <a:lnTo>
                      <a:pt x="54" y="96"/>
                    </a:lnTo>
                    <a:close/>
                    <a:moveTo>
                      <a:pt x="87" y="96"/>
                    </a:moveTo>
                    <a:lnTo>
                      <a:pt x="108" y="96"/>
                    </a:lnTo>
                    <a:lnTo>
                      <a:pt x="108" y="117"/>
                    </a:lnTo>
                    <a:lnTo>
                      <a:pt x="87" y="117"/>
                    </a:lnTo>
                    <a:lnTo>
                      <a:pt x="87" y="96"/>
                    </a:lnTo>
                    <a:close/>
                    <a:moveTo>
                      <a:pt x="118" y="96"/>
                    </a:moveTo>
                    <a:lnTo>
                      <a:pt x="139" y="96"/>
                    </a:lnTo>
                    <a:lnTo>
                      <a:pt x="139" y="117"/>
                    </a:lnTo>
                    <a:lnTo>
                      <a:pt x="118" y="117"/>
                    </a:lnTo>
                    <a:lnTo>
                      <a:pt x="118" y="96"/>
                    </a:lnTo>
                    <a:close/>
                    <a:moveTo>
                      <a:pt x="21" y="96"/>
                    </a:moveTo>
                    <a:lnTo>
                      <a:pt x="43" y="96"/>
                    </a:lnTo>
                    <a:lnTo>
                      <a:pt x="43" y="117"/>
                    </a:lnTo>
                    <a:lnTo>
                      <a:pt x="21" y="117"/>
                    </a:lnTo>
                    <a:lnTo>
                      <a:pt x="21" y="96"/>
                    </a:lnTo>
                    <a:close/>
                    <a:moveTo>
                      <a:pt x="139" y="0"/>
                    </a:move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62" y="171"/>
                    </a:lnTo>
                    <a:lnTo>
                      <a:pt x="162" y="0"/>
                    </a:lnTo>
                    <a:lnTo>
                      <a:pt x="139" y="0"/>
                    </a:lnTo>
                    <a:close/>
                    <a:moveTo>
                      <a:pt x="150" y="161"/>
                    </a:moveTo>
                    <a:lnTo>
                      <a:pt x="11" y="161"/>
                    </a:lnTo>
                    <a:lnTo>
                      <a:pt x="11" y="44"/>
                    </a:lnTo>
                    <a:lnTo>
                      <a:pt x="150" y="44"/>
                    </a:lnTo>
                    <a:lnTo>
                      <a:pt x="150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7" name="Freeform 133">
                <a:extLst>
                  <a:ext uri="{FF2B5EF4-FFF2-40B4-BE49-F238E27FC236}">
                    <a16:creationId xmlns:a16="http://schemas.microsoft.com/office/drawing/2014/main" id="{364BC37D-5253-4983-8939-9B0D33692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5786" y="3945601"/>
                <a:ext cx="268155" cy="268153"/>
              </a:xfrm>
              <a:custGeom>
                <a:avLst/>
                <a:gdLst>
                  <a:gd name="T0" fmla="*/ 42 w 84"/>
                  <a:gd name="T1" fmla="*/ 0 h 84"/>
                  <a:gd name="T2" fmla="*/ 0 w 84"/>
                  <a:gd name="T3" fmla="*/ 42 h 84"/>
                  <a:gd name="T4" fmla="*/ 42 w 84"/>
                  <a:gd name="T5" fmla="*/ 84 h 84"/>
                  <a:gd name="T6" fmla="*/ 84 w 84"/>
                  <a:gd name="T7" fmla="*/ 42 h 84"/>
                  <a:gd name="T8" fmla="*/ 42 w 84"/>
                  <a:gd name="T9" fmla="*/ 0 h 84"/>
                  <a:gd name="T10" fmla="*/ 42 w 84"/>
                  <a:gd name="T11" fmla="*/ 76 h 84"/>
                  <a:gd name="T12" fmla="*/ 8 w 84"/>
                  <a:gd name="T13" fmla="*/ 42 h 84"/>
                  <a:gd name="T14" fmla="*/ 42 w 84"/>
                  <a:gd name="T15" fmla="*/ 8 h 84"/>
                  <a:gd name="T16" fmla="*/ 76 w 84"/>
                  <a:gd name="T17" fmla="*/ 42 h 84"/>
                  <a:gd name="T18" fmla="*/ 42 w 84"/>
                  <a:gd name="T19" fmla="*/ 76 h 84"/>
                  <a:gd name="T20" fmla="*/ 26 w 84"/>
                  <a:gd name="T21" fmla="*/ 26 h 84"/>
                  <a:gd name="T22" fmla="*/ 58 w 84"/>
                  <a:gd name="T23" fmla="*/ 26 h 84"/>
                  <a:gd name="T24" fmla="*/ 58 w 84"/>
                  <a:gd name="T25" fmla="*/ 58 h 84"/>
                  <a:gd name="T26" fmla="*/ 26 w 84"/>
                  <a:gd name="T27" fmla="*/ 58 h 84"/>
                  <a:gd name="T28" fmla="*/ 26 w 84"/>
                  <a:gd name="T2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4"/>
                      <a:pt x="42" y="84"/>
                    </a:cubicBezTo>
                    <a:cubicBezTo>
                      <a:pt x="65" y="84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  <a:moveTo>
                      <a:pt x="42" y="76"/>
                    </a:moveTo>
                    <a:cubicBezTo>
                      <a:pt x="23" y="76"/>
                      <a:pt x="8" y="61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lose/>
                    <a:moveTo>
                      <a:pt x="26" y="26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26" y="58"/>
                      <a:pt x="26" y="58"/>
                      <a:pt x="26" y="58"/>
                    </a:cubicBez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8" name="Freeform 134">
                <a:extLst>
                  <a:ext uri="{FF2B5EF4-FFF2-40B4-BE49-F238E27FC236}">
                    <a16:creationId xmlns:a16="http://schemas.microsoft.com/office/drawing/2014/main" id="{3366C21D-8626-480D-9CA6-AE51BDAAE4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906455"/>
                <a:ext cx="467802" cy="467801"/>
              </a:xfrm>
              <a:custGeom>
                <a:avLst/>
                <a:gdLst>
                  <a:gd name="T0" fmla="*/ 140 w 146"/>
                  <a:gd name="T1" fmla="*/ 123 h 146"/>
                  <a:gd name="T2" fmla="*/ 106 w 146"/>
                  <a:gd name="T3" fmla="*/ 94 h 146"/>
                  <a:gd name="T4" fmla="*/ 96 w 146"/>
                  <a:gd name="T5" fmla="*/ 89 h 146"/>
                  <a:gd name="T6" fmla="*/ 109 w 146"/>
                  <a:gd name="T7" fmla="*/ 54 h 146"/>
                  <a:gd name="T8" fmla="*/ 54 w 146"/>
                  <a:gd name="T9" fmla="*/ 0 h 146"/>
                  <a:gd name="T10" fmla="*/ 0 w 146"/>
                  <a:gd name="T11" fmla="*/ 54 h 146"/>
                  <a:gd name="T12" fmla="*/ 54 w 146"/>
                  <a:gd name="T13" fmla="*/ 108 h 146"/>
                  <a:gd name="T14" fmla="*/ 90 w 146"/>
                  <a:gd name="T15" fmla="*/ 95 h 146"/>
                  <a:gd name="T16" fmla="*/ 94 w 146"/>
                  <a:gd name="T17" fmla="*/ 106 h 146"/>
                  <a:gd name="T18" fmla="*/ 123 w 146"/>
                  <a:gd name="T19" fmla="*/ 140 h 146"/>
                  <a:gd name="T20" fmla="*/ 141 w 146"/>
                  <a:gd name="T21" fmla="*/ 141 h 146"/>
                  <a:gd name="T22" fmla="*/ 140 w 146"/>
                  <a:gd name="T23" fmla="*/ 123 h 146"/>
                  <a:gd name="T24" fmla="*/ 54 w 146"/>
                  <a:gd name="T25" fmla="*/ 90 h 146"/>
                  <a:gd name="T26" fmla="*/ 18 w 146"/>
                  <a:gd name="T27" fmla="*/ 54 h 146"/>
                  <a:gd name="T28" fmla="*/ 54 w 146"/>
                  <a:gd name="T29" fmla="*/ 18 h 146"/>
                  <a:gd name="T30" fmla="*/ 91 w 146"/>
                  <a:gd name="T31" fmla="*/ 54 h 146"/>
                  <a:gd name="T32" fmla="*/ 54 w 146"/>
                  <a:gd name="T33" fmla="*/ 90 h 146"/>
                  <a:gd name="T34" fmla="*/ 63 w 146"/>
                  <a:gd name="T35" fmla="*/ 27 h 146"/>
                  <a:gd name="T36" fmla="*/ 45 w 146"/>
                  <a:gd name="T37" fmla="*/ 27 h 146"/>
                  <a:gd name="T38" fmla="*/ 45 w 146"/>
                  <a:gd name="T39" fmla="*/ 45 h 146"/>
                  <a:gd name="T40" fmla="*/ 27 w 146"/>
                  <a:gd name="T41" fmla="*/ 45 h 146"/>
                  <a:gd name="T42" fmla="*/ 27 w 146"/>
                  <a:gd name="T43" fmla="*/ 63 h 146"/>
                  <a:gd name="T44" fmla="*/ 45 w 146"/>
                  <a:gd name="T45" fmla="*/ 63 h 146"/>
                  <a:gd name="T46" fmla="*/ 45 w 146"/>
                  <a:gd name="T47" fmla="*/ 81 h 146"/>
                  <a:gd name="T48" fmla="*/ 63 w 146"/>
                  <a:gd name="T49" fmla="*/ 81 h 146"/>
                  <a:gd name="T50" fmla="*/ 63 w 146"/>
                  <a:gd name="T51" fmla="*/ 63 h 146"/>
                  <a:gd name="T52" fmla="*/ 81 w 146"/>
                  <a:gd name="T53" fmla="*/ 63 h 146"/>
                  <a:gd name="T54" fmla="*/ 81 w 146"/>
                  <a:gd name="T55" fmla="*/ 45 h 146"/>
                  <a:gd name="T56" fmla="*/ 63 w 146"/>
                  <a:gd name="T57" fmla="*/ 45 h 146"/>
                  <a:gd name="T58" fmla="*/ 63 w 146"/>
                  <a:gd name="T59" fmla="*/ 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46">
                    <a:moveTo>
                      <a:pt x="140" y="123"/>
                    </a:moveTo>
                    <a:cubicBezTo>
                      <a:pt x="106" y="94"/>
                      <a:pt x="106" y="94"/>
                      <a:pt x="106" y="94"/>
                    </a:cubicBezTo>
                    <a:cubicBezTo>
                      <a:pt x="103" y="91"/>
                      <a:pt x="99" y="89"/>
                      <a:pt x="96" y="89"/>
                    </a:cubicBezTo>
                    <a:cubicBezTo>
                      <a:pt x="104" y="80"/>
                      <a:pt x="109" y="6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68" y="108"/>
                      <a:pt x="80" y="103"/>
                      <a:pt x="90" y="95"/>
                    </a:cubicBezTo>
                    <a:cubicBezTo>
                      <a:pt x="89" y="98"/>
                      <a:pt x="91" y="102"/>
                      <a:pt x="94" y="106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8" y="146"/>
                      <a:pt x="136" y="146"/>
                      <a:pt x="141" y="141"/>
                    </a:cubicBezTo>
                    <a:cubicBezTo>
                      <a:pt x="146" y="136"/>
                      <a:pt x="146" y="128"/>
                      <a:pt x="140" y="123"/>
                    </a:cubicBezTo>
                    <a:close/>
                    <a:moveTo>
                      <a:pt x="54" y="90"/>
                    </a:moveTo>
                    <a:cubicBezTo>
                      <a:pt x="34" y="90"/>
                      <a:pt x="18" y="74"/>
                      <a:pt x="18" y="54"/>
                    </a:cubicBezTo>
                    <a:cubicBezTo>
                      <a:pt x="18" y="34"/>
                      <a:pt x="34" y="18"/>
                      <a:pt x="54" y="18"/>
                    </a:cubicBezTo>
                    <a:cubicBezTo>
                      <a:pt x="74" y="18"/>
                      <a:pt x="91" y="34"/>
                      <a:pt x="91" y="54"/>
                    </a:cubicBezTo>
                    <a:cubicBezTo>
                      <a:pt x="91" y="74"/>
                      <a:pt x="74" y="90"/>
                      <a:pt x="54" y="90"/>
                    </a:cubicBezTo>
                    <a:close/>
                    <a:moveTo>
                      <a:pt x="63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63" y="45"/>
                      <a:pt x="63" y="45"/>
                      <a:pt x="63" y="45"/>
                    </a:cubicBez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9" name="Freeform 135">
                <a:extLst>
                  <a:ext uri="{FF2B5EF4-FFF2-40B4-BE49-F238E27FC236}">
                    <a16:creationId xmlns:a16="http://schemas.microsoft.com/office/drawing/2014/main" id="{904CAAA6-9E08-4A90-B187-8B1BF6FD5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8921" y="4744191"/>
                <a:ext cx="272069" cy="275983"/>
              </a:xfrm>
              <a:custGeom>
                <a:avLst/>
                <a:gdLst>
                  <a:gd name="T0" fmla="*/ 16 w 85"/>
                  <a:gd name="T1" fmla="*/ 49 h 86"/>
                  <a:gd name="T2" fmla="*/ 16 w 85"/>
                  <a:gd name="T3" fmla="*/ 86 h 86"/>
                  <a:gd name="T4" fmla="*/ 18 w 85"/>
                  <a:gd name="T5" fmla="*/ 86 h 86"/>
                  <a:gd name="T6" fmla="*/ 21 w 85"/>
                  <a:gd name="T7" fmla="*/ 86 h 86"/>
                  <a:gd name="T8" fmla="*/ 21 w 85"/>
                  <a:gd name="T9" fmla="*/ 49 h 86"/>
                  <a:gd name="T10" fmla="*/ 18 w 85"/>
                  <a:gd name="T11" fmla="*/ 49 h 86"/>
                  <a:gd name="T12" fmla="*/ 16 w 85"/>
                  <a:gd name="T13" fmla="*/ 49 h 86"/>
                  <a:gd name="T14" fmla="*/ 64 w 85"/>
                  <a:gd name="T15" fmla="*/ 49 h 86"/>
                  <a:gd name="T16" fmla="*/ 64 w 85"/>
                  <a:gd name="T17" fmla="*/ 86 h 86"/>
                  <a:gd name="T18" fmla="*/ 67 w 85"/>
                  <a:gd name="T19" fmla="*/ 86 h 86"/>
                  <a:gd name="T20" fmla="*/ 69 w 85"/>
                  <a:gd name="T21" fmla="*/ 86 h 86"/>
                  <a:gd name="T22" fmla="*/ 69 w 85"/>
                  <a:gd name="T23" fmla="*/ 49 h 86"/>
                  <a:gd name="T24" fmla="*/ 67 w 85"/>
                  <a:gd name="T25" fmla="*/ 49 h 86"/>
                  <a:gd name="T26" fmla="*/ 64 w 85"/>
                  <a:gd name="T27" fmla="*/ 49 h 86"/>
                  <a:gd name="T28" fmla="*/ 85 w 85"/>
                  <a:gd name="T29" fmla="*/ 43 h 86"/>
                  <a:gd name="T30" fmla="*/ 42 w 85"/>
                  <a:gd name="T31" fmla="*/ 0 h 86"/>
                  <a:gd name="T32" fmla="*/ 0 w 85"/>
                  <a:gd name="T33" fmla="*/ 43 h 86"/>
                  <a:gd name="T34" fmla="*/ 2 w 85"/>
                  <a:gd name="T35" fmla="*/ 58 h 86"/>
                  <a:gd name="T36" fmla="*/ 0 w 85"/>
                  <a:gd name="T37" fmla="*/ 67 h 86"/>
                  <a:gd name="T38" fmla="*/ 10 w 85"/>
                  <a:gd name="T39" fmla="*/ 84 h 86"/>
                  <a:gd name="T40" fmla="*/ 10 w 85"/>
                  <a:gd name="T41" fmla="*/ 51 h 86"/>
                  <a:gd name="T42" fmla="*/ 6 w 85"/>
                  <a:gd name="T43" fmla="*/ 54 h 86"/>
                  <a:gd name="T44" fmla="*/ 5 w 85"/>
                  <a:gd name="T45" fmla="*/ 46 h 86"/>
                  <a:gd name="T46" fmla="*/ 42 w 85"/>
                  <a:gd name="T47" fmla="*/ 8 h 86"/>
                  <a:gd name="T48" fmla="*/ 80 w 85"/>
                  <a:gd name="T49" fmla="*/ 46 h 86"/>
                  <a:gd name="T50" fmla="*/ 79 w 85"/>
                  <a:gd name="T51" fmla="*/ 54 h 86"/>
                  <a:gd name="T52" fmla="*/ 75 w 85"/>
                  <a:gd name="T53" fmla="*/ 51 h 86"/>
                  <a:gd name="T54" fmla="*/ 75 w 85"/>
                  <a:gd name="T55" fmla="*/ 84 h 86"/>
                  <a:gd name="T56" fmla="*/ 85 w 85"/>
                  <a:gd name="T57" fmla="*/ 67 h 86"/>
                  <a:gd name="T58" fmla="*/ 83 w 85"/>
                  <a:gd name="T59" fmla="*/ 58 h 86"/>
                  <a:gd name="T60" fmla="*/ 85 w 85"/>
                  <a:gd name="T61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86">
                    <a:moveTo>
                      <a:pt x="16" y="49"/>
                    </a:moveTo>
                    <a:cubicBezTo>
                      <a:pt x="16" y="86"/>
                      <a:pt x="16" y="86"/>
                      <a:pt x="16" y="86"/>
                    </a:cubicBezTo>
                    <a:cubicBezTo>
                      <a:pt x="17" y="86"/>
                      <a:pt x="17" y="86"/>
                      <a:pt x="18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6" y="49"/>
                    </a:cubicBezTo>
                    <a:close/>
                    <a:moveTo>
                      <a:pt x="64" y="49"/>
                    </a:move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9"/>
                      <a:pt x="68" y="49"/>
                      <a:pt x="67" y="49"/>
                    </a:cubicBezTo>
                    <a:lnTo>
                      <a:pt x="64" y="49"/>
                    </a:lnTo>
                    <a:close/>
                    <a:moveTo>
                      <a:pt x="85" y="43"/>
                    </a:moveTo>
                    <a:cubicBezTo>
                      <a:pt x="85" y="20"/>
                      <a:pt x="66" y="0"/>
                      <a:pt x="42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48"/>
                      <a:pt x="0" y="53"/>
                      <a:pt x="2" y="58"/>
                    </a:cubicBezTo>
                    <a:cubicBezTo>
                      <a:pt x="0" y="61"/>
                      <a:pt x="0" y="64"/>
                      <a:pt x="0" y="67"/>
                    </a:cubicBezTo>
                    <a:cubicBezTo>
                      <a:pt x="0" y="75"/>
                      <a:pt x="4" y="81"/>
                      <a:pt x="10" y="84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7" y="52"/>
                      <a:pt x="6" y="54"/>
                    </a:cubicBezTo>
                    <a:cubicBezTo>
                      <a:pt x="5" y="51"/>
                      <a:pt x="5" y="49"/>
                      <a:pt x="5" y="46"/>
                    </a:cubicBezTo>
                    <a:cubicBezTo>
                      <a:pt x="5" y="25"/>
                      <a:pt x="22" y="8"/>
                      <a:pt x="42" y="8"/>
                    </a:cubicBezTo>
                    <a:cubicBezTo>
                      <a:pt x="63" y="8"/>
                      <a:pt x="80" y="25"/>
                      <a:pt x="80" y="46"/>
                    </a:cubicBezTo>
                    <a:cubicBezTo>
                      <a:pt x="80" y="49"/>
                      <a:pt x="80" y="51"/>
                      <a:pt x="79" y="54"/>
                    </a:cubicBezTo>
                    <a:cubicBezTo>
                      <a:pt x="78" y="52"/>
                      <a:pt x="76" y="51"/>
                      <a:pt x="75" y="5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1" y="81"/>
                      <a:pt x="85" y="75"/>
                      <a:pt x="85" y="67"/>
                    </a:cubicBezTo>
                    <a:cubicBezTo>
                      <a:pt x="85" y="64"/>
                      <a:pt x="84" y="61"/>
                      <a:pt x="83" y="58"/>
                    </a:cubicBezTo>
                    <a:cubicBezTo>
                      <a:pt x="85" y="53"/>
                      <a:pt x="85" y="48"/>
                      <a:pt x="8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0" name="Freeform 136">
                <a:extLst>
                  <a:ext uri="{FF2B5EF4-FFF2-40B4-BE49-F238E27FC236}">
                    <a16:creationId xmlns:a16="http://schemas.microsoft.com/office/drawing/2014/main" id="{B1B11A1E-C1A8-4CDA-BE64-967B7CA65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5925" y="4409487"/>
                <a:ext cx="332746" cy="330788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32 w 104"/>
                  <a:gd name="T11" fmla="*/ 52 h 104"/>
                  <a:gd name="T12" fmla="*/ 52 w 104"/>
                  <a:gd name="T13" fmla="*/ 32 h 104"/>
                  <a:gd name="T14" fmla="*/ 72 w 104"/>
                  <a:gd name="T15" fmla="*/ 52 h 104"/>
                  <a:gd name="T16" fmla="*/ 52 w 104"/>
                  <a:gd name="T17" fmla="*/ 71 h 104"/>
                  <a:gd name="T18" fmla="*/ 32 w 104"/>
                  <a:gd name="T19" fmla="*/ 52 h 104"/>
                  <a:gd name="T20" fmla="*/ 94 w 104"/>
                  <a:gd name="T21" fmla="*/ 69 h 104"/>
                  <a:gd name="T22" fmla="*/ 94 w 104"/>
                  <a:gd name="T23" fmla="*/ 69 h 104"/>
                  <a:gd name="T24" fmla="*/ 76 w 104"/>
                  <a:gd name="T25" fmla="*/ 62 h 104"/>
                  <a:gd name="T26" fmla="*/ 78 w 104"/>
                  <a:gd name="T27" fmla="*/ 52 h 104"/>
                  <a:gd name="T28" fmla="*/ 76 w 104"/>
                  <a:gd name="T29" fmla="*/ 42 h 104"/>
                  <a:gd name="T30" fmla="*/ 89 w 104"/>
                  <a:gd name="T31" fmla="*/ 37 h 104"/>
                  <a:gd name="T32" fmla="*/ 94 w 104"/>
                  <a:gd name="T33" fmla="*/ 34 h 104"/>
                  <a:gd name="T34" fmla="*/ 98 w 104"/>
                  <a:gd name="T35" fmla="*/ 52 h 104"/>
                  <a:gd name="T36" fmla="*/ 94 w 104"/>
                  <a:gd name="T37" fmla="*/ 69 h 104"/>
                  <a:gd name="T38" fmla="*/ 69 w 104"/>
                  <a:gd name="T39" fmla="*/ 10 h 104"/>
                  <a:gd name="T40" fmla="*/ 69 w 104"/>
                  <a:gd name="T41" fmla="*/ 10 h 104"/>
                  <a:gd name="T42" fmla="*/ 69 w 104"/>
                  <a:gd name="T43" fmla="*/ 10 h 104"/>
                  <a:gd name="T44" fmla="*/ 62 w 104"/>
                  <a:gd name="T45" fmla="*/ 28 h 104"/>
                  <a:gd name="T46" fmla="*/ 52 w 104"/>
                  <a:gd name="T47" fmla="*/ 26 h 104"/>
                  <a:gd name="T48" fmla="*/ 42 w 104"/>
                  <a:gd name="T49" fmla="*/ 28 h 104"/>
                  <a:gd name="T50" fmla="*/ 38 w 104"/>
                  <a:gd name="T51" fmla="*/ 19 h 104"/>
                  <a:gd name="T52" fmla="*/ 35 w 104"/>
                  <a:gd name="T53" fmla="*/ 10 h 104"/>
                  <a:gd name="T54" fmla="*/ 52 w 104"/>
                  <a:gd name="T55" fmla="*/ 6 h 104"/>
                  <a:gd name="T56" fmla="*/ 69 w 104"/>
                  <a:gd name="T57" fmla="*/ 10 h 104"/>
                  <a:gd name="T58" fmla="*/ 10 w 104"/>
                  <a:gd name="T59" fmla="*/ 34 h 104"/>
                  <a:gd name="T60" fmla="*/ 19 w 104"/>
                  <a:gd name="T61" fmla="*/ 38 h 104"/>
                  <a:gd name="T62" fmla="*/ 28 w 104"/>
                  <a:gd name="T63" fmla="*/ 42 h 104"/>
                  <a:gd name="T64" fmla="*/ 26 w 104"/>
                  <a:gd name="T65" fmla="*/ 52 h 104"/>
                  <a:gd name="T66" fmla="*/ 28 w 104"/>
                  <a:gd name="T67" fmla="*/ 62 h 104"/>
                  <a:gd name="T68" fmla="*/ 10 w 104"/>
                  <a:gd name="T69" fmla="*/ 69 h 104"/>
                  <a:gd name="T70" fmla="*/ 6 w 104"/>
                  <a:gd name="T71" fmla="*/ 52 h 104"/>
                  <a:gd name="T72" fmla="*/ 10 w 104"/>
                  <a:gd name="T73" fmla="*/ 34 h 104"/>
                  <a:gd name="T74" fmla="*/ 35 w 104"/>
                  <a:gd name="T75" fmla="*/ 94 h 104"/>
                  <a:gd name="T76" fmla="*/ 37 w 104"/>
                  <a:gd name="T77" fmla="*/ 88 h 104"/>
                  <a:gd name="T78" fmla="*/ 42 w 104"/>
                  <a:gd name="T79" fmla="*/ 76 h 104"/>
                  <a:gd name="T80" fmla="*/ 52 w 104"/>
                  <a:gd name="T81" fmla="*/ 78 h 104"/>
                  <a:gd name="T82" fmla="*/ 62 w 104"/>
                  <a:gd name="T83" fmla="*/ 76 h 104"/>
                  <a:gd name="T84" fmla="*/ 69 w 104"/>
                  <a:gd name="T85" fmla="*/ 94 h 104"/>
                  <a:gd name="T86" fmla="*/ 69 w 104"/>
                  <a:gd name="T87" fmla="*/ 94 h 104"/>
                  <a:gd name="T88" fmla="*/ 69 w 104"/>
                  <a:gd name="T89" fmla="*/ 94 h 104"/>
                  <a:gd name="T90" fmla="*/ 52 w 104"/>
                  <a:gd name="T91" fmla="*/ 97 h 104"/>
                  <a:gd name="T92" fmla="*/ 35 w 104"/>
                  <a:gd name="T93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1"/>
                      <a:pt x="23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32" y="52"/>
                    </a:moveTo>
                    <a:cubicBezTo>
                      <a:pt x="32" y="41"/>
                      <a:pt x="41" y="32"/>
                      <a:pt x="52" y="32"/>
                    </a:cubicBezTo>
                    <a:cubicBezTo>
                      <a:pt x="63" y="32"/>
                      <a:pt x="72" y="41"/>
                      <a:pt x="72" y="52"/>
                    </a:cubicBezTo>
                    <a:cubicBezTo>
                      <a:pt x="72" y="63"/>
                      <a:pt x="63" y="71"/>
                      <a:pt x="52" y="71"/>
                    </a:cubicBezTo>
                    <a:cubicBezTo>
                      <a:pt x="41" y="71"/>
                      <a:pt x="32" y="63"/>
                      <a:pt x="32" y="52"/>
                    </a:cubicBezTo>
                    <a:close/>
                    <a:moveTo>
                      <a:pt x="94" y="69"/>
                    </a:moveTo>
                    <a:cubicBezTo>
                      <a:pt x="94" y="69"/>
                      <a:pt x="94" y="69"/>
                      <a:pt x="94" y="6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7" y="59"/>
                      <a:pt x="78" y="55"/>
                      <a:pt x="78" y="52"/>
                    </a:cubicBezTo>
                    <a:cubicBezTo>
                      <a:pt x="78" y="48"/>
                      <a:pt x="77" y="45"/>
                      <a:pt x="76" y="4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40"/>
                      <a:pt x="98" y="46"/>
                      <a:pt x="98" y="52"/>
                    </a:cubicBezTo>
                    <a:cubicBezTo>
                      <a:pt x="98" y="58"/>
                      <a:pt x="96" y="64"/>
                      <a:pt x="94" y="69"/>
                    </a:cubicBezTo>
                    <a:close/>
                    <a:moveTo>
                      <a:pt x="69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59" y="26"/>
                      <a:pt x="56" y="26"/>
                      <a:pt x="52" y="26"/>
                    </a:cubicBezTo>
                    <a:cubicBezTo>
                      <a:pt x="48" y="26"/>
                      <a:pt x="45" y="26"/>
                      <a:pt x="42" y="2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7"/>
                      <a:pt x="46" y="6"/>
                      <a:pt x="52" y="6"/>
                    </a:cubicBezTo>
                    <a:cubicBezTo>
                      <a:pt x="58" y="6"/>
                      <a:pt x="64" y="7"/>
                      <a:pt x="69" y="10"/>
                    </a:cubicBezTo>
                    <a:close/>
                    <a:moveTo>
                      <a:pt x="10" y="34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6" y="48"/>
                      <a:pt x="26" y="52"/>
                    </a:cubicBezTo>
                    <a:cubicBezTo>
                      <a:pt x="26" y="55"/>
                      <a:pt x="27" y="59"/>
                      <a:pt x="28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4"/>
                      <a:pt x="6" y="58"/>
                      <a:pt x="6" y="52"/>
                    </a:cubicBezTo>
                    <a:cubicBezTo>
                      <a:pt x="6" y="46"/>
                      <a:pt x="8" y="40"/>
                      <a:pt x="10" y="34"/>
                    </a:cubicBezTo>
                    <a:close/>
                    <a:moveTo>
                      <a:pt x="35" y="94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7"/>
                      <a:pt x="48" y="78"/>
                      <a:pt x="52" y="78"/>
                    </a:cubicBezTo>
                    <a:cubicBezTo>
                      <a:pt x="56" y="78"/>
                      <a:pt x="59" y="77"/>
                      <a:pt x="62" y="7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4" y="96"/>
                      <a:pt x="58" y="97"/>
                      <a:pt x="52" y="97"/>
                    </a:cubicBezTo>
                    <a:cubicBezTo>
                      <a:pt x="46" y="97"/>
                      <a:pt x="40" y="96"/>
                      <a:pt x="35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1" name="Freeform 137">
                <a:extLst>
                  <a:ext uri="{FF2B5EF4-FFF2-40B4-BE49-F238E27FC236}">
                    <a16:creationId xmlns:a16="http://schemas.microsoft.com/office/drawing/2014/main" id="{D1192EBC-6234-4CC7-B996-39D1276F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749" y="4810740"/>
                <a:ext cx="383636" cy="387551"/>
              </a:xfrm>
              <a:custGeom>
                <a:avLst/>
                <a:gdLst>
                  <a:gd name="T0" fmla="*/ 0 w 120"/>
                  <a:gd name="T1" fmla="*/ 70 h 121"/>
                  <a:gd name="T2" fmla="*/ 10 w 120"/>
                  <a:gd name="T3" fmla="*/ 80 h 121"/>
                  <a:gd name="T4" fmla="*/ 20 w 120"/>
                  <a:gd name="T5" fmla="*/ 70 h 121"/>
                  <a:gd name="T6" fmla="*/ 20 w 120"/>
                  <a:gd name="T7" fmla="*/ 34 h 121"/>
                  <a:gd name="T8" fmla="*/ 103 w 120"/>
                  <a:gd name="T9" fmla="*/ 117 h 121"/>
                  <a:gd name="T10" fmla="*/ 117 w 120"/>
                  <a:gd name="T11" fmla="*/ 117 h 121"/>
                  <a:gd name="T12" fmla="*/ 120 w 120"/>
                  <a:gd name="T13" fmla="*/ 110 h 121"/>
                  <a:gd name="T14" fmla="*/ 117 w 120"/>
                  <a:gd name="T15" fmla="*/ 103 h 121"/>
                  <a:gd name="T16" fmla="*/ 34 w 120"/>
                  <a:gd name="T17" fmla="*/ 20 h 121"/>
                  <a:gd name="T18" fmla="*/ 70 w 120"/>
                  <a:gd name="T19" fmla="*/ 20 h 121"/>
                  <a:gd name="T20" fmla="*/ 80 w 120"/>
                  <a:gd name="T21" fmla="*/ 10 h 121"/>
                  <a:gd name="T22" fmla="*/ 70 w 120"/>
                  <a:gd name="T23" fmla="*/ 0 h 121"/>
                  <a:gd name="T24" fmla="*/ 0 w 120"/>
                  <a:gd name="T25" fmla="*/ 0 h 121"/>
                  <a:gd name="T26" fmla="*/ 0 w 120"/>
                  <a:gd name="T27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1">
                    <a:moveTo>
                      <a:pt x="0" y="70"/>
                    </a:moveTo>
                    <a:cubicBezTo>
                      <a:pt x="0" y="76"/>
                      <a:pt x="4" y="80"/>
                      <a:pt x="10" y="80"/>
                    </a:cubicBezTo>
                    <a:cubicBezTo>
                      <a:pt x="15" y="80"/>
                      <a:pt x="20" y="76"/>
                      <a:pt x="20" y="7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21"/>
                      <a:pt x="113" y="121"/>
                      <a:pt x="117" y="117"/>
                    </a:cubicBezTo>
                    <a:cubicBezTo>
                      <a:pt x="119" y="115"/>
                      <a:pt x="120" y="113"/>
                      <a:pt x="120" y="110"/>
                    </a:cubicBezTo>
                    <a:cubicBezTo>
                      <a:pt x="120" y="108"/>
                      <a:pt x="119" y="105"/>
                      <a:pt x="117" y="103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5" y="20"/>
                      <a:pt x="80" y="15"/>
                      <a:pt x="80" y="10"/>
                    </a:cubicBezTo>
                    <a:cubicBezTo>
                      <a:pt x="80" y="4"/>
                      <a:pt x="75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2" name="Freeform 138">
                <a:extLst>
                  <a:ext uri="{FF2B5EF4-FFF2-40B4-BE49-F238E27FC236}">
                    <a16:creationId xmlns:a16="http://schemas.microsoft.com/office/drawing/2014/main" id="{97653065-0341-47DC-8BC5-6E6E23F0F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6843" y="3544348"/>
                <a:ext cx="399295" cy="330788"/>
              </a:xfrm>
              <a:custGeom>
                <a:avLst/>
                <a:gdLst>
                  <a:gd name="T0" fmla="*/ 125 w 125"/>
                  <a:gd name="T1" fmla="*/ 55 h 103"/>
                  <a:gd name="T2" fmla="*/ 110 w 125"/>
                  <a:gd name="T3" fmla="*/ 24 h 103"/>
                  <a:gd name="T4" fmla="*/ 86 w 125"/>
                  <a:gd name="T5" fmla="*/ 24 h 103"/>
                  <a:gd name="T6" fmla="*/ 86 w 125"/>
                  <a:gd name="T7" fmla="*/ 8 h 103"/>
                  <a:gd name="T8" fmla="*/ 78 w 125"/>
                  <a:gd name="T9" fmla="*/ 0 h 103"/>
                  <a:gd name="T10" fmla="*/ 8 w 125"/>
                  <a:gd name="T11" fmla="*/ 0 h 103"/>
                  <a:gd name="T12" fmla="*/ 0 w 125"/>
                  <a:gd name="T13" fmla="*/ 8 h 103"/>
                  <a:gd name="T14" fmla="*/ 0 w 125"/>
                  <a:gd name="T15" fmla="*/ 71 h 103"/>
                  <a:gd name="T16" fmla="*/ 8 w 125"/>
                  <a:gd name="T17" fmla="*/ 79 h 103"/>
                  <a:gd name="T18" fmla="*/ 18 w 125"/>
                  <a:gd name="T19" fmla="*/ 79 h 103"/>
                  <a:gd name="T20" fmla="*/ 16 w 125"/>
                  <a:gd name="T21" fmla="*/ 87 h 103"/>
                  <a:gd name="T22" fmla="*/ 31 w 125"/>
                  <a:gd name="T23" fmla="*/ 103 h 103"/>
                  <a:gd name="T24" fmla="*/ 47 w 125"/>
                  <a:gd name="T25" fmla="*/ 87 h 103"/>
                  <a:gd name="T26" fmla="*/ 45 w 125"/>
                  <a:gd name="T27" fmla="*/ 79 h 103"/>
                  <a:gd name="T28" fmla="*/ 88 w 125"/>
                  <a:gd name="T29" fmla="*/ 79 h 103"/>
                  <a:gd name="T30" fmla="*/ 86 w 125"/>
                  <a:gd name="T31" fmla="*/ 87 h 103"/>
                  <a:gd name="T32" fmla="*/ 102 w 125"/>
                  <a:gd name="T33" fmla="*/ 103 h 103"/>
                  <a:gd name="T34" fmla="*/ 118 w 125"/>
                  <a:gd name="T35" fmla="*/ 87 h 103"/>
                  <a:gd name="T36" fmla="*/ 115 w 125"/>
                  <a:gd name="T37" fmla="*/ 79 h 103"/>
                  <a:gd name="T38" fmla="*/ 125 w 125"/>
                  <a:gd name="T39" fmla="*/ 79 h 103"/>
                  <a:gd name="T40" fmla="*/ 125 w 125"/>
                  <a:gd name="T41" fmla="*/ 55 h 103"/>
                  <a:gd name="T42" fmla="*/ 86 w 125"/>
                  <a:gd name="T43" fmla="*/ 55 h 103"/>
                  <a:gd name="T44" fmla="*/ 86 w 125"/>
                  <a:gd name="T45" fmla="*/ 36 h 103"/>
                  <a:gd name="T46" fmla="*/ 102 w 125"/>
                  <a:gd name="T47" fmla="*/ 36 h 103"/>
                  <a:gd name="T48" fmla="*/ 112 w 125"/>
                  <a:gd name="T49" fmla="*/ 55 h 103"/>
                  <a:gd name="T50" fmla="*/ 86 w 125"/>
                  <a:gd name="T5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03">
                    <a:moveTo>
                      <a:pt x="125" y="55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3" y="0"/>
                      <a:pt x="7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81"/>
                      <a:pt x="16" y="84"/>
                      <a:pt x="16" y="87"/>
                    </a:cubicBezTo>
                    <a:cubicBezTo>
                      <a:pt x="16" y="96"/>
                      <a:pt x="23" y="103"/>
                      <a:pt x="31" y="103"/>
                    </a:cubicBezTo>
                    <a:cubicBezTo>
                      <a:pt x="40" y="103"/>
                      <a:pt x="47" y="96"/>
                      <a:pt x="47" y="87"/>
                    </a:cubicBezTo>
                    <a:cubicBezTo>
                      <a:pt x="47" y="84"/>
                      <a:pt x="46" y="81"/>
                      <a:pt x="45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1"/>
                      <a:pt x="86" y="84"/>
                      <a:pt x="86" y="87"/>
                    </a:cubicBezTo>
                    <a:cubicBezTo>
                      <a:pt x="86" y="96"/>
                      <a:pt x="93" y="103"/>
                      <a:pt x="102" y="103"/>
                    </a:cubicBezTo>
                    <a:cubicBezTo>
                      <a:pt x="111" y="103"/>
                      <a:pt x="118" y="96"/>
                      <a:pt x="118" y="87"/>
                    </a:cubicBezTo>
                    <a:cubicBezTo>
                      <a:pt x="118" y="84"/>
                      <a:pt x="117" y="81"/>
                      <a:pt x="115" y="79"/>
                    </a:cubicBezTo>
                    <a:cubicBezTo>
                      <a:pt x="125" y="79"/>
                      <a:pt x="125" y="79"/>
                      <a:pt x="125" y="79"/>
                    </a:cubicBezTo>
                    <a:lnTo>
                      <a:pt x="125" y="55"/>
                    </a:lnTo>
                    <a:close/>
                    <a:moveTo>
                      <a:pt x="86" y="55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12" y="55"/>
                      <a:pt x="112" y="55"/>
                      <a:pt x="112" y="5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3" name="Freeform 139">
                <a:extLst>
                  <a:ext uri="{FF2B5EF4-FFF2-40B4-BE49-F238E27FC236}">
                    <a16:creationId xmlns:a16="http://schemas.microsoft.com/office/drawing/2014/main" id="{B1A18E2A-2DC4-4E32-8FA9-D738DF91F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0684" y="3160712"/>
                <a:ext cx="336661" cy="336661"/>
              </a:xfrm>
              <a:custGeom>
                <a:avLst/>
                <a:gdLst>
                  <a:gd name="T0" fmla="*/ 101 w 105"/>
                  <a:gd name="T1" fmla="*/ 29 h 105"/>
                  <a:gd name="T2" fmla="*/ 72 w 105"/>
                  <a:gd name="T3" fmla="*/ 26 h 105"/>
                  <a:gd name="T4" fmla="*/ 89 w 105"/>
                  <a:gd name="T5" fmla="*/ 10 h 105"/>
                  <a:gd name="T6" fmla="*/ 82 w 105"/>
                  <a:gd name="T7" fmla="*/ 3 h 105"/>
                  <a:gd name="T8" fmla="*/ 59 w 105"/>
                  <a:gd name="T9" fmla="*/ 26 h 105"/>
                  <a:gd name="T10" fmla="*/ 53 w 105"/>
                  <a:gd name="T11" fmla="*/ 26 h 105"/>
                  <a:gd name="T12" fmla="*/ 53 w 105"/>
                  <a:gd name="T13" fmla="*/ 26 h 105"/>
                  <a:gd name="T14" fmla="*/ 26 w 105"/>
                  <a:gd name="T15" fmla="*/ 0 h 105"/>
                  <a:gd name="T16" fmla="*/ 20 w 105"/>
                  <a:gd name="T17" fmla="*/ 6 h 105"/>
                  <a:gd name="T18" fmla="*/ 40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2 h 105"/>
                  <a:gd name="T26" fmla="*/ 53 w 105"/>
                  <a:gd name="T27" fmla="*/ 105 h 105"/>
                  <a:gd name="T28" fmla="*/ 101 w 105"/>
                  <a:gd name="T29" fmla="*/ 102 h 105"/>
                  <a:gd name="T30" fmla="*/ 105 w 105"/>
                  <a:gd name="T31" fmla="*/ 65 h 105"/>
                  <a:gd name="T32" fmla="*/ 101 w 105"/>
                  <a:gd name="T33" fmla="*/ 29 h 105"/>
                  <a:gd name="T34" fmla="*/ 89 w 105"/>
                  <a:gd name="T35" fmla="*/ 90 h 105"/>
                  <a:gd name="T36" fmla="*/ 53 w 105"/>
                  <a:gd name="T37" fmla="*/ 92 h 105"/>
                  <a:gd name="T38" fmla="*/ 16 w 105"/>
                  <a:gd name="T39" fmla="*/ 90 h 105"/>
                  <a:gd name="T40" fmla="*/ 13 w 105"/>
                  <a:gd name="T41" fmla="*/ 65 h 105"/>
                  <a:gd name="T42" fmla="*/ 16 w 105"/>
                  <a:gd name="T43" fmla="*/ 41 h 105"/>
                  <a:gd name="T44" fmla="*/ 53 w 105"/>
                  <a:gd name="T45" fmla="*/ 39 h 105"/>
                  <a:gd name="T46" fmla="*/ 89 w 105"/>
                  <a:gd name="T47" fmla="*/ 41 h 105"/>
                  <a:gd name="T48" fmla="*/ 92 w 105"/>
                  <a:gd name="T49" fmla="*/ 65 h 105"/>
                  <a:gd name="T50" fmla="*/ 89 w 105"/>
                  <a:gd name="T51" fmla="*/ 9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1" y="29"/>
                    </a:moveTo>
                    <a:cubicBezTo>
                      <a:pt x="92" y="28"/>
                      <a:pt x="82" y="27"/>
                      <a:pt x="72" y="26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5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2" y="40"/>
                      <a:pt x="0" y="53"/>
                      <a:pt x="0" y="65"/>
                    </a:cubicBezTo>
                    <a:cubicBezTo>
                      <a:pt x="0" y="78"/>
                      <a:pt x="2" y="91"/>
                      <a:pt x="4" y="102"/>
                    </a:cubicBezTo>
                    <a:cubicBezTo>
                      <a:pt x="19" y="104"/>
                      <a:pt x="35" y="105"/>
                      <a:pt x="53" y="105"/>
                    </a:cubicBezTo>
                    <a:cubicBezTo>
                      <a:pt x="70" y="105"/>
                      <a:pt x="86" y="104"/>
                      <a:pt x="101" y="102"/>
                    </a:cubicBezTo>
                    <a:cubicBezTo>
                      <a:pt x="104" y="91"/>
                      <a:pt x="105" y="78"/>
                      <a:pt x="105" y="65"/>
                    </a:cubicBezTo>
                    <a:cubicBezTo>
                      <a:pt x="105" y="53"/>
                      <a:pt x="104" y="40"/>
                      <a:pt x="101" y="29"/>
                    </a:cubicBezTo>
                    <a:close/>
                    <a:moveTo>
                      <a:pt x="89" y="90"/>
                    </a:moveTo>
                    <a:cubicBezTo>
                      <a:pt x="78" y="91"/>
                      <a:pt x="65" y="92"/>
                      <a:pt x="53" y="92"/>
                    </a:cubicBezTo>
                    <a:cubicBezTo>
                      <a:pt x="40" y="92"/>
                      <a:pt x="27" y="91"/>
                      <a:pt x="16" y="90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40" y="39"/>
                      <a:pt x="53" y="39"/>
                    </a:cubicBezTo>
                    <a:cubicBezTo>
                      <a:pt x="65" y="39"/>
                      <a:pt x="78" y="40"/>
                      <a:pt x="89" y="41"/>
                    </a:cubicBezTo>
                    <a:cubicBezTo>
                      <a:pt x="91" y="49"/>
                      <a:pt x="92" y="57"/>
                      <a:pt x="92" y="65"/>
                    </a:cubicBezTo>
                    <a:cubicBezTo>
                      <a:pt x="92" y="74"/>
                      <a:pt x="91" y="82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4" name="Freeform 140">
                <a:extLst>
                  <a:ext uri="{FF2B5EF4-FFF2-40B4-BE49-F238E27FC236}">
                    <a16:creationId xmlns:a16="http://schemas.microsoft.com/office/drawing/2014/main" id="{DFFC6D0C-D37A-42F1-8DA7-97131E63F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4172" y="2775119"/>
                <a:ext cx="428656" cy="348404"/>
              </a:xfrm>
              <a:custGeom>
                <a:avLst/>
                <a:gdLst>
                  <a:gd name="T0" fmla="*/ 134 w 134"/>
                  <a:gd name="T1" fmla="*/ 13 h 109"/>
                  <a:gd name="T2" fmla="*/ 118 w 134"/>
                  <a:gd name="T3" fmla="*/ 17 h 109"/>
                  <a:gd name="T4" fmla="*/ 130 w 134"/>
                  <a:gd name="T5" fmla="*/ 2 h 109"/>
                  <a:gd name="T6" fmla="*/ 113 w 134"/>
                  <a:gd name="T7" fmla="*/ 9 h 109"/>
                  <a:gd name="T8" fmla="*/ 93 w 134"/>
                  <a:gd name="T9" fmla="*/ 0 h 109"/>
                  <a:gd name="T10" fmla="*/ 65 w 134"/>
                  <a:gd name="T11" fmla="*/ 28 h 109"/>
                  <a:gd name="T12" fmla="*/ 66 w 134"/>
                  <a:gd name="T13" fmla="*/ 34 h 109"/>
                  <a:gd name="T14" fmla="*/ 10 w 134"/>
                  <a:gd name="T15" fmla="*/ 5 h 109"/>
                  <a:gd name="T16" fmla="*/ 6 w 134"/>
                  <a:gd name="T17" fmla="*/ 19 h 109"/>
                  <a:gd name="T18" fmla="*/ 18 w 134"/>
                  <a:gd name="T19" fmla="*/ 42 h 109"/>
                  <a:gd name="T20" fmla="*/ 6 w 134"/>
                  <a:gd name="T21" fmla="*/ 38 h 109"/>
                  <a:gd name="T22" fmla="*/ 6 w 134"/>
                  <a:gd name="T23" fmla="*/ 39 h 109"/>
                  <a:gd name="T24" fmla="*/ 28 w 134"/>
                  <a:gd name="T25" fmla="*/ 66 h 109"/>
                  <a:gd name="T26" fmla="*/ 20 w 134"/>
                  <a:gd name="T27" fmla="*/ 67 h 109"/>
                  <a:gd name="T28" fmla="*/ 15 w 134"/>
                  <a:gd name="T29" fmla="*/ 66 h 109"/>
                  <a:gd name="T30" fmla="*/ 41 w 134"/>
                  <a:gd name="T31" fmla="*/ 85 h 109"/>
                  <a:gd name="T32" fmla="*/ 7 w 134"/>
                  <a:gd name="T33" fmla="*/ 97 h 109"/>
                  <a:gd name="T34" fmla="*/ 0 w 134"/>
                  <a:gd name="T35" fmla="*/ 96 h 109"/>
                  <a:gd name="T36" fmla="*/ 42 w 134"/>
                  <a:gd name="T37" fmla="*/ 109 h 109"/>
                  <a:gd name="T38" fmla="*/ 120 w 134"/>
                  <a:gd name="T39" fmla="*/ 31 h 109"/>
                  <a:gd name="T40" fmla="*/ 120 w 134"/>
                  <a:gd name="T41" fmla="*/ 27 h 109"/>
                  <a:gd name="T42" fmla="*/ 134 w 134"/>
                  <a:gd name="T43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09">
                    <a:moveTo>
                      <a:pt x="134" y="13"/>
                    </a:moveTo>
                    <a:cubicBezTo>
                      <a:pt x="129" y="15"/>
                      <a:pt x="124" y="17"/>
                      <a:pt x="118" y="17"/>
                    </a:cubicBezTo>
                    <a:cubicBezTo>
                      <a:pt x="124" y="14"/>
                      <a:pt x="128" y="9"/>
                      <a:pt x="130" y="2"/>
                    </a:cubicBezTo>
                    <a:cubicBezTo>
                      <a:pt x="125" y="5"/>
                      <a:pt x="119" y="8"/>
                      <a:pt x="113" y="9"/>
                    </a:cubicBezTo>
                    <a:cubicBezTo>
                      <a:pt x="108" y="3"/>
                      <a:pt x="101" y="0"/>
                      <a:pt x="93" y="0"/>
                    </a:cubicBezTo>
                    <a:cubicBezTo>
                      <a:pt x="78" y="0"/>
                      <a:pt x="65" y="12"/>
                      <a:pt x="65" y="28"/>
                    </a:cubicBezTo>
                    <a:cubicBezTo>
                      <a:pt x="65" y="30"/>
                      <a:pt x="66" y="32"/>
                      <a:pt x="66" y="34"/>
                    </a:cubicBezTo>
                    <a:cubicBezTo>
                      <a:pt x="43" y="33"/>
                      <a:pt x="23" y="22"/>
                      <a:pt x="10" y="5"/>
                    </a:cubicBezTo>
                    <a:cubicBezTo>
                      <a:pt x="7" y="9"/>
                      <a:pt x="6" y="14"/>
                      <a:pt x="6" y="19"/>
                    </a:cubicBezTo>
                    <a:cubicBezTo>
                      <a:pt x="6" y="28"/>
                      <a:pt x="11" y="37"/>
                      <a:pt x="18" y="42"/>
                    </a:cubicBezTo>
                    <a:cubicBezTo>
                      <a:pt x="14" y="42"/>
                      <a:pt x="9" y="40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52"/>
                      <a:pt x="15" y="63"/>
                      <a:pt x="28" y="66"/>
                    </a:cubicBezTo>
                    <a:cubicBezTo>
                      <a:pt x="25" y="66"/>
                      <a:pt x="23" y="67"/>
                      <a:pt x="20" y="67"/>
                    </a:cubicBezTo>
                    <a:cubicBezTo>
                      <a:pt x="19" y="67"/>
                      <a:pt x="17" y="66"/>
                      <a:pt x="15" y="66"/>
                    </a:cubicBezTo>
                    <a:cubicBezTo>
                      <a:pt x="19" y="77"/>
                      <a:pt x="29" y="85"/>
                      <a:pt x="41" y="85"/>
                    </a:cubicBezTo>
                    <a:cubicBezTo>
                      <a:pt x="31" y="92"/>
                      <a:pt x="20" y="97"/>
                      <a:pt x="7" y="97"/>
                    </a:cubicBezTo>
                    <a:cubicBezTo>
                      <a:pt x="5" y="97"/>
                      <a:pt x="2" y="97"/>
                      <a:pt x="0" y="96"/>
                    </a:cubicBezTo>
                    <a:cubicBezTo>
                      <a:pt x="12" y="104"/>
                      <a:pt x="27" y="109"/>
                      <a:pt x="42" y="109"/>
                    </a:cubicBezTo>
                    <a:cubicBezTo>
                      <a:pt x="93" y="109"/>
                      <a:pt x="120" y="67"/>
                      <a:pt x="120" y="31"/>
                    </a:cubicBezTo>
                    <a:cubicBezTo>
                      <a:pt x="120" y="30"/>
                      <a:pt x="120" y="28"/>
                      <a:pt x="120" y="27"/>
                    </a:cubicBezTo>
                    <a:cubicBezTo>
                      <a:pt x="126" y="23"/>
                      <a:pt x="130" y="18"/>
                      <a:pt x="13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5" name="Freeform 141">
                <a:extLst>
                  <a:ext uri="{FF2B5EF4-FFF2-40B4-BE49-F238E27FC236}">
                    <a16:creationId xmlns:a16="http://schemas.microsoft.com/office/drawing/2014/main" id="{A3AC40F8-562B-469E-8F01-3EE6B081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5990" y="4558244"/>
                <a:ext cx="414954" cy="391466"/>
              </a:xfrm>
              <a:custGeom>
                <a:avLst/>
                <a:gdLst>
                  <a:gd name="T0" fmla="*/ 93 w 212"/>
                  <a:gd name="T1" fmla="*/ 107 h 200"/>
                  <a:gd name="T2" fmla="*/ 119 w 212"/>
                  <a:gd name="T3" fmla="*/ 107 h 200"/>
                  <a:gd name="T4" fmla="*/ 119 w 212"/>
                  <a:gd name="T5" fmla="*/ 54 h 200"/>
                  <a:gd name="T6" fmla="*/ 158 w 212"/>
                  <a:gd name="T7" fmla="*/ 54 h 200"/>
                  <a:gd name="T8" fmla="*/ 106 w 212"/>
                  <a:gd name="T9" fmla="*/ 0 h 200"/>
                  <a:gd name="T10" fmla="*/ 52 w 212"/>
                  <a:gd name="T11" fmla="*/ 54 h 200"/>
                  <a:gd name="T12" fmla="*/ 93 w 212"/>
                  <a:gd name="T13" fmla="*/ 54 h 200"/>
                  <a:gd name="T14" fmla="*/ 93 w 212"/>
                  <a:gd name="T15" fmla="*/ 107 h 200"/>
                  <a:gd name="T16" fmla="*/ 132 w 212"/>
                  <a:gd name="T17" fmla="*/ 77 h 200"/>
                  <a:gd name="T18" fmla="*/ 132 w 212"/>
                  <a:gd name="T19" fmla="*/ 97 h 200"/>
                  <a:gd name="T20" fmla="*/ 192 w 212"/>
                  <a:gd name="T21" fmla="*/ 120 h 200"/>
                  <a:gd name="T22" fmla="*/ 106 w 212"/>
                  <a:gd name="T23" fmla="*/ 152 h 200"/>
                  <a:gd name="T24" fmla="*/ 18 w 212"/>
                  <a:gd name="T25" fmla="*/ 120 h 200"/>
                  <a:gd name="T26" fmla="*/ 78 w 212"/>
                  <a:gd name="T27" fmla="*/ 97 h 200"/>
                  <a:gd name="T28" fmla="*/ 78 w 212"/>
                  <a:gd name="T29" fmla="*/ 77 h 200"/>
                  <a:gd name="T30" fmla="*/ 0 w 212"/>
                  <a:gd name="T31" fmla="*/ 107 h 200"/>
                  <a:gd name="T32" fmla="*/ 0 w 212"/>
                  <a:gd name="T33" fmla="*/ 160 h 200"/>
                  <a:gd name="T34" fmla="*/ 106 w 212"/>
                  <a:gd name="T35" fmla="*/ 200 h 200"/>
                  <a:gd name="T36" fmla="*/ 212 w 212"/>
                  <a:gd name="T37" fmla="*/ 160 h 200"/>
                  <a:gd name="T38" fmla="*/ 212 w 212"/>
                  <a:gd name="T39" fmla="*/ 107 h 200"/>
                  <a:gd name="T40" fmla="*/ 132 w 212"/>
                  <a:gd name="T41" fmla="*/ 7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00">
                    <a:moveTo>
                      <a:pt x="93" y="107"/>
                    </a:moveTo>
                    <a:lnTo>
                      <a:pt x="119" y="107"/>
                    </a:lnTo>
                    <a:lnTo>
                      <a:pt x="119" y="54"/>
                    </a:lnTo>
                    <a:lnTo>
                      <a:pt x="158" y="54"/>
                    </a:lnTo>
                    <a:lnTo>
                      <a:pt x="106" y="0"/>
                    </a:lnTo>
                    <a:lnTo>
                      <a:pt x="52" y="54"/>
                    </a:lnTo>
                    <a:lnTo>
                      <a:pt x="93" y="54"/>
                    </a:lnTo>
                    <a:lnTo>
                      <a:pt x="93" y="107"/>
                    </a:lnTo>
                    <a:close/>
                    <a:moveTo>
                      <a:pt x="132" y="77"/>
                    </a:moveTo>
                    <a:lnTo>
                      <a:pt x="132" y="97"/>
                    </a:lnTo>
                    <a:lnTo>
                      <a:pt x="192" y="120"/>
                    </a:lnTo>
                    <a:lnTo>
                      <a:pt x="106" y="152"/>
                    </a:lnTo>
                    <a:lnTo>
                      <a:pt x="18" y="120"/>
                    </a:lnTo>
                    <a:lnTo>
                      <a:pt x="78" y="97"/>
                    </a:lnTo>
                    <a:lnTo>
                      <a:pt x="78" y="77"/>
                    </a:lnTo>
                    <a:lnTo>
                      <a:pt x="0" y="107"/>
                    </a:lnTo>
                    <a:lnTo>
                      <a:pt x="0" y="160"/>
                    </a:lnTo>
                    <a:lnTo>
                      <a:pt x="106" y="200"/>
                    </a:lnTo>
                    <a:lnTo>
                      <a:pt x="212" y="160"/>
                    </a:lnTo>
                    <a:lnTo>
                      <a:pt x="212" y="107"/>
                    </a:lnTo>
                    <a:lnTo>
                      <a:pt x="132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6" name="Freeform 142">
                <a:extLst>
                  <a:ext uri="{FF2B5EF4-FFF2-40B4-BE49-F238E27FC236}">
                    <a16:creationId xmlns:a16="http://schemas.microsoft.com/office/drawing/2014/main" id="{8C7668B8-CBC4-49BE-90A3-03269DA4C0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46417" y="4981027"/>
                <a:ext cx="317087" cy="240751"/>
              </a:xfrm>
              <a:custGeom>
                <a:avLst/>
                <a:gdLst>
                  <a:gd name="T0" fmla="*/ 37 w 99"/>
                  <a:gd name="T1" fmla="*/ 16 h 75"/>
                  <a:gd name="T2" fmla="*/ 53 w 99"/>
                  <a:gd name="T3" fmla="*/ 31 h 75"/>
                  <a:gd name="T4" fmla="*/ 68 w 99"/>
                  <a:gd name="T5" fmla="*/ 16 h 75"/>
                  <a:gd name="T6" fmla="*/ 53 w 99"/>
                  <a:gd name="T7" fmla="*/ 0 h 75"/>
                  <a:gd name="T8" fmla="*/ 37 w 99"/>
                  <a:gd name="T9" fmla="*/ 16 h 75"/>
                  <a:gd name="T10" fmla="*/ 0 w 99"/>
                  <a:gd name="T11" fmla="*/ 16 h 75"/>
                  <a:gd name="T12" fmla="*/ 16 w 99"/>
                  <a:gd name="T13" fmla="*/ 31 h 75"/>
                  <a:gd name="T14" fmla="*/ 31 w 99"/>
                  <a:gd name="T15" fmla="*/ 16 h 75"/>
                  <a:gd name="T16" fmla="*/ 16 w 99"/>
                  <a:gd name="T17" fmla="*/ 0 h 75"/>
                  <a:gd name="T18" fmla="*/ 0 w 99"/>
                  <a:gd name="T19" fmla="*/ 16 h 75"/>
                  <a:gd name="T20" fmla="*/ 74 w 99"/>
                  <a:gd name="T21" fmla="*/ 47 h 75"/>
                  <a:gd name="T22" fmla="*/ 74 w 99"/>
                  <a:gd name="T23" fmla="*/ 37 h 75"/>
                  <a:gd name="T24" fmla="*/ 68 w 99"/>
                  <a:gd name="T25" fmla="*/ 31 h 75"/>
                  <a:gd name="T26" fmla="*/ 53 w 99"/>
                  <a:gd name="T27" fmla="*/ 31 h 75"/>
                  <a:gd name="T28" fmla="*/ 16 w 99"/>
                  <a:gd name="T29" fmla="*/ 31 h 75"/>
                  <a:gd name="T30" fmla="*/ 6 w 99"/>
                  <a:gd name="T31" fmla="*/ 31 h 75"/>
                  <a:gd name="T32" fmla="*/ 0 w 99"/>
                  <a:gd name="T33" fmla="*/ 37 h 75"/>
                  <a:gd name="T34" fmla="*/ 0 w 99"/>
                  <a:gd name="T35" fmla="*/ 68 h 75"/>
                  <a:gd name="T36" fmla="*/ 6 w 99"/>
                  <a:gd name="T37" fmla="*/ 75 h 75"/>
                  <a:gd name="T38" fmla="*/ 68 w 99"/>
                  <a:gd name="T39" fmla="*/ 75 h 75"/>
                  <a:gd name="T40" fmla="*/ 74 w 99"/>
                  <a:gd name="T41" fmla="*/ 68 h 75"/>
                  <a:gd name="T42" fmla="*/ 74 w 99"/>
                  <a:gd name="T43" fmla="*/ 59 h 75"/>
                  <a:gd name="T44" fmla="*/ 99 w 99"/>
                  <a:gd name="T45" fmla="*/ 75 h 75"/>
                  <a:gd name="T46" fmla="*/ 99 w 99"/>
                  <a:gd name="T47" fmla="*/ 31 h 75"/>
                  <a:gd name="T48" fmla="*/ 74 w 99"/>
                  <a:gd name="T49" fmla="*/ 47 h 75"/>
                  <a:gd name="T50" fmla="*/ 62 w 99"/>
                  <a:gd name="T51" fmla="*/ 62 h 75"/>
                  <a:gd name="T52" fmla="*/ 13 w 99"/>
                  <a:gd name="T53" fmla="*/ 62 h 75"/>
                  <a:gd name="T54" fmla="*/ 13 w 99"/>
                  <a:gd name="T55" fmla="*/ 44 h 75"/>
                  <a:gd name="T56" fmla="*/ 62 w 99"/>
                  <a:gd name="T57" fmla="*/ 44 h 75"/>
                  <a:gd name="T58" fmla="*/ 62 w 99"/>
                  <a:gd name="T59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75">
                    <a:moveTo>
                      <a:pt x="37" y="16"/>
                    </a:moveTo>
                    <a:cubicBezTo>
                      <a:pt x="37" y="24"/>
                      <a:pt x="44" y="31"/>
                      <a:pt x="53" y="31"/>
                    </a:cubicBezTo>
                    <a:cubicBezTo>
                      <a:pt x="61" y="31"/>
                      <a:pt x="68" y="24"/>
                      <a:pt x="68" y="16"/>
                    </a:cubicBezTo>
                    <a:cubicBezTo>
                      <a:pt x="68" y="7"/>
                      <a:pt x="61" y="0"/>
                      <a:pt x="53" y="0"/>
                    </a:cubicBezTo>
                    <a:cubicBezTo>
                      <a:pt x="44" y="0"/>
                      <a:pt x="37" y="7"/>
                      <a:pt x="37" y="16"/>
                    </a:cubicBezTo>
                    <a:close/>
                    <a:moveTo>
                      <a:pt x="0" y="16"/>
                    </a:move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  <a:moveTo>
                      <a:pt x="74" y="4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4"/>
                      <a:pt x="72" y="31"/>
                      <a:pt x="6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34"/>
                      <a:pt x="0" y="3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3" y="75"/>
                      <a:pt x="6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2" y="75"/>
                      <a:pt x="74" y="72"/>
                      <a:pt x="74" y="68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31"/>
                      <a:pt x="99" y="31"/>
                      <a:pt x="99" y="31"/>
                    </a:cubicBezTo>
                    <a:lnTo>
                      <a:pt x="74" y="47"/>
                    </a:lnTo>
                    <a:close/>
                    <a:moveTo>
                      <a:pt x="62" y="62"/>
                    </a:move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2" y="44"/>
                      <a:pt x="62" y="44"/>
                      <a:pt x="62" y="44"/>
                    </a:cubicBezTo>
                    <a:lnTo>
                      <a:pt x="62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7" name="Freeform 143">
                <a:extLst>
                  <a:ext uri="{FF2B5EF4-FFF2-40B4-BE49-F238E27FC236}">
                    <a16:creationId xmlns:a16="http://schemas.microsoft.com/office/drawing/2014/main" id="{AFBDD721-71F4-490F-89B4-35FBEB452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2038" y="4200054"/>
                <a:ext cx="336661" cy="340575"/>
              </a:xfrm>
              <a:custGeom>
                <a:avLst/>
                <a:gdLst>
                  <a:gd name="T0" fmla="*/ 53 w 105"/>
                  <a:gd name="T1" fmla="*/ 0 h 106"/>
                  <a:gd name="T2" fmla="*/ 0 w 105"/>
                  <a:gd name="T3" fmla="*/ 53 h 106"/>
                  <a:gd name="T4" fmla="*/ 53 w 105"/>
                  <a:gd name="T5" fmla="*/ 106 h 106"/>
                  <a:gd name="T6" fmla="*/ 105 w 105"/>
                  <a:gd name="T7" fmla="*/ 53 h 106"/>
                  <a:gd name="T8" fmla="*/ 53 w 105"/>
                  <a:gd name="T9" fmla="*/ 0 h 106"/>
                  <a:gd name="T10" fmla="*/ 84 w 105"/>
                  <a:gd name="T11" fmla="*/ 45 h 106"/>
                  <a:gd name="T12" fmla="*/ 55 w 105"/>
                  <a:gd name="T13" fmla="*/ 85 h 106"/>
                  <a:gd name="T14" fmla="*/ 41 w 105"/>
                  <a:gd name="T15" fmla="*/ 80 h 106"/>
                  <a:gd name="T16" fmla="*/ 31 w 105"/>
                  <a:gd name="T17" fmla="*/ 48 h 106"/>
                  <a:gd name="T18" fmla="*/ 24 w 105"/>
                  <a:gd name="T19" fmla="*/ 50 h 106"/>
                  <a:gd name="T20" fmla="*/ 21 w 105"/>
                  <a:gd name="T21" fmla="*/ 47 h 106"/>
                  <a:gd name="T22" fmla="*/ 40 w 105"/>
                  <a:gd name="T23" fmla="*/ 33 h 106"/>
                  <a:gd name="T24" fmla="*/ 51 w 105"/>
                  <a:gd name="T25" fmla="*/ 54 h 106"/>
                  <a:gd name="T26" fmla="*/ 56 w 105"/>
                  <a:gd name="T27" fmla="*/ 67 h 106"/>
                  <a:gd name="T28" fmla="*/ 64 w 105"/>
                  <a:gd name="T29" fmla="*/ 55 h 106"/>
                  <a:gd name="T30" fmla="*/ 57 w 105"/>
                  <a:gd name="T31" fmla="*/ 47 h 106"/>
                  <a:gd name="T32" fmla="*/ 84 w 105"/>
                  <a:gd name="T33" fmla="*/ 4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06">
                    <a:moveTo>
                      <a:pt x="53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82" y="106"/>
                      <a:pt x="105" y="82"/>
                      <a:pt x="105" y="53"/>
                    </a:cubicBezTo>
                    <a:cubicBezTo>
                      <a:pt x="105" y="24"/>
                      <a:pt x="82" y="0"/>
                      <a:pt x="53" y="0"/>
                    </a:cubicBezTo>
                    <a:close/>
                    <a:moveTo>
                      <a:pt x="84" y="45"/>
                    </a:moveTo>
                    <a:cubicBezTo>
                      <a:pt x="80" y="65"/>
                      <a:pt x="61" y="82"/>
                      <a:pt x="55" y="85"/>
                    </a:cubicBezTo>
                    <a:cubicBezTo>
                      <a:pt x="49" y="89"/>
                      <a:pt x="43" y="84"/>
                      <a:pt x="41" y="80"/>
                    </a:cubicBezTo>
                    <a:cubicBezTo>
                      <a:pt x="39" y="75"/>
                      <a:pt x="33" y="50"/>
                      <a:pt x="31" y="48"/>
                    </a:cubicBezTo>
                    <a:cubicBezTo>
                      <a:pt x="29" y="46"/>
                      <a:pt x="24" y="50"/>
                      <a:pt x="24" y="5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32" y="34"/>
                      <a:pt x="40" y="33"/>
                    </a:cubicBezTo>
                    <a:cubicBezTo>
                      <a:pt x="49" y="31"/>
                      <a:pt x="49" y="46"/>
                      <a:pt x="51" y="54"/>
                    </a:cubicBezTo>
                    <a:cubicBezTo>
                      <a:pt x="53" y="62"/>
                      <a:pt x="54" y="67"/>
                      <a:pt x="56" y="67"/>
                    </a:cubicBezTo>
                    <a:cubicBezTo>
                      <a:pt x="58" y="67"/>
                      <a:pt x="61" y="62"/>
                      <a:pt x="64" y="55"/>
                    </a:cubicBezTo>
                    <a:cubicBezTo>
                      <a:pt x="68" y="49"/>
                      <a:pt x="64" y="43"/>
                      <a:pt x="57" y="47"/>
                    </a:cubicBezTo>
                    <a:cubicBezTo>
                      <a:pt x="60" y="30"/>
                      <a:pt x="87" y="26"/>
                      <a:pt x="8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8" name="Freeform 144">
                <a:extLst>
                  <a:ext uri="{FF2B5EF4-FFF2-40B4-BE49-F238E27FC236}">
                    <a16:creationId xmlns:a16="http://schemas.microsoft.com/office/drawing/2014/main" id="{723C4B89-1B7C-48F9-95B2-48D10092D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6343" y="3900582"/>
                <a:ext cx="326874" cy="277941"/>
              </a:xfrm>
              <a:custGeom>
                <a:avLst/>
                <a:gdLst>
                  <a:gd name="T0" fmla="*/ 84 w 102"/>
                  <a:gd name="T1" fmla="*/ 82 h 87"/>
                  <a:gd name="T2" fmla="*/ 81 w 102"/>
                  <a:gd name="T3" fmla="*/ 81 h 87"/>
                  <a:gd name="T4" fmla="*/ 81 w 102"/>
                  <a:gd name="T5" fmla="*/ 74 h 87"/>
                  <a:gd name="T6" fmla="*/ 93 w 102"/>
                  <a:gd name="T7" fmla="*/ 44 h 87"/>
                  <a:gd name="T8" fmla="*/ 81 w 102"/>
                  <a:gd name="T9" fmla="*/ 13 h 87"/>
                  <a:gd name="T10" fmla="*/ 81 w 102"/>
                  <a:gd name="T11" fmla="*/ 6 h 87"/>
                  <a:gd name="T12" fmla="*/ 87 w 102"/>
                  <a:gd name="T13" fmla="*/ 6 h 87"/>
                  <a:gd name="T14" fmla="*/ 102 w 102"/>
                  <a:gd name="T15" fmla="*/ 44 h 87"/>
                  <a:gd name="T16" fmla="*/ 87 w 102"/>
                  <a:gd name="T17" fmla="*/ 81 h 87"/>
                  <a:gd name="T18" fmla="*/ 84 w 102"/>
                  <a:gd name="T19" fmla="*/ 82 h 87"/>
                  <a:gd name="T20" fmla="*/ 68 w 102"/>
                  <a:gd name="T21" fmla="*/ 74 h 87"/>
                  <a:gd name="T22" fmla="*/ 65 w 102"/>
                  <a:gd name="T23" fmla="*/ 72 h 87"/>
                  <a:gd name="T24" fmla="*/ 65 w 102"/>
                  <a:gd name="T25" fmla="*/ 66 h 87"/>
                  <a:gd name="T26" fmla="*/ 65 w 102"/>
                  <a:gd name="T27" fmla="*/ 21 h 87"/>
                  <a:gd name="T28" fmla="*/ 65 w 102"/>
                  <a:gd name="T29" fmla="*/ 15 h 87"/>
                  <a:gd name="T30" fmla="*/ 71 w 102"/>
                  <a:gd name="T31" fmla="*/ 15 h 87"/>
                  <a:gd name="T32" fmla="*/ 83 w 102"/>
                  <a:gd name="T33" fmla="*/ 44 h 87"/>
                  <a:gd name="T34" fmla="*/ 71 w 102"/>
                  <a:gd name="T35" fmla="*/ 72 h 87"/>
                  <a:gd name="T36" fmla="*/ 68 w 102"/>
                  <a:gd name="T37" fmla="*/ 74 h 87"/>
                  <a:gd name="T38" fmla="*/ 52 w 102"/>
                  <a:gd name="T39" fmla="*/ 65 h 87"/>
                  <a:gd name="T40" fmla="*/ 49 w 102"/>
                  <a:gd name="T41" fmla="*/ 64 h 87"/>
                  <a:gd name="T42" fmla="*/ 49 w 102"/>
                  <a:gd name="T43" fmla="*/ 57 h 87"/>
                  <a:gd name="T44" fmla="*/ 49 w 102"/>
                  <a:gd name="T45" fmla="*/ 30 h 87"/>
                  <a:gd name="T46" fmla="*/ 49 w 102"/>
                  <a:gd name="T47" fmla="*/ 23 h 87"/>
                  <a:gd name="T48" fmla="*/ 55 w 102"/>
                  <a:gd name="T49" fmla="*/ 23 h 87"/>
                  <a:gd name="T50" fmla="*/ 55 w 102"/>
                  <a:gd name="T51" fmla="*/ 64 h 87"/>
                  <a:gd name="T52" fmla="*/ 52 w 102"/>
                  <a:gd name="T53" fmla="*/ 65 h 87"/>
                  <a:gd name="T54" fmla="*/ 38 w 102"/>
                  <a:gd name="T55" fmla="*/ 3 h 87"/>
                  <a:gd name="T56" fmla="*/ 42 w 102"/>
                  <a:gd name="T57" fmla="*/ 5 h 87"/>
                  <a:gd name="T58" fmla="*/ 42 w 102"/>
                  <a:gd name="T59" fmla="*/ 82 h 87"/>
                  <a:gd name="T60" fmla="*/ 38 w 102"/>
                  <a:gd name="T61" fmla="*/ 84 h 87"/>
                  <a:gd name="T62" fmla="*/ 15 w 102"/>
                  <a:gd name="T63" fmla="*/ 62 h 87"/>
                  <a:gd name="T64" fmla="*/ 0 w 102"/>
                  <a:gd name="T65" fmla="*/ 62 h 87"/>
                  <a:gd name="T66" fmla="*/ 0 w 102"/>
                  <a:gd name="T67" fmla="*/ 25 h 87"/>
                  <a:gd name="T68" fmla="*/ 15 w 102"/>
                  <a:gd name="T69" fmla="*/ 25 h 87"/>
                  <a:gd name="T70" fmla="*/ 38 w 102"/>
                  <a:gd name="T7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87">
                    <a:moveTo>
                      <a:pt x="84" y="82"/>
                    </a:moveTo>
                    <a:cubicBezTo>
                      <a:pt x="83" y="82"/>
                      <a:pt x="81" y="82"/>
                      <a:pt x="81" y="81"/>
                    </a:cubicBezTo>
                    <a:cubicBezTo>
                      <a:pt x="79" y="79"/>
                      <a:pt x="79" y="76"/>
                      <a:pt x="81" y="74"/>
                    </a:cubicBezTo>
                    <a:cubicBezTo>
                      <a:pt x="89" y="66"/>
                      <a:pt x="93" y="55"/>
                      <a:pt x="93" y="44"/>
                    </a:cubicBezTo>
                    <a:cubicBezTo>
                      <a:pt x="93" y="32"/>
                      <a:pt x="89" y="21"/>
                      <a:pt x="81" y="13"/>
                    </a:cubicBezTo>
                    <a:cubicBezTo>
                      <a:pt x="79" y="11"/>
                      <a:pt x="79" y="8"/>
                      <a:pt x="81" y="6"/>
                    </a:cubicBezTo>
                    <a:cubicBezTo>
                      <a:pt x="82" y="4"/>
                      <a:pt x="85" y="4"/>
                      <a:pt x="87" y="6"/>
                    </a:cubicBezTo>
                    <a:cubicBezTo>
                      <a:pt x="97" y="16"/>
                      <a:pt x="102" y="29"/>
                      <a:pt x="102" y="44"/>
                    </a:cubicBezTo>
                    <a:cubicBezTo>
                      <a:pt x="102" y="58"/>
                      <a:pt x="97" y="71"/>
                      <a:pt x="87" y="81"/>
                    </a:cubicBezTo>
                    <a:cubicBezTo>
                      <a:pt x="86" y="82"/>
                      <a:pt x="85" y="82"/>
                      <a:pt x="84" y="82"/>
                    </a:cubicBezTo>
                    <a:close/>
                    <a:moveTo>
                      <a:pt x="68" y="74"/>
                    </a:moveTo>
                    <a:cubicBezTo>
                      <a:pt x="67" y="74"/>
                      <a:pt x="65" y="73"/>
                      <a:pt x="65" y="72"/>
                    </a:cubicBezTo>
                    <a:cubicBezTo>
                      <a:pt x="63" y="70"/>
                      <a:pt x="63" y="68"/>
                      <a:pt x="65" y="66"/>
                    </a:cubicBezTo>
                    <a:cubicBezTo>
                      <a:pt x="77" y="54"/>
                      <a:pt x="77" y="33"/>
                      <a:pt x="65" y="21"/>
                    </a:cubicBezTo>
                    <a:cubicBezTo>
                      <a:pt x="63" y="19"/>
                      <a:pt x="63" y="17"/>
                      <a:pt x="65" y="15"/>
                    </a:cubicBezTo>
                    <a:cubicBezTo>
                      <a:pt x="66" y="13"/>
                      <a:pt x="69" y="13"/>
                      <a:pt x="71" y="15"/>
                    </a:cubicBezTo>
                    <a:cubicBezTo>
                      <a:pt x="79" y="22"/>
                      <a:pt x="83" y="33"/>
                      <a:pt x="83" y="44"/>
                    </a:cubicBezTo>
                    <a:cubicBezTo>
                      <a:pt x="83" y="54"/>
                      <a:pt x="79" y="65"/>
                      <a:pt x="71" y="72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52" y="65"/>
                    </a:moveTo>
                    <a:cubicBezTo>
                      <a:pt x="51" y="65"/>
                      <a:pt x="49" y="65"/>
                      <a:pt x="49" y="64"/>
                    </a:cubicBezTo>
                    <a:cubicBezTo>
                      <a:pt x="47" y="62"/>
                      <a:pt x="47" y="59"/>
                      <a:pt x="49" y="57"/>
                    </a:cubicBezTo>
                    <a:cubicBezTo>
                      <a:pt x="56" y="50"/>
                      <a:pt x="56" y="37"/>
                      <a:pt x="49" y="30"/>
                    </a:cubicBezTo>
                    <a:cubicBezTo>
                      <a:pt x="47" y="28"/>
                      <a:pt x="47" y="25"/>
                      <a:pt x="49" y="23"/>
                    </a:cubicBezTo>
                    <a:cubicBezTo>
                      <a:pt x="50" y="22"/>
                      <a:pt x="53" y="22"/>
                      <a:pt x="55" y="23"/>
                    </a:cubicBezTo>
                    <a:cubicBezTo>
                      <a:pt x="66" y="34"/>
                      <a:pt x="66" y="53"/>
                      <a:pt x="55" y="64"/>
                    </a:cubicBezTo>
                    <a:cubicBezTo>
                      <a:pt x="54" y="65"/>
                      <a:pt x="53" y="65"/>
                      <a:pt x="52" y="65"/>
                    </a:cubicBezTo>
                    <a:close/>
                    <a:moveTo>
                      <a:pt x="38" y="3"/>
                    </a:moveTo>
                    <a:cubicBezTo>
                      <a:pt x="40" y="0"/>
                      <a:pt x="42" y="1"/>
                      <a:pt x="42" y="5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6"/>
                      <a:pt x="40" y="87"/>
                      <a:pt x="38" y="84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3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9" name="Freeform 145">
                <a:extLst>
                  <a:ext uri="{FF2B5EF4-FFF2-40B4-BE49-F238E27FC236}">
                    <a16:creationId xmlns:a16="http://schemas.microsoft.com/office/drawing/2014/main" id="{FCE5349D-F958-4241-AEED-ADE908936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3544348"/>
                <a:ext cx="369936" cy="326873"/>
              </a:xfrm>
              <a:custGeom>
                <a:avLst/>
                <a:gdLst>
                  <a:gd name="T0" fmla="*/ 124 w 189"/>
                  <a:gd name="T1" fmla="*/ 23 h 167"/>
                  <a:gd name="T2" fmla="*/ 65 w 189"/>
                  <a:gd name="T3" fmla="*/ 0 h 167"/>
                  <a:gd name="T4" fmla="*/ 0 w 189"/>
                  <a:gd name="T5" fmla="*/ 23 h 167"/>
                  <a:gd name="T6" fmla="*/ 0 w 189"/>
                  <a:gd name="T7" fmla="*/ 167 h 167"/>
                  <a:gd name="T8" fmla="*/ 65 w 189"/>
                  <a:gd name="T9" fmla="*/ 142 h 167"/>
                  <a:gd name="T10" fmla="*/ 124 w 189"/>
                  <a:gd name="T11" fmla="*/ 167 h 167"/>
                  <a:gd name="T12" fmla="*/ 189 w 189"/>
                  <a:gd name="T13" fmla="*/ 142 h 167"/>
                  <a:gd name="T14" fmla="*/ 189 w 189"/>
                  <a:gd name="T15" fmla="*/ 0 h 167"/>
                  <a:gd name="T16" fmla="*/ 124 w 189"/>
                  <a:gd name="T17" fmla="*/ 23 h 167"/>
                  <a:gd name="T18" fmla="*/ 70 w 189"/>
                  <a:gd name="T19" fmla="*/ 15 h 167"/>
                  <a:gd name="T20" fmla="*/ 119 w 189"/>
                  <a:gd name="T21" fmla="*/ 35 h 167"/>
                  <a:gd name="T22" fmla="*/ 119 w 189"/>
                  <a:gd name="T23" fmla="*/ 152 h 167"/>
                  <a:gd name="T24" fmla="*/ 70 w 189"/>
                  <a:gd name="T25" fmla="*/ 133 h 167"/>
                  <a:gd name="T26" fmla="*/ 70 w 189"/>
                  <a:gd name="T27" fmla="*/ 15 h 167"/>
                  <a:gd name="T28" fmla="*/ 11 w 189"/>
                  <a:gd name="T29" fmla="*/ 31 h 167"/>
                  <a:gd name="T30" fmla="*/ 58 w 189"/>
                  <a:gd name="T31" fmla="*/ 15 h 167"/>
                  <a:gd name="T32" fmla="*/ 58 w 189"/>
                  <a:gd name="T33" fmla="*/ 133 h 167"/>
                  <a:gd name="T34" fmla="*/ 11 w 189"/>
                  <a:gd name="T35" fmla="*/ 151 h 167"/>
                  <a:gd name="T36" fmla="*/ 11 w 189"/>
                  <a:gd name="T37" fmla="*/ 31 h 167"/>
                  <a:gd name="T38" fmla="*/ 178 w 189"/>
                  <a:gd name="T39" fmla="*/ 134 h 167"/>
                  <a:gd name="T40" fmla="*/ 130 w 189"/>
                  <a:gd name="T41" fmla="*/ 152 h 167"/>
                  <a:gd name="T42" fmla="*/ 130 w 189"/>
                  <a:gd name="T43" fmla="*/ 35 h 167"/>
                  <a:gd name="T44" fmla="*/ 178 w 189"/>
                  <a:gd name="T45" fmla="*/ 17 h 167"/>
                  <a:gd name="T46" fmla="*/ 178 w 189"/>
                  <a:gd name="T47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167">
                    <a:moveTo>
                      <a:pt x="124" y="23"/>
                    </a:moveTo>
                    <a:lnTo>
                      <a:pt x="65" y="0"/>
                    </a:lnTo>
                    <a:lnTo>
                      <a:pt x="0" y="23"/>
                    </a:lnTo>
                    <a:lnTo>
                      <a:pt x="0" y="167"/>
                    </a:lnTo>
                    <a:lnTo>
                      <a:pt x="65" y="142"/>
                    </a:lnTo>
                    <a:lnTo>
                      <a:pt x="124" y="167"/>
                    </a:lnTo>
                    <a:lnTo>
                      <a:pt x="189" y="142"/>
                    </a:lnTo>
                    <a:lnTo>
                      <a:pt x="189" y="0"/>
                    </a:lnTo>
                    <a:lnTo>
                      <a:pt x="124" y="23"/>
                    </a:lnTo>
                    <a:close/>
                    <a:moveTo>
                      <a:pt x="70" y="15"/>
                    </a:moveTo>
                    <a:lnTo>
                      <a:pt x="119" y="35"/>
                    </a:lnTo>
                    <a:lnTo>
                      <a:pt x="119" y="152"/>
                    </a:lnTo>
                    <a:lnTo>
                      <a:pt x="70" y="133"/>
                    </a:lnTo>
                    <a:lnTo>
                      <a:pt x="70" y="15"/>
                    </a:lnTo>
                    <a:close/>
                    <a:moveTo>
                      <a:pt x="11" y="31"/>
                    </a:moveTo>
                    <a:lnTo>
                      <a:pt x="58" y="15"/>
                    </a:lnTo>
                    <a:lnTo>
                      <a:pt x="58" y="133"/>
                    </a:lnTo>
                    <a:lnTo>
                      <a:pt x="11" y="151"/>
                    </a:lnTo>
                    <a:lnTo>
                      <a:pt x="11" y="31"/>
                    </a:lnTo>
                    <a:close/>
                    <a:moveTo>
                      <a:pt x="178" y="134"/>
                    </a:moveTo>
                    <a:lnTo>
                      <a:pt x="130" y="152"/>
                    </a:lnTo>
                    <a:lnTo>
                      <a:pt x="130" y="35"/>
                    </a:lnTo>
                    <a:lnTo>
                      <a:pt x="178" y="17"/>
                    </a:lnTo>
                    <a:lnTo>
                      <a:pt x="17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0" name="Freeform 146">
                <a:extLst>
                  <a:ext uri="{FF2B5EF4-FFF2-40B4-BE49-F238E27FC236}">
                    <a16:creationId xmlns:a16="http://schemas.microsoft.com/office/drawing/2014/main" id="{E600F924-50D9-4276-B166-22819DE3A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2322975"/>
                <a:ext cx="405168" cy="409081"/>
              </a:xfrm>
              <a:custGeom>
                <a:avLst/>
                <a:gdLst>
                  <a:gd name="T0" fmla="*/ 63 w 127"/>
                  <a:gd name="T1" fmla="*/ 0 h 128"/>
                  <a:gd name="T2" fmla="*/ 0 w 127"/>
                  <a:gd name="T3" fmla="*/ 64 h 128"/>
                  <a:gd name="T4" fmla="*/ 63 w 127"/>
                  <a:gd name="T5" fmla="*/ 128 h 128"/>
                  <a:gd name="T6" fmla="*/ 127 w 127"/>
                  <a:gd name="T7" fmla="*/ 64 h 128"/>
                  <a:gd name="T8" fmla="*/ 63 w 127"/>
                  <a:gd name="T9" fmla="*/ 0 h 128"/>
                  <a:gd name="T10" fmla="*/ 52 w 127"/>
                  <a:gd name="T11" fmla="*/ 104 h 128"/>
                  <a:gd name="T12" fmla="*/ 25 w 127"/>
                  <a:gd name="T13" fmla="*/ 69 h 128"/>
                  <a:gd name="T14" fmla="*/ 37 w 127"/>
                  <a:gd name="T15" fmla="*/ 57 h 128"/>
                  <a:gd name="T16" fmla="*/ 52 w 127"/>
                  <a:gd name="T17" fmla="*/ 76 h 128"/>
                  <a:gd name="T18" fmla="*/ 98 w 127"/>
                  <a:gd name="T19" fmla="*/ 38 h 128"/>
                  <a:gd name="T20" fmla="*/ 103 w 127"/>
                  <a:gd name="T21" fmla="*/ 44 h 128"/>
                  <a:gd name="T22" fmla="*/ 52 w 127"/>
                  <a:gd name="T2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8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99"/>
                      <a:pt x="28" y="128"/>
                      <a:pt x="63" y="128"/>
                    </a:cubicBezTo>
                    <a:cubicBezTo>
                      <a:pt x="99" y="128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3" y="0"/>
                    </a:cubicBezTo>
                    <a:close/>
                    <a:moveTo>
                      <a:pt x="52" y="104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44"/>
                      <a:pt x="103" y="44"/>
                      <a:pt x="103" y="44"/>
                    </a:cubicBezTo>
                    <a:lnTo>
                      <a:pt x="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1" name="Freeform 147">
                <a:extLst>
                  <a:ext uri="{FF2B5EF4-FFF2-40B4-BE49-F238E27FC236}">
                    <a16:creationId xmlns:a16="http://schemas.microsoft.com/office/drawing/2014/main" id="{CEC4E671-34F2-407B-8BBA-C0B609A08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58707" y="5188504"/>
                <a:ext cx="307301" cy="307300"/>
              </a:xfrm>
              <a:custGeom>
                <a:avLst/>
                <a:gdLst>
                  <a:gd name="T0" fmla="*/ 0 w 157"/>
                  <a:gd name="T1" fmla="*/ 74 h 157"/>
                  <a:gd name="T2" fmla="*/ 0 w 157"/>
                  <a:gd name="T3" fmla="*/ 23 h 157"/>
                  <a:gd name="T4" fmla="*/ 64 w 157"/>
                  <a:gd name="T5" fmla="*/ 13 h 157"/>
                  <a:gd name="T6" fmla="*/ 64 w 157"/>
                  <a:gd name="T7" fmla="*/ 74 h 157"/>
                  <a:gd name="T8" fmla="*/ 0 w 157"/>
                  <a:gd name="T9" fmla="*/ 74 h 157"/>
                  <a:gd name="T10" fmla="*/ 73 w 157"/>
                  <a:gd name="T11" fmla="*/ 12 h 157"/>
                  <a:gd name="T12" fmla="*/ 157 w 157"/>
                  <a:gd name="T13" fmla="*/ 0 h 157"/>
                  <a:gd name="T14" fmla="*/ 157 w 157"/>
                  <a:gd name="T15" fmla="*/ 74 h 157"/>
                  <a:gd name="T16" fmla="*/ 73 w 157"/>
                  <a:gd name="T17" fmla="*/ 74 h 157"/>
                  <a:gd name="T18" fmla="*/ 73 w 157"/>
                  <a:gd name="T19" fmla="*/ 12 h 157"/>
                  <a:gd name="T20" fmla="*/ 157 w 157"/>
                  <a:gd name="T21" fmla="*/ 84 h 157"/>
                  <a:gd name="T22" fmla="*/ 157 w 157"/>
                  <a:gd name="T23" fmla="*/ 157 h 157"/>
                  <a:gd name="T24" fmla="*/ 73 w 157"/>
                  <a:gd name="T25" fmla="*/ 146 h 157"/>
                  <a:gd name="T26" fmla="*/ 73 w 157"/>
                  <a:gd name="T27" fmla="*/ 84 h 157"/>
                  <a:gd name="T28" fmla="*/ 157 w 157"/>
                  <a:gd name="T29" fmla="*/ 84 h 157"/>
                  <a:gd name="T30" fmla="*/ 64 w 157"/>
                  <a:gd name="T31" fmla="*/ 144 h 157"/>
                  <a:gd name="T32" fmla="*/ 0 w 157"/>
                  <a:gd name="T33" fmla="*/ 136 h 157"/>
                  <a:gd name="T34" fmla="*/ 0 w 157"/>
                  <a:gd name="T35" fmla="*/ 84 h 157"/>
                  <a:gd name="T36" fmla="*/ 64 w 157"/>
                  <a:gd name="T37" fmla="*/ 84 h 157"/>
                  <a:gd name="T38" fmla="*/ 64 w 157"/>
                  <a:gd name="T3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57">
                    <a:moveTo>
                      <a:pt x="0" y="74"/>
                    </a:moveTo>
                    <a:lnTo>
                      <a:pt x="0" y="23"/>
                    </a:lnTo>
                    <a:lnTo>
                      <a:pt x="64" y="13"/>
                    </a:lnTo>
                    <a:lnTo>
                      <a:pt x="64" y="74"/>
                    </a:lnTo>
                    <a:lnTo>
                      <a:pt x="0" y="74"/>
                    </a:lnTo>
                    <a:close/>
                    <a:moveTo>
                      <a:pt x="73" y="12"/>
                    </a:moveTo>
                    <a:lnTo>
                      <a:pt x="157" y="0"/>
                    </a:lnTo>
                    <a:lnTo>
                      <a:pt x="157" y="74"/>
                    </a:lnTo>
                    <a:lnTo>
                      <a:pt x="73" y="74"/>
                    </a:lnTo>
                    <a:lnTo>
                      <a:pt x="73" y="12"/>
                    </a:lnTo>
                    <a:close/>
                    <a:moveTo>
                      <a:pt x="157" y="84"/>
                    </a:moveTo>
                    <a:lnTo>
                      <a:pt x="157" y="157"/>
                    </a:lnTo>
                    <a:lnTo>
                      <a:pt x="73" y="146"/>
                    </a:lnTo>
                    <a:lnTo>
                      <a:pt x="73" y="84"/>
                    </a:lnTo>
                    <a:lnTo>
                      <a:pt x="157" y="84"/>
                    </a:lnTo>
                    <a:close/>
                    <a:moveTo>
                      <a:pt x="64" y="144"/>
                    </a:moveTo>
                    <a:lnTo>
                      <a:pt x="0" y="136"/>
                    </a:lnTo>
                    <a:lnTo>
                      <a:pt x="0" y="84"/>
                    </a:lnTo>
                    <a:lnTo>
                      <a:pt x="64" y="84"/>
                    </a:lnTo>
                    <a:lnTo>
                      <a:pt x="6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2" name="Freeform 148">
                <a:extLst>
                  <a:ext uri="{FF2B5EF4-FFF2-40B4-BE49-F238E27FC236}">
                    <a16:creationId xmlns:a16="http://schemas.microsoft.com/office/drawing/2014/main" id="{F41B6EC3-2C97-4EDA-B795-BF77D01BD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2047" y="5121955"/>
                <a:ext cx="272069" cy="272068"/>
              </a:xfrm>
              <a:custGeom>
                <a:avLst/>
                <a:gdLst>
                  <a:gd name="T0" fmla="*/ 11 w 85"/>
                  <a:gd name="T1" fmla="*/ 42 h 85"/>
                  <a:gd name="T2" fmla="*/ 29 w 85"/>
                  <a:gd name="T3" fmla="*/ 70 h 85"/>
                  <a:gd name="T4" fmla="*/ 14 w 85"/>
                  <a:gd name="T5" fmla="*/ 30 h 85"/>
                  <a:gd name="T6" fmla="*/ 11 w 85"/>
                  <a:gd name="T7" fmla="*/ 42 h 85"/>
                  <a:gd name="T8" fmla="*/ 64 w 85"/>
                  <a:gd name="T9" fmla="*/ 41 h 85"/>
                  <a:gd name="T10" fmla="*/ 62 w 85"/>
                  <a:gd name="T11" fmla="*/ 32 h 85"/>
                  <a:gd name="T12" fmla="*/ 59 w 85"/>
                  <a:gd name="T13" fmla="*/ 25 h 85"/>
                  <a:gd name="T14" fmla="*/ 64 w 85"/>
                  <a:gd name="T15" fmla="*/ 20 h 85"/>
                  <a:gd name="T16" fmla="*/ 64 w 85"/>
                  <a:gd name="T17" fmla="*/ 20 h 85"/>
                  <a:gd name="T18" fmla="*/ 43 w 85"/>
                  <a:gd name="T19" fmla="*/ 11 h 85"/>
                  <a:gd name="T20" fmla="*/ 16 w 85"/>
                  <a:gd name="T21" fmla="*/ 25 h 85"/>
                  <a:gd name="T22" fmla="*/ 18 w 85"/>
                  <a:gd name="T23" fmla="*/ 25 h 85"/>
                  <a:gd name="T24" fmla="*/ 27 w 85"/>
                  <a:gd name="T25" fmla="*/ 25 h 85"/>
                  <a:gd name="T26" fmla="*/ 27 w 85"/>
                  <a:gd name="T27" fmla="*/ 28 h 85"/>
                  <a:gd name="T28" fmla="*/ 23 w 85"/>
                  <a:gd name="T29" fmla="*/ 28 h 85"/>
                  <a:gd name="T30" fmla="*/ 35 w 85"/>
                  <a:gd name="T31" fmla="*/ 61 h 85"/>
                  <a:gd name="T32" fmla="*/ 42 w 85"/>
                  <a:gd name="T33" fmla="*/ 41 h 85"/>
                  <a:gd name="T34" fmla="*/ 37 w 85"/>
                  <a:gd name="T35" fmla="*/ 28 h 85"/>
                  <a:gd name="T36" fmla="*/ 34 w 85"/>
                  <a:gd name="T37" fmla="*/ 28 h 85"/>
                  <a:gd name="T38" fmla="*/ 34 w 85"/>
                  <a:gd name="T39" fmla="*/ 25 h 85"/>
                  <a:gd name="T40" fmla="*/ 42 w 85"/>
                  <a:gd name="T41" fmla="*/ 25 h 85"/>
                  <a:gd name="T42" fmla="*/ 51 w 85"/>
                  <a:gd name="T43" fmla="*/ 25 h 85"/>
                  <a:gd name="T44" fmla="*/ 51 w 85"/>
                  <a:gd name="T45" fmla="*/ 28 h 85"/>
                  <a:gd name="T46" fmla="*/ 47 w 85"/>
                  <a:gd name="T47" fmla="*/ 28 h 85"/>
                  <a:gd name="T48" fmla="*/ 59 w 85"/>
                  <a:gd name="T49" fmla="*/ 61 h 85"/>
                  <a:gd name="T50" fmla="*/ 62 w 85"/>
                  <a:gd name="T51" fmla="*/ 51 h 85"/>
                  <a:gd name="T52" fmla="*/ 64 w 85"/>
                  <a:gd name="T53" fmla="*/ 41 h 85"/>
                  <a:gd name="T54" fmla="*/ 43 w 85"/>
                  <a:gd name="T55" fmla="*/ 45 h 85"/>
                  <a:gd name="T56" fmla="*/ 34 w 85"/>
                  <a:gd name="T57" fmla="*/ 72 h 85"/>
                  <a:gd name="T58" fmla="*/ 43 w 85"/>
                  <a:gd name="T59" fmla="*/ 73 h 85"/>
                  <a:gd name="T60" fmla="*/ 53 w 85"/>
                  <a:gd name="T61" fmla="*/ 72 h 85"/>
                  <a:gd name="T62" fmla="*/ 53 w 85"/>
                  <a:gd name="T63" fmla="*/ 71 h 85"/>
                  <a:gd name="T64" fmla="*/ 43 w 85"/>
                  <a:gd name="T65" fmla="*/ 45 h 85"/>
                  <a:gd name="T66" fmla="*/ 71 w 85"/>
                  <a:gd name="T67" fmla="*/ 28 h 85"/>
                  <a:gd name="T68" fmla="*/ 71 w 85"/>
                  <a:gd name="T69" fmla="*/ 31 h 85"/>
                  <a:gd name="T70" fmla="*/ 69 w 85"/>
                  <a:gd name="T71" fmla="*/ 42 h 85"/>
                  <a:gd name="T72" fmla="*/ 59 w 85"/>
                  <a:gd name="T73" fmla="*/ 69 h 85"/>
                  <a:gd name="T74" fmla="*/ 75 w 85"/>
                  <a:gd name="T75" fmla="*/ 42 h 85"/>
                  <a:gd name="T76" fmla="*/ 71 w 85"/>
                  <a:gd name="T77" fmla="*/ 28 h 85"/>
                  <a:gd name="T78" fmla="*/ 43 w 85"/>
                  <a:gd name="T79" fmla="*/ 0 h 85"/>
                  <a:gd name="T80" fmla="*/ 0 w 85"/>
                  <a:gd name="T81" fmla="*/ 42 h 85"/>
                  <a:gd name="T82" fmla="*/ 43 w 85"/>
                  <a:gd name="T83" fmla="*/ 85 h 85"/>
                  <a:gd name="T84" fmla="*/ 85 w 85"/>
                  <a:gd name="T85" fmla="*/ 42 h 85"/>
                  <a:gd name="T86" fmla="*/ 43 w 85"/>
                  <a:gd name="T87" fmla="*/ 0 h 85"/>
                  <a:gd name="T88" fmla="*/ 43 w 85"/>
                  <a:gd name="T89" fmla="*/ 79 h 85"/>
                  <a:gd name="T90" fmla="*/ 6 w 85"/>
                  <a:gd name="T91" fmla="*/ 42 h 85"/>
                  <a:gd name="T92" fmla="*/ 43 w 85"/>
                  <a:gd name="T93" fmla="*/ 5 h 85"/>
                  <a:gd name="T94" fmla="*/ 80 w 85"/>
                  <a:gd name="T95" fmla="*/ 42 h 85"/>
                  <a:gd name="T96" fmla="*/ 43 w 85"/>
                  <a:gd name="T9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11" y="42"/>
                    </a:moveTo>
                    <a:cubicBezTo>
                      <a:pt x="11" y="55"/>
                      <a:pt x="18" y="65"/>
                      <a:pt x="29" y="7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1" y="38"/>
                      <a:pt x="11" y="42"/>
                    </a:cubicBezTo>
                    <a:close/>
                    <a:moveTo>
                      <a:pt x="64" y="41"/>
                    </a:moveTo>
                    <a:cubicBezTo>
                      <a:pt x="64" y="37"/>
                      <a:pt x="63" y="34"/>
                      <a:pt x="62" y="32"/>
                    </a:cubicBezTo>
                    <a:cubicBezTo>
                      <a:pt x="60" y="30"/>
                      <a:pt x="59" y="28"/>
                      <a:pt x="59" y="25"/>
                    </a:cubicBezTo>
                    <a:cubicBezTo>
                      <a:pt x="59" y="22"/>
                      <a:pt x="61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9" y="15"/>
                      <a:pt x="51" y="11"/>
                      <a:pt x="43" y="11"/>
                    </a:cubicBezTo>
                    <a:cubicBezTo>
                      <a:pt x="32" y="11"/>
                      <a:pt x="22" y="17"/>
                      <a:pt x="16" y="25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22" y="25"/>
                      <a:pt x="27" y="25"/>
                      <a:pt x="27" y="25"/>
                    </a:cubicBezTo>
                    <a:cubicBezTo>
                      <a:pt x="29" y="25"/>
                      <a:pt x="29" y="27"/>
                      <a:pt x="27" y="28"/>
                    </a:cubicBezTo>
                    <a:cubicBezTo>
                      <a:pt x="27" y="28"/>
                      <a:pt x="25" y="28"/>
                      <a:pt x="23" y="28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2" y="27"/>
                      <a:pt x="32" y="25"/>
                      <a:pt x="34" y="25"/>
                    </a:cubicBezTo>
                    <a:cubicBezTo>
                      <a:pt x="34" y="25"/>
                      <a:pt x="39" y="25"/>
                      <a:pt x="42" y="25"/>
                    </a:cubicBezTo>
                    <a:cubicBezTo>
                      <a:pt x="46" y="25"/>
                      <a:pt x="51" y="25"/>
                      <a:pt x="51" y="25"/>
                    </a:cubicBezTo>
                    <a:cubicBezTo>
                      <a:pt x="52" y="25"/>
                      <a:pt x="53" y="27"/>
                      <a:pt x="51" y="28"/>
                    </a:cubicBezTo>
                    <a:cubicBezTo>
                      <a:pt x="51" y="28"/>
                      <a:pt x="49" y="28"/>
                      <a:pt x="47" y="28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47"/>
                      <a:pt x="64" y="43"/>
                      <a:pt x="64" y="41"/>
                    </a:cubicBezTo>
                    <a:close/>
                    <a:moveTo>
                      <a:pt x="43" y="45"/>
                    </a:moveTo>
                    <a:cubicBezTo>
                      <a:pt x="34" y="72"/>
                      <a:pt x="34" y="72"/>
                      <a:pt x="34" y="72"/>
                    </a:cubicBezTo>
                    <a:cubicBezTo>
                      <a:pt x="37" y="73"/>
                      <a:pt x="40" y="73"/>
                      <a:pt x="43" y="73"/>
                    </a:cubicBezTo>
                    <a:cubicBezTo>
                      <a:pt x="47" y="73"/>
                      <a:pt x="50" y="73"/>
                      <a:pt x="53" y="72"/>
                    </a:cubicBezTo>
                    <a:cubicBezTo>
                      <a:pt x="53" y="71"/>
                      <a:pt x="53" y="71"/>
                      <a:pt x="53" y="71"/>
                    </a:cubicBezTo>
                    <a:lnTo>
                      <a:pt x="43" y="45"/>
                    </a:lnTo>
                    <a:close/>
                    <a:moveTo>
                      <a:pt x="71" y="28"/>
                    </a:moveTo>
                    <a:cubicBezTo>
                      <a:pt x="71" y="29"/>
                      <a:pt x="71" y="30"/>
                      <a:pt x="71" y="31"/>
                    </a:cubicBezTo>
                    <a:cubicBezTo>
                      <a:pt x="71" y="34"/>
                      <a:pt x="70" y="37"/>
                      <a:pt x="69" y="4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8" y="64"/>
                      <a:pt x="75" y="54"/>
                      <a:pt x="75" y="42"/>
                    </a:cubicBezTo>
                    <a:cubicBezTo>
                      <a:pt x="75" y="37"/>
                      <a:pt x="73" y="32"/>
                      <a:pt x="71" y="28"/>
                    </a:cubicBezTo>
                    <a:close/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3" y="85"/>
                    </a:cubicBezTo>
                    <a:cubicBezTo>
                      <a:pt x="66" y="85"/>
                      <a:pt x="85" y="66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  <a:moveTo>
                      <a:pt x="43" y="79"/>
                    </a:moveTo>
                    <a:cubicBezTo>
                      <a:pt x="22" y="79"/>
                      <a:pt x="6" y="63"/>
                      <a:pt x="6" y="42"/>
                    </a:cubicBezTo>
                    <a:cubicBezTo>
                      <a:pt x="6" y="22"/>
                      <a:pt x="22" y="5"/>
                      <a:pt x="43" y="5"/>
                    </a:cubicBezTo>
                    <a:cubicBezTo>
                      <a:pt x="63" y="5"/>
                      <a:pt x="80" y="22"/>
                      <a:pt x="80" y="42"/>
                    </a:cubicBezTo>
                    <a:cubicBezTo>
                      <a:pt x="80" y="63"/>
                      <a:pt x="63" y="79"/>
                      <a:pt x="4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3" name="Freeform 149">
                <a:extLst>
                  <a:ext uri="{FF2B5EF4-FFF2-40B4-BE49-F238E27FC236}">
                    <a16:creationId xmlns:a16="http://schemas.microsoft.com/office/drawing/2014/main" id="{11B4C104-F3BC-4EEF-8D96-1FE44399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707" y="5621075"/>
                <a:ext cx="364063" cy="360148"/>
              </a:xfrm>
              <a:custGeom>
                <a:avLst/>
                <a:gdLst>
                  <a:gd name="T0" fmla="*/ 110 w 114"/>
                  <a:gd name="T1" fmla="*/ 90 h 113"/>
                  <a:gd name="T2" fmla="*/ 60 w 114"/>
                  <a:gd name="T3" fmla="*/ 47 h 113"/>
                  <a:gd name="T4" fmla="*/ 64 w 114"/>
                  <a:gd name="T5" fmla="*/ 32 h 113"/>
                  <a:gd name="T6" fmla="*/ 32 w 114"/>
                  <a:gd name="T7" fmla="*/ 0 h 113"/>
                  <a:gd name="T8" fmla="*/ 23 w 114"/>
                  <a:gd name="T9" fmla="*/ 1 h 113"/>
                  <a:gd name="T10" fmla="*/ 41 w 114"/>
                  <a:gd name="T11" fmla="*/ 20 h 113"/>
                  <a:gd name="T12" fmla="*/ 41 w 114"/>
                  <a:gd name="T13" fmla="*/ 30 h 113"/>
                  <a:gd name="T14" fmla="*/ 30 w 114"/>
                  <a:gd name="T15" fmla="*/ 41 h 113"/>
                  <a:gd name="T16" fmla="*/ 20 w 114"/>
                  <a:gd name="T17" fmla="*/ 41 h 113"/>
                  <a:gd name="T18" fmla="*/ 1 w 114"/>
                  <a:gd name="T19" fmla="*/ 23 h 113"/>
                  <a:gd name="T20" fmla="*/ 0 w 114"/>
                  <a:gd name="T21" fmla="*/ 32 h 113"/>
                  <a:gd name="T22" fmla="*/ 32 w 114"/>
                  <a:gd name="T23" fmla="*/ 63 h 113"/>
                  <a:gd name="T24" fmla="*/ 47 w 114"/>
                  <a:gd name="T25" fmla="*/ 60 h 113"/>
                  <a:gd name="T26" fmla="*/ 90 w 114"/>
                  <a:gd name="T27" fmla="*/ 110 h 113"/>
                  <a:gd name="T28" fmla="*/ 100 w 114"/>
                  <a:gd name="T29" fmla="*/ 111 h 113"/>
                  <a:gd name="T30" fmla="*/ 111 w 114"/>
                  <a:gd name="T31" fmla="*/ 100 h 113"/>
                  <a:gd name="T32" fmla="*/ 110 w 114"/>
                  <a:gd name="T33" fmla="*/ 9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13">
                    <a:moveTo>
                      <a:pt x="110" y="90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2"/>
                      <a:pt x="64" y="37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9" y="0"/>
                      <a:pt x="26" y="0"/>
                      <a:pt x="23" y="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4" y="22"/>
                      <a:pt x="44" y="27"/>
                      <a:pt x="41" y="3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4"/>
                      <a:pt x="23" y="44"/>
                      <a:pt x="20" y="4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9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37" y="63"/>
                      <a:pt x="42" y="62"/>
                      <a:pt x="47" y="6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3" y="113"/>
                      <a:pt x="97" y="113"/>
                      <a:pt x="100" y="111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4" y="97"/>
                      <a:pt x="113" y="93"/>
                      <a:pt x="11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4" name="Freeform 150">
                <a:extLst>
                  <a:ext uri="{FF2B5EF4-FFF2-40B4-BE49-F238E27FC236}">
                    <a16:creationId xmlns:a16="http://schemas.microsoft.com/office/drawing/2014/main" id="{F8C9AF12-9C80-4C02-AD6B-BD10A54A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0647" y="5274627"/>
                <a:ext cx="358192" cy="550009"/>
              </a:xfrm>
              <a:custGeom>
                <a:avLst/>
                <a:gdLst>
                  <a:gd name="T0" fmla="*/ 84 w 112"/>
                  <a:gd name="T1" fmla="*/ 3 h 172"/>
                  <a:gd name="T2" fmla="*/ 111 w 112"/>
                  <a:gd name="T3" fmla="*/ 19 h 172"/>
                  <a:gd name="T4" fmla="*/ 110 w 112"/>
                  <a:gd name="T5" fmla="*/ 33 h 172"/>
                  <a:gd name="T6" fmla="*/ 103 w 112"/>
                  <a:gd name="T7" fmla="*/ 44 h 172"/>
                  <a:gd name="T8" fmla="*/ 65 w 112"/>
                  <a:gd name="T9" fmla="*/ 21 h 172"/>
                  <a:gd name="T10" fmla="*/ 72 w 112"/>
                  <a:gd name="T11" fmla="*/ 10 h 172"/>
                  <a:gd name="T12" fmla="*/ 84 w 112"/>
                  <a:gd name="T13" fmla="*/ 3 h 172"/>
                  <a:gd name="T14" fmla="*/ 0 w 112"/>
                  <a:gd name="T15" fmla="*/ 130 h 172"/>
                  <a:gd name="T16" fmla="*/ 1 w 112"/>
                  <a:gd name="T17" fmla="*/ 172 h 172"/>
                  <a:gd name="T18" fmla="*/ 38 w 112"/>
                  <a:gd name="T19" fmla="*/ 153 h 172"/>
                  <a:gd name="T20" fmla="*/ 98 w 112"/>
                  <a:gd name="T21" fmla="*/ 52 h 172"/>
                  <a:gd name="T22" fmla="*/ 60 w 112"/>
                  <a:gd name="T23" fmla="*/ 29 h 172"/>
                  <a:gd name="T24" fmla="*/ 0 w 112"/>
                  <a:gd name="T25" fmla="*/ 130 h 172"/>
                  <a:gd name="T26" fmla="*/ 76 w 112"/>
                  <a:gd name="T27" fmla="*/ 57 h 172"/>
                  <a:gd name="T28" fmla="*/ 30 w 112"/>
                  <a:gd name="T29" fmla="*/ 134 h 172"/>
                  <a:gd name="T30" fmla="*/ 20 w 112"/>
                  <a:gd name="T31" fmla="*/ 128 h 172"/>
                  <a:gd name="T32" fmla="*/ 66 w 112"/>
                  <a:gd name="T33" fmla="*/ 52 h 172"/>
                  <a:gd name="T34" fmla="*/ 76 w 112"/>
                  <a:gd name="T3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72">
                    <a:moveTo>
                      <a:pt x="84" y="3"/>
                    </a:moveTo>
                    <a:cubicBezTo>
                      <a:pt x="96" y="0"/>
                      <a:pt x="108" y="7"/>
                      <a:pt x="111" y="19"/>
                    </a:cubicBezTo>
                    <a:cubicBezTo>
                      <a:pt x="112" y="24"/>
                      <a:pt x="112" y="29"/>
                      <a:pt x="110" y="3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5" y="7"/>
                      <a:pt x="79" y="4"/>
                      <a:pt x="84" y="3"/>
                    </a:cubicBezTo>
                    <a:close/>
                    <a:moveTo>
                      <a:pt x="0" y="130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0" y="130"/>
                    </a:lnTo>
                    <a:close/>
                    <a:moveTo>
                      <a:pt x="76" y="57"/>
                    </a:moveTo>
                    <a:cubicBezTo>
                      <a:pt x="30" y="134"/>
                      <a:pt x="30" y="134"/>
                      <a:pt x="30" y="134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66" y="52"/>
                      <a:pt x="66" y="52"/>
                      <a:pt x="66" y="52"/>
                    </a:cubicBezTo>
                    <a:lnTo>
                      <a:pt x="7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5" name="Freeform 151">
                <a:extLst>
                  <a:ext uri="{FF2B5EF4-FFF2-40B4-BE49-F238E27FC236}">
                    <a16:creationId xmlns:a16="http://schemas.microsoft.com/office/drawing/2014/main" id="{164106AC-3514-46AC-B4AA-2F609DB81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89301" y="5294200"/>
                <a:ext cx="305343" cy="348404"/>
              </a:xfrm>
              <a:custGeom>
                <a:avLst/>
                <a:gdLst>
                  <a:gd name="T0" fmla="*/ 40 w 95"/>
                  <a:gd name="T1" fmla="*/ 61 h 109"/>
                  <a:gd name="T2" fmla="*/ 34 w 95"/>
                  <a:gd name="T3" fmla="*/ 54 h 109"/>
                  <a:gd name="T4" fmla="*/ 13 w 95"/>
                  <a:gd name="T5" fmla="*/ 75 h 109"/>
                  <a:gd name="T6" fmla="*/ 34 w 95"/>
                  <a:gd name="T7" fmla="*/ 95 h 109"/>
                  <a:gd name="T8" fmla="*/ 40 w 95"/>
                  <a:gd name="T9" fmla="*/ 88 h 109"/>
                  <a:gd name="T10" fmla="*/ 27 w 95"/>
                  <a:gd name="T11" fmla="*/ 75 h 109"/>
                  <a:gd name="T12" fmla="*/ 40 w 95"/>
                  <a:gd name="T13" fmla="*/ 61 h 109"/>
                  <a:gd name="T14" fmla="*/ 54 w 95"/>
                  <a:gd name="T15" fmla="*/ 88 h 109"/>
                  <a:gd name="T16" fmla="*/ 61 w 95"/>
                  <a:gd name="T17" fmla="*/ 95 h 109"/>
                  <a:gd name="T18" fmla="*/ 81 w 95"/>
                  <a:gd name="T19" fmla="*/ 75 h 109"/>
                  <a:gd name="T20" fmla="*/ 61 w 95"/>
                  <a:gd name="T21" fmla="*/ 54 h 109"/>
                  <a:gd name="T22" fmla="*/ 54 w 95"/>
                  <a:gd name="T23" fmla="*/ 61 h 109"/>
                  <a:gd name="T24" fmla="*/ 68 w 95"/>
                  <a:gd name="T25" fmla="*/ 75 h 109"/>
                  <a:gd name="T26" fmla="*/ 54 w 95"/>
                  <a:gd name="T27" fmla="*/ 88 h 109"/>
                  <a:gd name="T28" fmla="*/ 89 w 95"/>
                  <a:gd name="T29" fmla="*/ 21 h 109"/>
                  <a:gd name="T30" fmla="*/ 74 w 95"/>
                  <a:gd name="T31" fmla="*/ 6 h 109"/>
                  <a:gd name="T32" fmla="*/ 59 w 95"/>
                  <a:gd name="T33" fmla="*/ 0 h 109"/>
                  <a:gd name="T34" fmla="*/ 8 w 95"/>
                  <a:gd name="T35" fmla="*/ 0 h 109"/>
                  <a:gd name="T36" fmla="*/ 0 w 95"/>
                  <a:gd name="T37" fmla="*/ 8 h 109"/>
                  <a:gd name="T38" fmla="*/ 0 w 95"/>
                  <a:gd name="T39" fmla="*/ 100 h 109"/>
                  <a:gd name="T40" fmla="*/ 8 w 95"/>
                  <a:gd name="T41" fmla="*/ 109 h 109"/>
                  <a:gd name="T42" fmla="*/ 86 w 95"/>
                  <a:gd name="T43" fmla="*/ 109 h 109"/>
                  <a:gd name="T44" fmla="*/ 95 w 95"/>
                  <a:gd name="T45" fmla="*/ 100 h 109"/>
                  <a:gd name="T46" fmla="*/ 95 w 95"/>
                  <a:gd name="T47" fmla="*/ 36 h 109"/>
                  <a:gd name="T48" fmla="*/ 89 w 95"/>
                  <a:gd name="T49" fmla="*/ 21 h 109"/>
                  <a:gd name="T50" fmla="*/ 84 w 95"/>
                  <a:gd name="T51" fmla="*/ 26 h 109"/>
                  <a:gd name="T52" fmla="*/ 85 w 95"/>
                  <a:gd name="T53" fmla="*/ 27 h 109"/>
                  <a:gd name="T54" fmla="*/ 68 w 95"/>
                  <a:gd name="T55" fmla="*/ 27 h 109"/>
                  <a:gd name="T56" fmla="*/ 68 w 95"/>
                  <a:gd name="T57" fmla="*/ 10 h 109"/>
                  <a:gd name="T58" fmla="*/ 69 w 95"/>
                  <a:gd name="T59" fmla="*/ 11 h 109"/>
                  <a:gd name="T60" fmla="*/ 84 w 95"/>
                  <a:gd name="T61" fmla="*/ 26 h 109"/>
                  <a:gd name="T62" fmla="*/ 88 w 95"/>
                  <a:gd name="T63" fmla="*/ 100 h 109"/>
                  <a:gd name="T64" fmla="*/ 86 w 95"/>
                  <a:gd name="T65" fmla="*/ 102 h 109"/>
                  <a:gd name="T66" fmla="*/ 8 w 95"/>
                  <a:gd name="T67" fmla="*/ 102 h 109"/>
                  <a:gd name="T68" fmla="*/ 6 w 95"/>
                  <a:gd name="T69" fmla="*/ 100 h 109"/>
                  <a:gd name="T70" fmla="*/ 6 w 95"/>
                  <a:gd name="T71" fmla="*/ 8 h 109"/>
                  <a:gd name="T72" fmla="*/ 8 w 95"/>
                  <a:gd name="T73" fmla="*/ 7 h 109"/>
                  <a:gd name="T74" fmla="*/ 59 w 95"/>
                  <a:gd name="T75" fmla="*/ 7 h 109"/>
                  <a:gd name="T76" fmla="*/ 61 w 95"/>
                  <a:gd name="T77" fmla="*/ 7 h 109"/>
                  <a:gd name="T78" fmla="*/ 61 w 95"/>
                  <a:gd name="T79" fmla="*/ 34 h 109"/>
                  <a:gd name="T80" fmla="*/ 88 w 95"/>
                  <a:gd name="T81" fmla="*/ 34 h 109"/>
                  <a:gd name="T82" fmla="*/ 88 w 95"/>
                  <a:gd name="T83" fmla="*/ 36 h 109"/>
                  <a:gd name="T84" fmla="*/ 88 w 95"/>
                  <a:gd name="T85" fmla="*/ 10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" h="109">
                    <a:moveTo>
                      <a:pt x="40" y="61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27" y="75"/>
                      <a:pt x="27" y="75"/>
                      <a:pt x="27" y="75"/>
                    </a:cubicBezTo>
                    <a:lnTo>
                      <a:pt x="40" y="61"/>
                    </a:lnTo>
                    <a:close/>
                    <a:moveTo>
                      <a:pt x="54" y="88"/>
                    </a:moveTo>
                    <a:cubicBezTo>
                      <a:pt x="61" y="95"/>
                      <a:pt x="61" y="95"/>
                      <a:pt x="61" y="9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54" y="88"/>
                    </a:lnTo>
                    <a:close/>
                    <a:moveTo>
                      <a:pt x="89" y="21"/>
                    </a:move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64" y="0"/>
                      <a:pt x="5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3" y="109"/>
                      <a:pt x="8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91" y="109"/>
                      <a:pt x="95" y="105"/>
                      <a:pt x="95" y="10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1"/>
                      <a:pt x="92" y="24"/>
                      <a:pt x="89" y="21"/>
                    </a:cubicBezTo>
                    <a:close/>
                    <a:moveTo>
                      <a:pt x="84" y="26"/>
                    </a:moveTo>
                    <a:cubicBezTo>
                      <a:pt x="84" y="26"/>
                      <a:pt x="85" y="27"/>
                      <a:pt x="85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9" y="11"/>
                    </a:cubicBezTo>
                    <a:lnTo>
                      <a:pt x="84" y="26"/>
                    </a:lnTo>
                    <a:close/>
                    <a:moveTo>
                      <a:pt x="88" y="100"/>
                    </a:moveTo>
                    <a:cubicBezTo>
                      <a:pt x="88" y="101"/>
                      <a:pt x="87" y="102"/>
                      <a:pt x="86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7" y="102"/>
                      <a:pt x="6" y="101"/>
                      <a:pt x="6" y="10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7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5"/>
                      <a:pt x="88" y="36"/>
                    </a:cubicBezTo>
                    <a:lnTo>
                      <a:pt x="8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6" name="Freeform 152">
                <a:extLst>
                  <a:ext uri="{FF2B5EF4-FFF2-40B4-BE49-F238E27FC236}">
                    <a16:creationId xmlns:a16="http://schemas.microsoft.com/office/drawing/2014/main" id="{AFA975AB-B42D-4297-B81E-FD742AC8BB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9505" y="1945211"/>
                <a:ext cx="401253" cy="297514"/>
              </a:xfrm>
              <a:custGeom>
                <a:avLst/>
                <a:gdLst>
                  <a:gd name="T0" fmla="*/ 101 w 125"/>
                  <a:gd name="T1" fmla="*/ 0 h 93"/>
                  <a:gd name="T2" fmla="*/ 23 w 125"/>
                  <a:gd name="T3" fmla="*/ 0 h 93"/>
                  <a:gd name="T4" fmla="*/ 0 w 125"/>
                  <a:gd name="T5" fmla="*/ 23 h 93"/>
                  <a:gd name="T6" fmla="*/ 0 w 125"/>
                  <a:gd name="T7" fmla="*/ 70 h 93"/>
                  <a:gd name="T8" fmla="*/ 23 w 125"/>
                  <a:gd name="T9" fmla="*/ 93 h 93"/>
                  <a:gd name="T10" fmla="*/ 101 w 125"/>
                  <a:gd name="T11" fmla="*/ 93 h 93"/>
                  <a:gd name="T12" fmla="*/ 125 w 125"/>
                  <a:gd name="T13" fmla="*/ 70 h 93"/>
                  <a:gd name="T14" fmla="*/ 125 w 125"/>
                  <a:gd name="T15" fmla="*/ 23 h 93"/>
                  <a:gd name="T16" fmla="*/ 101 w 125"/>
                  <a:gd name="T17" fmla="*/ 0 h 93"/>
                  <a:gd name="T18" fmla="*/ 47 w 125"/>
                  <a:gd name="T19" fmla="*/ 78 h 93"/>
                  <a:gd name="T20" fmla="*/ 47 w 125"/>
                  <a:gd name="T21" fmla="*/ 15 h 93"/>
                  <a:gd name="T22" fmla="*/ 86 w 125"/>
                  <a:gd name="T23" fmla="*/ 46 h 93"/>
                  <a:gd name="T24" fmla="*/ 47 w 125"/>
                  <a:gd name="T25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93">
                    <a:moveTo>
                      <a:pt x="10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3"/>
                      <a:pt x="11" y="93"/>
                      <a:pt x="23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14" y="93"/>
                      <a:pt x="125" y="83"/>
                      <a:pt x="125" y="7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0"/>
                      <a:pt x="114" y="0"/>
                      <a:pt x="101" y="0"/>
                    </a:cubicBezTo>
                    <a:close/>
                    <a:moveTo>
                      <a:pt x="47" y="78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86" y="46"/>
                      <a:pt x="86" y="46"/>
                      <a:pt x="86" y="46"/>
                    </a:cubicBezTo>
                    <a:lnTo>
                      <a:pt x="47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7" name="Freeform 153">
                <a:extLst>
                  <a:ext uri="{FF2B5EF4-FFF2-40B4-BE49-F238E27FC236}">
                    <a16:creationId xmlns:a16="http://schemas.microsoft.com/office/drawing/2014/main" id="{4C0891FF-F343-42EC-BF12-1592DFB6F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4302" y="4360555"/>
                <a:ext cx="207477" cy="211391"/>
              </a:xfrm>
              <a:custGeom>
                <a:avLst/>
                <a:gdLst>
                  <a:gd name="T0" fmla="*/ 61 w 65"/>
                  <a:gd name="T1" fmla="*/ 19 h 66"/>
                  <a:gd name="T2" fmla="*/ 47 w 65"/>
                  <a:gd name="T3" fmla="*/ 4 h 66"/>
                  <a:gd name="T4" fmla="*/ 51 w 65"/>
                  <a:gd name="T5" fmla="*/ 0 h 66"/>
                  <a:gd name="T6" fmla="*/ 65 w 65"/>
                  <a:gd name="T7" fmla="*/ 15 h 66"/>
                  <a:gd name="T8" fmla="*/ 61 w 65"/>
                  <a:gd name="T9" fmla="*/ 19 h 66"/>
                  <a:gd name="T10" fmla="*/ 57 w 65"/>
                  <a:gd name="T11" fmla="*/ 23 h 66"/>
                  <a:gd name="T12" fmla="*/ 55 w 65"/>
                  <a:gd name="T13" fmla="*/ 46 h 66"/>
                  <a:gd name="T14" fmla="*/ 10 w 65"/>
                  <a:gd name="T15" fmla="*/ 66 h 66"/>
                  <a:gd name="T16" fmla="*/ 6 w 65"/>
                  <a:gd name="T17" fmla="*/ 63 h 66"/>
                  <a:gd name="T18" fmla="*/ 24 w 65"/>
                  <a:gd name="T19" fmla="*/ 45 h 66"/>
                  <a:gd name="T20" fmla="*/ 26 w 65"/>
                  <a:gd name="T21" fmla="*/ 46 h 66"/>
                  <a:gd name="T22" fmla="*/ 32 w 65"/>
                  <a:gd name="T23" fmla="*/ 39 h 66"/>
                  <a:gd name="T24" fmla="*/ 26 w 65"/>
                  <a:gd name="T25" fmla="*/ 33 h 66"/>
                  <a:gd name="T26" fmla="*/ 20 w 65"/>
                  <a:gd name="T27" fmla="*/ 39 h 66"/>
                  <a:gd name="T28" fmla="*/ 21 w 65"/>
                  <a:gd name="T29" fmla="*/ 42 h 66"/>
                  <a:gd name="T30" fmla="*/ 3 w 65"/>
                  <a:gd name="T31" fmla="*/ 59 h 66"/>
                  <a:gd name="T32" fmla="*/ 0 w 65"/>
                  <a:gd name="T33" fmla="*/ 56 h 66"/>
                  <a:gd name="T34" fmla="*/ 20 w 65"/>
                  <a:gd name="T35" fmla="*/ 10 h 66"/>
                  <a:gd name="T36" fmla="*/ 43 w 65"/>
                  <a:gd name="T37" fmla="*/ 8 h 66"/>
                  <a:gd name="T38" fmla="*/ 57 w 65"/>
                  <a:gd name="T39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6">
                    <a:moveTo>
                      <a:pt x="61" y="19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1" y="19"/>
                    </a:lnTo>
                    <a:close/>
                    <a:moveTo>
                      <a:pt x="57" y="23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37" y="46"/>
                      <a:pt x="10" y="66"/>
                      <a:pt x="10" y="66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5" y="46"/>
                      <a:pt x="26" y="46"/>
                    </a:cubicBezTo>
                    <a:cubicBezTo>
                      <a:pt x="30" y="46"/>
                      <a:pt x="32" y="43"/>
                      <a:pt x="32" y="39"/>
                    </a:cubicBezTo>
                    <a:cubicBezTo>
                      <a:pt x="32" y="36"/>
                      <a:pt x="30" y="33"/>
                      <a:pt x="26" y="33"/>
                    </a:cubicBezTo>
                    <a:cubicBezTo>
                      <a:pt x="23" y="33"/>
                      <a:pt x="20" y="36"/>
                      <a:pt x="20" y="39"/>
                    </a:cubicBezTo>
                    <a:cubicBezTo>
                      <a:pt x="20" y="40"/>
                      <a:pt x="20" y="41"/>
                      <a:pt x="21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20" y="29"/>
                      <a:pt x="20" y="10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5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8" name="Freeform 154">
                <a:extLst>
                  <a:ext uri="{FF2B5EF4-FFF2-40B4-BE49-F238E27FC236}">
                    <a16:creationId xmlns:a16="http://schemas.microsoft.com/office/drawing/2014/main" id="{DA664962-7100-41AD-AB03-3D0A24D54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535" y="4113931"/>
                <a:ext cx="279899" cy="268153"/>
              </a:xfrm>
              <a:custGeom>
                <a:avLst/>
                <a:gdLst>
                  <a:gd name="T0" fmla="*/ 55 w 88"/>
                  <a:gd name="T1" fmla="*/ 59 h 84"/>
                  <a:gd name="T2" fmla="*/ 53 w 88"/>
                  <a:gd name="T3" fmla="*/ 53 h 84"/>
                  <a:gd name="T4" fmla="*/ 61 w 88"/>
                  <a:gd name="T5" fmla="*/ 38 h 84"/>
                  <a:gd name="T6" fmla="*/ 63 w 88"/>
                  <a:gd name="T7" fmla="*/ 26 h 84"/>
                  <a:gd name="T8" fmla="*/ 44 w 88"/>
                  <a:gd name="T9" fmla="*/ 0 h 84"/>
                  <a:gd name="T10" fmla="*/ 25 w 88"/>
                  <a:gd name="T11" fmla="*/ 26 h 84"/>
                  <a:gd name="T12" fmla="*/ 28 w 88"/>
                  <a:gd name="T13" fmla="*/ 38 h 84"/>
                  <a:gd name="T14" fmla="*/ 36 w 88"/>
                  <a:gd name="T15" fmla="*/ 53 h 84"/>
                  <a:gd name="T16" fmla="*/ 33 w 88"/>
                  <a:gd name="T17" fmla="*/ 59 h 84"/>
                  <a:gd name="T18" fmla="*/ 0 w 88"/>
                  <a:gd name="T19" fmla="*/ 84 h 84"/>
                  <a:gd name="T20" fmla="*/ 44 w 88"/>
                  <a:gd name="T21" fmla="*/ 84 h 84"/>
                  <a:gd name="T22" fmla="*/ 88 w 88"/>
                  <a:gd name="T23" fmla="*/ 84 h 84"/>
                  <a:gd name="T24" fmla="*/ 55 w 88"/>
                  <a:gd name="T2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4">
                    <a:moveTo>
                      <a:pt x="55" y="59"/>
                    </a:moveTo>
                    <a:cubicBezTo>
                      <a:pt x="53" y="59"/>
                      <a:pt x="53" y="53"/>
                      <a:pt x="53" y="53"/>
                    </a:cubicBezTo>
                    <a:cubicBezTo>
                      <a:pt x="53" y="53"/>
                      <a:pt x="59" y="46"/>
                      <a:pt x="61" y="38"/>
                    </a:cubicBezTo>
                    <a:cubicBezTo>
                      <a:pt x="64" y="38"/>
                      <a:pt x="67" y="29"/>
                      <a:pt x="63" y="26"/>
                    </a:cubicBezTo>
                    <a:cubicBezTo>
                      <a:pt x="63" y="22"/>
                      <a:pt x="68" y="0"/>
                      <a:pt x="44" y="0"/>
                    </a:cubicBezTo>
                    <a:cubicBezTo>
                      <a:pt x="21" y="0"/>
                      <a:pt x="25" y="22"/>
                      <a:pt x="25" y="26"/>
                    </a:cubicBezTo>
                    <a:cubicBezTo>
                      <a:pt x="22" y="29"/>
                      <a:pt x="24" y="38"/>
                      <a:pt x="28" y="38"/>
                    </a:cubicBezTo>
                    <a:cubicBezTo>
                      <a:pt x="29" y="46"/>
                      <a:pt x="36" y="53"/>
                      <a:pt x="36" y="53"/>
                    </a:cubicBezTo>
                    <a:cubicBezTo>
                      <a:pt x="36" y="53"/>
                      <a:pt x="35" y="59"/>
                      <a:pt x="33" y="59"/>
                    </a:cubicBezTo>
                    <a:cubicBezTo>
                      <a:pt x="26" y="60"/>
                      <a:pt x="0" y="72"/>
                      <a:pt x="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72"/>
                      <a:pt x="62" y="60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9" name="Freeform 155">
                <a:extLst>
                  <a:ext uri="{FF2B5EF4-FFF2-40B4-BE49-F238E27FC236}">
                    <a16:creationId xmlns:a16="http://schemas.microsoft.com/office/drawing/2014/main" id="{4BBF55A2-73CE-4896-A0D9-6973A5488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9097" y="4581732"/>
                <a:ext cx="262282" cy="262282"/>
              </a:xfrm>
              <a:custGeom>
                <a:avLst/>
                <a:gdLst>
                  <a:gd name="T0" fmla="*/ 0 w 82"/>
                  <a:gd name="T1" fmla="*/ 41 h 82"/>
                  <a:gd name="T2" fmla="*/ 82 w 82"/>
                  <a:gd name="T3" fmla="*/ 41 h 82"/>
                  <a:gd name="T4" fmla="*/ 64 w 82"/>
                  <a:gd name="T5" fmla="*/ 55 h 82"/>
                  <a:gd name="T6" fmla="*/ 77 w 82"/>
                  <a:gd name="T7" fmla="*/ 44 h 82"/>
                  <a:gd name="T8" fmla="*/ 64 w 82"/>
                  <a:gd name="T9" fmla="*/ 55 h 82"/>
                  <a:gd name="T10" fmla="*/ 16 w 82"/>
                  <a:gd name="T11" fmla="*/ 38 h 82"/>
                  <a:gd name="T12" fmla="*/ 8 w 82"/>
                  <a:gd name="T13" fmla="*/ 27 h 82"/>
                  <a:gd name="T14" fmla="*/ 59 w 82"/>
                  <a:gd name="T15" fmla="*/ 27 h 82"/>
                  <a:gd name="T16" fmla="*/ 44 w 82"/>
                  <a:gd name="T17" fmla="*/ 38 h 82"/>
                  <a:gd name="T18" fmla="*/ 59 w 82"/>
                  <a:gd name="T19" fmla="*/ 27 h 82"/>
                  <a:gd name="T20" fmla="*/ 44 w 82"/>
                  <a:gd name="T21" fmla="*/ 5 h 82"/>
                  <a:gd name="T22" fmla="*/ 54 w 82"/>
                  <a:gd name="T23" fmla="*/ 14 h 82"/>
                  <a:gd name="T24" fmla="*/ 44 w 82"/>
                  <a:gd name="T25" fmla="*/ 22 h 82"/>
                  <a:gd name="T26" fmla="*/ 35 w 82"/>
                  <a:gd name="T27" fmla="*/ 7 h 82"/>
                  <a:gd name="T28" fmla="*/ 38 w 82"/>
                  <a:gd name="T29" fmla="*/ 22 h 82"/>
                  <a:gd name="T30" fmla="*/ 28 w 82"/>
                  <a:gd name="T31" fmla="*/ 14 h 82"/>
                  <a:gd name="T32" fmla="*/ 38 w 82"/>
                  <a:gd name="T33" fmla="*/ 38 h 82"/>
                  <a:gd name="T34" fmla="*/ 23 w 82"/>
                  <a:gd name="T35" fmla="*/ 27 h 82"/>
                  <a:gd name="T36" fmla="*/ 8 w 82"/>
                  <a:gd name="T37" fmla="*/ 55 h 82"/>
                  <a:gd name="T38" fmla="*/ 16 w 82"/>
                  <a:gd name="T39" fmla="*/ 44 h 82"/>
                  <a:gd name="T40" fmla="*/ 8 w 82"/>
                  <a:gd name="T41" fmla="*/ 55 h 82"/>
                  <a:gd name="T42" fmla="*/ 38 w 82"/>
                  <a:gd name="T43" fmla="*/ 44 h 82"/>
                  <a:gd name="T44" fmla="*/ 23 w 82"/>
                  <a:gd name="T45" fmla="*/ 55 h 82"/>
                  <a:gd name="T46" fmla="*/ 38 w 82"/>
                  <a:gd name="T47" fmla="*/ 60 h 82"/>
                  <a:gd name="T48" fmla="*/ 35 w 82"/>
                  <a:gd name="T49" fmla="*/ 74 h 82"/>
                  <a:gd name="T50" fmla="*/ 25 w 82"/>
                  <a:gd name="T51" fmla="*/ 60 h 82"/>
                  <a:gd name="T52" fmla="*/ 54 w 82"/>
                  <a:gd name="T53" fmla="*/ 67 h 82"/>
                  <a:gd name="T54" fmla="*/ 44 w 82"/>
                  <a:gd name="T55" fmla="*/ 76 h 82"/>
                  <a:gd name="T56" fmla="*/ 57 w 82"/>
                  <a:gd name="T57" fmla="*/ 60 h 82"/>
                  <a:gd name="T58" fmla="*/ 44 w 82"/>
                  <a:gd name="T59" fmla="*/ 55 h 82"/>
                  <a:gd name="T60" fmla="*/ 60 w 82"/>
                  <a:gd name="T61" fmla="*/ 44 h 82"/>
                  <a:gd name="T62" fmla="*/ 44 w 82"/>
                  <a:gd name="T63" fmla="*/ 55 h 82"/>
                  <a:gd name="T64" fmla="*/ 64 w 82"/>
                  <a:gd name="T65" fmla="*/ 27 h 82"/>
                  <a:gd name="T66" fmla="*/ 77 w 82"/>
                  <a:gd name="T67" fmla="*/ 38 h 82"/>
                  <a:gd name="T68" fmla="*/ 71 w 82"/>
                  <a:gd name="T69" fmla="*/ 22 h 82"/>
                  <a:gd name="T70" fmla="*/ 57 w 82"/>
                  <a:gd name="T71" fmla="*/ 9 h 82"/>
                  <a:gd name="T72" fmla="*/ 71 w 82"/>
                  <a:gd name="T73" fmla="*/ 22 h 82"/>
                  <a:gd name="T74" fmla="*/ 26 w 82"/>
                  <a:gd name="T75" fmla="*/ 9 h 82"/>
                  <a:gd name="T76" fmla="*/ 11 w 82"/>
                  <a:gd name="T77" fmla="*/ 22 h 82"/>
                  <a:gd name="T78" fmla="*/ 11 w 82"/>
                  <a:gd name="T79" fmla="*/ 60 h 82"/>
                  <a:gd name="T80" fmla="*/ 26 w 82"/>
                  <a:gd name="T81" fmla="*/ 73 h 82"/>
                  <a:gd name="T82" fmla="*/ 11 w 82"/>
                  <a:gd name="T83" fmla="*/ 60 h 82"/>
                  <a:gd name="T84" fmla="*/ 57 w 82"/>
                  <a:gd name="T85" fmla="*/ 73 h 82"/>
                  <a:gd name="T86" fmla="*/ 71 w 82"/>
                  <a:gd name="T8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64" y="55"/>
                    </a:moveTo>
                    <a:cubicBezTo>
                      <a:pt x="65" y="51"/>
                      <a:pt x="66" y="47"/>
                      <a:pt x="6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6" y="47"/>
                      <a:pt x="76" y="51"/>
                      <a:pt x="74" y="55"/>
                    </a:cubicBezTo>
                    <a:lnTo>
                      <a:pt x="64" y="55"/>
                    </a:lnTo>
                    <a:close/>
                    <a:moveTo>
                      <a:pt x="18" y="27"/>
                    </a:moveTo>
                    <a:cubicBezTo>
                      <a:pt x="17" y="31"/>
                      <a:pt x="17" y="34"/>
                      <a:pt x="1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4"/>
                      <a:pt x="7" y="31"/>
                      <a:pt x="8" y="27"/>
                    </a:cubicBezTo>
                    <a:lnTo>
                      <a:pt x="18" y="27"/>
                    </a:lnTo>
                    <a:close/>
                    <a:moveTo>
                      <a:pt x="59" y="27"/>
                    </a:moveTo>
                    <a:cubicBezTo>
                      <a:pt x="60" y="31"/>
                      <a:pt x="60" y="34"/>
                      <a:pt x="60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7"/>
                      <a:pt x="44" y="27"/>
                      <a:pt x="44" y="27"/>
                    </a:cubicBezTo>
                    <a:lnTo>
                      <a:pt x="59" y="27"/>
                    </a:lnTo>
                    <a:close/>
                    <a:moveTo>
                      <a:pt x="44" y="22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5" y="6"/>
                      <a:pt x="46" y="6"/>
                      <a:pt x="48" y="7"/>
                    </a:cubicBezTo>
                    <a:cubicBezTo>
                      <a:pt x="50" y="9"/>
                      <a:pt x="52" y="11"/>
                      <a:pt x="54" y="14"/>
                    </a:cubicBezTo>
                    <a:cubicBezTo>
                      <a:pt x="55" y="17"/>
                      <a:pt x="56" y="19"/>
                      <a:pt x="57" y="22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  <a:moveTo>
                      <a:pt x="28" y="14"/>
                    </a:moveTo>
                    <a:cubicBezTo>
                      <a:pt x="30" y="11"/>
                      <a:pt x="32" y="9"/>
                      <a:pt x="35" y="7"/>
                    </a:cubicBezTo>
                    <a:cubicBezTo>
                      <a:pt x="36" y="6"/>
                      <a:pt x="37" y="6"/>
                      <a:pt x="38" y="5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19"/>
                      <a:pt x="27" y="17"/>
                      <a:pt x="28" y="14"/>
                    </a:cubicBezTo>
                    <a:close/>
                    <a:moveTo>
                      <a:pt x="38" y="27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4"/>
                      <a:pt x="23" y="31"/>
                      <a:pt x="23" y="27"/>
                    </a:cubicBezTo>
                    <a:lnTo>
                      <a:pt x="38" y="27"/>
                    </a:lnTo>
                    <a:close/>
                    <a:moveTo>
                      <a:pt x="8" y="55"/>
                    </a:moveTo>
                    <a:cubicBezTo>
                      <a:pt x="7" y="51"/>
                      <a:pt x="6" y="47"/>
                      <a:pt x="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7"/>
                      <a:pt x="17" y="51"/>
                      <a:pt x="18" y="55"/>
                    </a:cubicBezTo>
                    <a:lnTo>
                      <a:pt x="8" y="55"/>
                    </a:lnTo>
                    <a:close/>
                    <a:moveTo>
                      <a:pt x="22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1"/>
                      <a:pt x="22" y="47"/>
                      <a:pt x="22" y="44"/>
                    </a:cubicBezTo>
                    <a:close/>
                    <a:moveTo>
                      <a:pt x="38" y="60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5" y="74"/>
                    </a:cubicBezTo>
                    <a:cubicBezTo>
                      <a:pt x="32" y="73"/>
                      <a:pt x="30" y="70"/>
                      <a:pt x="28" y="67"/>
                    </a:cubicBezTo>
                    <a:cubicBezTo>
                      <a:pt x="27" y="65"/>
                      <a:pt x="26" y="63"/>
                      <a:pt x="25" y="60"/>
                    </a:cubicBezTo>
                    <a:cubicBezTo>
                      <a:pt x="38" y="60"/>
                      <a:pt x="38" y="60"/>
                      <a:pt x="38" y="60"/>
                    </a:cubicBezTo>
                    <a:close/>
                    <a:moveTo>
                      <a:pt x="54" y="67"/>
                    </a:moveTo>
                    <a:cubicBezTo>
                      <a:pt x="52" y="70"/>
                      <a:pt x="50" y="73"/>
                      <a:pt x="48" y="74"/>
                    </a:cubicBezTo>
                    <a:cubicBezTo>
                      <a:pt x="46" y="75"/>
                      <a:pt x="45" y="76"/>
                      <a:pt x="44" y="7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3"/>
                      <a:pt x="55" y="65"/>
                      <a:pt x="54" y="67"/>
                    </a:cubicBezTo>
                    <a:close/>
                    <a:moveTo>
                      <a:pt x="44" y="55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7"/>
                      <a:pt x="60" y="51"/>
                      <a:pt x="59" y="55"/>
                    </a:cubicBezTo>
                    <a:lnTo>
                      <a:pt x="44" y="55"/>
                    </a:lnTo>
                    <a:close/>
                    <a:moveTo>
                      <a:pt x="66" y="38"/>
                    </a:moveTo>
                    <a:cubicBezTo>
                      <a:pt x="66" y="34"/>
                      <a:pt x="65" y="31"/>
                      <a:pt x="6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1"/>
                      <a:pt x="76" y="34"/>
                      <a:pt x="77" y="38"/>
                    </a:cubicBezTo>
                    <a:lnTo>
                      <a:pt x="66" y="38"/>
                    </a:lnTo>
                    <a:close/>
                    <a:moveTo>
                      <a:pt x="71" y="22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7"/>
                      <a:pt x="59" y="12"/>
                      <a:pt x="57" y="9"/>
                    </a:cubicBezTo>
                    <a:cubicBezTo>
                      <a:pt x="60" y="10"/>
                      <a:pt x="63" y="13"/>
                      <a:pt x="66" y="16"/>
                    </a:cubicBezTo>
                    <a:cubicBezTo>
                      <a:pt x="68" y="17"/>
                      <a:pt x="70" y="19"/>
                      <a:pt x="71" y="22"/>
                    </a:cubicBezTo>
                    <a:close/>
                    <a:moveTo>
                      <a:pt x="16" y="16"/>
                    </a:moveTo>
                    <a:cubicBezTo>
                      <a:pt x="19" y="13"/>
                      <a:pt x="22" y="10"/>
                      <a:pt x="26" y="9"/>
                    </a:cubicBezTo>
                    <a:cubicBezTo>
                      <a:pt x="23" y="12"/>
                      <a:pt x="21" y="17"/>
                      <a:pt x="1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19"/>
                      <a:pt x="14" y="17"/>
                      <a:pt x="16" y="16"/>
                    </a:cubicBezTo>
                    <a:close/>
                    <a:moveTo>
                      <a:pt x="11" y="60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5"/>
                      <a:pt x="23" y="69"/>
                      <a:pt x="26" y="73"/>
                    </a:cubicBezTo>
                    <a:cubicBezTo>
                      <a:pt x="22" y="71"/>
                      <a:pt x="19" y="69"/>
                      <a:pt x="16" y="66"/>
                    </a:cubicBezTo>
                    <a:cubicBezTo>
                      <a:pt x="14" y="64"/>
                      <a:pt x="12" y="62"/>
                      <a:pt x="11" y="60"/>
                    </a:cubicBezTo>
                    <a:close/>
                    <a:moveTo>
                      <a:pt x="66" y="66"/>
                    </a:moveTo>
                    <a:cubicBezTo>
                      <a:pt x="63" y="69"/>
                      <a:pt x="60" y="71"/>
                      <a:pt x="57" y="73"/>
                    </a:cubicBezTo>
                    <a:cubicBezTo>
                      <a:pt x="59" y="69"/>
                      <a:pt x="61" y="65"/>
                      <a:pt x="6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0" y="62"/>
                      <a:pt x="68" y="64"/>
                      <a:pt x="6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0" name="Freeform 156">
                <a:extLst>
                  <a:ext uri="{FF2B5EF4-FFF2-40B4-BE49-F238E27FC236}">
                    <a16:creationId xmlns:a16="http://schemas.microsoft.com/office/drawing/2014/main" id="{DFABEA97-93D6-4A3E-97B5-1A9ABD207B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0072" y="2931705"/>
                <a:ext cx="219221" cy="232921"/>
              </a:xfrm>
              <a:custGeom>
                <a:avLst/>
                <a:gdLst>
                  <a:gd name="T0" fmla="*/ 62 w 69"/>
                  <a:gd name="T1" fmla="*/ 0 h 73"/>
                  <a:gd name="T2" fmla="*/ 7 w 69"/>
                  <a:gd name="T3" fmla="*/ 0 h 73"/>
                  <a:gd name="T4" fmla="*/ 0 w 69"/>
                  <a:gd name="T5" fmla="*/ 7 h 73"/>
                  <a:gd name="T6" fmla="*/ 0 w 69"/>
                  <a:gd name="T7" fmla="*/ 66 h 73"/>
                  <a:gd name="T8" fmla="*/ 7 w 69"/>
                  <a:gd name="T9" fmla="*/ 73 h 73"/>
                  <a:gd name="T10" fmla="*/ 62 w 69"/>
                  <a:gd name="T11" fmla="*/ 73 h 73"/>
                  <a:gd name="T12" fmla="*/ 69 w 69"/>
                  <a:gd name="T13" fmla="*/ 66 h 73"/>
                  <a:gd name="T14" fmla="*/ 69 w 69"/>
                  <a:gd name="T15" fmla="*/ 7 h 73"/>
                  <a:gd name="T16" fmla="*/ 62 w 69"/>
                  <a:gd name="T17" fmla="*/ 0 h 73"/>
                  <a:gd name="T18" fmla="*/ 60 w 69"/>
                  <a:gd name="T19" fmla="*/ 64 h 73"/>
                  <a:gd name="T20" fmla="*/ 10 w 69"/>
                  <a:gd name="T21" fmla="*/ 64 h 73"/>
                  <a:gd name="T22" fmla="*/ 10 w 69"/>
                  <a:gd name="T23" fmla="*/ 9 h 73"/>
                  <a:gd name="T24" fmla="*/ 60 w 69"/>
                  <a:gd name="T25" fmla="*/ 9 h 73"/>
                  <a:gd name="T26" fmla="*/ 60 w 69"/>
                  <a:gd name="T27" fmla="*/ 64 h 73"/>
                  <a:gd name="T28" fmla="*/ 19 w 69"/>
                  <a:gd name="T29" fmla="*/ 32 h 73"/>
                  <a:gd name="T30" fmla="*/ 51 w 69"/>
                  <a:gd name="T31" fmla="*/ 32 h 73"/>
                  <a:gd name="T32" fmla="*/ 51 w 69"/>
                  <a:gd name="T33" fmla="*/ 37 h 73"/>
                  <a:gd name="T34" fmla="*/ 19 w 69"/>
                  <a:gd name="T35" fmla="*/ 37 h 73"/>
                  <a:gd name="T36" fmla="*/ 19 w 69"/>
                  <a:gd name="T37" fmla="*/ 32 h 73"/>
                  <a:gd name="T38" fmla="*/ 19 w 69"/>
                  <a:gd name="T39" fmla="*/ 41 h 73"/>
                  <a:gd name="T40" fmla="*/ 51 w 69"/>
                  <a:gd name="T41" fmla="*/ 41 h 73"/>
                  <a:gd name="T42" fmla="*/ 51 w 69"/>
                  <a:gd name="T43" fmla="*/ 46 h 73"/>
                  <a:gd name="T44" fmla="*/ 19 w 69"/>
                  <a:gd name="T45" fmla="*/ 46 h 73"/>
                  <a:gd name="T46" fmla="*/ 19 w 69"/>
                  <a:gd name="T47" fmla="*/ 41 h 73"/>
                  <a:gd name="T48" fmla="*/ 19 w 69"/>
                  <a:gd name="T49" fmla="*/ 50 h 73"/>
                  <a:gd name="T50" fmla="*/ 51 w 69"/>
                  <a:gd name="T51" fmla="*/ 50 h 73"/>
                  <a:gd name="T52" fmla="*/ 51 w 69"/>
                  <a:gd name="T53" fmla="*/ 55 h 73"/>
                  <a:gd name="T54" fmla="*/ 19 w 69"/>
                  <a:gd name="T55" fmla="*/ 55 h 73"/>
                  <a:gd name="T56" fmla="*/ 19 w 69"/>
                  <a:gd name="T57" fmla="*/ 50 h 73"/>
                  <a:gd name="T58" fmla="*/ 19 w 69"/>
                  <a:gd name="T59" fmla="*/ 23 h 73"/>
                  <a:gd name="T60" fmla="*/ 51 w 69"/>
                  <a:gd name="T61" fmla="*/ 23 h 73"/>
                  <a:gd name="T62" fmla="*/ 51 w 69"/>
                  <a:gd name="T63" fmla="*/ 27 h 73"/>
                  <a:gd name="T64" fmla="*/ 19 w 69"/>
                  <a:gd name="T65" fmla="*/ 27 h 73"/>
                  <a:gd name="T66" fmla="*/ 19 w 69"/>
                  <a:gd name="T67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3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7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6" y="73"/>
                      <a:pt x="69" y="70"/>
                      <a:pt x="69" y="66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  <a:moveTo>
                      <a:pt x="6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60" y="64"/>
                    </a:lnTo>
                    <a:close/>
                    <a:moveTo>
                      <a:pt x="19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9" y="37"/>
                      <a:pt x="19" y="37"/>
                      <a:pt x="19" y="37"/>
                    </a:cubicBezTo>
                    <a:lnTo>
                      <a:pt x="19" y="32"/>
                    </a:lnTo>
                    <a:close/>
                    <a:moveTo>
                      <a:pt x="19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1"/>
                    </a:lnTo>
                    <a:close/>
                    <a:moveTo>
                      <a:pt x="19" y="5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50"/>
                    </a:lnTo>
                    <a:close/>
                    <a:moveTo>
                      <a:pt x="19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19" y="27"/>
                      <a:pt x="19" y="27"/>
                      <a:pt x="19" y="27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1" name="Freeform 157">
                <a:extLst>
                  <a:ext uri="{FF2B5EF4-FFF2-40B4-BE49-F238E27FC236}">
                    <a16:creationId xmlns:a16="http://schemas.microsoft.com/office/drawing/2014/main" id="{BFB8F38F-C3D7-4C6D-BBBF-BA8C8ECCEB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8188" y="1536129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7 w 76"/>
                  <a:gd name="T5" fmla="*/ 65 h 88"/>
                  <a:gd name="T6" fmla="*/ 49 w 76"/>
                  <a:gd name="T7" fmla="*/ 27 h 88"/>
                  <a:gd name="T8" fmla="*/ 33 w 76"/>
                  <a:gd name="T9" fmla="*/ 74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1" y="23"/>
                      <a:pt x="30" y="12"/>
                      <a:pt x="14" y="28"/>
                    </a:cubicBezTo>
                    <a:cubicBezTo>
                      <a:pt x="0" y="42"/>
                      <a:pt x="5" y="59"/>
                      <a:pt x="17" y="65"/>
                    </a:cubicBezTo>
                    <a:cubicBezTo>
                      <a:pt x="28" y="59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3" y="74"/>
                    </a:cubicBezTo>
                    <a:cubicBezTo>
                      <a:pt x="45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5" y="83"/>
                      <a:pt x="10" y="83"/>
                    </a:cubicBezTo>
                    <a:cubicBezTo>
                      <a:pt x="15" y="83"/>
                      <a:pt x="36" y="71"/>
                      <a:pt x="47" y="41"/>
                    </a:cubicBezTo>
                    <a:cubicBezTo>
                      <a:pt x="30" y="70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2" name="Freeform 158">
                <a:extLst>
                  <a:ext uri="{FF2B5EF4-FFF2-40B4-BE49-F238E27FC236}">
                    <a16:creationId xmlns:a16="http://schemas.microsoft.com/office/drawing/2014/main" id="{F391F761-1CC2-45AD-A352-638DFCA70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5015" y="336623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5 w 77"/>
                  <a:gd name="T3" fmla="*/ 2 h 77"/>
                  <a:gd name="T4" fmla="*/ 38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9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8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9 h 77"/>
                  <a:gd name="T36" fmla="*/ 20 w 77"/>
                  <a:gd name="T37" fmla="*/ 5 h 77"/>
                  <a:gd name="T38" fmla="*/ 32 w 77"/>
                  <a:gd name="T39" fmla="*/ 17 h 77"/>
                  <a:gd name="T40" fmla="*/ 19 w 77"/>
                  <a:gd name="T41" fmla="*/ 38 h 77"/>
                  <a:gd name="T42" fmla="*/ 19 w 77"/>
                  <a:gd name="T43" fmla="*/ 72 h 77"/>
                  <a:gd name="T44" fmla="*/ 3 w 77"/>
                  <a:gd name="T45" fmla="*/ 54 h 77"/>
                  <a:gd name="T46" fmla="*/ 19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9" y="1"/>
                      <a:pt x="34" y="0"/>
                      <a:pt x="38" y="0"/>
                    </a:cubicBezTo>
                    <a:cubicBezTo>
                      <a:pt x="43" y="0"/>
                      <a:pt x="48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9"/>
                    </a:cubicBezTo>
                    <a:cubicBezTo>
                      <a:pt x="77" y="44"/>
                      <a:pt x="76" y="49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8" y="77"/>
                    </a:cubicBezTo>
                    <a:cubicBezTo>
                      <a:pt x="33" y="77"/>
                      <a:pt x="28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5"/>
                      <a:pt x="0" y="42"/>
                      <a:pt x="0" y="39"/>
                    </a:cubicBezTo>
                    <a:cubicBezTo>
                      <a:pt x="0" y="24"/>
                      <a:pt x="8" y="12"/>
                      <a:pt x="20" y="5"/>
                    </a:cubicBezTo>
                    <a:lnTo>
                      <a:pt x="32" y="17"/>
                    </a:lnTo>
                    <a:close/>
                    <a:moveTo>
                      <a:pt x="19" y="38"/>
                    </a:moveTo>
                    <a:cubicBezTo>
                      <a:pt x="19" y="72"/>
                      <a:pt x="19" y="72"/>
                      <a:pt x="19" y="72"/>
                    </a:cubicBezTo>
                    <a:cubicBezTo>
                      <a:pt x="12" y="68"/>
                      <a:pt x="6" y="62"/>
                      <a:pt x="3" y="54"/>
                    </a:cubicBezTo>
                    <a:lnTo>
                      <a:pt x="1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3" name="Freeform 159">
                <a:extLst>
                  <a:ext uri="{FF2B5EF4-FFF2-40B4-BE49-F238E27FC236}">
                    <a16:creationId xmlns:a16="http://schemas.microsoft.com/office/drawing/2014/main" id="{F3114F9C-28A8-4DD3-A7CE-2ACB6E82D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0276" y="4031724"/>
                <a:ext cx="229008" cy="197690"/>
              </a:xfrm>
              <a:custGeom>
                <a:avLst/>
                <a:gdLst>
                  <a:gd name="T0" fmla="*/ 18 w 72"/>
                  <a:gd name="T1" fmla="*/ 0 h 62"/>
                  <a:gd name="T2" fmla="*/ 54 w 72"/>
                  <a:gd name="T3" fmla="*/ 0 h 62"/>
                  <a:gd name="T4" fmla="*/ 54 w 72"/>
                  <a:gd name="T5" fmla="*/ 9 h 62"/>
                  <a:gd name="T6" fmla="*/ 18 w 72"/>
                  <a:gd name="T7" fmla="*/ 9 h 62"/>
                  <a:gd name="T8" fmla="*/ 18 w 72"/>
                  <a:gd name="T9" fmla="*/ 0 h 62"/>
                  <a:gd name="T10" fmla="*/ 67 w 72"/>
                  <a:gd name="T11" fmla="*/ 13 h 62"/>
                  <a:gd name="T12" fmla="*/ 4 w 72"/>
                  <a:gd name="T13" fmla="*/ 13 h 62"/>
                  <a:gd name="T14" fmla="*/ 0 w 72"/>
                  <a:gd name="T15" fmla="*/ 18 h 62"/>
                  <a:gd name="T16" fmla="*/ 0 w 72"/>
                  <a:gd name="T17" fmla="*/ 40 h 62"/>
                  <a:gd name="T18" fmla="*/ 4 w 72"/>
                  <a:gd name="T19" fmla="*/ 44 h 62"/>
                  <a:gd name="T20" fmla="*/ 18 w 72"/>
                  <a:gd name="T21" fmla="*/ 44 h 62"/>
                  <a:gd name="T22" fmla="*/ 18 w 72"/>
                  <a:gd name="T23" fmla="*/ 62 h 62"/>
                  <a:gd name="T24" fmla="*/ 54 w 72"/>
                  <a:gd name="T25" fmla="*/ 62 h 62"/>
                  <a:gd name="T26" fmla="*/ 54 w 72"/>
                  <a:gd name="T27" fmla="*/ 44 h 62"/>
                  <a:gd name="T28" fmla="*/ 67 w 72"/>
                  <a:gd name="T29" fmla="*/ 44 h 62"/>
                  <a:gd name="T30" fmla="*/ 72 w 72"/>
                  <a:gd name="T31" fmla="*/ 40 h 62"/>
                  <a:gd name="T32" fmla="*/ 72 w 72"/>
                  <a:gd name="T33" fmla="*/ 18 h 62"/>
                  <a:gd name="T34" fmla="*/ 67 w 72"/>
                  <a:gd name="T35" fmla="*/ 13 h 62"/>
                  <a:gd name="T36" fmla="*/ 49 w 72"/>
                  <a:gd name="T37" fmla="*/ 58 h 62"/>
                  <a:gd name="T38" fmla="*/ 22 w 72"/>
                  <a:gd name="T39" fmla="*/ 58 h 62"/>
                  <a:gd name="T40" fmla="*/ 22 w 72"/>
                  <a:gd name="T41" fmla="*/ 35 h 62"/>
                  <a:gd name="T42" fmla="*/ 49 w 72"/>
                  <a:gd name="T43" fmla="*/ 35 h 62"/>
                  <a:gd name="T44" fmla="*/ 49 w 72"/>
                  <a:gd name="T45" fmla="*/ 58 h 62"/>
                  <a:gd name="T46" fmla="*/ 68 w 72"/>
                  <a:gd name="T47" fmla="*/ 20 h 62"/>
                  <a:gd name="T48" fmla="*/ 65 w 72"/>
                  <a:gd name="T49" fmla="*/ 23 h 62"/>
                  <a:gd name="T50" fmla="*/ 62 w 72"/>
                  <a:gd name="T51" fmla="*/ 20 h 62"/>
                  <a:gd name="T52" fmla="*/ 65 w 72"/>
                  <a:gd name="T53" fmla="*/ 17 h 62"/>
                  <a:gd name="T54" fmla="*/ 68 w 72"/>
                  <a:gd name="T5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2">
                    <a:moveTo>
                      <a:pt x="1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8" y="0"/>
                    </a:lnTo>
                    <a:close/>
                    <a:moveTo>
                      <a:pt x="67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0" y="44"/>
                      <a:pt x="72" y="42"/>
                      <a:pt x="72" y="40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5"/>
                      <a:pt x="70" y="13"/>
                      <a:pt x="67" y="13"/>
                    </a:cubicBezTo>
                    <a:close/>
                    <a:moveTo>
                      <a:pt x="49" y="58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58"/>
                    </a:lnTo>
                    <a:close/>
                    <a:moveTo>
                      <a:pt x="68" y="20"/>
                    </a:moveTo>
                    <a:cubicBezTo>
                      <a:pt x="68" y="22"/>
                      <a:pt x="67" y="23"/>
                      <a:pt x="65" y="23"/>
                    </a:cubicBezTo>
                    <a:cubicBezTo>
                      <a:pt x="63" y="23"/>
                      <a:pt x="62" y="22"/>
                      <a:pt x="62" y="20"/>
                    </a:cubicBezTo>
                    <a:cubicBezTo>
                      <a:pt x="62" y="18"/>
                      <a:pt x="63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4" name="Freeform 160">
                <a:extLst>
                  <a:ext uri="{FF2B5EF4-FFF2-40B4-BE49-F238E27FC236}">
                    <a16:creationId xmlns:a16="http://schemas.microsoft.com/office/drawing/2014/main" id="{8C9AA676-C56F-489F-A0C5-40BF0AECE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637" y="3841862"/>
                <a:ext cx="230965" cy="230965"/>
              </a:xfrm>
              <a:custGeom>
                <a:avLst/>
                <a:gdLst>
                  <a:gd name="T0" fmla="*/ 13 w 72"/>
                  <a:gd name="T1" fmla="*/ 36 h 72"/>
                  <a:gd name="T2" fmla="*/ 13 w 72"/>
                  <a:gd name="T3" fmla="*/ 33 h 72"/>
                  <a:gd name="T4" fmla="*/ 1 w 72"/>
                  <a:gd name="T5" fmla="*/ 29 h 72"/>
                  <a:gd name="T6" fmla="*/ 0 w 72"/>
                  <a:gd name="T7" fmla="*/ 36 h 72"/>
                  <a:gd name="T8" fmla="*/ 11 w 72"/>
                  <a:gd name="T9" fmla="*/ 62 h 72"/>
                  <a:gd name="T10" fmla="*/ 19 w 72"/>
                  <a:gd name="T11" fmla="*/ 51 h 72"/>
                  <a:gd name="T12" fmla="*/ 13 w 72"/>
                  <a:gd name="T13" fmla="*/ 36 h 72"/>
                  <a:gd name="T14" fmla="*/ 58 w 72"/>
                  <a:gd name="T15" fmla="*/ 36 h 72"/>
                  <a:gd name="T16" fmla="*/ 52 w 72"/>
                  <a:gd name="T17" fmla="*/ 51 h 72"/>
                  <a:gd name="T18" fmla="*/ 60 w 72"/>
                  <a:gd name="T19" fmla="*/ 62 h 72"/>
                  <a:gd name="T20" fmla="*/ 72 w 72"/>
                  <a:gd name="T21" fmla="*/ 36 h 72"/>
                  <a:gd name="T22" fmla="*/ 71 w 72"/>
                  <a:gd name="T23" fmla="*/ 29 h 72"/>
                  <a:gd name="T24" fmla="*/ 58 w 72"/>
                  <a:gd name="T25" fmla="*/ 33 h 72"/>
                  <a:gd name="T26" fmla="*/ 58 w 72"/>
                  <a:gd name="T27" fmla="*/ 36 h 72"/>
                  <a:gd name="T28" fmla="*/ 40 w 72"/>
                  <a:gd name="T29" fmla="*/ 14 h 72"/>
                  <a:gd name="T30" fmla="*/ 55 w 72"/>
                  <a:gd name="T31" fmla="*/ 25 h 72"/>
                  <a:gd name="T32" fmla="*/ 68 w 72"/>
                  <a:gd name="T33" fmla="*/ 21 h 72"/>
                  <a:gd name="T34" fmla="*/ 40 w 72"/>
                  <a:gd name="T35" fmla="*/ 0 h 72"/>
                  <a:gd name="T36" fmla="*/ 40 w 72"/>
                  <a:gd name="T37" fmla="*/ 14 h 72"/>
                  <a:gd name="T38" fmla="*/ 16 w 72"/>
                  <a:gd name="T39" fmla="*/ 25 h 72"/>
                  <a:gd name="T40" fmla="*/ 31 w 72"/>
                  <a:gd name="T41" fmla="*/ 14 h 72"/>
                  <a:gd name="T42" fmla="*/ 31 w 72"/>
                  <a:gd name="T43" fmla="*/ 0 h 72"/>
                  <a:gd name="T44" fmla="*/ 3 w 72"/>
                  <a:gd name="T45" fmla="*/ 21 h 72"/>
                  <a:gd name="T46" fmla="*/ 16 w 72"/>
                  <a:gd name="T47" fmla="*/ 25 h 72"/>
                  <a:gd name="T48" fmla="*/ 45 w 72"/>
                  <a:gd name="T49" fmla="*/ 56 h 72"/>
                  <a:gd name="T50" fmla="*/ 36 w 72"/>
                  <a:gd name="T51" fmla="*/ 58 h 72"/>
                  <a:gd name="T52" fmla="*/ 26 w 72"/>
                  <a:gd name="T53" fmla="*/ 56 h 72"/>
                  <a:gd name="T54" fmla="*/ 18 w 72"/>
                  <a:gd name="T55" fmla="*/ 67 h 72"/>
                  <a:gd name="T56" fmla="*/ 36 w 72"/>
                  <a:gd name="T57" fmla="*/ 72 h 72"/>
                  <a:gd name="T58" fmla="*/ 53 w 72"/>
                  <a:gd name="T59" fmla="*/ 67 h 72"/>
                  <a:gd name="T60" fmla="*/ 45 w 72"/>
                  <a:gd name="T6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2">
                    <a:moveTo>
                      <a:pt x="13" y="36"/>
                    </a:moveTo>
                    <a:cubicBezTo>
                      <a:pt x="13" y="35"/>
                      <a:pt x="13" y="34"/>
                      <a:pt x="13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4"/>
                      <a:pt x="0" y="36"/>
                    </a:cubicBezTo>
                    <a:cubicBezTo>
                      <a:pt x="0" y="46"/>
                      <a:pt x="4" y="56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3" y="42"/>
                      <a:pt x="13" y="36"/>
                    </a:cubicBezTo>
                    <a:close/>
                    <a:moveTo>
                      <a:pt x="58" y="36"/>
                    </a:moveTo>
                    <a:cubicBezTo>
                      <a:pt x="58" y="42"/>
                      <a:pt x="56" y="47"/>
                      <a:pt x="52" y="5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7" y="56"/>
                      <a:pt x="72" y="46"/>
                      <a:pt x="72" y="36"/>
                    </a:cubicBezTo>
                    <a:cubicBezTo>
                      <a:pt x="72" y="34"/>
                      <a:pt x="71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6"/>
                    </a:cubicBezTo>
                    <a:close/>
                    <a:moveTo>
                      <a:pt x="40" y="14"/>
                    </a:moveTo>
                    <a:cubicBezTo>
                      <a:pt x="47" y="15"/>
                      <a:pt x="52" y="19"/>
                      <a:pt x="55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3" y="10"/>
                      <a:pt x="53" y="2"/>
                      <a:pt x="40" y="0"/>
                    </a:cubicBezTo>
                    <a:lnTo>
                      <a:pt x="40" y="14"/>
                    </a:lnTo>
                    <a:close/>
                    <a:moveTo>
                      <a:pt x="16" y="25"/>
                    </a:moveTo>
                    <a:cubicBezTo>
                      <a:pt x="19" y="19"/>
                      <a:pt x="25" y="15"/>
                      <a:pt x="31" y="1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2"/>
                      <a:pt x="8" y="10"/>
                      <a:pt x="3" y="21"/>
                    </a:cubicBezTo>
                    <a:lnTo>
                      <a:pt x="16" y="25"/>
                    </a:lnTo>
                    <a:close/>
                    <a:moveTo>
                      <a:pt x="45" y="56"/>
                    </a:moveTo>
                    <a:cubicBezTo>
                      <a:pt x="42" y="58"/>
                      <a:pt x="39" y="58"/>
                      <a:pt x="36" y="58"/>
                    </a:cubicBezTo>
                    <a:cubicBezTo>
                      <a:pt x="32" y="58"/>
                      <a:pt x="29" y="58"/>
                      <a:pt x="26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24" y="70"/>
                      <a:pt x="30" y="72"/>
                      <a:pt x="36" y="72"/>
                    </a:cubicBezTo>
                    <a:cubicBezTo>
                      <a:pt x="42" y="72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5" name="Freeform 161">
                <a:extLst>
                  <a:ext uri="{FF2B5EF4-FFF2-40B4-BE49-F238E27FC236}">
                    <a16:creationId xmlns:a16="http://schemas.microsoft.com/office/drawing/2014/main" id="{2152A6F2-EC3F-4754-BF88-2F20C50C5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1082029"/>
                <a:ext cx="221179" cy="221178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35 w 69"/>
                  <a:gd name="T11" fmla="*/ 62 h 69"/>
                  <a:gd name="T12" fmla="*/ 7 w 69"/>
                  <a:gd name="T13" fmla="*/ 35 h 69"/>
                  <a:gd name="T14" fmla="*/ 35 w 69"/>
                  <a:gd name="T15" fmla="*/ 7 h 69"/>
                  <a:gd name="T16" fmla="*/ 62 w 69"/>
                  <a:gd name="T17" fmla="*/ 35 h 69"/>
                  <a:gd name="T18" fmla="*/ 35 w 69"/>
                  <a:gd name="T19" fmla="*/ 62 h 69"/>
                  <a:gd name="T20" fmla="*/ 22 w 69"/>
                  <a:gd name="T21" fmla="*/ 24 h 69"/>
                  <a:gd name="T22" fmla="*/ 37 w 69"/>
                  <a:gd name="T23" fmla="*/ 35 h 69"/>
                  <a:gd name="T24" fmla="*/ 22 w 69"/>
                  <a:gd name="T25" fmla="*/ 45 h 69"/>
                  <a:gd name="T26" fmla="*/ 22 w 69"/>
                  <a:gd name="T27" fmla="*/ 24 h 69"/>
                  <a:gd name="T28" fmla="*/ 39 w 69"/>
                  <a:gd name="T29" fmla="*/ 24 h 69"/>
                  <a:gd name="T30" fmla="*/ 54 w 69"/>
                  <a:gd name="T31" fmla="*/ 35 h 69"/>
                  <a:gd name="T32" fmla="*/ 39 w 69"/>
                  <a:gd name="T33" fmla="*/ 45 h 69"/>
                  <a:gd name="T34" fmla="*/ 39 w 69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3"/>
                      <a:pt x="16" y="69"/>
                      <a:pt x="35" y="69"/>
                    </a:cubicBezTo>
                    <a:cubicBezTo>
                      <a:pt x="53" y="69"/>
                      <a:pt x="69" y="53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35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5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5" y="62"/>
                    </a:cubicBezTo>
                    <a:close/>
                    <a:moveTo>
                      <a:pt x="22" y="24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6" name="Freeform 162">
                <a:extLst>
                  <a:ext uri="{FF2B5EF4-FFF2-40B4-BE49-F238E27FC236}">
                    <a16:creationId xmlns:a16="http://schemas.microsoft.com/office/drawing/2014/main" id="{AF1F5607-7DE8-4657-A329-EBE908EF0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483" y="3088291"/>
                <a:ext cx="242709" cy="252495"/>
              </a:xfrm>
              <a:custGeom>
                <a:avLst/>
                <a:gdLst>
                  <a:gd name="T0" fmla="*/ 59 w 124"/>
                  <a:gd name="T1" fmla="*/ 129 h 129"/>
                  <a:gd name="T2" fmla="*/ 59 w 124"/>
                  <a:gd name="T3" fmla="*/ 70 h 129"/>
                  <a:gd name="T4" fmla="*/ 0 w 124"/>
                  <a:gd name="T5" fmla="*/ 129 h 129"/>
                  <a:gd name="T6" fmla="*/ 0 w 124"/>
                  <a:gd name="T7" fmla="*/ 0 h 129"/>
                  <a:gd name="T8" fmla="*/ 59 w 124"/>
                  <a:gd name="T9" fmla="*/ 58 h 129"/>
                  <a:gd name="T10" fmla="*/ 59 w 124"/>
                  <a:gd name="T11" fmla="*/ 0 h 129"/>
                  <a:gd name="T12" fmla="*/ 124 w 124"/>
                  <a:gd name="T13" fmla="*/ 65 h 129"/>
                  <a:gd name="T14" fmla="*/ 59 w 1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59" y="129"/>
                    </a:moveTo>
                    <a:lnTo>
                      <a:pt x="59" y="70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8"/>
                    </a:lnTo>
                    <a:lnTo>
                      <a:pt x="59" y="0"/>
                    </a:lnTo>
                    <a:lnTo>
                      <a:pt x="124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7" name="Freeform 163">
                <a:extLst>
                  <a:ext uri="{FF2B5EF4-FFF2-40B4-BE49-F238E27FC236}">
                    <a16:creationId xmlns:a16="http://schemas.microsoft.com/office/drawing/2014/main" id="{623748E1-4A77-4271-98F0-DB8BED164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75405" y="2205535"/>
                <a:ext cx="256411" cy="254453"/>
              </a:xfrm>
              <a:custGeom>
                <a:avLst/>
                <a:gdLst>
                  <a:gd name="T0" fmla="*/ 0 w 131"/>
                  <a:gd name="T1" fmla="*/ 130 h 130"/>
                  <a:gd name="T2" fmla="*/ 66 w 131"/>
                  <a:gd name="T3" fmla="*/ 130 h 130"/>
                  <a:gd name="T4" fmla="*/ 66 w 131"/>
                  <a:gd name="T5" fmla="*/ 0 h 130"/>
                  <a:gd name="T6" fmla="*/ 0 w 131"/>
                  <a:gd name="T7" fmla="*/ 0 h 130"/>
                  <a:gd name="T8" fmla="*/ 0 w 131"/>
                  <a:gd name="T9" fmla="*/ 130 h 130"/>
                  <a:gd name="T10" fmla="*/ 41 w 131"/>
                  <a:gd name="T11" fmla="*/ 16 h 130"/>
                  <a:gd name="T12" fmla="*/ 58 w 131"/>
                  <a:gd name="T13" fmla="*/ 16 h 130"/>
                  <a:gd name="T14" fmla="*/ 58 w 131"/>
                  <a:gd name="T15" fmla="*/ 32 h 130"/>
                  <a:gd name="T16" fmla="*/ 41 w 131"/>
                  <a:gd name="T17" fmla="*/ 32 h 130"/>
                  <a:gd name="T18" fmla="*/ 41 w 131"/>
                  <a:gd name="T19" fmla="*/ 16 h 130"/>
                  <a:gd name="T20" fmla="*/ 41 w 131"/>
                  <a:gd name="T21" fmla="*/ 49 h 130"/>
                  <a:gd name="T22" fmla="*/ 58 w 131"/>
                  <a:gd name="T23" fmla="*/ 49 h 130"/>
                  <a:gd name="T24" fmla="*/ 58 w 131"/>
                  <a:gd name="T25" fmla="*/ 65 h 130"/>
                  <a:gd name="T26" fmla="*/ 41 w 131"/>
                  <a:gd name="T27" fmla="*/ 65 h 130"/>
                  <a:gd name="T28" fmla="*/ 41 w 131"/>
                  <a:gd name="T29" fmla="*/ 49 h 130"/>
                  <a:gd name="T30" fmla="*/ 41 w 131"/>
                  <a:gd name="T31" fmla="*/ 81 h 130"/>
                  <a:gd name="T32" fmla="*/ 58 w 131"/>
                  <a:gd name="T33" fmla="*/ 81 h 130"/>
                  <a:gd name="T34" fmla="*/ 58 w 131"/>
                  <a:gd name="T35" fmla="*/ 98 h 130"/>
                  <a:gd name="T36" fmla="*/ 41 w 131"/>
                  <a:gd name="T37" fmla="*/ 98 h 130"/>
                  <a:gd name="T38" fmla="*/ 41 w 131"/>
                  <a:gd name="T39" fmla="*/ 81 h 130"/>
                  <a:gd name="T40" fmla="*/ 9 w 131"/>
                  <a:gd name="T41" fmla="*/ 16 h 130"/>
                  <a:gd name="T42" fmla="*/ 25 w 131"/>
                  <a:gd name="T43" fmla="*/ 16 h 130"/>
                  <a:gd name="T44" fmla="*/ 25 w 131"/>
                  <a:gd name="T45" fmla="*/ 32 h 130"/>
                  <a:gd name="T46" fmla="*/ 9 w 131"/>
                  <a:gd name="T47" fmla="*/ 32 h 130"/>
                  <a:gd name="T48" fmla="*/ 9 w 131"/>
                  <a:gd name="T49" fmla="*/ 16 h 130"/>
                  <a:gd name="T50" fmla="*/ 9 w 131"/>
                  <a:gd name="T51" fmla="*/ 49 h 130"/>
                  <a:gd name="T52" fmla="*/ 25 w 131"/>
                  <a:gd name="T53" fmla="*/ 49 h 130"/>
                  <a:gd name="T54" fmla="*/ 25 w 131"/>
                  <a:gd name="T55" fmla="*/ 65 h 130"/>
                  <a:gd name="T56" fmla="*/ 9 w 131"/>
                  <a:gd name="T57" fmla="*/ 65 h 130"/>
                  <a:gd name="T58" fmla="*/ 9 w 131"/>
                  <a:gd name="T59" fmla="*/ 49 h 130"/>
                  <a:gd name="T60" fmla="*/ 9 w 131"/>
                  <a:gd name="T61" fmla="*/ 81 h 130"/>
                  <a:gd name="T62" fmla="*/ 25 w 131"/>
                  <a:gd name="T63" fmla="*/ 81 h 130"/>
                  <a:gd name="T64" fmla="*/ 25 w 131"/>
                  <a:gd name="T65" fmla="*/ 98 h 130"/>
                  <a:gd name="T66" fmla="*/ 9 w 131"/>
                  <a:gd name="T67" fmla="*/ 98 h 130"/>
                  <a:gd name="T68" fmla="*/ 9 w 131"/>
                  <a:gd name="T69" fmla="*/ 81 h 130"/>
                  <a:gd name="T70" fmla="*/ 74 w 131"/>
                  <a:gd name="T71" fmla="*/ 41 h 130"/>
                  <a:gd name="T72" fmla="*/ 131 w 131"/>
                  <a:gd name="T73" fmla="*/ 41 h 130"/>
                  <a:gd name="T74" fmla="*/ 131 w 131"/>
                  <a:gd name="T75" fmla="*/ 49 h 130"/>
                  <a:gd name="T76" fmla="*/ 74 w 131"/>
                  <a:gd name="T77" fmla="*/ 49 h 130"/>
                  <a:gd name="T78" fmla="*/ 74 w 131"/>
                  <a:gd name="T79" fmla="*/ 41 h 130"/>
                  <a:gd name="T80" fmla="*/ 74 w 131"/>
                  <a:gd name="T81" fmla="*/ 130 h 130"/>
                  <a:gd name="T82" fmla="*/ 90 w 131"/>
                  <a:gd name="T83" fmla="*/ 130 h 130"/>
                  <a:gd name="T84" fmla="*/ 90 w 131"/>
                  <a:gd name="T85" fmla="*/ 98 h 130"/>
                  <a:gd name="T86" fmla="*/ 115 w 131"/>
                  <a:gd name="T87" fmla="*/ 98 h 130"/>
                  <a:gd name="T88" fmla="*/ 115 w 131"/>
                  <a:gd name="T89" fmla="*/ 130 h 130"/>
                  <a:gd name="T90" fmla="*/ 131 w 131"/>
                  <a:gd name="T91" fmla="*/ 130 h 130"/>
                  <a:gd name="T92" fmla="*/ 131 w 131"/>
                  <a:gd name="T93" fmla="*/ 57 h 130"/>
                  <a:gd name="T94" fmla="*/ 74 w 131"/>
                  <a:gd name="T95" fmla="*/ 57 h 130"/>
                  <a:gd name="T96" fmla="*/ 74 w 131"/>
                  <a:gd name="T9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0">
                    <a:moveTo>
                      <a:pt x="0" y="130"/>
                    </a:moveTo>
                    <a:lnTo>
                      <a:pt x="66" y="13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41" y="16"/>
                    </a:moveTo>
                    <a:lnTo>
                      <a:pt x="58" y="16"/>
                    </a:lnTo>
                    <a:lnTo>
                      <a:pt x="58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1" y="49"/>
                    </a:moveTo>
                    <a:lnTo>
                      <a:pt x="58" y="49"/>
                    </a:lnTo>
                    <a:lnTo>
                      <a:pt x="58" y="65"/>
                    </a:lnTo>
                    <a:lnTo>
                      <a:pt x="41" y="65"/>
                    </a:lnTo>
                    <a:lnTo>
                      <a:pt x="41" y="49"/>
                    </a:lnTo>
                    <a:close/>
                    <a:moveTo>
                      <a:pt x="41" y="81"/>
                    </a:moveTo>
                    <a:lnTo>
                      <a:pt x="58" y="81"/>
                    </a:lnTo>
                    <a:lnTo>
                      <a:pt x="58" y="98"/>
                    </a:lnTo>
                    <a:lnTo>
                      <a:pt x="41" y="98"/>
                    </a:lnTo>
                    <a:lnTo>
                      <a:pt x="41" y="81"/>
                    </a:lnTo>
                    <a:close/>
                    <a:moveTo>
                      <a:pt x="9" y="16"/>
                    </a:moveTo>
                    <a:lnTo>
                      <a:pt x="25" y="16"/>
                    </a:lnTo>
                    <a:lnTo>
                      <a:pt x="25" y="32"/>
                    </a:lnTo>
                    <a:lnTo>
                      <a:pt x="9" y="32"/>
                    </a:lnTo>
                    <a:lnTo>
                      <a:pt x="9" y="16"/>
                    </a:lnTo>
                    <a:close/>
                    <a:moveTo>
                      <a:pt x="9" y="49"/>
                    </a:moveTo>
                    <a:lnTo>
                      <a:pt x="25" y="49"/>
                    </a:lnTo>
                    <a:lnTo>
                      <a:pt x="25" y="65"/>
                    </a:lnTo>
                    <a:lnTo>
                      <a:pt x="9" y="65"/>
                    </a:lnTo>
                    <a:lnTo>
                      <a:pt x="9" y="49"/>
                    </a:lnTo>
                    <a:close/>
                    <a:moveTo>
                      <a:pt x="9" y="81"/>
                    </a:moveTo>
                    <a:lnTo>
                      <a:pt x="25" y="81"/>
                    </a:lnTo>
                    <a:lnTo>
                      <a:pt x="25" y="98"/>
                    </a:lnTo>
                    <a:lnTo>
                      <a:pt x="9" y="98"/>
                    </a:lnTo>
                    <a:lnTo>
                      <a:pt x="9" y="81"/>
                    </a:lnTo>
                    <a:close/>
                    <a:moveTo>
                      <a:pt x="74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4" y="49"/>
                    </a:lnTo>
                    <a:lnTo>
                      <a:pt x="74" y="41"/>
                    </a:lnTo>
                    <a:close/>
                    <a:moveTo>
                      <a:pt x="74" y="130"/>
                    </a:moveTo>
                    <a:lnTo>
                      <a:pt x="90" y="130"/>
                    </a:lnTo>
                    <a:lnTo>
                      <a:pt x="90" y="98"/>
                    </a:lnTo>
                    <a:lnTo>
                      <a:pt x="115" y="98"/>
                    </a:lnTo>
                    <a:lnTo>
                      <a:pt x="115" y="130"/>
                    </a:lnTo>
                    <a:lnTo>
                      <a:pt x="131" y="130"/>
                    </a:lnTo>
                    <a:lnTo>
                      <a:pt x="131" y="57"/>
                    </a:lnTo>
                    <a:lnTo>
                      <a:pt x="74" y="57"/>
                    </a:lnTo>
                    <a:lnTo>
                      <a:pt x="7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8" name="Freeform 164">
                <a:extLst>
                  <a:ext uri="{FF2B5EF4-FFF2-40B4-BE49-F238E27FC236}">
                    <a16:creationId xmlns:a16="http://schemas.microsoft.com/office/drawing/2014/main" id="{9534243F-218A-4E69-A44F-9D9F36E5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8930" y="2636148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6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3" y="29"/>
                      <a:pt x="13" y="24"/>
                    </a:cubicBezTo>
                    <a:cubicBezTo>
                      <a:pt x="13" y="19"/>
                      <a:pt x="18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8170804E-0DD7-4975-8A89-40614364C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1843" y="3567836"/>
                <a:ext cx="107654" cy="207477"/>
              </a:xfrm>
              <a:custGeom>
                <a:avLst/>
                <a:gdLst>
                  <a:gd name="T0" fmla="*/ 23 w 34"/>
                  <a:gd name="T1" fmla="*/ 64 h 65"/>
                  <a:gd name="T2" fmla="*/ 23 w 34"/>
                  <a:gd name="T3" fmla="*/ 64 h 65"/>
                  <a:gd name="T4" fmla="*/ 33 w 34"/>
                  <a:gd name="T5" fmla="*/ 50 h 65"/>
                  <a:gd name="T6" fmla="*/ 30 w 34"/>
                  <a:gd name="T7" fmla="*/ 34 h 65"/>
                  <a:gd name="T8" fmla="*/ 15 w 34"/>
                  <a:gd name="T9" fmla="*/ 24 h 65"/>
                  <a:gd name="T10" fmla="*/ 15 w 34"/>
                  <a:gd name="T11" fmla="*/ 24 h 65"/>
                  <a:gd name="T12" fmla="*/ 14 w 34"/>
                  <a:gd name="T13" fmla="*/ 25 h 65"/>
                  <a:gd name="T14" fmla="*/ 15 w 34"/>
                  <a:gd name="T15" fmla="*/ 30 h 65"/>
                  <a:gd name="T16" fmla="*/ 16 w 34"/>
                  <a:gd name="T17" fmla="*/ 30 h 65"/>
                  <a:gd name="T18" fmla="*/ 17 w 34"/>
                  <a:gd name="T19" fmla="*/ 30 h 65"/>
                  <a:gd name="T20" fmla="*/ 24 w 34"/>
                  <a:gd name="T21" fmla="*/ 35 h 65"/>
                  <a:gd name="T22" fmla="*/ 27 w 34"/>
                  <a:gd name="T23" fmla="*/ 51 h 65"/>
                  <a:gd name="T24" fmla="*/ 22 w 34"/>
                  <a:gd name="T25" fmla="*/ 59 h 65"/>
                  <a:gd name="T26" fmla="*/ 22 w 34"/>
                  <a:gd name="T27" fmla="*/ 59 h 65"/>
                  <a:gd name="T28" fmla="*/ 14 w 34"/>
                  <a:gd name="T29" fmla="*/ 53 h 65"/>
                  <a:gd name="T30" fmla="*/ 13 w 34"/>
                  <a:gd name="T31" fmla="*/ 46 h 65"/>
                  <a:gd name="T32" fmla="*/ 6 w 34"/>
                  <a:gd name="T33" fmla="*/ 44 h 65"/>
                  <a:gd name="T34" fmla="*/ 8 w 34"/>
                  <a:gd name="T35" fmla="*/ 54 h 65"/>
                  <a:gd name="T36" fmla="*/ 23 w 34"/>
                  <a:gd name="T37" fmla="*/ 64 h 65"/>
                  <a:gd name="T38" fmla="*/ 19 w 34"/>
                  <a:gd name="T39" fmla="*/ 42 h 65"/>
                  <a:gd name="T40" fmla="*/ 20 w 34"/>
                  <a:gd name="T41" fmla="*/ 41 h 65"/>
                  <a:gd name="T42" fmla="*/ 19 w 34"/>
                  <a:gd name="T43" fmla="*/ 35 h 65"/>
                  <a:gd name="T44" fmla="*/ 18 w 34"/>
                  <a:gd name="T45" fmla="*/ 36 h 65"/>
                  <a:gd name="T46" fmla="*/ 17 w 34"/>
                  <a:gd name="T47" fmla="*/ 36 h 65"/>
                  <a:gd name="T48" fmla="*/ 10 w 34"/>
                  <a:gd name="T49" fmla="*/ 31 h 65"/>
                  <a:gd name="T50" fmla="*/ 7 w 34"/>
                  <a:gd name="T51" fmla="*/ 15 h 65"/>
                  <a:gd name="T52" fmla="*/ 12 w 34"/>
                  <a:gd name="T53" fmla="*/ 7 h 65"/>
                  <a:gd name="T54" fmla="*/ 12 w 34"/>
                  <a:gd name="T55" fmla="*/ 7 h 65"/>
                  <a:gd name="T56" fmla="*/ 20 w 34"/>
                  <a:gd name="T57" fmla="*/ 13 h 65"/>
                  <a:gd name="T58" fmla="*/ 21 w 34"/>
                  <a:gd name="T59" fmla="*/ 20 h 65"/>
                  <a:gd name="T60" fmla="*/ 28 w 34"/>
                  <a:gd name="T61" fmla="*/ 22 h 65"/>
                  <a:gd name="T62" fmla="*/ 26 w 34"/>
                  <a:gd name="T63" fmla="*/ 12 h 65"/>
                  <a:gd name="T64" fmla="*/ 11 w 34"/>
                  <a:gd name="T65" fmla="*/ 2 h 65"/>
                  <a:gd name="T66" fmla="*/ 11 w 34"/>
                  <a:gd name="T67" fmla="*/ 2 h 65"/>
                  <a:gd name="T68" fmla="*/ 1 w 34"/>
                  <a:gd name="T69" fmla="*/ 16 h 65"/>
                  <a:gd name="T70" fmla="*/ 4 w 34"/>
                  <a:gd name="T71" fmla="*/ 32 h 65"/>
                  <a:gd name="T72" fmla="*/ 19 w 34"/>
                  <a:gd name="T73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65">
                    <a:moveTo>
                      <a:pt x="23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30" y="63"/>
                      <a:pt x="34" y="56"/>
                      <a:pt x="33" y="5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27"/>
                      <a:pt x="22" y="2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29"/>
                      <a:pt x="24" y="32"/>
                      <a:pt x="24" y="35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4"/>
                      <a:pt x="26" y="58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5" y="57"/>
                      <a:pt x="14" y="5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0" y="46"/>
                      <a:pt x="8" y="45"/>
                      <a:pt x="6" y="4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61"/>
                      <a:pt x="16" y="65"/>
                      <a:pt x="23" y="64"/>
                    </a:cubicBezTo>
                    <a:close/>
                    <a:moveTo>
                      <a:pt x="19" y="42"/>
                    </a:moveTo>
                    <a:cubicBezTo>
                      <a:pt x="19" y="41"/>
                      <a:pt x="20" y="41"/>
                      <a:pt x="20" y="4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4" y="37"/>
                      <a:pt x="10" y="34"/>
                      <a:pt x="10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2"/>
                      <a:pt x="8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6" y="7"/>
                      <a:pt x="19" y="9"/>
                      <a:pt x="20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0"/>
                      <a:pt x="26" y="21"/>
                      <a:pt x="28" y="2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5"/>
                      <a:pt x="18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4" y="3"/>
                      <a:pt x="0" y="10"/>
                      <a:pt x="1" y="16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8"/>
                      <a:pt x="12" y="43"/>
                      <a:pt x="1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0" name="Freeform 167">
                <a:extLst>
                  <a:ext uri="{FF2B5EF4-FFF2-40B4-BE49-F238E27FC236}">
                    <a16:creationId xmlns:a16="http://schemas.microsoft.com/office/drawing/2014/main" id="{72640E50-C0DB-4F08-8E64-B70362125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179" y="1575276"/>
                <a:ext cx="293599" cy="293599"/>
              </a:xfrm>
              <a:custGeom>
                <a:avLst/>
                <a:gdLst>
                  <a:gd name="T0" fmla="*/ 29 w 92"/>
                  <a:gd name="T1" fmla="*/ 17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7 h 92"/>
                  <a:gd name="T8" fmla="*/ 92 w 92"/>
                  <a:gd name="T9" fmla="*/ 66 h 92"/>
                  <a:gd name="T10" fmla="*/ 72 w 92"/>
                  <a:gd name="T11" fmla="*/ 80 h 92"/>
                  <a:gd name="T12" fmla="*/ 52 w 92"/>
                  <a:gd name="T13" fmla="*/ 66 h 92"/>
                  <a:gd name="T14" fmla="*/ 72 w 92"/>
                  <a:gd name="T15" fmla="*/ 52 h 92"/>
                  <a:gd name="T16" fmla="*/ 81 w 92"/>
                  <a:gd name="T17" fmla="*/ 53 h 92"/>
                  <a:gd name="T18" fmla="*/ 81 w 92"/>
                  <a:gd name="T19" fmla="*/ 23 h 92"/>
                  <a:gd name="T20" fmla="*/ 41 w 92"/>
                  <a:gd name="T21" fmla="*/ 34 h 92"/>
                  <a:gd name="T22" fmla="*/ 41 w 92"/>
                  <a:gd name="T23" fmla="*/ 78 h 92"/>
                  <a:gd name="T24" fmla="*/ 21 w 92"/>
                  <a:gd name="T25" fmla="*/ 92 h 92"/>
                  <a:gd name="T26" fmla="*/ 0 w 92"/>
                  <a:gd name="T27" fmla="*/ 78 h 92"/>
                  <a:gd name="T28" fmla="*/ 21 w 92"/>
                  <a:gd name="T29" fmla="*/ 63 h 92"/>
                  <a:gd name="T30" fmla="*/ 29 w 92"/>
                  <a:gd name="T31" fmla="*/ 65 h 92"/>
                  <a:gd name="T32" fmla="*/ 29 w 92"/>
                  <a:gd name="T33" fmla="*/ 34 h 92"/>
                  <a:gd name="T34" fmla="*/ 29 w 92"/>
                  <a:gd name="T35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7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74"/>
                      <a:pt x="83" y="80"/>
                      <a:pt x="72" y="80"/>
                    </a:cubicBezTo>
                    <a:cubicBezTo>
                      <a:pt x="61" y="80"/>
                      <a:pt x="52" y="74"/>
                      <a:pt x="52" y="66"/>
                    </a:cubicBezTo>
                    <a:cubicBezTo>
                      <a:pt x="52" y="58"/>
                      <a:pt x="61" y="52"/>
                      <a:pt x="72" y="52"/>
                    </a:cubicBezTo>
                    <a:cubicBezTo>
                      <a:pt x="75" y="52"/>
                      <a:pt x="78" y="52"/>
                      <a:pt x="81" y="5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86"/>
                      <a:pt x="32" y="92"/>
                      <a:pt x="21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3"/>
                      <a:pt x="21" y="63"/>
                    </a:cubicBezTo>
                    <a:cubicBezTo>
                      <a:pt x="24" y="63"/>
                      <a:pt x="27" y="64"/>
                      <a:pt x="29" y="65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1" name="Freeform 168">
                <a:extLst>
                  <a:ext uri="{FF2B5EF4-FFF2-40B4-BE49-F238E27FC236}">
                    <a16:creationId xmlns:a16="http://schemas.microsoft.com/office/drawing/2014/main" id="{65A57A05-174F-4BC1-94EE-96FDB44F9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63114" y="4108059"/>
                <a:ext cx="227050" cy="201604"/>
              </a:xfrm>
              <a:custGeom>
                <a:avLst/>
                <a:gdLst>
                  <a:gd name="T0" fmla="*/ 30 w 71"/>
                  <a:gd name="T1" fmla="*/ 0 h 63"/>
                  <a:gd name="T2" fmla="*/ 30 w 71"/>
                  <a:gd name="T3" fmla="*/ 0 h 63"/>
                  <a:gd name="T4" fmla="*/ 59 w 71"/>
                  <a:gd name="T5" fmla="*/ 23 h 63"/>
                  <a:gd name="T6" fmla="*/ 30 w 71"/>
                  <a:gd name="T7" fmla="*/ 47 h 63"/>
                  <a:gd name="T8" fmla="*/ 25 w 71"/>
                  <a:gd name="T9" fmla="*/ 47 h 63"/>
                  <a:gd name="T10" fmla="*/ 4 w 71"/>
                  <a:gd name="T11" fmla="*/ 55 h 63"/>
                  <a:gd name="T12" fmla="*/ 4 w 71"/>
                  <a:gd name="T13" fmla="*/ 53 h 63"/>
                  <a:gd name="T14" fmla="*/ 11 w 71"/>
                  <a:gd name="T15" fmla="*/ 44 h 63"/>
                  <a:gd name="T16" fmla="*/ 11 w 71"/>
                  <a:gd name="T17" fmla="*/ 42 h 63"/>
                  <a:gd name="T18" fmla="*/ 0 w 71"/>
                  <a:gd name="T19" fmla="*/ 23 h 63"/>
                  <a:gd name="T20" fmla="*/ 30 w 71"/>
                  <a:gd name="T21" fmla="*/ 0 h 63"/>
                  <a:gd name="T22" fmla="*/ 62 w 71"/>
                  <a:gd name="T23" fmla="*/ 53 h 63"/>
                  <a:gd name="T24" fmla="*/ 67 w 71"/>
                  <a:gd name="T25" fmla="*/ 61 h 63"/>
                  <a:gd name="T26" fmla="*/ 67 w 71"/>
                  <a:gd name="T27" fmla="*/ 63 h 63"/>
                  <a:gd name="T28" fmla="*/ 50 w 71"/>
                  <a:gd name="T29" fmla="*/ 56 h 63"/>
                  <a:gd name="T30" fmla="*/ 46 w 71"/>
                  <a:gd name="T31" fmla="*/ 56 h 63"/>
                  <a:gd name="T32" fmla="*/ 30 w 71"/>
                  <a:gd name="T33" fmla="*/ 52 h 63"/>
                  <a:gd name="T34" fmla="*/ 54 w 71"/>
                  <a:gd name="T35" fmla="*/ 44 h 63"/>
                  <a:gd name="T36" fmla="*/ 61 w 71"/>
                  <a:gd name="T37" fmla="*/ 35 h 63"/>
                  <a:gd name="T38" fmla="*/ 64 w 71"/>
                  <a:gd name="T39" fmla="*/ 23 h 63"/>
                  <a:gd name="T40" fmla="*/ 64 w 71"/>
                  <a:gd name="T41" fmla="*/ 22 h 63"/>
                  <a:gd name="T42" fmla="*/ 71 w 71"/>
                  <a:gd name="T43" fmla="*/ 36 h 63"/>
                  <a:gd name="T44" fmla="*/ 62 w 71"/>
                  <a:gd name="T45" fmla="*/ 52 h 63"/>
                  <a:gd name="T46" fmla="*/ 62 w 71"/>
                  <a:gd name="T47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63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6" y="0"/>
                      <a:pt x="59" y="10"/>
                      <a:pt x="59" y="23"/>
                    </a:cubicBezTo>
                    <a:cubicBezTo>
                      <a:pt x="59" y="37"/>
                      <a:pt x="46" y="47"/>
                      <a:pt x="30" y="47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53"/>
                      <a:pt x="11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8" y="51"/>
                      <a:pt x="11" y="48"/>
                      <a:pt x="11" y="44"/>
                    </a:cubicBezTo>
                    <a:cubicBezTo>
                      <a:pt x="11" y="43"/>
                      <a:pt x="11" y="43"/>
                      <a:pt x="11" y="42"/>
                    </a:cubicBezTo>
                    <a:cubicBezTo>
                      <a:pt x="4" y="38"/>
                      <a:pt x="0" y="31"/>
                      <a:pt x="0" y="23"/>
                    </a:cubicBezTo>
                    <a:cubicBezTo>
                      <a:pt x="0" y="10"/>
                      <a:pt x="13" y="0"/>
                      <a:pt x="30" y="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64" y="60"/>
                      <a:pt x="67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1" y="62"/>
                      <a:pt x="55" y="61"/>
                      <a:pt x="50" y="56"/>
                    </a:cubicBezTo>
                    <a:cubicBezTo>
                      <a:pt x="48" y="56"/>
                      <a:pt x="47" y="56"/>
                      <a:pt x="46" y="56"/>
                    </a:cubicBezTo>
                    <a:cubicBezTo>
                      <a:pt x="40" y="56"/>
                      <a:pt x="34" y="55"/>
                      <a:pt x="30" y="52"/>
                    </a:cubicBezTo>
                    <a:cubicBezTo>
                      <a:pt x="39" y="52"/>
                      <a:pt x="47" y="49"/>
                      <a:pt x="54" y="44"/>
                    </a:cubicBezTo>
                    <a:cubicBezTo>
                      <a:pt x="57" y="41"/>
                      <a:pt x="59" y="38"/>
                      <a:pt x="61" y="35"/>
                    </a:cubicBezTo>
                    <a:cubicBezTo>
                      <a:pt x="63" y="31"/>
                      <a:pt x="64" y="27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8" y="25"/>
                      <a:pt x="71" y="30"/>
                      <a:pt x="71" y="36"/>
                    </a:cubicBezTo>
                    <a:cubicBezTo>
                      <a:pt x="71" y="42"/>
                      <a:pt x="67" y="48"/>
                      <a:pt x="62" y="52"/>
                    </a:cubicBezTo>
                    <a:cubicBezTo>
                      <a:pt x="62" y="52"/>
                      <a:pt x="62" y="53"/>
                      <a:pt x="6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2" name="Freeform 169">
                <a:extLst>
                  <a:ext uri="{FF2B5EF4-FFF2-40B4-BE49-F238E27FC236}">
                    <a16:creationId xmlns:a16="http://schemas.microsoft.com/office/drawing/2014/main" id="{4D7B7F94-4E91-4BBE-9C21-581CDBF4C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103" y="3679405"/>
                <a:ext cx="207477" cy="207477"/>
              </a:xfrm>
              <a:custGeom>
                <a:avLst/>
                <a:gdLst>
                  <a:gd name="T0" fmla="*/ 65 w 65"/>
                  <a:gd name="T1" fmla="*/ 24 h 65"/>
                  <a:gd name="T2" fmla="*/ 41 w 65"/>
                  <a:gd name="T3" fmla="*/ 24 h 65"/>
                  <a:gd name="T4" fmla="*/ 50 w 65"/>
                  <a:gd name="T5" fmla="*/ 15 h 65"/>
                  <a:gd name="T6" fmla="*/ 33 w 65"/>
                  <a:gd name="T7" fmla="*/ 8 h 65"/>
                  <a:gd name="T8" fmla="*/ 16 w 65"/>
                  <a:gd name="T9" fmla="*/ 15 h 65"/>
                  <a:gd name="T10" fmla="*/ 9 w 65"/>
                  <a:gd name="T11" fmla="*/ 32 h 65"/>
                  <a:gd name="T12" fmla="*/ 16 w 65"/>
                  <a:gd name="T13" fmla="*/ 49 h 65"/>
                  <a:gd name="T14" fmla="*/ 33 w 65"/>
                  <a:gd name="T15" fmla="*/ 56 h 65"/>
                  <a:gd name="T16" fmla="*/ 50 w 65"/>
                  <a:gd name="T17" fmla="*/ 49 h 65"/>
                  <a:gd name="T18" fmla="*/ 51 w 65"/>
                  <a:gd name="T19" fmla="*/ 48 h 65"/>
                  <a:gd name="T20" fmla="*/ 57 w 65"/>
                  <a:gd name="T21" fmla="*/ 54 h 65"/>
                  <a:gd name="T22" fmla="*/ 33 w 65"/>
                  <a:gd name="T23" fmla="*/ 65 h 65"/>
                  <a:gd name="T24" fmla="*/ 0 w 65"/>
                  <a:gd name="T25" fmla="*/ 32 h 65"/>
                  <a:gd name="T26" fmla="*/ 33 w 65"/>
                  <a:gd name="T27" fmla="*/ 0 h 65"/>
                  <a:gd name="T28" fmla="*/ 56 w 65"/>
                  <a:gd name="T29" fmla="*/ 9 h 65"/>
                  <a:gd name="T30" fmla="*/ 65 w 65"/>
                  <a:gd name="T31" fmla="*/ 0 h 65"/>
                  <a:gd name="T32" fmla="*/ 65 w 65"/>
                  <a:gd name="T33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65" y="24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5" y="10"/>
                      <a:pt x="39" y="8"/>
                      <a:pt x="33" y="8"/>
                    </a:cubicBezTo>
                    <a:cubicBezTo>
                      <a:pt x="26" y="8"/>
                      <a:pt x="20" y="10"/>
                      <a:pt x="16" y="15"/>
                    </a:cubicBezTo>
                    <a:cubicBezTo>
                      <a:pt x="11" y="20"/>
                      <a:pt x="9" y="26"/>
                      <a:pt x="9" y="32"/>
                    </a:cubicBezTo>
                    <a:cubicBezTo>
                      <a:pt x="9" y="39"/>
                      <a:pt x="11" y="45"/>
                      <a:pt x="16" y="49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39" y="56"/>
                      <a:pt x="45" y="54"/>
                      <a:pt x="50" y="49"/>
                    </a:cubicBezTo>
                    <a:cubicBezTo>
                      <a:pt x="50" y="49"/>
                      <a:pt x="51" y="49"/>
                      <a:pt x="51" y="4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1" y="60"/>
                      <a:pt x="43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42" y="0"/>
                      <a:pt x="50" y="4"/>
                      <a:pt x="56" y="9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6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3" name="Freeform 171">
                <a:extLst>
                  <a:ext uri="{FF2B5EF4-FFF2-40B4-BE49-F238E27FC236}">
                    <a16:creationId xmlns:a16="http://schemas.microsoft.com/office/drawing/2014/main" id="{C2A95EE5-8B01-4AB1-A409-E1D9E2143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4589" y="1177939"/>
                <a:ext cx="172245" cy="170287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6 h 53"/>
                  <a:gd name="T4" fmla="*/ 27 w 54"/>
                  <a:gd name="T5" fmla="*/ 53 h 53"/>
                  <a:gd name="T6" fmla="*/ 54 w 54"/>
                  <a:gd name="T7" fmla="*/ 26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6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6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8 w 54"/>
                  <a:gd name="T39" fmla="*/ 40 h 53"/>
                  <a:gd name="T40" fmla="*/ 25 w 54"/>
                  <a:gd name="T41" fmla="*/ 40 h 53"/>
                  <a:gd name="T42" fmla="*/ 23 w 54"/>
                  <a:gd name="T43" fmla="*/ 38 h 53"/>
                  <a:gd name="T44" fmla="*/ 23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6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7" y="20"/>
                      <a:pt x="9" y="15"/>
                      <a:pt x="13" y="12"/>
                    </a:cubicBezTo>
                    <a:cubicBezTo>
                      <a:pt x="16" y="8"/>
                      <a:pt x="21" y="6"/>
                      <a:pt x="27" y="6"/>
                    </a:cubicBezTo>
                    <a:cubicBezTo>
                      <a:pt x="32" y="6"/>
                      <a:pt x="37" y="8"/>
                      <a:pt x="41" y="12"/>
                    </a:cubicBezTo>
                    <a:cubicBezTo>
                      <a:pt x="44" y="15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6"/>
                      <a:pt x="27" y="46"/>
                    </a:cubicBezTo>
                    <a:cubicBezTo>
                      <a:pt x="23" y="46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4" name="Freeform 174">
                <a:extLst>
                  <a:ext uri="{FF2B5EF4-FFF2-40B4-BE49-F238E27FC236}">
                    <a16:creationId xmlns:a16="http://schemas.microsoft.com/office/drawing/2014/main" id="{B441E01A-54F4-466F-97E3-AC1EB1AC5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9088" y="3493458"/>
                <a:ext cx="201605" cy="199648"/>
              </a:xfrm>
              <a:custGeom>
                <a:avLst/>
                <a:gdLst>
                  <a:gd name="T0" fmla="*/ 32 w 63"/>
                  <a:gd name="T1" fmla="*/ 62 h 62"/>
                  <a:gd name="T2" fmla="*/ 0 w 63"/>
                  <a:gd name="T3" fmla="*/ 31 h 62"/>
                  <a:gd name="T4" fmla="*/ 32 w 63"/>
                  <a:gd name="T5" fmla="*/ 0 h 62"/>
                  <a:gd name="T6" fmla="*/ 63 w 63"/>
                  <a:gd name="T7" fmla="*/ 31 h 62"/>
                  <a:gd name="T8" fmla="*/ 32 w 63"/>
                  <a:gd name="T9" fmla="*/ 62 h 62"/>
                  <a:gd name="T10" fmla="*/ 58 w 63"/>
                  <a:gd name="T11" fmla="*/ 36 h 62"/>
                  <a:gd name="T12" fmla="*/ 41 w 63"/>
                  <a:gd name="T13" fmla="*/ 34 h 62"/>
                  <a:gd name="T14" fmla="*/ 46 w 63"/>
                  <a:gd name="T15" fmla="*/ 53 h 62"/>
                  <a:gd name="T16" fmla="*/ 58 w 63"/>
                  <a:gd name="T17" fmla="*/ 36 h 62"/>
                  <a:gd name="T18" fmla="*/ 42 w 63"/>
                  <a:gd name="T19" fmla="*/ 56 h 62"/>
                  <a:gd name="T20" fmla="*/ 36 w 63"/>
                  <a:gd name="T21" fmla="*/ 36 h 62"/>
                  <a:gd name="T22" fmla="*/ 36 w 63"/>
                  <a:gd name="T23" fmla="*/ 36 h 62"/>
                  <a:gd name="T24" fmla="*/ 15 w 63"/>
                  <a:gd name="T25" fmla="*/ 52 h 62"/>
                  <a:gd name="T26" fmla="*/ 32 w 63"/>
                  <a:gd name="T27" fmla="*/ 58 h 62"/>
                  <a:gd name="T28" fmla="*/ 42 w 63"/>
                  <a:gd name="T29" fmla="*/ 56 h 62"/>
                  <a:gd name="T30" fmla="*/ 12 w 63"/>
                  <a:gd name="T31" fmla="*/ 49 h 62"/>
                  <a:gd name="T32" fmla="*/ 33 w 63"/>
                  <a:gd name="T33" fmla="*/ 32 h 62"/>
                  <a:gd name="T34" fmla="*/ 34 w 63"/>
                  <a:gd name="T35" fmla="*/ 31 h 62"/>
                  <a:gd name="T36" fmla="*/ 32 w 63"/>
                  <a:gd name="T37" fmla="*/ 27 h 62"/>
                  <a:gd name="T38" fmla="*/ 5 w 63"/>
                  <a:gd name="T39" fmla="*/ 31 h 62"/>
                  <a:gd name="T40" fmla="*/ 5 w 63"/>
                  <a:gd name="T41" fmla="*/ 31 h 62"/>
                  <a:gd name="T42" fmla="*/ 12 w 63"/>
                  <a:gd name="T43" fmla="*/ 49 h 62"/>
                  <a:gd name="T44" fmla="*/ 5 w 63"/>
                  <a:gd name="T45" fmla="*/ 26 h 62"/>
                  <a:gd name="T46" fmla="*/ 30 w 63"/>
                  <a:gd name="T47" fmla="*/ 23 h 62"/>
                  <a:gd name="T48" fmla="*/ 20 w 63"/>
                  <a:gd name="T49" fmla="*/ 7 h 62"/>
                  <a:gd name="T50" fmla="*/ 5 w 63"/>
                  <a:gd name="T51" fmla="*/ 26 h 62"/>
                  <a:gd name="T52" fmla="*/ 25 w 63"/>
                  <a:gd name="T53" fmla="*/ 6 h 62"/>
                  <a:gd name="T54" fmla="*/ 35 w 63"/>
                  <a:gd name="T55" fmla="*/ 21 h 62"/>
                  <a:gd name="T56" fmla="*/ 49 w 63"/>
                  <a:gd name="T57" fmla="*/ 12 h 62"/>
                  <a:gd name="T58" fmla="*/ 32 w 63"/>
                  <a:gd name="T59" fmla="*/ 5 h 62"/>
                  <a:gd name="T60" fmla="*/ 25 w 63"/>
                  <a:gd name="T61" fmla="*/ 6 h 62"/>
                  <a:gd name="T62" fmla="*/ 52 w 63"/>
                  <a:gd name="T63" fmla="*/ 15 h 62"/>
                  <a:gd name="T64" fmla="*/ 37 w 63"/>
                  <a:gd name="T65" fmla="*/ 25 h 62"/>
                  <a:gd name="T66" fmla="*/ 39 w 63"/>
                  <a:gd name="T67" fmla="*/ 29 h 62"/>
                  <a:gd name="T68" fmla="*/ 40 w 63"/>
                  <a:gd name="T69" fmla="*/ 30 h 62"/>
                  <a:gd name="T70" fmla="*/ 58 w 63"/>
                  <a:gd name="T71" fmla="*/ 31 h 62"/>
                  <a:gd name="T72" fmla="*/ 52 w 63"/>
                  <a:gd name="T73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2" y="62"/>
                    </a:moveTo>
                    <a:cubicBezTo>
                      <a:pt x="14" y="62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2"/>
                      <a:pt x="32" y="62"/>
                    </a:cubicBezTo>
                    <a:close/>
                    <a:moveTo>
                      <a:pt x="58" y="36"/>
                    </a:moveTo>
                    <a:cubicBezTo>
                      <a:pt x="57" y="35"/>
                      <a:pt x="50" y="33"/>
                      <a:pt x="41" y="34"/>
                    </a:cubicBezTo>
                    <a:cubicBezTo>
                      <a:pt x="45" y="44"/>
                      <a:pt x="46" y="52"/>
                      <a:pt x="46" y="53"/>
                    </a:cubicBezTo>
                    <a:cubicBezTo>
                      <a:pt x="52" y="49"/>
                      <a:pt x="57" y="43"/>
                      <a:pt x="58" y="36"/>
                    </a:cubicBezTo>
                    <a:close/>
                    <a:moveTo>
                      <a:pt x="42" y="56"/>
                    </a:moveTo>
                    <a:cubicBezTo>
                      <a:pt x="41" y="54"/>
                      <a:pt x="40" y="45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1" y="41"/>
                      <a:pt x="16" y="51"/>
                      <a:pt x="15" y="52"/>
                    </a:cubicBezTo>
                    <a:cubicBezTo>
                      <a:pt x="20" y="56"/>
                      <a:pt x="25" y="58"/>
                      <a:pt x="32" y="58"/>
                    </a:cubicBezTo>
                    <a:cubicBezTo>
                      <a:pt x="35" y="58"/>
                      <a:pt x="39" y="57"/>
                      <a:pt x="42" y="56"/>
                    </a:cubicBezTo>
                    <a:close/>
                    <a:moveTo>
                      <a:pt x="12" y="49"/>
                    </a:moveTo>
                    <a:cubicBezTo>
                      <a:pt x="12" y="48"/>
                      <a:pt x="20" y="36"/>
                      <a:pt x="33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34" y="30"/>
                      <a:pt x="33" y="28"/>
                      <a:pt x="32" y="27"/>
                    </a:cubicBezTo>
                    <a:cubicBezTo>
                      <a:pt x="19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8"/>
                      <a:pt x="8" y="44"/>
                      <a:pt x="12" y="49"/>
                    </a:cubicBezTo>
                    <a:close/>
                    <a:moveTo>
                      <a:pt x="5" y="26"/>
                    </a:moveTo>
                    <a:cubicBezTo>
                      <a:pt x="7" y="26"/>
                      <a:pt x="18" y="26"/>
                      <a:pt x="30" y="23"/>
                    </a:cubicBezTo>
                    <a:cubicBezTo>
                      <a:pt x="26" y="15"/>
                      <a:pt x="21" y="8"/>
                      <a:pt x="20" y="7"/>
                    </a:cubicBezTo>
                    <a:cubicBezTo>
                      <a:pt x="13" y="11"/>
                      <a:pt x="7" y="18"/>
                      <a:pt x="5" y="26"/>
                    </a:cubicBezTo>
                    <a:close/>
                    <a:moveTo>
                      <a:pt x="25" y="6"/>
                    </a:moveTo>
                    <a:cubicBezTo>
                      <a:pt x="26" y="7"/>
                      <a:pt x="31" y="13"/>
                      <a:pt x="35" y="21"/>
                    </a:cubicBezTo>
                    <a:cubicBezTo>
                      <a:pt x="45" y="18"/>
                      <a:pt x="49" y="12"/>
                      <a:pt x="49" y="12"/>
                    </a:cubicBezTo>
                    <a:cubicBezTo>
                      <a:pt x="44" y="7"/>
                      <a:pt x="38" y="5"/>
                      <a:pt x="32" y="5"/>
                    </a:cubicBezTo>
                    <a:cubicBezTo>
                      <a:pt x="29" y="5"/>
                      <a:pt x="27" y="5"/>
                      <a:pt x="25" y="6"/>
                    </a:cubicBezTo>
                    <a:close/>
                    <a:moveTo>
                      <a:pt x="52" y="15"/>
                    </a:moveTo>
                    <a:cubicBezTo>
                      <a:pt x="52" y="15"/>
                      <a:pt x="47" y="21"/>
                      <a:pt x="37" y="25"/>
                    </a:cubicBezTo>
                    <a:cubicBezTo>
                      <a:pt x="38" y="26"/>
                      <a:pt x="38" y="28"/>
                      <a:pt x="39" y="29"/>
                    </a:cubicBezTo>
                    <a:cubicBezTo>
                      <a:pt x="39" y="29"/>
                      <a:pt x="39" y="30"/>
                      <a:pt x="40" y="30"/>
                    </a:cubicBezTo>
                    <a:cubicBezTo>
                      <a:pt x="48" y="29"/>
                      <a:pt x="57" y="31"/>
                      <a:pt x="58" y="31"/>
                    </a:cubicBezTo>
                    <a:cubicBezTo>
                      <a:pt x="58" y="25"/>
                      <a:pt x="56" y="19"/>
                      <a:pt x="5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5" name="Freeform 175">
                <a:extLst>
                  <a:ext uri="{FF2B5EF4-FFF2-40B4-BE49-F238E27FC236}">
                    <a16:creationId xmlns:a16="http://schemas.microsoft.com/office/drawing/2014/main" id="{A9FC803D-D6C2-48C7-A258-7E1D8A38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496" y="4556288"/>
                <a:ext cx="207477" cy="182031"/>
              </a:xfrm>
              <a:custGeom>
                <a:avLst/>
                <a:gdLst>
                  <a:gd name="T0" fmla="*/ 65 w 65"/>
                  <a:gd name="T1" fmla="*/ 19 h 57"/>
                  <a:gd name="T2" fmla="*/ 47 w 65"/>
                  <a:gd name="T3" fmla="*/ 0 h 57"/>
                  <a:gd name="T4" fmla="*/ 32 w 65"/>
                  <a:gd name="T5" fmla="*/ 6 h 57"/>
                  <a:gd name="T6" fmla="*/ 18 w 65"/>
                  <a:gd name="T7" fmla="*/ 0 h 57"/>
                  <a:gd name="T8" fmla="*/ 0 w 65"/>
                  <a:gd name="T9" fmla="*/ 19 h 57"/>
                  <a:gd name="T10" fmla="*/ 6 w 65"/>
                  <a:gd name="T11" fmla="*/ 33 h 57"/>
                  <a:gd name="T12" fmla="*/ 6 w 65"/>
                  <a:gd name="T13" fmla="*/ 33 h 57"/>
                  <a:gd name="T14" fmla="*/ 26 w 65"/>
                  <a:gd name="T15" fmla="*/ 53 h 57"/>
                  <a:gd name="T16" fmla="*/ 32 w 65"/>
                  <a:gd name="T17" fmla="*/ 57 h 57"/>
                  <a:gd name="T18" fmla="*/ 39 w 65"/>
                  <a:gd name="T19" fmla="*/ 53 h 57"/>
                  <a:gd name="T20" fmla="*/ 59 w 65"/>
                  <a:gd name="T21" fmla="*/ 33 h 57"/>
                  <a:gd name="T22" fmla="*/ 59 w 65"/>
                  <a:gd name="T23" fmla="*/ 33 h 57"/>
                  <a:gd name="T24" fmla="*/ 65 w 65"/>
                  <a:gd name="T25" fmla="*/ 19 h 57"/>
                  <a:gd name="T26" fmla="*/ 54 w 65"/>
                  <a:gd name="T27" fmla="*/ 27 h 57"/>
                  <a:gd name="T28" fmla="*/ 33 w 65"/>
                  <a:gd name="T29" fmla="*/ 47 h 57"/>
                  <a:gd name="T30" fmla="*/ 32 w 65"/>
                  <a:gd name="T31" fmla="*/ 48 h 57"/>
                  <a:gd name="T32" fmla="*/ 32 w 65"/>
                  <a:gd name="T33" fmla="*/ 47 h 57"/>
                  <a:gd name="T34" fmla="*/ 11 w 65"/>
                  <a:gd name="T35" fmla="*/ 27 h 57"/>
                  <a:gd name="T36" fmla="*/ 8 w 65"/>
                  <a:gd name="T37" fmla="*/ 19 h 57"/>
                  <a:gd name="T38" fmla="*/ 18 w 65"/>
                  <a:gd name="T39" fmla="*/ 8 h 57"/>
                  <a:gd name="T40" fmla="*/ 26 w 65"/>
                  <a:gd name="T41" fmla="*/ 11 h 57"/>
                  <a:gd name="T42" fmla="*/ 32 w 65"/>
                  <a:gd name="T43" fmla="*/ 18 h 57"/>
                  <a:gd name="T44" fmla="*/ 39 w 65"/>
                  <a:gd name="T45" fmla="*/ 11 h 57"/>
                  <a:gd name="T46" fmla="*/ 47 w 65"/>
                  <a:gd name="T47" fmla="*/ 8 h 57"/>
                  <a:gd name="T48" fmla="*/ 57 w 65"/>
                  <a:gd name="T49" fmla="*/ 19 h 57"/>
                  <a:gd name="T50" fmla="*/ 54 w 65"/>
                  <a:gd name="T51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7">
                    <a:moveTo>
                      <a:pt x="65" y="19"/>
                    </a:moveTo>
                    <a:cubicBezTo>
                      <a:pt x="65" y="8"/>
                      <a:pt x="57" y="0"/>
                      <a:pt x="47" y="0"/>
                    </a:cubicBezTo>
                    <a:cubicBezTo>
                      <a:pt x="41" y="0"/>
                      <a:pt x="36" y="2"/>
                      <a:pt x="32" y="6"/>
                    </a:cubicBezTo>
                    <a:cubicBezTo>
                      <a:pt x="29" y="2"/>
                      <a:pt x="24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5"/>
                      <a:pt x="30" y="57"/>
                      <a:pt x="32" y="57"/>
                    </a:cubicBezTo>
                    <a:cubicBezTo>
                      <a:pt x="35" y="57"/>
                      <a:pt x="37" y="55"/>
                      <a:pt x="39" y="5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29"/>
                      <a:pt x="65" y="24"/>
                      <a:pt x="65" y="19"/>
                    </a:cubicBezTo>
                    <a:close/>
                    <a:moveTo>
                      <a:pt x="54" y="2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22" y="8"/>
                      <a:pt x="24" y="9"/>
                      <a:pt x="26" y="1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3" y="8"/>
                      <a:pt x="47" y="8"/>
                    </a:cubicBezTo>
                    <a:cubicBezTo>
                      <a:pt x="52" y="8"/>
                      <a:pt x="57" y="13"/>
                      <a:pt x="57" y="19"/>
                    </a:cubicBezTo>
                    <a:cubicBezTo>
                      <a:pt x="57" y="22"/>
                      <a:pt x="56" y="24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6" name="Freeform 177">
                <a:extLst>
                  <a:ext uri="{FF2B5EF4-FFF2-40B4-BE49-F238E27FC236}">
                    <a16:creationId xmlns:a16="http://schemas.microsoft.com/office/drawing/2014/main" id="{B9D5BD46-1387-40AA-92AA-E6CEDE5753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5924" y="4971241"/>
                <a:ext cx="150715" cy="154628"/>
              </a:xfrm>
              <a:custGeom>
                <a:avLst/>
                <a:gdLst>
                  <a:gd name="T0" fmla="*/ 43 w 47"/>
                  <a:gd name="T1" fmla="*/ 29 h 48"/>
                  <a:gd name="T2" fmla="*/ 47 w 47"/>
                  <a:gd name="T3" fmla="*/ 16 h 48"/>
                  <a:gd name="T4" fmla="*/ 42 w 47"/>
                  <a:gd name="T5" fmla="*/ 8 h 48"/>
                  <a:gd name="T6" fmla="*/ 37 w 47"/>
                  <a:gd name="T7" fmla="*/ 9 h 48"/>
                  <a:gd name="T8" fmla="*/ 28 w 47"/>
                  <a:gd name="T9" fmla="*/ 0 h 48"/>
                  <a:gd name="T10" fmla="*/ 19 w 47"/>
                  <a:gd name="T11" fmla="*/ 0 h 48"/>
                  <a:gd name="T12" fmla="*/ 18 w 47"/>
                  <a:gd name="T13" fmla="*/ 5 h 48"/>
                  <a:gd name="T14" fmla="*/ 5 w 47"/>
                  <a:gd name="T15" fmla="*/ 8 h 48"/>
                  <a:gd name="T16" fmla="*/ 0 w 47"/>
                  <a:gd name="T17" fmla="*/ 16 h 48"/>
                  <a:gd name="T18" fmla="*/ 4 w 47"/>
                  <a:gd name="T19" fmla="*/ 20 h 48"/>
                  <a:gd name="T20" fmla="*/ 0 w 47"/>
                  <a:gd name="T21" fmla="*/ 32 h 48"/>
                  <a:gd name="T22" fmla="*/ 5 w 47"/>
                  <a:gd name="T23" fmla="*/ 40 h 48"/>
                  <a:gd name="T24" fmla="*/ 10 w 47"/>
                  <a:gd name="T25" fmla="*/ 39 h 48"/>
                  <a:gd name="T26" fmla="*/ 19 w 47"/>
                  <a:gd name="T27" fmla="*/ 48 h 48"/>
                  <a:gd name="T28" fmla="*/ 28 w 47"/>
                  <a:gd name="T29" fmla="*/ 48 h 48"/>
                  <a:gd name="T30" fmla="*/ 29 w 47"/>
                  <a:gd name="T31" fmla="*/ 44 h 48"/>
                  <a:gd name="T32" fmla="*/ 42 w 47"/>
                  <a:gd name="T33" fmla="*/ 40 h 48"/>
                  <a:gd name="T34" fmla="*/ 47 w 47"/>
                  <a:gd name="T35" fmla="*/ 32 h 48"/>
                  <a:gd name="T36" fmla="*/ 43 w 47"/>
                  <a:gd name="T37" fmla="*/ 29 h 48"/>
                  <a:gd name="T38" fmla="*/ 23 w 47"/>
                  <a:gd name="T39" fmla="*/ 34 h 48"/>
                  <a:gd name="T40" fmla="*/ 14 w 47"/>
                  <a:gd name="T41" fmla="*/ 24 h 48"/>
                  <a:gd name="T42" fmla="*/ 23 w 47"/>
                  <a:gd name="T43" fmla="*/ 14 h 48"/>
                  <a:gd name="T44" fmla="*/ 33 w 47"/>
                  <a:gd name="T45" fmla="*/ 24 h 48"/>
                  <a:gd name="T46" fmla="*/ 23 w 47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8">
                    <a:moveTo>
                      <a:pt x="43" y="29"/>
                    </a:moveTo>
                    <a:cubicBezTo>
                      <a:pt x="41" y="24"/>
                      <a:pt x="42" y="19"/>
                      <a:pt x="47" y="1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"/>
                      <a:pt x="18" y="3"/>
                      <a:pt x="18" y="5"/>
                    </a:cubicBezTo>
                    <a:cubicBezTo>
                      <a:pt x="15" y="9"/>
                      <a:pt x="9" y="11"/>
                      <a:pt x="5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4" y="20"/>
                    </a:cubicBezTo>
                    <a:cubicBezTo>
                      <a:pt x="6" y="24"/>
                      <a:pt x="5" y="30"/>
                      <a:pt x="0" y="3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8" y="39"/>
                      <a:pt x="10" y="39"/>
                    </a:cubicBezTo>
                    <a:cubicBezTo>
                      <a:pt x="15" y="39"/>
                      <a:pt x="19" y="43"/>
                      <a:pt x="1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9" y="45"/>
                      <a:pt x="29" y="44"/>
                    </a:cubicBezTo>
                    <a:cubicBezTo>
                      <a:pt x="32" y="39"/>
                      <a:pt x="38" y="38"/>
                      <a:pt x="42" y="40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4" y="30"/>
                      <a:pt x="14" y="24"/>
                    </a:cubicBezTo>
                    <a:cubicBezTo>
                      <a:pt x="14" y="19"/>
                      <a:pt x="18" y="14"/>
                      <a:pt x="23" y="14"/>
                    </a:cubicBezTo>
                    <a:cubicBezTo>
                      <a:pt x="29" y="14"/>
                      <a:pt x="33" y="19"/>
                      <a:pt x="33" y="24"/>
                    </a:cubicBezTo>
                    <a:cubicBezTo>
                      <a:pt x="33" y="30"/>
                      <a:pt x="29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7" name="Freeform 178">
                <a:extLst>
                  <a:ext uri="{FF2B5EF4-FFF2-40B4-BE49-F238E27FC236}">
                    <a16:creationId xmlns:a16="http://schemas.microsoft.com/office/drawing/2014/main" id="{3D750776-93F7-4948-9E65-254514471A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8188" y="4926222"/>
                <a:ext cx="248581" cy="250538"/>
              </a:xfrm>
              <a:custGeom>
                <a:avLst/>
                <a:gdLst>
                  <a:gd name="T0" fmla="*/ 67 w 127"/>
                  <a:gd name="T1" fmla="*/ 0 h 128"/>
                  <a:gd name="T2" fmla="*/ 55 w 127"/>
                  <a:gd name="T3" fmla="*/ 13 h 128"/>
                  <a:gd name="T4" fmla="*/ 67 w 127"/>
                  <a:gd name="T5" fmla="*/ 25 h 128"/>
                  <a:gd name="T6" fmla="*/ 39 w 127"/>
                  <a:gd name="T7" fmla="*/ 56 h 128"/>
                  <a:gd name="T8" fmla="*/ 11 w 127"/>
                  <a:gd name="T9" fmla="*/ 56 h 128"/>
                  <a:gd name="T10" fmla="*/ 32 w 127"/>
                  <a:gd name="T11" fmla="*/ 79 h 128"/>
                  <a:gd name="T12" fmla="*/ 0 w 127"/>
                  <a:gd name="T13" fmla="*/ 123 h 128"/>
                  <a:gd name="T14" fmla="*/ 0 w 127"/>
                  <a:gd name="T15" fmla="*/ 128 h 128"/>
                  <a:gd name="T16" fmla="*/ 5 w 127"/>
                  <a:gd name="T17" fmla="*/ 128 h 128"/>
                  <a:gd name="T18" fmla="*/ 49 w 127"/>
                  <a:gd name="T19" fmla="*/ 93 h 128"/>
                  <a:gd name="T20" fmla="*/ 72 w 127"/>
                  <a:gd name="T21" fmla="*/ 116 h 128"/>
                  <a:gd name="T22" fmla="*/ 72 w 127"/>
                  <a:gd name="T23" fmla="*/ 88 h 128"/>
                  <a:gd name="T24" fmla="*/ 103 w 127"/>
                  <a:gd name="T25" fmla="*/ 61 h 128"/>
                  <a:gd name="T26" fmla="*/ 114 w 127"/>
                  <a:gd name="T27" fmla="*/ 72 h 128"/>
                  <a:gd name="T28" fmla="*/ 127 w 127"/>
                  <a:gd name="T29" fmla="*/ 61 h 128"/>
                  <a:gd name="T30" fmla="*/ 67 w 127"/>
                  <a:gd name="T31" fmla="*/ 0 h 128"/>
                  <a:gd name="T32" fmla="*/ 55 w 127"/>
                  <a:gd name="T33" fmla="*/ 69 h 128"/>
                  <a:gd name="T34" fmla="*/ 47 w 127"/>
                  <a:gd name="T35" fmla="*/ 61 h 128"/>
                  <a:gd name="T36" fmla="*/ 75 w 127"/>
                  <a:gd name="T37" fmla="*/ 33 h 128"/>
                  <a:gd name="T38" fmla="*/ 83 w 127"/>
                  <a:gd name="T39" fmla="*/ 41 h 128"/>
                  <a:gd name="T40" fmla="*/ 55 w 127"/>
                  <a:gd name="T41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8">
                    <a:moveTo>
                      <a:pt x="67" y="0"/>
                    </a:moveTo>
                    <a:lnTo>
                      <a:pt x="55" y="13"/>
                    </a:lnTo>
                    <a:lnTo>
                      <a:pt x="67" y="25"/>
                    </a:lnTo>
                    <a:lnTo>
                      <a:pt x="39" y="56"/>
                    </a:lnTo>
                    <a:lnTo>
                      <a:pt x="11" y="56"/>
                    </a:lnTo>
                    <a:lnTo>
                      <a:pt x="32" y="7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49" y="93"/>
                    </a:lnTo>
                    <a:lnTo>
                      <a:pt x="72" y="116"/>
                    </a:lnTo>
                    <a:lnTo>
                      <a:pt x="72" y="88"/>
                    </a:lnTo>
                    <a:lnTo>
                      <a:pt x="103" y="61"/>
                    </a:lnTo>
                    <a:lnTo>
                      <a:pt x="114" y="72"/>
                    </a:lnTo>
                    <a:lnTo>
                      <a:pt x="127" y="61"/>
                    </a:lnTo>
                    <a:lnTo>
                      <a:pt x="67" y="0"/>
                    </a:lnTo>
                    <a:close/>
                    <a:moveTo>
                      <a:pt x="55" y="69"/>
                    </a:moveTo>
                    <a:lnTo>
                      <a:pt x="47" y="61"/>
                    </a:lnTo>
                    <a:lnTo>
                      <a:pt x="75" y="33"/>
                    </a:lnTo>
                    <a:lnTo>
                      <a:pt x="83" y="41"/>
                    </a:lnTo>
                    <a:lnTo>
                      <a:pt x="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F7C74637-A143-4821-8580-E3F951C46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8614" y="4354682"/>
                <a:ext cx="182032" cy="185946"/>
              </a:xfrm>
              <a:custGeom>
                <a:avLst/>
                <a:gdLst>
                  <a:gd name="T0" fmla="*/ 57 w 57"/>
                  <a:gd name="T1" fmla="*/ 29 h 58"/>
                  <a:gd name="T2" fmla="*/ 28 w 57"/>
                  <a:gd name="T3" fmla="*/ 58 h 58"/>
                  <a:gd name="T4" fmla="*/ 0 w 57"/>
                  <a:gd name="T5" fmla="*/ 29 h 58"/>
                  <a:gd name="T6" fmla="*/ 28 w 57"/>
                  <a:gd name="T7" fmla="*/ 0 h 58"/>
                  <a:gd name="T8" fmla="*/ 57 w 57"/>
                  <a:gd name="T9" fmla="*/ 29 h 58"/>
                  <a:gd name="T10" fmla="*/ 5 w 57"/>
                  <a:gd name="T11" fmla="*/ 29 h 58"/>
                  <a:gd name="T12" fmla="*/ 28 w 57"/>
                  <a:gd name="T13" fmla="*/ 52 h 58"/>
                  <a:gd name="T14" fmla="*/ 52 w 57"/>
                  <a:gd name="T15" fmla="*/ 29 h 58"/>
                  <a:gd name="T16" fmla="*/ 28 w 57"/>
                  <a:gd name="T17" fmla="*/ 6 h 58"/>
                  <a:gd name="T18" fmla="*/ 5 w 57"/>
                  <a:gd name="T19" fmla="*/ 29 h 58"/>
                  <a:gd name="T20" fmla="*/ 31 w 57"/>
                  <a:gd name="T21" fmla="*/ 12 h 58"/>
                  <a:gd name="T22" fmla="*/ 45 w 57"/>
                  <a:gd name="T23" fmla="*/ 26 h 58"/>
                  <a:gd name="T24" fmla="*/ 45 w 57"/>
                  <a:gd name="T25" fmla="*/ 31 h 58"/>
                  <a:gd name="T26" fmla="*/ 40 w 57"/>
                  <a:gd name="T27" fmla="*/ 31 h 58"/>
                  <a:gd name="T28" fmla="*/ 32 w 57"/>
                  <a:gd name="T29" fmla="*/ 23 h 58"/>
                  <a:gd name="T30" fmla="*/ 32 w 57"/>
                  <a:gd name="T31" fmla="*/ 43 h 58"/>
                  <a:gd name="T32" fmla="*/ 28 w 57"/>
                  <a:gd name="T33" fmla="*/ 47 h 58"/>
                  <a:gd name="T34" fmla="*/ 25 w 57"/>
                  <a:gd name="T35" fmla="*/ 43 h 58"/>
                  <a:gd name="T36" fmla="*/ 25 w 57"/>
                  <a:gd name="T37" fmla="*/ 23 h 58"/>
                  <a:gd name="T38" fmla="*/ 17 w 57"/>
                  <a:gd name="T39" fmla="*/ 31 h 58"/>
                  <a:gd name="T40" fmla="*/ 12 w 57"/>
                  <a:gd name="T41" fmla="*/ 31 h 58"/>
                  <a:gd name="T42" fmla="*/ 11 w 57"/>
                  <a:gd name="T43" fmla="*/ 29 h 58"/>
                  <a:gd name="T44" fmla="*/ 12 w 57"/>
                  <a:gd name="T45" fmla="*/ 26 h 58"/>
                  <a:gd name="T46" fmla="*/ 26 w 57"/>
                  <a:gd name="T47" fmla="*/ 12 h 58"/>
                  <a:gd name="T48" fmla="*/ 31 w 5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" y="29"/>
                    </a:moveTo>
                    <a:cubicBezTo>
                      <a:pt x="5" y="42"/>
                      <a:pt x="16" y="52"/>
                      <a:pt x="28" y="52"/>
                    </a:cubicBezTo>
                    <a:cubicBezTo>
                      <a:pt x="41" y="52"/>
                      <a:pt x="52" y="42"/>
                      <a:pt x="52" y="29"/>
                    </a:cubicBezTo>
                    <a:cubicBezTo>
                      <a:pt x="52" y="16"/>
                      <a:pt x="41" y="6"/>
                      <a:pt x="28" y="6"/>
                    </a:cubicBezTo>
                    <a:cubicBezTo>
                      <a:pt x="16" y="6"/>
                      <a:pt x="5" y="16"/>
                      <a:pt x="5" y="29"/>
                    </a:cubicBezTo>
                    <a:close/>
                    <a:moveTo>
                      <a:pt x="31" y="12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8"/>
                      <a:pt x="47" y="30"/>
                      <a:pt x="45" y="31"/>
                    </a:cubicBezTo>
                    <a:cubicBezTo>
                      <a:pt x="44" y="33"/>
                      <a:pt x="42" y="33"/>
                      <a:pt x="40" y="3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5"/>
                      <a:pt x="30" y="47"/>
                      <a:pt x="28" y="47"/>
                    </a:cubicBezTo>
                    <a:cubicBezTo>
                      <a:pt x="26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3"/>
                      <a:pt x="13" y="33"/>
                      <a:pt x="12" y="31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30" y="11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9" name="Freeform 185">
                <a:extLst>
                  <a:ext uri="{FF2B5EF4-FFF2-40B4-BE49-F238E27FC236}">
                    <a16:creationId xmlns:a16="http://schemas.microsoft.com/office/drawing/2014/main" id="{252F967A-A851-4E87-BC22-D430EA9E4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652" y="3260536"/>
                <a:ext cx="287728" cy="160501"/>
              </a:xfrm>
              <a:custGeom>
                <a:avLst/>
                <a:gdLst>
                  <a:gd name="T0" fmla="*/ 83 w 90"/>
                  <a:gd name="T1" fmla="*/ 46 h 50"/>
                  <a:gd name="T2" fmla="*/ 85 w 90"/>
                  <a:gd name="T3" fmla="*/ 36 h 50"/>
                  <a:gd name="T4" fmla="*/ 87 w 90"/>
                  <a:gd name="T5" fmla="*/ 27 h 50"/>
                  <a:gd name="T6" fmla="*/ 89 w 90"/>
                  <a:gd name="T7" fmla="*/ 16 h 50"/>
                  <a:gd name="T8" fmla="*/ 86 w 90"/>
                  <a:gd name="T9" fmla="*/ 10 h 50"/>
                  <a:gd name="T10" fmla="*/ 64 w 90"/>
                  <a:gd name="T11" fmla="*/ 1 h 50"/>
                  <a:gd name="T12" fmla="*/ 57 w 90"/>
                  <a:gd name="T13" fmla="*/ 3 h 50"/>
                  <a:gd name="T14" fmla="*/ 52 w 90"/>
                  <a:gd name="T15" fmla="*/ 13 h 50"/>
                  <a:gd name="T16" fmla="*/ 51 w 90"/>
                  <a:gd name="T17" fmla="*/ 14 h 50"/>
                  <a:gd name="T18" fmla="*/ 15 w 90"/>
                  <a:gd name="T19" fmla="*/ 6 h 50"/>
                  <a:gd name="T20" fmla="*/ 0 w 90"/>
                  <a:gd name="T21" fmla="*/ 13 h 50"/>
                  <a:gd name="T22" fmla="*/ 8 w 90"/>
                  <a:gd name="T23" fmla="*/ 25 h 50"/>
                  <a:gd name="T24" fmla="*/ 12 w 90"/>
                  <a:gd name="T25" fmla="*/ 22 h 50"/>
                  <a:gd name="T26" fmla="*/ 17 w 90"/>
                  <a:gd name="T27" fmla="*/ 30 h 50"/>
                  <a:gd name="T28" fmla="*/ 25 w 90"/>
                  <a:gd name="T29" fmla="*/ 25 h 50"/>
                  <a:gd name="T30" fmla="*/ 30 w 90"/>
                  <a:gd name="T31" fmla="*/ 33 h 50"/>
                  <a:gd name="T32" fmla="*/ 38 w 90"/>
                  <a:gd name="T33" fmla="*/ 28 h 50"/>
                  <a:gd name="T34" fmla="*/ 43 w 90"/>
                  <a:gd name="T35" fmla="*/ 35 h 50"/>
                  <a:gd name="T36" fmla="*/ 47 w 90"/>
                  <a:gd name="T37" fmla="*/ 33 h 50"/>
                  <a:gd name="T38" fmla="*/ 47 w 90"/>
                  <a:gd name="T39" fmla="*/ 34 h 50"/>
                  <a:gd name="T40" fmla="*/ 48 w 90"/>
                  <a:gd name="T41" fmla="*/ 45 h 50"/>
                  <a:gd name="T42" fmla="*/ 54 w 90"/>
                  <a:gd name="T43" fmla="*/ 50 h 50"/>
                  <a:gd name="T44" fmla="*/ 78 w 90"/>
                  <a:gd name="T45" fmla="*/ 50 h 50"/>
                  <a:gd name="T46" fmla="*/ 83 w 90"/>
                  <a:gd name="T47" fmla="*/ 46 h 50"/>
                  <a:gd name="T48" fmla="*/ 17 w 90"/>
                  <a:gd name="T49" fmla="*/ 15 h 50"/>
                  <a:gd name="T50" fmla="*/ 18 w 90"/>
                  <a:gd name="T51" fmla="*/ 11 h 50"/>
                  <a:gd name="T52" fmla="*/ 49 w 90"/>
                  <a:gd name="T53" fmla="*/ 17 h 50"/>
                  <a:gd name="T54" fmla="*/ 48 w 90"/>
                  <a:gd name="T55" fmla="*/ 22 h 50"/>
                  <a:gd name="T56" fmla="*/ 17 w 90"/>
                  <a:gd name="T57" fmla="*/ 15 h 50"/>
                  <a:gd name="T58" fmla="*/ 73 w 90"/>
                  <a:gd name="T59" fmla="*/ 45 h 50"/>
                  <a:gd name="T60" fmla="*/ 69 w 90"/>
                  <a:gd name="T61" fmla="*/ 44 h 50"/>
                  <a:gd name="T62" fmla="*/ 67 w 90"/>
                  <a:gd name="T63" fmla="*/ 41 h 50"/>
                  <a:gd name="T64" fmla="*/ 73 w 90"/>
                  <a:gd name="T65" fmla="*/ 14 h 50"/>
                  <a:gd name="T66" fmla="*/ 75 w 90"/>
                  <a:gd name="T67" fmla="*/ 12 h 50"/>
                  <a:gd name="T68" fmla="*/ 80 w 90"/>
                  <a:gd name="T69" fmla="*/ 13 h 50"/>
                  <a:gd name="T70" fmla="*/ 82 w 90"/>
                  <a:gd name="T71" fmla="*/ 16 h 50"/>
                  <a:gd name="T72" fmla="*/ 76 w 90"/>
                  <a:gd name="T73" fmla="*/ 43 h 50"/>
                  <a:gd name="T74" fmla="*/ 73 w 90"/>
                  <a:gd name="T7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50">
                    <a:moveTo>
                      <a:pt x="83" y="46"/>
                    </a:move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3"/>
                      <a:pt x="87" y="29"/>
                      <a:pt x="87" y="2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90" y="14"/>
                      <a:pt x="88" y="11"/>
                      <a:pt x="86" y="1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59" y="1"/>
                      <a:pt x="57" y="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4"/>
                      <a:pt x="47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8"/>
                      <a:pt x="51" y="50"/>
                      <a:pt x="54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0" y="50"/>
                      <a:pt x="83" y="48"/>
                      <a:pt x="83" y="46"/>
                    </a:cubicBezTo>
                    <a:close/>
                    <a:moveTo>
                      <a:pt x="17" y="15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22"/>
                      <a:pt x="48" y="22"/>
                      <a:pt x="48" y="22"/>
                    </a:cubicBezTo>
                    <a:lnTo>
                      <a:pt x="17" y="15"/>
                    </a:lnTo>
                    <a:close/>
                    <a:moveTo>
                      <a:pt x="73" y="45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3"/>
                      <a:pt x="74" y="12"/>
                      <a:pt x="75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5"/>
                      <a:pt x="82" y="1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4" y="45"/>
                      <a:pt x="7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0" name="Freeform 186">
                <a:extLst>
                  <a:ext uri="{FF2B5EF4-FFF2-40B4-BE49-F238E27FC236}">
                    <a16:creationId xmlns:a16="http://schemas.microsoft.com/office/drawing/2014/main" id="{E4B7D39E-6831-4073-A867-AB92170DA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6565" y="835405"/>
                <a:ext cx="207477" cy="205519"/>
              </a:xfrm>
              <a:custGeom>
                <a:avLst/>
                <a:gdLst>
                  <a:gd name="T0" fmla="*/ 0 w 65"/>
                  <a:gd name="T1" fmla="*/ 32 h 64"/>
                  <a:gd name="T2" fmla="*/ 65 w 65"/>
                  <a:gd name="T3" fmla="*/ 32 h 64"/>
                  <a:gd name="T4" fmla="*/ 51 w 65"/>
                  <a:gd name="T5" fmla="*/ 42 h 64"/>
                  <a:gd name="T6" fmla="*/ 60 w 65"/>
                  <a:gd name="T7" fmla="*/ 34 h 64"/>
                  <a:gd name="T8" fmla="*/ 51 w 65"/>
                  <a:gd name="T9" fmla="*/ 42 h 64"/>
                  <a:gd name="T10" fmla="*/ 13 w 65"/>
                  <a:gd name="T11" fmla="*/ 30 h 64"/>
                  <a:gd name="T12" fmla="*/ 7 w 65"/>
                  <a:gd name="T13" fmla="*/ 21 h 64"/>
                  <a:gd name="T14" fmla="*/ 46 w 65"/>
                  <a:gd name="T15" fmla="*/ 21 h 64"/>
                  <a:gd name="T16" fmla="*/ 35 w 65"/>
                  <a:gd name="T17" fmla="*/ 30 h 64"/>
                  <a:gd name="T18" fmla="*/ 46 w 65"/>
                  <a:gd name="T19" fmla="*/ 21 h 64"/>
                  <a:gd name="T20" fmla="*/ 35 w 65"/>
                  <a:gd name="T21" fmla="*/ 4 h 64"/>
                  <a:gd name="T22" fmla="*/ 42 w 65"/>
                  <a:gd name="T23" fmla="*/ 11 h 64"/>
                  <a:gd name="T24" fmla="*/ 35 w 65"/>
                  <a:gd name="T25" fmla="*/ 17 h 64"/>
                  <a:gd name="T26" fmla="*/ 27 w 65"/>
                  <a:gd name="T27" fmla="*/ 6 h 64"/>
                  <a:gd name="T28" fmla="*/ 30 w 65"/>
                  <a:gd name="T29" fmla="*/ 17 h 64"/>
                  <a:gd name="T30" fmla="*/ 23 w 65"/>
                  <a:gd name="T31" fmla="*/ 11 h 64"/>
                  <a:gd name="T32" fmla="*/ 30 w 65"/>
                  <a:gd name="T33" fmla="*/ 30 h 64"/>
                  <a:gd name="T34" fmla="*/ 19 w 65"/>
                  <a:gd name="T35" fmla="*/ 21 h 64"/>
                  <a:gd name="T36" fmla="*/ 7 w 65"/>
                  <a:gd name="T37" fmla="*/ 42 h 64"/>
                  <a:gd name="T38" fmla="*/ 13 w 65"/>
                  <a:gd name="T39" fmla="*/ 34 h 64"/>
                  <a:gd name="T40" fmla="*/ 7 w 65"/>
                  <a:gd name="T41" fmla="*/ 42 h 64"/>
                  <a:gd name="T42" fmla="*/ 30 w 65"/>
                  <a:gd name="T43" fmla="*/ 34 h 64"/>
                  <a:gd name="T44" fmla="*/ 19 w 65"/>
                  <a:gd name="T45" fmla="*/ 42 h 64"/>
                  <a:gd name="T46" fmla="*/ 30 w 65"/>
                  <a:gd name="T47" fmla="*/ 47 h 64"/>
                  <a:gd name="T48" fmla="*/ 27 w 65"/>
                  <a:gd name="T49" fmla="*/ 58 h 64"/>
                  <a:gd name="T50" fmla="*/ 20 w 65"/>
                  <a:gd name="T51" fmla="*/ 47 h 64"/>
                  <a:gd name="T52" fmla="*/ 42 w 65"/>
                  <a:gd name="T53" fmla="*/ 52 h 64"/>
                  <a:gd name="T54" fmla="*/ 35 w 65"/>
                  <a:gd name="T55" fmla="*/ 59 h 64"/>
                  <a:gd name="T56" fmla="*/ 45 w 65"/>
                  <a:gd name="T57" fmla="*/ 47 h 64"/>
                  <a:gd name="T58" fmla="*/ 35 w 65"/>
                  <a:gd name="T59" fmla="*/ 42 h 64"/>
                  <a:gd name="T60" fmla="*/ 47 w 65"/>
                  <a:gd name="T61" fmla="*/ 34 h 64"/>
                  <a:gd name="T62" fmla="*/ 35 w 65"/>
                  <a:gd name="T63" fmla="*/ 42 h 64"/>
                  <a:gd name="T64" fmla="*/ 51 w 65"/>
                  <a:gd name="T65" fmla="*/ 21 h 64"/>
                  <a:gd name="T66" fmla="*/ 60 w 65"/>
                  <a:gd name="T67" fmla="*/ 30 h 64"/>
                  <a:gd name="T68" fmla="*/ 56 w 65"/>
                  <a:gd name="T69" fmla="*/ 17 h 64"/>
                  <a:gd name="T70" fmla="*/ 44 w 65"/>
                  <a:gd name="T71" fmla="*/ 7 h 64"/>
                  <a:gd name="T72" fmla="*/ 56 w 65"/>
                  <a:gd name="T73" fmla="*/ 17 h 64"/>
                  <a:gd name="T74" fmla="*/ 20 w 65"/>
                  <a:gd name="T75" fmla="*/ 7 h 64"/>
                  <a:gd name="T76" fmla="*/ 9 w 65"/>
                  <a:gd name="T77" fmla="*/ 17 h 64"/>
                  <a:gd name="T78" fmla="*/ 9 w 65"/>
                  <a:gd name="T79" fmla="*/ 47 h 64"/>
                  <a:gd name="T80" fmla="*/ 20 w 65"/>
                  <a:gd name="T81" fmla="*/ 57 h 64"/>
                  <a:gd name="T82" fmla="*/ 9 w 65"/>
                  <a:gd name="T83" fmla="*/ 47 h 64"/>
                  <a:gd name="T84" fmla="*/ 44 w 65"/>
                  <a:gd name="T85" fmla="*/ 57 h 64"/>
                  <a:gd name="T86" fmla="*/ 56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4"/>
                      <a:pt x="32" y="64"/>
                    </a:cubicBezTo>
                    <a:cubicBezTo>
                      <a:pt x="50" y="64"/>
                      <a:pt x="65" y="49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lose/>
                    <a:moveTo>
                      <a:pt x="51" y="42"/>
                    </a:moveTo>
                    <a:cubicBezTo>
                      <a:pt x="51" y="40"/>
                      <a:pt x="52" y="37"/>
                      <a:pt x="52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7"/>
                      <a:pt x="59" y="40"/>
                      <a:pt x="58" y="42"/>
                    </a:cubicBezTo>
                    <a:lnTo>
                      <a:pt x="51" y="42"/>
                    </a:lnTo>
                    <a:close/>
                    <a:moveTo>
                      <a:pt x="14" y="21"/>
                    </a:moveTo>
                    <a:cubicBezTo>
                      <a:pt x="14" y="24"/>
                      <a:pt x="13" y="27"/>
                      <a:pt x="1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27"/>
                      <a:pt x="6" y="24"/>
                      <a:pt x="7" y="21"/>
                    </a:cubicBezTo>
                    <a:lnTo>
                      <a:pt x="14" y="21"/>
                    </a:lnTo>
                    <a:close/>
                    <a:moveTo>
                      <a:pt x="46" y="21"/>
                    </a:moveTo>
                    <a:cubicBezTo>
                      <a:pt x="47" y="24"/>
                      <a:pt x="47" y="27"/>
                      <a:pt x="47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46" y="21"/>
                    </a:lnTo>
                    <a:close/>
                    <a:moveTo>
                      <a:pt x="35" y="17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7" y="5"/>
                      <a:pt x="38" y="6"/>
                    </a:cubicBezTo>
                    <a:cubicBezTo>
                      <a:pt x="39" y="7"/>
                      <a:pt x="41" y="9"/>
                      <a:pt x="42" y="11"/>
                    </a:cubicBezTo>
                    <a:cubicBezTo>
                      <a:pt x="43" y="13"/>
                      <a:pt x="44" y="15"/>
                      <a:pt x="45" y="17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  <a:moveTo>
                      <a:pt x="23" y="11"/>
                    </a:moveTo>
                    <a:cubicBezTo>
                      <a:pt x="24" y="9"/>
                      <a:pt x="26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5"/>
                      <a:pt x="22" y="13"/>
                      <a:pt x="23" y="11"/>
                    </a:cubicBezTo>
                    <a:close/>
                    <a:moveTo>
                      <a:pt x="30" y="21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7"/>
                      <a:pt x="18" y="24"/>
                      <a:pt x="19" y="21"/>
                    </a:cubicBezTo>
                    <a:lnTo>
                      <a:pt x="30" y="21"/>
                    </a:lnTo>
                    <a:close/>
                    <a:moveTo>
                      <a:pt x="7" y="42"/>
                    </a:moveTo>
                    <a:cubicBezTo>
                      <a:pt x="6" y="40"/>
                      <a:pt x="5" y="37"/>
                      <a:pt x="5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7"/>
                      <a:pt x="14" y="40"/>
                      <a:pt x="14" y="42"/>
                    </a:cubicBezTo>
                    <a:lnTo>
                      <a:pt x="7" y="42"/>
                    </a:lnTo>
                    <a:close/>
                    <a:moveTo>
                      <a:pt x="18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0"/>
                      <a:pt x="18" y="37"/>
                      <a:pt x="18" y="34"/>
                    </a:cubicBezTo>
                    <a:close/>
                    <a:moveTo>
                      <a:pt x="30" y="47"/>
                    </a:move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8" y="58"/>
                      <a:pt x="27" y="58"/>
                    </a:cubicBezTo>
                    <a:cubicBezTo>
                      <a:pt x="26" y="57"/>
                      <a:pt x="24" y="55"/>
                      <a:pt x="23" y="52"/>
                    </a:cubicBezTo>
                    <a:cubicBezTo>
                      <a:pt x="22" y="51"/>
                      <a:pt x="21" y="49"/>
                      <a:pt x="2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42" y="52"/>
                    </a:moveTo>
                    <a:cubicBezTo>
                      <a:pt x="41" y="55"/>
                      <a:pt x="39" y="57"/>
                      <a:pt x="38" y="58"/>
                    </a:cubicBezTo>
                    <a:cubicBezTo>
                      <a:pt x="37" y="58"/>
                      <a:pt x="36" y="59"/>
                      <a:pt x="35" y="5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9"/>
                      <a:pt x="43" y="51"/>
                      <a:pt x="42" y="52"/>
                    </a:cubicBezTo>
                    <a:close/>
                    <a:moveTo>
                      <a:pt x="35" y="4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7"/>
                      <a:pt x="47" y="40"/>
                      <a:pt x="46" y="42"/>
                    </a:cubicBezTo>
                    <a:lnTo>
                      <a:pt x="35" y="42"/>
                    </a:lnTo>
                    <a:close/>
                    <a:moveTo>
                      <a:pt x="52" y="30"/>
                    </a:moveTo>
                    <a:cubicBezTo>
                      <a:pt x="52" y="27"/>
                      <a:pt x="51" y="24"/>
                      <a:pt x="51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4"/>
                      <a:pt x="60" y="27"/>
                      <a:pt x="60" y="30"/>
                    </a:cubicBezTo>
                    <a:lnTo>
                      <a:pt x="52" y="30"/>
                    </a:lnTo>
                    <a:close/>
                    <a:moveTo>
                      <a:pt x="56" y="17"/>
                    </a:move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3"/>
                      <a:pt x="47" y="9"/>
                      <a:pt x="44" y="7"/>
                    </a:cubicBezTo>
                    <a:cubicBezTo>
                      <a:pt x="47" y="8"/>
                      <a:pt x="50" y="10"/>
                      <a:pt x="52" y="12"/>
                    </a:cubicBezTo>
                    <a:cubicBezTo>
                      <a:pt x="54" y="14"/>
                      <a:pt x="55" y="15"/>
                      <a:pt x="56" y="17"/>
                    </a:cubicBezTo>
                    <a:close/>
                    <a:moveTo>
                      <a:pt x="13" y="12"/>
                    </a:moveTo>
                    <a:cubicBezTo>
                      <a:pt x="15" y="10"/>
                      <a:pt x="18" y="8"/>
                      <a:pt x="20" y="7"/>
                    </a:cubicBezTo>
                    <a:cubicBezTo>
                      <a:pt x="18" y="9"/>
                      <a:pt x="17" y="13"/>
                      <a:pt x="1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5"/>
                      <a:pt x="11" y="14"/>
                      <a:pt x="13" y="12"/>
                    </a:cubicBezTo>
                    <a:close/>
                    <a:moveTo>
                      <a:pt x="9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51"/>
                      <a:pt x="18" y="54"/>
                      <a:pt x="20" y="57"/>
                    </a:cubicBezTo>
                    <a:cubicBezTo>
                      <a:pt x="18" y="55"/>
                      <a:pt x="15" y="54"/>
                      <a:pt x="13" y="51"/>
                    </a:cubicBezTo>
                    <a:cubicBezTo>
                      <a:pt x="11" y="50"/>
                      <a:pt x="10" y="48"/>
                      <a:pt x="9" y="47"/>
                    </a:cubicBezTo>
                    <a:close/>
                    <a:moveTo>
                      <a:pt x="52" y="51"/>
                    </a:moveTo>
                    <a:cubicBezTo>
                      <a:pt x="50" y="54"/>
                      <a:pt x="47" y="55"/>
                      <a:pt x="44" y="57"/>
                    </a:cubicBezTo>
                    <a:cubicBezTo>
                      <a:pt x="47" y="54"/>
                      <a:pt x="48" y="51"/>
                      <a:pt x="50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8"/>
                      <a:pt x="54" y="50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1" name="Freeform 194">
                <a:extLst>
                  <a:ext uri="{FF2B5EF4-FFF2-40B4-BE49-F238E27FC236}">
                    <a16:creationId xmlns:a16="http://schemas.microsoft.com/office/drawing/2014/main" id="{6F3237C9-CD84-4693-B797-ACABC1FC4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7214" y="5047577"/>
                <a:ext cx="191818" cy="195733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0 w 60"/>
                  <a:gd name="T5" fmla="*/ 61 h 61"/>
                  <a:gd name="T6" fmla="*/ 60 w 60"/>
                  <a:gd name="T7" fmla="*/ 31 h 61"/>
                  <a:gd name="T8" fmla="*/ 30 w 60"/>
                  <a:gd name="T9" fmla="*/ 0 h 61"/>
                  <a:gd name="T10" fmla="*/ 30 w 60"/>
                  <a:gd name="T11" fmla="*/ 55 h 61"/>
                  <a:gd name="T12" fmla="*/ 5 w 60"/>
                  <a:gd name="T13" fmla="*/ 31 h 61"/>
                  <a:gd name="T14" fmla="*/ 30 w 60"/>
                  <a:gd name="T15" fmla="*/ 6 h 61"/>
                  <a:gd name="T16" fmla="*/ 55 w 60"/>
                  <a:gd name="T17" fmla="*/ 31 h 61"/>
                  <a:gd name="T18" fmla="*/ 30 w 60"/>
                  <a:gd name="T19" fmla="*/ 55 h 61"/>
                  <a:gd name="T20" fmla="*/ 26 w 60"/>
                  <a:gd name="T21" fmla="*/ 15 h 61"/>
                  <a:gd name="T22" fmla="*/ 34 w 60"/>
                  <a:gd name="T23" fmla="*/ 15 h 61"/>
                  <a:gd name="T24" fmla="*/ 34 w 60"/>
                  <a:gd name="T25" fmla="*/ 23 h 61"/>
                  <a:gd name="T26" fmla="*/ 26 w 60"/>
                  <a:gd name="T27" fmla="*/ 23 h 61"/>
                  <a:gd name="T28" fmla="*/ 26 w 60"/>
                  <a:gd name="T29" fmla="*/ 15 h 61"/>
                  <a:gd name="T30" fmla="*/ 38 w 60"/>
                  <a:gd name="T31" fmla="*/ 46 h 61"/>
                  <a:gd name="T32" fmla="*/ 22 w 60"/>
                  <a:gd name="T33" fmla="*/ 46 h 61"/>
                  <a:gd name="T34" fmla="*/ 22 w 60"/>
                  <a:gd name="T35" fmla="*/ 42 h 61"/>
                  <a:gd name="T36" fmla="*/ 26 w 60"/>
                  <a:gd name="T37" fmla="*/ 42 h 61"/>
                  <a:gd name="T38" fmla="*/ 26 w 60"/>
                  <a:gd name="T39" fmla="*/ 31 h 61"/>
                  <a:gd name="T40" fmla="*/ 22 w 60"/>
                  <a:gd name="T41" fmla="*/ 31 h 61"/>
                  <a:gd name="T42" fmla="*/ 22 w 60"/>
                  <a:gd name="T43" fmla="*/ 27 h 61"/>
                  <a:gd name="T44" fmla="*/ 34 w 60"/>
                  <a:gd name="T45" fmla="*/ 27 h 61"/>
                  <a:gd name="T46" fmla="*/ 34 w 60"/>
                  <a:gd name="T47" fmla="*/ 42 h 61"/>
                  <a:gd name="T48" fmla="*/ 38 w 60"/>
                  <a:gd name="T49" fmla="*/ 42 h 61"/>
                  <a:gd name="T50" fmla="*/ 38 w 60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5"/>
                    </a:moveTo>
                    <a:cubicBezTo>
                      <a:pt x="16" y="55"/>
                      <a:pt x="5" y="44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lose/>
                    <a:moveTo>
                      <a:pt x="26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6" y="15"/>
                    </a:lnTo>
                    <a:close/>
                    <a:moveTo>
                      <a:pt x="38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2" name="Freeform 196">
                <a:extLst>
                  <a:ext uri="{FF2B5EF4-FFF2-40B4-BE49-F238E27FC236}">
                    <a16:creationId xmlns:a16="http://schemas.microsoft.com/office/drawing/2014/main" id="{795B8AD5-0BBD-4810-A865-B4465A9C24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5879" y="5474274"/>
                <a:ext cx="221179" cy="219221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55 w 69"/>
                  <a:gd name="T11" fmla="*/ 30 h 69"/>
                  <a:gd name="T12" fmla="*/ 36 w 69"/>
                  <a:gd name="T13" fmla="*/ 56 h 69"/>
                  <a:gd name="T14" fmla="*/ 28 w 69"/>
                  <a:gd name="T15" fmla="*/ 52 h 69"/>
                  <a:gd name="T16" fmla="*/ 21 w 69"/>
                  <a:gd name="T17" fmla="*/ 32 h 69"/>
                  <a:gd name="T18" fmla="*/ 16 w 69"/>
                  <a:gd name="T19" fmla="*/ 33 h 69"/>
                  <a:gd name="T20" fmla="*/ 14 w 69"/>
                  <a:gd name="T21" fmla="*/ 31 h 69"/>
                  <a:gd name="T22" fmla="*/ 27 w 69"/>
                  <a:gd name="T23" fmla="*/ 22 h 69"/>
                  <a:gd name="T24" fmla="*/ 34 w 69"/>
                  <a:gd name="T25" fmla="*/ 36 h 69"/>
                  <a:gd name="T26" fmla="*/ 37 w 69"/>
                  <a:gd name="T27" fmla="*/ 44 h 69"/>
                  <a:gd name="T28" fmla="*/ 43 w 69"/>
                  <a:gd name="T29" fmla="*/ 36 h 69"/>
                  <a:gd name="T30" fmla="*/ 38 w 69"/>
                  <a:gd name="T31" fmla="*/ 31 h 69"/>
                  <a:gd name="T32" fmla="*/ 55 w 69"/>
                  <a:gd name="T3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lose/>
                    <a:moveTo>
                      <a:pt x="55" y="30"/>
                    </a:moveTo>
                    <a:cubicBezTo>
                      <a:pt x="53" y="43"/>
                      <a:pt x="40" y="54"/>
                      <a:pt x="36" y="56"/>
                    </a:cubicBezTo>
                    <a:cubicBezTo>
                      <a:pt x="32" y="58"/>
                      <a:pt x="29" y="55"/>
                      <a:pt x="28" y="52"/>
                    </a:cubicBezTo>
                    <a:cubicBezTo>
                      <a:pt x="26" y="49"/>
                      <a:pt x="22" y="33"/>
                      <a:pt x="21" y="32"/>
                    </a:cubicBezTo>
                    <a:cubicBezTo>
                      <a:pt x="19" y="30"/>
                      <a:pt x="16" y="33"/>
                      <a:pt x="16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21" y="23"/>
                      <a:pt x="27" y="22"/>
                    </a:cubicBezTo>
                    <a:cubicBezTo>
                      <a:pt x="32" y="21"/>
                      <a:pt x="32" y="30"/>
                      <a:pt x="34" y="36"/>
                    </a:cubicBezTo>
                    <a:cubicBezTo>
                      <a:pt x="35" y="41"/>
                      <a:pt x="36" y="44"/>
                      <a:pt x="37" y="44"/>
                    </a:cubicBezTo>
                    <a:cubicBezTo>
                      <a:pt x="38" y="44"/>
                      <a:pt x="40" y="41"/>
                      <a:pt x="43" y="36"/>
                    </a:cubicBezTo>
                    <a:cubicBezTo>
                      <a:pt x="45" y="32"/>
                      <a:pt x="42" y="28"/>
                      <a:pt x="38" y="31"/>
                    </a:cubicBezTo>
                    <a:cubicBezTo>
                      <a:pt x="40" y="20"/>
                      <a:pt x="57" y="17"/>
                      <a:pt x="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3" name="Freeform 206">
                <a:extLst>
                  <a:ext uri="{FF2B5EF4-FFF2-40B4-BE49-F238E27FC236}">
                    <a16:creationId xmlns:a16="http://schemas.microsoft.com/office/drawing/2014/main" id="{F108B099-CB93-401B-A97F-670C14A269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9988" y="5985138"/>
                <a:ext cx="381680" cy="338617"/>
              </a:xfrm>
              <a:custGeom>
                <a:avLst/>
                <a:gdLst>
                  <a:gd name="T0" fmla="*/ 50 w 119"/>
                  <a:gd name="T1" fmla="*/ 0 h 106"/>
                  <a:gd name="T2" fmla="*/ 50 w 119"/>
                  <a:gd name="T3" fmla="*/ 0 h 106"/>
                  <a:gd name="T4" fmla="*/ 99 w 119"/>
                  <a:gd name="T5" fmla="*/ 40 h 106"/>
                  <a:gd name="T6" fmla="*/ 50 w 119"/>
                  <a:gd name="T7" fmla="*/ 81 h 106"/>
                  <a:gd name="T8" fmla="*/ 42 w 119"/>
                  <a:gd name="T9" fmla="*/ 80 h 106"/>
                  <a:gd name="T10" fmla="*/ 7 w 119"/>
                  <a:gd name="T11" fmla="*/ 93 h 106"/>
                  <a:gd name="T12" fmla="*/ 7 w 119"/>
                  <a:gd name="T13" fmla="*/ 90 h 106"/>
                  <a:gd name="T14" fmla="*/ 19 w 119"/>
                  <a:gd name="T15" fmla="*/ 74 h 106"/>
                  <a:gd name="T16" fmla="*/ 18 w 119"/>
                  <a:gd name="T17" fmla="*/ 72 h 106"/>
                  <a:gd name="T18" fmla="*/ 0 w 119"/>
                  <a:gd name="T19" fmla="*/ 40 h 106"/>
                  <a:gd name="T20" fmla="*/ 50 w 119"/>
                  <a:gd name="T21" fmla="*/ 0 h 106"/>
                  <a:gd name="T22" fmla="*/ 103 w 119"/>
                  <a:gd name="T23" fmla="*/ 90 h 106"/>
                  <a:gd name="T24" fmla="*/ 113 w 119"/>
                  <a:gd name="T25" fmla="*/ 104 h 106"/>
                  <a:gd name="T26" fmla="*/ 113 w 119"/>
                  <a:gd name="T27" fmla="*/ 106 h 106"/>
                  <a:gd name="T28" fmla="*/ 83 w 119"/>
                  <a:gd name="T29" fmla="*/ 95 h 106"/>
                  <a:gd name="T30" fmla="*/ 76 w 119"/>
                  <a:gd name="T31" fmla="*/ 96 h 106"/>
                  <a:gd name="T32" fmla="*/ 50 w 119"/>
                  <a:gd name="T33" fmla="*/ 88 h 106"/>
                  <a:gd name="T34" fmla="*/ 90 w 119"/>
                  <a:gd name="T35" fmla="*/ 75 h 106"/>
                  <a:gd name="T36" fmla="*/ 103 w 119"/>
                  <a:gd name="T37" fmla="*/ 60 h 106"/>
                  <a:gd name="T38" fmla="*/ 107 w 119"/>
                  <a:gd name="T39" fmla="*/ 40 h 106"/>
                  <a:gd name="T40" fmla="*/ 107 w 119"/>
                  <a:gd name="T41" fmla="*/ 37 h 106"/>
                  <a:gd name="T42" fmla="*/ 119 w 119"/>
                  <a:gd name="T43" fmla="*/ 61 h 106"/>
                  <a:gd name="T44" fmla="*/ 103 w 119"/>
                  <a:gd name="T45" fmla="*/ 88 h 106"/>
                  <a:gd name="T46" fmla="*/ 103 w 119"/>
                  <a:gd name="T47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6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18"/>
                      <a:pt x="99" y="40"/>
                    </a:cubicBezTo>
                    <a:cubicBezTo>
                      <a:pt x="99" y="63"/>
                      <a:pt x="77" y="81"/>
                      <a:pt x="50" y="81"/>
                    </a:cubicBezTo>
                    <a:cubicBezTo>
                      <a:pt x="47" y="81"/>
                      <a:pt x="44" y="80"/>
                      <a:pt x="42" y="80"/>
                    </a:cubicBezTo>
                    <a:cubicBezTo>
                      <a:pt x="31" y="91"/>
                      <a:pt x="19" y="93"/>
                      <a:pt x="7" y="93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3" y="87"/>
                      <a:pt x="19" y="81"/>
                      <a:pt x="19" y="74"/>
                    </a:cubicBezTo>
                    <a:cubicBezTo>
                      <a:pt x="19" y="73"/>
                      <a:pt x="19" y="72"/>
                      <a:pt x="18" y="72"/>
                    </a:cubicBezTo>
                    <a:cubicBezTo>
                      <a:pt x="7" y="64"/>
                      <a:pt x="0" y="53"/>
                      <a:pt x="0" y="40"/>
                    </a:cubicBezTo>
                    <a:cubicBezTo>
                      <a:pt x="0" y="18"/>
                      <a:pt x="22" y="0"/>
                      <a:pt x="50" y="0"/>
                    </a:cubicBezTo>
                    <a:close/>
                    <a:moveTo>
                      <a:pt x="103" y="90"/>
                    </a:moveTo>
                    <a:cubicBezTo>
                      <a:pt x="103" y="96"/>
                      <a:pt x="107" y="101"/>
                      <a:pt x="113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02" y="106"/>
                      <a:pt x="92" y="104"/>
                      <a:pt x="83" y="95"/>
                    </a:cubicBezTo>
                    <a:cubicBezTo>
                      <a:pt x="81" y="95"/>
                      <a:pt x="79" y="96"/>
                      <a:pt x="76" y="96"/>
                    </a:cubicBezTo>
                    <a:cubicBezTo>
                      <a:pt x="66" y="96"/>
                      <a:pt x="57" y="93"/>
                      <a:pt x="50" y="88"/>
                    </a:cubicBezTo>
                    <a:cubicBezTo>
                      <a:pt x="65" y="88"/>
                      <a:pt x="79" y="84"/>
                      <a:pt x="90" y="75"/>
                    </a:cubicBezTo>
                    <a:cubicBezTo>
                      <a:pt x="95" y="71"/>
                      <a:pt x="100" y="65"/>
                      <a:pt x="103" y="60"/>
                    </a:cubicBezTo>
                    <a:cubicBezTo>
                      <a:pt x="106" y="54"/>
                      <a:pt x="107" y="47"/>
                      <a:pt x="107" y="40"/>
                    </a:cubicBezTo>
                    <a:cubicBezTo>
                      <a:pt x="107" y="39"/>
                      <a:pt x="107" y="38"/>
                      <a:pt x="107" y="37"/>
                    </a:cubicBezTo>
                    <a:cubicBezTo>
                      <a:pt x="115" y="43"/>
                      <a:pt x="119" y="52"/>
                      <a:pt x="119" y="61"/>
                    </a:cubicBezTo>
                    <a:cubicBezTo>
                      <a:pt x="119" y="72"/>
                      <a:pt x="113" y="82"/>
                      <a:pt x="103" y="88"/>
                    </a:cubicBezTo>
                    <a:cubicBezTo>
                      <a:pt x="103" y="89"/>
                      <a:pt x="103" y="89"/>
                      <a:pt x="103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4" name="Freeform 207">
                <a:extLst>
                  <a:ext uri="{FF2B5EF4-FFF2-40B4-BE49-F238E27FC236}">
                    <a16:creationId xmlns:a16="http://schemas.microsoft.com/office/drawing/2014/main" id="{3E10AB20-EB11-4CC8-B2C0-605406AE3A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6852" y="5491891"/>
                <a:ext cx="223135" cy="225092"/>
              </a:xfrm>
              <a:custGeom>
                <a:avLst/>
                <a:gdLst>
                  <a:gd name="T0" fmla="*/ 35 w 70"/>
                  <a:gd name="T1" fmla="*/ 0 h 70"/>
                  <a:gd name="T2" fmla="*/ 0 w 70"/>
                  <a:gd name="T3" fmla="*/ 35 h 70"/>
                  <a:gd name="T4" fmla="*/ 35 w 70"/>
                  <a:gd name="T5" fmla="*/ 70 h 70"/>
                  <a:gd name="T6" fmla="*/ 70 w 70"/>
                  <a:gd name="T7" fmla="*/ 35 h 70"/>
                  <a:gd name="T8" fmla="*/ 35 w 70"/>
                  <a:gd name="T9" fmla="*/ 0 h 70"/>
                  <a:gd name="T10" fmla="*/ 29 w 70"/>
                  <a:gd name="T11" fmla="*/ 57 h 70"/>
                  <a:gd name="T12" fmla="*/ 14 w 70"/>
                  <a:gd name="T13" fmla="*/ 38 h 70"/>
                  <a:gd name="T14" fmla="*/ 21 w 70"/>
                  <a:gd name="T15" fmla="*/ 31 h 70"/>
                  <a:gd name="T16" fmla="*/ 29 w 70"/>
                  <a:gd name="T17" fmla="*/ 41 h 70"/>
                  <a:gd name="T18" fmla="*/ 54 w 70"/>
                  <a:gd name="T19" fmla="*/ 21 h 70"/>
                  <a:gd name="T20" fmla="*/ 57 w 70"/>
                  <a:gd name="T21" fmla="*/ 24 h 70"/>
                  <a:gd name="T22" fmla="*/ 29 w 70"/>
                  <a:gd name="T2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4" y="70"/>
                      <a:pt x="70" y="54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29" y="57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5" name="Freeform 208">
                <a:extLst>
                  <a:ext uri="{FF2B5EF4-FFF2-40B4-BE49-F238E27FC236}">
                    <a16:creationId xmlns:a16="http://schemas.microsoft.com/office/drawing/2014/main" id="{80AB0D60-BFA4-4BB2-90E9-2D38BCCEE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92492" y="5863783"/>
                <a:ext cx="275984" cy="313173"/>
              </a:xfrm>
              <a:custGeom>
                <a:avLst/>
                <a:gdLst>
                  <a:gd name="T0" fmla="*/ 55 w 86"/>
                  <a:gd name="T1" fmla="*/ 14 h 98"/>
                  <a:gd name="T2" fmla="*/ 55 w 86"/>
                  <a:gd name="T3" fmla="*/ 27 h 98"/>
                  <a:gd name="T4" fmla="*/ 65 w 86"/>
                  <a:gd name="T5" fmla="*/ 33 h 98"/>
                  <a:gd name="T6" fmla="*/ 74 w 86"/>
                  <a:gd name="T7" fmla="*/ 55 h 98"/>
                  <a:gd name="T8" fmla="*/ 65 w 86"/>
                  <a:gd name="T9" fmla="*/ 77 h 98"/>
                  <a:gd name="T10" fmla="*/ 43 w 86"/>
                  <a:gd name="T11" fmla="*/ 85 h 98"/>
                  <a:gd name="T12" fmla="*/ 22 w 86"/>
                  <a:gd name="T13" fmla="*/ 77 h 98"/>
                  <a:gd name="T14" fmla="*/ 13 w 86"/>
                  <a:gd name="T15" fmla="*/ 55 h 98"/>
                  <a:gd name="T16" fmla="*/ 22 w 86"/>
                  <a:gd name="T17" fmla="*/ 33 h 98"/>
                  <a:gd name="T18" fmla="*/ 31 w 86"/>
                  <a:gd name="T19" fmla="*/ 27 h 98"/>
                  <a:gd name="T20" fmla="*/ 31 w 86"/>
                  <a:gd name="T21" fmla="*/ 14 h 98"/>
                  <a:gd name="T22" fmla="*/ 0 w 86"/>
                  <a:gd name="T23" fmla="*/ 55 h 98"/>
                  <a:gd name="T24" fmla="*/ 43 w 86"/>
                  <a:gd name="T25" fmla="*/ 98 h 98"/>
                  <a:gd name="T26" fmla="*/ 86 w 86"/>
                  <a:gd name="T27" fmla="*/ 55 h 98"/>
                  <a:gd name="T28" fmla="*/ 55 w 86"/>
                  <a:gd name="T29" fmla="*/ 14 h 98"/>
                  <a:gd name="T30" fmla="*/ 37 w 86"/>
                  <a:gd name="T31" fmla="*/ 0 h 98"/>
                  <a:gd name="T32" fmla="*/ 49 w 86"/>
                  <a:gd name="T33" fmla="*/ 0 h 98"/>
                  <a:gd name="T34" fmla="*/ 49 w 86"/>
                  <a:gd name="T35" fmla="*/ 49 h 98"/>
                  <a:gd name="T36" fmla="*/ 37 w 86"/>
                  <a:gd name="T37" fmla="*/ 49 h 98"/>
                  <a:gd name="T38" fmla="*/ 37 w 8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9" y="28"/>
                      <a:pt x="62" y="31"/>
                      <a:pt x="65" y="33"/>
                    </a:cubicBezTo>
                    <a:cubicBezTo>
                      <a:pt x="71" y="39"/>
                      <a:pt x="74" y="47"/>
                      <a:pt x="74" y="55"/>
                    </a:cubicBezTo>
                    <a:cubicBezTo>
                      <a:pt x="74" y="63"/>
                      <a:pt x="71" y="71"/>
                      <a:pt x="65" y="77"/>
                    </a:cubicBezTo>
                    <a:cubicBezTo>
                      <a:pt x="59" y="82"/>
                      <a:pt x="51" y="85"/>
                      <a:pt x="43" y="85"/>
                    </a:cubicBezTo>
                    <a:cubicBezTo>
                      <a:pt x="35" y="85"/>
                      <a:pt x="27" y="82"/>
                      <a:pt x="22" y="77"/>
                    </a:cubicBezTo>
                    <a:cubicBezTo>
                      <a:pt x="16" y="71"/>
                      <a:pt x="13" y="63"/>
                      <a:pt x="13" y="55"/>
                    </a:cubicBezTo>
                    <a:cubicBezTo>
                      <a:pt x="13" y="47"/>
                      <a:pt x="16" y="39"/>
                      <a:pt x="22" y="33"/>
                    </a:cubicBezTo>
                    <a:cubicBezTo>
                      <a:pt x="24" y="31"/>
                      <a:pt x="27" y="28"/>
                      <a:pt x="31" y="27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20" y="98"/>
                      <a:pt x="43" y="98"/>
                    </a:cubicBezTo>
                    <a:cubicBezTo>
                      <a:pt x="67" y="98"/>
                      <a:pt x="86" y="79"/>
                      <a:pt x="86" y="55"/>
                    </a:cubicBezTo>
                    <a:cubicBezTo>
                      <a:pt x="86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6" name="Freeform 209">
                <a:extLst>
                  <a:ext uri="{FF2B5EF4-FFF2-40B4-BE49-F238E27FC236}">
                    <a16:creationId xmlns:a16="http://schemas.microsoft.com/office/drawing/2014/main" id="{5A7C0A50-2B9B-45BA-99D5-9BED53078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960" y="6186742"/>
                <a:ext cx="371892" cy="311215"/>
              </a:xfrm>
              <a:custGeom>
                <a:avLst/>
                <a:gdLst>
                  <a:gd name="T0" fmla="*/ 57 w 116"/>
                  <a:gd name="T1" fmla="*/ 1 h 97"/>
                  <a:gd name="T2" fmla="*/ 48 w 116"/>
                  <a:gd name="T3" fmla="*/ 8 h 97"/>
                  <a:gd name="T4" fmla="*/ 55 w 116"/>
                  <a:gd name="T5" fmla="*/ 18 h 97"/>
                  <a:gd name="T6" fmla="*/ 85 w 116"/>
                  <a:gd name="T7" fmla="*/ 22 h 97"/>
                  <a:gd name="T8" fmla="*/ 5 w 116"/>
                  <a:gd name="T9" fmla="*/ 81 h 97"/>
                  <a:gd name="T10" fmla="*/ 3 w 116"/>
                  <a:gd name="T11" fmla="*/ 93 h 97"/>
                  <a:gd name="T12" fmla="*/ 8 w 116"/>
                  <a:gd name="T13" fmla="*/ 96 h 97"/>
                  <a:gd name="T14" fmla="*/ 15 w 116"/>
                  <a:gd name="T15" fmla="*/ 95 h 97"/>
                  <a:gd name="T16" fmla="*/ 95 w 116"/>
                  <a:gd name="T17" fmla="*/ 36 h 97"/>
                  <a:gd name="T18" fmla="*/ 90 w 116"/>
                  <a:gd name="T19" fmla="*/ 66 h 97"/>
                  <a:gd name="T20" fmla="*/ 97 w 116"/>
                  <a:gd name="T21" fmla="*/ 76 h 97"/>
                  <a:gd name="T22" fmla="*/ 107 w 116"/>
                  <a:gd name="T23" fmla="*/ 69 h 97"/>
                  <a:gd name="T24" fmla="*/ 116 w 116"/>
                  <a:gd name="T25" fmla="*/ 10 h 97"/>
                  <a:gd name="T26" fmla="*/ 57 w 116"/>
                  <a:gd name="T27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7">
                    <a:moveTo>
                      <a:pt x="57" y="1"/>
                    </a:moveTo>
                    <a:cubicBezTo>
                      <a:pt x="53" y="0"/>
                      <a:pt x="48" y="3"/>
                      <a:pt x="48" y="8"/>
                    </a:cubicBezTo>
                    <a:cubicBezTo>
                      <a:pt x="47" y="13"/>
                      <a:pt x="50" y="17"/>
                      <a:pt x="55" y="18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84"/>
                      <a:pt x="0" y="89"/>
                      <a:pt x="3" y="93"/>
                    </a:cubicBezTo>
                    <a:cubicBezTo>
                      <a:pt x="4" y="95"/>
                      <a:pt x="6" y="96"/>
                      <a:pt x="8" y="96"/>
                    </a:cubicBezTo>
                    <a:cubicBezTo>
                      <a:pt x="10" y="97"/>
                      <a:pt x="13" y="96"/>
                      <a:pt x="15" y="95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1"/>
                      <a:pt x="93" y="75"/>
                      <a:pt x="97" y="76"/>
                    </a:cubicBezTo>
                    <a:cubicBezTo>
                      <a:pt x="102" y="76"/>
                      <a:pt x="106" y="73"/>
                      <a:pt x="107" y="69"/>
                    </a:cubicBezTo>
                    <a:cubicBezTo>
                      <a:pt x="116" y="10"/>
                      <a:pt x="116" y="10"/>
                      <a:pt x="116" y="10"/>
                    </a:cubicBezTo>
                    <a:lnTo>
                      <a:pt x="5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7" name="Freeform 210">
                <a:extLst>
                  <a:ext uri="{FF2B5EF4-FFF2-40B4-BE49-F238E27FC236}">
                    <a16:creationId xmlns:a16="http://schemas.microsoft.com/office/drawing/2014/main" id="{A8D2F3AC-7B6B-4666-8494-411872842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9868" y="5728727"/>
                <a:ext cx="319045" cy="342532"/>
              </a:xfrm>
              <a:custGeom>
                <a:avLst/>
                <a:gdLst>
                  <a:gd name="T0" fmla="*/ 90 w 100"/>
                  <a:gd name="T1" fmla="*/ 0 h 107"/>
                  <a:gd name="T2" fmla="*/ 10 w 100"/>
                  <a:gd name="T3" fmla="*/ 0 h 107"/>
                  <a:gd name="T4" fmla="*/ 0 w 100"/>
                  <a:gd name="T5" fmla="*/ 10 h 107"/>
                  <a:gd name="T6" fmla="*/ 0 w 100"/>
                  <a:gd name="T7" fmla="*/ 97 h 107"/>
                  <a:gd name="T8" fmla="*/ 10 w 100"/>
                  <a:gd name="T9" fmla="*/ 107 h 107"/>
                  <a:gd name="T10" fmla="*/ 90 w 100"/>
                  <a:gd name="T11" fmla="*/ 107 h 107"/>
                  <a:gd name="T12" fmla="*/ 100 w 100"/>
                  <a:gd name="T13" fmla="*/ 97 h 107"/>
                  <a:gd name="T14" fmla="*/ 100 w 100"/>
                  <a:gd name="T15" fmla="*/ 10 h 107"/>
                  <a:gd name="T16" fmla="*/ 90 w 100"/>
                  <a:gd name="T17" fmla="*/ 0 h 107"/>
                  <a:gd name="T18" fmla="*/ 86 w 100"/>
                  <a:gd name="T19" fmla="*/ 93 h 107"/>
                  <a:gd name="T20" fmla="*/ 13 w 100"/>
                  <a:gd name="T21" fmla="*/ 93 h 107"/>
                  <a:gd name="T22" fmla="*/ 13 w 100"/>
                  <a:gd name="T23" fmla="*/ 13 h 107"/>
                  <a:gd name="T24" fmla="*/ 86 w 100"/>
                  <a:gd name="T25" fmla="*/ 13 h 107"/>
                  <a:gd name="T26" fmla="*/ 86 w 100"/>
                  <a:gd name="T27" fmla="*/ 93 h 107"/>
                  <a:gd name="T28" fmla="*/ 26 w 100"/>
                  <a:gd name="T29" fmla="*/ 47 h 107"/>
                  <a:gd name="T30" fmla="*/ 73 w 100"/>
                  <a:gd name="T31" fmla="*/ 47 h 107"/>
                  <a:gd name="T32" fmla="*/ 73 w 100"/>
                  <a:gd name="T33" fmla="*/ 53 h 107"/>
                  <a:gd name="T34" fmla="*/ 26 w 100"/>
                  <a:gd name="T35" fmla="*/ 53 h 107"/>
                  <a:gd name="T36" fmla="*/ 26 w 100"/>
                  <a:gd name="T37" fmla="*/ 47 h 107"/>
                  <a:gd name="T38" fmla="*/ 26 w 100"/>
                  <a:gd name="T39" fmla="*/ 60 h 107"/>
                  <a:gd name="T40" fmla="*/ 73 w 100"/>
                  <a:gd name="T41" fmla="*/ 60 h 107"/>
                  <a:gd name="T42" fmla="*/ 73 w 100"/>
                  <a:gd name="T43" fmla="*/ 67 h 107"/>
                  <a:gd name="T44" fmla="*/ 26 w 100"/>
                  <a:gd name="T45" fmla="*/ 67 h 107"/>
                  <a:gd name="T46" fmla="*/ 26 w 100"/>
                  <a:gd name="T47" fmla="*/ 60 h 107"/>
                  <a:gd name="T48" fmla="*/ 26 w 100"/>
                  <a:gd name="T49" fmla="*/ 73 h 107"/>
                  <a:gd name="T50" fmla="*/ 73 w 100"/>
                  <a:gd name="T51" fmla="*/ 73 h 107"/>
                  <a:gd name="T52" fmla="*/ 73 w 100"/>
                  <a:gd name="T53" fmla="*/ 80 h 107"/>
                  <a:gd name="T54" fmla="*/ 26 w 100"/>
                  <a:gd name="T55" fmla="*/ 80 h 107"/>
                  <a:gd name="T56" fmla="*/ 26 w 100"/>
                  <a:gd name="T57" fmla="*/ 73 h 107"/>
                  <a:gd name="T58" fmla="*/ 26 w 100"/>
                  <a:gd name="T59" fmla="*/ 33 h 107"/>
                  <a:gd name="T60" fmla="*/ 73 w 100"/>
                  <a:gd name="T61" fmla="*/ 33 h 107"/>
                  <a:gd name="T62" fmla="*/ 73 w 100"/>
                  <a:gd name="T63" fmla="*/ 40 h 107"/>
                  <a:gd name="T64" fmla="*/ 26 w 100"/>
                  <a:gd name="T65" fmla="*/ 40 h 107"/>
                  <a:gd name="T66" fmla="*/ 26 w 100"/>
                  <a:gd name="T67" fmla="*/ 3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7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5" y="107"/>
                      <a:pt x="100" y="102"/>
                      <a:pt x="100" y="9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  <a:moveTo>
                      <a:pt x="86" y="93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6" y="93"/>
                    </a:lnTo>
                    <a:close/>
                    <a:moveTo>
                      <a:pt x="26" y="47"/>
                    </a:move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26" y="53"/>
                      <a:pt x="26" y="53"/>
                      <a:pt x="26" y="53"/>
                    </a:cubicBezTo>
                    <a:lnTo>
                      <a:pt x="26" y="47"/>
                    </a:lnTo>
                    <a:close/>
                    <a:moveTo>
                      <a:pt x="26" y="60"/>
                    </a:move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26" y="67"/>
                      <a:pt x="26" y="67"/>
                      <a:pt x="26" y="67"/>
                    </a:cubicBezTo>
                    <a:lnTo>
                      <a:pt x="26" y="60"/>
                    </a:lnTo>
                    <a:close/>
                    <a:moveTo>
                      <a:pt x="26" y="73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26" y="80"/>
                      <a:pt x="26" y="80"/>
                      <a:pt x="26" y="80"/>
                    </a:cubicBezTo>
                    <a:lnTo>
                      <a:pt x="26" y="73"/>
                    </a:lnTo>
                    <a:close/>
                    <a:moveTo>
                      <a:pt x="26" y="33"/>
                    </a:move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26" y="40"/>
                      <a:pt x="26" y="40"/>
                      <a:pt x="26" y="40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8" name="Freeform 211">
                <a:extLst>
                  <a:ext uri="{FF2B5EF4-FFF2-40B4-BE49-F238E27FC236}">
                    <a16:creationId xmlns:a16="http://schemas.microsoft.com/office/drawing/2014/main" id="{C525919C-118D-4454-A46E-93F87ED13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1119" y="5771788"/>
                <a:ext cx="366021" cy="364063"/>
              </a:xfrm>
              <a:custGeom>
                <a:avLst/>
                <a:gdLst>
                  <a:gd name="T0" fmla="*/ 86 w 114"/>
                  <a:gd name="T1" fmla="*/ 72 h 114"/>
                  <a:gd name="T2" fmla="*/ 66 w 114"/>
                  <a:gd name="T3" fmla="*/ 52 h 114"/>
                  <a:gd name="T4" fmla="*/ 114 w 114"/>
                  <a:gd name="T5" fmla="*/ 16 h 114"/>
                  <a:gd name="T6" fmla="*/ 100 w 114"/>
                  <a:gd name="T7" fmla="*/ 2 h 114"/>
                  <a:gd name="T8" fmla="*/ 40 w 114"/>
                  <a:gd name="T9" fmla="*/ 26 h 114"/>
                  <a:gd name="T10" fmla="*/ 21 w 114"/>
                  <a:gd name="T11" fmla="*/ 7 h 114"/>
                  <a:gd name="T12" fmla="*/ 4 w 114"/>
                  <a:gd name="T13" fmla="*/ 4 h 114"/>
                  <a:gd name="T14" fmla="*/ 7 w 114"/>
                  <a:gd name="T15" fmla="*/ 21 h 114"/>
                  <a:gd name="T16" fmla="*/ 26 w 114"/>
                  <a:gd name="T17" fmla="*/ 40 h 114"/>
                  <a:gd name="T18" fmla="*/ 2 w 114"/>
                  <a:gd name="T19" fmla="*/ 100 h 114"/>
                  <a:gd name="T20" fmla="*/ 16 w 114"/>
                  <a:gd name="T21" fmla="*/ 114 h 114"/>
                  <a:gd name="T22" fmla="*/ 52 w 114"/>
                  <a:gd name="T23" fmla="*/ 66 h 114"/>
                  <a:gd name="T24" fmla="*/ 72 w 114"/>
                  <a:gd name="T25" fmla="*/ 86 h 114"/>
                  <a:gd name="T26" fmla="*/ 72 w 114"/>
                  <a:gd name="T27" fmla="*/ 114 h 114"/>
                  <a:gd name="T28" fmla="*/ 86 w 114"/>
                  <a:gd name="T29" fmla="*/ 114 h 114"/>
                  <a:gd name="T30" fmla="*/ 93 w 114"/>
                  <a:gd name="T31" fmla="*/ 93 h 114"/>
                  <a:gd name="T32" fmla="*/ 114 w 114"/>
                  <a:gd name="T33" fmla="*/ 86 h 114"/>
                  <a:gd name="T34" fmla="*/ 114 w 114"/>
                  <a:gd name="T35" fmla="*/ 72 h 114"/>
                  <a:gd name="T36" fmla="*/ 86 w 114"/>
                  <a:gd name="T3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14">
                    <a:moveTo>
                      <a:pt x="86" y="72"/>
                    </a:moveTo>
                    <a:cubicBezTo>
                      <a:pt x="66" y="52"/>
                      <a:pt x="66" y="52"/>
                      <a:pt x="66" y="5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6" y="2"/>
                      <a:pt x="8" y="0"/>
                      <a:pt x="4" y="4"/>
                    </a:cubicBezTo>
                    <a:cubicBezTo>
                      <a:pt x="0" y="8"/>
                      <a:pt x="2" y="16"/>
                      <a:pt x="7" y="2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86" y="72"/>
                      <a:pt x="86" y="72"/>
                      <a:pt x="8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9" name="Freeform 212">
                <a:extLst>
                  <a:ext uri="{FF2B5EF4-FFF2-40B4-BE49-F238E27FC236}">
                    <a16:creationId xmlns:a16="http://schemas.microsoft.com/office/drawing/2014/main" id="{CA8CC1AB-47A3-457E-A922-612E75E11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4607" y="6221974"/>
                <a:ext cx="344490" cy="281855"/>
              </a:xfrm>
              <a:custGeom>
                <a:avLst/>
                <a:gdLst>
                  <a:gd name="T0" fmla="*/ 108 w 108"/>
                  <a:gd name="T1" fmla="*/ 11 h 88"/>
                  <a:gd name="T2" fmla="*/ 96 w 108"/>
                  <a:gd name="T3" fmla="*/ 14 h 88"/>
                  <a:gd name="T4" fmla="*/ 105 w 108"/>
                  <a:gd name="T5" fmla="*/ 2 h 88"/>
                  <a:gd name="T6" fmla="*/ 91 w 108"/>
                  <a:gd name="T7" fmla="*/ 7 h 88"/>
                  <a:gd name="T8" fmla="*/ 75 w 108"/>
                  <a:gd name="T9" fmla="*/ 0 h 88"/>
                  <a:gd name="T10" fmla="*/ 53 w 108"/>
                  <a:gd name="T11" fmla="*/ 22 h 88"/>
                  <a:gd name="T12" fmla="*/ 54 w 108"/>
                  <a:gd name="T13" fmla="*/ 27 h 88"/>
                  <a:gd name="T14" fmla="*/ 8 w 108"/>
                  <a:gd name="T15" fmla="*/ 4 h 88"/>
                  <a:gd name="T16" fmla="*/ 5 w 108"/>
                  <a:gd name="T17" fmla="*/ 15 h 88"/>
                  <a:gd name="T18" fmla="*/ 15 w 108"/>
                  <a:gd name="T19" fmla="*/ 34 h 88"/>
                  <a:gd name="T20" fmla="*/ 5 w 108"/>
                  <a:gd name="T21" fmla="*/ 31 h 88"/>
                  <a:gd name="T22" fmla="*/ 5 w 108"/>
                  <a:gd name="T23" fmla="*/ 31 h 88"/>
                  <a:gd name="T24" fmla="*/ 23 w 108"/>
                  <a:gd name="T25" fmla="*/ 53 h 88"/>
                  <a:gd name="T26" fmla="*/ 17 w 108"/>
                  <a:gd name="T27" fmla="*/ 54 h 88"/>
                  <a:gd name="T28" fmla="*/ 13 w 108"/>
                  <a:gd name="T29" fmla="*/ 53 h 88"/>
                  <a:gd name="T30" fmla="*/ 33 w 108"/>
                  <a:gd name="T31" fmla="*/ 69 h 88"/>
                  <a:gd name="T32" fmla="*/ 6 w 108"/>
                  <a:gd name="T33" fmla="*/ 78 h 88"/>
                  <a:gd name="T34" fmla="*/ 0 w 108"/>
                  <a:gd name="T35" fmla="*/ 78 h 88"/>
                  <a:gd name="T36" fmla="*/ 34 w 108"/>
                  <a:gd name="T37" fmla="*/ 88 h 88"/>
                  <a:gd name="T38" fmla="*/ 97 w 108"/>
                  <a:gd name="T39" fmla="*/ 25 h 88"/>
                  <a:gd name="T40" fmla="*/ 97 w 108"/>
                  <a:gd name="T41" fmla="*/ 22 h 88"/>
                  <a:gd name="T42" fmla="*/ 108 w 108"/>
                  <a:gd name="T43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88">
                    <a:moveTo>
                      <a:pt x="108" y="11"/>
                    </a:moveTo>
                    <a:cubicBezTo>
                      <a:pt x="104" y="12"/>
                      <a:pt x="100" y="13"/>
                      <a:pt x="96" y="14"/>
                    </a:cubicBezTo>
                    <a:cubicBezTo>
                      <a:pt x="100" y="11"/>
                      <a:pt x="104" y="7"/>
                      <a:pt x="105" y="2"/>
                    </a:cubicBezTo>
                    <a:cubicBezTo>
                      <a:pt x="101" y="4"/>
                      <a:pt x="96" y="6"/>
                      <a:pt x="91" y="7"/>
                    </a:cubicBezTo>
                    <a:cubicBezTo>
                      <a:pt x="87" y="3"/>
                      <a:pt x="81" y="0"/>
                      <a:pt x="75" y="0"/>
                    </a:cubicBezTo>
                    <a:cubicBezTo>
                      <a:pt x="63" y="0"/>
                      <a:pt x="53" y="10"/>
                      <a:pt x="53" y="22"/>
                    </a:cubicBezTo>
                    <a:cubicBezTo>
                      <a:pt x="53" y="24"/>
                      <a:pt x="53" y="26"/>
                      <a:pt x="54" y="27"/>
                    </a:cubicBezTo>
                    <a:cubicBezTo>
                      <a:pt x="35" y="26"/>
                      <a:pt x="19" y="18"/>
                      <a:pt x="8" y="4"/>
                    </a:cubicBezTo>
                    <a:cubicBezTo>
                      <a:pt x="6" y="7"/>
                      <a:pt x="5" y="11"/>
                      <a:pt x="5" y="15"/>
                    </a:cubicBezTo>
                    <a:cubicBezTo>
                      <a:pt x="5" y="23"/>
                      <a:pt x="9" y="30"/>
                      <a:pt x="15" y="34"/>
                    </a:cubicBezTo>
                    <a:cubicBezTo>
                      <a:pt x="11" y="34"/>
                      <a:pt x="8" y="33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42"/>
                      <a:pt x="12" y="51"/>
                      <a:pt x="23" y="53"/>
                    </a:cubicBezTo>
                    <a:cubicBezTo>
                      <a:pt x="21" y="53"/>
                      <a:pt x="19" y="54"/>
                      <a:pt x="17" y="54"/>
                    </a:cubicBezTo>
                    <a:cubicBezTo>
                      <a:pt x="15" y="54"/>
                      <a:pt x="14" y="54"/>
                      <a:pt x="13" y="53"/>
                    </a:cubicBezTo>
                    <a:cubicBezTo>
                      <a:pt x="15" y="62"/>
                      <a:pt x="23" y="69"/>
                      <a:pt x="33" y="69"/>
                    </a:cubicBezTo>
                    <a:cubicBezTo>
                      <a:pt x="26" y="75"/>
                      <a:pt x="16" y="78"/>
                      <a:pt x="6" y="78"/>
                    </a:cubicBezTo>
                    <a:cubicBezTo>
                      <a:pt x="4" y="78"/>
                      <a:pt x="2" y="78"/>
                      <a:pt x="0" y="78"/>
                    </a:cubicBezTo>
                    <a:cubicBezTo>
                      <a:pt x="10" y="84"/>
                      <a:pt x="22" y="88"/>
                      <a:pt x="34" y="88"/>
                    </a:cubicBezTo>
                    <a:cubicBezTo>
                      <a:pt x="75" y="88"/>
                      <a:pt x="97" y="54"/>
                      <a:pt x="97" y="25"/>
                    </a:cubicBezTo>
                    <a:cubicBezTo>
                      <a:pt x="97" y="24"/>
                      <a:pt x="97" y="23"/>
                      <a:pt x="97" y="22"/>
                    </a:cubicBezTo>
                    <a:cubicBezTo>
                      <a:pt x="102" y="19"/>
                      <a:pt x="105" y="15"/>
                      <a:pt x="10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0" name="Freeform 213">
                <a:extLst>
                  <a:ext uri="{FF2B5EF4-FFF2-40B4-BE49-F238E27FC236}">
                    <a16:creationId xmlns:a16="http://schemas.microsoft.com/office/drawing/2014/main" id="{D624154B-6D08-4167-A19E-944A867AA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471" y="6398133"/>
                <a:ext cx="242709" cy="252495"/>
              </a:xfrm>
              <a:custGeom>
                <a:avLst/>
                <a:gdLst>
                  <a:gd name="T0" fmla="*/ 66 w 124"/>
                  <a:gd name="T1" fmla="*/ 0 h 129"/>
                  <a:gd name="T2" fmla="*/ 66 w 124"/>
                  <a:gd name="T3" fmla="*/ 59 h 129"/>
                  <a:gd name="T4" fmla="*/ 124 w 124"/>
                  <a:gd name="T5" fmla="*/ 0 h 129"/>
                  <a:gd name="T6" fmla="*/ 124 w 124"/>
                  <a:gd name="T7" fmla="*/ 129 h 129"/>
                  <a:gd name="T8" fmla="*/ 66 w 124"/>
                  <a:gd name="T9" fmla="*/ 70 h 129"/>
                  <a:gd name="T10" fmla="*/ 66 w 124"/>
                  <a:gd name="T11" fmla="*/ 129 h 129"/>
                  <a:gd name="T12" fmla="*/ 0 w 124"/>
                  <a:gd name="T13" fmla="*/ 64 h 129"/>
                  <a:gd name="T14" fmla="*/ 66 w 124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66" y="0"/>
                    </a:moveTo>
                    <a:lnTo>
                      <a:pt x="66" y="59"/>
                    </a:lnTo>
                    <a:lnTo>
                      <a:pt x="124" y="0"/>
                    </a:lnTo>
                    <a:lnTo>
                      <a:pt x="124" y="129"/>
                    </a:lnTo>
                    <a:lnTo>
                      <a:pt x="66" y="70"/>
                    </a:lnTo>
                    <a:lnTo>
                      <a:pt x="66" y="129"/>
                    </a:lnTo>
                    <a:lnTo>
                      <a:pt x="0" y="6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1" name="Freeform 214">
                <a:extLst>
                  <a:ext uri="{FF2B5EF4-FFF2-40B4-BE49-F238E27FC236}">
                    <a16:creationId xmlns:a16="http://schemas.microsoft.com/office/drawing/2014/main" id="{C8B9EB83-911C-4016-AFBF-2A3CD3926D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7029" y="6449024"/>
                <a:ext cx="366021" cy="364063"/>
              </a:xfrm>
              <a:custGeom>
                <a:avLst/>
                <a:gdLst>
                  <a:gd name="T0" fmla="*/ 0 w 114"/>
                  <a:gd name="T1" fmla="*/ 83 h 114"/>
                  <a:gd name="T2" fmla="*/ 10 w 114"/>
                  <a:gd name="T3" fmla="*/ 93 h 114"/>
                  <a:gd name="T4" fmla="*/ 30 w 114"/>
                  <a:gd name="T5" fmla="*/ 73 h 114"/>
                  <a:gd name="T6" fmla="*/ 41 w 114"/>
                  <a:gd name="T7" fmla="*/ 84 h 114"/>
                  <a:gd name="T8" fmla="*/ 21 w 114"/>
                  <a:gd name="T9" fmla="*/ 104 h 114"/>
                  <a:gd name="T10" fmla="*/ 31 w 114"/>
                  <a:gd name="T11" fmla="*/ 114 h 114"/>
                  <a:gd name="T12" fmla="*/ 51 w 114"/>
                  <a:gd name="T13" fmla="*/ 94 h 114"/>
                  <a:gd name="T14" fmla="*/ 64 w 114"/>
                  <a:gd name="T15" fmla="*/ 107 h 114"/>
                  <a:gd name="T16" fmla="*/ 74 w 114"/>
                  <a:gd name="T17" fmla="*/ 97 h 114"/>
                  <a:gd name="T18" fmla="*/ 17 w 114"/>
                  <a:gd name="T19" fmla="*/ 40 h 114"/>
                  <a:gd name="T20" fmla="*/ 7 w 114"/>
                  <a:gd name="T21" fmla="*/ 50 h 114"/>
                  <a:gd name="T22" fmla="*/ 20 w 114"/>
                  <a:gd name="T23" fmla="*/ 63 h 114"/>
                  <a:gd name="T24" fmla="*/ 0 w 114"/>
                  <a:gd name="T25" fmla="*/ 83 h 114"/>
                  <a:gd name="T26" fmla="*/ 84 w 114"/>
                  <a:gd name="T27" fmla="*/ 30 h 114"/>
                  <a:gd name="T28" fmla="*/ 26 w 114"/>
                  <a:gd name="T29" fmla="*/ 39 h 114"/>
                  <a:gd name="T30" fmla="*/ 75 w 114"/>
                  <a:gd name="T31" fmla="*/ 88 h 114"/>
                  <a:gd name="T32" fmla="*/ 84 w 114"/>
                  <a:gd name="T33" fmla="*/ 30 h 114"/>
                  <a:gd name="T34" fmla="*/ 93 w 114"/>
                  <a:gd name="T35" fmla="*/ 35 h 114"/>
                  <a:gd name="T36" fmla="*/ 79 w 114"/>
                  <a:gd name="T37" fmla="*/ 21 h 114"/>
                  <a:gd name="T38" fmla="*/ 100 w 114"/>
                  <a:gd name="T39" fmla="*/ 0 h 114"/>
                  <a:gd name="T40" fmla="*/ 114 w 114"/>
                  <a:gd name="T41" fmla="*/ 14 h 114"/>
                  <a:gd name="T42" fmla="*/ 93 w 114"/>
                  <a:gd name="T43" fmla="*/ 3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4">
                    <a:moveTo>
                      <a:pt x="0" y="83"/>
                    </a:moveTo>
                    <a:cubicBezTo>
                      <a:pt x="10" y="93"/>
                      <a:pt x="10" y="93"/>
                      <a:pt x="10" y="9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0" y="63"/>
                      <a:pt x="20" y="63"/>
                      <a:pt x="20" y="63"/>
                    </a:cubicBezTo>
                    <a:lnTo>
                      <a:pt x="0" y="83"/>
                    </a:lnTo>
                    <a:close/>
                    <a:moveTo>
                      <a:pt x="84" y="30"/>
                    </a:moveTo>
                    <a:cubicBezTo>
                      <a:pt x="65" y="12"/>
                      <a:pt x="41" y="26"/>
                      <a:pt x="26" y="39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8" y="73"/>
                      <a:pt x="102" y="49"/>
                      <a:pt x="84" y="30"/>
                    </a:cubicBezTo>
                    <a:close/>
                    <a:moveTo>
                      <a:pt x="93" y="35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4" y="14"/>
                      <a:pt x="114" y="14"/>
                      <a:pt x="114" y="14"/>
                    </a:cubicBezTo>
                    <a:lnTo>
                      <a:pt x="9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2" name="Freeform 215">
                <a:extLst>
                  <a:ext uri="{FF2B5EF4-FFF2-40B4-BE49-F238E27FC236}">
                    <a16:creationId xmlns:a16="http://schemas.microsoft.com/office/drawing/2014/main" id="{A98988A0-9FD2-4091-87DE-DBE5F3046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6147595"/>
                <a:ext cx="366021" cy="358191"/>
              </a:xfrm>
              <a:custGeom>
                <a:avLst/>
                <a:gdLst>
                  <a:gd name="T0" fmla="*/ 110 w 115"/>
                  <a:gd name="T1" fmla="*/ 36 h 112"/>
                  <a:gd name="T2" fmla="*/ 86 w 115"/>
                  <a:gd name="T3" fmla="*/ 1 h 112"/>
                  <a:gd name="T4" fmla="*/ 86 w 115"/>
                  <a:gd name="T5" fmla="*/ 1 h 112"/>
                  <a:gd name="T6" fmla="*/ 77 w 115"/>
                  <a:gd name="T7" fmla="*/ 4 h 112"/>
                  <a:gd name="T8" fmla="*/ 32 w 115"/>
                  <a:gd name="T9" fmla="*/ 39 h 112"/>
                  <a:gd name="T10" fmla="*/ 36 w 115"/>
                  <a:gd name="T11" fmla="*/ 56 h 112"/>
                  <a:gd name="T12" fmla="*/ 42 w 115"/>
                  <a:gd name="T13" fmla="*/ 73 h 112"/>
                  <a:gd name="T14" fmla="*/ 98 w 115"/>
                  <a:gd name="T15" fmla="*/ 81 h 112"/>
                  <a:gd name="T16" fmla="*/ 106 w 115"/>
                  <a:gd name="T17" fmla="*/ 78 h 112"/>
                  <a:gd name="T18" fmla="*/ 106 w 115"/>
                  <a:gd name="T19" fmla="*/ 79 h 112"/>
                  <a:gd name="T20" fmla="*/ 110 w 115"/>
                  <a:gd name="T21" fmla="*/ 36 h 112"/>
                  <a:gd name="T22" fmla="*/ 102 w 115"/>
                  <a:gd name="T23" fmla="*/ 73 h 112"/>
                  <a:gd name="T24" fmla="*/ 99 w 115"/>
                  <a:gd name="T25" fmla="*/ 73 h 112"/>
                  <a:gd name="T26" fmla="*/ 93 w 115"/>
                  <a:gd name="T27" fmla="*/ 67 h 112"/>
                  <a:gd name="T28" fmla="*/ 83 w 115"/>
                  <a:gd name="T29" fmla="*/ 43 h 112"/>
                  <a:gd name="T30" fmla="*/ 80 w 115"/>
                  <a:gd name="T31" fmla="*/ 18 h 112"/>
                  <a:gd name="T32" fmla="*/ 82 w 115"/>
                  <a:gd name="T33" fmla="*/ 10 h 112"/>
                  <a:gd name="T34" fmla="*/ 84 w 115"/>
                  <a:gd name="T35" fmla="*/ 8 h 112"/>
                  <a:gd name="T36" fmla="*/ 87 w 115"/>
                  <a:gd name="T37" fmla="*/ 9 h 112"/>
                  <a:gd name="T38" fmla="*/ 93 w 115"/>
                  <a:gd name="T39" fmla="*/ 15 h 112"/>
                  <a:gd name="T40" fmla="*/ 103 w 115"/>
                  <a:gd name="T41" fmla="*/ 38 h 112"/>
                  <a:gd name="T42" fmla="*/ 106 w 115"/>
                  <a:gd name="T43" fmla="*/ 63 h 112"/>
                  <a:gd name="T44" fmla="*/ 104 w 115"/>
                  <a:gd name="T45" fmla="*/ 71 h 112"/>
                  <a:gd name="T46" fmla="*/ 102 w 115"/>
                  <a:gd name="T47" fmla="*/ 73 h 112"/>
                  <a:gd name="T48" fmla="*/ 28 w 115"/>
                  <a:gd name="T49" fmla="*/ 58 h 112"/>
                  <a:gd name="T50" fmla="*/ 25 w 115"/>
                  <a:gd name="T51" fmla="*/ 42 h 112"/>
                  <a:gd name="T52" fmla="*/ 11 w 115"/>
                  <a:gd name="T53" fmla="*/ 47 h 112"/>
                  <a:gd name="T54" fmla="*/ 4 w 115"/>
                  <a:gd name="T55" fmla="*/ 49 h 112"/>
                  <a:gd name="T56" fmla="*/ 0 w 115"/>
                  <a:gd name="T57" fmla="*/ 61 h 112"/>
                  <a:gd name="T58" fmla="*/ 3 w 115"/>
                  <a:gd name="T59" fmla="*/ 70 h 112"/>
                  <a:gd name="T60" fmla="*/ 11 w 115"/>
                  <a:gd name="T61" fmla="*/ 78 h 112"/>
                  <a:gd name="T62" fmla="*/ 19 w 115"/>
                  <a:gd name="T63" fmla="*/ 76 h 112"/>
                  <a:gd name="T64" fmla="*/ 34 w 115"/>
                  <a:gd name="T65" fmla="*/ 73 h 112"/>
                  <a:gd name="T66" fmla="*/ 28 w 115"/>
                  <a:gd name="T67" fmla="*/ 58 h 112"/>
                  <a:gd name="T68" fmla="*/ 47 w 115"/>
                  <a:gd name="T69" fmla="*/ 77 h 112"/>
                  <a:gd name="T70" fmla="*/ 32 w 115"/>
                  <a:gd name="T71" fmla="*/ 78 h 112"/>
                  <a:gd name="T72" fmla="*/ 50 w 115"/>
                  <a:gd name="T73" fmla="*/ 110 h 112"/>
                  <a:gd name="T74" fmla="*/ 54 w 115"/>
                  <a:gd name="T75" fmla="*/ 111 h 112"/>
                  <a:gd name="T76" fmla="*/ 66 w 115"/>
                  <a:gd name="T77" fmla="*/ 102 h 112"/>
                  <a:gd name="T78" fmla="*/ 66 w 115"/>
                  <a:gd name="T79" fmla="*/ 98 h 112"/>
                  <a:gd name="T80" fmla="*/ 47 w 115"/>
                  <a:gd name="T81" fmla="*/ 77 h 112"/>
                  <a:gd name="T82" fmla="*/ 96 w 115"/>
                  <a:gd name="T83" fmla="*/ 53 h 112"/>
                  <a:gd name="T84" fmla="*/ 95 w 115"/>
                  <a:gd name="T85" fmla="*/ 53 h 112"/>
                  <a:gd name="T86" fmla="*/ 93 w 115"/>
                  <a:gd name="T87" fmla="*/ 51 h 112"/>
                  <a:gd name="T88" fmla="*/ 89 w 115"/>
                  <a:gd name="T89" fmla="*/ 42 h 112"/>
                  <a:gd name="T90" fmla="*/ 88 w 115"/>
                  <a:gd name="T91" fmla="*/ 32 h 112"/>
                  <a:gd name="T92" fmla="*/ 89 w 115"/>
                  <a:gd name="T93" fmla="*/ 29 h 112"/>
                  <a:gd name="T94" fmla="*/ 90 w 115"/>
                  <a:gd name="T95" fmla="*/ 28 h 112"/>
                  <a:gd name="T96" fmla="*/ 91 w 115"/>
                  <a:gd name="T97" fmla="*/ 29 h 112"/>
                  <a:gd name="T98" fmla="*/ 93 w 115"/>
                  <a:gd name="T99" fmla="*/ 31 h 112"/>
                  <a:gd name="T100" fmla="*/ 97 w 115"/>
                  <a:gd name="T101" fmla="*/ 40 h 112"/>
                  <a:gd name="T102" fmla="*/ 98 w 115"/>
                  <a:gd name="T103" fmla="*/ 49 h 112"/>
                  <a:gd name="T104" fmla="*/ 97 w 115"/>
                  <a:gd name="T105" fmla="*/ 52 h 112"/>
                  <a:gd name="T106" fmla="*/ 96 w 115"/>
                  <a:gd name="T107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2">
                    <a:moveTo>
                      <a:pt x="110" y="36"/>
                    </a:moveTo>
                    <a:cubicBezTo>
                      <a:pt x="104" y="15"/>
                      <a:pt x="93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0" y="25"/>
                      <a:pt x="32" y="39"/>
                    </a:cubicBezTo>
                    <a:cubicBezTo>
                      <a:pt x="33" y="44"/>
                      <a:pt x="34" y="50"/>
                      <a:pt x="36" y="56"/>
                    </a:cubicBezTo>
                    <a:cubicBezTo>
                      <a:pt x="37" y="63"/>
                      <a:pt x="39" y="68"/>
                      <a:pt x="42" y="73"/>
                    </a:cubicBezTo>
                    <a:cubicBezTo>
                      <a:pt x="73" y="71"/>
                      <a:pt x="98" y="81"/>
                      <a:pt x="98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6" y="78"/>
                      <a:pt x="106" y="79"/>
                      <a:pt x="106" y="79"/>
                    </a:cubicBezTo>
                    <a:cubicBezTo>
                      <a:pt x="114" y="76"/>
                      <a:pt x="115" y="57"/>
                      <a:pt x="110" y="36"/>
                    </a:cubicBezTo>
                    <a:close/>
                    <a:moveTo>
                      <a:pt x="102" y="73"/>
                    </a:moveTo>
                    <a:cubicBezTo>
                      <a:pt x="101" y="74"/>
                      <a:pt x="99" y="73"/>
                      <a:pt x="99" y="73"/>
                    </a:cubicBezTo>
                    <a:cubicBezTo>
                      <a:pt x="97" y="71"/>
                      <a:pt x="95" y="69"/>
                      <a:pt x="93" y="67"/>
                    </a:cubicBezTo>
                    <a:cubicBezTo>
                      <a:pt x="89" y="61"/>
                      <a:pt x="85" y="53"/>
                      <a:pt x="83" y="43"/>
                    </a:cubicBezTo>
                    <a:cubicBezTo>
                      <a:pt x="80" y="34"/>
                      <a:pt x="79" y="25"/>
                      <a:pt x="80" y="18"/>
                    </a:cubicBezTo>
                    <a:cubicBezTo>
                      <a:pt x="80" y="15"/>
                      <a:pt x="81" y="12"/>
                      <a:pt x="82" y="10"/>
                    </a:cubicBezTo>
                    <a:cubicBezTo>
                      <a:pt x="82" y="10"/>
                      <a:pt x="83" y="8"/>
                      <a:pt x="84" y="8"/>
                    </a:cubicBezTo>
                    <a:cubicBezTo>
                      <a:pt x="85" y="8"/>
                      <a:pt x="87" y="9"/>
                      <a:pt x="87" y="9"/>
                    </a:cubicBezTo>
                    <a:cubicBezTo>
                      <a:pt x="89" y="10"/>
                      <a:pt x="91" y="12"/>
                      <a:pt x="93" y="15"/>
                    </a:cubicBezTo>
                    <a:cubicBezTo>
                      <a:pt x="97" y="20"/>
                      <a:pt x="101" y="29"/>
                      <a:pt x="103" y="38"/>
                    </a:cubicBezTo>
                    <a:cubicBezTo>
                      <a:pt x="106" y="47"/>
                      <a:pt x="107" y="56"/>
                      <a:pt x="106" y="63"/>
                    </a:cubicBezTo>
                    <a:cubicBezTo>
                      <a:pt x="105" y="67"/>
                      <a:pt x="105" y="69"/>
                      <a:pt x="104" y="71"/>
                    </a:cubicBezTo>
                    <a:cubicBezTo>
                      <a:pt x="103" y="72"/>
                      <a:pt x="103" y="73"/>
                      <a:pt x="102" y="73"/>
                    </a:cubicBezTo>
                    <a:close/>
                    <a:moveTo>
                      <a:pt x="28" y="58"/>
                    </a:moveTo>
                    <a:cubicBezTo>
                      <a:pt x="27" y="53"/>
                      <a:pt x="26" y="47"/>
                      <a:pt x="25" y="42"/>
                    </a:cubicBezTo>
                    <a:cubicBezTo>
                      <a:pt x="20" y="44"/>
                      <a:pt x="16" y="46"/>
                      <a:pt x="11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9" y="76"/>
                    </a:cubicBezTo>
                    <a:cubicBezTo>
                      <a:pt x="24" y="75"/>
                      <a:pt x="28" y="74"/>
                      <a:pt x="34" y="73"/>
                    </a:cubicBezTo>
                    <a:cubicBezTo>
                      <a:pt x="32" y="69"/>
                      <a:pt x="30" y="64"/>
                      <a:pt x="28" y="58"/>
                    </a:cubicBezTo>
                    <a:close/>
                    <a:moveTo>
                      <a:pt x="47" y="77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2"/>
                      <a:pt x="53" y="112"/>
                      <a:pt x="54" y="11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1"/>
                      <a:pt x="67" y="99"/>
                      <a:pt x="66" y="98"/>
                    </a:cubicBezTo>
                    <a:lnTo>
                      <a:pt x="47" y="77"/>
                    </a:lnTo>
                    <a:close/>
                    <a:moveTo>
                      <a:pt x="96" y="53"/>
                    </a:moveTo>
                    <a:cubicBezTo>
                      <a:pt x="96" y="53"/>
                      <a:pt x="95" y="53"/>
                      <a:pt x="95" y="53"/>
                    </a:cubicBezTo>
                    <a:cubicBezTo>
                      <a:pt x="94" y="53"/>
                      <a:pt x="94" y="52"/>
                      <a:pt x="93" y="51"/>
                    </a:cubicBezTo>
                    <a:cubicBezTo>
                      <a:pt x="91" y="49"/>
                      <a:pt x="90" y="45"/>
                      <a:pt x="89" y="42"/>
                    </a:cubicBezTo>
                    <a:cubicBezTo>
                      <a:pt x="88" y="38"/>
                      <a:pt x="88" y="35"/>
                      <a:pt x="88" y="32"/>
                    </a:cubicBezTo>
                    <a:cubicBezTo>
                      <a:pt x="88" y="31"/>
                      <a:pt x="88" y="30"/>
                      <a:pt x="89" y="29"/>
                    </a:cubicBezTo>
                    <a:cubicBezTo>
                      <a:pt x="89" y="29"/>
                      <a:pt x="89" y="28"/>
                      <a:pt x="90" y="28"/>
                    </a:cubicBezTo>
                    <a:cubicBezTo>
                      <a:pt x="90" y="28"/>
                      <a:pt x="90" y="28"/>
                      <a:pt x="91" y="29"/>
                    </a:cubicBezTo>
                    <a:cubicBezTo>
                      <a:pt x="91" y="29"/>
                      <a:pt x="92" y="30"/>
                      <a:pt x="93" y="31"/>
                    </a:cubicBezTo>
                    <a:cubicBezTo>
                      <a:pt x="94" y="33"/>
                      <a:pt x="96" y="36"/>
                      <a:pt x="97" y="40"/>
                    </a:cubicBezTo>
                    <a:cubicBezTo>
                      <a:pt x="98" y="43"/>
                      <a:pt x="98" y="47"/>
                      <a:pt x="98" y="49"/>
                    </a:cubicBezTo>
                    <a:cubicBezTo>
                      <a:pt x="98" y="51"/>
                      <a:pt x="98" y="52"/>
                      <a:pt x="97" y="52"/>
                    </a:cubicBezTo>
                    <a:cubicBezTo>
                      <a:pt x="97" y="53"/>
                      <a:pt x="97" y="53"/>
                      <a:pt x="9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3" name="Freeform 216">
                <a:extLst>
                  <a:ext uri="{FF2B5EF4-FFF2-40B4-BE49-F238E27FC236}">
                    <a16:creationId xmlns:a16="http://schemas.microsoft.com/office/drawing/2014/main" id="{5115D967-FC8C-4FB9-96C6-F64681D7A0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0971" y="6157383"/>
                <a:ext cx="334704" cy="336661"/>
              </a:xfrm>
              <a:custGeom>
                <a:avLst/>
                <a:gdLst>
                  <a:gd name="T0" fmla="*/ 100 w 105"/>
                  <a:gd name="T1" fmla="*/ 29 h 105"/>
                  <a:gd name="T2" fmla="*/ 71 w 105"/>
                  <a:gd name="T3" fmla="*/ 26 h 105"/>
                  <a:gd name="T4" fmla="*/ 88 w 105"/>
                  <a:gd name="T5" fmla="*/ 9 h 105"/>
                  <a:gd name="T6" fmla="*/ 82 w 105"/>
                  <a:gd name="T7" fmla="*/ 3 h 105"/>
                  <a:gd name="T8" fmla="*/ 59 w 105"/>
                  <a:gd name="T9" fmla="*/ 26 h 105"/>
                  <a:gd name="T10" fmla="*/ 52 w 105"/>
                  <a:gd name="T11" fmla="*/ 26 h 105"/>
                  <a:gd name="T12" fmla="*/ 52 w 105"/>
                  <a:gd name="T13" fmla="*/ 26 h 105"/>
                  <a:gd name="T14" fmla="*/ 26 w 105"/>
                  <a:gd name="T15" fmla="*/ 0 h 105"/>
                  <a:gd name="T16" fmla="*/ 19 w 105"/>
                  <a:gd name="T17" fmla="*/ 6 h 105"/>
                  <a:gd name="T18" fmla="*/ 39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1 h 105"/>
                  <a:gd name="T26" fmla="*/ 52 w 105"/>
                  <a:gd name="T27" fmla="*/ 105 h 105"/>
                  <a:gd name="T28" fmla="*/ 100 w 105"/>
                  <a:gd name="T29" fmla="*/ 101 h 105"/>
                  <a:gd name="T30" fmla="*/ 105 w 105"/>
                  <a:gd name="T31" fmla="*/ 65 h 105"/>
                  <a:gd name="T32" fmla="*/ 100 w 105"/>
                  <a:gd name="T33" fmla="*/ 29 h 105"/>
                  <a:gd name="T34" fmla="*/ 88 w 105"/>
                  <a:gd name="T35" fmla="*/ 89 h 105"/>
                  <a:gd name="T36" fmla="*/ 52 w 105"/>
                  <a:gd name="T37" fmla="*/ 92 h 105"/>
                  <a:gd name="T38" fmla="*/ 16 w 105"/>
                  <a:gd name="T39" fmla="*/ 89 h 105"/>
                  <a:gd name="T40" fmla="*/ 13 w 105"/>
                  <a:gd name="T41" fmla="*/ 65 h 105"/>
                  <a:gd name="T42" fmla="*/ 16 w 105"/>
                  <a:gd name="T43" fmla="*/ 41 h 105"/>
                  <a:gd name="T44" fmla="*/ 52 w 105"/>
                  <a:gd name="T45" fmla="*/ 39 h 105"/>
                  <a:gd name="T46" fmla="*/ 88 w 105"/>
                  <a:gd name="T47" fmla="*/ 41 h 105"/>
                  <a:gd name="T48" fmla="*/ 92 w 105"/>
                  <a:gd name="T49" fmla="*/ 65 h 105"/>
                  <a:gd name="T50" fmla="*/ 88 w 105"/>
                  <a:gd name="T5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0" y="29"/>
                    </a:moveTo>
                    <a:cubicBezTo>
                      <a:pt x="91" y="28"/>
                      <a:pt x="82" y="27"/>
                      <a:pt x="71" y="26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4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1" y="40"/>
                      <a:pt x="0" y="52"/>
                      <a:pt x="0" y="65"/>
                    </a:cubicBezTo>
                    <a:cubicBezTo>
                      <a:pt x="0" y="78"/>
                      <a:pt x="1" y="90"/>
                      <a:pt x="4" y="101"/>
                    </a:cubicBezTo>
                    <a:cubicBezTo>
                      <a:pt x="19" y="104"/>
                      <a:pt x="35" y="105"/>
                      <a:pt x="52" y="105"/>
                    </a:cubicBezTo>
                    <a:cubicBezTo>
                      <a:pt x="69" y="105"/>
                      <a:pt x="86" y="104"/>
                      <a:pt x="100" y="101"/>
                    </a:cubicBezTo>
                    <a:cubicBezTo>
                      <a:pt x="103" y="90"/>
                      <a:pt x="105" y="78"/>
                      <a:pt x="105" y="65"/>
                    </a:cubicBezTo>
                    <a:cubicBezTo>
                      <a:pt x="105" y="52"/>
                      <a:pt x="103" y="40"/>
                      <a:pt x="100" y="29"/>
                    </a:cubicBezTo>
                    <a:close/>
                    <a:moveTo>
                      <a:pt x="88" y="89"/>
                    </a:moveTo>
                    <a:cubicBezTo>
                      <a:pt x="77" y="91"/>
                      <a:pt x="65" y="92"/>
                      <a:pt x="52" y="92"/>
                    </a:cubicBezTo>
                    <a:cubicBezTo>
                      <a:pt x="39" y="92"/>
                      <a:pt x="27" y="91"/>
                      <a:pt x="16" y="89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39" y="39"/>
                      <a:pt x="52" y="39"/>
                    </a:cubicBezTo>
                    <a:cubicBezTo>
                      <a:pt x="65" y="39"/>
                      <a:pt x="77" y="40"/>
                      <a:pt x="88" y="41"/>
                    </a:cubicBezTo>
                    <a:cubicBezTo>
                      <a:pt x="90" y="49"/>
                      <a:pt x="92" y="57"/>
                      <a:pt x="92" y="65"/>
                    </a:cubicBezTo>
                    <a:cubicBezTo>
                      <a:pt x="92" y="74"/>
                      <a:pt x="90" y="82"/>
                      <a:pt x="8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4" name="Freeform 217">
                <a:extLst>
                  <a:ext uri="{FF2B5EF4-FFF2-40B4-BE49-F238E27FC236}">
                    <a16:creationId xmlns:a16="http://schemas.microsoft.com/office/drawing/2014/main" id="{F5DD7C65-81FD-42FA-B55D-05782128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038" y="6560592"/>
                <a:ext cx="409082" cy="230965"/>
              </a:xfrm>
              <a:custGeom>
                <a:avLst/>
                <a:gdLst>
                  <a:gd name="T0" fmla="*/ 128 w 128"/>
                  <a:gd name="T1" fmla="*/ 50 h 72"/>
                  <a:gd name="T2" fmla="*/ 112 w 128"/>
                  <a:gd name="T3" fmla="*/ 29 h 72"/>
                  <a:gd name="T4" fmla="*/ 82 w 128"/>
                  <a:gd name="T5" fmla="*/ 0 h 72"/>
                  <a:gd name="T6" fmla="*/ 58 w 128"/>
                  <a:gd name="T7" fmla="*/ 11 h 72"/>
                  <a:gd name="T8" fmla="*/ 45 w 128"/>
                  <a:gd name="T9" fmla="*/ 4 h 72"/>
                  <a:gd name="T10" fmla="*/ 29 w 128"/>
                  <a:gd name="T11" fmla="*/ 21 h 72"/>
                  <a:gd name="T12" fmla="*/ 29 w 128"/>
                  <a:gd name="T13" fmla="*/ 23 h 72"/>
                  <a:gd name="T14" fmla="*/ 24 w 128"/>
                  <a:gd name="T15" fmla="*/ 23 h 72"/>
                  <a:gd name="T16" fmla="*/ 0 w 128"/>
                  <a:gd name="T17" fmla="*/ 47 h 72"/>
                  <a:gd name="T18" fmla="*/ 24 w 128"/>
                  <a:gd name="T19" fmla="*/ 72 h 72"/>
                  <a:gd name="T20" fmla="*/ 106 w 128"/>
                  <a:gd name="T21" fmla="*/ 72 h 72"/>
                  <a:gd name="T22" fmla="*/ 106 w 128"/>
                  <a:gd name="T23" fmla="*/ 72 h 72"/>
                  <a:gd name="T24" fmla="*/ 128 w 12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72">
                    <a:moveTo>
                      <a:pt x="128" y="50"/>
                    </a:moveTo>
                    <a:cubicBezTo>
                      <a:pt x="128" y="39"/>
                      <a:pt x="121" y="31"/>
                      <a:pt x="112" y="29"/>
                    </a:cubicBezTo>
                    <a:cubicBezTo>
                      <a:pt x="111" y="12"/>
                      <a:pt x="98" y="0"/>
                      <a:pt x="82" y="0"/>
                    </a:cubicBezTo>
                    <a:cubicBezTo>
                      <a:pt x="72" y="0"/>
                      <a:pt x="64" y="4"/>
                      <a:pt x="58" y="11"/>
                    </a:cubicBezTo>
                    <a:cubicBezTo>
                      <a:pt x="55" y="7"/>
                      <a:pt x="51" y="4"/>
                      <a:pt x="45" y="4"/>
                    </a:cubicBezTo>
                    <a:cubicBezTo>
                      <a:pt x="36" y="4"/>
                      <a:pt x="29" y="12"/>
                      <a:pt x="29" y="21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11" y="23"/>
                      <a:pt x="0" y="34"/>
                      <a:pt x="0" y="47"/>
                    </a:cubicBezTo>
                    <a:cubicBezTo>
                      <a:pt x="0" y="61"/>
                      <a:pt x="11" y="72"/>
                      <a:pt x="24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8" y="71"/>
                      <a:pt x="128" y="62"/>
                      <a:pt x="1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5" name="Freeform 218">
                <a:extLst>
                  <a:ext uri="{FF2B5EF4-FFF2-40B4-BE49-F238E27FC236}">
                    <a16:creationId xmlns:a16="http://schemas.microsoft.com/office/drawing/2014/main" id="{5D3D78E9-EF27-4AB2-B5A7-7B3FC316C0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2317" y="6560592"/>
                <a:ext cx="281855" cy="230965"/>
              </a:xfrm>
              <a:custGeom>
                <a:avLst/>
                <a:gdLst>
                  <a:gd name="T0" fmla="*/ 0 w 88"/>
                  <a:gd name="T1" fmla="*/ 0 h 72"/>
                  <a:gd name="T2" fmla="*/ 0 w 88"/>
                  <a:gd name="T3" fmla="*/ 72 h 72"/>
                  <a:gd name="T4" fmla="*/ 88 w 88"/>
                  <a:gd name="T5" fmla="*/ 72 h 72"/>
                  <a:gd name="T6" fmla="*/ 88 w 88"/>
                  <a:gd name="T7" fmla="*/ 0 h 72"/>
                  <a:gd name="T8" fmla="*/ 0 w 88"/>
                  <a:gd name="T9" fmla="*/ 0 h 72"/>
                  <a:gd name="T10" fmla="*/ 83 w 88"/>
                  <a:gd name="T11" fmla="*/ 66 h 72"/>
                  <a:gd name="T12" fmla="*/ 5 w 88"/>
                  <a:gd name="T13" fmla="*/ 66 h 72"/>
                  <a:gd name="T14" fmla="*/ 5 w 88"/>
                  <a:gd name="T15" fmla="*/ 5 h 72"/>
                  <a:gd name="T16" fmla="*/ 83 w 88"/>
                  <a:gd name="T17" fmla="*/ 5 h 72"/>
                  <a:gd name="T18" fmla="*/ 83 w 88"/>
                  <a:gd name="T19" fmla="*/ 66 h 72"/>
                  <a:gd name="T20" fmla="*/ 61 w 88"/>
                  <a:gd name="T21" fmla="*/ 19 h 72"/>
                  <a:gd name="T22" fmla="*/ 69 w 88"/>
                  <a:gd name="T23" fmla="*/ 27 h 72"/>
                  <a:gd name="T24" fmla="*/ 77 w 88"/>
                  <a:gd name="T25" fmla="*/ 19 h 72"/>
                  <a:gd name="T26" fmla="*/ 69 w 88"/>
                  <a:gd name="T27" fmla="*/ 11 h 72"/>
                  <a:gd name="T28" fmla="*/ 61 w 88"/>
                  <a:gd name="T29" fmla="*/ 19 h 72"/>
                  <a:gd name="T30" fmla="*/ 77 w 88"/>
                  <a:gd name="T31" fmla="*/ 60 h 72"/>
                  <a:gd name="T32" fmla="*/ 11 w 88"/>
                  <a:gd name="T33" fmla="*/ 60 h 72"/>
                  <a:gd name="T34" fmla="*/ 27 w 88"/>
                  <a:gd name="T35" fmla="*/ 16 h 72"/>
                  <a:gd name="T36" fmla="*/ 50 w 88"/>
                  <a:gd name="T37" fmla="*/ 44 h 72"/>
                  <a:gd name="T38" fmla="*/ 61 w 88"/>
                  <a:gd name="T39" fmla="*/ 36 h 72"/>
                  <a:gd name="T40" fmla="*/ 77 w 88"/>
                  <a:gd name="T4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2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  <a:moveTo>
                      <a:pt x="83" y="66"/>
                    </a:moveTo>
                    <a:cubicBezTo>
                      <a:pt x="5" y="66"/>
                      <a:pt x="5" y="66"/>
                      <a:pt x="5" y="6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3" y="5"/>
                      <a:pt x="83" y="5"/>
                      <a:pt x="83" y="5"/>
                    </a:cubicBezTo>
                    <a:lnTo>
                      <a:pt x="83" y="66"/>
                    </a:lnTo>
                    <a:close/>
                    <a:moveTo>
                      <a:pt x="61" y="19"/>
                    </a:moveTo>
                    <a:cubicBezTo>
                      <a:pt x="61" y="24"/>
                      <a:pt x="64" y="27"/>
                      <a:pt x="69" y="27"/>
                    </a:cubicBezTo>
                    <a:cubicBezTo>
                      <a:pt x="74" y="27"/>
                      <a:pt x="77" y="24"/>
                      <a:pt x="77" y="19"/>
                    </a:cubicBezTo>
                    <a:cubicBezTo>
                      <a:pt x="77" y="14"/>
                      <a:pt x="74" y="11"/>
                      <a:pt x="69" y="11"/>
                    </a:cubicBezTo>
                    <a:cubicBezTo>
                      <a:pt x="64" y="11"/>
                      <a:pt x="61" y="14"/>
                      <a:pt x="61" y="19"/>
                    </a:cubicBezTo>
                    <a:close/>
                    <a:moveTo>
                      <a:pt x="77" y="6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1" y="36"/>
                      <a:pt x="61" y="36"/>
                      <a:pt x="61" y="36"/>
                    </a:cubicBez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6" name="Freeform 219">
                <a:extLst>
                  <a:ext uri="{FF2B5EF4-FFF2-40B4-BE49-F238E27FC236}">
                    <a16:creationId xmlns:a16="http://schemas.microsoft.com/office/drawing/2014/main" id="{B0E89D5A-1790-4C43-A260-D86B8A6CB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3234" y="6505787"/>
                <a:ext cx="272069" cy="275983"/>
              </a:xfrm>
              <a:custGeom>
                <a:avLst/>
                <a:gdLst>
                  <a:gd name="T0" fmla="*/ 57 w 85"/>
                  <a:gd name="T1" fmla="*/ 59 h 86"/>
                  <a:gd name="T2" fmla="*/ 82 w 85"/>
                  <a:gd name="T3" fmla="*/ 47 h 86"/>
                  <a:gd name="T4" fmla="*/ 82 w 85"/>
                  <a:gd name="T5" fmla="*/ 59 h 86"/>
                  <a:gd name="T6" fmla="*/ 66 w 85"/>
                  <a:gd name="T7" fmla="*/ 67 h 86"/>
                  <a:gd name="T8" fmla="*/ 59 w 85"/>
                  <a:gd name="T9" fmla="*/ 84 h 86"/>
                  <a:gd name="T10" fmla="*/ 47 w 85"/>
                  <a:gd name="T11" fmla="*/ 84 h 86"/>
                  <a:gd name="T12" fmla="*/ 57 w 85"/>
                  <a:gd name="T13" fmla="*/ 59 h 86"/>
                  <a:gd name="T14" fmla="*/ 24 w 85"/>
                  <a:gd name="T15" fmla="*/ 85 h 86"/>
                  <a:gd name="T16" fmla="*/ 39 w 85"/>
                  <a:gd name="T17" fmla="*/ 42 h 86"/>
                  <a:gd name="T18" fmla="*/ 81 w 85"/>
                  <a:gd name="T19" fmla="*/ 23 h 86"/>
                  <a:gd name="T20" fmla="*/ 81 w 85"/>
                  <a:gd name="T21" fmla="*/ 35 h 86"/>
                  <a:gd name="T22" fmla="*/ 81 w 85"/>
                  <a:gd name="T23" fmla="*/ 35 h 86"/>
                  <a:gd name="T24" fmla="*/ 48 w 85"/>
                  <a:gd name="T25" fmla="*/ 51 h 86"/>
                  <a:gd name="T26" fmla="*/ 36 w 85"/>
                  <a:gd name="T27" fmla="*/ 85 h 86"/>
                  <a:gd name="T28" fmla="*/ 24 w 85"/>
                  <a:gd name="T29" fmla="*/ 85 h 86"/>
                  <a:gd name="T30" fmla="*/ 49 w 85"/>
                  <a:gd name="T31" fmla="*/ 7 h 86"/>
                  <a:gd name="T32" fmla="*/ 80 w 85"/>
                  <a:gd name="T33" fmla="*/ 0 h 86"/>
                  <a:gd name="T34" fmla="*/ 80 w 85"/>
                  <a:gd name="T35" fmla="*/ 0 h 86"/>
                  <a:gd name="T36" fmla="*/ 80 w 85"/>
                  <a:gd name="T37" fmla="*/ 12 h 86"/>
                  <a:gd name="T38" fmla="*/ 31 w 85"/>
                  <a:gd name="T39" fmla="*/ 34 h 86"/>
                  <a:gd name="T40" fmla="*/ 12 w 85"/>
                  <a:gd name="T41" fmla="*/ 86 h 86"/>
                  <a:gd name="T42" fmla="*/ 0 w 85"/>
                  <a:gd name="T43" fmla="*/ 86 h 86"/>
                  <a:gd name="T44" fmla="*/ 5 w 85"/>
                  <a:gd name="T45" fmla="*/ 55 h 86"/>
                  <a:gd name="T46" fmla="*/ 22 w 85"/>
                  <a:gd name="T47" fmla="*/ 26 h 86"/>
                  <a:gd name="T48" fmla="*/ 49 w 85"/>
                  <a:gd name="T49" fmla="*/ 7 h 86"/>
                  <a:gd name="T50" fmla="*/ 75 w 85"/>
                  <a:gd name="T51" fmla="*/ 83 h 86"/>
                  <a:gd name="T52" fmla="*/ 83 w 85"/>
                  <a:gd name="T53" fmla="*/ 83 h 86"/>
                  <a:gd name="T54" fmla="*/ 83 w 85"/>
                  <a:gd name="T55" fmla="*/ 74 h 86"/>
                  <a:gd name="T56" fmla="*/ 74 w 85"/>
                  <a:gd name="T57" fmla="*/ 75 h 86"/>
                  <a:gd name="T58" fmla="*/ 75 w 85"/>
                  <a:gd name="T5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86">
                    <a:moveTo>
                      <a:pt x="57" y="59"/>
                    </a:moveTo>
                    <a:cubicBezTo>
                      <a:pt x="64" y="51"/>
                      <a:pt x="73" y="48"/>
                      <a:pt x="82" y="4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76" y="59"/>
                      <a:pt x="70" y="62"/>
                      <a:pt x="66" y="67"/>
                    </a:cubicBezTo>
                    <a:cubicBezTo>
                      <a:pt x="61" y="71"/>
                      <a:pt x="59" y="78"/>
                      <a:pt x="59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75"/>
                      <a:pt x="50" y="66"/>
                      <a:pt x="57" y="59"/>
                    </a:cubicBezTo>
                    <a:close/>
                    <a:moveTo>
                      <a:pt x="24" y="85"/>
                    </a:moveTo>
                    <a:cubicBezTo>
                      <a:pt x="23" y="69"/>
                      <a:pt x="29" y="54"/>
                      <a:pt x="39" y="42"/>
                    </a:cubicBezTo>
                    <a:cubicBezTo>
                      <a:pt x="50" y="31"/>
                      <a:pt x="65" y="24"/>
                      <a:pt x="81" y="2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9" y="36"/>
                      <a:pt x="57" y="41"/>
                      <a:pt x="48" y="51"/>
                    </a:cubicBezTo>
                    <a:cubicBezTo>
                      <a:pt x="40" y="60"/>
                      <a:pt x="35" y="72"/>
                      <a:pt x="36" y="85"/>
                    </a:cubicBezTo>
                    <a:lnTo>
                      <a:pt x="24" y="85"/>
                    </a:lnTo>
                    <a:close/>
                    <a:moveTo>
                      <a:pt x="49" y="7"/>
                    </a:moveTo>
                    <a:cubicBezTo>
                      <a:pt x="59" y="3"/>
                      <a:pt x="69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61" y="12"/>
                      <a:pt x="44" y="20"/>
                      <a:pt x="31" y="34"/>
                    </a:cubicBezTo>
                    <a:cubicBezTo>
                      <a:pt x="18" y="48"/>
                      <a:pt x="11" y="67"/>
                      <a:pt x="12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5"/>
                      <a:pt x="1" y="65"/>
                      <a:pt x="5" y="55"/>
                    </a:cubicBezTo>
                    <a:cubicBezTo>
                      <a:pt x="9" y="44"/>
                      <a:pt x="14" y="35"/>
                      <a:pt x="22" y="26"/>
                    </a:cubicBezTo>
                    <a:cubicBezTo>
                      <a:pt x="30" y="18"/>
                      <a:pt x="39" y="12"/>
                      <a:pt x="49" y="7"/>
                    </a:cubicBezTo>
                    <a:close/>
                    <a:moveTo>
                      <a:pt x="75" y="83"/>
                    </a:moveTo>
                    <a:cubicBezTo>
                      <a:pt x="77" y="85"/>
                      <a:pt x="81" y="85"/>
                      <a:pt x="83" y="83"/>
                    </a:cubicBezTo>
                    <a:cubicBezTo>
                      <a:pt x="85" y="80"/>
                      <a:pt x="85" y="77"/>
                      <a:pt x="83" y="74"/>
                    </a:cubicBezTo>
                    <a:cubicBezTo>
                      <a:pt x="80" y="72"/>
                      <a:pt x="77" y="72"/>
                      <a:pt x="74" y="75"/>
                    </a:cubicBezTo>
                    <a:cubicBezTo>
                      <a:pt x="72" y="77"/>
                      <a:pt x="72" y="81"/>
                      <a:pt x="7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7" name="Freeform 227">
                <a:extLst>
                  <a:ext uri="{FF2B5EF4-FFF2-40B4-BE49-F238E27FC236}">
                    <a16:creationId xmlns:a16="http://schemas.microsoft.com/office/drawing/2014/main" id="{E643D46B-0E92-4753-AB99-876040D43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2165" y="3068712"/>
                <a:ext cx="230965" cy="227050"/>
              </a:xfrm>
              <a:custGeom>
                <a:avLst/>
                <a:gdLst>
                  <a:gd name="T0" fmla="*/ 14 w 72"/>
                  <a:gd name="T1" fmla="*/ 35 h 71"/>
                  <a:gd name="T2" fmla="*/ 14 w 72"/>
                  <a:gd name="T3" fmla="*/ 33 h 71"/>
                  <a:gd name="T4" fmla="*/ 1 w 72"/>
                  <a:gd name="T5" fmla="*/ 29 h 71"/>
                  <a:gd name="T6" fmla="*/ 0 w 72"/>
                  <a:gd name="T7" fmla="*/ 35 h 71"/>
                  <a:gd name="T8" fmla="*/ 11 w 72"/>
                  <a:gd name="T9" fmla="*/ 62 h 71"/>
                  <a:gd name="T10" fmla="*/ 19 w 72"/>
                  <a:gd name="T11" fmla="*/ 51 h 71"/>
                  <a:gd name="T12" fmla="*/ 14 w 72"/>
                  <a:gd name="T13" fmla="*/ 35 h 71"/>
                  <a:gd name="T14" fmla="*/ 58 w 72"/>
                  <a:gd name="T15" fmla="*/ 35 h 71"/>
                  <a:gd name="T16" fmla="*/ 53 w 72"/>
                  <a:gd name="T17" fmla="*/ 51 h 71"/>
                  <a:gd name="T18" fmla="*/ 61 w 72"/>
                  <a:gd name="T19" fmla="*/ 62 h 71"/>
                  <a:gd name="T20" fmla="*/ 72 w 72"/>
                  <a:gd name="T21" fmla="*/ 35 h 71"/>
                  <a:gd name="T22" fmla="*/ 71 w 72"/>
                  <a:gd name="T23" fmla="*/ 29 h 71"/>
                  <a:gd name="T24" fmla="*/ 58 w 72"/>
                  <a:gd name="T25" fmla="*/ 33 h 71"/>
                  <a:gd name="T26" fmla="*/ 58 w 72"/>
                  <a:gd name="T27" fmla="*/ 35 h 71"/>
                  <a:gd name="T28" fmla="*/ 40 w 72"/>
                  <a:gd name="T29" fmla="*/ 13 h 71"/>
                  <a:gd name="T30" fmla="*/ 56 w 72"/>
                  <a:gd name="T31" fmla="*/ 24 h 71"/>
                  <a:gd name="T32" fmla="*/ 68 w 72"/>
                  <a:gd name="T33" fmla="*/ 20 h 71"/>
                  <a:gd name="T34" fmla="*/ 40 w 72"/>
                  <a:gd name="T35" fmla="*/ 0 h 71"/>
                  <a:gd name="T36" fmla="*/ 40 w 72"/>
                  <a:gd name="T37" fmla="*/ 13 h 71"/>
                  <a:gd name="T38" fmla="*/ 16 w 72"/>
                  <a:gd name="T39" fmla="*/ 24 h 71"/>
                  <a:gd name="T40" fmla="*/ 31 w 72"/>
                  <a:gd name="T41" fmla="*/ 13 h 71"/>
                  <a:gd name="T42" fmla="*/ 31 w 72"/>
                  <a:gd name="T43" fmla="*/ 0 h 71"/>
                  <a:gd name="T44" fmla="*/ 3 w 72"/>
                  <a:gd name="T45" fmla="*/ 20 h 71"/>
                  <a:gd name="T46" fmla="*/ 16 w 72"/>
                  <a:gd name="T47" fmla="*/ 24 h 71"/>
                  <a:gd name="T48" fmla="*/ 45 w 72"/>
                  <a:gd name="T49" fmla="*/ 56 h 71"/>
                  <a:gd name="T50" fmla="*/ 36 w 72"/>
                  <a:gd name="T51" fmla="*/ 58 h 71"/>
                  <a:gd name="T52" fmla="*/ 27 w 72"/>
                  <a:gd name="T53" fmla="*/ 56 h 71"/>
                  <a:gd name="T54" fmla="*/ 19 w 72"/>
                  <a:gd name="T55" fmla="*/ 67 h 71"/>
                  <a:gd name="T56" fmla="*/ 36 w 72"/>
                  <a:gd name="T57" fmla="*/ 71 h 71"/>
                  <a:gd name="T58" fmla="*/ 53 w 72"/>
                  <a:gd name="T59" fmla="*/ 67 h 71"/>
                  <a:gd name="T60" fmla="*/ 45 w 72"/>
                  <a:gd name="T6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14" y="35"/>
                    </a:moveTo>
                    <a:cubicBezTo>
                      <a:pt x="14" y="35"/>
                      <a:pt x="14" y="34"/>
                      <a:pt x="14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6"/>
                      <a:pt x="4" y="55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4" y="41"/>
                      <a:pt x="14" y="35"/>
                    </a:cubicBezTo>
                    <a:close/>
                    <a:moveTo>
                      <a:pt x="58" y="35"/>
                    </a:moveTo>
                    <a:cubicBezTo>
                      <a:pt x="58" y="41"/>
                      <a:pt x="56" y="47"/>
                      <a:pt x="53" y="51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8" y="55"/>
                      <a:pt x="72" y="46"/>
                      <a:pt x="72" y="35"/>
                    </a:cubicBezTo>
                    <a:cubicBezTo>
                      <a:pt x="72" y="33"/>
                      <a:pt x="72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5"/>
                    </a:cubicBezTo>
                    <a:close/>
                    <a:moveTo>
                      <a:pt x="40" y="13"/>
                    </a:moveTo>
                    <a:cubicBezTo>
                      <a:pt x="47" y="15"/>
                      <a:pt x="52" y="19"/>
                      <a:pt x="56" y="2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9"/>
                      <a:pt x="53" y="1"/>
                      <a:pt x="40" y="0"/>
                    </a:cubicBezTo>
                    <a:lnTo>
                      <a:pt x="40" y="13"/>
                    </a:lnTo>
                    <a:close/>
                    <a:moveTo>
                      <a:pt x="16" y="24"/>
                    </a:moveTo>
                    <a:cubicBezTo>
                      <a:pt x="20" y="19"/>
                      <a:pt x="25" y="15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1"/>
                      <a:pt x="9" y="9"/>
                      <a:pt x="3" y="20"/>
                    </a:cubicBezTo>
                    <a:lnTo>
                      <a:pt x="16" y="24"/>
                    </a:lnTo>
                    <a:close/>
                    <a:moveTo>
                      <a:pt x="45" y="56"/>
                    </a:moveTo>
                    <a:cubicBezTo>
                      <a:pt x="42" y="57"/>
                      <a:pt x="39" y="58"/>
                      <a:pt x="36" y="58"/>
                    </a:cubicBezTo>
                    <a:cubicBezTo>
                      <a:pt x="33" y="58"/>
                      <a:pt x="30" y="57"/>
                      <a:pt x="27" y="5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4" y="70"/>
                      <a:pt x="30" y="71"/>
                      <a:pt x="36" y="71"/>
                    </a:cubicBezTo>
                    <a:cubicBezTo>
                      <a:pt x="42" y="71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8" name="Freeform 229">
                <a:extLst>
                  <a:ext uri="{FF2B5EF4-FFF2-40B4-BE49-F238E27FC236}">
                    <a16:creationId xmlns:a16="http://schemas.microsoft.com/office/drawing/2014/main" id="{A7D63B2D-7B3E-41F7-983D-12250BFD3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09033" y="762985"/>
                <a:ext cx="189861" cy="187904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47 w 59"/>
                  <a:gd name="T11" fmla="*/ 25 h 59"/>
                  <a:gd name="T12" fmla="*/ 31 w 59"/>
                  <a:gd name="T13" fmla="*/ 47 h 59"/>
                  <a:gd name="T14" fmla="*/ 24 w 59"/>
                  <a:gd name="T15" fmla="*/ 44 h 59"/>
                  <a:gd name="T16" fmla="*/ 18 w 59"/>
                  <a:gd name="T17" fmla="*/ 27 h 59"/>
                  <a:gd name="T18" fmla="*/ 14 w 59"/>
                  <a:gd name="T19" fmla="*/ 28 h 59"/>
                  <a:gd name="T20" fmla="*/ 12 w 59"/>
                  <a:gd name="T21" fmla="*/ 26 h 59"/>
                  <a:gd name="T22" fmla="*/ 23 w 59"/>
                  <a:gd name="T23" fmla="*/ 18 h 59"/>
                  <a:gd name="T24" fmla="*/ 29 w 59"/>
                  <a:gd name="T25" fmla="*/ 30 h 59"/>
                  <a:gd name="T26" fmla="*/ 32 w 59"/>
                  <a:gd name="T27" fmla="*/ 37 h 59"/>
                  <a:gd name="T28" fmla="*/ 36 w 59"/>
                  <a:gd name="T29" fmla="*/ 31 h 59"/>
                  <a:gd name="T30" fmla="*/ 32 w 59"/>
                  <a:gd name="T31" fmla="*/ 26 h 59"/>
                  <a:gd name="T32" fmla="*/ 47 w 59"/>
                  <a:gd name="T3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4" y="0"/>
                      <a:pt x="0" y="13"/>
                      <a:pt x="0" y="29"/>
                    </a:cubicBezTo>
                    <a:cubicBezTo>
                      <a:pt x="0" y="45"/>
                      <a:pt x="14" y="59"/>
                      <a:pt x="30" y="59"/>
                    </a:cubicBezTo>
                    <a:cubicBezTo>
                      <a:pt x="46" y="59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47" y="25"/>
                    </a:moveTo>
                    <a:cubicBezTo>
                      <a:pt x="45" y="36"/>
                      <a:pt x="34" y="45"/>
                      <a:pt x="31" y="47"/>
                    </a:cubicBezTo>
                    <a:cubicBezTo>
                      <a:pt x="28" y="49"/>
                      <a:pt x="25" y="46"/>
                      <a:pt x="24" y="44"/>
                    </a:cubicBezTo>
                    <a:cubicBezTo>
                      <a:pt x="22" y="42"/>
                      <a:pt x="19" y="28"/>
                      <a:pt x="18" y="27"/>
                    </a:cubicBezTo>
                    <a:cubicBezTo>
                      <a:pt x="17" y="25"/>
                      <a:pt x="14" y="28"/>
                      <a:pt x="14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8" y="19"/>
                      <a:pt x="23" y="18"/>
                    </a:cubicBezTo>
                    <a:cubicBezTo>
                      <a:pt x="28" y="17"/>
                      <a:pt x="28" y="25"/>
                      <a:pt x="29" y="30"/>
                    </a:cubicBezTo>
                    <a:cubicBezTo>
                      <a:pt x="30" y="34"/>
                      <a:pt x="31" y="37"/>
                      <a:pt x="32" y="37"/>
                    </a:cubicBezTo>
                    <a:cubicBezTo>
                      <a:pt x="33" y="37"/>
                      <a:pt x="34" y="34"/>
                      <a:pt x="36" y="31"/>
                    </a:cubicBezTo>
                    <a:cubicBezTo>
                      <a:pt x="39" y="27"/>
                      <a:pt x="36" y="23"/>
                      <a:pt x="32" y="26"/>
                    </a:cubicBezTo>
                    <a:cubicBezTo>
                      <a:pt x="34" y="16"/>
                      <a:pt x="49" y="14"/>
                      <a:pt x="4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</p:grpSp>
      <p:pic>
        <p:nvPicPr>
          <p:cNvPr id="169" name="Picture 2">
            <a:extLst>
              <a:ext uri="{FF2B5EF4-FFF2-40B4-BE49-F238E27FC236}">
                <a16:creationId xmlns:a16="http://schemas.microsoft.com/office/drawing/2014/main" id="{F1298802-FB46-424E-B8ED-BC856C00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82" y="4750875"/>
            <a:ext cx="2104217" cy="16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4" y="5134029"/>
            <a:ext cx="7285018" cy="1236086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id="{0DD16985-8808-4100-B186-31A032FB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66" y="811318"/>
            <a:ext cx="2815463" cy="2815463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145E7977-4879-4FDF-B1D7-56D64DD42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" y="215939"/>
            <a:ext cx="15811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4CC08B0E-E0E2-63EF-9946-5D30788C5838}"/>
              </a:ext>
            </a:extLst>
          </p:cNvPr>
          <p:cNvSpPr/>
          <p:nvPr/>
        </p:nvSpPr>
        <p:spPr>
          <a:xfrm>
            <a:off x="6492391" y="4176888"/>
            <a:ext cx="4678232" cy="1777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비교 손실함수 설명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3850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손실함수의 조합에 따른 </a:t>
            </a:r>
            <a:r>
              <a:rPr lang="en-US" altLang="ko-KR" sz="1600" b="1" dirty="0"/>
              <a:t>SOH </a:t>
            </a:r>
            <a:r>
              <a:rPr lang="ko-KR" altLang="en-US" sz="1600" b="1" dirty="0"/>
              <a:t>예측 모델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96A12B8-73E6-0F9E-691E-B421ED4A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21" y="1905126"/>
            <a:ext cx="4678232" cy="4049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4F794B-2BC7-2BFF-84B1-203C861DCD00}"/>
              </a:ext>
            </a:extLst>
          </p:cNvPr>
          <p:cNvSpPr txBox="1"/>
          <p:nvPr/>
        </p:nvSpPr>
        <p:spPr>
          <a:xfrm>
            <a:off x="6835872" y="19051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SOH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DC81-54B2-19FD-5F05-4E316322DF14}"/>
              </a:ext>
            </a:extLst>
          </p:cNvPr>
          <p:cNvSpPr txBox="1"/>
          <p:nvPr/>
        </p:nvSpPr>
        <p:spPr>
          <a:xfrm>
            <a:off x="6743700" y="3059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SOC 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B5811-6D44-A553-3A76-9DFF4AFC6D6A}"/>
              </a:ext>
            </a:extLst>
          </p:cNvPr>
          <p:cNvSpPr txBox="1"/>
          <p:nvPr/>
        </p:nvSpPr>
        <p:spPr>
          <a:xfrm>
            <a:off x="7774543" y="3059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SOC 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28535-0C2B-2D6A-8EB8-871C579EF89B}"/>
              </a:ext>
            </a:extLst>
          </p:cNvPr>
          <p:cNvSpPr txBox="1"/>
          <p:nvPr/>
        </p:nvSpPr>
        <p:spPr>
          <a:xfrm>
            <a:off x="8805386" y="3059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SOC 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2D65E-A044-D0C1-5B01-60F46F3FF763}"/>
              </a:ext>
            </a:extLst>
          </p:cNvPr>
          <p:cNvSpPr txBox="1"/>
          <p:nvPr/>
        </p:nvSpPr>
        <p:spPr>
          <a:xfrm>
            <a:off x="9836229" y="3059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SOC 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6310A7-E3F6-A8D5-4A58-4575821A0228}"/>
              </a:ext>
            </a:extLst>
          </p:cNvPr>
          <p:cNvSpPr txBox="1"/>
          <p:nvPr/>
        </p:nvSpPr>
        <p:spPr>
          <a:xfrm>
            <a:off x="10867072" y="3059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SOC 5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3" name="화살표: 왼쪽/오른쪽 22">
            <a:extLst>
              <a:ext uri="{FF2B5EF4-FFF2-40B4-BE49-F238E27FC236}">
                <a16:creationId xmlns:a16="http://schemas.microsoft.com/office/drawing/2014/main" id="{F3533E62-1E3D-8118-CB4F-ADC19A30376C}"/>
              </a:ext>
            </a:extLst>
          </p:cNvPr>
          <p:cNvSpPr/>
          <p:nvPr/>
        </p:nvSpPr>
        <p:spPr>
          <a:xfrm>
            <a:off x="5480384" y="1971544"/>
            <a:ext cx="1179095" cy="236495"/>
          </a:xfrm>
          <a:prstGeom prst="leftRightArrow">
            <a:avLst>
              <a:gd name="adj1" fmla="val 19475"/>
              <a:gd name="adj2" fmla="val 576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1FA406-7A02-8CB8-AC57-C2E511D1DB9D}"/>
              </a:ext>
            </a:extLst>
          </p:cNvPr>
          <p:cNvSpPr txBox="1"/>
          <p:nvPr/>
        </p:nvSpPr>
        <p:spPr>
          <a:xfrm>
            <a:off x="5668126" y="1729735"/>
            <a:ext cx="824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SOH Loss</a:t>
            </a:r>
            <a:endParaRPr lang="ko-KR" altLang="en-US" sz="1050" b="1" dirty="0"/>
          </a:p>
        </p:txBody>
      </p:sp>
      <p:sp>
        <p:nvSpPr>
          <p:cNvPr id="25" name="화살표: 왼쪽/오른쪽 24">
            <a:extLst>
              <a:ext uri="{FF2B5EF4-FFF2-40B4-BE49-F238E27FC236}">
                <a16:creationId xmlns:a16="http://schemas.microsoft.com/office/drawing/2014/main" id="{D641FCE1-1A99-AE72-8233-106B51F57736}"/>
              </a:ext>
            </a:extLst>
          </p:cNvPr>
          <p:cNvSpPr/>
          <p:nvPr/>
        </p:nvSpPr>
        <p:spPr>
          <a:xfrm>
            <a:off x="5480384" y="3125828"/>
            <a:ext cx="1179095" cy="236495"/>
          </a:xfrm>
          <a:prstGeom prst="leftRightArrow">
            <a:avLst>
              <a:gd name="adj1" fmla="val 19475"/>
              <a:gd name="adj2" fmla="val 576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64386E-1BCA-5DC3-6FA2-E53443389FA5}"/>
              </a:ext>
            </a:extLst>
          </p:cNvPr>
          <p:cNvSpPr txBox="1"/>
          <p:nvPr/>
        </p:nvSpPr>
        <p:spPr>
          <a:xfrm>
            <a:off x="5668126" y="2884019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SOC Loss</a:t>
            </a:r>
            <a:endParaRPr lang="ko-KR" altLang="en-US" sz="105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499788-BA30-A943-DCCD-7D9F0E2DC1E4}"/>
              </a:ext>
            </a:extLst>
          </p:cNvPr>
          <p:cNvSpPr txBox="1"/>
          <p:nvPr/>
        </p:nvSpPr>
        <p:spPr>
          <a:xfrm>
            <a:off x="7065826" y="4388444"/>
            <a:ext cx="32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 = SOH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r>
              <a:rPr lang="ko-KR" altLang="en-US" dirty="0"/>
              <a:t> </a:t>
            </a:r>
            <a:r>
              <a:rPr lang="en-US" altLang="ko-KR" dirty="0"/>
              <a:t>+</a:t>
            </a:r>
            <a:r>
              <a:rPr lang="ko-KR" altLang="en-US" dirty="0"/>
              <a:t> </a:t>
            </a:r>
            <a:r>
              <a:rPr lang="en-US" altLang="ko-KR" dirty="0"/>
              <a:t>SOC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81F93-0065-3B4F-CA89-5B29196D172B}"/>
              </a:ext>
            </a:extLst>
          </p:cNvPr>
          <p:cNvSpPr txBox="1"/>
          <p:nvPr/>
        </p:nvSpPr>
        <p:spPr>
          <a:xfrm>
            <a:off x="8135894" y="4023000"/>
            <a:ext cx="13276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Loss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function</a:t>
            </a:r>
            <a:endParaRPr lang="ko-KR" alt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F4603F-2666-09EA-6A61-43828B03A694}"/>
              </a:ext>
            </a:extLst>
          </p:cNvPr>
          <p:cNvSpPr txBox="1"/>
          <p:nvPr/>
        </p:nvSpPr>
        <p:spPr>
          <a:xfrm>
            <a:off x="7065826" y="4911664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 = SOH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EF1AB0-C319-5C30-8713-84DC9522B92B}"/>
              </a:ext>
            </a:extLst>
          </p:cNvPr>
          <p:cNvSpPr txBox="1"/>
          <p:nvPr/>
        </p:nvSpPr>
        <p:spPr>
          <a:xfrm>
            <a:off x="7065826" y="543294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 = SOC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endParaRPr lang="ko-KR" altLang="en-US" dirty="0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DB9150CC-7808-58D5-52B8-7680AD68C03E}"/>
              </a:ext>
            </a:extLst>
          </p:cNvPr>
          <p:cNvCxnSpPr>
            <a:stCxn id="27" idx="3"/>
            <a:endCxn id="34" idx="3"/>
          </p:cNvCxnSpPr>
          <p:nvPr/>
        </p:nvCxnSpPr>
        <p:spPr>
          <a:xfrm flipH="1">
            <a:off x="9000971" y="4573110"/>
            <a:ext cx="1324081" cy="1044496"/>
          </a:xfrm>
          <a:prstGeom prst="bentConnector3">
            <a:avLst>
              <a:gd name="adj1" fmla="val -17265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AE117FBB-3D31-CCE0-E969-D394DC95C861}"/>
              </a:ext>
            </a:extLst>
          </p:cNvPr>
          <p:cNvCxnSpPr>
            <a:stCxn id="27" idx="3"/>
            <a:endCxn id="32" idx="3"/>
          </p:cNvCxnSpPr>
          <p:nvPr/>
        </p:nvCxnSpPr>
        <p:spPr>
          <a:xfrm flipH="1">
            <a:off x="9021811" y="4573110"/>
            <a:ext cx="1303241" cy="523220"/>
          </a:xfrm>
          <a:prstGeom prst="bentConnector3">
            <a:avLst>
              <a:gd name="adj1" fmla="val -17541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870C095-A823-1110-49CF-E4A9B0B862F8}"/>
              </a:ext>
            </a:extLst>
          </p:cNvPr>
          <p:cNvSpPr txBox="1"/>
          <p:nvPr/>
        </p:nvSpPr>
        <p:spPr>
          <a:xfrm>
            <a:off x="9459987" y="4869981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SOC </a:t>
            </a:r>
            <a:r>
              <a:rPr lang="ko-KR" altLang="en-US" sz="1000" b="1" dirty="0"/>
              <a:t>활용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B802E9-F618-467C-B3E6-0EDD3C20F0B8}"/>
              </a:ext>
            </a:extLst>
          </p:cNvPr>
          <p:cNvSpPr txBox="1"/>
          <p:nvPr/>
        </p:nvSpPr>
        <p:spPr>
          <a:xfrm>
            <a:off x="9442354" y="5381321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SOH </a:t>
            </a:r>
            <a:r>
              <a:rPr lang="ko-KR" altLang="en-US" sz="1000" b="1" dirty="0"/>
              <a:t>보정</a:t>
            </a:r>
          </a:p>
        </p:txBody>
      </p:sp>
    </p:spTree>
    <p:extLst>
      <p:ext uri="{BB962C8B-B14F-4D97-AF65-F5344CB8AC3E}">
        <p14:creationId xmlns:p14="http://schemas.microsoft.com/office/powerpoint/2010/main" val="6851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325597" y="3147962"/>
            <a:ext cx="1540806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03</a:t>
            </a:r>
            <a:r>
              <a:rPr lang="en-US" altLang="ko-KR" b="1">
                <a:solidFill>
                  <a:srgbClr val="595959"/>
                </a:solidFill>
                <a:latin typeface="Raleway" pitchFamily="34" charset="0"/>
              </a:rPr>
              <a:t>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실험 결과</a:t>
            </a:r>
            <a:endParaRPr lang="en-US" altLang="ko-KR" b="1" dirty="0">
              <a:solidFill>
                <a:srgbClr val="595959"/>
              </a:solidFill>
              <a:latin typeface="Raleway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텍스트, 스크린샷, 그래프, 도표이(가) 표시된 사진&#10;&#10;자동 생성된 설명">
            <a:extLst>
              <a:ext uri="{FF2B5EF4-FFF2-40B4-BE49-F238E27FC236}">
                <a16:creationId xmlns:a16="http://schemas.microsoft.com/office/drawing/2014/main" id="{3CBE4527-356E-66B7-D655-D9DCBEFE3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847" y="3808019"/>
            <a:ext cx="2880000" cy="2160000"/>
          </a:xfrm>
          <a:prstGeom prst="rect">
            <a:avLst/>
          </a:prstGeom>
        </p:spPr>
      </p:pic>
      <p:pic>
        <p:nvPicPr>
          <p:cNvPr id="18" name="그림 17" descr="텍스트, 스크린샷, 그래프, 도표이(가) 표시된 사진&#10;&#10;자동 생성된 설명">
            <a:extLst>
              <a:ext uri="{FF2B5EF4-FFF2-40B4-BE49-F238E27FC236}">
                <a16:creationId xmlns:a16="http://schemas.microsoft.com/office/drawing/2014/main" id="{5C98D972-48A1-2B14-E978-DAFA76D8C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4265"/>
            <a:ext cx="2880000" cy="2160000"/>
          </a:xfrm>
          <a:prstGeom prst="rect">
            <a:avLst/>
          </a:prstGeom>
        </p:spPr>
      </p:pic>
      <p:pic>
        <p:nvPicPr>
          <p:cNvPr id="20" name="그림 19" descr="텍스트, 스크린샷, 그래프, 도표이(가) 표시된 사진&#10;&#10;자동 생성된 설명">
            <a:extLst>
              <a:ext uri="{FF2B5EF4-FFF2-40B4-BE49-F238E27FC236}">
                <a16:creationId xmlns:a16="http://schemas.microsoft.com/office/drawing/2014/main" id="{8B5B4C49-F19A-995F-46B9-83FBD69D1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70460"/>
            <a:ext cx="2880000" cy="2160000"/>
          </a:xfrm>
          <a:prstGeom prst="rect">
            <a:avLst/>
          </a:prstGeom>
        </p:spPr>
      </p:pic>
      <p:pic>
        <p:nvPicPr>
          <p:cNvPr id="22" name="그림 21" descr="텍스트, 스크린샷, 도표, 그래프이(가) 표시된 사진&#10;&#10;자동 생성된 설명">
            <a:extLst>
              <a:ext uri="{FF2B5EF4-FFF2-40B4-BE49-F238E27FC236}">
                <a16:creationId xmlns:a16="http://schemas.microsoft.com/office/drawing/2014/main" id="{1B789732-27F2-188A-E643-0A98E3696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41" y="1736812"/>
            <a:ext cx="2880000" cy="2160000"/>
          </a:xfrm>
          <a:prstGeom prst="rect">
            <a:avLst/>
          </a:prstGeom>
        </p:spPr>
      </p:pic>
      <p:pic>
        <p:nvPicPr>
          <p:cNvPr id="24" name="그림 23" descr="텍스트, 스크린샷, 라인, 도표이(가) 표시된 사진&#10;&#10;자동 생성된 설명">
            <a:extLst>
              <a:ext uri="{FF2B5EF4-FFF2-40B4-BE49-F238E27FC236}">
                <a16:creationId xmlns:a16="http://schemas.microsoft.com/office/drawing/2014/main" id="{AB69C7A5-C784-5A12-23BC-A6980C798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41" y="3870460"/>
            <a:ext cx="2880000" cy="2160000"/>
          </a:xfrm>
          <a:prstGeom prst="rect">
            <a:avLst/>
          </a:prstGeom>
        </p:spPr>
      </p:pic>
      <p:pic>
        <p:nvPicPr>
          <p:cNvPr id="27" name="그림 26" descr="스크린샷, 텍스트, 그래프, 도표이(가) 표시된 사진&#10;&#10;자동 생성된 설명">
            <a:extLst>
              <a:ext uri="{FF2B5EF4-FFF2-40B4-BE49-F238E27FC236}">
                <a16:creationId xmlns:a16="http://schemas.microsoft.com/office/drawing/2014/main" id="{AED73557-CA3C-9C47-9085-845AFCC89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06" y="1732755"/>
            <a:ext cx="2880000" cy="2160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SOC</a:t>
            </a:r>
            <a:r>
              <a:rPr lang="ko-KR" altLang="en-US" sz="2000" b="1" dirty="0"/>
              <a:t> 값을 통해 </a:t>
            </a:r>
            <a:r>
              <a:rPr lang="en-US" altLang="ko-KR" sz="2000" b="1" dirty="0"/>
              <a:t>SOH </a:t>
            </a:r>
            <a:r>
              <a:rPr lang="ko-KR" altLang="en-US" sz="2000" b="1" dirty="0"/>
              <a:t>예측 가설 검증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LSTM </a:t>
            </a:r>
            <a:endParaRPr lang="ko-KR" altLang="en-US" sz="1600" b="1" dirty="0"/>
          </a:p>
        </p:txBody>
      </p:sp>
      <p:graphicFrame>
        <p:nvGraphicFramePr>
          <p:cNvPr id="25" name="표 16">
            <a:extLst>
              <a:ext uri="{FF2B5EF4-FFF2-40B4-BE49-F238E27FC236}">
                <a16:creationId xmlns:a16="http://schemas.microsoft.com/office/drawing/2014/main" id="{A572BB1F-D044-D04F-C9CF-2665420C4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5175"/>
              </p:ext>
            </p:extLst>
          </p:nvPr>
        </p:nvGraphicFramePr>
        <p:xfrm>
          <a:off x="545394" y="2242018"/>
          <a:ext cx="2333765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26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LSTM</a:t>
                      </a:r>
                    </a:p>
                    <a:p>
                      <a:pPr algn="ctr" latinLnBrk="1"/>
                      <a:r>
                        <a:rPr lang="en-US" altLang="ko-KR" sz="1050" b="1" dirty="0"/>
                        <a:t>(</a:t>
                      </a:r>
                      <a:r>
                        <a:rPr lang="en-US" altLang="ko-KR" sz="1050" b="1" dirty="0" err="1"/>
                        <a:t>RMSE</a:t>
                      </a:r>
                      <a:r>
                        <a:rPr lang="en-US" altLang="ko-KR" sz="1050" b="1" dirty="0"/>
                        <a:t>)</a:t>
                      </a:r>
                      <a:endParaRPr lang="ko-KR" alt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0.01359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0.01394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0.00608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0.00688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0.00575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C41030-4361-A3CC-EA72-11A01660BC56}"/>
              </a:ext>
            </a:extLst>
          </p:cNvPr>
          <p:cNvSpPr txBox="1"/>
          <p:nvPr/>
        </p:nvSpPr>
        <p:spPr>
          <a:xfrm>
            <a:off x="2295041" y="5950342"/>
            <a:ext cx="808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(</a:t>
            </a:r>
            <a:r>
              <a:rPr lang="en-US" altLang="ko-KR" sz="1050" dirty="0" err="1"/>
              <a:t>RMSE</a:t>
            </a:r>
            <a:r>
              <a:rPr lang="en-US" altLang="ko-KR" sz="1050" dirty="0"/>
              <a:t>)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7971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텍스트, 스크린샷, 도표, 그래프이(가) 표시된 사진&#10;&#10;자동 생성된 설명">
            <a:extLst>
              <a:ext uri="{FF2B5EF4-FFF2-40B4-BE49-F238E27FC236}">
                <a16:creationId xmlns:a16="http://schemas.microsoft.com/office/drawing/2014/main" id="{54E73389-2DE7-24E4-5E35-4F4C98BE3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70" y="3895774"/>
            <a:ext cx="2880000" cy="2160000"/>
          </a:xfrm>
          <a:prstGeom prst="rect">
            <a:avLst/>
          </a:prstGeom>
        </p:spPr>
      </p:pic>
      <p:pic>
        <p:nvPicPr>
          <p:cNvPr id="18" name="그림 17" descr="텍스트, 그래프, 도표, 스크린샷이(가) 표시된 사진&#10;&#10;자동 생성된 설명">
            <a:extLst>
              <a:ext uri="{FF2B5EF4-FFF2-40B4-BE49-F238E27FC236}">
                <a16:creationId xmlns:a16="http://schemas.microsoft.com/office/drawing/2014/main" id="{55752F96-F932-A1D8-21CA-1FB7CBF1D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90" y="1648019"/>
            <a:ext cx="2880000" cy="2160000"/>
          </a:xfrm>
          <a:prstGeom prst="rect">
            <a:avLst/>
          </a:prstGeom>
        </p:spPr>
      </p:pic>
      <p:pic>
        <p:nvPicPr>
          <p:cNvPr id="20" name="그림 19" descr="스크린샷, 텍스트, 그래프, 도표이(가) 표시된 사진&#10;&#10;자동 생성된 설명">
            <a:extLst>
              <a:ext uri="{FF2B5EF4-FFF2-40B4-BE49-F238E27FC236}">
                <a16:creationId xmlns:a16="http://schemas.microsoft.com/office/drawing/2014/main" id="{C38908A5-989A-3F35-3A7F-C7CB8B3ED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70" y="3902481"/>
            <a:ext cx="2880000" cy="2160000"/>
          </a:xfrm>
          <a:prstGeom prst="rect">
            <a:avLst/>
          </a:prstGeom>
        </p:spPr>
      </p:pic>
      <p:pic>
        <p:nvPicPr>
          <p:cNvPr id="22" name="그림 21" descr="텍스트, 스크린샷, 그래프, 라인이(가) 표시된 사진&#10;&#10;자동 생성된 설명">
            <a:extLst>
              <a:ext uri="{FF2B5EF4-FFF2-40B4-BE49-F238E27FC236}">
                <a16:creationId xmlns:a16="http://schemas.microsoft.com/office/drawing/2014/main" id="{0B76B044-4490-1010-468A-957842283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80" y="1636449"/>
            <a:ext cx="2880000" cy="2160000"/>
          </a:xfrm>
          <a:prstGeom prst="rect">
            <a:avLst/>
          </a:prstGeom>
        </p:spPr>
      </p:pic>
      <p:pic>
        <p:nvPicPr>
          <p:cNvPr id="24" name="그림 23" descr="스크린샷, 라인, 그래프, 도표이(가) 표시된 사진&#10;&#10;자동 생성된 설명">
            <a:extLst>
              <a:ext uri="{FF2B5EF4-FFF2-40B4-BE49-F238E27FC236}">
                <a16:creationId xmlns:a16="http://schemas.microsoft.com/office/drawing/2014/main" id="{34F9D15B-B306-FB9C-0BBF-386EB551D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80" y="3907344"/>
            <a:ext cx="2880000" cy="2160000"/>
          </a:xfrm>
          <a:prstGeom prst="rect">
            <a:avLst/>
          </a:prstGeom>
        </p:spPr>
      </p:pic>
      <p:pic>
        <p:nvPicPr>
          <p:cNvPr id="27" name="그림 26" descr="텍스트, 스크린샷, 도표, 그래프이(가) 표시된 사진&#10;&#10;자동 생성된 설명">
            <a:extLst>
              <a:ext uri="{FF2B5EF4-FFF2-40B4-BE49-F238E27FC236}">
                <a16:creationId xmlns:a16="http://schemas.microsoft.com/office/drawing/2014/main" id="{DD6215F5-01BF-EFE9-5BFA-B3F48E20B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70" y="1648019"/>
            <a:ext cx="2880000" cy="2160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SOC</a:t>
            </a:r>
            <a:r>
              <a:rPr lang="ko-KR" altLang="en-US" sz="2000" b="1" dirty="0"/>
              <a:t> 값을 통해 </a:t>
            </a:r>
            <a:r>
              <a:rPr lang="en-US" altLang="ko-KR" sz="2000" b="1" dirty="0"/>
              <a:t>SOH </a:t>
            </a:r>
            <a:r>
              <a:rPr lang="ko-KR" altLang="en-US" sz="2000" b="1" dirty="0"/>
              <a:t>예측 가설 검증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/>
              <a:t>1DCNN</a:t>
            </a:r>
            <a:endParaRPr lang="ko-KR" altLang="en-US" sz="1600" b="1" dirty="0"/>
          </a:p>
        </p:txBody>
      </p:sp>
      <p:graphicFrame>
        <p:nvGraphicFramePr>
          <p:cNvPr id="25" name="표 16">
            <a:extLst>
              <a:ext uri="{FF2B5EF4-FFF2-40B4-BE49-F238E27FC236}">
                <a16:creationId xmlns:a16="http://schemas.microsoft.com/office/drawing/2014/main" id="{A572BB1F-D044-D04F-C9CF-2665420C4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83840"/>
              </p:ext>
            </p:extLst>
          </p:nvPr>
        </p:nvGraphicFramePr>
        <p:xfrm>
          <a:off x="545394" y="2242018"/>
          <a:ext cx="2333765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26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/>
                        <a:t>LSTM</a:t>
                      </a:r>
                      <a:br>
                        <a:rPr lang="en-US" altLang="ko-KR" sz="1200" b="1" dirty="0"/>
                      </a:br>
                      <a:r>
                        <a:rPr lang="en-US" altLang="ko-KR" sz="1050" b="1" dirty="0"/>
                        <a:t>(</a:t>
                      </a:r>
                      <a:r>
                        <a:rPr lang="en-US" altLang="ko-KR" sz="1050" b="1" dirty="0" err="1"/>
                        <a:t>RMSE</a:t>
                      </a:r>
                      <a:r>
                        <a:rPr lang="en-US" altLang="ko-KR" sz="1050" b="1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0.00559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0.00696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0.00414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0.00512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52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Loss</a:t>
            </a:r>
            <a:r>
              <a:rPr lang="ko-KR" altLang="en-US" sz="2000" b="1" dirty="0"/>
              <a:t>에 따른 </a:t>
            </a:r>
            <a:r>
              <a:rPr lang="en-US" altLang="ko-KR" sz="2000" b="1" dirty="0"/>
              <a:t>SOC </a:t>
            </a:r>
            <a:r>
              <a:rPr lang="ko-KR" altLang="en-US" sz="2000" b="1" dirty="0"/>
              <a:t>예측 성능 비교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321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Loss</a:t>
            </a:r>
            <a:r>
              <a:rPr lang="ko-KR" altLang="en-US" sz="1600" b="1" dirty="0"/>
              <a:t>에 따른 </a:t>
            </a:r>
            <a:r>
              <a:rPr lang="en-US" altLang="ko-KR" sz="1600" b="1" dirty="0"/>
              <a:t>SOC </a:t>
            </a:r>
            <a:r>
              <a:rPr lang="ko-KR" altLang="en-US" sz="1600" b="1" dirty="0"/>
              <a:t>예측 성능 비교</a:t>
            </a:r>
          </a:p>
        </p:txBody>
      </p:sp>
      <p:graphicFrame>
        <p:nvGraphicFramePr>
          <p:cNvPr id="25" name="표 16">
            <a:extLst>
              <a:ext uri="{FF2B5EF4-FFF2-40B4-BE49-F238E27FC236}">
                <a16:creationId xmlns:a16="http://schemas.microsoft.com/office/drawing/2014/main" id="{A572BB1F-D044-D04F-C9CF-2665420C4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04988"/>
              </p:ext>
            </p:extLst>
          </p:nvPr>
        </p:nvGraphicFramePr>
        <p:xfrm>
          <a:off x="545394" y="2242018"/>
          <a:ext cx="4458047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4697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531675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  <a:gridCol w="1531675">
                  <a:extLst>
                    <a:ext uri="{9D8B030D-6E8A-4147-A177-3AD203B41FA5}">
                      <a16:colId xmlns:a16="http://schemas.microsoft.com/office/drawing/2014/main" val="216475078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w/o SOH Loss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/>
                        <a:t>(</a:t>
                      </a:r>
                      <a:r>
                        <a:rPr lang="en-US" altLang="ko-KR" sz="1050" b="1" dirty="0" err="1"/>
                        <a:t>RMSE</a:t>
                      </a:r>
                      <a:r>
                        <a:rPr lang="en-US" altLang="ko-KR" sz="1050" b="1" dirty="0"/>
                        <a:t>)</a:t>
                      </a:r>
                      <a:endParaRPr lang="ko-KR" alt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SOH + SOC Loss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/>
                        <a:t>(</a:t>
                      </a:r>
                      <a:r>
                        <a:rPr lang="en-US" altLang="ko-KR" sz="1050" b="1" dirty="0" err="1"/>
                        <a:t>RMSE</a:t>
                      </a:r>
                      <a:r>
                        <a:rPr lang="en-US" altLang="ko-KR" sz="1050" b="1" dirty="0"/>
                        <a:t>)</a:t>
                      </a:r>
                      <a:endParaRPr lang="ko-KR" altLang="en-US" sz="105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0.0524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0.0248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0.0237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  <p:pic>
        <p:nvPicPr>
          <p:cNvPr id="29" name="그림 28" descr="텍스트, 스크린샷, 그래프, 라인이(가) 표시된 사진&#10;&#10;자동 생성된 설명">
            <a:extLst>
              <a:ext uri="{FF2B5EF4-FFF2-40B4-BE49-F238E27FC236}">
                <a16:creationId xmlns:a16="http://schemas.microsoft.com/office/drawing/2014/main" id="{9D2F3C76-0244-BB50-4AF8-9AA0B4609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82" y="3823893"/>
            <a:ext cx="3360000" cy="2520000"/>
          </a:xfrm>
          <a:prstGeom prst="rect">
            <a:avLst/>
          </a:prstGeom>
        </p:spPr>
      </p:pic>
      <p:pic>
        <p:nvPicPr>
          <p:cNvPr id="32" name="그림 31" descr="텍스트, 스크린샷, 그래프, 라인이(가) 표시된 사진&#10;&#10;자동 생성된 설명">
            <a:extLst>
              <a:ext uri="{FF2B5EF4-FFF2-40B4-BE49-F238E27FC236}">
                <a16:creationId xmlns:a16="http://schemas.microsoft.com/office/drawing/2014/main" id="{6C219F87-B165-EAFB-ECFB-A0AA025F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82" y="1461061"/>
            <a:ext cx="3360000" cy="2520000"/>
          </a:xfrm>
          <a:prstGeom prst="rect">
            <a:avLst/>
          </a:prstGeom>
        </p:spPr>
      </p:pic>
      <p:pic>
        <p:nvPicPr>
          <p:cNvPr id="34" name="그림 33" descr="텍스트, 스크린샷, 그래프, 라인이(가) 표시된 사진&#10;&#10;자동 생성된 설명">
            <a:extLst>
              <a:ext uri="{FF2B5EF4-FFF2-40B4-BE49-F238E27FC236}">
                <a16:creationId xmlns:a16="http://schemas.microsoft.com/office/drawing/2014/main" id="{DA4BBA93-7E0E-CFBB-90BA-384042AB2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82" y="3834328"/>
            <a:ext cx="3360000" cy="2520000"/>
          </a:xfrm>
          <a:prstGeom prst="rect">
            <a:avLst/>
          </a:prstGeom>
        </p:spPr>
      </p:pic>
      <p:pic>
        <p:nvPicPr>
          <p:cNvPr id="36" name="그림 35" descr="텍스트, 스크린샷, 그래프, 라인이(가) 표시된 사진&#10;&#10;자동 생성된 설명">
            <a:extLst>
              <a:ext uri="{FF2B5EF4-FFF2-40B4-BE49-F238E27FC236}">
                <a16:creationId xmlns:a16="http://schemas.microsoft.com/office/drawing/2014/main" id="{5CF84EF9-C847-E1F1-154D-CFF068817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82" y="1467941"/>
            <a:ext cx="3360000" cy="252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607D14-422E-4778-0F9E-3B814F4011AD}"/>
              </a:ext>
            </a:extLst>
          </p:cNvPr>
          <p:cNvSpPr txBox="1"/>
          <p:nvPr/>
        </p:nvSpPr>
        <p:spPr>
          <a:xfrm>
            <a:off x="5886067" y="1303893"/>
            <a:ext cx="18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w/o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SOH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Loss</a:t>
            </a:r>
            <a:endParaRPr lang="ko-KR" altLang="en-US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6976A9-D21A-FAA5-0BA0-BA1BCE500DF4}"/>
              </a:ext>
            </a:extLst>
          </p:cNvPr>
          <p:cNvSpPr txBox="1"/>
          <p:nvPr/>
        </p:nvSpPr>
        <p:spPr>
          <a:xfrm>
            <a:off x="9246066" y="1313087"/>
            <a:ext cx="18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SOC + SOH Loss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437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Loss</a:t>
            </a:r>
            <a:r>
              <a:rPr lang="ko-KR" altLang="en-US" sz="2000" b="1" dirty="0"/>
              <a:t>에 따른 </a:t>
            </a:r>
            <a:r>
              <a:rPr lang="en-US" altLang="ko-KR" sz="2000" b="1" dirty="0"/>
              <a:t>SOH </a:t>
            </a:r>
            <a:r>
              <a:rPr lang="ko-KR" altLang="en-US" sz="2000" b="1" dirty="0"/>
              <a:t>예측 성능 비교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3246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Loss</a:t>
            </a:r>
            <a:r>
              <a:rPr lang="ko-KR" altLang="en-US" sz="1600" b="1" dirty="0"/>
              <a:t>에 따른 </a:t>
            </a:r>
            <a:r>
              <a:rPr lang="en-US" altLang="ko-KR" sz="1600" b="1" dirty="0"/>
              <a:t>SOH </a:t>
            </a:r>
            <a:r>
              <a:rPr lang="ko-KR" altLang="en-US" sz="1600" b="1" dirty="0"/>
              <a:t>예측 성능 비교</a:t>
            </a:r>
          </a:p>
        </p:txBody>
      </p:sp>
      <p:graphicFrame>
        <p:nvGraphicFramePr>
          <p:cNvPr id="25" name="표 16">
            <a:extLst>
              <a:ext uri="{FF2B5EF4-FFF2-40B4-BE49-F238E27FC236}">
                <a16:creationId xmlns:a16="http://schemas.microsoft.com/office/drawing/2014/main" id="{A572BB1F-D044-D04F-C9CF-2665420C4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95066"/>
              </p:ext>
            </p:extLst>
          </p:nvPr>
        </p:nvGraphicFramePr>
        <p:xfrm>
          <a:off x="545394" y="2242018"/>
          <a:ext cx="4419412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2610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518401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  <a:gridCol w="1518401">
                  <a:extLst>
                    <a:ext uri="{9D8B030D-6E8A-4147-A177-3AD203B41FA5}">
                      <a16:colId xmlns:a16="http://schemas.microsoft.com/office/drawing/2014/main" val="216475078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w/o SOC Loss</a:t>
                      </a:r>
                      <a:br>
                        <a:rPr lang="en-US" altLang="ko-KR" sz="1200" b="1" dirty="0"/>
                      </a:br>
                      <a:r>
                        <a:rPr lang="en-US" altLang="ko-KR" sz="1050" b="1" dirty="0"/>
                        <a:t>(</a:t>
                      </a:r>
                      <a:r>
                        <a:rPr lang="en-US" altLang="ko-KR" sz="1050" b="1" dirty="0" err="1"/>
                        <a:t>RMSE</a:t>
                      </a:r>
                      <a:r>
                        <a:rPr lang="en-US" altLang="ko-KR" sz="1050" b="1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SOH + SOC Loss</a:t>
                      </a:r>
                    </a:p>
                    <a:p>
                      <a:pPr algn="ctr" latinLnBrk="1"/>
                      <a:r>
                        <a:rPr lang="en-US" altLang="ko-KR" sz="1050" b="1" dirty="0"/>
                        <a:t>(</a:t>
                      </a:r>
                      <a:r>
                        <a:rPr lang="en-US" altLang="ko-KR" sz="1050" b="1" dirty="0" err="1"/>
                        <a:t>RMSE</a:t>
                      </a:r>
                      <a:r>
                        <a:rPr lang="en-US" altLang="ko-KR" sz="1050" b="1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0.0877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0.0844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0.0453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0.0462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0.0323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0.0591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0.0351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  <p:pic>
        <p:nvPicPr>
          <p:cNvPr id="14" name="그림 13" descr="텍스트, 스크린샷, 그래프, 도표이(가) 표시된 사진&#10;&#10;자동 생성된 설명">
            <a:extLst>
              <a:ext uri="{FF2B5EF4-FFF2-40B4-BE49-F238E27FC236}">
                <a16:creationId xmlns:a16="http://schemas.microsoft.com/office/drawing/2014/main" id="{E8B9E3AC-7A8E-9759-DDBA-AA68B2EE8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25" y="1444945"/>
            <a:ext cx="3360000" cy="2520000"/>
          </a:xfrm>
          <a:prstGeom prst="rect">
            <a:avLst/>
          </a:prstGeom>
        </p:spPr>
      </p:pic>
      <p:pic>
        <p:nvPicPr>
          <p:cNvPr id="17" name="그림 16" descr="텍스트, 스크린샷, 그래프, 도표이(가) 표시된 사진&#10;&#10;자동 생성된 설명">
            <a:extLst>
              <a:ext uri="{FF2B5EF4-FFF2-40B4-BE49-F238E27FC236}">
                <a16:creationId xmlns:a16="http://schemas.microsoft.com/office/drawing/2014/main" id="{D50C133B-6661-88A1-B5D3-125FE3CDE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25" y="3800049"/>
            <a:ext cx="3360000" cy="2520000"/>
          </a:xfrm>
          <a:prstGeom prst="rect">
            <a:avLst/>
          </a:prstGeom>
        </p:spPr>
      </p:pic>
      <p:pic>
        <p:nvPicPr>
          <p:cNvPr id="18" name="그림 17" descr="텍스트, 스크린샷, 그래프, 도표이(가) 표시된 사진&#10;&#10;자동 생성된 설명">
            <a:extLst>
              <a:ext uri="{FF2B5EF4-FFF2-40B4-BE49-F238E27FC236}">
                <a16:creationId xmlns:a16="http://schemas.microsoft.com/office/drawing/2014/main" id="{49B0A3A9-D9C0-8DE5-D242-A64B63382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25" y="3794832"/>
            <a:ext cx="3360000" cy="2520000"/>
          </a:xfrm>
          <a:prstGeom prst="rect">
            <a:avLst/>
          </a:prstGeom>
        </p:spPr>
      </p:pic>
      <p:pic>
        <p:nvPicPr>
          <p:cNvPr id="19" name="그림 18" descr="텍스트, 스크린샷, 그래프, 도표이(가) 표시된 사진&#10;&#10;자동 생성된 설명">
            <a:extLst>
              <a:ext uri="{FF2B5EF4-FFF2-40B4-BE49-F238E27FC236}">
                <a16:creationId xmlns:a16="http://schemas.microsoft.com/office/drawing/2014/main" id="{3EE116CB-9E41-308F-EEA8-1071018E7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25" y="1439728"/>
            <a:ext cx="3360000" cy="252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6021DE-978C-5C9B-BC45-1F535368EEB0}"/>
              </a:ext>
            </a:extLst>
          </p:cNvPr>
          <p:cNvSpPr txBox="1"/>
          <p:nvPr/>
        </p:nvSpPr>
        <p:spPr>
          <a:xfrm>
            <a:off x="5886067" y="1303893"/>
            <a:ext cx="18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w/o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SOC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Loss</a:t>
            </a:r>
            <a:endParaRPr lang="ko-KR" altLang="en-US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375F02-8E2F-D627-0307-0076B1901FBE}"/>
              </a:ext>
            </a:extLst>
          </p:cNvPr>
          <p:cNvSpPr txBox="1"/>
          <p:nvPr/>
        </p:nvSpPr>
        <p:spPr>
          <a:xfrm>
            <a:off x="9246066" y="1313087"/>
            <a:ext cx="18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SOC + SOH Loss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250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SOC </a:t>
            </a:r>
            <a:r>
              <a:rPr lang="ko-KR" altLang="en-US" sz="2000" b="1" dirty="0"/>
              <a:t>예측 모델 별 성능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각 시계열 </a:t>
            </a:r>
            <a:r>
              <a:rPr lang="ko-KR" altLang="en-US" sz="1600" b="1" dirty="0" err="1"/>
              <a:t>모델별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SOC </a:t>
            </a:r>
            <a:r>
              <a:rPr lang="ko-KR" altLang="en-US" sz="1600" b="1" dirty="0"/>
              <a:t>예측 성능 비교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893379" y="1776904"/>
            <a:ext cx="99132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err="1"/>
              <a:t>RNN</a:t>
            </a:r>
            <a:r>
              <a:rPr lang="ko-KR" altLang="en-US" sz="1400" dirty="0"/>
              <a:t>기반의 </a:t>
            </a:r>
            <a:r>
              <a:rPr lang="en-US" altLang="ko-KR" sz="1400" dirty="0"/>
              <a:t>GRU </a:t>
            </a:r>
            <a:r>
              <a:rPr lang="ko-KR" altLang="en-US" sz="1400" dirty="0"/>
              <a:t>및 </a:t>
            </a:r>
            <a:r>
              <a:rPr lang="en-US" altLang="ko-KR" sz="1400" dirty="0"/>
              <a:t>LSTM </a:t>
            </a:r>
            <a:r>
              <a:rPr lang="ko-KR" altLang="en-US" sz="1400" dirty="0"/>
              <a:t>모델을 </a:t>
            </a:r>
            <a:r>
              <a:rPr lang="ko-KR" altLang="en-US" sz="1400" dirty="0" err="1"/>
              <a:t>사용하였을때</a:t>
            </a:r>
            <a:r>
              <a:rPr lang="en-US" altLang="ko-KR" sz="1400" dirty="0"/>
              <a:t>, </a:t>
            </a:r>
            <a:r>
              <a:rPr lang="ko-KR" altLang="en-US" sz="1400" dirty="0"/>
              <a:t> </a:t>
            </a:r>
            <a:r>
              <a:rPr lang="en-US" altLang="ko-KR" sz="1400" dirty="0"/>
              <a:t>SOC </a:t>
            </a:r>
            <a:r>
              <a:rPr lang="ko-KR" altLang="en-US" sz="1400" dirty="0"/>
              <a:t>예측 성능이 높음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SOH</a:t>
            </a:r>
            <a:r>
              <a:rPr lang="ko-KR" altLang="en-US" sz="1400" dirty="0"/>
              <a:t> </a:t>
            </a:r>
            <a:r>
              <a:rPr lang="en-US" altLang="ko-KR" sz="1400" dirty="0"/>
              <a:t>Loss</a:t>
            </a:r>
            <a:r>
              <a:rPr lang="ko-KR" altLang="en-US" sz="1400" dirty="0"/>
              <a:t>와 </a:t>
            </a:r>
            <a:r>
              <a:rPr lang="en-US" altLang="ko-KR" sz="1400" dirty="0"/>
              <a:t>SOC Loss</a:t>
            </a:r>
            <a:r>
              <a:rPr lang="ko-KR" altLang="en-US" sz="1400" dirty="0"/>
              <a:t>를 같이 사용함에 있어서 </a:t>
            </a:r>
            <a:r>
              <a:rPr lang="en-US" altLang="ko-KR" sz="1400" dirty="0" err="1"/>
              <a:t>RNN</a:t>
            </a:r>
            <a:r>
              <a:rPr lang="ko-KR" altLang="en-US" sz="1400" dirty="0"/>
              <a:t>기반 모델의 </a:t>
            </a:r>
            <a:r>
              <a:rPr lang="en-US" altLang="ko-KR" sz="1400" dirty="0"/>
              <a:t>SOH Loss</a:t>
            </a:r>
            <a:r>
              <a:rPr lang="ko-KR" altLang="en-US" sz="1400" dirty="0"/>
              <a:t>가 </a:t>
            </a:r>
            <a:r>
              <a:rPr lang="en-US" altLang="ko-KR" sz="1400" dirty="0"/>
              <a:t>SOC </a:t>
            </a:r>
            <a:r>
              <a:rPr lang="ko-KR" altLang="en-US" sz="1400" dirty="0"/>
              <a:t>예측 성능에 영향이 있음이 판단됨</a:t>
            </a:r>
            <a:endParaRPr lang="en-US" altLang="ko-KR" sz="1400" dirty="0"/>
          </a:p>
        </p:txBody>
      </p:sp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B25B2EA9-3BDF-8F2E-069E-011EA49C4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75854"/>
              </p:ext>
            </p:extLst>
          </p:nvPr>
        </p:nvGraphicFramePr>
        <p:xfrm>
          <a:off x="564173" y="3351129"/>
          <a:ext cx="11089694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242">
                  <a:extLst>
                    <a:ext uri="{9D8B030D-6E8A-4147-A177-3AD203B41FA5}">
                      <a16:colId xmlns:a16="http://schemas.microsoft.com/office/drawing/2014/main" val="847948551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309973932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389077505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786780290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578968078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2191693446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417814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Type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원형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원형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09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/>
                        <a:t>GRU</a:t>
                      </a:r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0.06528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0.05215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0.04744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0.03094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0.03228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0.04602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078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LSTM</a:t>
                      </a:r>
                      <a:r>
                        <a:rPr lang="en-US" altLang="ko-KR" sz="1050" b="0" dirty="0"/>
                        <a:t>(</a:t>
                      </a:r>
                      <a:r>
                        <a:rPr lang="en-US" altLang="ko-KR" sz="1050" b="0" dirty="0" err="1"/>
                        <a:t>RMSE</a:t>
                      </a:r>
                      <a:r>
                        <a:rPr lang="en-US" altLang="ko-KR" sz="1050" b="0" dirty="0"/>
                        <a:t>)</a:t>
                      </a:r>
                      <a:endParaRPr lang="ko-KR" altLang="en-US" sz="16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0.05246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0.04383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0.04675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0.03664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0.03533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0.05222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155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err="1"/>
                        <a:t>1D</a:t>
                      </a:r>
                      <a:r>
                        <a:rPr lang="en-US" altLang="ko-KR" sz="1600" b="1" dirty="0"/>
                        <a:t>-CNN</a:t>
                      </a:r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0.03966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0.06776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0.03382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0.05146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7378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62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SOH </a:t>
            </a:r>
            <a:r>
              <a:rPr lang="ko-KR" altLang="en-US" sz="2000" b="1" dirty="0"/>
              <a:t>예측 모델 별 성능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3717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각 시계열 </a:t>
            </a:r>
            <a:r>
              <a:rPr lang="ko-KR" altLang="en-US" sz="1600" b="1" dirty="0" err="1"/>
              <a:t>모델별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SOH </a:t>
            </a:r>
            <a:r>
              <a:rPr lang="ko-KR" altLang="en-US" sz="1600" b="1" dirty="0"/>
              <a:t>예측 성능 비교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893379" y="1776904"/>
            <a:ext cx="10022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모든 배터리 형에서 </a:t>
            </a:r>
            <a:r>
              <a:rPr lang="en-US" altLang="ko-KR" sz="1400" dirty="0" err="1"/>
              <a:t>1D</a:t>
            </a:r>
            <a:r>
              <a:rPr lang="en-US" altLang="ko-KR" sz="1400" dirty="0"/>
              <a:t>-CNN </a:t>
            </a:r>
            <a:r>
              <a:rPr lang="ko-KR" altLang="en-US" sz="1400" dirty="0"/>
              <a:t>모델이 가장 높은 성능을 보임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SOC</a:t>
            </a:r>
            <a:r>
              <a:rPr lang="ko-KR" altLang="en-US" sz="1400" dirty="0"/>
              <a:t>의 선형 구조 파악을 위해서는 기존의 </a:t>
            </a:r>
            <a:r>
              <a:rPr lang="en-US" altLang="ko-KR" sz="1400" dirty="0" err="1"/>
              <a:t>RNN</a:t>
            </a:r>
            <a:r>
              <a:rPr lang="en-US" altLang="ko-KR" sz="1400" dirty="0"/>
              <a:t> </a:t>
            </a:r>
            <a:r>
              <a:rPr lang="ko-KR" altLang="en-US" sz="1400" dirty="0"/>
              <a:t>기반 시계열 모델 보다 </a:t>
            </a:r>
            <a:r>
              <a:rPr lang="en-US" altLang="ko-KR" sz="1400" dirty="0"/>
              <a:t>CNN </a:t>
            </a:r>
            <a:r>
              <a:rPr lang="ko-KR" altLang="en-US" sz="1400" dirty="0"/>
              <a:t>기반의 모델 선정이 필요할 것으로 판단됨</a:t>
            </a:r>
            <a:endParaRPr lang="en-US" altLang="ko-KR" sz="1400" dirty="0"/>
          </a:p>
        </p:txBody>
      </p:sp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B25B2EA9-3BDF-8F2E-069E-011EA49C4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48243"/>
              </p:ext>
            </p:extLst>
          </p:nvPr>
        </p:nvGraphicFramePr>
        <p:xfrm>
          <a:off x="564173" y="3351129"/>
          <a:ext cx="11089694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242">
                  <a:extLst>
                    <a:ext uri="{9D8B030D-6E8A-4147-A177-3AD203B41FA5}">
                      <a16:colId xmlns:a16="http://schemas.microsoft.com/office/drawing/2014/main" val="847948551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309973932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389077505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786780290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578968078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2191693446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417814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Type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원형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원형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09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GRU</a:t>
                      </a:r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0.104986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0.098039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0.063508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0.068247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0.061142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0.060619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078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LSTM</a:t>
                      </a:r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0.105149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0.097743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0.061483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0.067474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0.058012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0.062442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155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err="1"/>
                        <a:t>1D</a:t>
                      </a:r>
                      <a:r>
                        <a:rPr lang="en-US" altLang="ko-KR" sz="1600" b="1" dirty="0"/>
                        <a:t>-CNN</a:t>
                      </a:r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0.087670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0.084430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0.045349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0.046154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0.032289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0.035083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7378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56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GRU </a:t>
            </a:r>
            <a:r>
              <a:rPr lang="ko-KR" altLang="en-US" sz="2000" b="1" dirty="0"/>
              <a:t>실험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SOC </a:t>
            </a:r>
            <a:r>
              <a:rPr lang="ko-KR" altLang="en-US" sz="1600" b="1" dirty="0"/>
              <a:t>예측 결과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44DFCFF-8C79-32B0-29B8-39F8A7CA7A29}"/>
              </a:ext>
            </a:extLst>
          </p:cNvPr>
          <p:cNvGrpSpPr/>
          <p:nvPr/>
        </p:nvGrpSpPr>
        <p:grpSpPr>
          <a:xfrm>
            <a:off x="3308956" y="1653262"/>
            <a:ext cx="8640000" cy="4402512"/>
            <a:chOff x="3529133" y="1694392"/>
            <a:chExt cx="8640000" cy="4402512"/>
          </a:xfrm>
        </p:grpSpPr>
        <p:pic>
          <p:nvPicPr>
            <p:cNvPr id="4" name="그림 3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A1B0B59C-5C20-70C1-8655-70DD1F85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133" y="3935343"/>
              <a:ext cx="2880000" cy="2160000"/>
            </a:xfrm>
            <a:prstGeom prst="rect">
              <a:avLst/>
            </a:prstGeom>
          </p:spPr>
        </p:pic>
        <p:pic>
          <p:nvPicPr>
            <p:cNvPr id="13" name="그림 12" descr="스크린샷, 텍스트, 그래프, 라인이(가) 표시된 사진&#10;&#10;자동 생성된 설명">
              <a:extLst>
                <a:ext uri="{FF2B5EF4-FFF2-40B4-BE49-F238E27FC236}">
                  <a16:creationId xmlns:a16="http://schemas.microsoft.com/office/drawing/2014/main" id="{B0D0332F-784B-70D0-1024-043479E3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133" y="1694392"/>
              <a:ext cx="2880000" cy="2160000"/>
            </a:xfrm>
            <a:prstGeom prst="rect">
              <a:avLst/>
            </a:prstGeom>
          </p:spPr>
        </p:pic>
        <p:pic>
          <p:nvPicPr>
            <p:cNvPr id="14" name="그림 13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644C099E-7127-F12A-8729-E77FA1EA7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133" y="3935343"/>
              <a:ext cx="2880000" cy="2160000"/>
            </a:xfrm>
            <a:prstGeom prst="rect">
              <a:avLst/>
            </a:prstGeom>
          </p:spPr>
        </p:pic>
        <p:pic>
          <p:nvPicPr>
            <p:cNvPr id="16" name="그림 15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095463D6-D75F-70FD-C61F-2D61A3979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133" y="3936904"/>
              <a:ext cx="2880000" cy="2160000"/>
            </a:xfrm>
            <a:prstGeom prst="rect">
              <a:avLst/>
            </a:prstGeom>
          </p:spPr>
        </p:pic>
        <p:pic>
          <p:nvPicPr>
            <p:cNvPr id="17" name="그림 16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D50244BF-7755-1421-0CAF-1252567E3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133" y="1695110"/>
              <a:ext cx="2880000" cy="2160000"/>
            </a:xfrm>
            <a:prstGeom prst="rect">
              <a:avLst/>
            </a:prstGeom>
          </p:spPr>
        </p:pic>
        <p:pic>
          <p:nvPicPr>
            <p:cNvPr id="18" name="그림 17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D851B5EA-0355-9A2D-E34D-A59148115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133" y="1694392"/>
              <a:ext cx="2880000" cy="2160000"/>
            </a:xfrm>
            <a:prstGeom prst="rect">
              <a:avLst/>
            </a:prstGeom>
          </p:spPr>
        </p:pic>
      </p:grpSp>
      <p:graphicFrame>
        <p:nvGraphicFramePr>
          <p:cNvPr id="20" name="표 16">
            <a:extLst>
              <a:ext uri="{FF2B5EF4-FFF2-40B4-BE49-F238E27FC236}">
                <a16:creationId xmlns:a16="http://schemas.microsoft.com/office/drawing/2014/main" id="{E0C2D505-02D7-D0DE-8B30-312997774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86562"/>
              </p:ext>
            </p:extLst>
          </p:nvPr>
        </p:nvGraphicFramePr>
        <p:xfrm>
          <a:off x="564173" y="2225981"/>
          <a:ext cx="2333765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26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SOC</a:t>
                      </a:r>
                    </a:p>
                    <a:p>
                      <a:pPr algn="ctr" latinLnBrk="1"/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0.065284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0.052149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0.04744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0.030942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0.03228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0.046019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42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GRU </a:t>
            </a:r>
            <a:r>
              <a:rPr lang="ko-KR" altLang="en-US" sz="2000" b="1" dirty="0"/>
              <a:t>실험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SOH </a:t>
            </a:r>
            <a:r>
              <a:rPr lang="ko-KR" altLang="en-US" sz="1600" b="1" dirty="0"/>
              <a:t>예측 결과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021750F-EF58-2705-BEAD-8432293DEA4D}"/>
              </a:ext>
            </a:extLst>
          </p:cNvPr>
          <p:cNvGrpSpPr/>
          <p:nvPr/>
        </p:nvGrpSpPr>
        <p:grpSpPr>
          <a:xfrm>
            <a:off x="3278570" y="1631198"/>
            <a:ext cx="8640000" cy="4323019"/>
            <a:chOff x="3492882" y="1732755"/>
            <a:chExt cx="8640000" cy="4323019"/>
          </a:xfrm>
        </p:grpSpPr>
        <p:pic>
          <p:nvPicPr>
            <p:cNvPr id="6" name="그림 5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9D204153-955F-1D40-B97F-DB9D8E752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82" y="3888295"/>
              <a:ext cx="2880000" cy="2160000"/>
            </a:xfrm>
            <a:prstGeom prst="rect">
              <a:avLst/>
            </a:prstGeom>
          </p:spPr>
        </p:pic>
        <p:pic>
          <p:nvPicPr>
            <p:cNvPr id="10" name="그림 9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7058E7CD-DE8C-223C-3B41-2D6F1B706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82" y="1737618"/>
              <a:ext cx="2880000" cy="2160000"/>
            </a:xfrm>
            <a:prstGeom prst="rect">
              <a:avLst/>
            </a:prstGeom>
          </p:spPr>
        </p:pic>
        <p:pic>
          <p:nvPicPr>
            <p:cNvPr id="17" name="그림 16" descr="스크린샷, 그래프, 텍스트, 도표이(가) 표시된 사진&#10;&#10;자동 생성된 설명">
              <a:extLst>
                <a:ext uri="{FF2B5EF4-FFF2-40B4-BE49-F238E27FC236}">
                  <a16:creationId xmlns:a16="http://schemas.microsoft.com/office/drawing/2014/main" id="{8B9F1E07-C998-76EE-5399-371927B57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82" y="3888697"/>
              <a:ext cx="2880000" cy="2160000"/>
            </a:xfrm>
            <a:prstGeom prst="rect">
              <a:avLst/>
            </a:prstGeom>
          </p:spPr>
        </p:pic>
        <p:pic>
          <p:nvPicPr>
            <p:cNvPr id="26" name="그림 25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9CDB474B-BA2A-8525-002F-6FB84D306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882" y="1742481"/>
              <a:ext cx="2880000" cy="2160000"/>
            </a:xfrm>
            <a:prstGeom prst="rect">
              <a:avLst/>
            </a:prstGeom>
          </p:spPr>
        </p:pic>
        <p:pic>
          <p:nvPicPr>
            <p:cNvPr id="29" name="그림 28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F51FF6CC-6B93-927E-E244-78DDCE389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882" y="3895774"/>
              <a:ext cx="2880000" cy="2160000"/>
            </a:xfrm>
            <a:prstGeom prst="rect">
              <a:avLst/>
            </a:prstGeom>
          </p:spPr>
        </p:pic>
        <p:pic>
          <p:nvPicPr>
            <p:cNvPr id="33" name="그림 32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3B6D7A45-C352-A744-A109-486F5F95B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82" y="1732755"/>
              <a:ext cx="2880000" cy="2160000"/>
            </a:xfrm>
            <a:prstGeom prst="rect">
              <a:avLst/>
            </a:prstGeom>
          </p:spPr>
        </p:pic>
      </p:grpSp>
      <p:graphicFrame>
        <p:nvGraphicFramePr>
          <p:cNvPr id="35" name="표 16">
            <a:extLst>
              <a:ext uri="{FF2B5EF4-FFF2-40B4-BE49-F238E27FC236}">
                <a16:creationId xmlns:a16="http://schemas.microsoft.com/office/drawing/2014/main" id="{40A2216A-388B-3CAA-BFB7-15865D105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49288"/>
              </p:ext>
            </p:extLst>
          </p:nvPr>
        </p:nvGraphicFramePr>
        <p:xfrm>
          <a:off x="564173" y="2225981"/>
          <a:ext cx="2333765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26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SOH</a:t>
                      </a:r>
                    </a:p>
                    <a:p>
                      <a:pPr algn="ctr" latinLnBrk="1"/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0.104986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0.098039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0.063508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0.068247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0.061142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0.060619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93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1745231" y="1379004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22254" y="909095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목차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253" y="1629488"/>
            <a:ext cx="8232011" cy="395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b="1" dirty="0">
                <a:latin typeface="Raleway" pitchFamily="34" charset="0"/>
              </a:rPr>
              <a:t>연구 진행사항</a:t>
            </a: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sz="1600" b="1" dirty="0">
                <a:latin typeface="Raleway" pitchFamily="34" charset="0"/>
              </a:rPr>
              <a:t>SOH </a:t>
            </a:r>
            <a:r>
              <a:rPr lang="ko-KR" altLang="en-US" sz="1600" b="1" dirty="0">
                <a:latin typeface="Raleway" pitchFamily="34" charset="0"/>
              </a:rPr>
              <a:t>예측 모델</a:t>
            </a: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b="1" dirty="0">
                <a:latin typeface="Raleway" pitchFamily="34" charset="0"/>
              </a:rPr>
              <a:t>실험 결과</a:t>
            </a: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b="1" dirty="0">
                <a:latin typeface="Raleway" pitchFamily="34" charset="0"/>
              </a:rPr>
              <a:t>향후 연구</a:t>
            </a: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sz="1600" b="1" dirty="0">
              <a:latin typeface="Raleway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F15B576-C883-4316-9EBE-45B3EBC14343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LSTM </a:t>
            </a:r>
            <a:r>
              <a:rPr lang="ko-KR" altLang="en-US" sz="2000" b="1" dirty="0"/>
              <a:t>실험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SOC </a:t>
            </a:r>
            <a:r>
              <a:rPr lang="ko-KR" altLang="en-US" sz="1600" b="1" dirty="0"/>
              <a:t>예측 결과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9D81D74-466A-F51D-00F4-F950B2B27826}"/>
              </a:ext>
            </a:extLst>
          </p:cNvPr>
          <p:cNvGrpSpPr/>
          <p:nvPr/>
        </p:nvGrpSpPr>
        <p:grpSpPr>
          <a:xfrm>
            <a:off x="3492126" y="1702442"/>
            <a:ext cx="8640000" cy="4320000"/>
            <a:chOff x="3458006" y="1702442"/>
            <a:chExt cx="8640000" cy="4320000"/>
          </a:xfrm>
        </p:grpSpPr>
        <p:pic>
          <p:nvPicPr>
            <p:cNvPr id="13" name="그림 12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518DCF1E-4A12-5EB5-6ACE-53E8AB33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006" y="3862442"/>
              <a:ext cx="2880000" cy="2160000"/>
            </a:xfrm>
            <a:prstGeom prst="rect">
              <a:avLst/>
            </a:prstGeom>
          </p:spPr>
        </p:pic>
        <p:pic>
          <p:nvPicPr>
            <p:cNvPr id="16" name="그림 15" descr="스크린샷, 텍스트, 그래프, 라인이(가) 표시된 사진&#10;&#10;자동 생성된 설명">
              <a:extLst>
                <a:ext uri="{FF2B5EF4-FFF2-40B4-BE49-F238E27FC236}">
                  <a16:creationId xmlns:a16="http://schemas.microsoft.com/office/drawing/2014/main" id="{2D332F8E-86FA-D12B-D28D-42B5ED48B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006" y="1705883"/>
              <a:ext cx="2880000" cy="2160000"/>
            </a:xfrm>
            <a:prstGeom prst="rect">
              <a:avLst/>
            </a:prstGeom>
          </p:spPr>
        </p:pic>
        <p:pic>
          <p:nvPicPr>
            <p:cNvPr id="18" name="그림 17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902869EA-257E-C7ED-5854-EF4045B28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006" y="3859001"/>
              <a:ext cx="2880000" cy="2160000"/>
            </a:xfrm>
            <a:prstGeom prst="rect">
              <a:avLst/>
            </a:prstGeom>
          </p:spPr>
        </p:pic>
        <p:pic>
          <p:nvPicPr>
            <p:cNvPr id="20" name="그림 19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7EA52E84-26DA-F451-CA39-420248A38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006" y="1709324"/>
              <a:ext cx="2880000" cy="2160000"/>
            </a:xfrm>
            <a:prstGeom prst="rect">
              <a:avLst/>
            </a:prstGeom>
          </p:spPr>
        </p:pic>
        <p:pic>
          <p:nvPicPr>
            <p:cNvPr id="22" name="그림 21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3221D4A3-2885-6463-79F4-69741A58A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006" y="3862442"/>
              <a:ext cx="2880000" cy="2160000"/>
            </a:xfrm>
            <a:prstGeom prst="rect">
              <a:avLst/>
            </a:prstGeom>
          </p:spPr>
        </p:pic>
        <p:pic>
          <p:nvPicPr>
            <p:cNvPr id="24" name="그림 23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45554BB2-9103-5894-DAA3-42E390BD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006" y="1702442"/>
              <a:ext cx="2880000" cy="2160000"/>
            </a:xfrm>
            <a:prstGeom prst="rect">
              <a:avLst/>
            </a:prstGeom>
          </p:spPr>
        </p:pic>
      </p:grpSp>
      <p:graphicFrame>
        <p:nvGraphicFramePr>
          <p:cNvPr id="27" name="표 16">
            <a:extLst>
              <a:ext uri="{FF2B5EF4-FFF2-40B4-BE49-F238E27FC236}">
                <a16:creationId xmlns:a16="http://schemas.microsoft.com/office/drawing/2014/main" id="{7EE9ABC0-E214-3555-D4EE-E103FEFDA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43149"/>
              </p:ext>
            </p:extLst>
          </p:nvPr>
        </p:nvGraphicFramePr>
        <p:xfrm>
          <a:off x="564173" y="2225981"/>
          <a:ext cx="2333765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26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SOC</a:t>
                      </a:r>
                    </a:p>
                    <a:p>
                      <a:pPr algn="ctr" latinLnBrk="1"/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0.052459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0.043833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0.046752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0.036639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0.035333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0.052224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34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LSTM </a:t>
            </a:r>
            <a:r>
              <a:rPr lang="ko-KR" altLang="en-US" sz="2000" b="1" dirty="0"/>
              <a:t>실험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SOH </a:t>
            </a:r>
            <a:r>
              <a:rPr lang="ko-KR" altLang="en-US" sz="1600" b="1" dirty="0"/>
              <a:t>예측 결과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1B484F9-A689-E000-D974-48D6998A6128}"/>
              </a:ext>
            </a:extLst>
          </p:cNvPr>
          <p:cNvGrpSpPr/>
          <p:nvPr/>
        </p:nvGrpSpPr>
        <p:grpSpPr>
          <a:xfrm>
            <a:off x="3304804" y="1611899"/>
            <a:ext cx="8640000" cy="4360166"/>
            <a:chOff x="3518477" y="1491707"/>
            <a:chExt cx="8640000" cy="4360166"/>
          </a:xfrm>
        </p:grpSpPr>
        <p:pic>
          <p:nvPicPr>
            <p:cNvPr id="6" name="그림 5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F591D9B1-73AD-8174-45D6-E8B2C2DF2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477" y="3691873"/>
              <a:ext cx="2880000" cy="2160000"/>
            </a:xfrm>
            <a:prstGeom prst="rect">
              <a:avLst/>
            </a:prstGeom>
          </p:spPr>
        </p:pic>
        <p:pic>
          <p:nvPicPr>
            <p:cNvPr id="10" name="그림 9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4EF70B80-98C7-F926-2D12-214DE536F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477" y="1511790"/>
              <a:ext cx="2880000" cy="2160000"/>
            </a:xfrm>
            <a:prstGeom prst="rect">
              <a:avLst/>
            </a:prstGeom>
          </p:spPr>
        </p:pic>
        <p:pic>
          <p:nvPicPr>
            <p:cNvPr id="17" name="그림 16" descr="스크린샷, 텍스트, 그래프, 도표이(가) 표시된 사진&#10;&#10;자동 생성된 설명">
              <a:extLst>
                <a:ext uri="{FF2B5EF4-FFF2-40B4-BE49-F238E27FC236}">
                  <a16:creationId xmlns:a16="http://schemas.microsoft.com/office/drawing/2014/main" id="{C580AF4A-F1A3-B2BB-D34D-31234DF53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477" y="3691873"/>
              <a:ext cx="2880000" cy="2160000"/>
            </a:xfrm>
            <a:prstGeom prst="rect">
              <a:avLst/>
            </a:prstGeom>
          </p:spPr>
        </p:pic>
        <p:pic>
          <p:nvPicPr>
            <p:cNvPr id="26" name="그림 25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B9E15DAD-D5C7-E85B-465E-4EF7FD6E2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7" y="1531873"/>
              <a:ext cx="2880000" cy="2160000"/>
            </a:xfrm>
            <a:prstGeom prst="rect">
              <a:avLst/>
            </a:prstGeom>
          </p:spPr>
        </p:pic>
        <p:pic>
          <p:nvPicPr>
            <p:cNvPr id="29" name="그림 28" descr="텍스트, 그래프, 스크린샷, 도표이(가) 표시된 사진&#10;&#10;자동 생성된 설명">
              <a:extLst>
                <a:ext uri="{FF2B5EF4-FFF2-40B4-BE49-F238E27FC236}">
                  <a16:creationId xmlns:a16="http://schemas.microsoft.com/office/drawing/2014/main" id="{8E02ECE1-CC15-79A7-68CD-8EC3B937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7" y="3648935"/>
              <a:ext cx="2880000" cy="2160000"/>
            </a:xfrm>
            <a:prstGeom prst="rect">
              <a:avLst/>
            </a:prstGeom>
          </p:spPr>
        </p:pic>
        <p:pic>
          <p:nvPicPr>
            <p:cNvPr id="33" name="그림 32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CC2984F2-00D7-5794-5192-009F90FE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477" y="1491707"/>
              <a:ext cx="2880000" cy="2160000"/>
            </a:xfrm>
            <a:prstGeom prst="rect">
              <a:avLst/>
            </a:prstGeom>
          </p:spPr>
        </p:pic>
      </p:grpSp>
      <p:graphicFrame>
        <p:nvGraphicFramePr>
          <p:cNvPr id="35" name="표 16">
            <a:extLst>
              <a:ext uri="{FF2B5EF4-FFF2-40B4-BE49-F238E27FC236}">
                <a16:creationId xmlns:a16="http://schemas.microsoft.com/office/drawing/2014/main" id="{A7383E25-EED5-9FBF-4B23-120612232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22267"/>
              </p:ext>
            </p:extLst>
          </p:nvPr>
        </p:nvGraphicFramePr>
        <p:xfrm>
          <a:off x="564173" y="2225981"/>
          <a:ext cx="2333765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26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SOH</a:t>
                      </a:r>
                    </a:p>
                    <a:p>
                      <a:pPr algn="ctr" latinLnBrk="1"/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0.105149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0.097743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0.061483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0.067474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0.058012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0.062442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00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/>
              <a:t>1D</a:t>
            </a:r>
            <a:r>
              <a:rPr lang="en-US" altLang="ko-KR" sz="2000" b="1" dirty="0"/>
              <a:t>-CNN </a:t>
            </a:r>
            <a:r>
              <a:rPr lang="ko-KR" altLang="en-US" sz="2000" b="1" dirty="0"/>
              <a:t>실험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SOC </a:t>
            </a:r>
            <a:r>
              <a:rPr lang="ko-KR" altLang="en-US" sz="1600" b="1" dirty="0"/>
              <a:t>예측 결과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6D3455-0633-9CF5-D699-F656969B08A6}"/>
              </a:ext>
            </a:extLst>
          </p:cNvPr>
          <p:cNvSpPr txBox="1"/>
          <p:nvPr/>
        </p:nvSpPr>
        <p:spPr>
          <a:xfrm>
            <a:off x="4122724" y="414898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…</a:t>
            </a:r>
            <a:endParaRPr lang="en-US" altLang="ko-K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0BAEEF-2766-E8FC-C2FC-647A7129A5F0}"/>
              </a:ext>
            </a:extLst>
          </p:cNvPr>
          <p:cNvSpPr txBox="1"/>
          <p:nvPr/>
        </p:nvSpPr>
        <p:spPr>
          <a:xfrm>
            <a:off x="7713090" y="414898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…</a:t>
            </a:r>
            <a:endParaRPr lang="en-US" altLang="ko-KR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0895552-BEFB-C26C-B058-D400B4733A0F}"/>
              </a:ext>
            </a:extLst>
          </p:cNvPr>
          <p:cNvGrpSpPr/>
          <p:nvPr/>
        </p:nvGrpSpPr>
        <p:grpSpPr>
          <a:xfrm>
            <a:off x="3296378" y="1702082"/>
            <a:ext cx="8640000" cy="4320000"/>
            <a:chOff x="3510690" y="1702082"/>
            <a:chExt cx="8640000" cy="4320000"/>
          </a:xfrm>
        </p:grpSpPr>
        <p:pic>
          <p:nvPicPr>
            <p:cNvPr id="5" name="그림 4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319EB68F-E56F-7E58-7A2D-D4CA93AB7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690" y="3862082"/>
              <a:ext cx="2880000" cy="2160000"/>
            </a:xfrm>
            <a:prstGeom prst="rect">
              <a:avLst/>
            </a:prstGeom>
          </p:spPr>
        </p:pic>
        <p:pic>
          <p:nvPicPr>
            <p:cNvPr id="8" name="그림 7" descr="스크린샷, 텍스트, 그래프, 라인이(가) 표시된 사진&#10;&#10;자동 생성된 설명">
              <a:extLst>
                <a:ext uri="{FF2B5EF4-FFF2-40B4-BE49-F238E27FC236}">
                  <a16:creationId xmlns:a16="http://schemas.microsoft.com/office/drawing/2014/main" id="{C61B0C06-EF75-1600-C6B4-8CA439D3E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90" y="1702082"/>
              <a:ext cx="2880000" cy="2160000"/>
            </a:xfrm>
            <a:prstGeom prst="rect">
              <a:avLst/>
            </a:prstGeom>
          </p:spPr>
        </p:pic>
        <p:pic>
          <p:nvPicPr>
            <p:cNvPr id="14" name="그림 13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615225E5-93EF-2D27-CD2E-1B44F3324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90" y="3862082"/>
              <a:ext cx="2880000" cy="2160000"/>
            </a:xfrm>
            <a:prstGeom prst="rect">
              <a:avLst/>
            </a:prstGeom>
          </p:spPr>
        </p:pic>
        <p:pic>
          <p:nvPicPr>
            <p:cNvPr id="17" name="그림 16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2D5F3862-E209-F6CC-4F68-18200764B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690" y="1702082"/>
              <a:ext cx="2880000" cy="2160000"/>
            </a:xfrm>
            <a:prstGeom prst="rect">
              <a:avLst/>
            </a:prstGeom>
          </p:spPr>
        </p:pic>
        <p:pic>
          <p:nvPicPr>
            <p:cNvPr id="19" name="그림 18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DAC02FB6-BDC6-1161-C777-0C1F8780E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690" y="3862082"/>
              <a:ext cx="2880000" cy="2160000"/>
            </a:xfrm>
            <a:prstGeom prst="rect">
              <a:avLst/>
            </a:prstGeom>
          </p:spPr>
        </p:pic>
        <p:pic>
          <p:nvPicPr>
            <p:cNvPr id="21" name="그림 20" descr="텍스트, 스크린샷, 그래프, 라인이(가) 표시된 사진&#10;&#10;자동 생성된 설명">
              <a:extLst>
                <a:ext uri="{FF2B5EF4-FFF2-40B4-BE49-F238E27FC236}">
                  <a16:creationId xmlns:a16="http://schemas.microsoft.com/office/drawing/2014/main" id="{E6A0D17C-06D9-706C-94CB-196952A2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690" y="1702082"/>
              <a:ext cx="2880000" cy="2160000"/>
            </a:xfrm>
            <a:prstGeom prst="rect">
              <a:avLst/>
            </a:prstGeom>
          </p:spPr>
        </p:pic>
      </p:grpSp>
      <p:graphicFrame>
        <p:nvGraphicFramePr>
          <p:cNvPr id="24" name="표 16">
            <a:extLst>
              <a:ext uri="{FF2B5EF4-FFF2-40B4-BE49-F238E27FC236}">
                <a16:creationId xmlns:a16="http://schemas.microsoft.com/office/drawing/2014/main" id="{8BAB29BE-E97F-4B02-4DC0-9F3570387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98092"/>
              </p:ext>
            </p:extLst>
          </p:nvPr>
        </p:nvGraphicFramePr>
        <p:xfrm>
          <a:off x="564173" y="2225981"/>
          <a:ext cx="2333765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26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SOC</a:t>
                      </a:r>
                    </a:p>
                    <a:p>
                      <a:pPr algn="ctr" latinLnBrk="1"/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0.039656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0.062008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0.050902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0.067757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0.033821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0.051462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964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/>
              <a:t>1D</a:t>
            </a:r>
            <a:r>
              <a:rPr lang="en-US" altLang="ko-KR" sz="2000" b="1" dirty="0"/>
              <a:t>-CNN </a:t>
            </a:r>
            <a:r>
              <a:rPr lang="ko-KR" altLang="en-US" sz="2000" b="1" dirty="0"/>
              <a:t>실험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SOH </a:t>
            </a:r>
            <a:r>
              <a:rPr lang="ko-KR" altLang="en-US" sz="1600" b="1" dirty="0"/>
              <a:t>예측 결과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9990655-4B06-D790-5175-87D543746CB7}"/>
              </a:ext>
            </a:extLst>
          </p:cNvPr>
          <p:cNvGrpSpPr/>
          <p:nvPr/>
        </p:nvGrpSpPr>
        <p:grpSpPr>
          <a:xfrm>
            <a:off x="3321194" y="1631983"/>
            <a:ext cx="8640000" cy="4320000"/>
            <a:chOff x="3528363" y="1631983"/>
            <a:chExt cx="8640000" cy="4320000"/>
          </a:xfrm>
        </p:grpSpPr>
        <p:pic>
          <p:nvPicPr>
            <p:cNvPr id="6" name="그림 5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250DE10A-FED0-C6E6-2269-43324A83A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363" y="3791983"/>
              <a:ext cx="2880000" cy="2160000"/>
            </a:xfrm>
            <a:prstGeom prst="rect">
              <a:avLst/>
            </a:prstGeom>
          </p:spPr>
        </p:pic>
        <p:pic>
          <p:nvPicPr>
            <p:cNvPr id="9" name="그림 8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0F328C44-F4C6-6E6B-B3A4-9CDC8DD2E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63" y="1631983"/>
              <a:ext cx="2880000" cy="2160000"/>
            </a:xfrm>
            <a:prstGeom prst="rect">
              <a:avLst/>
            </a:prstGeom>
          </p:spPr>
        </p:pic>
        <p:pic>
          <p:nvPicPr>
            <p:cNvPr id="17" name="그림 16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21F40D3A-B98C-1C3F-9A10-A837349E5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63" y="3729375"/>
              <a:ext cx="2880000" cy="2160000"/>
            </a:xfrm>
            <a:prstGeom prst="rect">
              <a:avLst/>
            </a:prstGeom>
          </p:spPr>
        </p:pic>
        <p:pic>
          <p:nvPicPr>
            <p:cNvPr id="21" name="그림 20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B2FBCCBA-AD9E-E2FC-77F4-3973FC264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363" y="1631983"/>
              <a:ext cx="2880000" cy="2160000"/>
            </a:xfrm>
            <a:prstGeom prst="rect">
              <a:avLst/>
            </a:prstGeom>
          </p:spPr>
        </p:pic>
        <p:pic>
          <p:nvPicPr>
            <p:cNvPr id="26" name="그림 25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B2757C93-F146-0B63-A330-4838E24EB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363" y="3725960"/>
              <a:ext cx="2880000" cy="2160000"/>
            </a:xfrm>
            <a:prstGeom prst="rect">
              <a:avLst/>
            </a:prstGeom>
          </p:spPr>
        </p:pic>
        <p:pic>
          <p:nvPicPr>
            <p:cNvPr id="30" name="그림 29" descr="텍스트, 스크린샷, 그래프, 도표이(가) 표시된 사진&#10;&#10;자동 생성된 설명">
              <a:extLst>
                <a:ext uri="{FF2B5EF4-FFF2-40B4-BE49-F238E27FC236}">
                  <a16:creationId xmlns:a16="http://schemas.microsoft.com/office/drawing/2014/main" id="{682A1E6D-400F-F740-197B-AABFB82C2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363" y="1631983"/>
              <a:ext cx="2880000" cy="2160000"/>
            </a:xfrm>
            <a:prstGeom prst="rect">
              <a:avLst/>
            </a:prstGeom>
          </p:spPr>
        </p:pic>
      </p:grpSp>
      <p:graphicFrame>
        <p:nvGraphicFramePr>
          <p:cNvPr id="32" name="표 16">
            <a:extLst>
              <a:ext uri="{FF2B5EF4-FFF2-40B4-BE49-F238E27FC236}">
                <a16:creationId xmlns:a16="http://schemas.microsoft.com/office/drawing/2014/main" id="{E9EDC6C9-1D6A-557A-F846-360942166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72778"/>
              </p:ext>
            </p:extLst>
          </p:nvPr>
        </p:nvGraphicFramePr>
        <p:xfrm>
          <a:off x="564173" y="2225981"/>
          <a:ext cx="2333765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26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Type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SOH</a:t>
                      </a:r>
                    </a:p>
                    <a:p>
                      <a:pPr algn="ctr" latinLnBrk="1"/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RMSE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0.08767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0.08443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0.045349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0.046154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0.032289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0.035083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6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323994" y="3147962"/>
            <a:ext cx="1544012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>
                <a:solidFill>
                  <a:srgbClr val="595959"/>
                </a:solidFill>
                <a:latin typeface="Raleway" pitchFamily="34" charset="0"/>
              </a:rPr>
              <a:t>04.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향후 연구</a:t>
            </a:r>
            <a:endParaRPr lang="en-US" altLang="ko-KR" b="1" dirty="0">
              <a:solidFill>
                <a:srgbClr val="595959"/>
              </a:solidFill>
              <a:latin typeface="Raleway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43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향후 연구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/>
              <a:t>1D</a:t>
            </a:r>
            <a:r>
              <a:rPr lang="en-US" altLang="ko-KR" sz="1600" b="1" dirty="0"/>
              <a:t>-CNN </a:t>
            </a:r>
            <a:r>
              <a:rPr lang="ko-KR" altLang="en-US" sz="1600" b="1" dirty="0"/>
              <a:t>모델 최적화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893379" y="1776904"/>
            <a:ext cx="669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 err="1"/>
              <a:t>하이퍼</a:t>
            </a:r>
            <a:r>
              <a:rPr lang="ko-KR" altLang="en-US" sz="1400" dirty="0"/>
              <a:t> 파라미터</a:t>
            </a:r>
            <a:r>
              <a:rPr lang="en-US" altLang="ko-KR" sz="1400" dirty="0"/>
              <a:t> </a:t>
            </a:r>
            <a:r>
              <a:rPr lang="ko-KR" altLang="en-US" sz="1400" dirty="0"/>
              <a:t>및</a:t>
            </a:r>
            <a:r>
              <a:rPr lang="en-US" altLang="ko-KR" sz="1400" dirty="0"/>
              <a:t> </a:t>
            </a:r>
            <a:r>
              <a:rPr lang="ko-KR" altLang="en-US" sz="1400" dirty="0"/>
              <a:t>최적화된 모델 구조 선정을 통해 </a:t>
            </a:r>
            <a:r>
              <a:rPr lang="en-US" altLang="ko-KR" sz="1400" dirty="0" err="1"/>
              <a:t>1D</a:t>
            </a:r>
            <a:r>
              <a:rPr lang="en-US" altLang="ko-KR" sz="1400" dirty="0"/>
              <a:t>-CNN </a:t>
            </a:r>
            <a:r>
              <a:rPr lang="ko-KR" altLang="en-US" sz="1400" dirty="0"/>
              <a:t>모델 성능 향상</a:t>
            </a:r>
            <a:endParaRPr lang="en-US" altLang="ko-KR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A292C-BAEF-75B3-3322-7B0FFF9C366D}"/>
              </a:ext>
            </a:extLst>
          </p:cNvPr>
          <p:cNvSpPr txBox="1"/>
          <p:nvPr/>
        </p:nvSpPr>
        <p:spPr>
          <a:xfrm>
            <a:off x="564173" y="2474976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데이터 </a:t>
            </a:r>
            <a:r>
              <a:rPr lang="ko-KR" altLang="en-US" sz="1600" b="1" dirty="0" err="1"/>
              <a:t>전처리</a:t>
            </a:r>
            <a:r>
              <a:rPr lang="ko-KR" altLang="en-US" sz="1600" b="1" dirty="0"/>
              <a:t> 기법 최적화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83492-333D-0D73-6921-D0C1F6D30CE6}"/>
              </a:ext>
            </a:extLst>
          </p:cNvPr>
          <p:cNvSpPr txBox="1"/>
          <p:nvPr/>
        </p:nvSpPr>
        <p:spPr>
          <a:xfrm>
            <a:off x="893379" y="2860699"/>
            <a:ext cx="7592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Time</a:t>
            </a:r>
            <a:r>
              <a:rPr lang="ko-KR" altLang="en-US" sz="1400" dirty="0"/>
              <a:t>에서의 </a:t>
            </a:r>
            <a:r>
              <a:rPr lang="en-US" altLang="ko-KR" sz="1400" dirty="0"/>
              <a:t>v </a:t>
            </a:r>
            <a:r>
              <a:rPr lang="ko-KR" altLang="en-US" sz="1400" dirty="0"/>
              <a:t>구간 길이</a:t>
            </a:r>
            <a:r>
              <a:rPr lang="en-US" altLang="ko-KR" sz="1400" dirty="0"/>
              <a:t>, </a:t>
            </a:r>
            <a:r>
              <a:rPr lang="ko-KR" altLang="en-US" sz="1400" dirty="0"/>
              <a:t>한 </a:t>
            </a:r>
            <a:r>
              <a:rPr lang="ko-KR" altLang="en-US" sz="1400" dirty="0" err="1"/>
              <a:t>싸이클에서의</a:t>
            </a:r>
            <a:r>
              <a:rPr lang="ko-KR" altLang="en-US" sz="1400" dirty="0"/>
              <a:t> </a:t>
            </a:r>
            <a:r>
              <a:rPr lang="en-US" altLang="ko-KR" sz="1400" dirty="0"/>
              <a:t>Time</a:t>
            </a:r>
            <a:r>
              <a:rPr lang="ko-KR" altLang="en-US" sz="1400" dirty="0"/>
              <a:t>의 개수 등 모델 입력 데이터 크기 최적화</a:t>
            </a:r>
            <a:endParaRPr lang="en-US" altLang="ko-KR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50E20-4030-2592-DBFE-20304B95A1A1}"/>
              </a:ext>
            </a:extLst>
          </p:cNvPr>
          <p:cNvSpPr txBox="1"/>
          <p:nvPr/>
        </p:nvSpPr>
        <p:spPr>
          <a:xfrm>
            <a:off x="564173" y="3558771"/>
            <a:ext cx="316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SOH </a:t>
            </a:r>
            <a:r>
              <a:rPr lang="ko-KR" altLang="en-US" sz="1600" b="1" dirty="0"/>
              <a:t>예측 모델에 사전학습 진행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A2AFB-87C6-E3F1-6A77-9CD1F9266721}"/>
              </a:ext>
            </a:extLst>
          </p:cNvPr>
          <p:cNvSpPr txBox="1"/>
          <p:nvPr/>
        </p:nvSpPr>
        <p:spPr>
          <a:xfrm>
            <a:off x="893379" y="3944494"/>
            <a:ext cx="1057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err="1"/>
              <a:t>OCV</a:t>
            </a:r>
            <a:r>
              <a:rPr lang="en-US" altLang="ko-KR" sz="1400" dirty="0"/>
              <a:t> </a:t>
            </a:r>
            <a:r>
              <a:rPr lang="ko-KR" altLang="en-US" sz="1400" dirty="0"/>
              <a:t>커브 데이터</a:t>
            </a:r>
            <a:r>
              <a:rPr lang="en-US" altLang="ko-KR" sz="1400" dirty="0"/>
              <a:t> </a:t>
            </a:r>
            <a:r>
              <a:rPr lang="ko-KR" altLang="en-US" sz="1400" dirty="0"/>
              <a:t>및 </a:t>
            </a:r>
            <a:r>
              <a:rPr lang="en-US" altLang="ko-KR" sz="1400" dirty="0"/>
              <a:t>NASA, Oxford </a:t>
            </a:r>
            <a:r>
              <a:rPr lang="ko-KR" altLang="en-US" sz="1400" dirty="0"/>
              <a:t>공개 데이터 등 추가 데이터를 사용하여 </a:t>
            </a:r>
            <a:r>
              <a:rPr lang="en-US" altLang="ko-KR" sz="1400" dirty="0"/>
              <a:t>SOH </a:t>
            </a:r>
            <a:r>
              <a:rPr lang="ko-KR" altLang="en-US" sz="1400" dirty="0"/>
              <a:t>예측 모델을 사전 학습하여 가중치 적용을 통해 예측 성능 향상</a:t>
            </a:r>
            <a:endParaRPr lang="en-US" altLang="ko-KR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D144C-0A4D-0271-2C81-D6318A842556}"/>
              </a:ext>
            </a:extLst>
          </p:cNvPr>
          <p:cNvSpPr txBox="1"/>
          <p:nvPr/>
        </p:nvSpPr>
        <p:spPr>
          <a:xfrm>
            <a:off x="564173" y="4770923"/>
            <a:ext cx="451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시계열 정보를 포함한 최적 알고리즘 추가 탐색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4612E-53A9-731F-40CF-1CD40A7EAA74}"/>
              </a:ext>
            </a:extLst>
          </p:cNvPr>
          <p:cNvSpPr txBox="1"/>
          <p:nvPr/>
        </p:nvSpPr>
        <p:spPr>
          <a:xfrm>
            <a:off x="893379" y="5156646"/>
            <a:ext cx="1057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시계열적 정보를 잃는 한계를 가진 </a:t>
            </a:r>
            <a:r>
              <a:rPr lang="en-US" altLang="ko-KR" sz="1400" dirty="0" err="1"/>
              <a:t>1D</a:t>
            </a:r>
            <a:r>
              <a:rPr lang="en-US" altLang="ko-KR" sz="1400" dirty="0"/>
              <a:t>-CNN</a:t>
            </a:r>
            <a:r>
              <a:rPr lang="ko-KR" altLang="en-US" sz="1400" dirty="0"/>
              <a:t>의 단점을 보완할 모델 탐색</a:t>
            </a:r>
            <a:br>
              <a:rPr lang="en-US" altLang="ko-KR" sz="1400" dirty="0"/>
            </a:br>
            <a:r>
              <a:rPr lang="en-US" altLang="ko-KR" sz="1400" dirty="0">
                <a:sym typeface="Wingdings" panose="05000000000000000000" pitchFamily="2" charset="2"/>
              </a:rPr>
              <a:t> SOC </a:t>
            </a:r>
            <a:r>
              <a:rPr lang="ko-KR" altLang="en-US" sz="1400" dirty="0">
                <a:sym typeface="Wingdings" panose="05000000000000000000" pitchFamily="2" charset="2"/>
              </a:rPr>
              <a:t>예측 성능 향상으로 높은 </a:t>
            </a:r>
            <a:r>
              <a:rPr lang="en-US" altLang="ko-KR" sz="1400" dirty="0">
                <a:sym typeface="Wingdings" panose="05000000000000000000" pitchFamily="2" charset="2"/>
              </a:rPr>
              <a:t>SOH </a:t>
            </a:r>
            <a:r>
              <a:rPr lang="ko-KR" altLang="en-US" sz="1400" dirty="0">
                <a:sym typeface="Wingdings" panose="05000000000000000000" pitchFamily="2" charset="2"/>
              </a:rPr>
              <a:t>예측 성능 기대됨</a:t>
            </a:r>
            <a:r>
              <a:rPr lang="en-US" altLang="ko-K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774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5107298" y="3833625"/>
            <a:ext cx="1977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changchoi@</a:t>
            </a:r>
            <a:r>
              <a:rPr lang="ko-KR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gachon</a:t>
            </a:r>
            <a:r>
              <a:rPr lang="ko-K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.ac.kr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 b="1" i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IIP Lab</a:t>
            </a:r>
            <a:endParaRPr sz="1600" b="1" i="1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65" name="Google Shape;365;p10"/>
          <p:cNvSpPr/>
          <p:nvPr/>
        </p:nvSpPr>
        <p:spPr>
          <a:xfrm>
            <a:off x="4257306" y="3136613"/>
            <a:ext cx="36773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감사합니다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101978" y="3147962"/>
            <a:ext cx="1988045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01.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연구 진행사항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2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 flipV="1">
            <a:off x="340818" y="1303893"/>
            <a:ext cx="4146961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인공지능 기반 </a:t>
            </a:r>
            <a:r>
              <a:rPr lang="en-US" altLang="ko-KR" sz="2000" b="1" dirty="0"/>
              <a:t>SOH </a:t>
            </a:r>
            <a:r>
              <a:rPr lang="ko-KR" altLang="en-US" sz="2000" b="1" dirty="0"/>
              <a:t>예측 모델 개발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진행 사항</a:t>
            </a:r>
            <a:endParaRPr lang="en-US" altLang="ko-KR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FB605-C82D-DBC1-2E00-E0981A973E0C}"/>
              </a:ext>
            </a:extLst>
          </p:cNvPr>
          <p:cNvSpPr txBox="1"/>
          <p:nvPr/>
        </p:nvSpPr>
        <p:spPr>
          <a:xfrm>
            <a:off x="893379" y="1776904"/>
            <a:ext cx="10196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200" dirty="0"/>
              <a:t>SOH </a:t>
            </a:r>
            <a:r>
              <a:rPr lang="ko-KR" altLang="en-US" sz="1200" dirty="0"/>
              <a:t>추정을 위한 </a:t>
            </a:r>
            <a:r>
              <a:rPr lang="en-US" altLang="ko-KR" sz="1200" dirty="0"/>
              <a:t>LSTM </a:t>
            </a:r>
            <a:r>
              <a:rPr lang="ko-KR" altLang="en-US" sz="1200" dirty="0"/>
              <a:t>기반 모델 개발 </a:t>
            </a:r>
            <a:r>
              <a:rPr lang="en-US" altLang="ko-KR" sz="1200" dirty="0"/>
              <a:t>	</a:t>
            </a:r>
            <a:r>
              <a:rPr lang="en-US" altLang="ko-KR" sz="1200" b="1" dirty="0">
                <a:solidFill>
                  <a:schemeClr val="accent1"/>
                </a:solidFill>
              </a:rPr>
              <a:t>(</a:t>
            </a:r>
            <a:r>
              <a:rPr lang="ko-KR" altLang="en-US" sz="1200" b="1" dirty="0">
                <a:solidFill>
                  <a:schemeClr val="accent1"/>
                </a:solidFill>
              </a:rPr>
              <a:t>완료</a:t>
            </a:r>
            <a:r>
              <a:rPr lang="en-US" altLang="ko-KR" sz="1200" b="1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en-US" altLang="ko-KR" sz="12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sz="1200" dirty="0"/>
              <a:t>SOH </a:t>
            </a:r>
            <a:r>
              <a:rPr lang="ko-KR" altLang="en-US" sz="1200" dirty="0"/>
              <a:t>추정을 위한 통합 모델 개발</a:t>
            </a:r>
            <a:r>
              <a:rPr lang="en-US" altLang="ko-KR" sz="1200" dirty="0"/>
              <a:t>	</a:t>
            </a:r>
            <a:r>
              <a:rPr lang="ko-KR" altLang="en-US" sz="1200" dirty="0"/>
              <a:t> </a:t>
            </a:r>
            <a:r>
              <a:rPr lang="en-US" altLang="ko-KR" sz="1200" dirty="0"/>
              <a:t>	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진행 중</a:t>
            </a:r>
            <a:r>
              <a:rPr lang="en-US" altLang="ko-KR" sz="1200" b="1" dirty="0"/>
              <a:t>)</a:t>
            </a:r>
          </a:p>
          <a:p>
            <a:pPr marL="285750" indent="-285750">
              <a:buFontTx/>
              <a:buChar char="-"/>
            </a:pPr>
            <a:endParaRPr lang="en-US" altLang="ko-KR" sz="12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200" dirty="0"/>
              <a:t>최종 보고서 작성</a:t>
            </a:r>
            <a:r>
              <a:rPr lang="en-US" altLang="ko-KR" sz="1200" dirty="0"/>
              <a:t>			</a:t>
            </a:r>
            <a:r>
              <a:rPr lang="en-US" altLang="ko-KR" sz="1200" b="1" dirty="0">
                <a:solidFill>
                  <a:srgbClr val="FF0000"/>
                </a:solidFill>
              </a:rPr>
              <a:t>(~8/4)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1DAEC5A-1F1D-01F9-980D-09A6E6E1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317" y="3010526"/>
            <a:ext cx="6650654" cy="322739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DDABBA1-A3D3-8530-6956-26D7C30021B9}"/>
              </a:ext>
            </a:extLst>
          </p:cNvPr>
          <p:cNvSpPr/>
          <p:nvPr/>
        </p:nvSpPr>
        <p:spPr>
          <a:xfrm>
            <a:off x="6767763" y="3377491"/>
            <a:ext cx="1434943" cy="24183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5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기존 연구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446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SOC </a:t>
            </a:r>
            <a:r>
              <a:rPr lang="ko-KR" altLang="en-US" sz="1600" b="1" dirty="0"/>
              <a:t>추정을 위한 </a:t>
            </a:r>
            <a:r>
              <a:rPr lang="en-US" altLang="ko-KR" sz="1600" b="1" dirty="0"/>
              <a:t>Transformer </a:t>
            </a:r>
            <a:r>
              <a:rPr lang="ko-KR" altLang="en-US" sz="1600" b="1" dirty="0"/>
              <a:t>기반 모델 개발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93B935-3318-D26D-EDD5-A0F6660B0EF3}"/>
              </a:ext>
            </a:extLst>
          </p:cNvPr>
          <p:cNvSpPr txBox="1"/>
          <p:nvPr/>
        </p:nvSpPr>
        <p:spPr>
          <a:xfrm>
            <a:off x="893380" y="1776904"/>
            <a:ext cx="6618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전압의 구간을 나눠 구간에 따른 </a:t>
            </a:r>
            <a:r>
              <a:rPr lang="en-US" altLang="ko-KR" sz="1400" dirty="0"/>
              <a:t>SOC</a:t>
            </a:r>
            <a:r>
              <a:rPr lang="ko-KR" altLang="en-US" sz="1400" dirty="0"/>
              <a:t>를 추정하는 </a:t>
            </a:r>
            <a:r>
              <a:rPr lang="en-US" altLang="ko-KR" sz="1400" dirty="0"/>
              <a:t>Transformer </a:t>
            </a:r>
            <a:r>
              <a:rPr lang="ko-KR" altLang="en-US" sz="1400" dirty="0"/>
              <a:t>기반 모델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구간에 따른 상대적 변화를 비교하여 효과적인 </a:t>
            </a:r>
            <a:r>
              <a:rPr lang="en-US" altLang="ko-KR" sz="1400" dirty="0"/>
              <a:t>SOC </a:t>
            </a:r>
            <a:r>
              <a:rPr lang="ko-KR" altLang="en-US" sz="1400" dirty="0"/>
              <a:t>추정</a:t>
            </a:r>
            <a:endParaRPr lang="en-US" altLang="ko-KR" sz="1400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FEC0FEF-B175-2519-A2E9-3B4341E1F6FB}"/>
              </a:ext>
            </a:extLst>
          </p:cNvPr>
          <p:cNvCxnSpPr>
            <a:cxnSpLocks/>
            <a:endCxn id="40" idx="2"/>
          </p:cNvCxnSpPr>
          <p:nvPr/>
        </p:nvCxnSpPr>
        <p:spPr>
          <a:xfrm flipH="1" flipV="1">
            <a:off x="9032890" y="5149295"/>
            <a:ext cx="1" cy="6536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6D1EA3DC-19A0-92B7-6390-9B322A09A282}"/>
              </a:ext>
            </a:extLst>
          </p:cNvPr>
          <p:cNvSpPr/>
          <p:nvPr/>
        </p:nvSpPr>
        <p:spPr>
          <a:xfrm>
            <a:off x="1513350" y="3549082"/>
            <a:ext cx="5049846" cy="10913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/>
              <a:t>Transformer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B74419C-ACD0-37A9-EB91-75CC5DCDA00B}"/>
              </a:ext>
            </a:extLst>
          </p:cNvPr>
          <p:cNvCxnSpPr/>
          <p:nvPr/>
        </p:nvCxnSpPr>
        <p:spPr>
          <a:xfrm flipV="1">
            <a:off x="3053080" y="2845784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7F63AE5-412A-E8B4-A3B2-EA760298A084}"/>
              </a:ext>
            </a:extLst>
          </p:cNvPr>
          <p:cNvCxnSpPr/>
          <p:nvPr/>
        </p:nvCxnSpPr>
        <p:spPr>
          <a:xfrm flipV="1">
            <a:off x="4044171" y="2845784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26A776E-E846-7242-E253-E1EA58C66BCD}"/>
              </a:ext>
            </a:extLst>
          </p:cNvPr>
          <p:cNvCxnSpPr/>
          <p:nvPr/>
        </p:nvCxnSpPr>
        <p:spPr>
          <a:xfrm flipV="1">
            <a:off x="5106055" y="2845784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45D4201-BB9A-DC6A-30B5-0774E98D37E8}"/>
              </a:ext>
            </a:extLst>
          </p:cNvPr>
          <p:cNvCxnSpPr/>
          <p:nvPr/>
        </p:nvCxnSpPr>
        <p:spPr>
          <a:xfrm flipV="1">
            <a:off x="6114845" y="2845784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9B72C2BB-FA07-62EE-DE0A-5C6991A62F61}"/>
              </a:ext>
            </a:extLst>
          </p:cNvPr>
          <p:cNvCxnSpPr/>
          <p:nvPr/>
        </p:nvCxnSpPr>
        <p:spPr>
          <a:xfrm flipV="1">
            <a:off x="2061989" y="2845784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">
            <a:extLst>
              <a:ext uri="{FF2B5EF4-FFF2-40B4-BE49-F238E27FC236}">
                <a16:creationId xmlns:a16="http://schemas.microsoft.com/office/drawing/2014/main" id="{CDFFFFE5-190C-CFE0-9E9C-97C094E3549C}"/>
              </a:ext>
            </a:extLst>
          </p:cNvPr>
          <p:cNvSpPr txBox="1"/>
          <p:nvPr/>
        </p:nvSpPr>
        <p:spPr>
          <a:xfrm>
            <a:off x="5816928" y="3153702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/>
              <a:t>SOC 5</a:t>
            </a:r>
            <a:endParaRPr lang="ko-KR" altLang="en-US" sz="1100" b="1" dirty="0"/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8CD9685B-A162-6DF0-FFD8-EE63161ED32C}"/>
              </a:ext>
            </a:extLst>
          </p:cNvPr>
          <p:cNvSpPr txBox="1"/>
          <p:nvPr/>
        </p:nvSpPr>
        <p:spPr>
          <a:xfrm>
            <a:off x="4802239" y="3153702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/>
              <a:t>SOC 4</a:t>
            </a:r>
            <a:endParaRPr lang="ko-KR" altLang="en-US" sz="1100" b="1" dirty="0"/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2E6ACA34-A265-690B-474C-DC84CB35C987}"/>
              </a:ext>
            </a:extLst>
          </p:cNvPr>
          <p:cNvSpPr txBox="1"/>
          <p:nvPr/>
        </p:nvSpPr>
        <p:spPr>
          <a:xfrm>
            <a:off x="3781652" y="3153702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/>
              <a:t>SOC 3</a:t>
            </a:r>
            <a:endParaRPr lang="ko-KR" altLang="en-US" sz="1100" b="1" dirty="0"/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EAFCD648-6317-571D-FDC1-87A5BDA79B2D}"/>
              </a:ext>
            </a:extLst>
          </p:cNvPr>
          <p:cNvSpPr txBox="1"/>
          <p:nvPr/>
        </p:nvSpPr>
        <p:spPr>
          <a:xfrm>
            <a:off x="2766963" y="3153702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/>
              <a:t>SOC 2</a:t>
            </a:r>
            <a:endParaRPr lang="ko-KR" altLang="en-US" sz="1100" b="1" dirty="0"/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266265C2-B424-B998-9DFA-86EBF3605B1D}"/>
              </a:ext>
            </a:extLst>
          </p:cNvPr>
          <p:cNvSpPr txBox="1"/>
          <p:nvPr/>
        </p:nvSpPr>
        <p:spPr>
          <a:xfrm>
            <a:off x="1752274" y="3153702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/>
              <a:t>SOC 1</a:t>
            </a:r>
            <a:endParaRPr lang="ko-KR" altLang="en-US" sz="1100" b="1" dirty="0"/>
          </a:p>
        </p:txBody>
      </p:sp>
      <p:pic>
        <p:nvPicPr>
          <p:cNvPr id="21" name="table">
            <a:extLst>
              <a:ext uri="{FF2B5EF4-FFF2-40B4-BE49-F238E27FC236}">
                <a16:creationId xmlns:a16="http://schemas.microsoft.com/office/drawing/2014/main" id="{632E09C8-EC39-3397-ABBF-EA666E46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49" y="5077815"/>
            <a:ext cx="1140136" cy="167640"/>
          </a:xfrm>
          <a:prstGeom prst="rect">
            <a:avLst/>
          </a:prstGeom>
        </p:spPr>
      </p:pic>
      <p:pic>
        <p:nvPicPr>
          <p:cNvPr id="22" name="table">
            <a:extLst>
              <a:ext uri="{FF2B5EF4-FFF2-40B4-BE49-F238E27FC236}">
                <a16:creationId xmlns:a16="http://schemas.microsoft.com/office/drawing/2014/main" id="{E5EDAB98-4003-990F-6C00-583D6FCC4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548" y="5295800"/>
            <a:ext cx="1140136" cy="167640"/>
          </a:xfrm>
          <a:prstGeom prst="rect">
            <a:avLst/>
          </a:prstGeom>
        </p:spPr>
      </p:pic>
      <p:pic>
        <p:nvPicPr>
          <p:cNvPr id="23" name="table">
            <a:extLst>
              <a:ext uri="{FF2B5EF4-FFF2-40B4-BE49-F238E27FC236}">
                <a16:creationId xmlns:a16="http://schemas.microsoft.com/office/drawing/2014/main" id="{ED45EE36-5EE1-027A-84CB-4AD91EF7F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04" y="5080563"/>
            <a:ext cx="1140136" cy="167640"/>
          </a:xfrm>
          <a:prstGeom prst="rect">
            <a:avLst/>
          </a:prstGeom>
        </p:spPr>
      </p:pic>
      <p:pic>
        <p:nvPicPr>
          <p:cNvPr id="24" name="table">
            <a:extLst>
              <a:ext uri="{FF2B5EF4-FFF2-40B4-BE49-F238E27FC236}">
                <a16:creationId xmlns:a16="http://schemas.microsoft.com/office/drawing/2014/main" id="{8C80DC3E-458E-64E7-8508-92A505016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562" y="5265884"/>
            <a:ext cx="1140136" cy="167640"/>
          </a:xfrm>
          <a:prstGeom prst="rect">
            <a:avLst/>
          </a:prstGeom>
        </p:spPr>
      </p:pic>
      <p:pic>
        <p:nvPicPr>
          <p:cNvPr id="25" name="table">
            <a:extLst>
              <a:ext uri="{FF2B5EF4-FFF2-40B4-BE49-F238E27FC236}">
                <a16:creationId xmlns:a16="http://schemas.microsoft.com/office/drawing/2014/main" id="{93063D88-3064-6E5B-D20D-6BE44CBC2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777" y="5080563"/>
            <a:ext cx="1140136" cy="167640"/>
          </a:xfrm>
          <a:prstGeom prst="rect">
            <a:avLst/>
          </a:prstGeom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2B76E88-3F4D-A9B2-15CF-9FEA85700925}"/>
              </a:ext>
            </a:extLst>
          </p:cNvPr>
          <p:cNvCxnSpPr>
            <a:cxnSpLocks/>
          </p:cNvCxnSpPr>
          <p:nvPr/>
        </p:nvCxnSpPr>
        <p:spPr>
          <a:xfrm flipV="1">
            <a:off x="2061989" y="4640771"/>
            <a:ext cx="0" cy="31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18478B16-2703-924A-EFA0-EBF6E44D4CD8}"/>
              </a:ext>
            </a:extLst>
          </p:cNvPr>
          <p:cNvCxnSpPr>
            <a:cxnSpLocks/>
          </p:cNvCxnSpPr>
          <p:nvPr/>
        </p:nvCxnSpPr>
        <p:spPr>
          <a:xfrm flipV="1">
            <a:off x="4044171" y="4640771"/>
            <a:ext cx="0" cy="31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B29E9DB-6459-50EF-8ECC-5DDD1DF168A6}"/>
              </a:ext>
            </a:extLst>
          </p:cNvPr>
          <p:cNvCxnSpPr>
            <a:cxnSpLocks/>
          </p:cNvCxnSpPr>
          <p:nvPr/>
        </p:nvCxnSpPr>
        <p:spPr>
          <a:xfrm flipV="1">
            <a:off x="6114844" y="4640771"/>
            <a:ext cx="0" cy="31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621A2E5D-A7D6-35B9-3BAC-4766D1EA6E0C}"/>
              </a:ext>
            </a:extLst>
          </p:cNvPr>
          <p:cNvCxnSpPr>
            <a:cxnSpLocks/>
          </p:cNvCxnSpPr>
          <p:nvPr/>
        </p:nvCxnSpPr>
        <p:spPr>
          <a:xfrm flipV="1">
            <a:off x="3053080" y="4640771"/>
            <a:ext cx="0" cy="60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FEFE8F19-209D-4DA8-8835-C0692CD13F53}"/>
              </a:ext>
            </a:extLst>
          </p:cNvPr>
          <p:cNvCxnSpPr>
            <a:cxnSpLocks/>
          </p:cNvCxnSpPr>
          <p:nvPr/>
        </p:nvCxnSpPr>
        <p:spPr>
          <a:xfrm flipV="1">
            <a:off x="5129652" y="4640771"/>
            <a:ext cx="0" cy="60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4">
            <a:extLst>
              <a:ext uri="{FF2B5EF4-FFF2-40B4-BE49-F238E27FC236}">
                <a16:creationId xmlns:a16="http://schemas.microsoft.com/office/drawing/2014/main" id="{6A58026B-B20C-EADD-8A80-66B4AC9B9BF0}"/>
              </a:ext>
            </a:extLst>
          </p:cNvPr>
          <p:cNvSpPr txBox="1"/>
          <p:nvPr/>
        </p:nvSpPr>
        <p:spPr>
          <a:xfrm>
            <a:off x="1770979" y="4799908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b="1" dirty="0"/>
              <a:t>Time 1</a:t>
            </a:r>
            <a:endParaRPr lang="ko-KR" altLang="en-US" sz="900" b="1" dirty="0"/>
          </a:p>
        </p:txBody>
      </p:sp>
      <p:sp>
        <p:nvSpPr>
          <p:cNvPr id="32" name="TextBox 55">
            <a:extLst>
              <a:ext uri="{FF2B5EF4-FFF2-40B4-BE49-F238E27FC236}">
                <a16:creationId xmlns:a16="http://schemas.microsoft.com/office/drawing/2014/main" id="{C118AF4A-912E-E617-66BE-616055EC1F39}"/>
              </a:ext>
            </a:extLst>
          </p:cNvPr>
          <p:cNvSpPr txBox="1"/>
          <p:nvPr/>
        </p:nvSpPr>
        <p:spPr>
          <a:xfrm>
            <a:off x="2778294" y="4799908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b="1" dirty="0"/>
              <a:t>Time 2</a:t>
            </a:r>
            <a:endParaRPr lang="ko-KR" altLang="en-US" sz="900" b="1" dirty="0"/>
          </a:p>
        </p:txBody>
      </p:sp>
      <p:sp>
        <p:nvSpPr>
          <p:cNvPr id="33" name="TextBox 56">
            <a:extLst>
              <a:ext uri="{FF2B5EF4-FFF2-40B4-BE49-F238E27FC236}">
                <a16:creationId xmlns:a16="http://schemas.microsoft.com/office/drawing/2014/main" id="{79AC405A-3705-70BD-B954-2E84E2CAB25D}"/>
              </a:ext>
            </a:extLst>
          </p:cNvPr>
          <p:cNvSpPr txBox="1"/>
          <p:nvPr/>
        </p:nvSpPr>
        <p:spPr>
          <a:xfrm>
            <a:off x="3773810" y="4799908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b="1" dirty="0"/>
              <a:t>Time 3</a:t>
            </a:r>
            <a:endParaRPr lang="ko-KR" altLang="en-US" sz="900" b="1" dirty="0"/>
          </a:p>
        </p:txBody>
      </p:sp>
      <p:sp>
        <p:nvSpPr>
          <p:cNvPr id="34" name="TextBox 57">
            <a:extLst>
              <a:ext uri="{FF2B5EF4-FFF2-40B4-BE49-F238E27FC236}">
                <a16:creationId xmlns:a16="http://schemas.microsoft.com/office/drawing/2014/main" id="{CE0FCDFB-79B5-E963-F071-9EBFC7F7EBD4}"/>
              </a:ext>
            </a:extLst>
          </p:cNvPr>
          <p:cNvSpPr txBox="1"/>
          <p:nvPr/>
        </p:nvSpPr>
        <p:spPr>
          <a:xfrm>
            <a:off x="4820944" y="4799908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b="1" dirty="0"/>
              <a:t>Time 4</a:t>
            </a:r>
            <a:endParaRPr lang="ko-KR" altLang="en-US" sz="900" b="1" dirty="0"/>
          </a:p>
        </p:txBody>
      </p:sp>
      <p:sp>
        <p:nvSpPr>
          <p:cNvPr id="35" name="TextBox 58">
            <a:extLst>
              <a:ext uri="{FF2B5EF4-FFF2-40B4-BE49-F238E27FC236}">
                <a16:creationId xmlns:a16="http://schemas.microsoft.com/office/drawing/2014/main" id="{8C47FEF0-DF3C-35EA-7710-C8BB63E7F889}"/>
              </a:ext>
            </a:extLst>
          </p:cNvPr>
          <p:cNvSpPr txBox="1"/>
          <p:nvPr/>
        </p:nvSpPr>
        <p:spPr>
          <a:xfrm>
            <a:off x="5834158" y="4799908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b="1" dirty="0"/>
              <a:t>Time 5</a:t>
            </a:r>
            <a:endParaRPr lang="ko-KR" altLang="en-US" sz="900" b="1" dirty="0"/>
          </a:p>
        </p:txBody>
      </p:sp>
      <p:sp>
        <p:nvSpPr>
          <p:cNvPr id="36" name="오른쪽 중괄호 35">
            <a:extLst>
              <a:ext uri="{FF2B5EF4-FFF2-40B4-BE49-F238E27FC236}">
                <a16:creationId xmlns:a16="http://schemas.microsoft.com/office/drawing/2014/main" id="{746625D6-8521-B8AA-2CF3-9E623EFF73FF}"/>
              </a:ext>
            </a:extLst>
          </p:cNvPr>
          <p:cNvSpPr/>
          <p:nvPr/>
        </p:nvSpPr>
        <p:spPr>
          <a:xfrm rot="5400000">
            <a:off x="2972989" y="4989483"/>
            <a:ext cx="73251" cy="11401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60">
                <a:extLst>
                  <a:ext uri="{FF2B5EF4-FFF2-40B4-BE49-F238E27FC236}">
                    <a16:creationId xmlns:a16="http://schemas.microsoft.com/office/drawing/2014/main" id="{FC1923DA-6AC7-1423-B182-9ED394263C0D}"/>
                  </a:ext>
                </a:extLst>
              </p:cNvPr>
              <p:cNvSpPr txBox="1"/>
              <p:nvPr/>
            </p:nvSpPr>
            <p:spPr>
              <a:xfrm>
                <a:off x="2653485" y="5603911"/>
                <a:ext cx="8033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0" dirty="0"/>
                  <a:t>N  </a:t>
                </a:r>
                <a14:m>
                  <m:oMath xmlns:m="http://schemas.openxmlformats.org/officeDocument/2006/math">
                    <m:r>
                      <a:rPr lang="en-US" altLang="ko-KR" sz="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altLang="ko-KR" sz="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800" b="0" i="1" smtClean="0">
                            <a:latin typeface="Cambria Math" panose="02040503050406030204" pitchFamily="18" charset="0"/>
                          </a:rPr>
                          <m:t>𝑠𝑡𝑒𝑝</m:t>
                        </m:r>
                      </m:num>
                      <m:den>
                        <m:r>
                          <a:rPr lang="en-US" altLang="ko-KR" sz="8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37" name="TextBox 60">
                <a:extLst>
                  <a:ext uri="{FF2B5EF4-FFF2-40B4-BE49-F238E27FC236}">
                    <a16:creationId xmlns:a16="http://schemas.microsoft.com/office/drawing/2014/main" id="{FC1923DA-6AC7-1423-B182-9ED394263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485" y="5603911"/>
                <a:ext cx="803361" cy="276999"/>
              </a:xfrm>
              <a:prstGeom prst="rect">
                <a:avLst/>
              </a:prstGeom>
              <a:blipFill>
                <a:blip r:embed="rId8"/>
                <a:stretch>
                  <a:fillRect t="-63043" r="-18182" b="-1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DE15B5A4-CBC4-7C4C-E530-FFCDEF764CE5}"/>
              </a:ext>
            </a:extLst>
          </p:cNvPr>
          <p:cNvCxnSpPr>
            <a:cxnSpLocks/>
          </p:cNvCxnSpPr>
          <p:nvPr/>
        </p:nvCxnSpPr>
        <p:spPr>
          <a:xfrm>
            <a:off x="6539248" y="4625239"/>
            <a:ext cx="1384587" cy="808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93F2F42B-982A-F752-E380-8F88547643D3}"/>
              </a:ext>
            </a:extLst>
          </p:cNvPr>
          <p:cNvCxnSpPr>
            <a:cxnSpLocks/>
          </p:cNvCxnSpPr>
          <p:nvPr/>
        </p:nvCxnSpPr>
        <p:spPr>
          <a:xfrm flipV="1">
            <a:off x="6563196" y="2729192"/>
            <a:ext cx="1384587" cy="853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DC29992-C307-CCF8-909C-E718490AEDAB}"/>
              </a:ext>
            </a:extLst>
          </p:cNvPr>
          <p:cNvSpPr/>
          <p:nvPr/>
        </p:nvSpPr>
        <p:spPr>
          <a:xfrm>
            <a:off x="8189757" y="4629252"/>
            <a:ext cx="1686265" cy="5200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Multi-head attention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AE936446-4A67-D22F-F683-C91A531ECF3C}"/>
              </a:ext>
            </a:extLst>
          </p:cNvPr>
          <p:cNvSpPr/>
          <p:nvPr/>
        </p:nvSpPr>
        <p:spPr>
          <a:xfrm>
            <a:off x="7840872" y="2617203"/>
            <a:ext cx="2202778" cy="2912596"/>
          </a:xfrm>
          <a:prstGeom prst="roundRect">
            <a:avLst/>
          </a:prstGeom>
          <a:noFill/>
          <a:ln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65B5BE8-20E3-EF1E-C902-19F178B6CAB5}"/>
              </a:ext>
            </a:extLst>
          </p:cNvPr>
          <p:cNvSpPr/>
          <p:nvPr/>
        </p:nvSpPr>
        <p:spPr>
          <a:xfrm>
            <a:off x="8198177" y="3223324"/>
            <a:ext cx="1686265" cy="520043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Feed Forward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811DDA9-726B-83CD-EEA0-3D575C9F596D}"/>
              </a:ext>
            </a:extLst>
          </p:cNvPr>
          <p:cNvSpPr/>
          <p:nvPr/>
        </p:nvSpPr>
        <p:spPr>
          <a:xfrm>
            <a:off x="8194836" y="4188911"/>
            <a:ext cx="1686265" cy="371866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Add &amp; Norm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31EE720-6824-5E2F-7220-3DFE467B7EB9}"/>
              </a:ext>
            </a:extLst>
          </p:cNvPr>
          <p:cNvSpPr/>
          <p:nvPr/>
        </p:nvSpPr>
        <p:spPr>
          <a:xfrm>
            <a:off x="8186852" y="2776677"/>
            <a:ext cx="1686265" cy="371866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Add &amp; Norm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cxnSp>
        <p:nvCxnSpPr>
          <p:cNvPr id="45" name="연결선: 구부러짐 44">
            <a:extLst>
              <a:ext uri="{FF2B5EF4-FFF2-40B4-BE49-F238E27FC236}">
                <a16:creationId xmlns:a16="http://schemas.microsoft.com/office/drawing/2014/main" id="{EECE1407-4E3B-9F04-5067-E80B8ACF9BA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113598" y="5067037"/>
            <a:ext cx="253325" cy="405500"/>
          </a:xfrm>
          <a:prstGeom prst="curvedConnector4">
            <a:avLst>
              <a:gd name="adj1" fmla="val 31739"/>
              <a:gd name="adj2" fmla="val 1012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연결선: 구부러짐 45">
            <a:extLst>
              <a:ext uri="{FF2B5EF4-FFF2-40B4-BE49-F238E27FC236}">
                <a16:creationId xmlns:a16="http://schemas.microsoft.com/office/drawing/2014/main" id="{9AD5FFC2-0FCB-B9F4-6656-BC65CCAE3436}"/>
              </a:ext>
            </a:extLst>
          </p:cNvPr>
          <p:cNvCxnSpPr>
            <a:cxnSpLocks/>
          </p:cNvCxnSpPr>
          <p:nvPr/>
        </p:nvCxnSpPr>
        <p:spPr>
          <a:xfrm rot="5400000" flipH="1">
            <a:off x="8707053" y="5065992"/>
            <a:ext cx="233999" cy="426916"/>
          </a:xfrm>
          <a:prstGeom prst="curvedConnector4">
            <a:avLst>
              <a:gd name="adj1" fmla="val 26276"/>
              <a:gd name="adj2" fmla="val 10059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5EF04423-757A-6882-EBDA-3952C45A1036}"/>
              </a:ext>
            </a:extLst>
          </p:cNvPr>
          <p:cNvCxnSpPr>
            <a:cxnSpLocks/>
            <a:stCxn id="43" idx="0"/>
            <a:endCxn id="42" idx="2"/>
          </p:cNvCxnSpPr>
          <p:nvPr/>
        </p:nvCxnSpPr>
        <p:spPr>
          <a:xfrm flipV="1">
            <a:off x="9037969" y="3743367"/>
            <a:ext cx="3341" cy="4455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연결선: 꺾임 47">
            <a:extLst>
              <a:ext uri="{FF2B5EF4-FFF2-40B4-BE49-F238E27FC236}">
                <a16:creationId xmlns:a16="http://schemas.microsoft.com/office/drawing/2014/main" id="{DAE2B40E-1462-1320-D574-71D39802AA80}"/>
              </a:ext>
            </a:extLst>
          </p:cNvPr>
          <p:cNvCxnSpPr>
            <a:cxnSpLocks/>
            <a:endCxn id="44" idx="1"/>
          </p:cNvCxnSpPr>
          <p:nvPr/>
        </p:nvCxnSpPr>
        <p:spPr>
          <a:xfrm rot="16200000" flipV="1">
            <a:off x="8115118" y="3034344"/>
            <a:ext cx="994126" cy="850658"/>
          </a:xfrm>
          <a:prstGeom prst="bentConnector4">
            <a:avLst>
              <a:gd name="adj1" fmla="val -4576"/>
              <a:gd name="adj2" fmla="val 11567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63D31841-D169-D8E0-EA1E-FFB7D981CF42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V="1">
            <a:off x="8086930" y="4482751"/>
            <a:ext cx="1053867" cy="838053"/>
          </a:xfrm>
          <a:prstGeom prst="bentConnector4">
            <a:avLst>
              <a:gd name="adj1" fmla="val -35"/>
              <a:gd name="adj2" fmla="val 11773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F55AEF0-6B02-0D5F-6BE5-7EB495F180DC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9029984" y="2297270"/>
            <a:ext cx="1" cy="479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기존 연구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6AE370F-3E1A-F80F-BA7E-A42DC345B6FA}"/>
              </a:ext>
            </a:extLst>
          </p:cNvPr>
          <p:cNvGrpSpPr/>
          <p:nvPr/>
        </p:nvGrpSpPr>
        <p:grpSpPr>
          <a:xfrm>
            <a:off x="4260273" y="2112304"/>
            <a:ext cx="7042491" cy="3509436"/>
            <a:chOff x="1705539" y="1372754"/>
            <a:chExt cx="9436780" cy="487604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F28C562-A505-A137-B6FC-3C60D782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5539" y="3728798"/>
              <a:ext cx="3360000" cy="2520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FEB5FE7-CAFD-482B-E2A9-A7E9D2B1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5540" y="1372754"/>
              <a:ext cx="3360000" cy="25200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A19A506-ED9D-3714-EF49-F4BD6F8FB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3927" y="3728798"/>
              <a:ext cx="3360000" cy="25200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54446D6-6B80-B23F-C7F8-14296456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82319" y="3728798"/>
              <a:ext cx="3360000" cy="252000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C74A5A66-EFB1-6982-05E2-F49789957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3928" y="1372754"/>
              <a:ext cx="3360000" cy="25200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E6E4AD6-B643-7D89-49D4-E8D96C0D0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82319" y="1372754"/>
              <a:ext cx="3360000" cy="2520000"/>
            </a:xfrm>
            <a:prstGeom prst="rect">
              <a:avLst/>
            </a:prstGeom>
          </p:spPr>
        </p:pic>
      </p:grpSp>
      <p:graphicFrame>
        <p:nvGraphicFramePr>
          <p:cNvPr id="16" name="표 16">
            <a:extLst>
              <a:ext uri="{FF2B5EF4-FFF2-40B4-BE49-F238E27FC236}">
                <a16:creationId xmlns:a16="http://schemas.microsoft.com/office/drawing/2014/main" id="{97940424-6EB4-C604-843B-8BE641211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65760"/>
              </p:ext>
            </p:extLst>
          </p:nvPr>
        </p:nvGraphicFramePr>
        <p:xfrm>
          <a:off x="545394" y="2242018"/>
          <a:ext cx="3374796" cy="3132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803">
                  <a:extLst>
                    <a:ext uri="{9D8B030D-6E8A-4147-A177-3AD203B41FA5}">
                      <a16:colId xmlns:a16="http://schemas.microsoft.com/office/drawing/2014/main" val="1246729941"/>
                    </a:ext>
                  </a:extLst>
                </a:gridCol>
                <a:gridCol w="1194061">
                  <a:extLst>
                    <a:ext uri="{9D8B030D-6E8A-4147-A177-3AD203B41FA5}">
                      <a16:colId xmlns:a16="http://schemas.microsoft.com/office/drawing/2014/main" val="3396019100"/>
                    </a:ext>
                  </a:extLst>
                </a:gridCol>
                <a:gridCol w="1124932">
                  <a:extLst>
                    <a:ext uri="{9D8B030D-6E8A-4147-A177-3AD203B41FA5}">
                      <a16:colId xmlns:a16="http://schemas.microsoft.com/office/drawing/2014/main" val="2164750780"/>
                    </a:ext>
                  </a:extLst>
                </a:gridCol>
              </a:tblGrid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RMSE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Train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Test</a:t>
                      </a:r>
                      <a:endParaRPr lang="ko-KR" altLang="en-US" sz="12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9653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0.1216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0.0953</a:t>
                      </a:r>
                      <a:endParaRPr lang="ko-KR" altLang="en-US" sz="105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893371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원형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0.0691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0.0628</a:t>
                      </a:r>
                      <a:endParaRPr lang="ko-KR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8223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0.0414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0.0358</a:t>
                      </a:r>
                      <a:endParaRPr lang="ko-KR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791028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각형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0.0410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0.0420</a:t>
                      </a:r>
                      <a:endParaRPr lang="ko-KR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76668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#1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0.0366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0.0331</a:t>
                      </a:r>
                      <a:endParaRPr lang="ko-KR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615625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파우치형 </a:t>
                      </a:r>
                      <a:r>
                        <a:rPr lang="en-US" altLang="ko-KR" sz="1200" b="1" dirty="0"/>
                        <a:t>#2</a:t>
                      </a:r>
                      <a:endParaRPr lang="ko-KR" altLang="en-US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0.0364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FF0000"/>
                          </a:solidFill>
                        </a:rPr>
                        <a:t>0.0294</a:t>
                      </a:r>
                      <a:endParaRPr lang="ko-KR" alt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5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92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053087" y="3147962"/>
            <a:ext cx="2085827" cy="5620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02. SOH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예측 모델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3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모델 구조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모델 계획</a:t>
            </a:r>
            <a:endParaRPr lang="ko-KR" altLang="en-US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B8EFD7E-C12D-817C-64FE-F6BF837A0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2" y="2350378"/>
            <a:ext cx="4073574" cy="35257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1734586-2BD2-C1FA-286E-B6BA4B085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295" y="2894475"/>
            <a:ext cx="5085951" cy="2695499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3870DC72-A003-A524-CA94-31B9D665265F}"/>
              </a:ext>
            </a:extLst>
          </p:cNvPr>
          <p:cNvSpPr/>
          <p:nvPr/>
        </p:nvSpPr>
        <p:spPr>
          <a:xfrm>
            <a:off x="5504546" y="3837650"/>
            <a:ext cx="477506" cy="5404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772A3-C674-01A7-86AC-92BB2206148A}"/>
              </a:ext>
            </a:extLst>
          </p:cNvPr>
          <p:cNvSpPr txBox="1"/>
          <p:nvPr/>
        </p:nvSpPr>
        <p:spPr>
          <a:xfrm>
            <a:off x="893379" y="1776904"/>
            <a:ext cx="878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전압 변화를 구간 별로 나누어 구간별 </a:t>
            </a:r>
            <a:r>
              <a:rPr lang="en-US" altLang="ko-KR" sz="1400" dirty="0"/>
              <a:t>SOC</a:t>
            </a:r>
            <a:r>
              <a:rPr lang="ko-KR" altLang="en-US" sz="1400" dirty="0"/>
              <a:t>를 예측 </a:t>
            </a:r>
            <a:r>
              <a:rPr lang="en-US" altLang="ko-KR" sz="1400" dirty="0"/>
              <a:t>-&gt; </a:t>
            </a:r>
            <a:r>
              <a:rPr lang="ko-KR" altLang="en-US" sz="1400" dirty="0"/>
              <a:t>예측한 </a:t>
            </a:r>
            <a:r>
              <a:rPr lang="en-US" altLang="ko-KR" sz="1400" dirty="0"/>
              <a:t>SOC</a:t>
            </a:r>
            <a:r>
              <a:rPr lang="ko-KR" altLang="en-US" sz="1400" dirty="0"/>
              <a:t>를 이용하여 해당 사이클의 </a:t>
            </a:r>
            <a:r>
              <a:rPr lang="en-US" altLang="ko-KR" sz="1400" dirty="0"/>
              <a:t>SOH </a:t>
            </a:r>
            <a:r>
              <a:rPr lang="ko-KR" altLang="en-US" sz="1400" dirty="0"/>
              <a:t>예측</a:t>
            </a:r>
            <a:endParaRPr lang="en-US" altLang="ko-KR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4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비교 모델 설명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430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SOC </a:t>
            </a:r>
            <a:r>
              <a:rPr lang="ko-KR" altLang="en-US" sz="1600" b="1" dirty="0"/>
              <a:t>변화 패턴을 분석하기 위한 시계열 모델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DA83D09-B6F6-FED4-9159-E008C5646B05}"/>
              </a:ext>
            </a:extLst>
          </p:cNvPr>
          <p:cNvSpPr/>
          <p:nvPr/>
        </p:nvSpPr>
        <p:spPr>
          <a:xfrm>
            <a:off x="692150" y="1845130"/>
            <a:ext cx="2667000" cy="4375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D3DD233-D296-4FF0-2956-AD9477067056}"/>
              </a:ext>
            </a:extLst>
          </p:cNvPr>
          <p:cNvSpPr/>
          <p:nvPr/>
        </p:nvSpPr>
        <p:spPr>
          <a:xfrm>
            <a:off x="3409950" y="1845130"/>
            <a:ext cx="2667000" cy="4375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4934A37-BB80-C491-5B8A-571B8272F658}"/>
              </a:ext>
            </a:extLst>
          </p:cNvPr>
          <p:cNvSpPr/>
          <p:nvPr/>
        </p:nvSpPr>
        <p:spPr>
          <a:xfrm>
            <a:off x="6127750" y="1845130"/>
            <a:ext cx="2667000" cy="4375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8E8D9BD-B9F6-488F-60D0-AE20A4DE58BE}"/>
              </a:ext>
            </a:extLst>
          </p:cNvPr>
          <p:cNvSpPr/>
          <p:nvPr/>
        </p:nvSpPr>
        <p:spPr>
          <a:xfrm>
            <a:off x="8845550" y="1845130"/>
            <a:ext cx="2667000" cy="4375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9CAAC-9954-C1AD-2E69-F2C8F9F13E7C}"/>
              </a:ext>
            </a:extLst>
          </p:cNvPr>
          <p:cNvSpPr txBox="1"/>
          <p:nvPr/>
        </p:nvSpPr>
        <p:spPr>
          <a:xfrm>
            <a:off x="742950" y="194047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RNN</a:t>
            </a:r>
            <a:endParaRPr lang="ko-KR" alt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71F295-194B-8F80-8D3B-7E71F4DD0675}"/>
              </a:ext>
            </a:extLst>
          </p:cNvPr>
          <p:cNvSpPr txBox="1"/>
          <p:nvPr/>
        </p:nvSpPr>
        <p:spPr>
          <a:xfrm>
            <a:off x="3469672" y="194047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LSTM</a:t>
            </a:r>
            <a:endParaRPr lang="ko-KR" alt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44780F-EAD0-93CF-B738-E03E0ECB8D31}"/>
              </a:ext>
            </a:extLst>
          </p:cNvPr>
          <p:cNvSpPr txBox="1"/>
          <p:nvPr/>
        </p:nvSpPr>
        <p:spPr>
          <a:xfrm>
            <a:off x="6183273" y="194047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GRU</a:t>
            </a:r>
            <a:endParaRPr lang="ko-KR" alt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D6666E-B1B4-3C97-2A6B-FC2D5C4C2841}"/>
              </a:ext>
            </a:extLst>
          </p:cNvPr>
          <p:cNvSpPr txBox="1"/>
          <p:nvPr/>
        </p:nvSpPr>
        <p:spPr>
          <a:xfrm>
            <a:off x="8907423" y="194047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1D-CNN</a:t>
            </a:r>
            <a:endParaRPr lang="ko-KR" alt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17A15A-32CF-5804-3F10-8BB7144C4493}"/>
              </a:ext>
            </a:extLst>
          </p:cNvPr>
          <p:cNvSpPr txBox="1"/>
          <p:nvPr/>
        </p:nvSpPr>
        <p:spPr>
          <a:xfrm>
            <a:off x="844496" y="42712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장점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E0CD2D-B71C-9A15-C49F-1F00C08148A3}"/>
              </a:ext>
            </a:extLst>
          </p:cNvPr>
          <p:cNvSpPr txBox="1"/>
          <p:nvPr/>
        </p:nvSpPr>
        <p:spPr>
          <a:xfrm>
            <a:off x="844496" y="510503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단점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540CB9-2758-7010-7D4D-011500ADEBD0}"/>
              </a:ext>
            </a:extLst>
          </p:cNvPr>
          <p:cNvSpPr txBox="1"/>
          <p:nvPr/>
        </p:nvSpPr>
        <p:spPr>
          <a:xfrm>
            <a:off x="3529319" y="42712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장점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9E68AB-4260-95DA-CA35-2385A8BEA85B}"/>
              </a:ext>
            </a:extLst>
          </p:cNvPr>
          <p:cNvSpPr txBox="1"/>
          <p:nvPr/>
        </p:nvSpPr>
        <p:spPr>
          <a:xfrm>
            <a:off x="3529319" y="510503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단점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E3AF0A-0E81-9FA6-2851-1CFB13914488}"/>
              </a:ext>
            </a:extLst>
          </p:cNvPr>
          <p:cNvSpPr txBox="1"/>
          <p:nvPr/>
        </p:nvSpPr>
        <p:spPr>
          <a:xfrm>
            <a:off x="6273128" y="42712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장점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CAE26F-75C4-0BB0-BFB3-3359DB08BECE}"/>
              </a:ext>
            </a:extLst>
          </p:cNvPr>
          <p:cNvSpPr txBox="1"/>
          <p:nvPr/>
        </p:nvSpPr>
        <p:spPr>
          <a:xfrm>
            <a:off x="6273128" y="510503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단점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605384-F379-586D-DD9E-2B3B6EC8F7B9}"/>
              </a:ext>
            </a:extLst>
          </p:cNvPr>
          <p:cNvSpPr txBox="1"/>
          <p:nvPr/>
        </p:nvSpPr>
        <p:spPr>
          <a:xfrm>
            <a:off x="8994103" y="42712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장점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FCC7A0-9530-3761-6DF9-543755192DC2}"/>
              </a:ext>
            </a:extLst>
          </p:cNvPr>
          <p:cNvSpPr txBox="1"/>
          <p:nvPr/>
        </p:nvSpPr>
        <p:spPr>
          <a:xfrm>
            <a:off x="8994103" y="510503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단점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7E2F4786-65CD-2C95-CED0-12E9B6217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75" y="2506434"/>
            <a:ext cx="2360809" cy="1529161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CDAA6992-C39B-BB42-14A4-084D5FC0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153" y="2506434"/>
            <a:ext cx="2364593" cy="1557278"/>
          </a:xfrm>
          <a:prstGeom prst="rect">
            <a:avLst/>
          </a:prstGeom>
        </p:spPr>
      </p:pic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8FBF0EF4-6DAD-309F-A916-9EDD90D67454}"/>
              </a:ext>
            </a:extLst>
          </p:cNvPr>
          <p:cNvSpPr/>
          <p:nvPr/>
        </p:nvSpPr>
        <p:spPr>
          <a:xfrm>
            <a:off x="6853649" y="3162300"/>
            <a:ext cx="423451" cy="425450"/>
          </a:xfrm>
          <a:prstGeom prst="roundRect">
            <a:avLst/>
          </a:prstGeom>
          <a:solidFill>
            <a:schemeClr val="accent3">
              <a:alpha val="52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8166186-6CAE-3CE4-20AC-D368CF8C0BC7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7065375" y="2743581"/>
            <a:ext cx="0" cy="41871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5666F35-E70C-0CD1-28BC-D02DD5F3EECD}"/>
              </a:ext>
            </a:extLst>
          </p:cNvPr>
          <p:cNvSpPr txBox="1"/>
          <p:nvPr/>
        </p:nvSpPr>
        <p:spPr>
          <a:xfrm>
            <a:off x="6746216" y="2573700"/>
            <a:ext cx="6383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b="1" dirty="0">
                <a:solidFill>
                  <a:schemeClr val="bg1">
                    <a:lumMod val="65000"/>
                  </a:schemeClr>
                </a:solidFill>
              </a:rPr>
              <a:t>Output Gate</a:t>
            </a:r>
            <a:endParaRPr lang="ko-KR" altLang="en-US" sz="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5879712A-992F-EB79-5B35-78FE5A68D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45" y="2509763"/>
            <a:ext cx="2323281" cy="1553949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DF5281CF-252A-4942-43CB-BC683BA4A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476" y="2506433"/>
            <a:ext cx="2360808" cy="151765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DCAF3B0-F627-265C-38ED-8B074F00C308}"/>
              </a:ext>
            </a:extLst>
          </p:cNvPr>
          <p:cNvSpPr txBox="1"/>
          <p:nvPr/>
        </p:nvSpPr>
        <p:spPr>
          <a:xfrm>
            <a:off x="1066654" y="458385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순차적 정보 처리에 뛰어남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모델 구조가 단순하고 이해하기 쉬움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2A2946-BD67-F9D3-9928-A03B9B628728}"/>
              </a:ext>
            </a:extLst>
          </p:cNvPr>
          <p:cNvSpPr txBox="1"/>
          <p:nvPr/>
        </p:nvSpPr>
        <p:spPr>
          <a:xfrm>
            <a:off x="1066654" y="5404953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장기 의존성 학습이 어려움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병렬처리가 어려움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27ADAA-28BC-9C3C-DEC1-26459318E37B}"/>
              </a:ext>
            </a:extLst>
          </p:cNvPr>
          <p:cNvSpPr txBox="1"/>
          <p:nvPr/>
        </p:nvSpPr>
        <p:spPr>
          <a:xfrm>
            <a:off x="3781259" y="4583850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장기 의존성 문제 해결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게이트를 통한 정보 관리 및 저장 능력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4E2F1D-897D-E759-AD14-8EE8CD1489BD}"/>
              </a:ext>
            </a:extLst>
          </p:cNvPr>
          <p:cNvSpPr txBox="1"/>
          <p:nvPr/>
        </p:nvSpPr>
        <p:spPr>
          <a:xfrm>
            <a:off x="3781259" y="5404953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RNN</a:t>
            </a:r>
            <a:r>
              <a:rPr lang="ko-KR" altLang="en-US" sz="800" dirty="0"/>
              <a:t>에 비해 복잡하며</a:t>
            </a:r>
            <a:r>
              <a:rPr lang="en-US" altLang="ko-KR" sz="800" dirty="0"/>
              <a:t>, </a:t>
            </a:r>
            <a:r>
              <a:rPr lang="ko-KR" altLang="en-US" sz="800" dirty="0"/>
              <a:t>학습시간이 김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많은 메모리 요구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C9582F-FB40-E060-8F1A-AD182A940593}"/>
              </a:ext>
            </a:extLst>
          </p:cNvPr>
          <p:cNvSpPr txBox="1"/>
          <p:nvPr/>
        </p:nvSpPr>
        <p:spPr>
          <a:xfrm>
            <a:off x="6565082" y="4583850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LSTM</a:t>
            </a:r>
            <a:r>
              <a:rPr lang="ko-KR" altLang="en-US" sz="800" dirty="0"/>
              <a:t>과 비슷한 성능을 보이며 간소화됨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계산 효율성이 더 높음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495516-54E5-A548-E843-503E9D43DA48}"/>
              </a:ext>
            </a:extLst>
          </p:cNvPr>
          <p:cNvSpPr txBox="1"/>
          <p:nvPr/>
        </p:nvSpPr>
        <p:spPr>
          <a:xfrm>
            <a:off x="6565082" y="5404953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LSTM</a:t>
            </a:r>
            <a:r>
              <a:rPr lang="ko-KR" altLang="en-US" sz="800" dirty="0"/>
              <a:t>에 비해 약간의 성능 저하 발생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장기 의존성 문제 다소 발생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ED09D1-2E35-4C0A-E6AA-EC9F9C28B401}"/>
              </a:ext>
            </a:extLst>
          </p:cNvPr>
          <p:cNvSpPr txBox="1"/>
          <p:nvPr/>
        </p:nvSpPr>
        <p:spPr>
          <a:xfrm>
            <a:off x="9296283" y="4583850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위치 불변성 특성</a:t>
            </a:r>
            <a:r>
              <a:rPr lang="en-US" altLang="ko-KR" sz="800" dirty="0"/>
              <a:t>, </a:t>
            </a:r>
            <a:r>
              <a:rPr lang="ko-KR" altLang="en-US" sz="800" dirty="0"/>
              <a:t>공간적 구조 학습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병렬 처리가 가능하여 학습 속도가 빠름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2D49BE1-B08F-725B-4072-A97B4A6AA271}"/>
              </a:ext>
            </a:extLst>
          </p:cNvPr>
          <p:cNvSpPr txBox="1"/>
          <p:nvPr/>
        </p:nvSpPr>
        <p:spPr>
          <a:xfrm>
            <a:off x="9296283" y="5404953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시계열 정보를 완전히 이해하지 못함</a:t>
            </a:r>
            <a:endParaRPr lang="en-US" altLang="ko-KR" sz="800" dirty="0"/>
          </a:p>
          <a:p>
            <a:endParaRPr lang="en-US" altLang="ko-KR" sz="800" dirty="0"/>
          </a:p>
          <a:p>
            <a:r>
              <a:rPr lang="ko-KR" altLang="en-US" sz="800" dirty="0"/>
              <a:t>시퀀스 위치에 따른 중요도가 모두 동일함</a:t>
            </a:r>
          </a:p>
        </p:txBody>
      </p:sp>
    </p:spTree>
    <p:extLst>
      <p:ext uri="{BB962C8B-B14F-4D97-AF65-F5344CB8AC3E}">
        <p14:creationId xmlns:p14="http://schemas.microsoft.com/office/powerpoint/2010/main" val="374834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</TotalTime>
  <Words>1230</Words>
  <Application>Microsoft Office PowerPoint</Application>
  <PresentationFormat>와이드스크린</PresentationFormat>
  <Paragraphs>462</Paragraphs>
  <Slides>26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맑은 고딕</vt:lpstr>
      <vt:lpstr>Arial</vt:lpstr>
      <vt:lpstr>Cambria Math</vt:lpstr>
      <vt:lpstr>Raleway</vt:lpstr>
      <vt:lpstr>times</vt:lpstr>
      <vt:lpstr>times</vt:lpstr>
      <vt:lpstr>Office 테마</vt:lpstr>
      <vt:lpstr>인공지능 기반 리튬이온 배터리의 SOH 고속 진단 모델 연구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Everything</dc:title>
  <dc:creator>Choi Chang</dc:creator>
  <cp:lastModifiedBy>추 우찬</cp:lastModifiedBy>
  <cp:revision>105</cp:revision>
  <dcterms:created xsi:type="dcterms:W3CDTF">2019-07-08T06:54:11Z</dcterms:created>
  <dcterms:modified xsi:type="dcterms:W3CDTF">2023-07-21T05:47:42Z</dcterms:modified>
</cp:coreProperties>
</file>