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60" r:id="rId10"/>
    <p:sldId id="358" r:id="rId11"/>
    <p:sldId id="359" r:id="rId12"/>
    <p:sldId id="361" r:id="rId13"/>
    <p:sldId id="348" r:id="rId14"/>
    <p:sldId id="349" r:id="rId15"/>
    <p:sldId id="350" r:id="rId16"/>
    <p:sldId id="362" r:id="rId17"/>
    <p:sldId id="363" r:id="rId18"/>
    <p:sldId id="364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E6E6E6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11" autoAdjust="0"/>
    <p:restoredTop sz="84552" autoAdjust="0"/>
  </p:normalViewPr>
  <p:slideViewPr>
    <p:cSldViewPr snapToGrid="0">
      <p:cViewPr varScale="1">
        <p:scale>
          <a:sx n="80" d="100"/>
          <a:sy n="80" d="100"/>
        </p:scale>
        <p:origin x="96" y="3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EB10E-3529-4F17-B22E-4F8796CBF004}" type="datetimeFigureOut">
              <a:rPr lang="ko-KR" altLang="en-US" smtClean="0"/>
              <a:t>2023-05-10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B1DFF-B9DA-4EA9-AF30-817CEB1FC6E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849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69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57F666-5D9C-4B80-9DEB-C7B22E5B7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7127" y="1938573"/>
            <a:ext cx="7547502" cy="401151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A4BAAD7-1059-43F3-9AC8-789C12725B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44490" y="4306185"/>
            <a:ext cx="3003884" cy="554572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r"/>
            <a:r>
              <a:rPr lang="en-US" altLang="ko-KR" sz="1200" dirty="0"/>
              <a:t>Intelligent Information Processing Lab</a:t>
            </a:r>
          </a:p>
          <a:p>
            <a:pPr algn="r"/>
            <a:r>
              <a:rPr lang="en-US" altLang="ko-KR" sz="1200" dirty="0"/>
              <a:t>		Namgyu Jung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1E2B03-7D44-4B93-9678-39439ED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9520-5E6D-4E1F-8714-F0A2519A9291}" type="datetime1">
              <a:rPr lang="ko-KR" altLang="en-US" smtClean="0"/>
              <a:t>2023-05-10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5530B1-DE5E-481E-9965-3A13BC77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2587D9-C90D-47C9-B711-E81CBBD5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FBCC442-C06A-45C1-8321-3927C2D99942}"/>
              </a:ext>
            </a:extLst>
          </p:cNvPr>
          <p:cNvSpPr/>
          <p:nvPr userDrawn="1"/>
        </p:nvSpPr>
        <p:spPr>
          <a:xfrm>
            <a:off x="2187371" y="1701783"/>
            <a:ext cx="7971829" cy="32248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34A10E0-4E1A-4D5A-BDD5-1C563E75E7A1}"/>
              </a:ext>
            </a:extLst>
          </p:cNvPr>
          <p:cNvCxnSpPr>
            <a:cxnSpLocks/>
          </p:cNvCxnSpPr>
          <p:nvPr userDrawn="1"/>
        </p:nvCxnSpPr>
        <p:spPr>
          <a:xfrm>
            <a:off x="2561829" y="2339725"/>
            <a:ext cx="7366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669A67-4090-4E80-990C-C43936A0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833A361-5AE8-47CD-8BB9-878877F3C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788279-4C6A-4FC4-84A4-A77B18F9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5A34-841F-4CA9-BDB9-02016B1D5DBC}" type="datetime1">
              <a:rPr lang="ko-KR" altLang="en-US" smtClean="0"/>
              <a:t>2023-05-10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97EDA9-5068-41FD-B634-825F6833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743F0B-33AF-49F6-9FDC-038937CC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377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505092A-5D92-48AD-A7E5-AA34E28FB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BD838FE-0DE8-4C60-9767-E5A1F0FA4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1C66DA-7A2F-4B3C-A3BC-014663C2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7C21-8554-4F3A-804B-E0DEB8460E20}" type="datetime1">
              <a:rPr lang="ko-KR" altLang="en-US" smtClean="0"/>
              <a:t>2023-05-10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1FCB99-1D91-4A96-A4A2-AF203A8A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EA7CAD-2C34-4CBB-8DD1-9103ACA4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248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7A30D8-28AD-40DF-9705-D903A302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6" y="444435"/>
            <a:ext cx="5667771" cy="326314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66877C-2AD4-4369-930A-0AFF4E14D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995445"/>
            <a:ext cx="11713640" cy="53609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EBDAE0-4D19-4693-94CD-DD7FDE60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CA9-076E-4FD8-9C3C-7256DC4DDA4C}" type="datetime1">
              <a:rPr lang="ko-KR" altLang="en-US" smtClean="0"/>
              <a:t>2023-05-10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5FCB49-36AF-4E10-9221-9D9B7EF0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EFD42B-F24D-41F4-872D-12651211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16" y="635635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EBA5FBF-6998-4CA5-8DD2-07764962267E}"/>
              </a:ext>
            </a:extLst>
          </p:cNvPr>
          <p:cNvCxnSpPr>
            <a:cxnSpLocks/>
          </p:cNvCxnSpPr>
          <p:nvPr userDrawn="1"/>
        </p:nvCxnSpPr>
        <p:spPr>
          <a:xfrm>
            <a:off x="293876" y="770749"/>
            <a:ext cx="3490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3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52F06-76CD-4A9C-B0CF-B4147CCF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E2FAB4-F0C9-41E7-963E-34F13F96B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949A29-C01A-467C-9E67-86315BA4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B27-F744-45B7-B8A0-7A3C3EAF6287}" type="datetime1">
              <a:rPr lang="ko-KR" altLang="en-US" smtClean="0"/>
              <a:t>2023-05-10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5B5C04-1053-4B60-AC0C-6449D3A2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4FA20C-209A-4417-97B1-3A3B9618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545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FD1D20-34FA-4FED-AA86-E514842B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CC5A5-ECE4-404E-A0D5-CC54C0E44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A5542E-57DC-4BB4-A03A-6788C0E06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C5E4E3-897B-48C1-96FA-005ABBC9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8376-7BCA-4E7D-9352-D76C4F2DA601}" type="datetime1">
              <a:rPr lang="ko-KR" altLang="en-US" smtClean="0"/>
              <a:t>2023-05-10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67A7D1-BA81-43DB-8070-9B04E0A8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A05AF6-2684-4843-81EA-405F0BD1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313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754B07-4CD2-4BA1-8F56-B32BA8E2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44DAF5-7A71-411F-8F7A-35F7BC0EA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24B7A82-A621-4DE1-9491-474FD3DD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FDFD03-A54A-4CF0-9910-113238BF6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92B27D-849C-4D80-A836-13D5C77CF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965BFB7-03E7-4AAA-8792-AE44CD70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1AAE-E5C3-4030-9DEF-3F3B401E6C33}" type="datetime1">
              <a:rPr lang="ko-KR" altLang="en-US" smtClean="0"/>
              <a:t>2023-05-10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8EC2206-C192-400E-B107-6D3998FF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7947A0B-0931-4403-BCCC-371DA160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975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391329-D4FF-43BE-9FA2-708E6DF0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B060CDD-3254-4823-B051-526476D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890C-A3D3-4F5F-A7C8-08CCF9A2D960}" type="datetime1">
              <a:rPr lang="ko-KR" altLang="en-US" smtClean="0"/>
              <a:t>2023-05-10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7389A-5DBF-4958-89DE-531D83F2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2765ADB-E0FB-439C-9461-F3C3E209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732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38C3F0-06C2-4FCF-B223-CAF672C3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577F-D7D5-486D-B91A-2BCA6D359B54}" type="datetime1">
              <a:rPr lang="ko-KR" altLang="en-US" smtClean="0"/>
              <a:t>2023-05-10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9980FD5-F6A1-4192-BB06-757C134E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D9F72F-8B49-499F-B8B5-3BF44823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093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BA7E7C-E6B4-495D-B77E-49D5E7D5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F4AC62-4214-49FB-8D86-F4F38F85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CCCA50-8CD2-45B3-BA4E-04DAA9147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4EE56D4-A7EE-4D39-8209-DFABE32A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AF05-EBF3-45EC-A695-EDB45F9BE65B}" type="datetime1">
              <a:rPr lang="ko-KR" altLang="en-US" smtClean="0"/>
              <a:t>2023-05-10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0045FC-9684-4A2E-A7C1-992B398F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69DCF6-93EB-44C9-8661-40322268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626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3AE27C-5A68-42CA-8D80-4C75973D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39DEEC4-1FBF-4A58-9823-A7572BE37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FB82B5B-5006-4EEE-9748-BEB977BDA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9C4F70-1375-4DC4-B4B9-543C2E46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BF1F-D95A-4012-AE1F-B1F686698327}" type="datetime1">
              <a:rPr lang="ko-KR" altLang="en-US" smtClean="0"/>
              <a:t>2023-05-10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D3D245-D95A-424F-8E24-A03324AE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AF80F4-A332-45D1-B1F1-B033F6BD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26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FEE094E-733A-42B3-84BD-A9887BBF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88DE79-92FE-4743-9D16-638C1785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2B8747-0FA5-44FE-8416-AE9C9B280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4838F-3F47-4EE0-9A73-595DE32950B3}" type="datetime1">
              <a:rPr lang="ko-KR" altLang="en-US" smtClean="0"/>
              <a:t>2023-05-10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578CF0-C1DA-4825-88DC-ABB8A6E6C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163DC-5546-435C-87EC-5951ACD8C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778B-1F3A-42D7-BADF-0B35009BDD2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263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F4412D0F-5B6E-4D97-AA4E-2D5B586DC3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C38AB6C-790F-47F8-9469-8B3DF07E5077}"/>
              </a:ext>
            </a:extLst>
          </p:cNvPr>
          <p:cNvSpPr/>
          <p:nvPr/>
        </p:nvSpPr>
        <p:spPr>
          <a:xfrm>
            <a:off x="2187371" y="1701783"/>
            <a:ext cx="7971829" cy="32248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F24E1-180F-4E7A-A5DD-149F20F8CDBE}"/>
              </a:ext>
            </a:extLst>
          </p:cNvPr>
          <p:cNvSpPr txBox="1"/>
          <p:nvPr/>
        </p:nvSpPr>
        <p:spPr>
          <a:xfrm>
            <a:off x="2457127" y="1877629"/>
            <a:ext cx="764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seminar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B2EDB-DD31-49BC-9878-517F28FFB224}"/>
              </a:ext>
            </a:extLst>
          </p:cNvPr>
          <p:cNvSpPr txBox="1"/>
          <p:nvPr/>
        </p:nvSpPr>
        <p:spPr>
          <a:xfrm>
            <a:off x="5875830" y="4326173"/>
            <a:ext cx="422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Intelligent Information Processing Lab</a:t>
            </a:r>
          </a:p>
          <a:p>
            <a:pPr algn="r"/>
            <a:r>
              <a:rPr lang="en-US" altLang="ko-KR" sz="1200" dirty="0"/>
              <a:t>	</a:t>
            </a:r>
            <a:r>
              <a:rPr lang="en-US" altLang="ko-KR" sz="1200" dirty="0" err="1"/>
              <a:t>Namgyu</a:t>
            </a:r>
            <a:r>
              <a:rPr lang="en-US" altLang="ko-KR" sz="1200" dirty="0"/>
              <a:t> Jung, </a:t>
            </a:r>
            <a:r>
              <a:rPr lang="en-US" altLang="ko-KR" sz="1200" dirty="0" err="1"/>
              <a:t>Woochan</a:t>
            </a:r>
            <a:r>
              <a:rPr lang="en-US" altLang="ko-KR" sz="1200" dirty="0"/>
              <a:t> Choo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8F200D1-8BE5-40AB-BB83-156034F7FCC3}"/>
              </a:ext>
            </a:extLst>
          </p:cNvPr>
          <p:cNvCxnSpPr>
            <a:cxnSpLocks/>
          </p:cNvCxnSpPr>
          <p:nvPr/>
        </p:nvCxnSpPr>
        <p:spPr>
          <a:xfrm>
            <a:off x="2561829" y="2339725"/>
            <a:ext cx="73669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18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7C52E51-A3C4-FEFF-E0B7-ABA5429FC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News includes a variety of media.</a:t>
            </a:r>
          </a:p>
          <a:p>
            <a:pPr marL="0" indent="0">
              <a:buNone/>
            </a:pPr>
            <a:endParaRPr lang="ko-KR" altLang="en-US" sz="1600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altLang="ko-K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Existing natural language processing models are simple-based classification tasks.</a:t>
            </a:r>
          </a:p>
          <a:p>
            <a:pPr lvl="1"/>
            <a:endParaRPr lang="en-US" altLang="ko-KR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2"/>
            <a:r>
              <a:rPr lang="en-US" altLang="ko-K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accuracy of the classification result is poor because it does not consider various media types</a:t>
            </a:r>
            <a:endParaRPr lang="en-US" altLang="ko-KR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ko-KR" altLang="en-US" sz="1600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altLang="ko-K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solve a problem, we need to be able to classify news categories by combining different media.</a:t>
            </a:r>
            <a:endParaRPr lang="ko-KR" altLang="en-US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2A43233E-85AD-0C29-C3A8-CA7AFAA5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1800" b="1" dirty="0"/>
              <a:t>News Dataset Info.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2A755BC-75D8-D626-94F6-871F595E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18" y="3464474"/>
            <a:ext cx="6449106" cy="282550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DFB8E70-C840-B2DC-AAF9-6C754C4FA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276" y="3795672"/>
            <a:ext cx="4515480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0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2A43233E-85AD-0C29-C3A8-CA7AFAA5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1800" b="1" dirty="0"/>
              <a:t>News Dataset Info.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797763A-9FC5-D73F-EE4A-6A7BF261A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13" y="1729735"/>
            <a:ext cx="4383034" cy="285615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A4ECD9A-67CE-FF34-9A40-BDF524EA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469" y="3545897"/>
            <a:ext cx="6077505" cy="276250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AF21570-BCE2-4329-6A43-CFFD5A953197}"/>
              </a:ext>
            </a:extLst>
          </p:cNvPr>
          <p:cNvSpPr/>
          <p:nvPr/>
        </p:nvSpPr>
        <p:spPr>
          <a:xfrm>
            <a:off x="9119452" y="6001901"/>
            <a:ext cx="2381122" cy="220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928D8C-38B0-2404-4D2C-BB414F72D0C5}"/>
              </a:ext>
            </a:extLst>
          </p:cNvPr>
          <p:cNvSpPr txBox="1"/>
          <p:nvPr/>
        </p:nvSpPr>
        <p:spPr>
          <a:xfrm>
            <a:off x="564173" y="1391181"/>
            <a:ext cx="160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Data Structure</a:t>
            </a:r>
            <a:endParaRPr lang="ko-KR" alt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648DDE-BF68-A2F1-2E3F-125D090A2335}"/>
              </a:ext>
            </a:extLst>
          </p:cNvPr>
          <p:cNvSpPr txBox="1"/>
          <p:nvPr/>
        </p:nvSpPr>
        <p:spPr>
          <a:xfrm>
            <a:off x="5596245" y="3207343"/>
            <a:ext cx="1987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Base model Result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66903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5" y="313549"/>
            <a:ext cx="11563828" cy="4572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ko-KR" alt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790142"/>
            <a:ext cx="11713640" cy="5566208"/>
          </a:xfrm>
        </p:spPr>
        <p:txBody>
          <a:bodyPr anchor="t">
            <a:noAutofit/>
          </a:bodyPr>
          <a:lstStyle/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altLang="ko-KR" kern="0" spc="0" dirty="0">
              <a:solidFill>
                <a:srgbClr val="000000"/>
              </a:solidFill>
              <a:effectLst/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ko-KR" kern="0" spc="0" dirty="0">
                <a:effectLst/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Prediction of construction events causes</a:t>
            </a: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ko-KR" kern="0" dirty="0">
              <a:solidFill>
                <a:srgbClr val="000000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Multimodal News Classification</a:t>
            </a: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ko-KR" kern="0" dirty="0">
              <a:solidFill>
                <a:srgbClr val="000000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ko-KR" kern="0" spc="0" dirty="0">
                <a:solidFill>
                  <a:srgbClr val="FF0000"/>
                </a:solidFill>
                <a:effectLst/>
                <a:latin typeface="Lato Regular" panose="020F0502020204030203" pitchFamily="34" charset="0"/>
                <a:cs typeface="Lato Regular" panose="020F0502020204030203" pitchFamily="34" charset="0"/>
              </a:rPr>
              <a:t>Development of an AI-based fast diagnostic model for State of Health (SOH) of Lithium-ion batteries</a:t>
            </a: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ko-KR" altLang="en-US" kern="0" spc="0" dirty="0">
              <a:solidFill>
                <a:srgbClr val="000000"/>
              </a:solidFill>
              <a:effectLst/>
              <a:latin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30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17" y="4119303"/>
            <a:ext cx="10721959" cy="1375655"/>
          </a:xfrm>
        </p:spPr>
        <p:txBody>
          <a:bodyPr>
            <a:normAutofit/>
          </a:bodyPr>
          <a:lstStyle/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"/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Charging: charging to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4.2V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 with a current of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8A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"/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Discharge: Discharge to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2.5V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 with a current of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8A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"/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Cycles: Collecting a total of 1000 cycles of data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903828144">
            <a:extLst>
              <a:ext uri="{FF2B5EF4-FFF2-40B4-BE49-F238E27FC236}">
                <a16:creationId xmlns:a16="http://schemas.microsoft.com/office/drawing/2014/main" id="{1000D0A0-C860-9BAB-C347-92268B3FE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7" y="1742663"/>
            <a:ext cx="10721959" cy="184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7B927584-BB06-CF1F-9A3F-81F63BE8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5" y="313549"/>
            <a:ext cx="11563828" cy="4572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Data</a:t>
            </a:r>
            <a:endParaRPr lang="ko-KR" alt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68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5" y="313549"/>
            <a:ext cx="11563828" cy="4572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training data</a:t>
            </a:r>
            <a:endParaRPr lang="ko-KR" alt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790142"/>
            <a:ext cx="11713640" cy="365126"/>
          </a:xfrm>
        </p:spPr>
        <p:txBody>
          <a:bodyPr anchor="ctr">
            <a:noAutofit/>
          </a:bodyPr>
          <a:lstStyle/>
          <a:p>
            <a:pPr marL="0" marR="0" lvl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- Method of data selection</a:t>
            </a:r>
            <a:endParaRPr lang="ko-KR" altLang="en-US" kern="0" spc="0" dirty="0">
              <a:solidFill>
                <a:srgbClr val="000000"/>
              </a:solidFill>
              <a:effectLst/>
              <a:latin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813981472">
            <a:extLst>
              <a:ext uri="{FF2B5EF4-FFF2-40B4-BE49-F238E27FC236}">
                <a16:creationId xmlns:a16="http://schemas.microsoft.com/office/drawing/2014/main" id="{3183BC4F-503B-8E0F-21E6-5B3EF463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36" y="1260594"/>
            <a:ext cx="7737929" cy="33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BAF94A25-AC66-ECA5-B827-6984037E7F88}"/>
              </a:ext>
            </a:extLst>
          </p:cNvPr>
          <p:cNvGrpSpPr/>
          <p:nvPr/>
        </p:nvGrpSpPr>
        <p:grpSpPr>
          <a:xfrm>
            <a:off x="1038793" y="5027387"/>
            <a:ext cx="10114414" cy="1138742"/>
            <a:chOff x="595056" y="5219541"/>
            <a:chExt cx="10114414" cy="11387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내용 개체 틀 2">
                  <a:extLst>
                    <a:ext uri="{FF2B5EF4-FFF2-40B4-BE49-F238E27FC236}">
                      <a16:creationId xmlns:a16="http://schemas.microsoft.com/office/drawing/2014/main" id="{29534F7B-579B-506C-01C5-AE4429E1A9B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95056" y="5219541"/>
                  <a:ext cx="6117170" cy="113874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marL="228600" indent="-228600" algn="l" defTabSz="914400" rtl="0" eaLnBrk="1" latin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fontAlgn="base">
                    <a:lnSpc>
                      <a:spcPct val="160000"/>
                    </a:lnSpc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</m:ctrlPr>
                        </m:sSubPr>
                        <m:e>
                          <m:r>
                            <a:rPr lang="en-US" altLang="ko-KR" sz="14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  <m:t>𝑸</m:t>
                          </m:r>
                        </m:e>
                        <m:sub>
                          <m:r>
                            <a:rPr lang="en-US" altLang="ko-KR" sz="14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  <m:t>𝑰𝒏𝒊𝒕𝒊𝒂𝒍</m:t>
                          </m:r>
                        </m:sub>
                      </m:sSub>
                    </m:oMath>
                  </a14:m>
                  <a:r>
                    <a:rPr lang="en-US" altLang="ko-KR" sz="14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Lato Regular" panose="020F0502020204030203" pitchFamily="34" charset="0"/>
                      <a:cs typeface="Lato Regular" panose="020F0502020204030203" pitchFamily="34" charset="0"/>
                    </a:rPr>
                    <a:t> : Select the total discharge capacity at 1 cycle as the existing maximum capacity</a:t>
                  </a:r>
                </a:p>
                <a:p>
                  <a:pPr marL="0" indent="0" algn="just" fontAlgn="base">
                    <a:lnSpc>
                      <a:spcPct val="160000"/>
                    </a:lnSpc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</m:ctrlPr>
                        </m:sSubPr>
                        <m:e>
                          <m:r>
                            <a:rPr lang="en-US" altLang="ko-KR" sz="14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  <m:t>𝑸</m:t>
                          </m:r>
                        </m:e>
                        <m:sub>
                          <m:r>
                            <a:rPr lang="en-US" altLang="ko-KR" sz="14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  <m:t>𝑴𝒂𝒙</m:t>
                          </m:r>
                        </m:sub>
                      </m:sSub>
                    </m:oMath>
                  </a14:m>
                  <a:r>
                    <a:rPr lang="en-US" altLang="ko-KR" sz="14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Lato Regular" panose="020F0502020204030203" pitchFamily="34" charset="0"/>
                      <a:cs typeface="Lato Regular" panose="020F0502020204030203" pitchFamily="34" charset="0"/>
                    </a:rPr>
                    <a:t> : Select the total discharge capacity for each cycle as the maximum capacity</a:t>
                  </a:r>
                </a:p>
                <a:p>
                  <a:pPr marL="0" indent="0" algn="just" fontAlgn="base">
                    <a:lnSpc>
                      <a:spcPct val="160000"/>
                    </a:lnSpc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</m:ctrlPr>
                        </m:sSubPr>
                        <m:e>
                          <m:r>
                            <a:rPr lang="en-US" altLang="ko-KR" sz="14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  <m:t>𝑸</m:t>
                          </m:r>
                        </m:e>
                        <m:sub>
                          <m:r>
                            <a:rPr lang="en-US" altLang="ko-KR" sz="14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  <m:t>𝑷𝒓𝒆𝒔𝒆𝒏𝒕</m:t>
                          </m:r>
                        </m:sub>
                      </m:sSub>
                    </m:oMath>
                  </a14:m>
                  <a:r>
                    <a:rPr lang="en-US" altLang="ko-KR" sz="14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Lato Regular" panose="020F0502020204030203" pitchFamily="34" charset="0"/>
                      <a:cs typeface="Lato Regular" panose="020F0502020204030203" pitchFamily="34" charset="0"/>
                    </a:rPr>
                    <a:t> :  Discharge capacity up to the current point</a:t>
                  </a:r>
                  <a:endParaRPr lang="ko-KR" altLang="en-US" sz="1400" kern="0" dirty="0">
                    <a:solidFill>
                      <a:srgbClr val="000000"/>
                    </a:solidFill>
                    <a:latin typeface="Lato Regular" panose="020F0502020204030203" pitchFamily="34" charset="0"/>
                    <a:cs typeface="Lato Regular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7" name="내용 개체 틀 2">
                  <a:extLst>
                    <a:ext uri="{FF2B5EF4-FFF2-40B4-BE49-F238E27FC236}">
                      <a16:creationId xmlns:a16="http://schemas.microsoft.com/office/drawing/2014/main" id="{29534F7B-579B-506C-01C5-AE4429E1A9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56" y="5219541"/>
                  <a:ext cx="6117170" cy="11387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A499F95-9C2B-91E6-D5B8-61DEC9694E0A}"/>
                    </a:ext>
                  </a:extLst>
                </p:cNvPr>
                <p:cNvSpPr txBox="1"/>
                <p:nvPr/>
              </p:nvSpPr>
              <p:spPr>
                <a:xfrm>
                  <a:off x="7136923" y="5504642"/>
                  <a:ext cx="1616661" cy="567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𝑆𝑂𝐶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𝑃𝑟𝑒𝑠𝑒𝑛𝑡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𝑀𝑎𝑥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altLang="ko-KR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A499F95-9C2B-91E6-D5B8-61DEC9694E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923" y="5504642"/>
                  <a:ext cx="1616661" cy="5672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810546F-1446-A019-0F4B-26A6DC6950E1}"/>
                    </a:ext>
                  </a:extLst>
                </p:cNvPr>
                <p:cNvSpPr txBox="1"/>
                <p:nvPr/>
              </p:nvSpPr>
              <p:spPr>
                <a:xfrm>
                  <a:off x="9178282" y="5504642"/>
                  <a:ext cx="1531188" cy="5672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𝑆𝑂𝐻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𝑀𝑎𝑥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𝐼𝑛𝑖𝑡𝑖𝑎𝑙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altLang="ko-KR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810546F-1446-A019-0F4B-26A6DC695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8282" y="5504642"/>
                  <a:ext cx="1531188" cy="56727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44411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29534F7B-579B-506C-01C5-AE4429E1A9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399" y="5206369"/>
                <a:ext cx="5244868" cy="8532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fontAlgn="base">
                  <a:lnSpc>
                    <a:spcPct val="16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ko-KR" sz="14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한컴바탕"/>
                      </a:rPr>
                      <m:t>𝑻𝒊𝒎𝒆</m:t>
                    </m:r>
                  </m:oMath>
                </a14:m>
                <a:r>
                  <a:rPr lang="en-US" altLang="ko-KR" sz="1400" kern="0" dirty="0">
                    <a:solidFill>
                      <a:srgbClr val="000000"/>
                    </a:solidFill>
                    <a:latin typeface="한컴바탕"/>
                    <a:ea typeface="한컴바탕"/>
                  </a:rPr>
                  <a:t>: </a:t>
                </a:r>
                <a:r>
                  <a:rPr lang="en-US" altLang="ko-KR" sz="1400" kern="0" dirty="0">
                    <a:solidFill>
                      <a:srgbClr val="000000"/>
                    </a:solidFill>
                    <a:latin typeface="Lato Regular" panose="020F05020202040302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Data for intervals grouped by time of total discharge V change</a:t>
                </a:r>
              </a:p>
              <a:p>
                <a:pPr marL="0" indent="0" algn="just" fontAlgn="base">
                  <a:lnSpc>
                    <a:spcPct val="16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ko-KR" sz="14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한컴바탕"/>
                      </a:rPr>
                      <m:t>𝑺𝑶𝑪</m:t>
                    </m:r>
                  </m:oMath>
                </a14:m>
                <a:r>
                  <a:rPr lang="en-US" altLang="ko-KR" sz="1400" kern="0" dirty="0">
                    <a:solidFill>
                      <a:srgbClr val="000000"/>
                    </a:solidFill>
                    <a:latin typeface="한컴바탕"/>
                    <a:ea typeface="한컴바탕"/>
                  </a:rPr>
                  <a:t>: </a:t>
                </a:r>
                <a:r>
                  <a:rPr lang="en-US" altLang="ko-KR" sz="1400" kern="0" dirty="0">
                    <a:solidFill>
                      <a:srgbClr val="000000"/>
                    </a:solidFill>
                    <a:latin typeface="Lato Regular" panose="020F05020202040302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SOC status of the battery corresponding to each discharge time</a:t>
                </a:r>
                <a:endParaRPr lang="ko-KR" altLang="en-US" sz="1400" kern="0" dirty="0">
                  <a:solidFill>
                    <a:srgbClr val="000000"/>
                  </a:solidFill>
                  <a:latin typeface="Lato Regular" panose="020F0502020204030203" pitchFamily="34" charset="0"/>
                  <a:cs typeface="Lato Regular" panose="020F0502020204030203" pitchFamily="34" charset="0"/>
                </a:endParaRPr>
              </a:p>
            </p:txBody>
          </p:sp>
        </mc:Choice>
        <mc:Fallback xmlns="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29534F7B-579B-506C-01C5-AE4429E1A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99" y="5206369"/>
                <a:ext cx="5244868" cy="853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3" name="_x451028104">
            <a:extLst>
              <a:ext uri="{FF2B5EF4-FFF2-40B4-BE49-F238E27FC236}">
                <a16:creationId xmlns:a16="http://schemas.microsoft.com/office/drawing/2014/main" id="{2E54A351-9137-EA73-0671-800450E81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t="9314" r="11052" b="10330"/>
          <a:stretch>
            <a:fillRect/>
          </a:stretch>
        </p:blipFill>
        <p:spPr bwMode="auto">
          <a:xfrm>
            <a:off x="334297" y="1668154"/>
            <a:ext cx="6301410" cy="36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5E0929B1-0E85-FAF4-064C-AFC18D0A1A3D}"/>
              </a:ext>
            </a:extLst>
          </p:cNvPr>
          <p:cNvSpPr txBox="1">
            <a:spLocks/>
          </p:cNvSpPr>
          <p:nvPr/>
        </p:nvSpPr>
        <p:spPr>
          <a:xfrm>
            <a:off x="293876" y="790142"/>
            <a:ext cx="11713640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 kern="0" dirty="0">
                <a:solidFill>
                  <a:srgbClr val="000000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- Data construction method</a:t>
            </a:r>
            <a:endParaRPr lang="ko-KR" altLang="en-US" kern="0" dirty="0">
              <a:solidFill>
                <a:srgbClr val="000000"/>
              </a:solidFill>
              <a:latin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BFF69C49-D851-E6D6-F09F-17572819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5" y="313549"/>
            <a:ext cx="11563828" cy="4572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training data</a:t>
            </a:r>
            <a:endParaRPr lang="ko-KR" alt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381A7671-8820-76FB-F4EB-8BCDC9DE7774}"/>
              </a:ext>
            </a:extLst>
          </p:cNvPr>
          <p:cNvSpPr txBox="1">
            <a:spLocks/>
          </p:cNvSpPr>
          <p:nvPr/>
        </p:nvSpPr>
        <p:spPr>
          <a:xfrm>
            <a:off x="6857074" y="2027975"/>
            <a:ext cx="4814484" cy="280204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The voltage variation is divided by Time and a section suitable for SOC estimation is searched, and accurate SOC estimation is possible through this</a:t>
            </a: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endParaRPr lang="en-US" altLang="ko-KR" sz="1400" kern="0" dirty="0">
              <a:solidFill>
                <a:srgbClr val="000000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400" b="0" i="0" dirty="0">
                <a:solidFill>
                  <a:srgbClr val="000000"/>
                </a:solidFill>
                <a:effectLst/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The appropriate learning data length of the time series prediction model can be constructed using SOC estimation according to the input time interval, making SOH prediction comfortable</a:t>
            </a:r>
            <a:endParaRPr lang="ko-KR" altLang="en-US" sz="1400" kern="0" dirty="0">
              <a:solidFill>
                <a:srgbClr val="000000"/>
              </a:solidFill>
              <a:latin typeface="Lato Regular" panose="020F0502020204030203" pitchFamily="34" charset="0"/>
              <a:cs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26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5E0929B1-0E85-FAF4-064C-AFC18D0A1A3D}"/>
              </a:ext>
            </a:extLst>
          </p:cNvPr>
          <p:cNvSpPr txBox="1">
            <a:spLocks/>
          </p:cNvSpPr>
          <p:nvPr/>
        </p:nvSpPr>
        <p:spPr>
          <a:xfrm>
            <a:off x="293876" y="790142"/>
            <a:ext cx="11713640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 kern="0" dirty="0">
                <a:solidFill>
                  <a:srgbClr val="000000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- Data construction method</a:t>
            </a:r>
            <a:endParaRPr lang="ko-KR" altLang="en-US" kern="0" dirty="0">
              <a:solidFill>
                <a:srgbClr val="000000"/>
              </a:solidFill>
              <a:latin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BFF69C49-D851-E6D6-F09F-17572819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5" y="313549"/>
            <a:ext cx="11563828" cy="4572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training data</a:t>
            </a:r>
            <a:endParaRPr lang="ko-KR" alt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381A7671-8820-76FB-F4EB-8BCDC9DE7774}"/>
              </a:ext>
            </a:extLst>
          </p:cNvPr>
          <p:cNvSpPr txBox="1">
            <a:spLocks/>
          </p:cNvSpPr>
          <p:nvPr/>
        </p:nvSpPr>
        <p:spPr>
          <a:xfrm>
            <a:off x="6857074" y="2298434"/>
            <a:ext cx="4814484" cy="31467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Under a fixed discharge quantity, SOC decreases linearly during discharge. </a:t>
            </a: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endParaRPr lang="en-US" altLang="ko-KR" sz="1400" kern="0" dirty="0">
              <a:solidFill>
                <a:srgbClr val="000000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At this point, the maximum discharge amount of the battery decreases with SOH, which leads to a larger decrease in SOC. </a:t>
            </a: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endParaRPr lang="en-US" altLang="ko-KR" sz="1400" kern="0" dirty="0">
              <a:solidFill>
                <a:srgbClr val="000000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Effective estimation of SOH can be achieved by using the linear graph that represents the decrease in SOC</a:t>
            </a:r>
            <a:endParaRPr lang="ko-KR" altLang="en-US" sz="1400" kern="0" dirty="0">
              <a:solidFill>
                <a:srgbClr val="000000"/>
              </a:solidFill>
              <a:latin typeface="Lato Regular" panose="020F0502020204030203" pitchFamily="34" charset="0"/>
              <a:cs typeface="Lato Regular" panose="020F0502020204030203" pitchFamily="34" charset="0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7318DA7E-437E-79D5-A4FC-B2120208C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7" y="1675770"/>
            <a:ext cx="6209146" cy="43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69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5E0929B1-0E85-FAF4-064C-AFC18D0A1A3D}"/>
              </a:ext>
            </a:extLst>
          </p:cNvPr>
          <p:cNvSpPr txBox="1">
            <a:spLocks/>
          </p:cNvSpPr>
          <p:nvPr/>
        </p:nvSpPr>
        <p:spPr>
          <a:xfrm>
            <a:off x="293876" y="790142"/>
            <a:ext cx="11713640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 kern="0" dirty="0">
                <a:solidFill>
                  <a:srgbClr val="000000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- SOH estimation model structure</a:t>
            </a:r>
            <a:endParaRPr lang="ko-KR" altLang="en-US" kern="0" dirty="0">
              <a:solidFill>
                <a:srgbClr val="000000"/>
              </a:solidFill>
              <a:latin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BFF69C49-D851-E6D6-F09F-17572819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5" y="313549"/>
            <a:ext cx="11563828" cy="4572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ko-KR" alt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2">
                <a:extLst>
                  <a:ext uri="{FF2B5EF4-FFF2-40B4-BE49-F238E27FC236}">
                    <a16:creationId xmlns:a16="http://schemas.microsoft.com/office/drawing/2014/main" id="{314A3A92-3462-BBCE-FBA7-686B64F13F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7852" y="1812200"/>
                <a:ext cx="5308856" cy="383617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fontAlgn="base">
                  <a:lnSpc>
                    <a:spcPct val="160000"/>
                  </a:lnSpc>
                  <a:spcBef>
                    <a:spcPts val="0"/>
                  </a:spcBef>
                  <a:buNone/>
                </a:pPr>
                <a:r>
                  <a:rPr lang="en-US" altLang="ko-KR" sz="1400" kern="0" dirty="0">
                    <a:solidFill>
                      <a:srgbClr val="000000"/>
                    </a:solidFill>
                    <a:latin typeface="Lato Regular" panose="020F05020202040302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We propose a hierarchical artificial intelligence model consisting of </a:t>
                </a:r>
                <a:r>
                  <a:rPr lang="en-US" altLang="ko-KR" sz="1400" b="1" kern="0" dirty="0">
                    <a:solidFill>
                      <a:srgbClr val="000000"/>
                    </a:solidFill>
                    <a:latin typeface="Lato Regular" panose="020F05020202040302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Transformer steps for SOC estimation </a:t>
                </a:r>
                <a:r>
                  <a:rPr lang="en-US" altLang="ko-KR" sz="1400" kern="0" dirty="0">
                    <a:solidFill>
                      <a:srgbClr val="000000"/>
                    </a:solidFill>
                    <a:latin typeface="Lato Regular" panose="020F05020202040302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and </a:t>
                </a:r>
                <a:r>
                  <a:rPr lang="en-US" altLang="ko-KR" sz="1400" b="1" kern="0" dirty="0">
                    <a:solidFill>
                      <a:srgbClr val="000000"/>
                    </a:solidFill>
                    <a:latin typeface="Lato Regular" panose="020F05020202040302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LSTM steps for SOH estimation</a:t>
                </a:r>
              </a:p>
              <a:p>
                <a:pPr marL="0" indent="0" algn="just" fontAlgn="base">
                  <a:lnSpc>
                    <a:spcPct val="160000"/>
                  </a:lnSpc>
                  <a:spcBef>
                    <a:spcPts val="0"/>
                  </a:spcBef>
                  <a:buNone/>
                </a:pPr>
                <a:endParaRPr lang="en-US" altLang="ko-KR" sz="1400" kern="0" dirty="0">
                  <a:solidFill>
                    <a:srgbClr val="000000"/>
                  </a:solidFill>
                  <a:latin typeface="Lato Regular" panose="020F05020202040302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pPr marL="0" indent="0" algn="just" fontAlgn="base">
                  <a:lnSpc>
                    <a:spcPct val="160000"/>
                  </a:lnSpc>
                  <a:spcBef>
                    <a:spcPts val="0"/>
                  </a:spcBef>
                  <a:buNone/>
                </a:pPr>
                <a:r>
                  <a:rPr lang="en-US" altLang="ko-KR" sz="1400" b="0" i="0" dirty="0">
                    <a:solidFill>
                      <a:srgbClr val="000000"/>
                    </a:solidFill>
                    <a:effectLst/>
                    <a:latin typeface="Lato Regular" panose="020F05020202040302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Transformer explores SOC differences between voltage intervals and finds effective voltage intervals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Lato Regular" panose="020F0502020204030203" pitchFamily="34" charset="0"/>
                            <a:cs typeface="Lato Regular" panose="020F0502020204030203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Lato Regular" panose="020F0502020204030203" pitchFamily="34" charset="0"/>
                            <a:cs typeface="Lato Regular" panose="020F0502020204030203" pitchFamily="34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Lato Regular" panose="020F0502020204030203" pitchFamily="34" charset="0"/>
                            <a:cs typeface="Lato Regular" panose="020F0502020204030203" pitchFamily="34" charset="0"/>
                          </a:rPr>
                          <m:t>𝑀𝑎𝑥</m:t>
                        </m:r>
                      </m:sub>
                    </m:sSub>
                  </m:oMath>
                </a14:m>
                <a:r>
                  <a:rPr lang="en-US" altLang="ko-KR" sz="1400" b="0" i="0" dirty="0">
                    <a:solidFill>
                      <a:srgbClr val="000000"/>
                    </a:solidFill>
                    <a:effectLst/>
                    <a:latin typeface="Lato Regular" panose="020F05020202040302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 estimation of the cycle</a:t>
                </a:r>
              </a:p>
              <a:p>
                <a:pPr marL="0" indent="0" algn="just" fontAlgn="base">
                  <a:lnSpc>
                    <a:spcPct val="160000"/>
                  </a:lnSpc>
                  <a:spcBef>
                    <a:spcPts val="0"/>
                  </a:spcBef>
                  <a:buNone/>
                </a:pPr>
                <a:endParaRPr lang="en-US" altLang="ko-KR" sz="1400" kern="0" dirty="0">
                  <a:solidFill>
                    <a:srgbClr val="000000"/>
                  </a:solidFill>
                  <a:latin typeface="Lato Regular" panose="020F05020202040302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pPr marL="0" indent="0" algn="just" fontAlgn="base">
                  <a:lnSpc>
                    <a:spcPct val="160000"/>
                  </a:lnSpc>
                  <a:spcBef>
                    <a:spcPts val="0"/>
                  </a:spcBef>
                  <a:buNone/>
                </a:pPr>
                <a:r>
                  <a:rPr lang="en-US" altLang="ko-KR" sz="1400" kern="0" dirty="0">
                    <a:solidFill>
                      <a:srgbClr val="000000"/>
                    </a:solidFill>
                    <a:latin typeface="Lato Regular" panose="020F0502020204030203" pitchFamily="34" charset="0"/>
                    <a:cs typeface="Lato Regular" panose="020F0502020204030203" pitchFamily="34" charset="0"/>
                  </a:rPr>
                  <a:t>Using LSTM, the change in SOC and its correlation SOH were learned by exploiting the fact that the decrease curve of SOC varies depending on the SOH</a:t>
                </a:r>
                <a:endParaRPr lang="ko-KR" altLang="en-US" sz="1400" kern="0" dirty="0">
                  <a:solidFill>
                    <a:srgbClr val="000000"/>
                  </a:solidFill>
                  <a:latin typeface="Lato Regular" panose="020F0502020204030203" pitchFamily="34" charset="0"/>
                  <a:cs typeface="Lato Regular" panose="020F0502020204030203" pitchFamily="34" charset="0"/>
                </a:endParaRPr>
              </a:p>
            </p:txBody>
          </p:sp>
        </mc:Choice>
        <mc:Fallback xmlns="">
          <p:sp>
            <p:nvSpPr>
              <p:cNvPr id="2" name="내용 개체 틀 2">
                <a:extLst>
                  <a:ext uri="{FF2B5EF4-FFF2-40B4-BE49-F238E27FC236}">
                    <a16:creationId xmlns:a16="http://schemas.microsoft.com/office/drawing/2014/main" id="{314A3A92-3462-BBCE-FBA7-686B64F13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852" y="1812200"/>
                <a:ext cx="5308856" cy="3836178"/>
              </a:xfrm>
              <a:prstGeom prst="rect">
                <a:avLst/>
              </a:prstGeom>
              <a:blipFill>
                <a:blip r:embed="rId2"/>
                <a:stretch>
                  <a:fillRect l="-344" r="-344" b="-6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그림 40">
            <a:extLst>
              <a:ext uri="{FF2B5EF4-FFF2-40B4-BE49-F238E27FC236}">
                <a16:creationId xmlns:a16="http://schemas.microsoft.com/office/drawing/2014/main" id="{D21F3D12-5DC9-4D98-9006-F844E62AD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92" y="1477172"/>
            <a:ext cx="5303980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98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5E0929B1-0E85-FAF4-064C-AFC18D0A1A3D}"/>
              </a:ext>
            </a:extLst>
          </p:cNvPr>
          <p:cNvSpPr txBox="1">
            <a:spLocks/>
          </p:cNvSpPr>
          <p:nvPr/>
        </p:nvSpPr>
        <p:spPr>
          <a:xfrm>
            <a:off x="293876" y="790142"/>
            <a:ext cx="11713640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 kern="0" dirty="0">
                <a:solidFill>
                  <a:srgbClr val="000000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- SOH estimation model structure</a:t>
            </a:r>
            <a:endParaRPr lang="ko-KR" altLang="en-US" kern="0" dirty="0">
              <a:solidFill>
                <a:srgbClr val="000000"/>
              </a:solidFill>
              <a:latin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BFF69C49-D851-E6D6-F09F-17572819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5" y="313549"/>
            <a:ext cx="11563828" cy="4572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ko-KR" alt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3" name="내용 개체 틀 2">
            <a:extLst>
              <a:ext uri="{FF2B5EF4-FFF2-40B4-BE49-F238E27FC236}">
                <a16:creationId xmlns:a16="http://schemas.microsoft.com/office/drawing/2014/main" id="{9CD44E05-D5EE-7E81-2A68-5B1676E1211E}"/>
              </a:ext>
            </a:extLst>
          </p:cNvPr>
          <p:cNvSpPr txBox="1">
            <a:spLocks/>
          </p:cNvSpPr>
          <p:nvPr/>
        </p:nvSpPr>
        <p:spPr>
          <a:xfrm>
            <a:off x="6287852" y="2626030"/>
            <a:ext cx="5308856" cy="17679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The linear graph of SOC can be inferred from the estimated SOC distribution</a:t>
            </a: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endParaRPr lang="en-US" altLang="ko-KR" sz="1400" kern="0" dirty="0">
              <a:solidFill>
                <a:srgbClr val="000000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rgbClr val="000000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Finally, it is possible to estimate the SOH according to the slope of the SOC linear graph</a:t>
            </a:r>
            <a:endParaRPr lang="ko-KR" altLang="en-US" sz="1400" kern="0" dirty="0">
              <a:solidFill>
                <a:srgbClr val="000000"/>
              </a:solidFill>
              <a:latin typeface="Lato Regular" panose="020F0502020204030203" pitchFamily="34" charset="0"/>
              <a:cs typeface="Lato Regular" panose="020F0502020204030203" pitchFamily="34" charset="0"/>
            </a:endParaRPr>
          </a:p>
        </p:txBody>
      </p:sp>
      <p:pic>
        <p:nvPicPr>
          <p:cNvPr id="3119" name="그림 3118">
            <a:extLst>
              <a:ext uri="{FF2B5EF4-FFF2-40B4-BE49-F238E27FC236}">
                <a16:creationId xmlns:a16="http://schemas.microsoft.com/office/drawing/2014/main" id="{BD1B5EE2-A297-2202-B898-5589ADEFE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35" y="2146127"/>
            <a:ext cx="5590517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5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5" y="313549"/>
            <a:ext cx="11563828" cy="4572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ko-KR" alt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790142"/>
            <a:ext cx="11713640" cy="5566208"/>
          </a:xfrm>
        </p:spPr>
        <p:txBody>
          <a:bodyPr anchor="t">
            <a:noAutofit/>
          </a:bodyPr>
          <a:lstStyle/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altLang="ko-KR" kern="0" spc="0" dirty="0">
              <a:solidFill>
                <a:srgbClr val="000000"/>
              </a:solidFill>
              <a:effectLst/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ko-KR" kern="0" spc="0" dirty="0">
                <a:solidFill>
                  <a:srgbClr val="FF0000"/>
                </a:solidFill>
                <a:effectLst/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Prediction of construction events causes</a:t>
            </a: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ko-KR" kern="0" dirty="0">
              <a:solidFill>
                <a:srgbClr val="000000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Multimodal News Classification</a:t>
            </a: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ko-KR" kern="0" dirty="0">
              <a:solidFill>
                <a:srgbClr val="000000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Lato Regular" panose="020F0502020204030203" pitchFamily="34" charset="0"/>
                <a:cs typeface="Lato Regular" panose="020F0502020204030203" pitchFamily="34" charset="0"/>
              </a:rPr>
              <a:t>Development of an AI-based fast diagnostic model for State of Health (SOH) of Lithium-ion batteries</a:t>
            </a: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ko-KR" altLang="en-US" kern="0" spc="0" dirty="0">
              <a:solidFill>
                <a:srgbClr val="000000"/>
              </a:solidFill>
              <a:effectLst/>
              <a:latin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19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7C52E51-A3C4-FEFF-E0B7-ABA5429FC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Experiment environment change</a:t>
            </a:r>
          </a:p>
          <a:p>
            <a:pPr marL="0" indent="0">
              <a:buNone/>
            </a:pPr>
            <a:endParaRPr lang="ko-KR" altLang="en-US" sz="1600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altLang="ko-K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Evaluation metrics change</a:t>
            </a:r>
          </a:p>
          <a:p>
            <a:pPr lvl="1"/>
            <a:endParaRPr lang="en-US" altLang="ko-KR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2"/>
            <a:r>
              <a:rPr lang="en-US" altLang="ko-K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Evaluation metrics reflecting the priority of the accident cause list</a:t>
            </a:r>
            <a:endParaRPr lang="en-US" altLang="ko-KR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altLang="ko-K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altLang="ko-KR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Knowledge network</a:t>
            </a:r>
          </a:p>
          <a:p>
            <a:pPr marL="0" indent="0">
              <a:buNone/>
            </a:pPr>
            <a:endParaRPr lang="en-US" altLang="ko-KR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altLang="ko-KR" sz="14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 the number of dummy accident data generated through knowledge networks</a:t>
            </a:r>
          </a:p>
          <a:p>
            <a:pPr lvl="1"/>
            <a:endParaRPr lang="en-US" altLang="ko-KR" b="1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altLang="ko-K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 the structure of the knowledge network</a:t>
            </a:r>
            <a:endParaRPr lang="en-US" altLang="ko-KR" sz="1400" b="1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altLang="ko-KR" b="1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2"/>
            <a:r>
              <a:rPr lang="en-US" altLang="ko-K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 the order of connections between nodes</a:t>
            </a:r>
            <a:endParaRPr lang="en-US" altLang="ko-KR" sz="1200" b="1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2"/>
            <a:endParaRPr lang="en-US" altLang="ko-KR" b="1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altLang="ko-K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Changed method of generating dummy incident data</a:t>
            </a:r>
          </a:p>
          <a:p>
            <a:pPr lvl="2"/>
            <a:endParaRPr lang="en-US" altLang="ko-KR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2"/>
            <a:r>
              <a:rPr lang="en-US" altLang="ko-K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Random probability correction and data generation criteria change</a:t>
            </a:r>
            <a:endParaRPr lang="ko-KR" altLang="en-US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2A43233E-85AD-0C29-C3A8-CA7AFAA5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Last week’s plan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247779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7C52E51-A3C4-FEFF-E0B7-ABA5429FC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Network connection for causal analysis between nodes</a:t>
            </a:r>
            <a:endParaRPr lang="ko-KR" altLang="en-US" sz="16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2A43233E-85AD-0C29-C3A8-CA7AFAA5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1800" b="1" dirty="0"/>
              <a:t>Knowledge Network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CCF421E-6E0D-7A00-7A21-DEB5A12F3B8A}"/>
              </a:ext>
            </a:extLst>
          </p:cNvPr>
          <p:cNvGrpSpPr/>
          <p:nvPr/>
        </p:nvGrpSpPr>
        <p:grpSpPr>
          <a:xfrm>
            <a:off x="564173" y="1933129"/>
            <a:ext cx="11053003" cy="4140562"/>
            <a:chOff x="1109076" y="1799022"/>
            <a:chExt cx="9174793" cy="4072578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8A706BA3-722C-2073-3311-AC2483D74EFB}"/>
                </a:ext>
              </a:extLst>
            </p:cNvPr>
            <p:cNvSpPr/>
            <p:nvPr/>
          </p:nvSpPr>
          <p:spPr>
            <a:xfrm>
              <a:off x="1109076" y="1799022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type of construction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Main Category A</a:t>
              </a:r>
              <a:endParaRPr lang="ko-KR" alt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37988D4C-87DA-EF97-3CEA-563800C9F989}"/>
                </a:ext>
              </a:extLst>
            </p:cNvPr>
            <p:cNvSpPr/>
            <p:nvPr/>
          </p:nvSpPr>
          <p:spPr>
            <a:xfrm>
              <a:off x="2557061" y="1799022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type of construction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Sub Category A</a:t>
              </a:r>
              <a:endParaRPr lang="ko-KR" alt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8A3F20AE-21C4-1BDD-E270-FAE29398CAA2}"/>
                </a:ext>
              </a:extLst>
            </p:cNvPr>
            <p:cNvSpPr/>
            <p:nvPr/>
          </p:nvSpPr>
          <p:spPr>
            <a:xfrm>
              <a:off x="5742401" y="3181782"/>
              <a:ext cx="1126406" cy="11264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rgbClr val="FF0000"/>
                  </a:solidFill>
                </a:rPr>
                <a:t>Accident</a:t>
              </a:r>
              <a:br>
                <a:rPr lang="en-US" altLang="ko-KR" sz="1400" b="1" dirty="0">
                  <a:solidFill>
                    <a:srgbClr val="FF0000"/>
                  </a:solidFill>
                </a:rPr>
              </a:br>
              <a:r>
                <a:rPr lang="en-US" altLang="ko-KR" sz="1400" b="1" dirty="0">
                  <a:solidFill>
                    <a:srgbClr val="FF0000"/>
                  </a:solidFill>
                </a:rPr>
                <a:t>cause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CB08C6B8-354B-A33C-43BD-20AAD3D52E5A}"/>
                </a:ext>
              </a:extLst>
            </p:cNvPr>
            <p:cNvSpPr/>
            <p:nvPr/>
          </p:nvSpPr>
          <p:spPr>
            <a:xfrm>
              <a:off x="7609254" y="1799022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Accident object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Sub Category A</a:t>
              </a: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A14EBB3D-DE88-17D6-AFA8-3C0ECBFAD49F}"/>
                </a:ext>
              </a:extLst>
            </p:cNvPr>
            <p:cNvSpPr/>
            <p:nvPr/>
          </p:nvSpPr>
          <p:spPr>
            <a:xfrm>
              <a:off x="4005046" y="1799022"/>
              <a:ext cx="937260" cy="9372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Work Process</a:t>
              </a:r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B3B5618F-AFBD-28AC-B08F-05B9BAE157B1}"/>
                </a:ext>
              </a:extLst>
            </p:cNvPr>
            <p:cNvSpPr/>
            <p:nvPr/>
          </p:nvSpPr>
          <p:spPr>
            <a:xfrm>
              <a:off x="9346609" y="1799022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Accident object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Main Category A</a:t>
              </a: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C5B5D9E8-B44F-DB4E-5CCE-5D13DF198CFF}"/>
                </a:ext>
              </a:extLst>
            </p:cNvPr>
            <p:cNvSpPr/>
            <p:nvPr/>
          </p:nvSpPr>
          <p:spPr>
            <a:xfrm>
              <a:off x="1109076" y="3276355"/>
              <a:ext cx="937260" cy="9372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type of construction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Main Category B</a:t>
              </a:r>
              <a:endParaRPr lang="ko-KR" alt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8182114F-9C39-6327-58F1-E4F5E33AABB8}"/>
                </a:ext>
              </a:extLst>
            </p:cNvPr>
            <p:cNvSpPr/>
            <p:nvPr/>
          </p:nvSpPr>
          <p:spPr>
            <a:xfrm>
              <a:off x="2557061" y="3276355"/>
              <a:ext cx="937260" cy="9372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type of construction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Sub Category B</a:t>
              </a:r>
              <a:endParaRPr lang="ko-KR" alt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4483F3FE-D12A-3AD2-0FDC-C1798FCD726D}"/>
                </a:ext>
              </a:extLst>
            </p:cNvPr>
            <p:cNvSpPr/>
            <p:nvPr/>
          </p:nvSpPr>
          <p:spPr>
            <a:xfrm>
              <a:off x="7609254" y="3276355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Accident object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Sub Category B</a:t>
              </a: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1E117B2B-3CD6-1045-3666-2D46FC44A4A3}"/>
                </a:ext>
              </a:extLst>
            </p:cNvPr>
            <p:cNvSpPr/>
            <p:nvPr/>
          </p:nvSpPr>
          <p:spPr>
            <a:xfrm>
              <a:off x="4005046" y="3276355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Work Process</a:t>
              </a:r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D1423FD7-B7CE-7EB3-D5D4-7D58DC862438}"/>
                </a:ext>
              </a:extLst>
            </p:cNvPr>
            <p:cNvSpPr/>
            <p:nvPr/>
          </p:nvSpPr>
          <p:spPr>
            <a:xfrm>
              <a:off x="9346609" y="3276355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Accident object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Main Category B</a:t>
              </a: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C12DE18C-CC9B-2A99-0265-EDF4D56707FE}"/>
                </a:ext>
              </a:extLst>
            </p:cNvPr>
            <p:cNvSpPr/>
            <p:nvPr/>
          </p:nvSpPr>
          <p:spPr>
            <a:xfrm>
              <a:off x="1109076" y="4934340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type of construction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Main Category C</a:t>
              </a:r>
              <a:endParaRPr lang="ko-KR" alt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7C57EC3-F0EC-691C-1A52-904CECD2C62B}"/>
                </a:ext>
              </a:extLst>
            </p:cNvPr>
            <p:cNvSpPr/>
            <p:nvPr/>
          </p:nvSpPr>
          <p:spPr>
            <a:xfrm>
              <a:off x="2557061" y="4934340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type of construction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Sub Category C</a:t>
              </a:r>
              <a:endParaRPr lang="ko-KR" alt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37A2E84D-0EF2-212D-F898-80EAEBF8F000}"/>
                </a:ext>
              </a:extLst>
            </p:cNvPr>
            <p:cNvSpPr/>
            <p:nvPr/>
          </p:nvSpPr>
          <p:spPr>
            <a:xfrm>
              <a:off x="7609254" y="4934340"/>
              <a:ext cx="937260" cy="9372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Accident object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Sub Category C</a:t>
              </a: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8C6E9016-33B7-8E5D-A5E9-9C51C50FE1FE}"/>
                </a:ext>
              </a:extLst>
            </p:cNvPr>
            <p:cNvSpPr/>
            <p:nvPr/>
          </p:nvSpPr>
          <p:spPr>
            <a:xfrm>
              <a:off x="4005046" y="4934340"/>
              <a:ext cx="937260" cy="937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Work Process</a:t>
              </a:r>
              <a:endParaRPr lang="ko-KR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017E5CC7-0431-25A5-BD45-0124CC4A85E9}"/>
                </a:ext>
              </a:extLst>
            </p:cNvPr>
            <p:cNvSpPr/>
            <p:nvPr/>
          </p:nvSpPr>
          <p:spPr>
            <a:xfrm>
              <a:off x="9346609" y="4934340"/>
              <a:ext cx="937260" cy="9372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</a:rPr>
                <a:t>Accident object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tx1"/>
                  </a:solidFill>
                </a:rPr>
                <a:t>-</a:t>
              </a:r>
              <a:br>
                <a:rPr lang="en-US" altLang="ko-KR" sz="800" b="1" dirty="0">
                  <a:solidFill>
                    <a:schemeClr val="tx1"/>
                  </a:solidFill>
                </a:rPr>
              </a:br>
              <a:r>
                <a:rPr lang="en-US" altLang="ko-KR" sz="800" b="1" dirty="0">
                  <a:solidFill>
                    <a:schemeClr val="accent1"/>
                  </a:solidFill>
                </a:rPr>
                <a:t>Main Category C</a:t>
              </a:r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CE69284-A24E-50F0-1132-BEFA304AB180}"/>
                </a:ext>
              </a:extLst>
            </p:cNvPr>
            <p:cNvCxnSpPr>
              <a:stCxn id="3" idx="6"/>
              <a:endCxn id="6" idx="2"/>
            </p:cNvCxnSpPr>
            <p:nvPr/>
          </p:nvCxnSpPr>
          <p:spPr>
            <a:xfrm>
              <a:off x="2046336" y="2267652"/>
              <a:ext cx="5107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0ED0078F-5A03-87F8-C089-D6921738E014}"/>
                </a:ext>
              </a:extLst>
            </p:cNvPr>
            <p:cNvCxnSpPr/>
            <p:nvPr/>
          </p:nvCxnSpPr>
          <p:spPr>
            <a:xfrm>
              <a:off x="2046336" y="3744985"/>
              <a:ext cx="5107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8552C8FB-ACD5-56D0-2009-C36194F0C755}"/>
                </a:ext>
              </a:extLst>
            </p:cNvPr>
            <p:cNvCxnSpPr/>
            <p:nvPr/>
          </p:nvCxnSpPr>
          <p:spPr>
            <a:xfrm>
              <a:off x="2046336" y="5402970"/>
              <a:ext cx="5107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A9708938-5A0B-16AD-A5EF-FB6A2DC796C0}"/>
                </a:ext>
              </a:extLst>
            </p:cNvPr>
            <p:cNvCxnSpPr/>
            <p:nvPr/>
          </p:nvCxnSpPr>
          <p:spPr>
            <a:xfrm>
              <a:off x="3494321" y="5402970"/>
              <a:ext cx="5107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5BDCB512-6224-432D-5547-9519B6CB438A}"/>
                </a:ext>
              </a:extLst>
            </p:cNvPr>
            <p:cNvCxnSpPr/>
            <p:nvPr/>
          </p:nvCxnSpPr>
          <p:spPr>
            <a:xfrm>
              <a:off x="3494321" y="3720548"/>
              <a:ext cx="5107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3A8A26F6-A5E8-EE19-CBBD-B2DC62B27670}"/>
                </a:ext>
              </a:extLst>
            </p:cNvPr>
            <p:cNvCxnSpPr>
              <a:cxnSpLocks/>
              <a:stCxn id="14" idx="6"/>
            </p:cNvCxnSpPr>
            <p:nvPr/>
          </p:nvCxnSpPr>
          <p:spPr>
            <a:xfrm flipV="1">
              <a:off x="3494321" y="2267652"/>
              <a:ext cx="510725" cy="14773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D1465B68-0F41-47B7-7926-58CF0016E092}"/>
                </a:ext>
              </a:extLst>
            </p:cNvPr>
            <p:cNvCxnSpPr>
              <a:cxnSpLocks/>
              <a:stCxn id="6" idx="6"/>
              <a:endCxn id="11" idx="2"/>
            </p:cNvCxnSpPr>
            <p:nvPr/>
          </p:nvCxnSpPr>
          <p:spPr>
            <a:xfrm>
              <a:off x="3494321" y="2267652"/>
              <a:ext cx="5107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37422BAD-E70C-8ED2-D5D8-DA4ACC41FEA1}"/>
                </a:ext>
              </a:extLst>
            </p:cNvPr>
            <p:cNvCxnSpPr>
              <a:cxnSpLocks/>
              <a:stCxn id="19" idx="6"/>
              <a:endCxn id="16" idx="2"/>
            </p:cNvCxnSpPr>
            <p:nvPr/>
          </p:nvCxnSpPr>
          <p:spPr>
            <a:xfrm flipV="1">
              <a:off x="3494321" y="3744985"/>
              <a:ext cx="510725" cy="16579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CFB944F9-E771-AB7F-848F-CD4F0BCA3517}"/>
                </a:ext>
              </a:extLst>
            </p:cNvPr>
            <p:cNvCxnSpPr>
              <a:cxnSpLocks/>
              <a:stCxn id="14" idx="6"/>
              <a:endCxn id="21" idx="2"/>
            </p:cNvCxnSpPr>
            <p:nvPr/>
          </p:nvCxnSpPr>
          <p:spPr>
            <a:xfrm>
              <a:off x="3494321" y="3744985"/>
              <a:ext cx="510725" cy="16579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3243BD48-F65F-5FA9-D02E-9C6BD0F55089}"/>
                </a:ext>
              </a:extLst>
            </p:cNvPr>
            <p:cNvCxnSpPr>
              <a:cxnSpLocks/>
              <a:stCxn id="16" idx="6"/>
              <a:endCxn id="8" idx="2"/>
            </p:cNvCxnSpPr>
            <p:nvPr/>
          </p:nvCxnSpPr>
          <p:spPr>
            <a:xfrm>
              <a:off x="4942306" y="3744985"/>
              <a:ext cx="8000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BE596E93-DC20-343A-3EB3-0BE7B7BBA54E}"/>
                </a:ext>
              </a:extLst>
            </p:cNvPr>
            <p:cNvCxnSpPr>
              <a:cxnSpLocks/>
              <a:stCxn id="21" idx="6"/>
              <a:endCxn id="8" idx="2"/>
            </p:cNvCxnSpPr>
            <p:nvPr/>
          </p:nvCxnSpPr>
          <p:spPr>
            <a:xfrm flipV="1">
              <a:off x="4942306" y="3744985"/>
              <a:ext cx="800095" cy="165798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F037849B-FC75-5530-1775-94CBADC49F2D}"/>
                </a:ext>
              </a:extLst>
            </p:cNvPr>
            <p:cNvCxnSpPr>
              <a:cxnSpLocks/>
              <a:stCxn id="11" idx="6"/>
              <a:endCxn id="8" idx="2"/>
            </p:cNvCxnSpPr>
            <p:nvPr/>
          </p:nvCxnSpPr>
          <p:spPr>
            <a:xfrm>
              <a:off x="4942306" y="2267652"/>
              <a:ext cx="800095" cy="14773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B27A4B2B-CEBE-B085-5DE1-65B3763EE2B8}"/>
                </a:ext>
              </a:extLst>
            </p:cNvPr>
            <p:cNvCxnSpPr>
              <a:cxnSpLocks/>
              <a:stCxn id="8" idx="6"/>
              <a:endCxn id="10" idx="2"/>
            </p:cNvCxnSpPr>
            <p:nvPr/>
          </p:nvCxnSpPr>
          <p:spPr>
            <a:xfrm flipV="1">
              <a:off x="6868807" y="2267652"/>
              <a:ext cx="740447" cy="14773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EB54E3BF-0278-1441-BBCC-7BAD51EB9173}"/>
                </a:ext>
              </a:extLst>
            </p:cNvPr>
            <p:cNvCxnSpPr>
              <a:cxnSpLocks/>
              <a:stCxn id="8" idx="6"/>
              <a:endCxn id="15" idx="2"/>
            </p:cNvCxnSpPr>
            <p:nvPr/>
          </p:nvCxnSpPr>
          <p:spPr>
            <a:xfrm>
              <a:off x="6868807" y="3744985"/>
              <a:ext cx="74044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D62D828D-AB7C-C989-FBB2-A0E96EA7A06E}"/>
                </a:ext>
              </a:extLst>
            </p:cNvPr>
            <p:cNvCxnSpPr>
              <a:cxnSpLocks/>
              <a:stCxn id="8" idx="6"/>
              <a:endCxn id="20" idx="2"/>
            </p:cNvCxnSpPr>
            <p:nvPr/>
          </p:nvCxnSpPr>
          <p:spPr>
            <a:xfrm>
              <a:off x="6868807" y="3744985"/>
              <a:ext cx="740447" cy="16579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7D0D9615-A2E5-A87A-23E7-24022132C9BB}"/>
                </a:ext>
              </a:extLst>
            </p:cNvPr>
            <p:cNvCxnSpPr>
              <a:cxnSpLocks/>
              <a:stCxn id="15" idx="6"/>
              <a:endCxn id="17" idx="2"/>
            </p:cNvCxnSpPr>
            <p:nvPr/>
          </p:nvCxnSpPr>
          <p:spPr>
            <a:xfrm>
              <a:off x="8546514" y="3744985"/>
              <a:ext cx="8000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1DAFB9D3-0D08-8168-9DBD-B02806A32FAB}"/>
                </a:ext>
              </a:extLst>
            </p:cNvPr>
            <p:cNvCxnSpPr>
              <a:cxnSpLocks/>
              <a:stCxn id="20" idx="6"/>
              <a:endCxn id="22" idx="2"/>
            </p:cNvCxnSpPr>
            <p:nvPr/>
          </p:nvCxnSpPr>
          <p:spPr>
            <a:xfrm>
              <a:off x="8546514" y="5402970"/>
              <a:ext cx="8000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44F02ECA-EE6A-4E29-74F5-F2157DB8EE10}"/>
                </a:ext>
              </a:extLst>
            </p:cNvPr>
            <p:cNvCxnSpPr>
              <a:cxnSpLocks/>
              <a:stCxn id="10" idx="6"/>
              <a:endCxn id="12" idx="2"/>
            </p:cNvCxnSpPr>
            <p:nvPr/>
          </p:nvCxnSpPr>
          <p:spPr>
            <a:xfrm>
              <a:off x="8546514" y="2267652"/>
              <a:ext cx="80009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586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7C52E51-A3C4-FEFF-E0B7-ABA5429FC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Evaluation Metrics</a:t>
            </a:r>
            <a:endParaRPr lang="ko-KR" altLang="en-US" sz="1600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ko-KR" altLang="en-US" sz="1600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altLang="ko-KR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Hit@5 		: Predict 5 possible accident causes</a:t>
            </a:r>
          </a:p>
          <a:p>
            <a:pPr marL="0" indent="0">
              <a:buNone/>
            </a:pPr>
            <a:endParaRPr lang="en-US" altLang="ko-K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altLang="ko-KR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Environment</a:t>
            </a:r>
          </a:p>
          <a:p>
            <a:pPr marL="0" indent="0">
              <a:buNone/>
            </a:pPr>
            <a:endParaRPr lang="en-US" altLang="ko-KR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altLang="ko-K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epochs		: 300</a:t>
            </a:r>
          </a:p>
          <a:p>
            <a:pPr lvl="1"/>
            <a:endParaRPr lang="en-US" altLang="ko-KR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altLang="ko-K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Learning rate		: 0.0001</a:t>
            </a:r>
          </a:p>
          <a:p>
            <a:pPr lvl="1"/>
            <a:endParaRPr lang="en-US" altLang="ko-KR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altLang="ko-K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embed size		: 256</a:t>
            </a:r>
          </a:p>
          <a:p>
            <a:pPr lvl="1"/>
            <a:endParaRPr lang="en-US" altLang="ko-KR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altLang="ko-K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Hidden size		: 512</a:t>
            </a: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2A43233E-85AD-0C29-C3A8-CA7AFAA5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342325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2A43233E-85AD-0C29-C3A8-CA7AFAA5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Experimental model</a:t>
            </a:r>
            <a:endParaRPr lang="en-US" altLang="ko-KR" sz="1800" b="1" dirty="0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2238732D-7AC3-F4EA-5C36-F16970066753}"/>
              </a:ext>
            </a:extLst>
          </p:cNvPr>
          <p:cNvSpPr/>
          <p:nvPr/>
        </p:nvSpPr>
        <p:spPr>
          <a:xfrm>
            <a:off x="5742401" y="5136603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</a:rPr>
              <a:t>Mask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00997CC4-2BC4-9B01-2090-100A4133478D}"/>
              </a:ext>
            </a:extLst>
          </p:cNvPr>
          <p:cNvSpPr/>
          <p:nvPr/>
        </p:nvSpPr>
        <p:spPr>
          <a:xfrm>
            <a:off x="4005046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Picking up work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C88560F2-4756-15DD-4B82-BBFF420EC7EB}"/>
              </a:ext>
            </a:extLst>
          </p:cNvPr>
          <p:cNvSpPr/>
          <p:nvPr/>
        </p:nvSpPr>
        <p:spPr>
          <a:xfrm>
            <a:off x="1109076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Construct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18E23BD1-C684-A70A-B51E-3C65E2F2E57D}"/>
              </a:ext>
            </a:extLst>
          </p:cNvPr>
          <p:cNvSpPr/>
          <p:nvPr/>
        </p:nvSpPr>
        <p:spPr>
          <a:xfrm>
            <a:off x="2557061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>
                <a:solidFill>
                  <a:schemeClr val="tx1"/>
                </a:solidFill>
              </a:rPr>
              <a:t>Rebar</a:t>
            </a:r>
            <a:br>
              <a:rPr lang="en-US" altLang="ko-KR" sz="700" b="1" dirty="0">
                <a:solidFill>
                  <a:schemeClr val="tx1"/>
                </a:solidFill>
              </a:rPr>
            </a:br>
            <a:r>
              <a:rPr lang="en-US" altLang="ko-KR" sz="700" b="1" dirty="0">
                <a:solidFill>
                  <a:schemeClr val="tx1"/>
                </a:solidFill>
              </a:rPr>
              <a:t>Concrete</a:t>
            </a:r>
            <a:br>
              <a:rPr lang="en-US" altLang="ko-KR" sz="700" b="1" dirty="0">
                <a:solidFill>
                  <a:schemeClr val="tx1"/>
                </a:solidFill>
              </a:rPr>
            </a:br>
            <a:r>
              <a:rPr lang="en-US" altLang="ko-KR" sz="700" b="1" dirty="0">
                <a:solidFill>
                  <a:schemeClr val="tx1"/>
                </a:solidFill>
              </a:rPr>
              <a:t>Construction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3C7F955C-10A7-2B1E-3552-2917F5E23DA8}"/>
              </a:ext>
            </a:extLst>
          </p:cNvPr>
          <p:cNvSpPr/>
          <p:nvPr/>
        </p:nvSpPr>
        <p:spPr>
          <a:xfrm>
            <a:off x="7609254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i="0" dirty="0">
                <a:solidFill>
                  <a:srgbClr val="000000"/>
                </a:solidFill>
                <a:effectLst/>
                <a:latin typeface="noto"/>
              </a:rPr>
              <a:t>Materials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BC2026E0-4E93-2784-B48B-2F40B1FBB3A7}"/>
              </a:ext>
            </a:extLst>
          </p:cNvPr>
          <p:cNvSpPr/>
          <p:nvPr/>
        </p:nvSpPr>
        <p:spPr>
          <a:xfrm>
            <a:off x="9346609" y="523117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i="0" dirty="0">
                <a:solidFill>
                  <a:srgbClr val="000000"/>
                </a:solidFill>
                <a:effectLst/>
                <a:latin typeface="noto"/>
              </a:rPr>
              <a:t>construction materials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E634B5B5-9147-79EF-B1DE-1E1D3EC6AAD3}"/>
              </a:ext>
            </a:extLst>
          </p:cNvPr>
          <p:cNvCxnSpPr/>
          <p:nvPr/>
        </p:nvCxnSpPr>
        <p:spPr>
          <a:xfrm>
            <a:off x="2046336" y="5699806"/>
            <a:ext cx="510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F1A890E6-6701-7F45-31BC-300A01CADB26}"/>
              </a:ext>
            </a:extLst>
          </p:cNvPr>
          <p:cNvCxnSpPr>
            <a:cxnSpLocks/>
            <a:stCxn id="44" idx="6"/>
            <a:endCxn id="43" idx="2"/>
          </p:cNvCxnSpPr>
          <p:nvPr/>
        </p:nvCxnSpPr>
        <p:spPr>
          <a:xfrm>
            <a:off x="4942306" y="5699806"/>
            <a:ext cx="800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1DC840DC-0EC0-DF63-E8B0-CE6311D6C5F4}"/>
              </a:ext>
            </a:extLst>
          </p:cNvPr>
          <p:cNvCxnSpPr>
            <a:cxnSpLocks/>
            <a:stCxn id="43" idx="6"/>
            <a:endCxn id="47" idx="2"/>
          </p:cNvCxnSpPr>
          <p:nvPr/>
        </p:nvCxnSpPr>
        <p:spPr>
          <a:xfrm>
            <a:off x="6868807" y="5699806"/>
            <a:ext cx="740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E25B5CF0-FC38-1EE4-6F32-DD09260ECCC6}"/>
              </a:ext>
            </a:extLst>
          </p:cNvPr>
          <p:cNvCxnSpPr>
            <a:cxnSpLocks/>
            <a:stCxn id="47" idx="6"/>
            <a:endCxn id="48" idx="2"/>
          </p:cNvCxnSpPr>
          <p:nvPr/>
        </p:nvCxnSpPr>
        <p:spPr>
          <a:xfrm>
            <a:off x="8546514" y="5699806"/>
            <a:ext cx="800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67581C55-8E8B-FAA7-1A6C-BEC31F5C39FF}"/>
              </a:ext>
            </a:extLst>
          </p:cNvPr>
          <p:cNvCxnSpPr/>
          <p:nvPr/>
        </p:nvCxnSpPr>
        <p:spPr>
          <a:xfrm>
            <a:off x="3494321" y="5699806"/>
            <a:ext cx="510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441DF101-8754-5B84-C758-07380A134178}"/>
              </a:ext>
            </a:extLst>
          </p:cNvPr>
          <p:cNvSpPr/>
          <p:nvPr/>
        </p:nvSpPr>
        <p:spPr>
          <a:xfrm>
            <a:off x="949796" y="3651935"/>
            <a:ext cx="9450767" cy="11006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Transformer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2B28B3EF-7688-7844-82E9-3DC3D3AAACE8}"/>
              </a:ext>
            </a:extLst>
          </p:cNvPr>
          <p:cNvGrpSpPr/>
          <p:nvPr/>
        </p:nvGrpSpPr>
        <p:grpSpPr>
          <a:xfrm>
            <a:off x="1457141" y="4863557"/>
            <a:ext cx="8476085" cy="253625"/>
            <a:chOff x="1457141" y="4480372"/>
            <a:chExt cx="8476085" cy="460150"/>
          </a:xfrm>
        </p:grpSpPr>
        <p:sp>
          <p:nvSpPr>
            <p:cNvPr id="56" name="화살표: 아래쪽 55">
              <a:extLst>
                <a:ext uri="{FF2B5EF4-FFF2-40B4-BE49-F238E27FC236}">
                  <a16:creationId xmlns:a16="http://schemas.microsoft.com/office/drawing/2014/main" id="{2C896E5F-97A7-306B-08E7-FB469E310570}"/>
                </a:ext>
              </a:extLst>
            </p:cNvPr>
            <p:cNvSpPr/>
            <p:nvPr/>
          </p:nvSpPr>
          <p:spPr>
            <a:xfrm rot="10800000">
              <a:off x="1457141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화살표: 아래쪽 56">
              <a:extLst>
                <a:ext uri="{FF2B5EF4-FFF2-40B4-BE49-F238E27FC236}">
                  <a16:creationId xmlns:a16="http://schemas.microsoft.com/office/drawing/2014/main" id="{4876F7B9-91B9-597B-2A84-A090196691DC}"/>
                </a:ext>
              </a:extLst>
            </p:cNvPr>
            <p:cNvSpPr/>
            <p:nvPr/>
          </p:nvSpPr>
          <p:spPr>
            <a:xfrm rot="10800000">
              <a:off x="2907704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화살표: 아래쪽 57">
              <a:extLst>
                <a:ext uri="{FF2B5EF4-FFF2-40B4-BE49-F238E27FC236}">
                  <a16:creationId xmlns:a16="http://schemas.microsoft.com/office/drawing/2014/main" id="{2E5FDB5F-707E-1CAB-1844-59C630554D12}"/>
                </a:ext>
              </a:extLst>
            </p:cNvPr>
            <p:cNvSpPr/>
            <p:nvPr/>
          </p:nvSpPr>
          <p:spPr>
            <a:xfrm rot="10800000">
              <a:off x="4355689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화살표: 아래쪽 58">
              <a:extLst>
                <a:ext uri="{FF2B5EF4-FFF2-40B4-BE49-F238E27FC236}">
                  <a16:creationId xmlns:a16="http://schemas.microsoft.com/office/drawing/2014/main" id="{0FA2D758-B24D-1FCD-B32F-9720D556BA52}"/>
                </a:ext>
              </a:extLst>
            </p:cNvPr>
            <p:cNvSpPr/>
            <p:nvPr/>
          </p:nvSpPr>
          <p:spPr>
            <a:xfrm rot="10800000">
              <a:off x="6187617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화살표: 아래쪽 59">
              <a:extLst>
                <a:ext uri="{FF2B5EF4-FFF2-40B4-BE49-F238E27FC236}">
                  <a16:creationId xmlns:a16="http://schemas.microsoft.com/office/drawing/2014/main" id="{F29A8BB7-3925-6B28-B204-8D7BC7E614BC}"/>
                </a:ext>
              </a:extLst>
            </p:cNvPr>
            <p:cNvSpPr/>
            <p:nvPr/>
          </p:nvSpPr>
          <p:spPr>
            <a:xfrm rot="10800000">
              <a:off x="7959897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화살표: 아래쪽 60">
              <a:extLst>
                <a:ext uri="{FF2B5EF4-FFF2-40B4-BE49-F238E27FC236}">
                  <a16:creationId xmlns:a16="http://schemas.microsoft.com/office/drawing/2014/main" id="{5CC29158-3D25-E1A5-7283-CC6B98E3D661}"/>
                </a:ext>
              </a:extLst>
            </p:cNvPr>
            <p:cNvSpPr/>
            <p:nvPr/>
          </p:nvSpPr>
          <p:spPr>
            <a:xfrm rot="10800000">
              <a:off x="9697252" y="4480372"/>
              <a:ext cx="235974" cy="460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화살표: 아래쪽 61">
            <a:extLst>
              <a:ext uri="{FF2B5EF4-FFF2-40B4-BE49-F238E27FC236}">
                <a16:creationId xmlns:a16="http://schemas.microsoft.com/office/drawing/2014/main" id="{EFE33076-D5DC-4B98-B0DD-6DE0DBDEE6BE}"/>
              </a:ext>
            </a:extLst>
          </p:cNvPr>
          <p:cNvSpPr/>
          <p:nvPr/>
        </p:nvSpPr>
        <p:spPr>
          <a:xfrm rot="10800000">
            <a:off x="6187617" y="3267940"/>
            <a:ext cx="235974" cy="253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EE6288F8-14EB-F641-DB63-D797AE07C7B8}"/>
              </a:ext>
            </a:extLst>
          </p:cNvPr>
          <p:cNvSpPr/>
          <p:nvPr/>
        </p:nvSpPr>
        <p:spPr>
          <a:xfrm>
            <a:off x="5742401" y="1952098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rgbClr val="FF0000"/>
                </a:solidFill>
              </a:rPr>
              <a:t>Accident</a:t>
            </a:r>
            <a:br>
              <a:rPr lang="en-US" altLang="ko-KR" sz="1100" b="1" dirty="0">
                <a:solidFill>
                  <a:srgbClr val="FF0000"/>
                </a:solidFill>
              </a:rPr>
            </a:br>
            <a:r>
              <a:rPr lang="en-US" altLang="ko-KR" sz="1100" b="1" dirty="0">
                <a:solidFill>
                  <a:srgbClr val="FF0000"/>
                </a:solidFill>
              </a:rPr>
              <a:t>causes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7CFD4C3-8549-5BE9-AF75-E1A47D62C2EF}"/>
              </a:ext>
            </a:extLst>
          </p:cNvPr>
          <p:cNvSpPr txBox="1"/>
          <p:nvPr/>
        </p:nvSpPr>
        <p:spPr>
          <a:xfrm>
            <a:off x="7096923" y="1841686"/>
            <a:ext cx="2954655" cy="1329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100" b="1" dirty="0">
                <a:solidFill>
                  <a:srgbClr val="FF0000"/>
                </a:solidFill>
                <a:latin typeface="noto"/>
              </a:rPr>
              <a:t>C</a:t>
            </a:r>
            <a:r>
              <a:rPr lang="en-US" altLang="ko-KR" sz="1100" b="1" i="0" dirty="0">
                <a:solidFill>
                  <a:srgbClr val="FF0000"/>
                </a:solidFill>
                <a:effectLst/>
                <a:latin typeface="noto"/>
              </a:rPr>
              <a:t>arelessness</a:t>
            </a:r>
            <a:endParaRPr lang="en-US" altLang="ko-KR" sz="11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100" dirty="0">
                <a:solidFill>
                  <a:srgbClr val="000000"/>
                </a:solidFill>
                <a:latin typeface="noto"/>
              </a:rPr>
              <a:t>G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round subsidence</a:t>
            </a:r>
            <a:r>
              <a:rPr lang="en-US" altLang="ko-KR" sz="1100" dirty="0"/>
              <a:t>		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Simple negligence of the worker</a:t>
            </a:r>
            <a:r>
              <a:rPr lang="en-US" altLang="ko-KR" sz="1100" dirty="0"/>
              <a:t>	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Unstable working posture</a:t>
            </a:r>
            <a:endParaRPr lang="en-US" altLang="ko-KR" sz="11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Inductor unplaced</a:t>
            </a:r>
            <a:endParaRPr lang="ko-KR" altLang="en-US" sz="11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C355F0-7852-6CA4-AE6D-51FDDD7A97D9}"/>
              </a:ext>
            </a:extLst>
          </p:cNvPr>
          <p:cNvSpPr txBox="1"/>
          <p:nvPr/>
        </p:nvSpPr>
        <p:spPr>
          <a:xfrm>
            <a:off x="9667497" y="1841686"/>
            <a:ext cx="641522" cy="1329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53.83%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31.70%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14.42%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00.03%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00.02%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53278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2A43233E-85AD-0C29-C3A8-CA7AFAA5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en-US" altLang="ko-KR" sz="1800" b="1" dirty="0"/>
          </a:p>
        </p:txBody>
      </p:sp>
      <p:graphicFrame>
        <p:nvGraphicFramePr>
          <p:cNvPr id="2" name="표 8">
            <a:extLst>
              <a:ext uri="{FF2B5EF4-FFF2-40B4-BE49-F238E27FC236}">
                <a16:creationId xmlns:a16="http://schemas.microsoft.com/office/drawing/2014/main" id="{23472D7A-E096-4346-DE56-48F0804B1819}"/>
              </a:ext>
            </a:extLst>
          </p:cNvPr>
          <p:cNvGraphicFramePr>
            <a:graphicFrameLocks noGrp="1"/>
          </p:cNvGraphicFramePr>
          <p:nvPr/>
        </p:nvGraphicFramePr>
        <p:xfrm>
          <a:off x="340818" y="1729735"/>
          <a:ext cx="38698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454">
                  <a:extLst>
                    <a:ext uri="{9D8B030D-6E8A-4147-A177-3AD203B41FA5}">
                      <a16:colId xmlns:a16="http://schemas.microsoft.com/office/drawing/2014/main" val="3403060080"/>
                    </a:ext>
                  </a:extLst>
                </a:gridCol>
                <a:gridCol w="967454">
                  <a:extLst>
                    <a:ext uri="{9D8B030D-6E8A-4147-A177-3AD203B41FA5}">
                      <a16:colId xmlns:a16="http://schemas.microsoft.com/office/drawing/2014/main" val="2109972682"/>
                    </a:ext>
                  </a:extLst>
                </a:gridCol>
                <a:gridCol w="1934907">
                  <a:extLst>
                    <a:ext uri="{9D8B030D-6E8A-4147-A177-3AD203B41FA5}">
                      <a16:colId xmlns:a16="http://schemas.microsoft.com/office/drawing/2014/main" val="30931265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test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742341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Real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0.735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70893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Real</a:t>
                      </a:r>
                      <a:br>
                        <a:rPr lang="en-US" altLang="ko-KR" sz="1200" dirty="0"/>
                      </a:br>
                      <a:r>
                        <a:rPr lang="en-US" altLang="ko-KR" sz="1200" dirty="0"/>
                        <a:t>+</a:t>
                      </a:r>
                      <a:br>
                        <a:rPr lang="en-US" altLang="ko-KR" sz="1200" dirty="0"/>
                      </a:br>
                      <a:r>
                        <a:rPr lang="en-US" altLang="ko-KR" sz="1200" dirty="0"/>
                        <a:t>Dummy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0.728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4891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0.730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4452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0.725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2039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0.718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2657223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8CD90037-6EC3-902E-295A-5EFEE461F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144" y="711512"/>
            <a:ext cx="4110038" cy="32432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BC6BBF6-B237-E47F-300A-6A86E4738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770" y="3016279"/>
            <a:ext cx="4134686" cy="32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3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7C52E51-A3C4-FEFF-E0B7-ABA5429FC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Experiment environment change</a:t>
            </a:r>
          </a:p>
          <a:p>
            <a:pPr marL="0" indent="0">
              <a:buNone/>
            </a:pPr>
            <a:endParaRPr lang="ko-KR" altLang="en-US" sz="1600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altLang="ko-K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Evaluation metrics change</a:t>
            </a:r>
          </a:p>
          <a:p>
            <a:pPr lvl="1"/>
            <a:endParaRPr lang="en-US" altLang="ko-KR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2"/>
            <a:r>
              <a:rPr lang="en-US" altLang="ko-K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Evaluation metrics reflecting the priority of the accident cause list</a:t>
            </a:r>
            <a:endParaRPr lang="en-US" altLang="ko-KR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altLang="ko-K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altLang="ko-KR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Knowledge network</a:t>
            </a:r>
          </a:p>
          <a:p>
            <a:pPr lvl="1"/>
            <a:endParaRPr lang="en-US" altLang="ko-KR" b="1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altLang="ko-K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 the structure of the knowledge network</a:t>
            </a:r>
            <a:endParaRPr lang="en-US" altLang="ko-KR" sz="1400" b="1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altLang="ko-KR" b="1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2"/>
            <a:r>
              <a:rPr lang="en-US" altLang="ko-K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 the order of connections between nodes</a:t>
            </a:r>
            <a:endParaRPr lang="en-US" altLang="ko-KR" sz="1200" b="1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2"/>
            <a:endParaRPr lang="en-US" altLang="ko-KR" b="1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altLang="ko-KR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Changed method of generating dummy incident data</a:t>
            </a:r>
          </a:p>
          <a:p>
            <a:pPr lvl="2"/>
            <a:endParaRPr lang="en-US" altLang="ko-KR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2"/>
            <a:r>
              <a:rPr lang="en-US" altLang="ko-K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Random probability correction and data generation criteria change</a:t>
            </a:r>
            <a:endParaRPr lang="ko-KR" altLang="en-US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2A43233E-85AD-0C29-C3A8-CA7AFAA5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Last week’s plan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421116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10025-3A18-4B28-ACAE-16A9B1A9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5" y="313549"/>
            <a:ext cx="11563828" cy="4572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ko-KR" alt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E880C-04E2-4EF9-AC26-1723F406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6" y="790142"/>
            <a:ext cx="11713640" cy="5566208"/>
          </a:xfrm>
        </p:spPr>
        <p:txBody>
          <a:bodyPr anchor="t">
            <a:noAutofit/>
          </a:bodyPr>
          <a:lstStyle/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altLang="ko-KR" kern="0" spc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ko-KR" kern="0" spc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Prediction of construction events causes</a:t>
            </a: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ko-KR" kern="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ko-KR" kern="0" spc="0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Multimodal News Classification</a:t>
            </a: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ko-KR" kern="0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algn="just" fontAlgn="base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ko-KR" kern="0" spc="0" dirty="0">
                <a:effectLst/>
                <a:latin typeface="Lato Regular" panose="020F0502020204030203" pitchFamily="34" charset="0"/>
                <a:cs typeface="Lato Regular" panose="020F0502020204030203" pitchFamily="34" charset="0"/>
              </a:rPr>
              <a:t>Development of an AI-based fast diagnostic model for State of Health (SOH) of Lithium-ion batteries</a:t>
            </a:r>
          </a:p>
          <a:p>
            <a:pPr marL="342900" marR="0" lvl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ko-KR" altLang="en-US" kern="0" spc="0" dirty="0">
              <a:solidFill>
                <a:srgbClr val="FF0000"/>
              </a:solidFill>
              <a:effectLst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489DA4-ED93-40AD-8CD2-51D90FDC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8F5751-B54C-0BD8-B521-BA47D912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97" y="5698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695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34403</TotalTime>
  <Words>850</Words>
  <Application>Microsoft Office PowerPoint</Application>
  <PresentationFormat>와이드스크린</PresentationFormat>
  <Paragraphs>188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8" baseType="lpstr">
      <vt:lpstr>noto</vt:lpstr>
      <vt:lpstr>맑은 고딕</vt:lpstr>
      <vt:lpstr>한컴바탕</vt:lpstr>
      <vt:lpstr>Arial</vt:lpstr>
      <vt:lpstr>Cambria Math</vt:lpstr>
      <vt:lpstr>Lato</vt:lpstr>
      <vt:lpstr>Lato Regular</vt:lpstr>
      <vt:lpstr>Times New Roman</vt:lpstr>
      <vt:lpstr>Wingdings</vt:lpstr>
      <vt:lpstr>Office 테마</vt:lpstr>
      <vt:lpstr>PowerPoint 프레젠테이션</vt:lpstr>
      <vt:lpstr>Contents</vt:lpstr>
      <vt:lpstr>Last week’s plan</vt:lpstr>
      <vt:lpstr>Knowledge Network</vt:lpstr>
      <vt:lpstr>Experiment</vt:lpstr>
      <vt:lpstr>Experimental model</vt:lpstr>
      <vt:lpstr>Experiment</vt:lpstr>
      <vt:lpstr>Last week’s plan</vt:lpstr>
      <vt:lpstr>Contents</vt:lpstr>
      <vt:lpstr>News Dataset Info.</vt:lpstr>
      <vt:lpstr>News Dataset Info.</vt:lpstr>
      <vt:lpstr>Contents</vt:lpstr>
      <vt:lpstr>Using Data</vt:lpstr>
      <vt:lpstr>Construction of training data</vt:lpstr>
      <vt:lpstr>Construction of training data</vt:lpstr>
      <vt:lpstr>Construction of training data</vt:lpstr>
      <vt:lpstr>Method</vt:lpstr>
      <vt:lpstr>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LeeKihoon</dc:creator>
  <cp:lastModifiedBy>추 우찬</cp:lastModifiedBy>
  <cp:revision>269</cp:revision>
  <dcterms:created xsi:type="dcterms:W3CDTF">2021-09-12T04:18:05Z</dcterms:created>
  <dcterms:modified xsi:type="dcterms:W3CDTF">2023-05-10T03:39:12Z</dcterms:modified>
</cp:coreProperties>
</file>