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335" r:id="rId3"/>
    <p:sldId id="319" r:id="rId4"/>
    <p:sldId id="387" r:id="rId5"/>
    <p:sldId id="385" r:id="rId6"/>
    <p:sldId id="386" r:id="rId7"/>
    <p:sldId id="388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597"/>
    <a:srgbClr val="6589A7"/>
    <a:srgbClr val="548235"/>
    <a:srgbClr val="B4C7E7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어두운 스타일 1 - 강조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테마 스타일 2 - 강조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B1032C-EA38-4F05-BA0D-38AFFFC7BED3}" styleName="밝은 스타일 3 - 강조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5" autoAdjust="0"/>
    <p:restoredTop sz="93429" autoAdjust="0"/>
  </p:normalViewPr>
  <p:slideViewPr>
    <p:cSldViewPr snapToGrid="0">
      <p:cViewPr varScale="1">
        <p:scale>
          <a:sx n="91" d="100"/>
          <a:sy n="91" d="100"/>
        </p:scale>
        <p:origin x="8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CB0E7-4AAE-4EC2-86CE-DF2678E8068F}" type="datetimeFigureOut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BA862-30A1-4E18-A6CB-B596CB654E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2441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0BA862-30A1-4E18-A6CB-B596CB654E60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4174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B3C9667-08F4-48B8-9B1C-26CA1A1AFB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EB67DAE-778E-449E-AC73-256B3D952B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332DCB8-D18E-4B07-A4A5-124A2FCCF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68DE6-B7BF-461C-BB02-24C79D42A616}" type="datetime1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F89F7EB-1AE2-49C9-814E-55587F1CD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D36757F-5C78-4545-97E5-82A56EC81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5010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5C6C3-4530-44ED-B25E-5C9752007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A447501-74E9-486B-9B38-21BFFC0F3F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D21BDC8-FA23-4FA0-90FC-6A9769739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F7A80-DCF5-4808-B243-2F10DF6E9C62}" type="datetime1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F9C3990-B750-4DFA-B66B-737E2B3C6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0D697C4-D713-4BCE-A749-C488A20A3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489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A7402284-E68F-4C84-BD16-B5A390C48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4027AA3-7159-4827-B82A-1F552173F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63A4A4A-9846-4328-93DE-6D331DAB4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457C6-76B8-46C7-82FE-72B5FC6420B7}" type="datetime1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E7845E2-67DD-4873-B479-103BE4FBF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13B499E-DA09-4376-92C1-ACCED3906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743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97414E-7BD1-4187-BC61-2CE084442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A2A2284-C3F4-493A-9BB9-5612F74BB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8A9DB6F-E9FF-41D1-8A44-A4D2DED10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BDC7F-2D5A-4C9C-91EB-B8B7F9119827}" type="datetime1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0C8E82F-2B6A-424A-8DDB-580F973AD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58556A3-F611-4B8E-BA20-85F5C77CF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7904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110DB2-37A2-4283-9281-A77CDF457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02D4CCA-D155-4D13-9F1D-32A68F6A90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A2791CF-B4DA-4E10-B074-D67F8862D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21B43-3512-40FE-8A7E-1E27B92850CC}" type="datetime1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11B914-8217-479C-B817-FD98D371C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A2A9F5-2742-41F3-A32E-B9A1050D6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989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7B3342-520E-49F4-8FAC-6649CABE6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3EF26F-D1E6-4DD2-B17A-36BBB13A93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546A59A-4428-4D42-8897-29F9FDA1C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48D3DF0-957C-4562-BCA2-FDBF88143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E00F-0A61-454B-86E7-17EE20915971}" type="datetime1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CEF49F1-C29C-4709-97D2-21D15C256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53AD22D-9B5B-4437-A0F3-70A96713B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143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E9A387-46E4-4CE7-862F-01E190650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6B3E275-A843-4D71-A16D-15CD69237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7E4FA30-BA14-451B-B682-C63F4573B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33A9DE8-DEE3-4850-AA70-7CAACB94C3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3563A5A-DC80-4316-AE95-14A5149DF3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688C45D-4F3E-4305-BE9A-98ADA1ABF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3407-C61F-4FDB-8E6E-EDBDCD182221}" type="datetime1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3B106D1-F5AA-43CA-A6BE-863065BD9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1800375-9D0F-4845-B093-89B76C78F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5414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BCDFE9-9128-413B-9847-0938A651E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556B45B-35A1-4978-AF73-8B63CC505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A374C-0272-4966-9881-E356F984C661}" type="datetime1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EE369AA-16B8-4E87-9120-1AB10E005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358B536-989D-42FF-9EB8-B957849C2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344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E6B3389-5CD6-4C37-9804-30169F447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674A-26A0-4564-B8A9-662F14E0106B}" type="datetime1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42C983F-9A44-470F-B355-BAD34604E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297F43F-556F-4499-B28F-D7CC37C2D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424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2B5BDB-370B-4B5D-B8B9-12FED120D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5A3B2F5-AFCE-4713-A1F7-7AE5DCCBC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1CE035D-11AC-439E-A638-B474A5B8E8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F640F9A-65B5-40CD-AF98-8EAFB5B56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A3683-914A-416B-BA14-2CE5C7024526}" type="datetime1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CF71C9E-222B-45FD-931B-B57B639A1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5FF198A-3C70-4DBA-938F-2D775DE54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7720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DE0EAD-F5ED-4B46-B669-102B35949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8E1921B-4687-4FB4-AD16-75074FC303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56FBCAD-3D97-4076-931D-591EC3F27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61F238D-D617-4A7A-B89C-C9F65179C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C2E6E-E890-443D-90C6-CEFDA5A7DDD5}" type="datetime1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484262A-72A6-47C4-A4FF-273A15E24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443FDA1-52E3-4DA9-BEDF-38904E4B6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1E8B-0B89-49B2-8253-8F441822A9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7794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93FAB2E-20C6-4D0B-882A-40BBBC739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9029C45-53D7-4905-B6F9-4D7C19B54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62CF9DC-62CD-470C-8BB5-282E791E57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9146E-CB71-4A50-BDFE-32B4644ADC49}" type="datetime1">
              <a:rPr lang="ko-KR" altLang="en-US" smtClean="0"/>
              <a:t>2023-06-07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8018EB-1E2B-40CD-93AA-2055005F8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9B3BDFB-BDE1-4E2C-BDC5-B0DA4C103E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1E8B-0B89-49B2-8253-8F441822A9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809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67F6BD-E33B-483C-8AF7-F815550048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520" y="2538670"/>
            <a:ext cx="8555596" cy="1017972"/>
          </a:xfrm>
        </p:spPr>
        <p:txBody>
          <a:bodyPr>
            <a:noAutofit/>
          </a:bodyPr>
          <a:lstStyle/>
          <a:p>
            <a:pPr algn="l"/>
            <a:r>
              <a:rPr lang="en-US" altLang="ko-KR" sz="3600" b="1">
                <a:cs typeface="Arial" panose="020B0604020202020204" pitchFamily="34" charset="0"/>
              </a:rPr>
              <a:t>Lab Seminar</a:t>
            </a:r>
            <a:endParaRPr lang="ko-KR" altLang="en-US" sz="3600" b="1" dirty="0">
              <a:cs typeface="Arial" panose="020B0604020202020204" pitchFamily="34" charset="0"/>
            </a:endParaRP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A6260460-FDDC-48FA-95EB-12DAB91DED15}"/>
              </a:ext>
            </a:extLst>
          </p:cNvPr>
          <p:cNvCxnSpPr>
            <a:cxnSpLocks/>
          </p:cNvCxnSpPr>
          <p:nvPr/>
        </p:nvCxnSpPr>
        <p:spPr>
          <a:xfrm>
            <a:off x="251520" y="3765891"/>
            <a:ext cx="11000680" cy="0"/>
          </a:xfrm>
          <a:prstGeom prst="line">
            <a:avLst/>
          </a:prstGeom>
          <a:ln w="3175">
            <a:solidFill>
              <a:srgbClr val="6872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280213B4-5434-4A45-98A7-6B0D2F36632B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741E7A36-34C6-49EB-B350-FB503619A42E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5A490DE-ECDB-48D0-B801-CCD125D5B32D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D85BE1-B998-428C-BDB2-1CEAC551BF2B}"/>
              </a:ext>
            </a:extLst>
          </p:cNvPr>
          <p:cNvSpPr txBox="1"/>
          <p:nvPr/>
        </p:nvSpPr>
        <p:spPr>
          <a:xfrm>
            <a:off x="9868659" y="3765891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latin typeface="Arial" panose="020B0604020202020204" pitchFamily="34" charset="0"/>
                <a:cs typeface="Arial" panose="020B0604020202020204" pitchFamily="34" charset="0"/>
              </a:rPr>
              <a:t>Inpyo-Hong</a:t>
            </a:r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745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446691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2</a:t>
            </a:fld>
            <a:endParaRPr lang="ko-KR" altLang="en-US" sz="1600" b="1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>
            <a:cxnSpLocks/>
          </p:cNvCxnSpPr>
          <p:nvPr/>
        </p:nvCxnSpPr>
        <p:spPr>
          <a:xfrm flipV="1">
            <a:off x="452199" y="1465157"/>
            <a:ext cx="4961878" cy="82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Previous Research &amp; Goal of research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640A1D-1064-C3DD-F97B-C66CF33053C4}"/>
              </a:ext>
            </a:extLst>
          </p:cNvPr>
          <p:cNvSpPr txBox="1"/>
          <p:nvPr/>
        </p:nvSpPr>
        <p:spPr>
          <a:xfrm>
            <a:off x="2626320" y="2974094"/>
            <a:ext cx="2674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>
                <a:solidFill>
                  <a:schemeClr val="accent2"/>
                </a:solidFill>
              </a:rPr>
              <a:t>Knowledge Distillation</a:t>
            </a:r>
            <a:endParaRPr lang="ko-KR" altLang="en-US" b="1">
              <a:solidFill>
                <a:schemeClr val="accent2"/>
              </a:solidFill>
            </a:endParaRP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C0E782F2-9AE7-922E-C716-F95AA5AEA1A5}"/>
              </a:ext>
            </a:extLst>
          </p:cNvPr>
          <p:cNvCxnSpPr>
            <a:cxnSpLocks/>
            <a:stCxn id="2" idx="2"/>
            <a:endCxn id="14" idx="0"/>
          </p:cNvCxnSpPr>
          <p:nvPr/>
        </p:nvCxnSpPr>
        <p:spPr>
          <a:xfrm flipH="1">
            <a:off x="3042783" y="3343426"/>
            <a:ext cx="920602" cy="49688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BB4C8365-18FE-5181-309E-D5FBB937228F}"/>
              </a:ext>
            </a:extLst>
          </p:cNvPr>
          <p:cNvCxnSpPr>
            <a:cxnSpLocks/>
            <a:stCxn id="2" idx="2"/>
            <a:endCxn id="16" idx="0"/>
          </p:cNvCxnSpPr>
          <p:nvPr/>
        </p:nvCxnSpPr>
        <p:spPr>
          <a:xfrm>
            <a:off x="3963385" y="3343426"/>
            <a:ext cx="691927" cy="49688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3C4EB33-4E2C-3DCF-F3E7-0C8544C08118}"/>
              </a:ext>
            </a:extLst>
          </p:cNvPr>
          <p:cNvSpPr txBox="1"/>
          <p:nvPr/>
        </p:nvSpPr>
        <p:spPr>
          <a:xfrm>
            <a:off x="2692366" y="3840315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>
                <a:solidFill>
                  <a:schemeClr val="accent1"/>
                </a:solidFill>
              </a:rPr>
              <a:t>CNN</a:t>
            </a:r>
            <a:endParaRPr lang="ko-KR" altLang="en-US" b="1">
              <a:solidFill>
                <a:schemeClr val="accent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6BCB3F-A941-19C2-C74F-75EA16544C06}"/>
              </a:ext>
            </a:extLst>
          </p:cNvPr>
          <p:cNvSpPr txBox="1"/>
          <p:nvPr/>
        </p:nvSpPr>
        <p:spPr>
          <a:xfrm>
            <a:off x="3896546" y="3840315"/>
            <a:ext cx="1517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>
                <a:solidFill>
                  <a:schemeClr val="accent6"/>
                </a:solidFill>
              </a:rPr>
              <a:t>Transformer</a:t>
            </a:r>
            <a:endParaRPr lang="ko-KR" altLang="en-US" b="1">
              <a:solidFill>
                <a:schemeClr val="accent6"/>
              </a:solidFill>
            </a:endParaRP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61802A66-D2CD-9050-2108-FC7D5C5CF116}"/>
              </a:ext>
            </a:extLst>
          </p:cNvPr>
          <p:cNvSpPr/>
          <p:nvPr/>
        </p:nvSpPr>
        <p:spPr>
          <a:xfrm>
            <a:off x="2512695" y="2836512"/>
            <a:ext cx="2901382" cy="1628184"/>
          </a:xfrm>
          <a:prstGeom prst="roundRect">
            <a:avLst/>
          </a:prstGeom>
          <a:noFill/>
          <a:ln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528456B-E2F1-A1B2-278D-821C307D0B06}"/>
              </a:ext>
            </a:extLst>
          </p:cNvPr>
          <p:cNvSpPr txBox="1"/>
          <p:nvPr/>
        </p:nvSpPr>
        <p:spPr>
          <a:xfrm>
            <a:off x="3622587" y="2479443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/>
              <a:t>DeiT</a:t>
            </a:r>
            <a:endParaRPr lang="ko-KR" altLang="en-US" b="1"/>
          </a:p>
        </p:txBody>
      </p:sp>
      <p:sp>
        <p:nvSpPr>
          <p:cNvPr id="24" name="화살표: 아래쪽 23">
            <a:extLst>
              <a:ext uri="{FF2B5EF4-FFF2-40B4-BE49-F238E27FC236}">
                <a16:creationId xmlns:a16="http://schemas.microsoft.com/office/drawing/2014/main" id="{1461A740-6D73-907B-D94D-144C17E91856}"/>
              </a:ext>
            </a:extLst>
          </p:cNvPr>
          <p:cNvSpPr/>
          <p:nvPr/>
        </p:nvSpPr>
        <p:spPr>
          <a:xfrm rot="16200000">
            <a:off x="5436576" y="3423206"/>
            <a:ext cx="961696" cy="447303"/>
          </a:xfrm>
          <a:prstGeom prst="downArrow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53539CA-15E7-C6F4-5643-0853906C5507}"/>
              </a:ext>
            </a:extLst>
          </p:cNvPr>
          <p:cNvSpPr txBox="1"/>
          <p:nvPr/>
        </p:nvSpPr>
        <p:spPr>
          <a:xfrm>
            <a:off x="6420771" y="2842441"/>
            <a:ext cx="434606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/>
              <a:t>Verified Vulnerability of DeiT</a:t>
            </a:r>
            <a:br>
              <a:rPr lang="en-US" altLang="ko-KR" b="1"/>
            </a:br>
            <a:br>
              <a:rPr lang="en-US" altLang="ko-KR" b="1"/>
            </a:br>
            <a:r>
              <a:rPr lang="en-US" altLang="ko-KR" b="1"/>
              <a:t>1. Fatal</a:t>
            </a:r>
            <a:r>
              <a:rPr lang="ko-KR" altLang="en-US" b="1"/>
              <a:t> </a:t>
            </a:r>
            <a:r>
              <a:rPr lang="en-US" altLang="ko-KR" b="1"/>
              <a:t>CNN attack</a:t>
            </a:r>
            <a:r>
              <a:rPr lang="ko-KR" altLang="en-US" b="1"/>
              <a:t> </a:t>
            </a:r>
            <a:r>
              <a:rPr lang="en-US" altLang="ko-KR" b="1">
                <a:solidFill>
                  <a:srgbClr val="FF0000"/>
                </a:solidFill>
              </a:rPr>
              <a:t>(locality)</a:t>
            </a:r>
          </a:p>
          <a:p>
            <a:r>
              <a:rPr lang="en-US" altLang="ko-KR" b="1"/>
              <a:t>2. Fatal</a:t>
            </a:r>
            <a:r>
              <a:rPr lang="ko-KR" altLang="en-US" b="1"/>
              <a:t> </a:t>
            </a:r>
            <a:r>
              <a:rPr lang="en-US" altLang="ko-KR" b="1"/>
              <a:t>Transformer attack</a:t>
            </a:r>
            <a:r>
              <a:rPr lang="ko-KR" altLang="en-US" b="1"/>
              <a:t> </a:t>
            </a:r>
            <a:r>
              <a:rPr lang="en-US" altLang="ko-KR" b="1">
                <a:solidFill>
                  <a:srgbClr val="FF0000"/>
                </a:solidFill>
              </a:rPr>
              <a:t>(globality)</a:t>
            </a:r>
          </a:p>
          <a:p>
            <a:endParaRPr lang="ko-KR" altLang="en-US" b="1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9E4E6F3-1F0D-C086-817D-35C19C9DCD1C}"/>
              </a:ext>
            </a:extLst>
          </p:cNvPr>
          <p:cNvSpPr txBox="1"/>
          <p:nvPr/>
        </p:nvSpPr>
        <p:spPr>
          <a:xfrm>
            <a:off x="773946" y="5121121"/>
            <a:ext cx="87793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i="1">
                <a:solidFill>
                  <a:srgbClr val="2F5597"/>
                </a:solidFill>
              </a:rPr>
              <a:t>Goal</a:t>
            </a:r>
            <a:r>
              <a:rPr lang="ko-KR" altLang="en-US" b="1" i="1">
                <a:solidFill>
                  <a:srgbClr val="2F5597"/>
                </a:solidFill>
              </a:rPr>
              <a:t> </a:t>
            </a:r>
            <a:r>
              <a:rPr lang="en-US" altLang="ko-KR" b="1" i="1">
                <a:solidFill>
                  <a:srgbClr val="2F5597"/>
                </a:solidFill>
              </a:rPr>
              <a:t>of</a:t>
            </a:r>
            <a:r>
              <a:rPr lang="ko-KR" altLang="en-US" b="1" i="1">
                <a:solidFill>
                  <a:srgbClr val="2F5597"/>
                </a:solidFill>
              </a:rPr>
              <a:t> </a:t>
            </a:r>
            <a:r>
              <a:rPr lang="en-US" altLang="ko-KR" b="1" i="1">
                <a:solidFill>
                  <a:srgbClr val="2F5597"/>
                </a:solidFill>
              </a:rPr>
              <a:t>research</a:t>
            </a:r>
            <a:br>
              <a:rPr lang="en-US" altLang="ko-KR" b="1"/>
            </a:br>
            <a:br>
              <a:rPr lang="en-US" altLang="ko-KR" b="1"/>
            </a:br>
            <a:r>
              <a:rPr lang="en-US" altLang="ko-KR" b="1"/>
              <a:t>Create a knowledge distillation model robust to </a:t>
            </a:r>
            <a:r>
              <a:rPr lang="en-US" altLang="ko-KR" b="1">
                <a:solidFill>
                  <a:srgbClr val="FF0000"/>
                </a:solidFill>
              </a:rPr>
              <a:t>both locality </a:t>
            </a:r>
            <a:r>
              <a:rPr lang="en-US" altLang="ko-KR" b="1"/>
              <a:t>and</a:t>
            </a:r>
            <a:r>
              <a:rPr lang="en-US" altLang="ko-KR" b="1">
                <a:solidFill>
                  <a:srgbClr val="FF0000"/>
                </a:solidFill>
              </a:rPr>
              <a:t> globality</a:t>
            </a:r>
          </a:p>
        </p:txBody>
      </p:sp>
    </p:spTree>
    <p:extLst>
      <p:ext uri="{BB962C8B-B14F-4D97-AF65-F5344CB8AC3E}">
        <p14:creationId xmlns:p14="http://schemas.microsoft.com/office/powerpoint/2010/main" val="181764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381001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3</a:t>
            </a:fld>
            <a:endParaRPr lang="ko-KR" altLang="en-US" sz="1600" b="1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Related Work </a:t>
            </a:r>
            <a:r>
              <a:rPr lang="en-US" altLang="ko-KR" sz="2400" i="1" spc="-150">
                <a:solidFill>
                  <a:srgbClr val="2F559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# Defense Techniques</a:t>
            </a:r>
            <a:endParaRPr lang="ko-KR" altLang="en-US" sz="2400" i="1" spc="-150" dirty="0">
              <a:solidFill>
                <a:srgbClr val="2F5597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29CF02-B768-9339-3492-85B5961B2E54}"/>
              </a:ext>
            </a:extLst>
          </p:cNvPr>
          <p:cNvSpPr txBox="1"/>
          <p:nvPr/>
        </p:nvSpPr>
        <p:spPr>
          <a:xfrm>
            <a:off x="623000" y="2243729"/>
            <a:ext cx="10057305" cy="3847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ko-KR" b="1" i="1">
                <a:solidFill>
                  <a:srgbClr val="2F5597"/>
                </a:solidFill>
              </a:rPr>
              <a:t>Adversarial Training</a:t>
            </a:r>
            <a:br>
              <a:rPr lang="en-US" altLang="ko-KR" b="1" i="1">
                <a:solidFill>
                  <a:srgbClr val="2F5597"/>
                </a:solidFill>
              </a:rPr>
            </a:br>
            <a:endParaRPr lang="en-US" altLang="ko-KR" b="1" i="1">
              <a:solidFill>
                <a:srgbClr val="2F5597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800" b="1"/>
              <a:t>A base-line defense technique that can defend against adversarial attacks</a:t>
            </a:r>
            <a:br>
              <a:rPr lang="en-US" altLang="ko-KR" sz="1800" b="1"/>
            </a:br>
            <a:br>
              <a:rPr lang="en-US" altLang="ko-KR" sz="1800" b="1"/>
            </a:br>
            <a:endParaRPr lang="en-US" altLang="ko-KR" sz="1800" b="1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800" b="1"/>
              <a:t>Adversarial patterns are learned by retraining the generated adversarial examples.</a:t>
            </a:r>
            <a:br>
              <a:rPr lang="en-US" altLang="ko-KR" sz="1800" b="1"/>
            </a:br>
            <a:br>
              <a:rPr lang="en-US" altLang="ko-KR" sz="1800" b="1"/>
            </a:br>
            <a:br>
              <a:rPr lang="en-US" altLang="ko-KR" sz="1800" b="1"/>
            </a:br>
            <a:br>
              <a:rPr lang="en-US" altLang="ko-KR" sz="1800" b="1"/>
            </a:br>
            <a:endParaRPr lang="en-US" altLang="ko-KR" sz="1800" b="1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800" b="1"/>
              <a:t>Limitations:</a:t>
            </a:r>
            <a:br>
              <a:rPr lang="en-US" altLang="ko-KR" sz="1800" b="1"/>
            </a:br>
            <a:r>
              <a:rPr lang="en-US" altLang="ko-KR" sz="1800" b="1"/>
              <a:t>Re-training takes a long time, and the amount of learning increases.</a:t>
            </a:r>
            <a:br>
              <a:rPr lang="en-US" altLang="ko-KR" sz="1800" b="1"/>
            </a:br>
            <a:endParaRPr lang="en-US" altLang="ko-KR" sz="1400" b="1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ko-KR" sz="1400" b="1"/>
          </a:p>
        </p:txBody>
      </p:sp>
    </p:spTree>
    <p:extLst>
      <p:ext uri="{BB962C8B-B14F-4D97-AF65-F5344CB8AC3E}">
        <p14:creationId xmlns:p14="http://schemas.microsoft.com/office/powerpoint/2010/main" val="1665478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381001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4</a:t>
            </a:fld>
            <a:endParaRPr lang="ko-KR" altLang="en-US" sz="1600" b="1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429222" y="1003492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Related Work </a:t>
            </a:r>
            <a:r>
              <a:rPr lang="en-US" altLang="ko-KR" sz="2400" i="1" spc="-150">
                <a:solidFill>
                  <a:srgbClr val="2F559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# Defense Techniques</a:t>
            </a:r>
            <a:endParaRPr lang="ko-KR" altLang="en-US" sz="2400" i="1" spc="-150" dirty="0">
              <a:solidFill>
                <a:srgbClr val="2F5597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C5856A9-57F7-7180-C9C8-B22004282939}"/>
              </a:ext>
            </a:extLst>
          </p:cNvPr>
          <p:cNvSpPr txBox="1"/>
          <p:nvPr/>
        </p:nvSpPr>
        <p:spPr>
          <a:xfrm>
            <a:off x="1971675" y="6449169"/>
            <a:ext cx="987840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0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Le, Thai, Noseong Park, and Dongwon Lee. "SHIELD: Defending textual neural networks against multiple black-box adversarial attacks with stochastic multi-expert patcher." </a:t>
            </a:r>
            <a:r>
              <a:rPr lang="en-US" altLang="ko-KR" sz="1000" b="0" i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Proceedings of the 60th Annual Meeting of the Association for Computational Linguistics (Volume 1: Long Papers)</a:t>
            </a:r>
            <a:r>
              <a:rPr lang="en-US" altLang="ko-KR" sz="10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2022.</a:t>
            </a:r>
            <a:endParaRPr lang="ko-KR" altLang="en-US" sz="10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29CF02-B768-9339-3492-85B5961B2E54}"/>
              </a:ext>
            </a:extLst>
          </p:cNvPr>
          <p:cNvSpPr txBox="1"/>
          <p:nvPr/>
        </p:nvSpPr>
        <p:spPr>
          <a:xfrm>
            <a:off x="633188" y="1904450"/>
            <a:ext cx="8763746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en-US" altLang="ko-KR" b="1" i="1">
              <a:solidFill>
                <a:srgbClr val="2F5597"/>
              </a:solidFill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en-US" altLang="ko-KR" b="1" i="1">
                <a:solidFill>
                  <a:srgbClr val="2F5597"/>
                </a:solidFill>
              </a:rPr>
              <a:t>SHIELD Neural Network</a:t>
            </a:r>
            <a:br>
              <a:rPr lang="en-US" altLang="ko-KR" b="1" i="1">
                <a:solidFill>
                  <a:srgbClr val="2F5597"/>
                </a:solidFill>
              </a:rPr>
            </a:br>
            <a:br>
              <a:rPr lang="en-US" altLang="ko-KR" b="1" i="1">
                <a:solidFill>
                  <a:srgbClr val="2F5597"/>
                </a:solidFill>
              </a:rPr>
            </a:br>
            <a:endParaRPr lang="en-US" altLang="ko-KR" b="1" i="1">
              <a:solidFill>
                <a:srgbClr val="2F5597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b="1"/>
              <a:t>M</a:t>
            </a:r>
            <a:r>
              <a:rPr lang="en-US" altLang="ko-KR" sz="1800" b="1"/>
              <a:t>odel that </a:t>
            </a:r>
            <a:r>
              <a:rPr lang="en-US" altLang="ko-KR" sz="1800" b="1">
                <a:solidFill>
                  <a:srgbClr val="FF0000"/>
                </a:solidFill>
              </a:rPr>
              <a:t>breaks</a:t>
            </a:r>
            <a:r>
              <a:rPr lang="en-US" altLang="ko-KR" sz="1800" b="1"/>
              <a:t> the </a:t>
            </a:r>
            <a:r>
              <a:rPr lang="en-US" altLang="ko-KR" sz="1800" b="1">
                <a:solidFill>
                  <a:srgbClr val="FF0000"/>
                </a:solidFill>
              </a:rPr>
              <a:t>fundamental assumption</a:t>
            </a:r>
            <a:r>
              <a:rPr lang="en-US" altLang="ko-KR" sz="1800" b="1"/>
              <a:t> of the attack that the </a:t>
            </a:r>
            <a:br>
              <a:rPr lang="en-US" altLang="ko-KR" sz="1800" b="1"/>
            </a:br>
            <a:r>
              <a:rPr lang="en-US" altLang="ko-KR" sz="1800" b="1">
                <a:solidFill>
                  <a:srgbClr val="FF0000"/>
                </a:solidFill>
              </a:rPr>
              <a:t>NN model remains constant</a:t>
            </a:r>
            <a:r>
              <a:rPr lang="en-US" altLang="ko-KR" sz="1800" b="1"/>
              <a:t>.</a:t>
            </a:r>
            <a:br>
              <a:rPr lang="en-US" altLang="ko-KR" sz="1800" b="1"/>
            </a:br>
            <a:endParaRPr lang="en-US" altLang="ko-KR" sz="1800" b="1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ko-KR" b="1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b="1"/>
              <a:t>Defend against adversarial attacks by </a:t>
            </a:r>
            <a:br>
              <a:rPr lang="en-US" altLang="ko-KR" b="1"/>
            </a:br>
            <a:r>
              <a:rPr lang="en-US" altLang="ko-KR" b="1">
                <a:solidFill>
                  <a:srgbClr val="FF0000"/>
                </a:solidFill>
              </a:rPr>
              <a:t>modifying and retraining only the last layer </a:t>
            </a:r>
            <a:r>
              <a:rPr lang="en-US" altLang="ko-KR" b="1"/>
              <a:t>of the NN</a:t>
            </a:r>
            <a:br>
              <a:rPr lang="en-US" altLang="ko-KR" sz="1800" b="1"/>
            </a:br>
            <a:endParaRPr lang="en-US" altLang="ko-KR" sz="1400" b="1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ko-KR" sz="1400" b="1"/>
          </a:p>
        </p:txBody>
      </p:sp>
    </p:spTree>
    <p:extLst>
      <p:ext uri="{BB962C8B-B14F-4D97-AF65-F5344CB8AC3E}">
        <p14:creationId xmlns:p14="http://schemas.microsoft.com/office/powerpoint/2010/main" val="247238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381001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5</a:t>
            </a:fld>
            <a:endParaRPr lang="ko-KR" altLang="en-US" sz="1600" b="1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381597" y="973609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Related Work </a:t>
            </a:r>
            <a:r>
              <a:rPr lang="en-US" altLang="ko-KR" sz="2400" i="1" spc="-150">
                <a:solidFill>
                  <a:srgbClr val="2F5597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# Defense of Knowledge distillation</a:t>
            </a:r>
            <a:endParaRPr lang="ko-KR" altLang="en-US" sz="2400" i="1" spc="-150" dirty="0">
              <a:solidFill>
                <a:srgbClr val="2F5597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C5856A9-57F7-7180-C9C8-B22004282939}"/>
              </a:ext>
            </a:extLst>
          </p:cNvPr>
          <p:cNvSpPr txBox="1"/>
          <p:nvPr/>
        </p:nvSpPr>
        <p:spPr>
          <a:xfrm>
            <a:off x="3037975" y="6533831"/>
            <a:ext cx="81153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0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Goldblum, Micah, et al. "Adversarially robust distillation." Proceedings of the AAAI Conference on Artificial Intelligence. Vol. 34. No. 04. 2020.</a:t>
            </a:r>
            <a:endParaRPr lang="ko-KR" altLang="en-US" sz="10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29CF02-B768-9339-3492-85B5961B2E54}"/>
              </a:ext>
            </a:extLst>
          </p:cNvPr>
          <p:cNvSpPr txBox="1"/>
          <p:nvPr/>
        </p:nvSpPr>
        <p:spPr>
          <a:xfrm>
            <a:off x="608145" y="2003441"/>
            <a:ext cx="1090856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ko-KR" b="1" i="1" dirty="0">
                <a:solidFill>
                  <a:srgbClr val="2F5597"/>
                </a:solidFill>
              </a:rPr>
              <a:t>The teacher model’s adversarial training is also effective for the student model</a:t>
            </a:r>
            <a:br>
              <a:rPr lang="en-US" altLang="ko-KR" b="1" i="1" dirty="0">
                <a:solidFill>
                  <a:srgbClr val="2F5597"/>
                </a:solidFill>
              </a:rPr>
            </a:br>
            <a:br>
              <a:rPr lang="en-US" altLang="ko-KR" b="1" i="1" dirty="0">
                <a:solidFill>
                  <a:srgbClr val="2F5597"/>
                </a:solidFill>
              </a:rPr>
            </a:br>
            <a:endParaRPr lang="en-US" altLang="ko-KR" b="1" i="1" dirty="0">
              <a:solidFill>
                <a:srgbClr val="2F5597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800" b="1" dirty="0"/>
              <a:t>verified that the defense performance was </a:t>
            </a:r>
            <a:r>
              <a:rPr lang="en-US" altLang="ko-KR" sz="1800" b="1" dirty="0">
                <a:solidFill>
                  <a:srgbClr val="FF0000"/>
                </a:solidFill>
              </a:rPr>
              <a:t>effective </a:t>
            </a:r>
            <a:br>
              <a:rPr lang="en-US" altLang="ko-KR" sz="1800" b="1" dirty="0"/>
            </a:br>
            <a:r>
              <a:rPr lang="en-US" altLang="ko-KR" sz="1800" b="1" dirty="0"/>
              <a:t>when using knowledge distillation </a:t>
            </a:r>
            <a:r>
              <a:rPr lang="en-US" altLang="ko-KR" sz="1800" b="1" dirty="0">
                <a:solidFill>
                  <a:srgbClr val="FF0000"/>
                </a:solidFill>
              </a:rPr>
              <a:t>only with the adversarial training of the teacher model</a:t>
            </a:r>
            <a:br>
              <a:rPr lang="en-US" altLang="ko-KR" sz="1800" b="1" dirty="0"/>
            </a:br>
            <a:endParaRPr lang="en-US" altLang="ko-KR" sz="18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800" b="1" dirty="0"/>
              <a:t>Limitations:</a:t>
            </a:r>
            <a:br>
              <a:rPr lang="en-US" altLang="ko-KR" sz="1800" b="1" dirty="0"/>
            </a:br>
            <a:r>
              <a:rPr lang="en-US" altLang="ko-KR" sz="1800" b="1" dirty="0"/>
              <a:t>Both the teacher model and the student model were tested as CNN models.</a:t>
            </a:r>
            <a:br>
              <a:rPr lang="en-US" altLang="ko-KR" sz="1800" b="1" dirty="0"/>
            </a:br>
            <a:br>
              <a:rPr lang="en-US" altLang="ko-KR" sz="1800" b="1" dirty="0"/>
            </a:br>
            <a:br>
              <a:rPr lang="en-US" altLang="ko-KR" sz="1800" b="1" dirty="0"/>
            </a:br>
            <a:br>
              <a:rPr lang="en-US" altLang="ko-KR" sz="1800" b="1" dirty="0"/>
            </a:br>
            <a:r>
              <a:rPr lang="en-US" altLang="ko-KR" sz="1800" b="1" dirty="0">
                <a:sym typeface="Wingdings" panose="05000000000000000000" pitchFamily="2" charset="2"/>
              </a:rPr>
              <a:t> It is necessary to verify whether effective defense is possible in knowledge distillation </a:t>
            </a:r>
            <a:br>
              <a:rPr lang="en-US" altLang="ko-KR" sz="1800" b="1" dirty="0">
                <a:sym typeface="Wingdings" panose="05000000000000000000" pitchFamily="2" charset="2"/>
              </a:rPr>
            </a:br>
            <a:r>
              <a:rPr lang="en-US" altLang="ko-KR" sz="1800" b="1" dirty="0">
                <a:sym typeface="Wingdings" panose="05000000000000000000" pitchFamily="2" charset="2"/>
              </a:rPr>
              <a:t>    between CNN and transformer model.</a:t>
            </a:r>
            <a:endParaRPr lang="en-US" altLang="ko-KR" sz="1400" b="1" dirty="0"/>
          </a:p>
        </p:txBody>
      </p:sp>
    </p:spTree>
    <p:extLst>
      <p:ext uri="{BB962C8B-B14F-4D97-AF65-F5344CB8AC3E}">
        <p14:creationId xmlns:p14="http://schemas.microsoft.com/office/powerpoint/2010/main" val="110267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381001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6</a:t>
            </a:fld>
            <a:endParaRPr lang="ko-KR" altLang="en-US" sz="1600" b="1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256A51B2-E404-4C9B-8F00-099E5D895E79}"/>
              </a:ext>
            </a:extLst>
          </p:cNvPr>
          <p:cNvSpPr/>
          <p:nvPr/>
        </p:nvSpPr>
        <p:spPr>
          <a:xfrm>
            <a:off x="381597" y="973609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Experiment Methods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29CF02-B768-9339-3492-85B5961B2E54}"/>
              </a:ext>
            </a:extLst>
          </p:cNvPr>
          <p:cNvSpPr txBox="1"/>
          <p:nvPr/>
        </p:nvSpPr>
        <p:spPr>
          <a:xfrm>
            <a:off x="1127974" y="2003441"/>
            <a:ext cx="8018157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ea"/>
              <a:buAutoNum type="circleNumDbPlain"/>
            </a:pPr>
            <a:r>
              <a:rPr lang="en-US" altLang="ko-KR" b="1" i="1" dirty="0">
                <a:solidFill>
                  <a:srgbClr val="2F5597"/>
                </a:solidFill>
              </a:rPr>
              <a:t>Create teacher model of shield NN </a:t>
            </a:r>
            <a:r>
              <a:rPr lang="en-US" altLang="ko-KR" b="1" i="1" dirty="0">
                <a:solidFill>
                  <a:schemeClr val="accent2"/>
                </a:solidFill>
              </a:rPr>
              <a:t>(CNN)</a:t>
            </a:r>
            <a:br>
              <a:rPr lang="en-US" altLang="ko-KR" b="1" i="1" dirty="0">
                <a:solidFill>
                  <a:srgbClr val="2F5597"/>
                </a:solidFill>
              </a:rPr>
            </a:br>
            <a:endParaRPr lang="en-US" altLang="ko-KR" b="1" i="1" dirty="0">
              <a:solidFill>
                <a:srgbClr val="2F5597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800" b="1" i="1" dirty="0"/>
              <a:t>Objective:</a:t>
            </a:r>
            <a:r>
              <a:rPr lang="en-US" altLang="ko-KR" sz="1800" b="1" i="1" dirty="0">
                <a:solidFill>
                  <a:srgbClr val="2F5597"/>
                </a:solidFill>
              </a:rPr>
              <a:t> </a:t>
            </a:r>
            <a:r>
              <a:rPr lang="en-US" altLang="ko-KR" sz="1800" b="1" dirty="0"/>
              <a:t>Build a </a:t>
            </a:r>
            <a:r>
              <a:rPr lang="en-US" altLang="ko-KR" sz="1800" b="1" dirty="0" err="1"/>
              <a:t>DeiT</a:t>
            </a:r>
            <a:r>
              <a:rPr lang="en-US" altLang="ko-KR" sz="1800" b="1" dirty="0"/>
              <a:t> teacher model that is robust to </a:t>
            </a:r>
            <a:r>
              <a:rPr lang="en-US" altLang="ko-KR" sz="1800" b="1" dirty="0">
                <a:solidFill>
                  <a:srgbClr val="FF0000"/>
                </a:solidFill>
              </a:rPr>
              <a:t>locality</a:t>
            </a:r>
            <a:br>
              <a:rPr lang="en-US" altLang="ko-KR" sz="1800" b="1" dirty="0">
                <a:solidFill>
                  <a:srgbClr val="FF0000"/>
                </a:solidFill>
              </a:rPr>
            </a:br>
            <a:br>
              <a:rPr lang="en-US" altLang="ko-KR" sz="1800" b="1" dirty="0"/>
            </a:br>
            <a:endParaRPr lang="en-US" altLang="ko-KR" sz="1800" b="1" dirty="0"/>
          </a:p>
          <a:p>
            <a:pPr marL="342900" indent="-342900">
              <a:buFont typeface="+mj-lt"/>
              <a:buAutoNum type="circleNumDbPlain"/>
            </a:pPr>
            <a:r>
              <a:rPr lang="en-US" altLang="ko-KR" b="1" i="1" dirty="0">
                <a:solidFill>
                  <a:srgbClr val="2F5597"/>
                </a:solidFill>
              </a:rPr>
              <a:t>Create student model of shield NN  </a:t>
            </a:r>
            <a:r>
              <a:rPr lang="en-US" altLang="ko-KR" b="1" i="1" dirty="0">
                <a:solidFill>
                  <a:schemeClr val="accent6"/>
                </a:solidFill>
              </a:rPr>
              <a:t>(Transformer)</a:t>
            </a:r>
            <a:br>
              <a:rPr lang="en-US" altLang="ko-KR" b="1" i="1" dirty="0">
                <a:solidFill>
                  <a:srgbClr val="2F5597"/>
                </a:solidFill>
              </a:rPr>
            </a:br>
            <a:endParaRPr lang="en-US" altLang="ko-KR" b="1" i="1" dirty="0">
              <a:solidFill>
                <a:srgbClr val="2F5597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800" b="1" i="1" dirty="0"/>
              <a:t>Objective: </a:t>
            </a:r>
            <a:r>
              <a:rPr lang="en-US" altLang="ko-KR" sz="1800" b="1" dirty="0"/>
              <a:t>Build a </a:t>
            </a:r>
            <a:r>
              <a:rPr lang="en-US" altLang="ko-KR" sz="1800" b="1" dirty="0" err="1"/>
              <a:t>DeiT</a:t>
            </a:r>
            <a:r>
              <a:rPr lang="en-US" altLang="ko-KR" sz="1800" b="1" dirty="0"/>
              <a:t> teacher model that is robust to </a:t>
            </a:r>
            <a:r>
              <a:rPr lang="en-US" altLang="ko-KR" sz="1800" b="1" dirty="0">
                <a:solidFill>
                  <a:srgbClr val="FF0000"/>
                </a:solidFill>
              </a:rPr>
              <a:t>globality</a:t>
            </a:r>
            <a:br>
              <a:rPr lang="en-US" altLang="ko-KR" sz="1800" b="1" dirty="0">
                <a:solidFill>
                  <a:srgbClr val="FF0000"/>
                </a:solidFill>
              </a:rPr>
            </a:br>
            <a:endParaRPr lang="en-US" altLang="ko-KR" sz="1800" b="1" dirty="0">
              <a:solidFill>
                <a:srgbClr val="FF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ko-KR" b="1" dirty="0"/>
          </a:p>
          <a:p>
            <a:pPr marL="342900" indent="-342900">
              <a:buFont typeface="+mj-lt"/>
              <a:buAutoNum type="circleNumDbPlain"/>
            </a:pPr>
            <a:r>
              <a:rPr lang="en-US" altLang="ko-KR" b="1" i="1" dirty="0">
                <a:solidFill>
                  <a:srgbClr val="2F5597"/>
                </a:solidFill>
              </a:rPr>
              <a:t>Build a </a:t>
            </a:r>
            <a:r>
              <a:rPr lang="en-US" altLang="ko-KR" b="1" i="1" dirty="0" err="1">
                <a:solidFill>
                  <a:srgbClr val="2F5597"/>
                </a:solidFill>
              </a:rPr>
              <a:t>DeiT</a:t>
            </a:r>
            <a:r>
              <a:rPr lang="en-US" altLang="ko-KR" b="1" i="1" dirty="0">
                <a:solidFill>
                  <a:srgbClr val="2F5597"/>
                </a:solidFill>
              </a:rPr>
              <a:t> that merges </a:t>
            </a:r>
            <a:r>
              <a:rPr lang="ko-KR" altLang="en-US" b="1" i="1" dirty="0">
                <a:solidFill>
                  <a:srgbClr val="2F5597"/>
                </a:solidFill>
              </a:rPr>
              <a:t>① </a:t>
            </a:r>
            <a:r>
              <a:rPr lang="en-US" altLang="ko-KR" b="1" i="1" dirty="0">
                <a:solidFill>
                  <a:srgbClr val="2F5597"/>
                </a:solidFill>
              </a:rPr>
              <a:t>and </a:t>
            </a:r>
            <a:r>
              <a:rPr lang="ko-KR" altLang="en-US" b="1" i="1" dirty="0">
                <a:solidFill>
                  <a:srgbClr val="2F5597"/>
                </a:solidFill>
              </a:rPr>
              <a:t>②</a:t>
            </a:r>
            <a:br>
              <a:rPr lang="en-US" altLang="ko-KR" b="1" i="1" dirty="0">
                <a:solidFill>
                  <a:srgbClr val="2F5597"/>
                </a:solidFill>
              </a:rPr>
            </a:br>
            <a:endParaRPr lang="en-US" altLang="ko-KR" b="1" i="1" dirty="0">
              <a:solidFill>
                <a:srgbClr val="2F5597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800" b="1" i="1" dirty="0"/>
              <a:t>Objective: </a:t>
            </a:r>
            <a:r>
              <a:rPr lang="en-US" altLang="ko-KR" sz="1800" b="1" dirty="0"/>
              <a:t>Build a </a:t>
            </a:r>
            <a:r>
              <a:rPr lang="en-US" altLang="ko-KR" sz="1800" b="1" dirty="0" err="1"/>
              <a:t>DeiT</a:t>
            </a:r>
            <a:r>
              <a:rPr lang="en-US" altLang="ko-KR" sz="1800" b="1" dirty="0"/>
              <a:t> that is robust to </a:t>
            </a:r>
            <a:r>
              <a:rPr lang="en-US" altLang="ko-KR" sz="1800" b="1" dirty="0">
                <a:solidFill>
                  <a:srgbClr val="FF0000"/>
                </a:solidFill>
              </a:rPr>
              <a:t>locality </a:t>
            </a:r>
            <a:r>
              <a:rPr lang="en-US" altLang="ko-KR" sz="1800" b="1">
                <a:solidFill>
                  <a:srgbClr val="FF0000"/>
                </a:solidFill>
              </a:rPr>
              <a:t>and globality</a:t>
            </a:r>
            <a:br>
              <a:rPr lang="en-US" altLang="ko-KR" sz="1800" b="1" dirty="0"/>
            </a:br>
            <a:endParaRPr lang="en-US" altLang="ko-KR" sz="18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ko-KR" sz="1800" b="1" dirty="0"/>
          </a:p>
        </p:txBody>
      </p:sp>
    </p:spTree>
    <p:extLst>
      <p:ext uri="{BB962C8B-B14F-4D97-AF65-F5344CB8AC3E}">
        <p14:creationId xmlns:p14="http://schemas.microsoft.com/office/powerpoint/2010/main" val="990429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CADC2B-53AB-4AD6-B750-10896CB6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6709" y="6455884"/>
            <a:ext cx="381001" cy="365125"/>
          </a:xfrm>
        </p:spPr>
        <p:txBody>
          <a:bodyPr/>
          <a:lstStyle/>
          <a:p>
            <a:fld id="{1B551E8B-0B89-49B2-8253-8F441822A91D}" type="slidenum">
              <a:rPr lang="ko-KR" altLang="en-US" sz="1600" b="1" smtClean="0"/>
              <a:t>7</a:t>
            </a:fld>
            <a:endParaRPr lang="ko-KR" altLang="en-US" sz="1600" b="1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4F3A1FC-9470-4852-A27B-113463A48E1F}"/>
              </a:ext>
            </a:extLst>
          </p:cNvPr>
          <p:cNvSpPr/>
          <p:nvPr/>
        </p:nvSpPr>
        <p:spPr>
          <a:xfrm>
            <a:off x="0" y="6455884"/>
            <a:ext cx="11303306" cy="402116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60E23E5-D5CE-41E6-8DC3-8AA272EB2ED1}"/>
              </a:ext>
            </a:extLst>
          </p:cNvPr>
          <p:cNvSpPr/>
          <p:nvPr/>
        </p:nvSpPr>
        <p:spPr>
          <a:xfrm>
            <a:off x="0" y="0"/>
            <a:ext cx="12191999" cy="405442"/>
          </a:xfrm>
          <a:prstGeom prst="rect">
            <a:avLst/>
          </a:prstGeom>
          <a:solidFill>
            <a:srgbClr val="658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600" b="1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384D62-40DB-4B05-99F2-D08EB9A8B8BC}"/>
              </a:ext>
            </a:extLst>
          </p:cNvPr>
          <p:cNvSpPr txBox="1"/>
          <p:nvPr/>
        </p:nvSpPr>
        <p:spPr>
          <a:xfrm>
            <a:off x="11153275" y="29136"/>
            <a:ext cx="962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IIP LAB</a:t>
            </a:r>
            <a:endParaRPr lang="ko-KR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BFC527A-94E9-4F4D-BE53-B8F83BD6D300}"/>
              </a:ext>
            </a:extLst>
          </p:cNvPr>
          <p:cNvCxnSpPr/>
          <p:nvPr/>
        </p:nvCxnSpPr>
        <p:spPr>
          <a:xfrm>
            <a:off x="452199" y="1473401"/>
            <a:ext cx="312979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그림 1">
            <a:extLst>
              <a:ext uri="{FF2B5EF4-FFF2-40B4-BE49-F238E27FC236}">
                <a16:creationId xmlns:a16="http://schemas.microsoft.com/office/drawing/2014/main" id="{219FED9F-282D-CDB5-96A0-3EF2E36EA6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9" y="2235939"/>
            <a:ext cx="8131542" cy="3647907"/>
          </a:xfrm>
          <a:prstGeom prst="rect">
            <a:avLst/>
          </a:prstGeom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420E47F4-5AA0-A7F3-183A-0B26DE16AF10}"/>
              </a:ext>
            </a:extLst>
          </p:cNvPr>
          <p:cNvSpPr/>
          <p:nvPr/>
        </p:nvSpPr>
        <p:spPr>
          <a:xfrm>
            <a:off x="381597" y="973609"/>
            <a:ext cx="6857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spc="-15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Experiment Methods</a:t>
            </a:r>
            <a:endParaRPr lang="ko-KR" altLang="en-US" sz="2400" spc="-15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8C31A93F-4D34-F9CE-2F3D-A5BCDB1F61BC}"/>
              </a:ext>
            </a:extLst>
          </p:cNvPr>
          <p:cNvSpPr/>
          <p:nvPr/>
        </p:nvSpPr>
        <p:spPr>
          <a:xfrm>
            <a:off x="4204006" y="2399834"/>
            <a:ext cx="133044" cy="89739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680F989-F545-631C-FE2C-696271C00D22}"/>
              </a:ext>
            </a:extLst>
          </p:cNvPr>
          <p:cNvSpPr txBox="1"/>
          <p:nvPr/>
        </p:nvSpPr>
        <p:spPr>
          <a:xfrm>
            <a:off x="3075044" y="2067424"/>
            <a:ext cx="383509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400" b="1"/>
              <a:t>NN Layer </a:t>
            </a:r>
            <a:r>
              <a:rPr lang="en-US" altLang="ko-KR" sz="1400" b="1">
                <a:sym typeface="Wingdings" panose="05000000000000000000" pitchFamily="2" charset="2"/>
              </a:rPr>
              <a:t> Change to SHIELD NN Layer</a:t>
            </a:r>
            <a:endParaRPr lang="ko-KR" altLang="en-US" sz="1400"/>
          </a:p>
        </p:txBody>
      </p:sp>
      <p:cxnSp>
        <p:nvCxnSpPr>
          <p:cNvPr id="19" name="연결선: 꺾임 18">
            <a:extLst>
              <a:ext uri="{FF2B5EF4-FFF2-40B4-BE49-F238E27FC236}">
                <a16:creationId xmlns:a16="http://schemas.microsoft.com/office/drawing/2014/main" id="{54131B13-9267-0AFF-D892-DCAE497CDF31}"/>
              </a:ext>
            </a:extLst>
          </p:cNvPr>
          <p:cNvCxnSpPr>
            <a:cxnSpLocks/>
            <a:endCxn id="20" idx="3"/>
          </p:cNvCxnSpPr>
          <p:nvPr/>
        </p:nvCxnSpPr>
        <p:spPr>
          <a:xfrm>
            <a:off x="8058150" y="3297231"/>
            <a:ext cx="607253" cy="546996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더하기 기호 19">
            <a:extLst>
              <a:ext uri="{FF2B5EF4-FFF2-40B4-BE49-F238E27FC236}">
                <a16:creationId xmlns:a16="http://schemas.microsoft.com/office/drawing/2014/main" id="{5D42F4B6-5C22-8775-71E3-A6EED80647F8}"/>
              </a:ext>
            </a:extLst>
          </p:cNvPr>
          <p:cNvSpPr/>
          <p:nvPr/>
        </p:nvSpPr>
        <p:spPr>
          <a:xfrm>
            <a:off x="8392200" y="3763673"/>
            <a:ext cx="546406" cy="607729"/>
          </a:xfrm>
          <a:prstGeom prst="mathPlus">
            <a:avLst>
              <a:gd name="adj1" fmla="val 21196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2" name="연결선: 꺾임 21">
            <a:extLst>
              <a:ext uri="{FF2B5EF4-FFF2-40B4-BE49-F238E27FC236}">
                <a16:creationId xmlns:a16="http://schemas.microsoft.com/office/drawing/2014/main" id="{725C92F8-9510-074A-A64F-5F3CA9EFC11A}"/>
              </a:ext>
            </a:extLst>
          </p:cNvPr>
          <p:cNvCxnSpPr>
            <a:cxnSpLocks/>
            <a:endCxn id="20" idx="1"/>
          </p:cNvCxnSpPr>
          <p:nvPr/>
        </p:nvCxnSpPr>
        <p:spPr>
          <a:xfrm flipV="1">
            <a:off x="8058150" y="4290848"/>
            <a:ext cx="607253" cy="546996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A3777BC-3707-40EC-BB43-CD4403D8363A}"/>
              </a:ext>
            </a:extLst>
          </p:cNvPr>
          <p:cNvSpPr txBox="1"/>
          <p:nvPr/>
        </p:nvSpPr>
        <p:spPr>
          <a:xfrm>
            <a:off x="8936573" y="3913648"/>
            <a:ext cx="29611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400" b="1"/>
              <a:t>Averaging </a:t>
            </a:r>
            <a:r>
              <a:rPr lang="en-US" altLang="ko-KR" sz="1400" b="1">
                <a:sym typeface="Wingdings" panose="05000000000000000000" pitchFamily="2" charset="2"/>
              </a:rPr>
              <a:t> Final Output</a:t>
            </a:r>
            <a:r>
              <a:rPr lang="en-US" altLang="ko-KR" sz="1400" b="1"/>
              <a:t> </a:t>
            </a:r>
            <a:endParaRPr lang="ko-KR" altLang="en-US" sz="1400"/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27EB3B70-0DB5-A7BE-2274-09F799085575}"/>
              </a:ext>
            </a:extLst>
          </p:cNvPr>
          <p:cNvSpPr/>
          <p:nvPr/>
        </p:nvSpPr>
        <p:spPr>
          <a:xfrm>
            <a:off x="4204006" y="3594377"/>
            <a:ext cx="133044" cy="111393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1E76281-981C-091B-9997-019C0CD7C6D8}"/>
              </a:ext>
            </a:extLst>
          </p:cNvPr>
          <p:cNvSpPr txBox="1"/>
          <p:nvPr/>
        </p:nvSpPr>
        <p:spPr>
          <a:xfrm>
            <a:off x="2419503" y="4708313"/>
            <a:ext cx="383509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400" b="1"/>
              <a:t>NN Layer </a:t>
            </a:r>
            <a:r>
              <a:rPr lang="en-US" altLang="ko-KR" sz="1400" b="1">
                <a:sym typeface="Wingdings" panose="05000000000000000000" pitchFamily="2" charset="2"/>
              </a:rPr>
              <a:t> Change to SHIELD NN Layer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281862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14242</TotalTime>
  <Words>429</Words>
  <Application>Microsoft Office PowerPoint</Application>
  <PresentationFormat>와이드스크린</PresentationFormat>
  <Paragraphs>53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1" baseType="lpstr">
      <vt:lpstr>맑은 고딕</vt:lpstr>
      <vt:lpstr>Arial</vt:lpstr>
      <vt:lpstr>times</vt:lpstr>
      <vt:lpstr>Office 테마</vt:lpstr>
      <vt:lpstr>Lab Seminar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novel model for  resistance to multi adversarial attacks</dc:title>
  <dc:creator>홍인표</dc:creator>
  <cp:lastModifiedBy>HongInpyoi</cp:lastModifiedBy>
  <cp:revision>575</cp:revision>
  <dcterms:created xsi:type="dcterms:W3CDTF">2022-04-27T07:26:45Z</dcterms:created>
  <dcterms:modified xsi:type="dcterms:W3CDTF">2023-06-07T04:20:46Z</dcterms:modified>
</cp:coreProperties>
</file>