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389" r:id="rId3"/>
    <p:sldId id="403" r:id="rId4"/>
    <p:sldId id="394" r:id="rId5"/>
    <p:sldId id="335" r:id="rId6"/>
    <p:sldId id="390" r:id="rId7"/>
    <p:sldId id="391" r:id="rId8"/>
    <p:sldId id="392" r:id="rId9"/>
    <p:sldId id="393" r:id="rId10"/>
    <p:sldId id="319" r:id="rId11"/>
    <p:sldId id="395" r:id="rId12"/>
    <p:sldId id="396" r:id="rId13"/>
    <p:sldId id="398" r:id="rId14"/>
    <p:sldId id="399" r:id="rId15"/>
    <p:sldId id="400" r:id="rId16"/>
    <p:sldId id="401" r:id="rId17"/>
    <p:sldId id="402" r:id="rId18"/>
    <p:sldId id="404" r:id="rId19"/>
    <p:sldId id="405" r:id="rId20"/>
    <p:sldId id="266" r:id="rId21"/>
    <p:sldId id="406" r:id="rId22"/>
    <p:sldId id="407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6589A7"/>
    <a:srgbClr val="548235"/>
    <a:srgbClr val="B4C7E7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5" autoAdjust="0"/>
    <p:restoredTop sz="93429" autoAdjust="0"/>
  </p:normalViewPr>
  <p:slideViewPr>
    <p:cSldViewPr snapToGrid="0">
      <p:cViewPr varScale="1">
        <p:scale>
          <a:sx n="100" d="100"/>
          <a:sy n="100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CB0E7-4AAE-4EC2-86CE-DF2678E8068F}" type="datetimeFigureOut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BA862-30A1-4E18-A6CB-B596CB654E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44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88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1262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562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174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507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19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43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876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3C9667-08F4-48B8-9B1C-26CA1A1AF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EB67DAE-778E-449E-AC73-256B3D952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32DCB8-D18E-4B07-A4A5-124A2FCC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8DE6-B7BF-461C-BB02-24C79D42A616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89F7EB-1AE2-49C9-814E-55587F1CD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36757F-5C78-4545-97E5-82A56EC8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501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5C6C3-4530-44ED-B25E-5C975200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A447501-74E9-486B-9B38-21BFFC0F3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21BDC8-FA23-4FA0-90FC-6A976973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7A80-DCF5-4808-B243-2F10DF6E9C62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9C3990-B750-4DFA-B66B-737E2B3C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D697C4-D713-4BCE-A749-C488A20A3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489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7402284-E68F-4C84-BD16-B5A390C48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4027AA3-7159-4827-B82A-1F552173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3A4A4A-9846-4328-93DE-6D331DAB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57C6-76B8-46C7-82FE-72B5FC6420B7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7845E2-67DD-4873-B479-103BE4FB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3B499E-DA09-4376-92C1-ACCED390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43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97414E-7BD1-4187-BC61-2CE08444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2A2284-C3F4-493A-9BB9-5612F74BB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A9DB6F-E9FF-41D1-8A44-A4D2DED10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DC7F-2D5A-4C9C-91EB-B8B7F9119827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C8E82F-2B6A-424A-8DDB-580F973A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8556A3-F611-4B8E-BA20-85F5C77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790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110DB2-37A2-4283-9281-A77CDF45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02D4CCA-D155-4D13-9F1D-32A68F6A9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2791CF-B4DA-4E10-B074-D67F8862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1B43-3512-40FE-8A7E-1E27B92850CC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11B914-8217-479C-B817-FD98D371C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A2A9F5-2742-41F3-A32E-B9A1050D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89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7B3342-520E-49F4-8FAC-6649CABE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3EF26F-D1E6-4DD2-B17A-36BBB13A9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546A59A-4428-4D42-8897-29F9FDA1C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48D3DF0-957C-4562-BCA2-FDBF8814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E00F-0A61-454B-86E7-17EE20915971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EF49F1-C29C-4709-97D2-21D15C25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53AD22D-9B5B-4437-A0F3-70A96713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143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E9A387-46E4-4CE7-862F-01E19065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6B3E275-A843-4D71-A16D-15CD69237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7E4FA30-BA14-451B-B682-C63F4573B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33A9DE8-DEE3-4850-AA70-7CAACB94C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563A5A-DC80-4316-AE95-14A5149DF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688C45D-4F3E-4305-BE9A-98ADA1AB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3407-C61F-4FDB-8E6E-EDBDCD182221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3B106D1-F5AA-43CA-A6BE-863065BD9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1800375-9D0F-4845-B093-89B76C78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541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BCDFE9-9128-413B-9847-0938A651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556B45B-35A1-4978-AF73-8B63CC50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74C-0272-4966-9881-E356F984C661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EE369AA-16B8-4E87-9120-1AB10E00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358B536-989D-42FF-9EB8-B957849C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44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E6B3389-5CD6-4C37-9804-30169F44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674A-26A0-4564-B8A9-662F14E0106B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42C983F-9A44-470F-B355-BAD34604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97F43F-556F-4499-B28F-D7CC37C2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42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2B5BDB-370B-4B5D-B8B9-12FED120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A3B2F5-AFCE-4713-A1F7-7AE5DCCB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1CE035D-11AC-439E-A638-B474A5B8E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F640F9A-65B5-40CD-AF98-8EAFB5B5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3683-914A-416B-BA14-2CE5C7024526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CF71C9E-222B-45FD-931B-B57B63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5FF198A-3C70-4DBA-938F-2D775DE5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772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DE0EAD-F5ED-4B46-B669-102B3594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8E1921B-4687-4FB4-AD16-75074FC30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6FBCAD-3D97-4076-931D-591EC3F27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1F238D-D617-4A7A-B89C-C9F65179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2E6E-E890-443D-90C6-CEFDA5A7DDD5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484262A-72A6-47C4-A4FF-273A15E2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443FDA1-52E3-4DA9-BEDF-38904E4B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779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93FAB2E-20C6-4D0B-882A-40BBBC73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029C45-53D7-4905-B6F9-4D7C19B54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2CF9DC-62CD-470C-8BB5-282E791E5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9146E-CB71-4A50-BDFE-32B4644ADC49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8018EB-1E2B-40CD-93AA-2055005F8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B3BDFB-BDE1-4E2C-BDC5-B0DA4C103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80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67F6BD-E33B-483C-8AF7-F81555004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2538670"/>
            <a:ext cx="8555596" cy="1017972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>
                <a:cs typeface="Arial" panose="020B0604020202020204" pitchFamily="34" charset="0"/>
              </a:rPr>
              <a:t>Lab Seminar</a:t>
            </a:r>
            <a:endParaRPr lang="ko-KR" altLang="en-US" sz="3600" b="1" dirty="0">
              <a:cs typeface="Arial" panose="020B0604020202020204" pitchFamily="34" charset="0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A6260460-FDDC-48FA-95EB-12DAB91DED15}"/>
              </a:ext>
            </a:extLst>
          </p:cNvPr>
          <p:cNvCxnSpPr>
            <a:cxnSpLocks/>
          </p:cNvCxnSpPr>
          <p:nvPr/>
        </p:nvCxnSpPr>
        <p:spPr>
          <a:xfrm>
            <a:off x="251520" y="3765891"/>
            <a:ext cx="1100068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80213B4-5434-4A45-98A7-6B0D2F36632B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41E7A36-34C6-49EB-B350-FB503619A42E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490DE-ECDB-48D0-B801-CCD125D5B32D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D85BE1-B998-428C-BDB2-1CEAC551BF2B}"/>
              </a:ext>
            </a:extLst>
          </p:cNvPr>
          <p:cNvSpPr txBox="1"/>
          <p:nvPr/>
        </p:nvSpPr>
        <p:spPr>
          <a:xfrm>
            <a:off x="9868659" y="376589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Inpyo-Hong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45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39502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10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29CF02-B768-9339-3492-85B5961B2E54}"/>
              </a:ext>
            </a:extLst>
          </p:cNvPr>
          <p:cNvSpPr txBox="1"/>
          <p:nvPr/>
        </p:nvSpPr>
        <p:spPr>
          <a:xfrm>
            <a:off x="623000" y="2243729"/>
            <a:ext cx="9041258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o-KR" altLang="en-US" b="1" i="1" dirty="0">
                <a:solidFill>
                  <a:srgbClr val="2F5597"/>
                </a:solidFill>
              </a:rPr>
              <a:t>적대적 훈련</a:t>
            </a:r>
            <a:br>
              <a:rPr lang="en-US" altLang="ko-KR" b="1" i="1" dirty="0">
                <a:solidFill>
                  <a:srgbClr val="2F5597"/>
                </a:solidFill>
              </a:rPr>
            </a:br>
            <a:endParaRPr lang="en-US" altLang="ko-KR" b="1" i="1" dirty="0">
              <a:solidFill>
                <a:srgbClr val="2F5597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b="1" dirty="0"/>
              <a:t>모델 학습 시 </a:t>
            </a:r>
            <a:r>
              <a:rPr lang="ko-KR" altLang="en-US" sz="1600" b="1" dirty="0" err="1"/>
              <a:t>적대적예제를</a:t>
            </a:r>
            <a:r>
              <a:rPr lang="ko-KR" altLang="en-US" sz="1600" b="1" dirty="0"/>
              <a:t> 포함하여 학습</a:t>
            </a:r>
            <a:endParaRPr lang="en-US" altLang="ko-KR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solidFill>
                  <a:srgbClr val="FF0000"/>
                </a:solidFill>
              </a:rPr>
              <a:t>Obfuscated gradient</a:t>
            </a:r>
            <a:r>
              <a:rPr lang="ko-KR" altLang="en-US" sz="1600" b="1" dirty="0">
                <a:solidFill>
                  <a:srgbClr val="FF0000"/>
                </a:solidFill>
              </a:rPr>
              <a:t>에 해당하지 않는 </a:t>
            </a:r>
            <a:r>
              <a:rPr lang="ko-KR" altLang="en-US" sz="1600" b="1" dirty="0"/>
              <a:t>유일한 방어기법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근본적인 방어기법</a:t>
            </a:r>
            <a:r>
              <a:rPr lang="en-US" altLang="ko-KR" sz="1600" b="1" dirty="0"/>
              <a:t>)</a:t>
            </a:r>
            <a:br>
              <a:rPr lang="en-US" altLang="ko-KR" sz="1600" b="1" dirty="0"/>
            </a:br>
            <a:br>
              <a:rPr lang="en-US" altLang="ko-KR" sz="1600" b="1" dirty="0"/>
            </a:br>
            <a:br>
              <a:rPr lang="en-US" altLang="ko-KR" sz="1600" b="1" dirty="0"/>
            </a:br>
            <a:endParaRPr lang="en-US" altLang="ko-KR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b="1" dirty="0"/>
              <a:t>한계</a:t>
            </a:r>
            <a:r>
              <a:rPr lang="en-US" altLang="ko-KR" sz="1600" b="1" dirty="0"/>
              <a:t>:</a:t>
            </a:r>
            <a:br>
              <a:rPr lang="en-US" altLang="ko-KR" sz="1600" b="1" dirty="0"/>
            </a:br>
            <a:br>
              <a:rPr lang="en-US" altLang="ko-KR" sz="1600" b="1" dirty="0"/>
            </a:br>
            <a:br>
              <a:rPr lang="en-US" altLang="ko-KR" sz="1600" b="1" dirty="0"/>
            </a:br>
            <a:r>
              <a:rPr lang="en-US" altLang="ko-KR" sz="1600" b="1" dirty="0"/>
              <a:t>1) </a:t>
            </a:r>
            <a:r>
              <a:rPr lang="ko-KR" altLang="en-US" sz="1600" b="1" dirty="0"/>
              <a:t>적대적 훈련 진행 시 정상 데이터셋에 대한 </a:t>
            </a:r>
            <a:r>
              <a:rPr lang="ko-KR" altLang="en-US" sz="1600" b="1" dirty="0">
                <a:solidFill>
                  <a:srgbClr val="FF0000"/>
                </a:solidFill>
              </a:rPr>
              <a:t>정확도 하락</a:t>
            </a:r>
            <a:r>
              <a:rPr lang="en-US" altLang="ko-KR" sz="1600" b="1" dirty="0">
                <a:solidFill>
                  <a:srgbClr val="FF0000"/>
                </a:solidFill>
              </a:rPr>
              <a:t> </a:t>
            </a:r>
            <a:r>
              <a:rPr lang="en-US" altLang="ko-KR" sz="1600" b="1" dirty="0"/>
              <a:t>(Trade-off</a:t>
            </a:r>
            <a:r>
              <a:rPr lang="ko-KR" altLang="en-US" sz="1600" b="1" dirty="0"/>
              <a:t> 문제</a:t>
            </a:r>
            <a:r>
              <a:rPr lang="en-US" altLang="ko-KR" sz="1600" b="1" dirty="0"/>
              <a:t>)</a:t>
            </a:r>
            <a:br>
              <a:rPr lang="en-US" altLang="ko-KR" sz="1600" b="1" dirty="0"/>
            </a:br>
            <a:br>
              <a:rPr lang="en-US" altLang="ko-KR" sz="1600" b="1" dirty="0"/>
            </a:br>
            <a:r>
              <a:rPr lang="en-US" altLang="ko-KR" sz="1600" b="1" dirty="0"/>
              <a:t>2) </a:t>
            </a:r>
            <a:r>
              <a:rPr lang="ko-KR" altLang="en-US" sz="1600" b="1" dirty="0"/>
              <a:t>적대적 훈련을 한 모델이라도 공격자가 해당모델 정보 취득 후 공격 시 여전히 취약함</a:t>
            </a:r>
            <a:br>
              <a:rPr lang="en-US" altLang="ko-KR" sz="1600" b="1" dirty="0"/>
            </a:br>
            <a:r>
              <a:rPr lang="en-US" altLang="ko-KR" sz="1600" b="1" dirty="0"/>
              <a:t>    (Attack-Aware Adversarial Attack</a:t>
            </a:r>
            <a:r>
              <a:rPr lang="ko-KR" altLang="en-US" sz="1600" b="1" dirty="0"/>
              <a:t>에 취약</a:t>
            </a:r>
            <a:r>
              <a:rPr lang="en-US" altLang="ko-KR" sz="1600" b="1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4104B9-DDD5-7A01-F8A2-63B64096CFA6}"/>
              </a:ext>
            </a:extLst>
          </p:cNvPr>
          <p:cNvSpPr txBox="1"/>
          <p:nvPr/>
        </p:nvSpPr>
        <p:spPr>
          <a:xfrm>
            <a:off x="3581997" y="6523030"/>
            <a:ext cx="76379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/>
              <a:t>Madry, Aleksander, et al. "Towards deep learning models resistant to adversarial attacks." arXiv preprint arXiv:1706.06083 (2017).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454B86E-205B-8BCC-9882-D1483A57827E}"/>
              </a:ext>
            </a:extLst>
          </p:cNvPr>
          <p:cNvSpPr/>
          <p:nvPr/>
        </p:nvSpPr>
        <p:spPr>
          <a:xfrm>
            <a:off x="429222" y="1003492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적대적 </a:t>
            </a:r>
            <a:r>
              <a:rPr lang="ko-KR" altLang="en-US" sz="20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공격 방어연구 </a:t>
            </a:r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분석</a:t>
            </a:r>
          </a:p>
        </p:txBody>
      </p:sp>
    </p:spTree>
    <p:extLst>
      <p:ext uri="{BB962C8B-B14F-4D97-AF65-F5344CB8AC3E}">
        <p14:creationId xmlns:p14="http://schemas.microsoft.com/office/powerpoint/2010/main" val="1665478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518598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11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29CF02-B768-9339-3492-85B5961B2E54}"/>
              </a:ext>
            </a:extLst>
          </p:cNvPr>
          <p:cNvSpPr txBox="1"/>
          <p:nvPr/>
        </p:nvSpPr>
        <p:spPr>
          <a:xfrm>
            <a:off x="623000" y="2243729"/>
            <a:ext cx="8667437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altLang="ko-KR" b="1" i="1" dirty="0">
                <a:solidFill>
                  <a:srgbClr val="2F5597"/>
                </a:solidFill>
              </a:rPr>
              <a:t>Gradient Masking (</a:t>
            </a:r>
            <a:r>
              <a:rPr lang="ko-KR" altLang="en-US" b="1" i="1" dirty="0" err="1">
                <a:solidFill>
                  <a:srgbClr val="2F5597"/>
                </a:solidFill>
              </a:rPr>
              <a:t>지식증류</a:t>
            </a:r>
            <a:r>
              <a:rPr lang="en-US" altLang="ko-KR" b="1" i="1" dirty="0">
                <a:solidFill>
                  <a:srgbClr val="2F5597"/>
                </a:solidFill>
              </a:rPr>
              <a:t>)</a:t>
            </a:r>
            <a:br>
              <a:rPr lang="en-US" altLang="ko-KR" b="1" i="1" dirty="0">
                <a:solidFill>
                  <a:srgbClr val="2F5597"/>
                </a:solidFill>
              </a:rPr>
            </a:br>
            <a:endParaRPr lang="en-US" altLang="ko-KR" b="1" i="1" dirty="0">
              <a:solidFill>
                <a:srgbClr val="2F5597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b="1" dirty="0"/>
              <a:t>공격자가 모델의 </a:t>
            </a:r>
            <a:r>
              <a:rPr lang="en-US" altLang="ko-KR" sz="1600" b="1" dirty="0"/>
              <a:t>Gradient</a:t>
            </a:r>
            <a:r>
              <a:rPr lang="ko-KR" altLang="en-US" sz="1600" b="1" dirty="0"/>
              <a:t>를 파악하지 못하도록 방해</a:t>
            </a:r>
            <a:br>
              <a:rPr lang="en-US" altLang="ko-KR" sz="1600" b="1" dirty="0"/>
            </a:br>
            <a:endParaRPr lang="en-US" altLang="ko-KR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b="1" dirty="0"/>
              <a:t>신뢰도 값을 조정하여 </a:t>
            </a:r>
            <a:r>
              <a:rPr lang="en-US" altLang="ko-KR" sz="1600" b="1" dirty="0"/>
              <a:t>gradient</a:t>
            </a:r>
            <a:r>
              <a:rPr lang="ko-KR" altLang="en-US" sz="1600" b="1" dirty="0"/>
              <a:t>를 추정하기 어렵도록 함</a:t>
            </a:r>
            <a:br>
              <a:rPr lang="en-US" altLang="ko-KR" sz="1600" b="1" dirty="0"/>
            </a:br>
            <a:br>
              <a:rPr lang="en-US" altLang="ko-KR" sz="1600" b="1" dirty="0"/>
            </a:br>
            <a:br>
              <a:rPr lang="en-US" altLang="ko-KR" sz="1600" b="1" dirty="0"/>
            </a:br>
            <a:endParaRPr lang="en-US" altLang="ko-KR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b="1" dirty="0"/>
              <a:t>한계</a:t>
            </a:r>
            <a:r>
              <a:rPr lang="en-US" altLang="ko-KR" sz="1600" b="1" dirty="0"/>
              <a:t>:</a:t>
            </a:r>
            <a:br>
              <a:rPr lang="en-US" altLang="ko-KR" sz="1600" b="1" dirty="0"/>
            </a:br>
            <a:br>
              <a:rPr lang="en-US" altLang="ko-KR" sz="1600" b="1" dirty="0"/>
            </a:br>
            <a:r>
              <a:rPr lang="en-US" altLang="ko-KR" sz="1600" b="1" dirty="0"/>
              <a:t>1) </a:t>
            </a:r>
            <a:r>
              <a:rPr lang="ko-KR" altLang="en-US" sz="1600" b="1" dirty="0"/>
              <a:t>공격자의 침투를 방해할 수 있지만 </a:t>
            </a:r>
            <a:r>
              <a:rPr lang="ko-KR" altLang="en-US" sz="1600" b="1" dirty="0">
                <a:solidFill>
                  <a:srgbClr val="FF0000"/>
                </a:solidFill>
              </a:rPr>
              <a:t>근본적인 방어 </a:t>
            </a:r>
            <a:r>
              <a:rPr lang="en-US" altLang="ko-KR" sz="1600" b="1" dirty="0">
                <a:solidFill>
                  <a:srgbClr val="FF0000"/>
                </a:solidFill>
              </a:rPr>
              <a:t>X</a:t>
            </a:r>
            <a:br>
              <a:rPr lang="en-US" altLang="ko-KR" sz="1600" b="1" dirty="0">
                <a:solidFill>
                  <a:srgbClr val="FF0000"/>
                </a:solidFill>
              </a:rPr>
            </a:br>
            <a:br>
              <a:rPr lang="en-US" altLang="ko-KR" sz="1600" b="1" dirty="0"/>
            </a:br>
            <a:r>
              <a:rPr lang="en-US" altLang="ko-KR" sz="1600" b="1" dirty="0"/>
              <a:t>2) Gradient</a:t>
            </a:r>
            <a:r>
              <a:rPr lang="ko-KR" altLang="en-US" sz="1600" b="1" dirty="0"/>
              <a:t>를 숨기는 기법은 </a:t>
            </a:r>
            <a:r>
              <a:rPr lang="ko-KR" altLang="en-US" sz="1600" b="1" dirty="0">
                <a:solidFill>
                  <a:srgbClr val="FF0000"/>
                </a:solidFill>
              </a:rPr>
              <a:t>단독으로 사용 불가 </a:t>
            </a:r>
            <a:r>
              <a:rPr lang="en-US" altLang="ko-KR" sz="1600" b="1" dirty="0">
                <a:solidFill>
                  <a:srgbClr val="FF0000"/>
                </a:solidFill>
              </a:rPr>
              <a:t>(Obfuscated gradient </a:t>
            </a:r>
            <a:r>
              <a:rPr lang="ko-KR" altLang="en-US" sz="1600" b="1" dirty="0">
                <a:solidFill>
                  <a:srgbClr val="FF0000"/>
                </a:solidFill>
              </a:rPr>
              <a:t>문제 존재</a:t>
            </a:r>
            <a:r>
              <a:rPr lang="en-US" altLang="ko-KR" sz="1600" b="1" dirty="0">
                <a:solidFill>
                  <a:srgbClr val="FF0000"/>
                </a:solidFill>
              </a:rPr>
              <a:t>)</a:t>
            </a:r>
            <a:endParaRPr lang="en-US" altLang="ko-KR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B120A-F4CD-378E-178B-E93C85973925}"/>
              </a:ext>
            </a:extLst>
          </p:cNvPr>
          <p:cNvSpPr txBox="1"/>
          <p:nvPr/>
        </p:nvSpPr>
        <p:spPr>
          <a:xfrm>
            <a:off x="3581997" y="6523030"/>
            <a:ext cx="76379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/>
              <a:t>Hinton, Geoffrey, Oriol Vinyals, and Jeff Dean. "Distilling the knowledge in a neural network." arXiv preprint arXiv:1503.02531 2.7 (2015).</a:t>
            </a:r>
            <a:endParaRPr lang="ko-KR" altLang="en-US" sz="90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51C5F59-2C2F-D5E9-0312-36E504E9E455}"/>
              </a:ext>
            </a:extLst>
          </p:cNvPr>
          <p:cNvSpPr/>
          <p:nvPr/>
        </p:nvSpPr>
        <p:spPr>
          <a:xfrm>
            <a:off x="429222" y="1003492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적대적 </a:t>
            </a:r>
            <a:r>
              <a:rPr lang="ko-KR" altLang="en-US" sz="20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공격 방어연구 </a:t>
            </a:r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분석</a:t>
            </a:r>
          </a:p>
        </p:txBody>
      </p:sp>
    </p:spTree>
    <p:extLst>
      <p:ext uri="{BB962C8B-B14F-4D97-AF65-F5344CB8AC3E}">
        <p14:creationId xmlns:p14="http://schemas.microsoft.com/office/powerpoint/2010/main" val="2289401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79670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12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29CF02-B768-9339-3492-85B5961B2E54}"/>
              </a:ext>
            </a:extLst>
          </p:cNvPr>
          <p:cNvSpPr txBox="1"/>
          <p:nvPr/>
        </p:nvSpPr>
        <p:spPr>
          <a:xfrm>
            <a:off x="623000" y="2243729"/>
            <a:ext cx="9326592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altLang="ko-KR" b="1" i="1" dirty="0">
                <a:solidFill>
                  <a:srgbClr val="2F5597"/>
                </a:solidFill>
              </a:rPr>
              <a:t>Feature Denoising</a:t>
            </a:r>
            <a:br>
              <a:rPr lang="en-US" altLang="ko-KR" b="1" i="1" dirty="0">
                <a:solidFill>
                  <a:srgbClr val="2F5597"/>
                </a:solidFill>
              </a:rPr>
            </a:br>
            <a:endParaRPr lang="en-US" altLang="ko-KR" b="1" i="1" dirty="0">
              <a:solidFill>
                <a:srgbClr val="2F5597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b="1" dirty="0" err="1"/>
              <a:t>적대적예제의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perturbation(noise)</a:t>
            </a:r>
            <a:r>
              <a:rPr lang="ko-KR" altLang="en-US" sz="1600" b="1" dirty="0"/>
              <a:t>를 제거하는 방어기법</a:t>
            </a:r>
            <a:br>
              <a:rPr lang="en-US" altLang="ko-KR" sz="1600" b="1" dirty="0"/>
            </a:br>
            <a:endParaRPr lang="en-US" altLang="ko-KR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b="1" dirty="0"/>
              <a:t>Denoising </a:t>
            </a:r>
            <a:r>
              <a:rPr lang="ko-KR" altLang="en-US" sz="1600" b="1" dirty="0"/>
              <a:t>과정을 통해 </a:t>
            </a:r>
            <a:r>
              <a:rPr lang="en-US" altLang="ko-KR" sz="1600" b="1" dirty="0"/>
              <a:t>perturbation</a:t>
            </a:r>
            <a:r>
              <a:rPr lang="ko-KR" altLang="en-US" sz="1600" b="1" dirty="0"/>
              <a:t>을 제거함으로써 원래 정상 데이터 분포에 가깝게 함</a:t>
            </a:r>
            <a:br>
              <a:rPr lang="en-US" altLang="ko-KR" sz="1600" b="1" dirty="0"/>
            </a:br>
            <a:r>
              <a:rPr lang="en-US" altLang="ko-KR" sz="1600" b="1" dirty="0">
                <a:sym typeface="Wingdings" panose="05000000000000000000" pitchFamily="2" charset="2"/>
              </a:rPr>
              <a:t> </a:t>
            </a:r>
            <a:r>
              <a:rPr lang="ko-KR" altLang="en-US" sz="1600" b="1" dirty="0">
                <a:sym typeface="Wingdings" panose="05000000000000000000" pitchFamily="2" charset="2"/>
              </a:rPr>
              <a:t>적대적 예제의 영향력을 줄일 수 있음</a:t>
            </a:r>
            <a:br>
              <a:rPr lang="en-US" altLang="ko-KR" sz="1600" b="1" dirty="0"/>
            </a:br>
            <a:br>
              <a:rPr lang="en-US" altLang="ko-KR" sz="1600" b="1" dirty="0"/>
            </a:br>
            <a:endParaRPr lang="en-US" altLang="ko-KR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b="1" dirty="0"/>
              <a:t>한계</a:t>
            </a:r>
            <a:r>
              <a:rPr lang="en-US" altLang="ko-KR" sz="1600" b="1" dirty="0"/>
              <a:t>:</a:t>
            </a:r>
            <a:br>
              <a:rPr lang="en-US" altLang="ko-KR" sz="1600" b="1" dirty="0"/>
            </a:br>
            <a:br>
              <a:rPr lang="en-US" altLang="ko-KR" sz="1600" b="1" dirty="0"/>
            </a:br>
            <a:r>
              <a:rPr lang="en-US" altLang="ko-KR" sz="1600" b="1" dirty="0"/>
              <a:t>1) </a:t>
            </a:r>
            <a:r>
              <a:rPr lang="ko-KR" altLang="en-US" sz="1600" b="1" dirty="0"/>
              <a:t>모든 </a:t>
            </a:r>
            <a:r>
              <a:rPr lang="en-US" altLang="ko-KR" sz="1600" b="1" dirty="0"/>
              <a:t>input</a:t>
            </a:r>
            <a:r>
              <a:rPr lang="ko-KR" altLang="en-US" sz="1600" b="1" dirty="0"/>
              <a:t>데이터에 </a:t>
            </a:r>
            <a:r>
              <a:rPr lang="en-US" altLang="ko-KR" sz="1600" b="1" dirty="0"/>
              <a:t>noise </a:t>
            </a:r>
            <a:r>
              <a:rPr lang="ko-KR" altLang="en-US" sz="1600" b="1" dirty="0"/>
              <a:t>제거 </a:t>
            </a:r>
            <a:r>
              <a:rPr lang="en-US" altLang="ko-KR" sz="1600" b="1" dirty="0">
                <a:sym typeface="Wingdings" panose="05000000000000000000" pitchFamily="2" charset="2"/>
              </a:rPr>
              <a:t> </a:t>
            </a:r>
            <a:r>
              <a:rPr lang="ko-KR" altLang="en-US" sz="1600" b="1" dirty="0" err="1">
                <a:solidFill>
                  <a:srgbClr val="FF0000"/>
                </a:solidFill>
              </a:rPr>
              <a:t>적대적예제</a:t>
            </a:r>
            <a:r>
              <a:rPr lang="ko-KR" altLang="en-US" sz="1600" b="1" dirty="0">
                <a:solidFill>
                  <a:srgbClr val="FF0000"/>
                </a:solidFill>
              </a:rPr>
              <a:t> </a:t>
            </a:r>
            <a:r>
              <a:rPr lang="en-US" altLang="ko-KR" sz="1600" b="1" dirty="0">
                <a:solidFill>
                  <a:srgbClr val="FF0000"/>
                </a:solidFill>
              </a:rPr>
              <a:t>or </a:t>
            </a:r>
            <a:r>
              <a:rPr lang="ko-KR" altLang="en-US" sz="1600" b="1" dirty="0">
                <a:solidFill>
                  <a:srgbClr val="FF0000"/>
                </a:solidFill>
              </a:rPr>
              <a:t>정상 데이터 구분 </a:t>
            </a:r>
            <a:r>
              <a:rPr lang="en-US" altLang="ko-KR" sz="1600" b="1" dirty="0">
                <a:solidFill>
                  <a:srgbClr val="FF0000"/>
                </a:solidFill>
              </a:rPr>
              <a:t>X, </a:t>
            </a:r>
            <a:r>
              <a:rPr lang="ko-KR" altLang="en-US" sz="1600" b="1" dirty="0">
                <a:solidFill>
                  <a:srgbClr val="FF0000"/>
                </a:solidFill>
              </a:rPr>
              <a:t>정상 데이터 손상</a:t>
            </a:r>
            <a:br>
              <a:rPr lang="en-US" altLang="ko-KR" sz="1600" b="1" dirty="0"/>
            </a:br>
            <a:r>
              <a:rPr lang="en-US" altLang="ko-KR" sz="1600" b="1" dirty="0"/>
              <a:t>    </a:t>
            </a:r>
            <a:r>
              <a:rPr lang="en-US" altLang="ko-K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데이터셋의 구분을 위해서는 </a:t>
            </a:r>
            <a:r>
              <a:rPr lang="en-US" altLang="ko-K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Anomaly Detection</a:t>
            </a:r>
            <a:r>
              <a:rPr lang="ko-KR" alt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이라는 다른 기법을 활용해야 함</a:t>
            </a:r>
            <a:r>
              <a:rPr lang="en-US" altLang="ko-K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br>
              <a:rPr lang="en-US" altLang="ko-K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altLang="ko-KR" sz="1600" b="1" dirty="0"/>
            </a:br>
            <a:r>
              <a:rPr lang="en-US" altLang="ko-KR" sz="1600" b="1" dirty="0"/>
              <a:t>2) Denoising </a:t>
            </a:r>
            <a:r>
              <a:rPr lang="ko-KR" altLang="en-US" sz="1600" b="1" dirty="0"/>
              <a:t>후에도 여전히 </a:t>
            </a:r>
            <a:r>
              <a:rPr lang="en-US" altLang="ko-KR" sz="1600" b="1" dirty="0"/>
              <a:t>perturbation</a:t>
            </a:r>
            <a:r>
              <a:rPr lang="ko-KR" altLang="en-US" sz="1600" b="1" dirty="0"/>
              <a:t>이 남아 있을 수 있음</a:t>
            </a:r>
            <a:endParaRPr lang="en-US" altLang="ko-KR" sz="1400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FBFECA-C0E6-EE3B-A2FA-4F2FAE770CFD}"/>
              </a:ext>
            </a:extLst>
          </p:cNvPr>
          <p:cNvSpPr txBox="1"/>
          <p:nvPr/>
        </p:nvSpPr>
        <p:spPr>
          <a:xfrm>
            <a:off x="3581997" y="6484930"/>
            <a:ext cx="7637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Xie, Cihang, et al. "Feature denoising for improving adversarial robustness." </a:t>
            </a:r>
            <a:r>
              <a:rPr lang="en-US" altLang="ko-KR" sz="9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IEEE/CVF conference on computer vision and pattern recognition</a:t>
            </a:r>
            <a:r>
              <a:rPr lang="en-US" altLang="ko-KR" sz="9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2019.</a:t>
            </a:r>
            <a:endParaRPr lang="ko-KR" altLang="en-US" sz="90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5FB3D51-FF55-07EF-032B-CB461F3C2500}"/>
              </a:ext>
            </a:extLst>
          </p:cNvPr>
          <p:cNvSpPr/>
          <p:nvPr/>
        </p:nvSpPr>
        <p:spPr>
          <a:xfrm>
            <a:off x="429222" y="1003492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적대적 </a:t>
            </a:r>
            <a:r>
              <a:rPr lang="ko-KR" altLang="en-US" sz="20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공격 방어연구 </a:t>
            </a:r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분석</a:t>
            </a:r>
          </a:p>
        </p:txBody>
      </p:sp>
    </p:spTree>
    <p:extLst>
      <p:ext uri="{BB962C8B-B14F-4D97-AF65-F5344CB8AC3E}">
        <p14:creationId xmlns:p14="http://schemas.microsoft.com/office/powerpoint/2010/main" val="213823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60643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13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29CF02-B768-9339-3492-85B5961B2E54}"/>
              </a:ext>
            </a:extLst>
          </p:cNvPr>
          <p:cNvSpPr txBox="1"/>
          <p:nvPr/>
        </p:nvSpPr>
        <p:spPr>
          <a:xfrm>
            <a:off x="623000" y="2243729"/>
            <a:ext cx="61645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ko-KR" altLang="en-US" b="1" i="1">
                <a:solidFill>
                  <a:srgbClr val="2F5597"/>
                </a:solidFill>
              </a:rPr>
              <a:t>적대적 훈련 </a:t>
            </a:r>
            <a:r>
              <a:rPr lang="en-US" altLang="ko-KR" b="1" i="1">
                <a:solidFill>
                  <a:srgbClr val="2F5597"/>
                </a:solidFill>
              </a:rPr>
              <a:t>+ </a:t>
            </a:r>
            <a:r>
              <a:rPr lang="ko-KR" altLang="en-US" b="1" i="1">
                <a:solidFill>
                  <a:srgbClr val="2F5597"/>
                </a:solidFill>
              </a:rPr>
              <a:t>지식증류</a:t>
            </a:r>
            <a:r>
              <a:rPr lang="en-US" altLang="ko-KR" b="1" i="1">
                <a:solidFill>
                  <a:srgbClr val="2F5597"/>
                </a:solidFill>
              </a:rPr>
              <a:t>(Gradient Masking)</a:t>
            </a:r>
            <a:br>
              <a:rPr lang="en-US" altLang="ko-KR" b="1" i="1">
                <a:solidFill>
                  <a:srgbClr val="2F5597"/>
                </a:solidFill>
              </a:rPr>
            </a:br>
            <a:endParaRPr lang="en-US" altLang="ko-KR" b="1" i="1">
              <a:solidFill>
                <a:srgbClr val="2F5597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b="1"/>
              <a:t>지식증류 특성</a:t>
            </a:r>
            <a:br>
              <a:rPr lang="en-US" altLang="ko-KR" sz="1600" b="1"/>
            </a:br>
            <a:r>
              <a:rPr lang="en-US" altLang="ko-KR" sz="1600" b="1" i="1">
                <a:solidFill>
                  <a:schemeClr val="bg2">
                    <a:lumMod val="25000"/>
                  </a:schemeClr>
                </a:solidFill>
              </a:rPr>
              <a:t>1) gradient masking</a:t>
            </a:r>
            <a:br>
              <a:rPr lang="en-US" altLang="ko-KR" sz="1600" b="1" i="1">
                <a:solidFill>
                  <a:schemeClr val="bg2">
                    <a:lumMod val="25000"/>
                  </a:schemeClr>
                </a:solidFill>
              </a:rPr>
            </a:br>
            <a:r>
              <a:rPr lang="en-US" altLang="ko-KR" sz="1600" b="1" i="1">
                <a:solidFill>
                  <a:schemeClr val="bg2">
                    <a:lumMod val="25000"/>
                  </a:schemeClr>
                </a:solidFill>
              </a:rPr>
              <a:t>2) teacher model</a:t>
            </a:r>
            <a:r>
              <a:rPr lang="ko-KR" altLang="en-US" sz="1600" b="1" i="1">
                <a:solidFill>
                  <a:schemeClr val="bg2">
                    <a:lumMod val="25000"/>
                  </a:schemeClr>
                </a:solidFill>
              </a:rPr>
              <a:t>의 정보를 </a:t>
            </a:r>
            <a:r>
              <a:rPr lang="en-US" altLang="ko-KR" sz="1600" b="1" i="1">
                <a:solidFill>
                  <a:schemeClr val="bg2">
                    <a:lumMod val="25000"/>
                  </a:schemeClr>
                </a:solidFill>
              </a:rPr>
              <a:t>student model</a:t>
            </a:r>
            <a:r>
              <a:rPr lang="ko-KR" altLang="en-US" sz="1600" b="1" i="1">
                <a:solidFill>
                  <a:schemeClr val="bg2">
                    <a:lumMod val="25000"/>
                  </a:schemeClr>
                </a:solidFill>
              </a:rPr>
              <a:t>이 학습 가능</a:t>
            </a:r>
            <a:endParaRPr lang="en-US" altLang="ko-KR" sz="1600" b="1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1B5F60FF-68DC-7A25-A6BC-D9B2996D7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712" y="3908138"/>
            <a:ext cx="2116527" cy="965176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3AC788A-0E26-70A2-B003-A78012C00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030" y="3882412"/>
            <a:ext cx="2349937" cy="108009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185BC752-D481-128A-04B9-68A761718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847" y="4966513"/>
            <a:ext cx="2955973" cy="1239602"/>
          </a:xfrm>
          <a:prstGeom prst="rect">
            <a:avLst/>
          </a:prstGeom>
        </p:spPr>
      </p:pic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0B82C1B6-1DC8-EA0A-77A9-EA11B5F74A0F}"/>
              </a:ext>
            </a:extLst>
          </p:cNvPr>
          <p:cNvSpPr/>
          <p:nvPr/>
        </p:nvSpPr>
        <p:spPr>
          <a:xfrm>
            <a:off x="6059041" y="4177390"/>
            <a:ext cx="293427" cy="4901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화살표: 오른쪽 24">
            <a:extLst>
              <a:ext uri="{FF2B5EF4-FFF2-40B4-BE49-F238E27FC236}">
                <a16:creationId xmlns:a16="http://schemas.microsoft.com/office/drawing/2014/main" id="{DE431946-1966-BD1D-C7C3-3915F892C01D}"/>
              </a:ext>
            </a:extLst>
          </p:cNvPr>
          <p:cNvSpPr/>
          <p:nvPr/>
        </p:nvSpPr>
        <p:spPr>
          <a:xfrm>
            <a:off x="6055975" y="5360270"/>
            <a:ext cx="289454" cy="4901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C11721E-DFCF-D9CD-146D-3FBC1821AEDA}"/>
              </a:ext>
            </a:extLst>
          </p:cNvPr>
          <p:cNvGrpSpPr/>
          <p:nvPr/>
        </p:nvGrpSpPr>
        <p:grpSpPr>
          <a:xfrm>
            <a:off x="2458396" y="5051007"/>
            <a:ext cx="3233161" cy="984814"/>
            <a:chOff x="1276872" y="5051007"/>
            <a:chExt cx="3233161" cy="984814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410C274B-4B24-8495-3DE5-1828A392E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6872" y="5051007"/>
              <a:ext cx="3233161" cy="984814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3E1C23D6-03A0-D5FB-9956-674D5B257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71702" y="5685557"/>
              <a:ext cx="182934" cy="236193"/>
            </a:xfrm>
            <a:prstGeom prst="rect">
              <a:avLst/>
            </a:prstGeom>
          </p:spPr>
        </p:pic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D47D905F-7999-9384-7E04-527EE5204D15}"/>
              </a:ext>
            </a:extLst>
          </p:cNvPr>
          <p:cNvSpPr/>
          <p:nvPr/>
        </p:nvSpPr>
        <p:spPr>
          <a:xfrm>
            <a:off x="429222" y="1003492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융합 </a:t>
            </a:r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방어기법 분석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D2F6F3-31C0-CA9A-8844-EB6DE505799A}"/>
              </a:ext>
            </a:extLst>
          </p:cNvPr>
          <p:cNvSpPr txBox="1"/>
          <p:nvPr/>
        </p:nvSpPr>
        <p:spPr>
          <a:xfrm>
            <a:off x="3581997" y="6523030"/>
            <a:ext cx="76379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/>
              <a:t>Hinton, Geoffrey, Oriol Vinyals, and Jeff Dean. "Distilling the knowledge in a neural network." arXiv preprint arXiv:1503.02531 2.7 (2015).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3461441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60643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14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29CF02-B768-9339-3492-85B5961B2E54}"/>
              </a:ext>
            </a:extLst>
          </p:cNvPr>
          <p:cNvSpPr txBox="1"/>
          <p:nvPr/>
        </p:nvSpPr>
        <p:spPr>
          <a:xfrm>
            <a:off x="623000" y="2243729"/>
            <a:ext cx="61645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ko-KR" altLang="en-US" b="1" i="1">
                <a:solidFill>
                  <a:srgbClr val="2F5597"/>
                </a:solidFill>
              </a:rPr>
              <a:t>적대적 훈련 </a:t>
            </a:r>
            <a:r>
              <a:rPr lang="en-US" altLang="ko-KR" b="1" i="1">
                <a:solidFill>
                  <a:srgbClr val="2F5597"/>
                </a:solidFill>
              </a:rPr>
              <a:t>+ </a:t>
            </a:r>
            <a:r>
              <a:rPr lang="ko-KR" altLang="en-US" b="1" i="1">
                <a:solidFill>
                  <a:srgbClr val="2F5597"/>
                </a:solidFill>
              </a:rPr>
              <a:t>지식증류</a:t>
            </a:r>
            <a:r>
              <a:rPr lang="en-US" altLang="ko-KR" b="1" i="1">
                <a:solidFill>
                  <a:srgbClr val="2F5597"/>
                </a:solidFill>
              </a:rPr>
              <a:t>(Gradient Masking)</a:t>
            </a:r>
            <a:br>
              <a:rPr lang="en-US" altLang="ko-KR" b="1" i="1">
                <a:solidFill>
                  <a:srgbClr val="2F5597"/>
                </a:solidFill>
              </a:rPr>
            </a:br>
            <a:endParaRPr lang="en-US" altLang="ko-KR" b="1" i="1">
              <a:solidFill>
                <a:srgbClr val="2F5597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b="1"/>
              <a:t>지식증류 특성</a:t>
            </a:r>
            <a:br>
              <a:rPr lang="en-US" altLang="ko-KR" sz="1600" b="1"/>
            </a:br>
            <a:r>
              <a:rPr lang="en-US" altLang="ko-KR" sz="1600" b="1" i="1">
                <a:solidFill>
                  <a:schemeClr val="bg2">
                    <a:lumMod val="25000"/>
                  </a:schemeClr>
                </a:solidFill>
              </a:rPr>
              <a:t>1) gradient masking</a:t>
            </a:r>
            <a:br>
              <a:rPr lang="en-US" altLang="ko-KR" sz="1600" b="1" i="1">
                <a:solidFill>
                  <a:schemeClr val="bg2">
                    <a:lumMod val="25000"/>
                  </a:schemeClr>
                </a:solidFill>
              </a:rPr>
            </a:br>
            <a:r>
              <a:rPr lang="en-US" altLang="ko-KR" sz="1600" b="1" i="1">
                <a:solidFill>
                  <a:schemeClr val="bg2">
                    <a:lumMod val="25000"/>
                  </a:schemeClr>
                </a:solidFill>
              </a:rPr>
              <a:t>2) teacher model</a:t>
            </a:r>
            <a:r>
              <a:rPr lang="ko-KR" altLang="en-US" sz="1600" b="1" i="1">
                <a:solidFill>
                  <a:schemeClr val="bg2">
                    <a:lumMod val="25000"/>
                  </a:schemeClr>
                </a:solidFill>
              </a:rPr>
              <a:t>의 정보를 </a:t>
            </a:r>
            <a:r>
              <a:rPr lang="en-US" altLang="ko-KR" sz="1600" b="1" i="1">
                <a:solidFill>
                  <a:schemeClr val="bg2">
                    <a:lumMod val="25000"/>
                  </a:schemeClr>
                </a:solidFill>
              </a:rPr>
              <a:t>student model</a:t>
            </a:r>
            <a:r>
              <a:rPr lang="ko-KR" altLang="en-US" sz="1600" b="1" i="1">
                <a:solidFill>
                  <a:schemeClr val="bg2">
                    <a:lumMod val="25000"/>
                  </a:schemeClr>
                </a:solidFill>
              </a:rPr>
              <a:t>이 학습 가능</a:t>
            </a:r>
            <a:endParaRPr lang="en-US" altLang="ko-KR" sz="1600" b="1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5A0D3CB5-D032-9F38-A721-218D5AE36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458" y="1238595"/>
            <a:ext cx="4105848" cy="9716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B21CF1-65BB-E006-107F-D06FB458D56C}"/>
              </a:ext>
            </a:extLst>
          </p:cNvPr>
          <p:cNvSpPr txBox="1"/>
          <p:nvPr/>
        </p:nvSpPr>
        <p:spPr>
          <a:xfrm>
            <a:off x="7676959" y="2174192"/>
            <a:ext cx="2476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/>
              <a:t>Soft Distillation Loss</a:t>
            </a:r>
            <a:endParaRPr lang="ko-KR" altLang="en-US" sz="1600" b="1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29ECD3E-480F-5DC9-4E60-9D01AE7AD61D}"/>
              </a:ext>
            </a:extLst>
          </p:cNvPr>
          <p:cNvSpPr/>
          <p:nvPr/>
        </p:nvSpPr>
        <p:spPr>
          <a:xfrm>
            <a:off x="8645320" y="1731694"/>
            <a:ext cx="2657986" cy="4424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1B5F60FF-68DC-7A25-A6BC-D9B2996D7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188" y="3908138"/>
            <a:ext cx="2116527" cy="965176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3AC788A-0E26-70A2-B003-A78012C00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506" y="3882412"/>
            <a:ext cx="2349937" cy="108009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185BC752-D481-128A-04B9-68A761718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323" y="4966513"/>
            <a:ext cx="2955973" cy="1239602"/>
          </a:xfrm>
          <a:prstGeom prst="rect">
            <a:avLst/>
          </a:prstGeom>
        </p:spPr>
      </p:pic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0B82C1B6-1DC8-EA0A-77A9-EA11B5F74A0F}"/>
              </a:ext>
            </a:extLst>
          </p:cNvPr>
          <p:cNvSpPr/>
          <p:nvPr/>
        </p:nvSpPr>
        <p:spPr>
          <a:xfrm>
            <a:off x="4877517" y="4177390"/>
            <a:ext cx="293427" cy="4901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화살표: 오른쪽 24">
            <a:extLst>
              <a:ext uri="{FF2B5EF4-FFF2-40B4-BE49-F238E27FC236}">
                <a16:creationId xmlns:a16="http://schemas.microsoft.com/office/drawing/2014/main" id="{DE431946-1966-BD1D-C7C3-3915F892C01D}"/>
              </a:ext>
            </a:extLst>
          </p:cNvPr>
          <p:cNvSpPr/>
          <p:nvPr/>
        </p:nvSpPr>
        <p:spPr>
          <a:xfrm>
            <a:off x="4874451" y="5360270"/>
            <a:ext cx="289454" cy="4901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C11721E-DFCF-D9CD-146D-3FBC1821AEDA}"/>
              </a:ext>
            </a:extLst>
          </p:cNvPr>
          <p:cNvGrpSpPr/>
          <p:nvPr/>
        </p:nvGrpSpPr>
        <p:grpSpPr>
          <a:xfrm>
            <a:off x="1276872" y="5051007"/>
            <a:ext cx="3233161" cy="984814"/>
            <a:chOff x="1276872" y="5051007"/>
            <a:chExt cx="3233161" cy="984814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410C274B-4B24-8495-3DE5-1828A392E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6872" y="5051007"/>
              <a:ext cx="3233161" cy="984814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3E1C23D6-03A0-D5FB-9956-674D5B257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4450" y="5685557"/>
              <a:ext cx="182934" cy="236193"/>
            </a:xfrm>
            <a:prstGeom prst="rect">
              <a:avLst/>
            </a:prstGeom>
          </p:spPr>
        </p:pic>
      </p:grpSp>
      <p:pic>
        <p:nvPicPr>
          <p:cNvPr id="26" name="그림 25">
            <a:extLst>
              <a:ext uri="{FF2B5EF4-FFF2-40B4-BE49-F238E27FC236}">
                <a16:creationId xmlns:a16="http://schemas.microsoft.com/office/drawing/2014/main" id="{EC5210AA-E069-E757-F785-1F11D70786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6872" y="3719244"/>
            <a:ext cx="8658238" cy="2666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C43856-5E52-39CA-0794-22FAE35F24C3}"/>
              </a:ext>
            </a:extLst>
          </p:cNvPr>
          <p:cNvSpPr txBox="1"/>
          <p:nvPr/>
        </p:nvSpPr>
        <p:spPr>
          <a:xfrm>
            <a:off x="3581997" y="6523030"/>
            <a:ext cx="76379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/>
              <a:t>Hinton, Geoffrey, Oriol Vinyals, and Jeff Dean. "Distilling the knowledge in a neural network." arXiv preprint arXiv:1503.02531 2.7 (2015).</a:t>
            </a:r>
            <a:endParaRPr lang="ko-KR" altLang="en-US" sz="9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392E142-6C50-1690-D06B-F1AB94039FA6}"/>
              </a:ext>
            </a:extLst>
          </p:cNvPr>
          <p:cNvSpPr/>
          <p:nvPr/>
        </p:nvSpPr>
        <p:spPr>
          <a:xfrm>
            <a:off x="429222" y="1003492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융합 </a:t>
            </a:r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방어기법 분석</a:t>
            </a:r>
          </a:p>
        </p:txBody>
      </p:sp>
    </p:spTree>
    <p:extLst>
      <p:ext uri="{BB962C8B-B14F-4D97-AF65-F5344CB8AC3E}">
        <p14:creationId xmlns:p14="http://schemas.microsoft.com/office/powerpoint/2010/main" val="1272489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60643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15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29CF02-B768-9339-3492-85B5961B2E54}"/>
              </a:ext>
            </a:extLst>
          </p:cNvPr>
          <p:cNvSpPr txBox="1"/>
          <p:nvPr/>
        </p:nvSpPr>
        <p:spPr>
          <a:xfrm>
            <a:off x="623000" y="2243729"/>
            <a:ext cx="977094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ko-KR" altLang="en-US" b="1" i="1">
                <a:solidFill>
                  <a:srgbClr val="2F5597"/>
                </a:solidFill>
              </a:rPr>
              <a:t>적대적 훈련 </a:t>
            </a:r>
            <a:r>
              <a:rPr lang="en-US" altLang="ko-KR" b="1" i="1">
                <a:solidFill>
                  <a:srgbClr val="2F5597"/>
                </a:solidFill>
              </a:rPr>
              <a:t>+ </a:t>
            </a:r>
            <a:r>
              <a:rPr lang="ko-KR" altLang="en-US" b="1" i="1">
                <a:solidFill>
                  <a:srgbClr val="2F5597"/>
                </a:solidFill>
              </a:rPr>
              <a:t>지식증류</a:t>
            </a:r>
            <a:r>
              <a:rPr lang="en-US" altLang="ko-KR" b="1" i="1">
                <a:solidFill>
                  <a:srgbClr val="2F5597"/>
                </a:solidFill>
              </a:rPr>
              <a:t>(Gradient Masking)</a:t>
            </a:r>
            <a:br>
              <a:rPr lang="en-US" altLang="ko-KR" b="1" i="1">
                <a:solidFill>
                  <a:srgbClr val="2F5597"/>
                </a:solidFill>
              </a:rPr>
            </a:br>
            <a:endParaRPr lang="en-US" altLang="ko-KR" sz="1600" b="1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b="1"/>
              <a:t>적대적 훈련을 한 </a:t>
            </a:r>
            <a:r>
              <a:rPr lang="en-US" altLang="ko-KR" sz="1600" b="1"/>
              <a:t>robust teacher model</a:t>
            </a:r>
            <a:r>
              <a:rPr lang="ko-KR" altLang="en-US" sz="1600" b="1"/>
              <a:t>을 통해 </a:t>
            </a:r>
            <a:r>
              <a:rPr lang="en-US" altLang="ko-KR" sz="1600" b="1">
                <a:solidFill>
                  <a:srgbClr val="FF0000"/>
                </a:solidFill>
              </a:rPr>
              <a:t>student model</a:t>
            </a:r>
            <a:r>
              <a:rPr lang="ko-KR" altLang="en-US" sz="1600" b="1">
                <a:solidFill>
                  <a:srgbClr val="FF0000"/>
                </a:solidFill>
              </a:rPr>
              <a:t> 또한 </a:t>
            </a:r>
            <a:r>
              <a:rPr lang="en-US" altLang="ko-KR" sz="1600" b="1">
                <a:solidFill>
                  <a:srgbClr val="FF0000"/>
                </a:solidFill>
              </a:rPr>
              <a:t>robustness</a:t>
            </a:r>
            <a:r>
              <a:rPr lang="ko-KR" altLang="en-US" sz="1600" b="1">
                <a:solidFill>
                  <a:srgbClr val="FF0000"/>
                </a:solidFill>
              </a:rPr>
              <a:t>를 학습 가능</a:t>
            </a:r>
            <a:br>
              <a:rPr lang="en-US" altLang="ko-KR" sz="1600" b="1">
                <a:solidFill>
                  <a:srgbClr val="FF0000"/>
                </a:solidFill>
              </a:rPr>
            </a:br>
            <a:endParaRPr lang="en-US" altLang="ko-KR" sz="1600" b="1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b="1"/>
              <a:t>적대적 훈련으로 생기는 </a:t>
            </a:r>
            <a:r>
              <a:rPr lang="ko-KR" altLang="en-US" sz="1600" b="1">
                <a:solidFill>
                  <a:srgbClr val="FF0000"/>
                </a:solidFill>
              </a:rPr>
              <a:t>성능하락 관련 한계를 해결</a:t>
            </a:r>
            <a:br>
              <a:rPr lang="en-US" altLang="ko-KR" sz="1600" b="1">
                <a:solidFill>
                  <a:srgbClr val="FF0000"/>
                </a:solidFill>
              </a:rPr>
            </a:br>
            <a:endParaRPr lang="en-US" altLang="ko-KR" sz="1600" b="1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b="1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b="1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b="1"/>
              <a:t>한계</a:t>
            </a:r>
            <a:br>
              <a:rPr lang="en-US" altLang="ko-KR" sz="1600" b="1"/>
            </a:br>
            <a:br>
              <a:rPr lang="en-US" altLang="ko-KR" sz="1600" b="1"/>
            </a:br>
            <a:r>
              <a:rPr lang="en-US" altLang="ko-KR" sz="1600" b="1"/>
              <a:t>1) </a:t>
            </a:r>
            <a:r>
              <a:rPr lang="ko-KR" altLang="en-US" sz="1600" b="1"/>
              <a:t>공격자가 해당 모델구조 취득 시 대응 불가능 </a:t>
            </a:r>
            <a:r>
              <a:rPr lang="en-US" altLang="ko-KR" sz="1600" b="1"/>
              <a:t>(Attack-aware Adversarial Attack</a:t>
            </a:r>
            <a:r>
              <a:rPr lang="ko-KR" altLang="en-US" sz="1600" b="1"/>
              <a:t>에서 무력화</a:t>
            </a:r>
            <a:r>
              <a:rPr lang="en-US" altLang="ko-KR" sz="1600" b="1"/>
              <a:t>)</a:t>
            </a:r>
            <a:br>
              <a:rPr lang="en-US" altLang="ko-KR" sz="1600" b="1"/>
            </a:br>
            <a:r>
              <a:rPr lang="en-US" altLang="ko-KR" sz="1600" b="1">
                <a:solidFill>
                  <a:schemeClr val="accent2"/>
                </a:solidFill>
              </a:rPr>
              <a:t>    </a:t>
            </a:r>
            <a:r>
              <a:rPr lang="en-US" altLang="ko-KR" sz="1600" b="1" i="1">
                <a:solidFill>
                  <a:schemeClr val="accent2"/>
                </a:solidFill>
              </a:rPr>
              <a:t>(</a:t>
            </a:r>
            <a:r>
              <a:rPr lang="ko-KR" altLang="en-US" sz="1600" b="1" i="1">
                <a:solidFill>
                  <a:schemeClr val="accent2"/>
                </a:solidFill>
              </a:rPr>
              <a:t>근본적인 적대적예제의 </a:t>
            </a:r>
            <a:r>
              <a:rPr lang="en-US" altLang="ko-KR" sz="1600" b="1" i="1">
                <a:solidFill>
                  <a:schemeClr val="accent2"/>
                </a:solidFill>
              </a:rPr>
              <a:t>noise</a:t>
            </a:r>
            <a:r>
              <a:rPr lang="ko-KR" altLang="en-US" sz="1600" b="1" i="1">
                <a:solidFill>
                  <a:schemeClr val="accent2"/>
                </a:solidFill>
              </a:rPr>
              <a:t>를 제거하는 기능이 없기 때문</a:t>
            </a:r>
            <a:r>
              <a:rPr lang="en-US" altLang="ko-KR" sz="1600" b="1" i="1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FE2DE1E-897C-E662-3362-59B22B5E865E}"/>
              </a:ext>
            </a:extLst>
          </p:cNvPr>
          <p:cNvSpPr/>
          <p:nvPr/>
        </p:nvSpPr>
        <p:spPr>
          <a:xfrm>
            <a:off x="429222" y="1003492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융합 </a:t>
            </a:r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방어기법 분석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C8D4D8-0FC5-26E7-8720-C3B5E2AA484A}"/>
              </a:ext>
            </a:extLst>
          </p:cNvPr>
          <p:cNvSpPr txBox="1"/>
          <p:nvPr/>
        </p:nvSpPr>
        <p:spPr>
          <a:xfrm>
            <a:off x="2193925" y="6523030"/>
            <a:ext cx="902602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Papernot, Nicolas, et al. "Distillation as a defense to adversarial perturbations against deep neural networks." 2016 IEEE symposium on security and privacy (SP). IEEE, 2016.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3167209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60643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16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29CF02-B768-9339-3492-85B5961B2E54}"/>
              </a:ext>
            </a:extLst>
          </p:cNvPr>
          <p:cNvSpPr txBox="1"/>
          <p:nvPr/>
        </p:nvSpPr>
        <p:spPr>
          <a:xfrm>
            <a:off x="623000" y="1741456"/>
            <a:ext cx="1062823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ko-KR" altLang="en-US" b="1" i="1" dirty="0">
                <a:solidFill>
                  <a:srgbClr val="2F5597"/>
                </a:solidFill>
              </a:rPr>
              <a:t>적대적 훈련 </a:t>
            </a:r>
            <a:r>
              <a:rPr lang="en-US" altLang="ko-KR" b="1" i="1" dirty="0">
                <a:solidFill>
                  <a:srgbClr val="2F5597"/>
                </a:solidFill>
              </a:rPr>
              <a:t>+ Denoising (Hedge</a:t>
            </a:r>
            <a:r>
              <a:rPr lang="ko-KR" altLang="en-US" b="1" i="1" dirty="0">
                <a:solidFill>
                  <a:srgbClr val="2F5597"/>
                </a:solidFill>
              </a:rPr>
              <a:t> </a:t>
            </a:r>
            <a:r>
              <a:rPr lang="en-US" altLang="ko-KR" b="1" i="1" dirty="0">
                <a:solidFill>
                  <a:srgbClr val="2F5597"/>
                </a:solidFill>
              </a:rPr>
              <a:t>Defense)</a:t>
            </a:r>
            <a:endParaRPr lang="en-US" altLang="ko-KR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b="1" dirty="0"/>
              <a:t>기존 </a:t>
            </a:r>
            <a:r>
              <a:rPr lang="en-US" altLang="ko-KR" sz="1600" b="1" dirty="0"/>
              <a:t>Denoising </a:t>
            </a:r>
            <a:r>
              <a:rPr lang="ko-KR" altLang="en-US" sz="1600" b="1" dirty="0"/>
              <a:t>방식은 적대적 예제에는 효과적이지만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정상 이미지의 픽셀 또한 훼손시킨다는 한계 존재</a:t>
            </a:r>
            <a:br>
              <a:rPr lang="en-US" altLang="ko-KR" sz="1600" b="1" dirty="0"/>
            </a:br>
            <a:endParaRPr lang="en-US" altLang="ko-KR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b="1" dirty="0"/>
              <a:t>학습모델에 </a:t>
            </a:r>
            <a:r>
              <a:rPr lang="ko-KR" altLang="en-US" sz="1600" b="1" dirty="0">
                <a:solidFill>
                  <a:srgbClr val="FF0000"/>
                </a:solidFill>
              </a:rPr>
              <a:t>적대적 훈련 진행 후 </a:t>
            </a:r>
            <a:r>
              <a:rPr lang="en-US" altLang="ko-KR" sz="1600" b="1" dirty="0">
                <a:solidFill>
                  <a:srgbClr val="FF0000"/>
                </a:solidFill>
              </a:rPr>
              <a:t>Denoising </a:t>
            </a:r>
            <a:r>
              <a:rPr lang="ko-KR" altLang="en-US" sz="1600" b="1" dirty="0">
                <a:solidFill>
                  <a:srgbClr val="FF0000"/>
                </a:solidFill>
              </a:rPr>
              <a:t>수행 시 적대적 예제에만 효과적</a:t>
            </a:r>
            <a:r>
              <a:rPr lang="ko-KR" altLang="en-US" sz="1600" b="1" dirty="0"/>
              <a:t>임을 제안</a:t>
            </a:r>
            <a:endParaRPr lang="en-US" altLang="ko-KR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7CABB-F72B-B4F7-9FC5-9A3F1DB0D59B}"/>
              </a:ext>
            </a:extLst>
          </p:cNvPr>
          <p:cNvSpPr txBox="1"/>
          <p:nvPr/>
        </p:nvSpPr>
        <p:spPr>
          <a:xfrm>
            <a:off x="3581997" y="6523030"/>
            <a:ext cx="76379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/>
              <a:t>Goldblum, Micah, et al. "Adversarially robust distillation." Proceedings of the AAAI Conference on Artificial Intelligence. Vol. 34. No. 04. 2020.</a:t>
            </a:r>
            <a:endParaRPr lang="ko-KR" altLang="en-US" sz="90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61A1A5A-41DF-7794-49F6-9467EF6F2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521" y="3039414"/>
            <a:ext cx="5162263" cy="3379478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40630DC7-ADA5-C6CB-022C-F13A02063E69}"/>
              </a:ext>
            </a:extLst>
          </p:cNvPr>
          <p:cNvSpPr/>
          <p:nvPr/>
        </p:nvSpPr>
        <p:spPr>
          <a:xfrm>
            <a:off x="429222" y="1003492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융합 </a:t>
            </a:r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방어기법 분석</a:t>
            </a:r>
          </a:p>
        </p:txBody>
      </p:sp>
    </p:spTree>
    <p:extLst>
      <p:ext uri="{BB962C8B-B14F-4D97-AF65-F5344CB8AC3E}">
        <p14:creationId xmlns:p14="http://schemas.microsoft.com/office/powerpoint/2010/main" val="496706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60643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17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29CF02-B768-9339-3492-85B5961B2E54}"/>
              </a:ext>
            </a:extLst>
          </p:cNvPr>
          <p:cNvSpPr txBox="1"/>
          <p:nvPr/>
        </p:nvSpPr>
        <p:spPr>
          <a:xfrm>
            <a:off x="623000" y="1753282"/>
            <a:ext cx="1062823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ko-KR" altLang="en-US" b="1" i="1" dirty="0">
                <a:solidFill>
                  <a:srgbClr val="2F5597"/>
                </a:solidFill>
              </a:rPr>
              <a:t>적대적 훈련 </a:t>
            </a:r>
            <a:r>
              <a:rPr lang="en-US" altLang="ko-KR" b="1" i="1" dirty="0">
                <a:solidFill>
                  <a:srgbClr val="2F5597"/>
                </a:solidFill>
              </a:rPr>
              <a:t>+ Denoising (Hedge</a:t>
            </a:r>
            <a:r>
              <a:rPr lang="ko-KR" altLang="en-US" b="1" i="1" dirty="0">
                <a:solidFill>
                  <a:srgbClr val="2F5597"/>
                </a:solidFill>
              </a:rPr>
              <a:t> </a:t>
            </a:r>
            <a:r>
              <a:rPr lang="en-US" altLang="ko-KR" b="1" i="1" dirty="0">
                <a:solidFill>
                  <a:srgbClr val="2F5597"/>
                </a:solidFill>
              </a:rPr>
              <a:t>Defense)</a:t>
            </a:r>
            <a:endParaRPr lang="en-US" altLang="ko-KR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b="1" dirty="0"/>
              <a:t>기존 </a:t>
            </a:r>
            <a:r>
              <a:rPr lang="en-US" altLang="ko-KR" sz="1600" b="1" dirty="0"/>
              <a:t>Denoising </a:t>
            </a:r>
            <a:r>
              <a:rPr lang="ko-KR" altLang="en-US" sz="1600" b="1" dirty="0"/>
              <a:t>방식은 적대적 예제에는 효과적이지만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정상 이미지의 픽셀 또한 훼손시킨다는 한계 존재</a:t>
            </a:r>
            <a:br>
              <a:rPr lang="en-US" altLang="ko-KR" sz="1600" b="1" dirty="0"/>
            </a:br>
            <a:endParaRPr lang="en-US" altLang="ko-KR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b="1" dirty="0"/>
              <a:t>학습모델에 </a:t>
            </a:r>
            <a:r>
              <a:rPr lang="ko-KR" altLang="en-US" sz="1600" b="1" dirty="0">
                <a:solidFill>
                  <a:srgbClr val="FF0000"/>
                </a:solidFill>
              </a:rPr>
              <a:t>적대적 훈련 진행 후 </a:t>
            </a:r>
            <a:r>
              <a:rPr lang="en-US" altLang="ko-KR" sz="1600" b="1" dirty="0">
                <a:solidFill>
                  <a:srgbClr val="FF0000"/>
                </a:solidFill>
              </a:rPr>
              <a:t>Denoising </a:t>
            </a:r>
            <a:r>
              <a:rPr lang="ko-KR" altLang="en-US" sz="1600" b="1" dirty="0">
                <a:solidFill>
                  <a:srgbClr val="FF0000"/>
                </a:solidFill>
              </a:rPr>
              <a:t>수행 시 적대적 예제에만 효과적</a:t>
            </a:r>
            <a:r>
              <a:rPr lang="ko-KR" altLang="en-US" sz="1600" b="1" dirty="0"/>
              <a:t>임을 제안</a:t>
            </a:r>
            <a:endParaRPr lang="en-US" altLang="ko-KR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7CABB-F72B-B4F7-9FC5-9A3F1DB0D59B}"/>
              </a:ext>
            </a:extLst>
          </p:cNvPr>
          <p:cNvSpPr txBox="1"/>
          <p:nvPr/>
        </p:nvSpPr>
        <p:spPr>
          <a:xfrm>
            <a:off x="3581997" y="6523030"/>
            <a:ext cx="76379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/>
              <a:t>Goldblum, Micah, et al. "Adversarially robust distillation." Proceedings of the AAAI Conference on Artificial Intelligence. Vol. 34. No. 04. 2020.</a:t>
            </a:r>
            <a:endParaRPr lang="ko-KR" altLang="en-US" sz="90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125FFAB-28B1-58F8-3569-E0459F455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60" y="3665092"/>
            <a:ext cx="10908194" cy="261023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0649225-9579-4ECD-B105-27DB5CEF1BAA}"/>
              </a:ext>
            </a:extLst>
          </p:cNvPr>
          <p:cNvSpPr/>
          <p:nvPr/>
        </p:nvSpPr>
        <p:spPr>
          <a:xfrm>
            <a:off x="429222" y="1003492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융합 </a:t>
            </a:r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방어기법 분석</a:t>
            </a:r>
          </a:p>
        </p:txBody>
      </p:sp>
    </p:spTree>
    <p:extLst>
      <p:ext uri="{BB962C8B-B14F-4D97-AF65-F5344CB8AC3E}">
        <p14:creationId xmlns:p14="http://schemas.microsoft.com/office/powerpoint/2010/main" val="2459300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60643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18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7125FFAB-28B1-58F8-3569-E0459F455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67" y="1970149"/>
            <a:ext cx="5149710" cy="219708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41735CF-4B76-5199-EDE1-17D3D0DB3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362" y="1938841"/>
            <a:ext cx="1838299" cy="83829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9CE18A5-A0CD-1D4F-1D8C-8131E1B93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2524" y="1917056"/>
            <a:ext cx="1918665" cy="88187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CEB96D9-9F3F-7AE1-0AED-DAC9BE633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2524" y="3027879"/>
            <a:ext cx="2445523" cy="1025542"/>
          </a:xfrm>
          <a:prstGeom prst="rect">
            <a:avLst/>
          </a:prstGeom>
        </p:spPr>
      </p:pic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11DF74F0-8D64-E8A6-493D-B813A20FCE26}"/>
              </a:ext>
            </a:extLst>
          </p:cNvPr>
          <p:cNvSpPr/>
          <p:nvPr/>
        </p:nvSpPr>
        <p:spPr>
          <a:xfrm>
            <a:off x="8465669" y="2165365"/>
            <a:ext cx="293427" cy="4901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DB21FC0B-AB4E-5D76-7E85-B3BF08ED0E7D}"/>
              </a:ext>
            </a:extLst>
          </p:cNvPr>
          <p:cNvSpPr/>
          <p:nvPr/>
        </p:nvSpPr>
        <p:spPr>
          <a:xfrm>
            <a:off x="8465669" y="3358922"/>
            <a:ext cx="289454" cy="4901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29053C6E-50A2-902D-9B92-B234248F517D}"/>
              </a:ext>
            </a:extLst>
          </p:cNvPr>
          <p:cNvGrpSpPr/>
          <p:nvPr/>
        </p:nvGrpSpPr>
        <p:grpSpPr>
          <a:xfrm>
            <a:off x="5523423" y="3194887"/>
            <a:ext cx="2674845" cy="799403"/>
            <a:chOff x="1276872" y="5051007"/>
            <a:chExt cx="3233161" cy="984814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A8CA1006-C5F9-3037-9B59-CC51C1969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6872" y="5051007"/>
              <a:ext cx="3233161" cy="984814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E11EDFA9-96D8-A3DE-6121-1D61C1C33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71702" y="5685557"/>
              <a:ext cx="182934" cy="236193"/>
            </a:xfrm>
            <a:prstGeom prst="rect">
              <a:avLst/>
            </a:prstGeom>
          </p:spPr>
        </p:pic>
      </p:grp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8CA9CAB-C721-2D02-1377-01F5FEC30696}"/>
              </a:ext>
            </a:extLst>
          </p:cNvPr>
          <p:cNvCxnSpPr/>
          <p:nvPr/>
        </p:nvCxnSpPr>
        <p:spPr>
          <a:xfrm>
            <a:off x="5286777" y="1898968"/>
            <a:ext cx="0" cy="253903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CB57887-904A-8793-B925-16297B2F9C6E}"/>
              </a:ext>
            </a:extLst>
          </p:cNvPr>
          <p:cNvSpPr txBox="1"/>
          <p:nvPr/>
        </p:nvSpPr>
        <p:spPr>
          <a:xfrm>
            <a:off x="1482216" y="4426956"/>
            <a:ext cx="2476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/>
              <a:t>적대적 훈련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9F2C0D-BE2C-5EAD-369C-C5C3684169D5}"/>
              </a:ext>
            </a:extLst>
          </p:cNvPr>
          <p:cNvSpPr txBox="1"/>
          <p:nvPr/>
        </p:nvSpPr>
        <p:spPr>
          <a:xfrm>
            <a:off x="7294526" y="4426956"/>
            <a:ext cx="2476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/>
              <a:t>지식증류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509D6A-6573-2823-FBA0-5C64E6614A18}"/>
              </a:ext>
            </a:extLst>
          </p:cNvPr>
          <p:cNvSpPr txBox="1"/>
          <p:nvPr/>
        </p:nvSpPr>
        <p:spPr>
          <a:xfrm>
            <a:off x="137067" y="4765510"/>
            <a:ext cx="962795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err="1"/>
              <a:t>로짓의</a:t>
            </a:r>
            <a:r>
              <a:rPr lang="ko-KR" altLang="en-US" sz="1600" b="1" dirty="0"/>
              <a:t> 신뢰도 값을 </a:t>
            </a:r>
            <a:r>
              <a:rPr lang="en-US" altLang="ko-KR" sz="1600" b="1" dirty="0"/>
              <a:t>Smoothing </a:t>
            </a:r>
            <a:r>
              <a:rPr lang="ko-KR" altLang="en-US" sz="1600" b="1" dirty="0"/>
              <a:t>하는 적대적훈련 </a:t>
            </a:r>
            <a:r>
              <a:rPr lang="en-US" altLang="ko-KR" sz="1600" b="1" dirty="0">
                <a:sym typeface="Wingdings" panose="05000000000000000000" pitchFamily="2" charset="2"/>
              </a:rPr>
              <a:t> </a:t>
            </a:r>
            <a:r>
              <a:rPr lang="ko-KR" altLang="en-US" sz="1600" b="1" dirty="0">
                <a:sym typeface="Wingdings" panose="05000000000000000000" pitchFamily="2" charset="2"/>
              </a:rPr>
              <a:t>효과적인 </a:t>
            </a:r>
            <a:r>
              <a:rPr lang="en-US" altLang="ko-KR" sz="1600" b="1" dirty="0">
                <a:sym typeface="Wingdings" panose="05000000000000000000" pitchFamily="2" charset="2"/>
              </a:rPr>
              <a:t>Denoising</a:t>
            </a:r>
            <a:r>
              <a:rPr lang="ko-KR" altLang="en-US" sz="1600" b="1" dirty="0">
                <a:sym typeface="Wingdings" panose="05000000000000000000" pitchFamily="2" charset="2"/>
              </a:rPr>
              <a:t>을 통한 적대적 방어 가능</a:t>
            </a:r>
            <a:r>
              <a:rPr lang="en-US" altLang="ko-KR" sz="1600" b="1" dirty="0">
                <a:sym typeface="Wingdings" panose="05000000000000000000" pitchFamily="2" charset="2"/>
              </a:rPr>
              <a:t> </a:t>
            </a: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/>
              <a:t>적대적 훈련</a:t>
            </a:r>
            <a:r>
              <a:rPr lang="en-US" altLang="ko-KR" sz="1600" b="1" dirty="0"/>
              <a:t>,</a:t>
            </a:r>
            <a:r>
              <a:rPr lang="ko-KR" altLang="en-US" sz="1600" b="1" dirty="0"/>
              <a:t> </a:t>
            </a:r>
            <a:r>
              <a:rPr lang="ko-KR" altLang="en-US" sz="1600" b="1" dirty="0" err="1"/>
              <a:t>지식증류</a:t>
            </a:r>
            <a:r>
              <a:rPr lang="ko-KR" altLang="en-US" sz="1600" b="1" dirty="0"/>
              <a:t> 공통점 </a:t>
            </a:r>
            <a:r>
              <a:rPr lang="en-US" altLang="ko-KR" sz="1600" b="1" dirty="0"/>
              <a:t>:</a:t>
            </a:r>
            <a:r>
              <a:rPr lang="ko-KR" altLang="en-US" sz="1600" b="1" dirty="0"/>
              <a:t> </a:t>
            </a:r>
            <a:r>
              <a:rPr lang="ko-KR" altLang="en-US" sz="1600" b="1" dirty="0" err="1"/>
              <a:t>로짓의</a:t>
            </a:r>
            <a:r>
              <a:rPr lang="ko-KR" altLang="en-US" sz="1600" b="1" dirty="0"/>
              <a:t> 신뢰도 값을 </a:t>
            </a:r>
            <a:r>
              <a:rPr lang="en-US" altLang="ko-KR" sz="1600" b="1" dirty="0"/>
              <a:t>Smoothing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0" i="0" dirty="0">
                <a:effectLst/>
              </a:rPr>
              <a:t>∴</a:t>
            </a:r>
            <a:r>
              <a:rPr lang="en-US" altLang="ko-KR" sz="1600" b="1" i="0" dirty="0">
                <a:effectLst/>
              </a:rPr>
              <a:t> </a:t>
            </a:r>
            <a:r>
              <a:rPr lang="ko-KR" altLang="en-US" sz="1600" b="1" i="0" dirty="0" err="1">
                <a:solidFill>
                  <a:schemeClr val="accent2"/>
                </a:solidFill>
                <a:effectLst/>
              </a:rPr>
              <a:t>지식증류</a:t>
            </a:r>
            <a:r>
              <a:rPr lang="ko-KR" altLang="en-US" sz="1600" b="1" i="0" dirty="0">
                <a:solidFill>
                  <a:schemeClr val="accent2"/>
                </a:solidFill>
                <a:effectLst/>
              </a:rPr>
              <a:t> 과정에서의 </a:t>
            </a:r>
            <a:r>
              <a:rPr lang="en-US" altLang="ko-KR" sz="1600" b="1" i="0" dirty="0">
                <a:solidFill>
                  <a:schemeClr val="accent2"/>
                </a:solidFill>
                <a:effectLst/>
              </a:rPr>
              <a:t>Denoising </a:t>
            </a:r>
            <a:r>
              <a:rPr lang="ko-KR" altLang="en-US" sz="1600" b="1" i="0" dirty="0">
                <a:solidFill>
                  <a:schemeClr val="accent2"/>
                </a:solidFill>
                <a:effectLst/>
              </a:rPr>
              <a:t>모듈 삽입</a:t>
            </a:r>
            <a:r>
              <a:rPr lang="ko-KR" altLang="en-US" sz="1600" b="1" i="0" dirty="0">
                <a:effectLst/>
              </a:rPr>
              <a:t>으로 효과적인 </a:t>
            </a:r>
            <a:r>
              <a:rPr lang="en-US" altLang="ko-KR" sz="1600" b="1" i="0" dirty="0">
                <a:effectLst/>
              </a:rPr>
              <a:t>Denoising</a:t>
            </a:r>
            <a:r>
              <a:rPr lang="ko-KR" altLang="en-US" sz="1600" b="1" i="0" dirty="0">
                <a:effectLst/>
              </a:rPr>
              <a:t> 기대 가능</a:t>
            </a:r>
            <a:br>
              <a:rPr lang="en-US" altLang="ko-KR" sz="1600" b="1" dirty="0"/>
            </a:br>
            <a:endParaRPr lang="en-US" altLang="ko-KR" sz="1600" b="1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03E6E34-D6DE-7E2F-C0E7-B1AEA8FC92C1}"/>
              </a:ext>
            </a:extLst>
          </p:cNvPr>
          <p:cNvSpPr/>
          <p:nvPr/>
        </p:nvSpPr>
        <p:spPr>
          <a:xfrm>
            <a:off x="429222" y="1003492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융합 </a:t>
            </a:r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방어기법 분석</a:t>
            </a:r>
          </a:p>
        </p:txBody>
      </p:sp>
    </p:spTree>
    <p:extLst>
      <p:ext uri="{BB962C8B-B14F-4D97-AF65-F5344CB8AC3E}">
        <p14:creationId xmlns:p14="http://schemas.microsoft.com/office/powerpoint/2010/main" val="385754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28679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19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융합 </a:t>
            </a:r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방어기법 분석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E41DB5-E4F8-7F3D-AEB9-F8017F2D59C3}"/>
              </a:ext>
            </a:extLst>
          </p:cNvPr>
          <p:cNvSpPr txBox="1"/>
          <p:nvPr/>
        </p:nvSpPr>
        <p:spPr>
          <a:xfrm>
            <a:off x="791198" y="1856452"/>
            <a:ext cx="778130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i="1" dirty="0">
                <a:solidFill>
                  <a:srgbClr val="2F5597"/>
                </a:solidFill>
              </a:rPr>
              <a:t>기존 기법의 한계</a:t>
            </a:r>
            <a:br>
              <a:rPr lang="en-US" altLang="ko-KR" sz="1600" b="1" i="1" dirty="0">
                <a:solidFill>
                  <a:srgbClr val="2F5597"/>
                </a:solidFill>
              </a:rPr>
            </a:br>
            <a:endParaRPr lang="ko-KR" altLang="en-US" sz="1600" b="1" i="1" dirty="0">
              <a:solidFill>
                <a:srgbClr val="2F5597"/>
              </a:solidFill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ko-KR" altLang="en-US" sz="1600" b="1" i="1" dirty="0"/>
              <a:t>적대적 훈련 </a:t>
            </a:r>
            <a:r>
              <a:rPr lang="en-US" altLang="ko-KR" sz="1600" b="1" i="1" dirty="0"/>
              <a:t>+ </a:t>
            </a:r>
            <a:r>
              <a:rPr lang="ko-KR" altLang="en-US" sz="1600" b="1" i="1" dirty="0" err="1"/>
              <a:t>지식증류</a:t>
            </a:r>
            <a:br>
              <a:rPr lang="en-US" altLang="ko-KR" sz="1600" b="1" i="1" dirty="0"/>
            </a:br>
            <a:br>
              <a:rPr lang="en-US" altLang="ko-KR" sz="1600" b="1" dirty="0"/>
            </a:br>
            <a:r>
              <a:rPr lang="ko-KR" altLang="en-US" sz="1600" b="1" dirty="0">
                <a:solidFill>
                  <a:schemeClr val="accent1"/>
                </a:solidFill>
              </a:rPr>
              <a:t>장점</a:t>
            </a:r>
            <a:r>
              <a:rPr lang="en-US" altLang="ko-KR" sz="1600" b="1" dirty="0"/>
              <a:t>: </a:t>
            </a:r>
            <a:r>
              <a:rPr lang="ko-KR" altLang="en-US" sz="1600" b="1" dirty="0" err="1"/>
              <a:t>지식증류로</a:t>
            </a:r>
            <a:r>
              <a:rPr lang="ko-KR" altLang="en-US" sz="1600" b="1" dirty="0"/>
              <a:t> 간접적인 적대적 </a:t>
            </a:r>
            <a:r>
              <a:rPr lang="en-US" altLang="ko-KR" sz="1600" b="1" dirty="0"/>
              <a:t>robustness </a:t>
            </a:r>
            <a:r>
              <a:rPr lang="ko-KR" altLang="en-US" sz="1600" b="1" dirty="0"/>
              <a:t>학습 가능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성능저하 개선</a:t>
            </a:r>
            <a:br>
              <a:rPr lang="en-US" altLang="ko-KR" sz="1600" b="1" dirty="0"/>
            </a:br>
            <a:br>
              <a:rPr lang="en-US" altLang="ko-KR" sz="1600" b="1" dirty="0"/>
            </a:br>
            <a:r>
              <a:rPr lang="ko-KR" altLang="en-US" sz="1600" b="1" dirty="0">
                <a:solidFill>
                  <a:srgbClr val="FF0000"/>
                </a:solidFill>
              </a:rPr>
              <a:t>단점</a:t>
            </a:r>
            <a:r>
              <a:rPr lang="en-US" altLang="ko-KR" sz="1600" b="1" dirty="0"/>
              <a:t>: </a:t>
            </a:r>
            <a:r>
              <a:rPr lang="en-US" altLang="ko-KR" sz="1600" b="1" dirty="0">
                <a:sym typeface="Wingdings" panose="05000000000000000000" pitchFamily="2" charset="2"/>
              </a:rPr>
              <a:t>Attack-Aware Attack</a:t>
            </a:r>
            <a:r>
              <a:rPr lang="ko-KR" altLang="en-US" sz="1600" b="1" dirty="0">
                <a:sym typeface="Wingdings" panose="05000000000000000000" pitchFamily="2" charset="2"/>
              </a:rPr>
              <a:t>에 대응 불가능</a:t>
            </a:r>
            <a:br>
              <a:rPr lang="en-US" altLang="ko-KR" sz="1600" b="1" dirty="0">
                <a:sym typeface="Wingdings" panose="05000000000000000000" pitchFamily="2" charset="2"/>
              </a:rPr>
            </a:br>
            <a:br>
              <a:rPr lang="en-US" altLang="ko-KR" sz="1600" b="1" dirty="0">
                <a:sym typeface="Wingdings" panose="05000000000000000000" pitchFamily="2" charset="2"/>
              </a:rPr>
            </a:br>
            <a:endParaRPr lang="en-US" altLang="ko-KR" sz="1600" b="1" dirty="0"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ko-KR" altLang="en-US" sz="1600" b="1" i="1" dirty="0">
                <a:sym typeface="Wingdings" panose="05000000000000000000" pitchFamily="2" charset="2"/>
              </a:rPr>
              <a:t>적대적 훈련 </a:t>
            </a:r>
            <a:r>
              <a:rPr lang="en-US" altLang="ko-KR" sz="1600" b="1" i="1" dirty="0">
                <a:sym typeface="Wingdings" panose="05000000000000000000" pitchFamily="2" charset="2"/>
              </a:rPr>
              <a:t>+ Denoising</a:t>
            </a:r>
            <a:br>
              <a:rPr lang="en-US" altLang="ko-KR" sz="1600" b="1" i="1" dirty="0">
                <a:sym typeface="Wingdings" panose="05000000000000000000" pitchFamily="2" charset="2"/>
              </a:rPr>
            </a:br>
            <a:br>
              <a:rPr lang="en-US" altLang="ko-KR" sz="1600" b="1" dirty="0">
                <a:sym typeface="Wingdings" panose="05000000000000000000" pitchFamily="2" charset="2"/>
              </a:rPr>
            </a:br>
            <a:r>
              <a:rPr lang="ko-KR" altLang="en-US" sz="1600" b="1" dirty="0">
                <a:solidFill>
                  <a:schemeClr val="accent1"/>
                </a:solidFill>
                <a:sym typeface="Wingdings" panose="05000000000000000000" pitchFamily="2" charset="2"/>
              </a:rPr>
              <a:t>장점</a:t>
            </a:r>
            <a:r>
              <a:rPr lang="en-US" altLang="ko-KR" sz="1600" b="1" dirty="0">
                <a:sym typeface="Wingdings" panose="05000000000000000000" pitchFamily="2" charset="2"/>
              </a:rPr>
              <a:t>: Attack-Aware</a:t>
            </a:r>
            <a:r>
              <a:rPr lang="ko-KR" altLang="en-US" sz="1600" b="1" dirty="0">
                <a:sym typeface="Wingdings" panose="05000000000000000000" pitchFamily="2" charset="2"/>
              </a:rPr>
              <a:t> </a:t>
            </a:r>
            <a:r>
              <a:rPr lang="en-US" altLang="ko-KR" sz="1600" b="1" dirty="0">
                <a:sym typeface="Wingdings" panose="05000000000000000000" pitchFamily="2" charset="2"/>
              </a:rPr>
              <a:t>Attack</a:t>
            </a:r>
            <a:r>
              <a:rPr lang="ko-KR" altLang="en-US" sz="1600" b="1" dirty="0">
                <a:sym typeface="Wingdings" panose="05000000000000000000" pitchFamily="2" charset="2"/>
              </a:rPr>
              <a:t>에 대응 가능</a:t>
            </a:r>
            <a:br>
              <a:rPr lang="en-US" altLang="ko-KR" sz="1600" b="1" dirty="0">
                <a:sym typeface="Wingdings" panose="05000000000000000000" pitchFamily="2" charset="2"/>
              </a:rPr>
            </a:br>
            <a:br>
              <a:rPr lang="en-US" altLang="ko-KR" sz="1600" b="1" dirty="0">
                <a:sym typeface="Wingdings" panose="05000000000000000000" pitchFamily="2" charset="2"/>
              </a:rPr>
            </a:br>
            <a:r>
              <a:rPr lang="ko-KR" alt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단점</a:t>
            </a:r>
            <a:r>
              <a:rPr lang="en-US" altLang="ko-KR" sz="1600" b="1" dirty="0">
                <a:sym typeface="Wingdings" panose="05000000000000000000" pitchFamily="2" charset="2"/>
              </a:rPr>
              <a:t>: </a:t>
            </a:r>
            <a:r>
              <a:rPr lang="ko-KR" altLang="en-US" sz="1600" b="1" dirty="0">
                <a:sym typeface="Wingdings" panose="05000000000000000000" pitchFamily="2" charset="2"/>
              </a:rPr>
              <a:t>효과적인 </a:t>
            </a:r>
            <a:r>
              <a:rPr lang="en-US" altLang="ko-KR" sz="1600" b="1" dirty="0">
                <a:sym typeface="Wingdings" panose="05000000000000000000" pitchFamily="2" charset="2"/>
              </a:rPr>
              <a:t>Denoising</a:t>
            </a:r>
            <a:r>
              <a:rPr lang="ko-KR" altLang="en-US" sz="1600" b="1" dirty="0">
                <a:sym typeface="Wingdings" panose="05000000000000000000" pitchFamily="2" charset="2"/>
              </a:rPr>
              <a:t>을 위해서는 적대적 훈련 필요</a:t>
            </a:r>
            <a:br>
              <a:rPr lang="en-US" altLang="ko-KR" sz="1600" b="1" dirty="0">
                <a:sym typeface="Wingdings" panose="05000000000000000000" pitchFamily="2" charset="2"/>
              </a:rPr>
            </a:br>
            <a:br>
              <a:rPr lang="en-US" altLang="ko-KR" sz="1600" b="1" dirty="0">
                <a:sym typeface="Wingdings" panose="05000000000000000000" pitchFamily="2" charset="2"/>
              </a:rPr>
            </a:br>
            <a:br>
              <a:rPr lang="en-US" altLang="ko-KR" sz="1600" b="1" dirty="0">
                <a:sym typeface="Wingdings" panose="05000000000000000000" pitchFamily="2" charset="2"/>
              </a:rPr>
            </a:br>
            <a:endParaRPr lang="en-US" altLang="ko-KR" sz="1600" b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1600" b="1" dirty="0">
                <a:sym typeface="Wingdings" panose="05000000000000000000" pitchFamily="2" charset="2"/>
              </a:rPr>
              <a:t>적대적 훈련 </a:t>
            </a:r>
            <a:r>
              <a:rPr lang="en-US" altLang="ko-KR" sz="1600" b="1" dirty="0">
                <a:sym typeface="Wingdings" panose="05000000000000000000" pitchFamily="2" charset="2"/>
              </a:rPr>
              <a:t>+ </a:t>
            </a:r>
            <a:r>
              <a:rPr lang="ko-KR" altLang="en-US" sz="1600" b="1" dirty="0" err="1">
                <a:sym typeface="Wingdings" panose="05000000000000000000" pitchFamily="2" charset="2"/>
              </a:rPr>
              <a:t>지식증류</a:t>
            </a:r>
            <a:r>
              <a:rPr lang="ko-KR" altLang="en-US" sz="1600" b="1" dirty="0">
                <a:sym typeface="Wingdings" panose="05000000000000000000" pitchFamily="2" charset="2"/>
              </a:rPr>
              <a:t> </a:t>
            </a:r>
            <a:r>
              <a:rPr lang="en-US" altLang="ko-KR" sz="1600" b="1" dirty="0">
                <a:sym typeface="Wingdings" panose="05000000000000000000" pitchFamily="2" charset="2"/>
              </a:rPr>
              <a:t>+ Denoising </a:t>
            </a:r>
            <a:r>
              <a:rPr lang="ko-KR" altLang="en-US" sz="1600" b="1" dirty="0">
                <a:sym typeface="Wingdings" panose="05000000000000000000" pitchFamily="2" charset="2"/>
              </a:rPr>
              <a:t>융합 </a:t>
            </a:r>
            <a:r>
              <a:rPr lang="en-US" altLang="ko-KR" sz="1600" b="1" dirty="0">
                <a:sym typeface="Wingdings" panose="05000000000000000000" pitchFamily="2" charset="2"/>
              </a:rPr>
              <a:t> </a:t>
            </a:r>
            <a:r>
              <a:rPr lang="ko-KR" altLang="en-US" sz="1600" b="1" dirty="0">
                <a:sym typeface="Wingdings" panose="05000000000000000000" pitchFamily="2" charset="2"/>
              </a:rPr>
              <a:t>위 기법들의 단점 해결 가능</a:t>
            </a:r>
            <a:endParaRPr lang="en-US" altLang="ko-KR" sz="1600" b="1" dirty="0">
              <a:sym typeface="Wingdings" panose="05000000000000000000" pitchFamily="2" charset="2"/>
            </a:endParaRPr>
          </a:p>
          <a:p>
            <a:pPr lvl="1"/>
            <a:endParaRPr lang="en-US" altLang="ko-KR" sz="16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099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2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Index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0285-CB4C-61A3-8051-E634809743B4}"/>
              </a:ext>
            </a:extLst>
          </p:cNvPr>
          <p:cNvSpPr txBox="1"/>
          <p:nvPr/>
        </p:nvSpPr>
        <p:spPr>
          <a:xfrm>
            <a:off x="622999" y="1833619"/>
            <a:ext cx="1068030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o-KR" altLang="en-US" b="1" dirty="0"/>
              <a:t>연구</a:t>
            </a:r>
            <a:r>
              <a:rPr lang="ko-KR" altLang="en-US" sz="1800" b="1" dirty="0"/>
              <a:t> 개요</a:t>
            </a:r>
            <a:br>
              <a:rPr lang="en-US" altLang="ko-KR" sz="1800" b="1" dirty="0"/>
            </a:br>
            <a:endParaRPr lang="en-US" altLang="ko-KR" sz="1800" b="1" dirty="0"/>
          </a:p>
          <a:p>
            <a:pPr marL="342900" indent="-342900">
              <a:buFont typeface="+mj-lt"/>
              <a:buAutoNum type="arabicPeriod"/>
            </a:pPr>
            <a:endParaRPr lang="en-US" altLang="ko-KR" sz="1800" b="1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1800" b="1" dirty="0"/>
              <a:t>적대적 공격 방어</a:t>
            </a:r>
            <a:r>
              <a:rPr lang="ko-KR" altLang="en-US" b="1" dirty="0"/>
              <a:t>연구</a:t>
            </a:r>
            <a:r>
              <a:rPr lang="ko-KR" altLang="en-US" sz="1800" b="1" dirty="0"/>
              <a:t> 분석 </a:t>
            </a:r>
            <a:r>
              <a:rPr lang="en-US" altLang="ko-KR" sz="1800" b="1" i="1" dirty="0">
                <a:solidFill>
                  <a:srgbClr val="2F5597"/>
                </a:solidFill>
              </a:rPr>
              <a:t>(</a:t>
            </a:r>
            <a:r>
              <a:rPr lang="en-US" altLang="ko-KR" b="1" i="1" dirty="0">
                <a:solidFill>
                  <a:srgbClr val="2F5597"/>
                </a:solidFill>
              </a:rPr>
              <a:t>Obfuscated</a:t>
            </a:r>
            <a:r>
              <a:rPr lang="ko-KR" altLang="en-US" b="1" i="1" dirty="0">
                <a:solidFill>
                  <a:srgbClr val="2F5597"/>
                </a:solidFill>
              </a:rPr>
              <a:t> </a:t>
            </a:r>
            <a:r>
              <a:rPr lang="en-US" altLang="ko-KR" b="1" i="1" dirty="0">
                <a:solidFill>
                  <a:srgbClr val="2F5597"/>
                </a:solidFill>
              </a:rPr>
              <a:t>Gradient, </a:t>
            </a:r>
            <a:r>
              <a:rPr lang="ko-KR" altLang="en-US" b="1" i="1" dirty="0">
                <a:solidFill>
                  <a:srgbClr val="2F5597"/>
                </a:solidFill>
              </a:rPr>
              <a:t>적대적 훈련</a:t>
            </a:r>
            <a:r>
              <a:rPr lang="en-US" altLang="ko-KR" b="1" i="1" dirty="0">
                <a:solidFill>
                  <a:srgbClr val="2F5597"/>
                </a:solidFill>
              </a:rPr>
              <a:t>, Gradient masking, Denoising)</a:t>
            </a:r>
            <a:r>
              <a:rPr lang="ko-KR" altLang="en-US" b="1" i="1" dirty="0">
                <a:solidFill>
                  <a:srgbClr val="2F5597"/>
                </a:solidFill>
              </a:rPr>
              <a:t> </a:t>
            </a:r>
            <a:br>
              <a:rPr lang="en-US" altLang="ko-KR" sz="1800" b="1" dirty="0"/>
            </a:br>
            <a:endParaRPr lang="en-US" altLang="ko-KR" sz="1800" b="1" dirty="0"/>
          </a:p>
          <a:p>
            <a:pPr marL="342900" indent="-342900">
              <a:buFont typeface="+mj-lt"/>
              <a:buAutoNum type="arabicPeriod"/>
            </a:pPr>
            <a:endParaRPr lang="en-US" altLang="ko-KR" b="1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b="1"/>
              <a:t>융합</a:t>
            </a:r>
            <a:r>
              <a:rPr lang="ko-KR" altLang="en-US" sz="1800" b="1"/>
              <a:t> </a:t>
            </a:r>
            <a:r>
              <a:rPr lang="ko-KR" altLang="en-US" sz="1800" b="1" dirty="0"/>
              <a:t>방어기법 분석 </a:t>
            </a:r>
            <a:r>
              <a:rPr lang="en-US" altLang="ko-KR" sz="1800" b="1" dirty="0"/>
              <a:t>1 </a:t>
            </a:r>
            <a:r>
              <a:rPr lang="en-US" altLang="ko-KR" sz="1800" b="1" i="1" dirty="0">
                <a:solidFill>
                  <a:srgbClr val="2F5597"/>
                </a:solidFill>
              </a:rPr>
              <a:t>(</a:t>
            </a:r>
            <a:r>
              <a:rPr lang="ko-KR" altLang="en-US" sz="1800" b="1" i="1" dirty="0" err="1">
                <a:solidFill>
                  <a:srgbClr val="2F5597"/>
                </a:solidFill>
              </a:rPr>
              <a:t>지식증류</a:t>
            </a:r>
            <a:r>
              <a:rPr lang="ko-KR" altLang="en-US" sz="1800" b="1" i="1" dirty="0">
                <a:solidFill>
                  <a:srgbClr val="2F5597"/>
                </a:solidFill>
              </a:rPr>
              <a:t> 기반의 적대적 훈련</a:t>
            </a:r>
            <a:r>
              <a:rPr lang="en-US" altLang="ko-KR" sz="1800" b="1" i="1" dirty="0">
                <a:solidFill>
                  <a:srgbClr val="2F5597"/>
                </a:solidFill>
              </a:rPr>
              <a:t>)</a:t>
            </a:r>
            <a:br>
              <a:rPr lang="en-US" altLang="ko-KR" sz="1800" b="1" i="1" dirty="0">
                <a:solidFill>
                  <a:srgbClr val="2F5597"/>
                </a:solidFill>
              </a:rPr>
            </a:br>
            <a:endParaRPr lang="en-US" altLang="ko-KR" b="1" i="1" dirty="0">
              <a:solidFill>
                <a:srgbClr val="2F5597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1800" b="1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b="1"/>
              <a:t>융합 </a:t>
            </a:r>
            <a:r>
              <a:rPr lang="ko-KR" altLang="en-US" b="1" dirty="0"/>
              <a:t>방어기법 분석 </a:t>
            </a:r>
            <a:r>
              <a:rPr lang="en-US" altLang="ko-KR" b="1" dirty="0"/>
              <a:t>2 </a:t>
            </a:r>
            <a:r>
              <a:rPr lang="en-US" altLang="ko-KR" b="1" i="1" dirty="0">
                <a:solidFill>
                  <a:srgbClr val="2F5597"/>
                </a:solidFill>
              </a:rPr>
              <a:t>(</a:t>
            </a:r>
            <a:r>
              <a:rPr lang="ko-KR" altLang="en-US" sz="1800" b="1" i="1" dirty="0">
                <a:solidFill>
                  <a:srgbClr val="2F5597"/>
                </a:solidFill>
              </a:rPr>
              <a:t>적대적 훈련 기반의 </a:t>
            </a:r>
            <a:r>
              <a:rPr lang="en-US" altLang="ko-KR" sz="1800" b="1" i="1" dirty="0">
                <a:solidFill>
                  <a:srgbClr val="2F5597"/>
                </a:solidFill>
              </a:rPr>
              <a:t>Denoising)</a:t>
            </a:r>
            <a:br>
              <a:rPr lang="en-US" altLang="ko-KR" sz="1800" b="1" i="1" dirty="0">
                <a:solidFill>
                  <a:srgbClr val="2F5597"/>
                </a:solidFill>
              </a:rPr>
            </a:br>
            <a:endParaRPr lang="en-US" altLang="ko-KR" sz="1800" b="1" i="1" dirty="0">
              <a:solidFill>
                <a:srgbClr val="2F5597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b="1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b="1" dirty="0"/>
              <a:t>제안 </a:t>
            </a:r>
            <a:r>
              <a:rPr lang="en-US" altLang="ko-KR" b="1" dirty="0"/>
              <a:t>Method</a:t>
            </a:r>
            <a:br>
              <a:rPr lang="en-US" altLang="ko-KR" b="1" dirty="0"/>
            </a:br>
            <a:endParaRPr lang="en-US" altLang="ko-KR" b="1" dirty="0"/>
          </a:p>
          <a:p>
            <a:pPr marL="342900" indent="-342900">
              <a:buFont typeface="+mj-lt"/>
              <a:buAutoNum type="arabicPeriod"/>
            </a:pPr>
            <a:endParaRPr lang="en-US" altLang="ko-KR" sz="1800" b="1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b="1" dirty="0"/>
              <a:t>실험 계획</a:t>
            </a:r>
            <a:br>
              <a:rPr lang="en-US" altLang="ko-KR" sz="1800" b="1" dirty="0"/>
            </a:br>
            <a:endParaRPr lang="en-US" altLang="ko-KR" sz="1400" b="1" dirty="0"/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76143573-9862-E910-2574-D17275F3FF01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9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6" name="직선 연결선 335">
            <a:extLst>
              <a:ext uri="{FF2B5EF4-FFF2-40B4-BE49-F238E27FC236}">
                <a16:creationId xmlns:a16="http://schemas.microsoft.com/office/drawing/2014/main" id="{2976C445-BAF4-1AB1-2712-0DF573F31BD2}"/>
              </a:ext>
            </a:extLst>
          </p:cNvPr>
          <p:cNvCxnSpPr>
            <a:cxnSpLocks/>
            <a:stCxn id="242" idx="2"/>
            <a:endCxn id="251" idx="0"/>
          </p:cNvCxnSpPr>
          <p:nvPr/>
        </p:nvCxnSpPr>
        <p:spPr>
          <a:xfrm>
            <a:off x="3281556" y="2656663"/>
            <a:ext cx="2438201" cy="1035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직선 연결선 227">
            <a:extLst>
              <a:ext uri="{FF2B5EF4-FFF2-40B4-BE49-F238E27FC236}">
                <a16:creationId xmlns:a16="http://schemas.microsoft.com/office/drawing/2014/main" id="{CCC5F97E-8730-3807-F85C-9B65F7DF877E}"/>
              </a:ext>
            </a:extLst>
          </p:cNvPr>
          <p:cNvCxnSpPr>
            <a:cxnSpLocks/>
            <a:stCxn id="199" idx="2"/>
            <a:endCxn id="212" idx="0"/>
          </p:cNvCxnSpPr>
          <p:nvPr/>
        </p:nvCxnSpPr>
        <p:spPr>
          <a:xfrm>
            <a:off x="2466691" y="4923815"/>
            <a:ext cx="2943919" cy="1035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28679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20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제안 </a:t>
            </a:r>
            <a:r>
              <a:rPr lang="en-US" altLang="ko-KR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Method</a:t>
            </a:r>
            <a:endParaRPr lang="ko-KR" altLang="en-US" sz="20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1E3C1FA-1141-426C-B52D-D2C2DD2D5DAE}"/>
              </a:ext>
            </a:extLst>
          </p:cNvPr>
          <p:cNvSpPr/>
          <p:nvPr/>
        </p:nvSpPr>
        <p:spPr>
          <a:xfrm>
            <a:off x="1968501" y="3929976"/>
            <a:ext cx="4558022" cy="2039397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59257A3-7ECD-CD5A-C6C5-21EF6B17FF59}"/>
                  </a:ext>
                </a:extLst>
              </p:cNvPr>
              <p:cNvSpPr txBox="1"/>
              <p:nvPr/>
            </p:nvSpPr>
            <p:spPr>
              <a:xfrm rot="5400000">
                <a:off x="5922457" y="4273117"/>
                <a:ext cx="76655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2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</a:rPr>
                            <m:t>𝑻𝒆𝒂𝒄𝒉𝒆𝒓</m:t>
                          </m:r>
                        </m:sub>
                      </m:sSub>
                    </m:oMath>
                  </m:oMathPara>
                </a14:m>
                <a:endParaRPr lang="ko-KR" altLang="en-US" sz="1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59257A3-7ECD-CD5A-C6C5-21EF6B17F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922457" y="4273117"/>
                <a:ext cx="766557" cy="276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21AA49B-B610-AF4E-CF12-469A235D16C5}"/>
                  </a:ext>
                </a:extLst>
              </p:cNvPr>
              <p:cNvSpPr txBox="1"/>
              <p:nvPr/>
            </p:nvSpPr>
            <p:spPr>
              <a:xfrm rot="5400000">
                <a:off x="5896116" y="5323603"/>
                <a:ext cx="7505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2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</a:rPr>
                            <m:t>𝑺𝒕𝒖𝒅𝒆𝒏𝒕</m:t>
                          </m:r>
                        </m:sub>
                      </m:sSub>
                    </m:oMath>
                  </m:oMathPara>
                </a14:m>
                <a:endParaRPr lang="ko-KR" altLang="en-US" sz="1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21AA49B-B610-AF4E-CF12-469A235D1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896116" y="5323603"/>
                <a:ext cx="750526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>
            <a:extLst>
              <a:ext uri="{FF2B5EF4-FFF2-40B4-BE49-F238E27FC236}">
                <a16:creationId xmlns:a16="http://schemas.microsoft.com/office/drawing/2014/main" id="{CE956764-0FA7-F8A8-E082-C66A05DBF5A1}"/>
              </a:ext>
            </a:extLst>
          </p:cNvPr>
          <p:cNvSpPr txBox="1"/>
          <p:nvPr/>
        </p:nvSpPr>
        <p:spPr>
          <a:xfrm>
            <a:off x="3038858" y="3895272"/>
            <a:ext cx="2496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Denoising Resnet (Student)</a:t>
            </a:r>
            <a:endParaRPr lang="ko-KR" altLang="en-US"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8CA66807-7CE1-99E4-9356-53BC4D27F9C7}"/>
              </a:ext>
            </a:extLst>
          </p:cNvPr>
          <p:cNvSpPr/>
          <p:nvPr/>
        </p:nvSpPr>
        <p:spPr>
          <a:xfrm>
            <a:off x="6791637" y="4255471"/>
            <a:ext cx="902929" cy="3322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Softmax ( T=t )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9" name="직선 화살표 연결선 108">
            <a:extLst>
              <a:ext uri="{FF2B5EF4-FFF2-40B4-BE49-F238E27FC236}">
                <a16:creationId xmlns:a16="http://schemas.microsoft.com/office/drawing/2014/main" id="{FE72F7A8-4D2B-E7A3-29AA-C64B2478E5A2}"/>
              </a:ext>
            </a:extLst>
          </p:cNvPr>
          <p:cNvCxnSpPr>
            <a:cxnSpLocks/>
            <a:endCxn id="108" idx="1"/>
          </p:cNvCxnSpPr>
          <p:nvPr/>
        </p:nvCxnSpPr>
        <p:spPr>
          <a:xfrm>
            <a:off x="6423420" y="4420558"/>
            <a:ext cx="368216" cy="10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943EC3DA-ED46-B7B2-A287-B485214F5F31}"/>
              </a:ext>
            </a:extLst>
          </p:cNvPr>
          <p:cNvSpPr/>
          <p:nvPr/>
        </p:nvSpPr>
        <p:spPr>
          <a:xfrm>
            <a:off x="6787599" y="5157849"/>
            <a:ext cx="911000" cy="3322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Softmax ( T=1 )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1" name="직선 화살표 연결선 110">
            <a:extLst>
              <a:ext uri="{FF2B5EF4-FFF2-40B4-BE49-F238E27FC236}">
                <a16:creationId xmlns:a16="http://schemas.microsoft.com/office/drawing/2014/main" id="{B0072DD2-241D-ED3A-D89C-8F5CE1E0D173}"/>
              </a:ext>
            </a:extLst>
          </p:cNvPr>
          <p:cNvCxnSpPr>
            <a:cxnSpLocks/>
            <a:endCxn id="110" idx="1"/>
          </p:cNvCxnSpPr>
          <p:nvPr/>
        </p:nvCxnSpPr>
        <p:spPr>
          <a:xfrm>
            <a:off x="6424748" y="5323986"/>
            <a:ext cx="3628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38FB5AF4-7AC8-AD43-655E-A23DD12A7195}"/>
              </a:ext>
            </a:extLst>
          </p:cNvPr>
          <p:cNvSpPr/>
          <p:nvPr/>
        </p:nvSpPr>
        <p:spPr>
          <a:xfrm>
            <a:off x="7884396" y="4269760"/>
            <a:ext cx="809030" cy="302155"/>
          </a:xfrm>
          <a:prstGeom prst="rect">
            <a:avLst/>
          </a:prstGeom>
          <a:noFill/>
          <a:ln cmpd="sng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</a:p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직선 화살표 연결선 112">
            <a:extLst>
              <a:ext uri="{FF2B5EF4-FFF2-40B4-BE49-F238E27FC236}">
                <a16:creationId xmlns:a16="http://schemas.microsoft.com/office/drawing/2014/main" id="{1DFD3072-CF6B-B989-5F92-B0F5D5C83874}"/>
              </a:ext>
            </a:extLst>
          </p:cNvPr>
          <p:cNvCxnSpPr>
            <a:cxnSpLocks/>
            <a:stCxn id="108" idx="3"/>
            <a:endCxn id="112" idx="1"/>
          </p:cNvCxnSpPr>
          <p:nvPr/>
        </p:nvCxnSpPr>
        <p:spPr>
          <a:xfrm flipV="1">
            <a:off x="7694566" y="4420838"/>
            <a:ext cx="189830" cy="7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15E96455-393C-A153-4B0B-FD5A37B741EF}"/>
              </a:ext>
            </a:extLst>
          </p:cNvPr>
          <p:cNvSpPr/>
          <p:nvPr/>
        </p:nvSpPr>
        <p:spPr>
          <a:xfrm>
            <a:off x="7884394" y="5149197"/>
            <a:ext cx="809030" cy="350876"/>
          </a:xfrm>
          <a:prstGeom prst="rect">
            <a:avLst/>
          </a:prstGeom>
          <a:noFill/>
          <a:ln cmpd="sng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</a:p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5" name="직선 화살표 연결선 114">
            <a:extLst>
              <a:ext uri="{FF2B5EF4-FFF2-40B4-BE49-F238E27FC236}">
                <a16:creationId xmlns:a16="http://schemas.microsoft.com/office/drawing/2014/main" id="{578855B1-AA8A-C02D-7CD9-2A7101159319}"/>
              </a:ext>
            </a:extLst>
          </p:cNvPr>
          <p:cNvCxnSpPr>
            <a:cxnSpLocks/>
            <a:stCxn id="110" idx="3"/>
            <a:endCxn id="114" idx="1"/>
          </p:cNvCxnSpPr>
          <p:nvPr/>
        </p:nvCxnSpPr>
        <p:spPr>
          <a:xfrm>
            <a:off x="7698599" y="5323989"/>
            <a:ext cx="185795" cy="6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연결선: 꺾임 115">
            <a:extLst>
              <a:ext uri="{FF2B5EF4-FFF2-40B4-BE49-F238E27FC236}">
                <a16:creationId xmlns:a16="http://schemas.microsoft.com/office/drawing/2014/main" id="{FAA7A2D6-3C07-84E9-CE77-2E845EB89245}"/>
              </a:ext>
            </a:extLst>
          </p:cNvPr>
          <p:cNvCxnSpPr>
            <a:cxnSpLocks/>
            <a:stCxn id="114" idx="3"/>
            <a:endCxn id="122" idx="0"/>
          </p:cNvCxnSpPr>
          <p:nvPr/>
        </p:nvCxnSpPr>
        <p:spPr>
          <a:xfrm>
            <a:off x="8693424" y="5324635"/>
            <a:ext cx="470649" cy="22494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2" name="사각형: 둥근 모서리 121">
            <a:extLst>
              <a:ext uri="{FF2B5EF4-FFF2-40B4-BE49-F238E27FC236}">
                <a16:creationId xmlns:a16="http://schemas.microsoft.com/office/drawing/2014/main" id="{8A0E6F47-18FE-D1CB-AC92-6F822746FBF0}"/>
              </a:ext>
            </a:extLst>
          </p:cNvPr>
          <p:cNvSpPr/>
          <p:nvPr/>
        </p:nvSpPr>
        <p:spPr>
          <a:xfrm>
            <a:off x="8596312" y="5549578"/>
            <a:ext cx="1135521" cy="3249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Entropy Loss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평행 사변형 122">
            <a:extLst>
              <a:ext uri="{FF2B5EF4-FFF2-40B4-BE49-F238E27FC236}">
                <a16:creationId xmlns:a16="http://schemas.microsoft.com/office/drawing/2014/main" id="{BAB0171D-6C26-EB0F-69E9-849AF239675F}"/>
              </a:ext>
            </a:extLst>
          </p:cNvPr>
          <p:cNvSpPr/>
          <p:nvPr/>
        </p:nvSpPr>
        <p:spPr>
          <a:xfrm>
            <a:off x="7880493" y="5948951"/>
            <a:ext cx="809030" cy="337130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</a:p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4" name="연결선: 꺾임 123">
            <a:extLst>
              <a:ext uri="{FF2B5EF4-FFF2-40B4-BE49-F238E27FC236}">
                <a16:creationId xmlns:a16="http://schemas.microsoft.com/office/drawing/2014/main" id="{F8C3D2E5-FF42-81DC-0943-6918957008F3}"/>
              </a:ext>
            </a:extLst>
          </p:cNvPr>
          <p:cNvCxnSpPr>
            <a:cxnSpLocks/>
            <a:stCxn id="123" idx="2"/>
            <a:endCxn id="122" idx="2"/>
          </p:cNvCxnSpPr>
          <p:nvPr/>
        </p:nvCxnSpPr>
        <p:spPr>
          <a:xfrm flipV="1">
            <a:off x="8647382" y="5874498"/>
            <a:ext cx="516691" cy="24301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5" name="사각형: 둥근 모서리 124">
            <a:extLst>
              <a:ext uri="{FF2B5EF4-FFF2-40B4-BE49-F238E27FC236}">
                <a16:creationId xmlns:a16="http://schemas.microsoft.com/office/drawing/2014/main" id="{487E4136-2860-EE67-8B35-F5C7FBD9558A}"/>
              </a:ext>
            </a:extLst>
          </p:cNvPr>
          <p:cNvSpPr/>
          <p:nvPr/>
        </p:nvSpPr>
        <p:spPr>
          <a:xfrm>
            <a:off x="8391596" y="3315327"/>
            <a:ext cx="1340237" cy="3371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Kullback-Leibler</a:t>
            </a:r>
          </a:p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Divergence Loss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7" name="연결선: 꺾임 126">
            <a:extLst>
              <a:ext uri="{FF2B5EF4-FFF2-40B4-BE49-F238E27FC236}">
                <a16:creationId xmlns:a16="http://schemas.microsoft.com/office/drawing/2014/main" id="{6F71F7D2-0441-4752-3F51-EFF9B18BC1C0}"/>
              </a:ext>
            </a:extLst>
          </p:cNvPr>
          <p:cNvCxnSpPr>
            <a:cxnSpLocks/>
            <a:stCxn id="112" idx="3"/>
            <a:endCxn id="125" idx="2"/>
          </p:cNvCxnSpPr>
          <p:nvPr/>
        </p:nvCxnSpPr>
        <p:spPr>
          <a:xfrm flipV="1">
            <a:off x="8693426" y="3652457"/>
            <a:ext cx="368289" cy="76838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390BA607-6799-CC2D-9747-512FEB54199C}"/>
              </a:ext>
            </a:extLst>
          </p:cNvPr>
          <p:cNvSpPr/>
          <p:nvPr/>
        </p:nvSpPr>
        <p:spPr>
          <a:xfrm>
            <a:off x="2713493" y="1730858"/>
            <a:ext cx="3817599" cy="190589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96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E889E0D-7FE8-C4BC-129B-C2D2F99E29F4}"/>
              </a:ext>
            </a:extLst>
          </p:cNvPr>
          <p:cNvSpPr txBox="1"/>
          <p:nvPr/>
        </p:nvSpPr>
        <p:spPr>
          <a:xfrm>
            <a:off x="2946358" y="1676837"/>
            <a:ext cx="3372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Adversarial Trained Resnet (Teacher)</a:t>
            </a:r>
            <a:endParaRPr lang="ko-KR" altLang="en-US"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2" name="직선 화살표 연결선 171">
            <a:extLst>
              <a:ext uri="{FF2B5EF4-FFF2-40B4-BE49-F238E27FC236}">
                <a16:creationId xmlns:a16="http://schemas.microsoft.com/office/drawing/2014/main" id="{FC694288-D7B2-DE05-9C76-4C8A605136A1}"/>
              </a:ext>
            </a:extLst>
          </p:cNvPr>
          <p:cNvCxnSpPr>
            <a:cxnSpLocks/>
            <a:endCxn id="173" idx="1"/>
          </p:cNvCxnSpPr>
          <p:nvPr/>
        </p:nvCxnSpPr>
        <p:spPr>
          <a:xfrm>
            <a:off x="6562725" y="2638395"/>
            <a:ext cx="2356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3" name="직사각형 172">
            <a:extLst>
              <a:ext uri="{FF2B5EF4-FFF2-40B4-BE49-F238E27FC236}">
                <a16:creationId xmlns:a16="http://schemas.microsoft.com/office/drawing/2014/main" id="{0BCB68D3-9828-9715-4197-79D9287736BD}"/>
              </a:ext>
            </a:extLst>
          </p:cNvPr>
          <p:cNvSpPr/>
          <p:nvPr/>
        </p:nvSpPr>
        <p:spPr>
          <a:xfrm>
            <a:off x="6798417" y="2470914"/>
            <a:ext cx="896150" cy="3349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Softmax ( T=t )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4" name="직선 화살표 연결선 173">
            <a:extLst>
              <a:ext uri="{FF2B5EF4-FFF2-40B4-BE49-F238E27FC236}">
                <a16:creationId xmlns:a16="http://schemas.microsoft.com/office/drawing/2014/main" id="{00C63644-033F-18F9-D041-047E5EEB627D}"/>
              </a:ext>
            </a:extLst>
          </p:cNvPr>
          <p:cNvCxnSpPr>
            <a:cxnSpLocks/>
            <a:stCxn id="173" idx="3"/>
          </p:cNvCxnSpPr>
          <p:nvPr/>
        </p:nvCxnSpPr>
        <p:spPr>
          <a:xfrm>
            <a:off x="7694566" y="2638395"/>
            <a:ext cx="1927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5" name="평행 사변형 174">
            <a:extLst>
              <a:ext uri="{FF2B5EF4-FFF2-40B4-BE49-F238E27FC236}">
                <a16:creationId xmlns:a16="http://schemas.microsoft.com/office/drawing/2014/main" id="{AFBCE7F3-39A0-EAAD-4C71-E45A7CB0B81A}"/>
              </a:ext>
            </a:extLst>
          </p:cNvPr>
          <p:cNvSpPr/>
          <p:nvPr/>
        </p:nvSpPr>
        <p:spPr>
          <a:xfrm>
            <a:off x="7846403" y="2462538"/>
            <a:ext cx="809030" cy="337130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</a:p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6" name="연결선: 꺾임 175">
            <a:extLst>
              <a:ext uri="{FF2B5EF4-FFF2-40B4-BE49-F238E27FC236}">
                <a16:creationId xmlns:a16="http://schemas.microsoft.com/office/drawing/2014/main" id="{D0AE52EB-9A2D-535B-794A-014DFC8A8D88}"/>
              </a:ext>
            </a:extLst>
          </p:cNvPr>
          <p:cNvCxnSpPr>
            <a:cxnSpLocks/>
            <a:stCxn id="175" idx="2"/>
            <a:endCxn id="125" idx="0"/>
          </p:cNvCxnSpPr>
          <p:nvPr/>
        </p:nvCxnSpPr>
        <p:spPr>
          <a:xfrm>
            <a:off x="8613292" y="2631103"/>
            <a:ext cx="448423" cy="68422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6" name="직사각형 195">
            <a:extLst>
              <a:ext uri="{FF2B5EF4-FFF2-40B4-BE49-F238E27FC236}">
                <a16:creationId xmlns:a16="http://schemas.microsoft.com/office/drawing/2014/main" id="{3D427E08-049C-FF37-DC14-56E19B4CCEAD}"/>
              </a:ext>
            </a:extLst>
          </p:cNvPr>
          <p:cNvSpPr/>
          <p:nvPr/>
        </p:nvSpPr>
        <p:spPr>
          <a:xfrm rot="16200000">
            <a:off x="2225346" y="4841597"/>
            <a:ext cx="1000814" cy="164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직사각형 196">
            <a:extLst>
              <a:ext uri="{FF2B5EF4-FFF2-40B4-BE49-F238E27FC236}">
                <a16:creationId xmlns:a16="http://schemas.microsoft.com/office/drawing/2014/main" id="{D5052AF0-6FE3-7B3A-AF27-51DB9CD4453B}"/>
              </a:ext>
            </a:extLst>
          </p:cNvPr>
          <p:cNvSpPr/>
          <p:nvPr/>
        </p:nvSpPr>
        <p:spPr>
          <a:xfrm rot="16200000">
            <a:off x="2389784" y="4841597"/>
            <a:ext cx="1000813" cy="164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직사각형 197">
            <a:extLst>
              <a:ext uri="{FF2B5EF4-FFF2-40B4-BE49-F238E27FC236}">
                <a16:creationId xmlns:a16="http://schemas.microsoft.com/office/drawing/2014/main" id="{1E0CC6C1-B1C9-3329-C612-C5DFD8313BB6}"/>
              </a:ext>
            </a:extLst>
          </p:cNvPr>
          <p:cNvSpPr/>
          <p:nvPr/>
        </p:nvSpPr>
        <p:spPr>
          <a:xfrm rot="16200000">
            <a:off x="1723202" y="4841597"/>
            <a:ext cx="1000813" cy="164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Denoising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직사각형 198">
            <a:extLst>
              <a:ext uri="{FF2B5EF4-FFF2-40B4-BE49-F238E27FC236}">
                <a16:creationId xmlns:a16="http://schemas.microsoft.com/office/drawing/2014/main" id="{8837A9C3-877E-0514-8FDF-4299DAD574AB}"/>
              </a:ext>
            </a:extLst>
          </p:cNvPr>
          <p:cNvSpPr/>
          <p:nvPr/>
        </p:nvSpPr>
        <p:spPr>
          <a:xfrm rot="16200000">
            <a:off x="1884066" y="4841597"/>
            <a:ext cx="1000813" cy="164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Denoising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직사각형 199">
            <a:extLst>
              <a:ext uri="{FF2B5EF4-FFF2-40B4-BE49-F238E27FC236}">
                <a16:creationId xmlns:a16="http://schemas.microsoft.com/office/drawing/2014/main" id="{6AE0E1C4-6E50-74A2-3408-4E706642AFDE}"/>
              </a:ext>
            </a:extLst>
          </p:cNvPr>
          <p:cNvSpPr/>
          <p:nvPr/>
        </p:nvSpPr>
        <p:spPr>
          <a:xfrm rot="16200000">
            <a:off x="2769116" y="4842459"/>
            <a:ext cx="1000814" cy="164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직사각형 200">
            <a:extLst>
              <a:ext uri="{FF2B5EF4-FFF2-40B4-BE49-F238E27FC236}">
                <a16:creationId xmlns:a16="http://schemas.microsoft.com/office/drawing/2014/main" id="{2B516BFF-942E-8656-BE81-56ADF0B2F1D3}"/>
              </a:ext>
            </a:extLst>
          </p:cNvPr>
          <p:cNvSpPr/>
          <p:nvPr/>
        </p:nvSpPr>
        <p:spPr>
          <a:xfrm rot="16200000">
            <a:off x="2933554" y="4842459"/>
            <a:ext cx="1000813" cy="164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 Block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직사각형 201">
            <a:extLst>
              <a:ext uri="{FF2B5EF4-FFF2-40B4-BE49-F238E27FC236}">
                <a16:creationId xmlns:a16="http://schemas.microsoft.com/office/drawing/2014/main" id="{0FF11BE7-BD5D-E9F7-21BD-3CD5139A9565}"/>
              </a:ext>
            </a:extLst>
          </p:cNvPr>
          <p:cNvSpPr/>
          <p:nvPr/>
        </p:nvSpPr>
        <p:spPr>
          <a:xfrm rot="16200000">
            <a:off x="3325461" y="4841596"/>
            <a:ext cx="1000814" cy="164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직사각형 202">
            <a:extLst>
              <a:ext uri="{FF2B5EF4-FFF2-40B4-BE49-F238E27FC236}">
                <a16:creationId xmlns:a16="http://schemas.microsoft.com/office/drawing/2014/main" id="{0C8CE5C6-BE86-0B1C-73D9-8ED06BDAC18A}"/>
              </a:ext>
            </a:extLst>
          </p:cNvPr>
          <p:cNvSpPr/>
          <p:nvPr/>
        </p:nvSpPr>
        <p:spPr>
          <a:xfrm rot="16200000">
            <a:off x="3489899" y="4841596"/>
            <a:ext cx="1000813" cy="164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 Block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직사각형 207">
            <a:extLst>
              <a:ext uri="{FF2B5EF4-FFF2-40B4-BE49-F238E27FC236}">
                <a16:creationId xmlns:a16="http://schemas.microsoft.com/office/drawing/2014/main" id="{40E8F175-F81C-238B-5A4B-C4567029513A}"/>
              </a:ext>
            </a:extLst>
          </p:cNvPr>
          <p:cNvSpPr/>
          <p:nvPr/>
        </p:nvSpPr>
        <p:spPr>
          <a:xfrm rot="16200000">
            <a:off x="3865985" y="4842459"/>
            <a:ext cx="1000814" cy="164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직사각형 208">
            <a:extLst>
              <a:ext uri="{FF2B5EF4-FFF2-40B4-BE49-F238E27FC236}">
                <a16:creationId xmlns:a16="http://schemas.microsoft.com/office/drawing/2014/main" id="{1C6AFA8C-9487-5B0D-8C91-337447DBA30A}"/>
              </a:ext>
            </a:extLst>
          </p:cNvPr>
          <p:cNvSpPr/>
          <p:nvPr/>
        </p:nvSpPr>
        <p:spPr>
          <a:xfrm rot="16200000">
            <a:off x="4030423" y="4842459"/>
            <a:ext cx="1000813" cy="164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 Block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직사각형 209">
            <a:extLst>
              <a:ext uri="{FF2B5EF4-FFF2-40B4-BE49-F238E27FC236}">
                <a16:creationId xmlns:a16="http://schemas.microsoft.com/office/drawing/2014/main" id="{D6E97B62-D6F3-14A6-5068-55493E081FE4}"/>
              </a:ext>
            </a:extLst>
          </p:cNvPr>
          <p:cNvSpPr/>
          <p:nvPr/>
        </p:nvSpPr>
        <p:spPr>
          <a:xfrm rot="16200000">
            <a:off x="4383067" y="4842459"/>
            <a:ext cx="1000814" cy="164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" name="직사각형 210">
            <a:extLst>
              <a:ext uri="{FF2B5EF4-FFF2-40B4-BE49-F238E27FC236}">
                <a16:creationId xmlns:a16="http://schemas.microsoft.com/office/drawing/2014/main" id="{AA230E82-9948-DAEE-87A8-4424A59C2DAD}"/>
              </a:ext>
            </a:extLst>
          </p:cNvPr>
          <p:cNvSpPr/>
          <p:nvPr/>
        </p:nvSpPr>
        <p:spPr>
          <a:xfrm rot="16200000">
            <a:off x="4547505" y="4842459"/>
            <a:ext cx="1000813" cy="164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 Block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직사각형 211">
            <a:extLst>
              <a:ext uri="{FF2B5EF4-FFF2-40B4-BE49-F238E27FC236}">
                <a16:creationId xmlns:a16="http://schemas.microsoft.com/office/drawing/2014/main" id="{CD4D838D-0CEB-CDC6-29D0-8F2048820A9B}"/>
              </a:ext>
            </a:extLst>
          </p:cNvPr>
          <p:cNvSpPr/>
          <p:nvPr/>
        </p:nvSpPr>
        <p:spPr>
          <a:xfrm rot="16200000">
            <a:off x="4992421" y="4851951"/>
            <a:ext cx="1000814" cy="164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Avg Pool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직사각형 212">
            <a:extLst>
              <a:ext uri="{FF2B5EF4-FFF2-40B4-BE49-F238E27FC236}">
                <a16:creationId xmlns:a16="http://schemas.microsoft.com/office/drawing/2014/main" id="{64CE0E4E-E928-A6B0-7AF3-D75F25A5BD67}"/>
              </a:ext>
            </a:extLst>
          </p:cNvPr>
          <p:cNvSpPr/>
          <p:nvPr/>
        </p:nvSpPr>
        <p:spPr>
          <a:xfrm rot="16200000">
            <a:off x="5156859" y="4851951"/>
            <a:ext cx="1000813" cy="1644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Flattening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직사각형 213">
            <a:extLst>
              <a:ext uri="{FF2B5EF4-FFF2-40B4-BE49-F238E27FC236}">
                <a16:creationId xmlns:a16="http://schemas.microsoft.com/office/drawing/2014/main" id="{253981F0-F387-A02F-842C-1175D9D72463}"/>
              </a:ext>
            </a:extLst>
          </p:cNvPr>
          <p:cNvSpPr/>
          <p:nvPr/>
        </p:nvSpPr>
        <p:spPr>
          <a:xfrm rot="16200000">
            <a:off x="5320728" y="4851951"/>
            <a:ext cx="1000813" cy="164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14F9E749-0DD3-B973-FDF9-4CB3FC5BBFC8}"/>
              </a:ext>
            </a:extLst>
          </p:cNvPr>
          <p:cNvSpPr txBox="1"/>
          <p:nvPr/>
        </p:nvSpPr>
        <p:spPr>
          <a:xfrm>
            <a:off x="2006870" y="5543307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Denoising</a:t>
            </a:r>
          </a:p>
          <a:p>
            <a:pPr algn="ctr"/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endParaRPr lang="ko-KR" alt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오른쪽 중괄호 215">
            <a:extLst>
              <a:ext uri="{FF2B5EF4-FFF2-40B4-BE49-F238E27FC236}">
                <a16:creationId xmlns:a16="http://schemas.microsoft.com/office/drawing/2014/main" id="{D782B765-CF30-E18F-E1AF-E1D385835918}"/>
              </a:ext>
            </a:extLst>
          </p:cNvPr>
          <p:cNvSpPr/>
          <p:nvPr/>
        </p:nvSpPr>
        <p:spPr>
          <a:xfrm rot="5400000">
            <a:off x="2777192" y="5379671"/>
            <a:ext cx="82219" cy="30821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7" name="오른쪽 중괄호 216">
            <a:extLst>
              <a:ext uri="{FF2B5EF4-FFF2-40B4-BE49-F238E27FC236}">
                <a16:creationId xmlns:a16="http://schemas.microsoft.com/office/drawing/2014/main" id="{226EA578-C026-626E-F00C-EC9E698C844F}"/>
              </a:ext>
            </a:extLst>
          </p:cNvPr>
          <p:cNvSpPr/>
          <p:nvPr/>
        </p:nvSpPr>
        <p:spPr>
          <a:xfrm rot="5400000">
            <a:off x="2261444" y="5378329"/>
            <a:ext cx="82219" cy="30821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F5A1DEFC-6010-1CE2-B318-170CAE8A19B9}"/>
              </a:ext>
            </a:extLst>
          </p:cNvPr>
          <p:cNvSpPr txBox="1"/>
          <p:nvPr/>
        </p:nvSpPr>
        <p:spPr>
          <a:xfrm>
            <a:off x="2586311" y="5601514"/>
            <a:ext cx="4892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Stage 1</a:t>
            </a:r>
            <a:endParaRPr lang="ko-KR" alt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" name="오른쪽 중괄호 218">
            <a:extLst>
              <a:ext uri="{FF2B5EF4-FFF2-40B4-BE49-F238E27FC236}">
                <a16:creationId xmlns:a16="http://schemas.microsoft.com/office/drawing/2014/main" id="{3F2C8217-E4C1-F498-D1CA-F96E813CCDDD}"/>
              </a:ext>
            </a:extLst>
          </p:cNvPr>
          <p:cNvSpPr/>
          <p:nvPr/>
        </p:nvSpPr>
        <p:spPr>
          <a:xfrm rot="5400000">
            <a:off x="3302186" y="5381979"/>
            <a:ext cx="82219" cy="30821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35883A1F-4374-34A9-3A92-F3D6A5848A98}"/>
              </a:ext>
            </a:extLst>
          </p:cNvPr>
          <p:cNvSpPr txBox="1"/>
          <p:nvPr/>
        </p:nvSpPr>
        <p:spPr>
          <a:xfrm>
            <a:off x="3120831" y="5603822"/>
            <a:ext cx="4892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Stage 2</a:t>
            </a:r>
            <a:endParaRPr lang="ko-KR" alt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오른쪽 중괄호 220">
            <a:extLst>
              <a:ext uri="{FF2B5EF4-FFF2-40B4-BE49-F238E27FC236}">
                <a16:creationId xmlns:a16="http://schemas.microsoft.com/office/drawing/2014/main" id="{1B5EA966-B18F-2CE3-4560-52A17E31D4BE}"/>
              </a:ext>
            </a:extLst>
          </p:cNvPr>
          <p:cNvSpPr/>
          <p:nvPr/>
        </p:nvSpPr>
        <p:spPr>
          <a:xfrm rot="5400000">
            <a:off x="3874371" y="5381707"/>
            <a:ext cx="82219" cy="30821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6416E541-322D-504E-9DA4-0DE97E24C2BD}"/>
              </a:ext>
            </a:extLst>
          </p:cNvPr>
          <p:cNvSpPr txBox="1"/>
          <p:nvPr/>
        </p:nvSpPr>
        <p:spPr>
          <a:xfrm>
            <a:off x="3693016" y="5603550"/>
            <a:ext cx="4892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Stage 3</a:t>
            </a:r>
            <a:endParaRPr lang="ko-KR" alt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오른쪽 중괄호 222">
            <a:extLst>
              <a:ext uri="{FF2B5EF4-FFF2-40B4-BE49-F238E27FC236}">
                <a16:creationId xmlns:a16="http://schemas.microsoft.com/office/drawing/2014/main" id="{D9F850BD-CD60-B7B4-9CC5-AA0B1EA61E9C}"/>
              </a:ext>
            </a:extLst>
          </p:cNvPr>
          <p:cNvSpPr/>
          <p:nvPr/>
        </p:nvSpPr>
        <p:spPr>
          <a:xfrm rot="5400000">
            <a:off x="4407249" y="5381707"/>
            <a:ext cx="82219" cy="30821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8735C097-3F6B-23BD-7C67-CE2FE26B2731}"/>
              </a:ext>
            </a:extLst>
          </p:cNvPr>
          <p:cNvSpPr txBox="1"/>
          <p:nvPr/>
        </p:nvSpPr>
        <p:spPr>
          <a:xfrm>
            <a:off x="4225894" y="5603550"/>
            <a:ext cx="4892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Stage 4</a:t>
            </a:r>
            <a:endParaRPr lang="ko-KR" alt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오른쪽 중괄호 224">
            <a:extLst>
              <a:ext uri="{FF2B5EF4-FFF2-40B4-BE49-F238E27FC236}">
                <a16:creationId xmlns:a16="http://schemas.microsoft.com/office/drawing/2014/main" id="{8058678F-A0BE-38E3-E915-4EF226D84A3E}"/>
              </a:ext>
            </a:extLst>
          </p:cNvPr>
          <p:cNvSpPr/>
          <p:nvPr/>
        </p:nvSpPr>
        <p:spPr>
          <a:xfrm rot="5400000">
            <a:off x="4928013" y="5385548"/>
            <a:ext cx="82219" cy="30821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9B58A595-9851-BCDF-CED7-9D78EDC849C2}"/>
              </a:ext>
            </a:extLst>
          </p:cNvPr>
          <p:cNvSpPr txBox="1"/>
          <p:nvPr/>
        </p:nvSpPr>
        <p:spPr>
          <a:xfrm>
            <a:off x="4746658" y="5607391"/>
            <a:ext cx="4892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Stage 5</a:t>
            </a:r>
            <a:endParaRPr lang="ko-KR" alt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2" name="그림 231" descr="텍스트, 고양이, 흐린이(가) 표시된 사진&#10;&#10;자동 생성된 설명">
            <a:extLst>
              <a:ext uri="{FF2B5EF4-FFF2-40B4-BE49-F238E27FC236}">
                <a16:creationId xmlns:a16="http://schemas.microsoft.com/office/drawing/2014/main" id="{7892BF28-8E6F-3D55-A6CF-2D11DD3CB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4" y="4487458"/>
            <a:ext cx="850549" cy="850549"/>
          </a:xfrm>
          <a:prstGeom prst="rect">
            <a:avLst/>
          </a:prstGeom>
        </p:spPr>
      </p:pic>
      <p:sp>
        <p:nvSpPr>
          <p:cNvPr id="233" name="TextBox 232">
            <a:extLst>
              <a:ext uri="{FF2B5EF4-FFF2-40B4-BE49-F238E27FC236}">
                <a16:creationId xmlns:a16="http://schemas.microsoft.com/office/drawing/2014/main" id="{0AEC9162-59FE-7D3E-BF5A-C15C49721CDE}"/>
              </a:ext>
            </a:extLst>
          </p:cNvPr>
          <p:cNvSpPr txBox="1"/>
          <p:nvPr/>
        </p:nvSpPr>
        <p:spPr>
          <a:xfrm>
            <a:off x="227510" y="5384599"/>
            <a:ext cx="1374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Benign</a:t>
            </a:r>
            <a:br>
              <a:rPr lang="en-US" altLang="ko-KR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endParaRPr lang="ko-KR" altLang="en-US"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4" name="직선 화살표 연결선 233">
            <a:extLst>
              <a:ext uri="{FF2B5EF4-FFF2-40B4-BE49-F238E27FC236}">
                <a16:creationId xmlns:a16="http://schemas.microsoft.com/office/drawing/2014/main" id="{6F3C88F8-C05A-330C-3138-05C1E343F709}"/>
              </a:ext>
            </a:extLst>
          </p:cNvPr>
          <p:cNvCxnSpPr>
            <a:cxnSpLocks/>
          </p:cNvCxnSpPr>
          <p:nvPr/>
        </p:nvCxnSpPr>
        <p:spPr>
          <a:xfrm>
            <a:off x="1458697" y="4912732"/>
            <a:ext cx="3628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5" name="그림 234" descr="텍스트, 고양이, 흐린이(가) 표시된 사진&#10;&#10;자동 생성된 설명">
            <a:extLst>
              <a:ext uri="{FF2B5EF4-FFF2-40B4-BE49-F238E27FC236}">
                <a16:creationId xmlns:a16="http://schemas.microsoft.com/office/drawing/2014/main" id="{0795DE85-BDEA-F3E3-8AE5-B47BB16C7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1" y="2190823"/>
            <a:ext cx="849600" cy="849600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:a16="http://schemas.microsoft.com/office/drawing/2014/main" id="{4AC477D0-EA2F-4363-3E5F-44629266ABB6}"/>
              </a:ext>
            </a:extLst>
          </p:cNvPr>
          <p:cNvSpPr txBox="1"/>
          <p:nvPr/>
        </p:nvSpPr>
        <p:spPr>
          <a:xfrm>
            <a:off x="0" y="3102950"/>
            <a:ext cx="137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Benign</a:t>
            </a:r>
            <a:br>
              <a:rPr lang="en-US" altLang="ko-K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endParaRPr lang="ko-KR" altLang="en-US" sz="1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7" name="그림 236" descr="텍스트, 고양이이(가) 표시된 사진&#10;&#10;자동 생성된 설명">
            <a:extLst>
              <a:ext uri="{FF2B5EF4-FFF2-40B4-BE49-F238E27FC236}">
                <a16:creationId xmlns:a16="http://schemas.microsoft.com/office/drawing/2014/main" id="{57AFEC35-268F-8DE9-9C23-59C70AAA8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02" y="2174902"/>
            <a:ext cx="849600" cy="849600"/>
          </a:xfrm>
          <a:prstGeom prst="rect">
            <a:avLst/>
          </a:prstGeom>
        </p:spPr>
      </p:pic>
      <p:sp>
        <p:nvSpPr>
          <p:cNvPr id="238" name="TextBox 237">
            <a:extLst>
              <a:ext uri="{FF2B5EF4-FFF2-40B4-BE49-F238E27FC236}">
                <a16:creationId xmlns:a16="http://schemas.microsoft.com/office/drawing/2014/main" id="{F2C94D20-0967-08DC-1DDB-D707D7E2B209}"/>
              </a:ext>
            </a:extLst>
          </p:cNvPr>
          <p:cNvSpPr txBox="1"/>
          <p:nvPr/>
        </p:nvSpPr>
        <p:spPr>
          <a:xfrm>
            <a:off x="1176240" y="3090695"/>
            <a:ext cx="137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Adversarial</a:t>
            </a:r>
          </a:p>
          <a:p>
            <a:pPr algn="ctr"/>
            <a:r>
              <a:rPr lang="en-US" altLang="ko-K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endParaRPr lang="ko-KR" altLang="en-US" sz="1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9" name="직선 화살표 연결선 238">
            <a:extLst>
              <a:ext uri="{FF2B5EF4-FFF2-40B4-BE49-F238E27FC236}">
                <a16:creationId xmlns:a16="http://schemas.microsoft.com/office/drawing/2014/main" id="{B985023B-C808-4A3C-2AE1-7B56A9AA92E4}"/>
              </a:ext>
            </a:extLst>
          </p:cNvPr>
          <p:cNvCxnSpPr>
            <a:cxnSpLocks/>
          </p:cNvCxnSpPr>
          <p:nvPr/>
        </p:nvCxnSpPr>
        <p:spPr>
          <a:xfrm>
            <a:off x="2359710" y="2638395"/>
            <a:ext cx="2249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1" name="직사각형 240">
            <a:extLst>
              <a:ext uri="{FF2B5EF4-FFF2-40B4-BE49-F238E27FC236}">
                <a16:creationId xmlns:a16="http://schemas.microsoft.com/office/drawing/2014/main" id="{F374698A-7ECC-8826-CD3D-85AE590DD524}"/>
              </a:ext>
            </a:extLst>
          </p:cNvPr>
          <p:cNvSpPr/>
          <p:nvPr/>
        </p:nvSpPr>
        <p:spPr>
          <a:xfrm rot="16200000">
            <a:off x="2534493" y="2574445"/>
            <a:ext cx="1000814" cy="164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2" name="직사각형 241">
            <a:extLst>
              <a:ext uri="{FF2B5EF4-FFF2-40B4-BE49-F238E27FC236}">
                <a16:creationId xmlns:a16="http://schemas.microsoft.com/office/drawing/2014/main" id="{5D5D72E2-A3BE-EC8C-D3C6-C3A83BAFFDCD}"/>
              </a:ext>
            </a:extLst>
          </p:cNvPr>
          <p:cNvSpPr/>
          <p:nvPr/>
        </p:nvSpPr>
        <p:spPr>
          <a:xfrm rot="16200000">
            <a:off x="2698931" y="2574445"/>
            <a:ext cx="1000813" cy="164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3" name="직사각형 242">
            <a:extLst>
              <a:ext uri="{FF2B5EF4-FFF2-40B4-BE49-F238E27FC236}">
                <a16:creationId xmlns:a16="http://schemas.microsoft.com/office/drawing/2014/main" id="{5CC79D64-483C-0A22-84E0-0C9FEEB41645}"/>
              </a:ext>
            </a:extLst>
          </p:cNvPr>
          <p:cNvSpPr/>
          <p:nvPr/>
        </p:nvSpPr>
        <p:spPr>
          <a:xfrm rot="16200000">
            <a:off x="3078263" y="2575307"/>
            <a:ext cx="1000814" cy="164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" name="직사각형 243">
            <a:extLst>
              <a:ext uri="{FF2B5EF4-FFF2-40B4-BE49-F238E27FC236}">
                <a16:creationId xmlns:a16="http://schemas.microsoft.com/office/drawing/2014/main" id="{5137CC69-790F-0F06-4C6F-82D9B3FF7A31}"/>
              </a:ext>
            </a:extLst>
          </p:cNvPr>
          <p:cNvSpPr/>
          <p:nvPr/>
        </p:nvSpPr>
        <p:spPr>
          <a:xfrm rot="16200000">
            <a:off x="3242701" y="2575307"/>
            <a:ext cx="1000813" cy="164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 Block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" name="직사각형 244">
            <a:extLst>
              <a:ext uri="{FF2B5EF4-FFF2-40B4-BE49-F238E27FC236}">
                <a16:creationId xmlns:a16="http://schemas.microsoft.com/office/drawing/2014/main" id="{8CD4047B-D1C2-91B0-59A3-3449FE444211}"/>
              </a:ext>
            </a:extLst>
          </p:cNvPr>
          <p:cNvSpPr/>
          <p:nvPr/>
        </p:nvSpPr>
        <p:spPr>
          <a:xfrm rot="16200000">
            <a:off x="3634608" y="2574444"/>
            <a:ext cx="1000814" cy="164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" name="직사각형 245">
            <a:extLst>
              <a:ext uri="{FF2B5EF4-FFF2-40B4-BE49-F238E27FC236}">
                <a16:creationId xmlns:a16="http://schemas.microsoft.com/office/drawing/2014/main" id="{13875722-A6EB-3D6C-ECF2-C0F6C61EDCF3}"/>
              </a:ext>
            </a:extLst>
          </p:cNvPr>
          <p:cNvSpPr/>
          <p:nvPr/>
        </p:nvSpPr>
        <p:spPr>
          <a:xfrm rot="16200000">
            <a:off x="3799046" y="2574444"/>
            <a:ext cx="1000813" cy="164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 Block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7" name="직사각형 246">
            <a:extLst>
              <a:ext uri="{FF2B5EF4-FFF2-40B4-BE49-F238E27FC236}">
                <a16:creationId xmlns:a16="http://schemas.microsoft.com/office/drawing/2014/main" id="{A0519593-F573-848A-CB16-1DC139BF032E}"/>
              </a:ext>
            </a:extLst>
          </p:cNvPr>
          <p:cNvSpPr/>
          <p:nvPr/>
        </p:nvSpPr>
        <p:spPr>
          <a:xfrm rot="16200000">
            <a:off x="4175132" y="2575307"/>
            <a:ext cx="1000814" cy="164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직사각형 247">
            <a:extLst>
              <a:ext uri="{FF2B5EF4-FFF2-40B4-BE49-F238E27FC236}">
                <a16:creationId xmlns:a16="http://schemas.microsoft.com/office/drawing/2014/main" id="{84943203-47CF-7ED8-8FC8-08401697E5FB}"/>
              </a:ext>
            </a:extLst>
          </p:cNvPr>
          <p:cNvSpPr/>
          <p:nvPr/>
        </p:nvSpPr>
        <p:spPr>
          <a:xfrm rot="16200000">
            <a:off x="4339570" y="2575307"/>
            <a:ext cx="1000813" cy="164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 Block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9" name="직사각형 248">
            <a:extLst>
              <a:ext uri="{FF2B5EF4-FFF2-40B4-BE49-F238E27FC236}">
                <a16:creationId xmlns:a16="http://schemas.microsoft.com/office/drawing/2014/main" id="{21F3007F-8A51-C151-9891-FB4C87D38BF3}"/>
              </a:ext>
            </a:extLst>
          </p:cNvPr>
          <p:cNvSpPr/>
          <p:nvPr/>
        </p:nvSpPr>
        <p:spPr>
          <a:xfrm rot="16200000">
            <a:off x="4692214" y="2575307"/>
            <a:ext cx="1000814" cy="164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" name="직사각형 249">
            <a:extLst>
              <a:ext uri="{FF2B5EF4-FFF2-40B4-BE49-F238E27FC236}">
                <a16:creationId xmlns:a16="http://schemas.microsoft.com/office/drawing/2014/main" id="{F8CC2384-376A-7E17-AAF9-0B0AC0DDB3B1}"/>
              </a:ext>
            </a:extLst>
          </p:cNvPr>
          <p:cNvSpPr/>
          <p:nvPr/>
        </p:nvSpPr>
        <p:spPr>
          <a:xfrm rot="16200000">
            <a:off x="4856652" y="2575307"/>
            <a:ext cx="1000813" cy="164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 Block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" name="직사각형 250">
            <a:extLst>
              <a:ext uri="{FF2B5EF4-FFF2-40B4-BE49-F238E27FC236}">
                <a16:creationId xmlns:a16="http://schemas.microsoft.com/office/drawing/2014/main" id="{9C322C25-97E5-1FDB-F15A-2BB14C47DC13}"/>
              </a:ext>
            </a:extLst>
          </p:cNvPr>
          <p:cNvSpPr/>
          <p:nvPr/>
        </p:nvSpPr>
        <p:spPr>
          <a:xfrm rot="16200000">
            <a:off x="5301568" y="2584799"/>
            <a:ext cx="1000814" cy="164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Avg Pool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2" name="직사각형 251">
            <a:extLst>
              <a:ext uri="{FF2B5EF4-FFF2-40B4-BE49-F238E27FC236}">
                <a16:creationId xmlns:a16="http://schemas.microsoft.com/office/drawing/2014/main" id="{CE97ABD9-64AF-A7F2-E35A-C0848ACC9FE3}"/>
              </a:ext>
            </a:extLst>
          </p:cNvPr>
          <p:cNvSpPr/>
          <p:nvPr/>
        </p:nvSpPr>
        <p:spPr>
          <a:xfrm rot="16200000">
            <a:off x="5466006" y="2584799"/>
            <a:ext cx="1000813" cy="1644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Flattening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" name="직사각형 252">
            <a:extLst>
              <a:ext uri="{FF2B5EF4-FFF2-40B4-BE49-F238E27FC236}">
                <a16:creationId xmlns:a16="http://schemas.microsoft.com/office/drawing/2014/main" id="{7F90C8B5-7C60-39DF-068C-A28D81AF04D9}"/>
              </a:ext>
            </a:extLst>
          </p:cNvPr>
          <p:cNvSpPr/>
          <p:nvPr/>
        </p:nvSpPr>
        <p:spPr>
          <a:xfrm rot="16200000">
            <a:off x="5629875" y="2584799"/>
            <a:ext cx="1000813" cy="164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오른쪽 중괄호 253">
            <a:extLst>
              <a:ext uri="{FF2B5EF4-FFF2-40B4-BE49-F238E27FC236}">
                <a16:creationId xmlns:a16="http://schemas.microsoft.com/office/drawing/2014/main" id="{642621CC-63CD-6001-9745-114BC2300F3B}"/>
              </a:ext>
            </a:extLst>
          </p:cNvPr>
          <p:cNvSpPr/>
          <p:nvPr/>
        </p:nvSpPr>
        <p:spPr>
          <a:xfrm rot="5400000">
            <a:off x="3086339" y="3112519"/>
            <a:ext cx="82219" cy="30821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5DFC0F32-58A5-7BCC-A9DB-883F85F92F3C}"/>
              </a:ext>
            </a:extLst>
          </p:cNvPr>
          <p:cNvSpPr txBox="1"/>
          <p:nvPr/>
        </p:nvSpPr>
        <p:spPr>
          <a:xfrm>
            <a:off x="2895458" y="3334362"/>
            <a:ext cx="4892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Stage 1</a:t>
            </a:r>
            <a:endParaRPr lang="ko-KR" alt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" name="오른쪽 중괄호 255">
            <a:extLst>
              <a:ext uri="{FF2B5EF4-FFF2-40B4-BE49-F238E27FC236}">
                <a16:creationId xmlns:a16="http://schemas.microsoft.com/office/drawing/2014/main" id="{BA148E35-C67A-276D-5408-6D22439B7501}"/>
              </a:ext>
            </a:extLst>
          </p:cNvPr>
          <p:cNvSpPr/>
          <p:nvPr/>
        </p:nvSpPr>
        <p:spPr>
          <a:xfrm rot="5400000">
            <a:off x="3611333" y="3114827"/>
            <a:ext cx="82219" cy="30821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16F171D7-7CD3-12D2-7C08-FBF77703B918}"/>
              </a:ext>
            </a:extLst>
          </p:cNvPr>
          <p:cNvSpPr txBox="1"/>
          <p:nvPr/>
        </p:nvSpPr>
        <p:spPr>
          <a:xfrm>
            <a:off x="3429978" y="3336670"/>
            <a:ext cx="4892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Stage 2</a:t>
            </a:r>
            <a:endParaRPr lang="ko-KR" alt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" name="오른쪽 중괄호 257">
            <a:extLst>
              <a:ext uri="{FF2B5EF4-FFF2-40B4-BE49-F238E27FC236}">
                <a16:creationId xmlns:a16="http://schemas.microsoft.com/office/drawing/2014/main" id="{F7BC3BE7-0D20-99FB-C631-D18493971E31}"/>
              </a:ext>
            </a:extLst>
          </p:cNvPr>
          <p:cNvSpPr/>
          <p:nvPr/>
        </p:nvSpPr>
        <p:spPr>
          <a:xfrm rot="5400000">
            <a:off x="4183518" y="3114555"/>
            <a:ext cx="82219" cy="30821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A1FD87FC-15F7-2081-E3CF-91A823FE5032}"/>
              </a:ext>
            </a:extLst>
          </p:cNvPr>
          <p:cNvSpPr txBox="1"/>
          <p:nvPr/>
        </p:nvSpPr>
        <p:spPr>
          <a:xfrm>
            <a:off x="4002163" y="3336398"/>
            <a:ext cx="4892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Stage 3</a:t>
            </a:r>
            <a:endParaRPr lang="ko-KR" alt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0" name="오른쪽 중괄호 259">
            <a:extLst>
              <a:ext uri="{FF2B5EF4-FFF2-40B4-BE49-F238E27FC236}">
                <a16:creationId xmlns:a16="http://schemas.microsoft.com/office/drawing/2014/main" id="{7DA440AF-B912-1A16-997D-3B4628646148}"/>
              </a:ext>
            </a:extLst>
          </p:cNvPr>
          <p:cNvSpPr/>
          <p:nvPr/>
        </p:nvSpPr>
        <p:spPr>
          <a:xfrm rot="5400000">
            <a:off x="4716396" y="3114555"/>
            <a:ext cx="82219" cy="30821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177C43A0-D320-E3DA-B40D-C57F356F9434}"/>
              </a:ext>
            </a:extLst>
          </p:cNvPr>
          <p:cNvSpPr txBox="1"/>
          <p:nvPr/>
        </p:nvSpPr>
        <p:spPr>
          <a:xfrm>
            <a:off x="4535041" y="3336398"/>
            <a:ext cx="4892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Stage 4</a:t>
            </a:r>
            <a:endParaRPr lang="ko-KR" alt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2" name="오른쪽 중괄호 261">
            <a:extLst>
              <a:ext uri="{FF2B5EF4-FFF2-40B4-BE49-F238E27FC236}">
                <a16:creationId xmlns:a16="http://schemas.microsoft.com/office/drawing/2014/main" id="{B055168F-C4F6-751D-F585-7A66621963CE}"/>
              </a:ext>
            </a:extLst>
          </p:cNvPr>
          <p:cNvSpPr/>
          <p:nvPr/>
        </p:nvSpPr>
        <p:spPr>
          <a:xfrm rot="5400000">
            <a:off x="5237160" y="3118396"/>
            <a:ext cx="82219" cy="30821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D05875BB-4C2B-FD06-E5B5-7B8FDCC14A7C}"/>
              </a:ext>
            </a:extLst>
          </p:cNvPr>
          <p:cNvSpPr txBox="1"/>
          <p:nvPr/>
        </p:nvSpPr>
        <p:spPr>
          <a:xfrm>
            <a:off x="5055805" y="3340239"/>
            <a:ext cx="4892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>
                <a:latin typeface="Times New Roman" panose="02020603050405020304" pitchFamily="18" charset="0"/>
                <a:cs typeface="Times New Roman" panose="02020603050405020304" pitchFamily="18" charset="0"/>
              </a:rPr>
              <a:t>Stage 5</a:t>
            </a:r>
            <a:endParaRPr lang="ko-KR" alt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2" name="연결선: 꺾임 271">
            <a:extLst>
              <a:ext uri="{FF2B5EF4-FFF2-40B4-BE49-F238E27FC236}">
                <a16:creationId xmlns:a16="http://schemas.microsoft.com/office/drawing/2014/main" id="{61DE38A3-467B-52BF-DF8B-4AACEDB31D91}"/>
              </a:ext>
            </a:extLst>
          </p:cNvPr>
          <p:cNvCxnSpPr>
            <a:cxnSpLocks/>
            <a:stCxn id="125" idx="3"/>
            <a:endCxn id="276" idx="0"/>
          </p:cNvCxnSpPr>
          <p:nvPr/>
        </p:nvCxnSpPr>
        <p:spPr>
          <a:xfrm>
            <a:off x="9731833" y="3483892"/>
            <a:ext cx="548574" cy="95466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3" name="연결선: 꺾임 272">
            <a:extLst>
              <a:ext uri="{FF2B5EF4-FFF2-40B4-BE49-F238E27FC236}">
                <a16:creationId xmlns:a16="http://schemas.microsoft.com/office/drawing/2014/main" id="{C12EF0AF-AF39-B122-7A99-9159DACF6E18}"/>
              </a:ext>
            </a:extLst>
          </p:cNvPr>
          <p:cNvCxnSpPr>
            <a:cxnSpLocks/>
            <a:stCxn id="122" idx="3"/>
            <a:endCxn id="276" idx="2"/>
          </p:cNvCxnSpPr>
          <p:nvPr/>
        </p:nvCxnSpPr>
        <p:spPr>
          <a:xfrm flipV="1">
            <a:off x="9731833" y="4763477"/>
            <a:ext cx="548574" cy="94856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6" name="사각형: 둥근 모서리 275">
            <a:extLst>
              <a:ext uri="{FF2B5EF4-FFF2-40B4-BE49-F238E27FC236}">
                <a16:creationId xmlns:a16="http://schemas.microsoft.com/office/drawing/2014/main" id="{F44FAD26-9E28-F6A9-7D23-58E4D19205A6}"/>
              </a:ext>
            </a:extLst>
          </p:cNvPr>
          <p:cNvSpPr/>
          <p:nvPr/>
        </p:nvSpPr>
        <p:spPr>
          <a:xfrm>
            <a:off x="9551726" y="4438557"/>
            <a:ext cx="1457362" cy="3249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Distillation</a:t>
            </a:r>
            <a:b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(</a:t>
            </a:r>
            <a:r>
              <a:rPr lang="el-GR" altLang="ko-KR" sz="1100" b="1" i="0">
                <a:solidFill>
                  <a:srgbClr val="202124"/>
                </a:solidFill>
                <a:effectLst/>
                <a:latin typeface="Apple SD Gothic Neo"/>
              </a:rPr>
              <a:t>λ</a:t>
            </a:r>
            <a:r>
              <a:rPr lang="en-US" altLang="ko-KR" sz="1100" b="1" i="0">
                <a:solidFill>
                  <a:srgbClr val="202124"/>
                </a:solidFill>
                <a:effectLst/>
                <a:latin typeface="Apple SD Gothic Neo"/>
              </a:rPr>
              <a:t>=0.5)</a:t>
            </a:r>
            <a:endParaRPr lang="ko-KR" alt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6" name="직선 연결선 285">
            <a:extLst>
              <a:ext uri="{FF2B5EF4-FFF2-40B4-BE49-F238E27FC236}">
                <a16:creationId xmlns:a16="http://schemas.microsoft.com/office/drawing/2014/main" id="{1453BC31-FA75-A5C3-2B3F-56482B49BB44}"/>
              </a:ext>
            </a:extLst>
          </p:cNvPr>
          <p:cNvCxnSpPr>
            <a:cxnSpLocks/>
            <a:stCxn id="214" idx="2"/>
          </p:cNvCxnSpPr>
          <p:nvPr/>
        </p:nvCxnSpPr>
        <p:spPr>
          <a:xfrm>
            <a:off x="5903353" y="4934169"/>
            <a:ext cx="1229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1" name="직선 연결선 300">
            <a:extLst>
              <a:ext uri="{FF2B5EF4-FFF2-40B4-BE49-F238E27FC236}">
                <a16:creationId xmlns:a16="http://schemas.microsoft.com/office/drawing/2014/main" id="{D87CAC86-A228-B6FA-39B0-28C61179F6A4}"/>
              </a:ext>
            </a:extLst>
          </p:cNvPr>
          <p:cNvCxnSpPr>
            <a:cxnSpLocks/>
          </p:cNvCxnSpPr>
          <p:nvPr/>
        </p:nvCxnSpPr>
        <p:spPr>
          <a:xfrm flipV="1">
            <a:off x="6026281" y="4411616"/>
            <a:ext cx="0" cy="1055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5" name="직선 화살표 연결선 304">
            <a:extLst>
              <a:ext uri="{FF2B5EF4-FFF2-40B4-BE49-F238E27FC236}">
                <a16:creationId xmlns:a16="http://schemas.microsoft.com/office/drawing/2014/main" id="{7F02BA43-BFF1-1950-3709-184BB64C3AA1}"/>
              </a:ext>
            </a:extLst>
          </p:cNvPr>
          <p:cNvCxnSpPr>
            <a:cxnSpLocks/>
            <a:endCxn id="106" idx="2"/>
          </p:cNvCxnSpPr>
          <p:nvPr/>
        </p:nvCxnSpPr>
        <p:spPr>
          <a:xfrm>
            <a:off x="6033296" y="5462103"/>
            <a:ext cx="995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" name="직선 화살표 연결선 313">
            <a:extLst>
              <a:ext uri="{FF2B5EF4-FFF2-40B4-BE49-F238E27FC236}">
                <a16:creationId xmlns:a16="http://schemas.microsoft.com/office/drawing/2014/main" id="{634D303E-1D32-B561-4D97-532959FF3BF8}"/>
              </a:ext>
            </a:extLst>
          </p:cNvPr>
          <p:cNvCxnSpPr>
            <a:cxnSpLocks/>
            <a:endCxn id="104" idx="2"/>
          </p:cNvCxnSpPr>
          <p:nvPr/>
        </p:nvCxnSpPr>
        <p:spPr>
          <a:xfrm>
            <a:off x="6026281" y="4411616"/>
            <a:ext cx="140955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873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28679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21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제안 </a:t>
            </a:r>
            <a:r>
              <a:rPr lang="en-US" altLang="ko-KR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Method</a:t>
            </a:r>
            <a:endParaRPr lang="ko-KR" altLang="en-US" sz="20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DD2106-550A-1192-6C5E-E5E31CE17908}"/>
              </a:ext>
            </a:extLst>
          </p:cNvPr>
          <p:cNvSpPr txBox="1"/>
          <p:nvPr/>
        </p:nvSpPr>
        <p:spPr>
          <a:xfrm>
            <a:off x="725108" y="1912834"/>
            <a:ext cx="740799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i="1" dirty="0">
                <a:solidFill>
                  <a:srgbClr val="2F5597"/>
                </a:solidFill>
              </a:rPr>
              <a:t>적대적 훈련 </a:t>
            </a:r>
            <a:r>
              <a:rPr lang="en-US" altLang="ko-KR" sz="1600" b="1" i="1" dirty="0">
                <a:solidFill>
                  <a:srgbClr val="2F5597"/>
                </a:solidFill>
              </a:rPr>
              <a:t>+ </a:t>
            </a:r>
            <a:r>
              <a:rPr lang="ko-KR" altLang="en-US" sz="1600" b="1" i="1" dirty="0" err="1">
                <a:solidFill>
                  <a:srgbClr val="2F5597"/>
                </a:solidFill>
              </a:rPr>
              <a:t>지식증류</a:t>
            </a:r>
            <a:r>
              <a:rPr lang="ko-KR" altLang="en-US" sz="1600" b="1" i="1" dirty="0">
                <a:solidFill>
                  <a:srgbClr val="2F5597"/>
                </a:solidFill>
              </a:rPr>
              <a:t> </a:t>
            </a:r>
            <a:r>
              <a:rPr lang="en-US" altLang="ko-KR" sz="1600" b="1" i="1" dirty="0">
                <a:solidFill>
                  <a:srgbClr val="2F5597"/>
                </a:solidFill>
              </a:rPr>
              <a:t>+ Denoising </a:t>
            </a:r>
            <a:r>
              <a:rPr lang="ko-KR" altLang="en-US" sz="1600" b="1" i="1" dirty="0">
                <a:solidFill>
                  <a:srgbClr val="2F5597"/>
                </a:solidFill>
              </a:rPr>
              <a:t>융합 모델 구축 시 </a:t>
            </a:r>
            <a:r>
              <a:rPr lang="en-US" altLang="ko-KR" sz="1600" b="1" i="1" dirty="0">
                <a:solidFill>
                  <a:srgbClr val="2F5597"/>
                </a:solidFill>
              </a:rPr>
              <a:t>Contributions</a:t>
            </a:r>
            <a:br>
              <a:rPr lang="en-US" altLang="ko-KR" sz="1600" b="1" i="1" dirty="0">
                <a:solidFill>
                  <a:srgbClr val="2F5597"/>
                </a:solidFill>
              </a:rPr>
            </a:br>
            <a:br>
              <a:rPr lang="en-US" altLang="ko-KR" sz="1600" b="1" i="1" dirty="0">
                <a:solidFill>
                  <a:srgbClr val="2F5597"/>
                </a:solidFill>
              </a:rPr>
            </a:br>
            <a:br>
              <a:rPr lang="en-US" altLang="ko-KR" sz="1600" b="1" i="1" dirty="0">
                <a:solidFill>
                  <a:srgbClr val="2F5597"/>
                </a:solidFill>
              </a:rPr>
            </a:br>
            <a:endParaRPr lang="en-US" altLang="ko-KR" sz="1600" b="1" dirty="0"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n-US" altLang="ko-KR" sz="1600" b="1" dirty="0">
                <a:sym typeface="Wingdings" panose="05000000000000000000" pitchFamily="2" charset="2"/>
              </a:rPr>
              <a:t>Attack-Aware Adversarial Attack</a:t>
            </a:r>
            <a:r>
              <a:rPr lang="ko-KR" altLang="en-US" sz="1600" b="1" dirty="0">
                <a:sym typeface="Wingdings" panose="05000000000000000000" pitchFamily="2" charset="2"/>
              </a:rPr>
              <a:t>에 대응 가능 </a:t>
            </a:r>
            <a:r>
              <a:rPr lang="en-US" altLang="ko-KR" sz="1600" b="1" dirty="0">
                <a:sym typeface="Wingdings" panose="05000000000000000000" pitchFamily="2" charset="2"/>
              </a:rPr>
              <a:t>(</a:t>
            </a:r>
            <a:r>
              <a:rPr lang="ko-KR" altLang="en-US" sz="1600" b="1" dirty="0">
                <a:sym typeface="Wingdings" panose="05000000000000000000" pitchFamily="2" charset="2"/>
              </a:rPr>
              <a:t>효과적인 </a:t>
            </a:r>
            <a:r>
              <a:rPr lang="en-US" altLang="ko-KR" sz="1600" b="1" dirty="0">
                <a:sym typeface="Wingdings" panose="05000000000000000000" pitchFamily="2" charset="2"/>
              </a:rPr>
              <a:t>Denoising)</a:t>
            </a:r>
            <a:br>
              <a:rPr lang="en-US" altLang="ko-KR" sz="1600" b="1" dirty="0">
                <a:sym typeface="Wingdings" panose="05000000000000000000" pitchFamily="2" charset="2"/>
              </a:rPr>
            </a:br>
            <a:endParaRPr lang="en-US" altLang="ko-KR" sz="1600" b="1" dirty="0"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arenR"/>
            </a:pPr>
            <a:endParaRPr lang="en-US" altLang="ko-KR" sz="1600" b="1" dirty="0"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ko-KR" altLang="en-US" sz="1600" b="1" dirty="0">
                <a:sym typeface="Wingdings" panose="05000000000000000000" pitchFamily="2" charset="2"/>
              </a:rPr>
              <a:t>직접적인 적대적 훈련 없이 적대적 공격 </a:t>
            </a:r>
            <a:r>
              <a:rPr lang="en-US" altLang="ko-KR" sz="1600" b="1" dirty="0">
                <a:sym typeface="Wingdings" panose="05000000000000000000" pitchFamily="2" charset="2"/>
              </a:rPr>
              <a:t>robustness </a:t>
            </a:r>
            <a:r>
              <a:rPr lang="ko-KR" altLang="en-US" sz="1600" b="1" dirty="0">
                <a:sym typeface="Wingdings" panose="05000000000000000000" pitchFamily="2" charset="2"/>
              </a:rPr>
              <a:t>취득</a:t>
            </a:r>
            <a:br>
              <a:rPr lang="en-US" altLang="ko-KR" sz="1600" b="1" dirty="0">
                <a:sym typeface="Wingdings" panose="05000000000000000000" pitchFamily="2" charset="2"/>
              </a:rPr>
            </a:br>
            <a:endParaRPr lang="en-US" altLang="ko-KR" sz="1600" b="1" dirty="0"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arenR"/>
            </a:pPr>
            <a:endParaRPr lang="en-US" altLang="ko-KR" sz="1600" b="1" dirty="0"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n-US" altLang="ko-KR" sz="1600" b="1" dirty="0">
                <a:sym typeface="Wingdings" panose="05000000000000000000" pitchFamily="2" charset="2"/>
              </a:rPr>
              <a:t>Gradient </a:t>
            </a:r>
            <a:r>
              <a:rPr lang="ko-KR" altLang="en-US" sz="1600" b="1" dirty="0">
                <a:sym typeface="Wingdings" panose="05000000000000000000" pitchFamily="2" charset="2"/>
              </a:rPr>
              <a:t>교란 </a:t>
            </a:r>
            <a:r>
              <a:rPr lang="en-US" altLang="ko-KR" sz="1600" b="1" dirty="0">
                <a:sym typeface="Wingdings" panose="05000000000000000000" pitchFamily="2" charset="2"/>
              </a:rPr>
              <a:t>+ </a:t>
            </a:r>
            <a:r>
              <a:rPr lang="ko-KR" altLang="en-US" sz="1600" b="1" dirty="0">
                <a:sym typeface="Wingdings" panose="05000000000000000000" pitchFamily="2" charset="2"/>
              </a:rPr>
              <a:t>적대적 </a:t>
            </a:r>
            <a:r>
              <a:rPr lang="en-US" altLang="ko-KR" sz="1600" b="1" dirty="0">
                <a:sym typeface="Wingdings" panose="05000000000000000000" pitchFamily="2" charset="2"/>
              </a:rPr>
              <a:t>Perturbation </a:t>
            </a:r>
            <a:r>
              <a:rPr lang="ko-KR" altLang="en-US" sz="1600" b="1" dirty="0">
                <a:sym typeface="Wingdings" panose="05000000000000000000" pitchFamily="2" charset="2"/>
              </a:rPr>
              <a:t>제거가 가능한 복합 방어</a:t>
            </a:r>
            <a:endParaRPr lang="en-US" altLang="ko-KR" sz="1600" b="1" dirty="0"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arenR"/>
            </a:pPr>
            <a:endParaRPr lang="en-US" altLang="ko-KR" sz="1600" b="1" dirty="0"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arenR"/>
            </a:pPr>
            <a:endParaRPr lang="en-US" altLang="ko-KR" sz="16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17610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28679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22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실험계획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DD2106-550A-1192-6C5E-E5E31CE17908}"/>
              </a:ext>
            </a:extLst>
          </p:cNvPr>
          <p:cNvSpPr txBox="1"/>
          <p:nvPr/>
        </p:nvSpPr>
        <p:spPr>
          <a:xfrm>
            <a:off x="725108" y="2227159"/>
            <a:ext cx="820577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altLang="ko-KR" sz="1600" b="1" i="1" dirty="0">
                <a:solidFill>
                  <a:srgbClr val="2F5597"/>
                </a:solidFill>
              </a:rPr>
            </a:br>
            <a:endParaRPr lang="en-US" altLang="ko-KR" sz="1600" b="1" dirty="0"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n-US" altLang="ko-KR" sz="1600" b="1" dirty="0">
                <a:sym typeface="Wingdings" panose="05000000000000000000" pitchFamily="2" charset="2"/>
              </a:rPr>
              <a:t>Denoising </a:t>
            </a:r>
            <a:r>
              <a:rPr lang="ko-KR" altLang="en-US" sz="1600" b="1" dirty="0">
                <a:sym typeface="Wingdings" panose="05000000000000000000" pitchFamily="2" charset="2"/>
              </a:rPr>
              <a:t>모듈 추가된 </a:t>
            </a:r>
            <a:r>
              <a:rPr lang="en-US" altLang="ko-KR" sz="1600" b="1" dirty="0">
                <a:sym typeface="Wingdings" panose="05000000000000000000" pitchFamily="2" charset="2"/>
              </a:rPr>
              <a:t>Student model </a:t>
            </a:r>
            <a:r>
              <a:rPr lang="ko-KR" altLang="en-US" sz="1600" b="1" dirty="0">
                <a:sym typeface="Wingdings" panose="05000000000000000000" pitchFamily="2" charset="2"/>
              </a:rPr>
              <a:t>구축 </a:t>
            </a:r>
            <a:r>
              <a:rPr lang="en-US" altLang="ko-KR" sz="1600" b="1" dirty="0">
                <a:solidFill>
                  <a:srgbClr val="00B050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600" b="1" dirty="0">
                <a:solidFill>
                  <a:srgbClr val="00B050"/>
                </a:solidFill>
                <a:sym typeface="Wingdings" panose="05000000000000000000" pitchFamily="2" charset="2"/>
              </a:rPr>
              <a:t>진행 중</a:t>
            </a:r>
            <a:r>
              <a:rPr lang="en-US" altLang="ko-KR" sz="1600" b="1" dirty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  <a:br>
              <a:rPr lang="en-US" altLang="ko-KR" sz="1600" b="1" dirty="0">
                <a:solidFill>
                  <a:srgbClr val="00B050"/>
                </a:solidFill>
                <a:sym typeface="Wingdings" panose="05000000000000000000" pitchFamily="2" charset="2"/>
              </a:rPr>
            </a:br>
            <a:endParaRPr lang="en-US" altLang="ko-KR" sz="16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arenR"/>
            </a:pPr>
            <a:endParaRPr lang="en-US" altLang="ko-KR" sz="1600" b="1" dirty="0"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ko-KR" altLang="en-US" sz="1600" b="1" dirty="0">
                <a:sym typeface="Wingdings" panose="05000000000000000000" pitchFamily="2" charset="2"/>
              </a:rPr>
              <a:t>적대적 공격에 강인한 </a:t>
            </a:r>
            <a:r>
              <a:rPr lang="en-US" altLang="ko-KR" sz="1600" b="1" dirty="0">
                <a:sym typeface="Wingdings" panose="05000000000000000000" pitchFamily="2" charset="2"/>
              </a:rPr>
              <a:t>Teacher model </a:t>
            </a:r>
            <a:r>
              <a:rPr lang="ko-KR" altLang="en-US" sz="1600" b="1" dirty="0">
                <a:sym typeface="Wingdings" panose="05000000000000000000" pitchFamily="2" charset="2"/>
              </a:rPr>
              <a:t>구축 </a:t>
            </a:r>
            <a:r>
              <a:rPr lang="en-US" altLang="ko-KR" sz="1600" b="1" dirty="0">
                <a:solidFill>
                  <a:schemeClr val="accent2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600" b="1" dirty="0">
                <a:solidFill>
                  <a:schemeClr val="accent2"/>
                </a:solidFill>
                <a:sym typeface="Wingdings" panose="05000000000000000000" pitchFamily="2" charset="2"/>
              </a:rPr>
              <a:t>진행 예정</a:t>
            </a:r>
            <a:r>
              <a:rPr lang="en-US" altLang="ko-KR" sz="1600" b="1" dirty="0">
                <a:solidFill>
                  <a:schemeClr val="accent2"/>
                </a:solidFill>
                <a:sym typeface="Wingdings" panose="05000000000000000000" pitchFamily="2" charset="2"/>
              </a:rPr>
              <a:t>)</a:t>
            </a:r>
            <a:br>
              <a:rPr lang="en-US" altLang="ko-KR" sz="1600" b="1" dirty="0">
                <a:sym typeface="Wingdings" panose="05000000000000000000" pitchFamily="2" charset="2"/>
              </a:rPr>
            </a:br>
            <a:endParaRPr lang="en-US" altLang="ko-KR" sz="1600" b="1" dirty="0"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arenR"/>
            </a:pPr>
            <a:endParaRPr lang="en-US" altLang="ko-KR" sz="1600" b="1" dirty="0"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n-US" altLang="ko-KR" sz="1600" b="1" dirty="0">
                <a:sym typeface="Wingdings" panose="05000000000000000000" pitchFamily="2" charset="2"/>
              </a:rPr>
              <a:t>Teacher model</a:t>
            </a:r>
            <a:r>
              <a:rPr lang="ko-KR" altLang="en-US" sz="1600" b="1" dirty="0">
                <a:sym typeface="Wingdings" panose="05000000000000000000" pitchFamily="2" charset="2"/>
              </a:rPr>
              <a:t>과 </a:t>
            </a:r>
            <a:r>
              <a:rPr lang="en-US" altLang="ko-KR" sz="1600" b="1" dirty="0">
                <a:sym typeface="Wingdings" panose="05000000000000000000" pitchFamily="2" charset="2"/>
              </a:rPr>
              <a:t>Student model</a:t>
            </a:r>
            <a:r>
              <a:rPr lang="ko-KR" altLang="en-US" sz="1600" b="1" dirty="0">
                <a:sym typeface="Wingdings" panose="05000000000000000000" pitchFamily="2" charset="2"/>
              </a:rPr>
              <a:t>의 </a:t>
            </a:r>
            <a:r>
              <a:rPr lang="ko-KR" altLang="en-US" sz="1600" b="1" dirty="0" err="1">
                <a:sym typeface="Wingdings" panose="05000000000000000000" pitchFamily="2" charset="2"/>
              </a:rPr>
              <a:t>지식증류</a:t>
            </a:r>
            <a:r>
              <a:rPr lang="ko-KR" altLang="en-US" sz="1600" b="1" dirty="0">
                <a:sym typeface="Wingdings" panose="05000000000000000000" pitchFamily="2" charset="2"/>
              </a:rPr>
              <a:t> 기반 융합 모델 구축 </a:t>
            </a:r>
            <a:r>
              <a:rPr lang="en-US" altLang="ko-KR" sz="1600" b="1" dirty="0">
                <a:solidFill>
                  <a:schemeClr val="accent2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600" b="1" dirty="0">
                <a:solidFill>
                  <a:schemeClr val="accent2"/>
                </a:solidFill>
                <a:sym typeface="Wingdings" panose="05000000000000000000" pitchFamily="2" charset="2"/>
              </a:rPr>
              <a:t>진행 예정</a:t>
            </a:r>
            <a:r>
              <a:rPr lang="en-US" altLang="ko-KR" sz="1600" b="1" dirty="0">
                <a:solidFill>
                  <a:schemeClr val="accent2"/>
                </a:solidFill>
                <a:sym typeface="Wingdings" panose="05000000000000000000" pitchFamily="2" charset="2"/>
              </a:rPr>
              <a:t>)</a:t>
            </a:r>
          </a:p>
          <a:p>
            <a:pPr marL="800100" lvl="1" indent="-342900">
              <a:buFont typeface="+mj-lt"/>
              <a:buAutoNum type="arabicParenR"/>
            </a:pPr>
            <a:endParaRPr lang="en-US" altLang="ko-KR" sz="1600" b="1" dirty="0"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arenR"/>
            </a:pPr>
            <a:endParaRPr lang="en-US" altLang="ko-KR" sz="16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0497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3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연구 개요</a:t>
            </a:r>
            <a:endParaRPr lang="ko-KR" altLang="en-US" sz="20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E4E6F3-1F0D-C086-817D-35C19C9DCD1C}"/>
              </a:ext>
            </a:extLst>
          </p:cNvPr>
          <p:cNvSpPr txBox="1"/>
          <p:nvPr/>
        </p:nvSpPr>
        <p:spPr>
          <a:xfrm>
            <a:off x="791198" y="1864696"/>
            <a:ext cx="1012445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2F5597"/>
                </a:solidFill>
              </a:rPr>
              <a:t>Research Objective &amp; Contributions</a:t>
            </a:r>
            <a:br>
              <a:rPr lang="en-US" altLang="ko-KR" b="1" dirty="0">
                <a:solidFill>
                  <a:srgbClr val="2F5597"/>
                </a:solidFill>
              </a:rPr>
            </a:br>
            <a:br>
              <a:rPr lang="en-US" altLang="ko-KR" b="1" dirty="0">
                <a:solidFill>
                  <a:srgbClr val="2F5597"/>
                </a:solidFill>
              </a:rPr>
            </a:br>
            <a:br>
              <a:rPr lang="en-US" altLang="ko-KR" b="1" dirty="0">
                <a:solidFill>
                  <a:srgbClr val="2F5597"/>
                </a:solidFill>
              </a:rPr>
            </a:br>
            <a:br>
              <a:rPr lang="en-US" altLang="ko-KR" b="1" dirty="0">
                <a:solidFill>
                  <a:srgbClr val="2F5597"/>
                </a:solidFill>
              </a:rPr>
            </a:br>
            <a:r>
              <a:rPr lang="en-US" altLang="ko-KR" sz="1600" b="1" dirty="0"/>
              <a:t>1) Gradient </a:t>
            </a:r>
            <a:r>
              <a:rPr lang="ko-KR" altLang="en-US" sz="1600" b="1" dirty="0"/>
              <a:t>교란 </a:t>
            </a:r>
            <a:r>
              <a:rPr lang="en-US" altLang="ko-KR" sz="1600" b="1" dirty="0"/>
              <a:t>+ </a:t>
            </a:r>
            <a:r>
              <a:rPr lang="ko-KR" altLang="en-US" sz="1600" b="1" dirty="0"/>
              <a:t>적대적 </a:t>
            </a:r>
            <a:r>
              <a:rPr lang="en-US" altLang="ko-KR" sz="1600" b="1" dirty="0"/>
              <a:t>Perturbation </a:t>
            </a:r>
            <a:r>
              <a:rPr lang="ko-KR" altLang="en-US" sz="1600" b="1" dirty="0"/>
              <a:t>제거가 가능한 적대적 공격 복합 방어모델 구축</a:t>
            </a:r>
            <a:br>
              <a:rPr lang="en-US" altLang="ko-KR" sz="1600" b="1" dirty="0"/>
            </a:br>
            <a:br>
              <a:rPr lang="en-US" altLang="ko-KR" b="1" dirty="0">
                <a:solidFill>
                  <a:srgbClr val="2F5597"/>
                </a:solidFill>
              </a:rPr>
            </a:br>
            <a:br>
              <a:rPr lang="en-US" altLang="ko-KR" b="1" dirty="0"/>
            </a:br>
            <a:r>
              <a:rPr lang="en-US" altLang="ko-KR" sz="1600" b="1" dirty="0"/>
              <a:t>2) Attack-Aware Adversarial Attack(</a:t>
            </a:r>
            <a:r>
              <a:rPr lang="ko-KR" altLang="en-US" sz="1600" b="1" dirty="0"/>
              <a:t>공격자의 방어모델 구조 취득</a:t>
            </a:r>
            <a:r>
              <a:rPr lang="en-US" altLang="ko-KR" sz="1600" b="1" dirty="0"/>
              <a:t>)</a:t>
            </a:r>
            <a:r>
              <a:rPr lang="ko-KR" altLang="en-US" sz="1600" b="1" dirty="0"/>
              <a:t>에도 강인한 방어모델 구축 </a:t>
            </a:r>
            <a:br>
              <a:rPr lang="en-US" altLang="ko-KR" sz="1600" b="1" dirty="0"/>
            </a:br>
            <a:r>
              <a:rPr lang="en-US" altLang="ko-KR" sz="1600" b="1" dirty="0"/>
              <a:t>   </a:t>
            </a:r>
            <a:r>
              <a:rPr lang="en-US" altLang="ko-KR" sz="1600" b="1" i="1" dirty="0">
                <a:solidFill>
                  <a:srgbClr val="2F5597"/>
                </a:solidFill>
              </a:rPr>
              <a:t>(</a:t>
            </a:r>
            <a:r>
              <a:rPr lang="ko-KR" altLang="en-US" sz="1600" b="1" i="1" dirty="0">
                <a:solidFill>
                  <a:srgbClr val="2F5597"/>
                </a:solidFill>
              </a:rPr>
              <a:t>적대적훈련</a:t>
            </a:r>
            <a:r>
              <a:rPr lang="en-US" altLang="ko-KR" sz="1600" b="1" i="1" dirty="0">
                <a:solidFill>
                  <a:srgbClr val="2F5597"/>
                </a:solidFill>
              </a:rPr>
              <a:t>, gradient masking </a:t>
            </a:r>
            <a:r>
              <a:rPr lang="ko-KR" altLang="en-US" sz="1600" b="1" i="1" dirty="0">
                <a:solidFill>
                  <a:srgbClr val="2F5597"/>
                </a:solidFill>
              </a:rPr>
              <a:t>한계 개선</a:t>
            </a:r>
            <a:r>
              <a:rPr lang="en-US" altLang="ko-KR" sz="1600" b="1" i="1" dirty="0">
                <a:solidFill>
                  <a:srgbClr val="2F5597"/>
                </a:solidFill>
              </a:rPr>
              <a:t>) </a:t>
            </a:r>
            <a:br>
              <a:rPr lang="en-US" altLang="ko-KR" sz="1600" b="1" i="1" dirty="0">
                <a:solidFill>
                  <a:srgbClr val="2F5597"/>
                </a:solidFill>
              </a:rPr>
            </a:br>
            <a:br>
              <a:rPr lang="en-US" altLang="ko-KR" sz="1600" b="1" dirty="0"/>
            </a:br>
            <a:br>
              <a:rPr lang="en-US" altLang="ko-KR" sz="1600" b="1" dirty="0"/>
            </a:br>
            <a:r>
              <a:rPr lang="en-US" altLang="ko-KR" sz="1600" b="1" dirty="0"/>
              <a:t>3) </a:t>
            </a:r>
            <a:r>
              <a:rPr lang="ko-KR" altLang="en-US" sz="1600" b="1" dirty="0"/>
              <a:t>직접적인 적대적 훈련 없이 효과적인 </a:t>
            </a:r>
            <a:r>
              <a:rPr lang="en-US" altLang="ko-KR" sz="1600" b="1" dirty="0"/>
              <a:t>Denoising </a:t>
            </a:r>
            <a:br>
              <a:rPr lang="en-US" altLang="ko-KR" sz="1600" b="1" dirty="0"/>
            </a:br>
            <a:r>
              <a:rPr lang="en-US" altLang="ko-KR" sz="1600" b="1" dirty="0"/>
              <a:t>   </a:t>
            </a:r>
            <a:r>
              <a:rPr lang="en-US" altLang="ko-KR" sz="1600" b="1" i="1" dirty="0">
                <a:solidFill>
                  <a:srgbClr val="2F5597"/>
                </a:solidFill>
              </a:rPr>
              <a:t>(Denoising </a:t>
            </a:r>
            <a:r>
              <a:rPr lang="ko-KR" altLang="en-US" sz="1600" b="1" i="1" dirty="0">
                <a:solidFill>
                  <a:srgbClr val="2F5597"/>
                </a:solidFill>
              </a:rPr>
              <a:t>방식의 한계 개선</a:t>
            </a:r>
            <a:r>
              <a:rPr lang="en-US" altLang="ko-KR" sz="1600" b="1" i="1" dirty="0">
                <a:solidFill>
                  <a:srgbClr val="2F5597"/>
                </a:solidFill>
              </a:rPr>
              <a:t>)</a:t>
            </a:r>
            <a:br>
              <a:rPr lang="en-US" altLang="ko-KR" sz="1600" b="1" i="1" dirty="0">
                <a:solidFill>
                  <a:srgbClr val="2F5597"/>
                </a:solidFill>
              </a:rPr>
            </a:br>
            <a:br>
              <a:rPr lang="en-US" altLang="ko-KR" sz="1600" b="1" dirty="0"/>
            </a:br>
            <a:endParaRPr lang="en-US" altLang="ko-KR" sz="1600" b="1" i="1" dirty="0">
              <a:solidFill>
                <a:srgbClr val="2F5597"/>
              </a:solidFill>
            </a:endParaRPr>
          </a:p>
          <a:p>
            <a:endParaRPr lang="en-US" altLang="ko-KR" sz="1600" b="1" dirty="0"/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4E389A86-7C10-3401-0243-FD19B49EAB3F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24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4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적대적 </a:t>
            </a:r>
            <a:r>
              <a:rPr lang="ko-KR" altLang="en-US" sz="20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공격 방어연구 </a:t>
            </a:r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분석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E4E6F3-1F0D-C086-817D-35C19C9DCD1C}"/>
              </a:ext>
            </a:extLst>
          </p:cNvPr>
          <p:cNvSpPr txBox="1"/>
          <p:nvPr/>
        </p:nvSpPr>
        <p:spPr>
          <a:xfrm>
            <a:off x="791199" y="1856452"/>
            <a:ext cx="627428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i="1">
                <a:solidFill>
                  <a:srgbClr val="2F5597"/>
                </a:solidFill>
              </a:rPr>
              <a:t>방어기법 고안 시 고려할 점</a:t>
            </a:r>
            <a:br>
              <a:rPr lang="en-US" altLang="ko-KR" sz="1600" b="1" i="1">
                <a:solidFill>
                  <a:srgbClr val="2F5597"/>
                </a:solidFill>
              </a:rPr>
            </a:br>
            <a:br>
              <a:rPr lang="en-US" altLang="ko-KR" sz="1600" b="1" i="1">
                <a:solidFill>
                  <a:srgbClr val="2F5597"/>
                </a:solidFill>
              </a:rPr>
            </a:br>
            <a:endParaRPr lang="en-US" altLang="ko-KR" sz="1600" b="1" i="1">
              <a:solidFill>
                <a:srgbClr val="2F559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/>
          </a:p>
          <a:p>
            <a:pPr marL="800100" lvl="1" indent="-342900">
              <a:buFont typeface="+mj-lt"/>
              <a:buAutoNum type="arabicParenR"/>
            </a:pPr>
            <a:r>
              <a:rPr lang="en-US" altLang="ko-KR" sz="1600" b="1"/>
              <a:t> </a:t>
            </a:r>
            <a:r>
              <a:rPr lang="en-US" altLang="ko-KR" sz="1600" b="1">
                <a:solidFill>
                  <a:schemeClr val="accent2"/>
                </a:solidFill>
              </a:rPr>
              <a:t>White box </a:t>
            </a:r>
            <a:r>
              <a:rPr lang="ko-KR" altLang="en-US" sz="1600" b="1">
                <a:solidFill>
                  <a:schemeClr val="accent2"/>
                </a:solidFill>
              </a:rPr>
              <a:t>환경의 가정을 </a:t>
            </a:r>
            <a:r>
              <a:rPr lang="ko-KR" altLang="en-US" sz="1600" b="1"/>
              <a:t>통해 위협 모델을 적절히 설정</a:t>
            </a:r>
            <a:br>
              <a:rPr lang="en-US" altLang="ko-KR" sz="1600" b="1"/>
            </a:br>
            <a:br>
              <a:rPr lang="en-US" altLang="ko-KR" sz="1600" b="1"/>
            </a:br>
            <a:endParaRPr lang="en-US" altLang="ko-KR" sz="1600" b="1"/>
          </a:p>
          <a:p>
            <a:pPr marL="800100" lvl="1" indent="-342900">
              <a:buFont typeface="+mj-lt"/>
              <a:buAutoNum type="arabicParenR"/>
            </a:pPr>
            <a:r>
              <a:rPr lang="ko-KR" altLang="en-US" sz="1600" b="1"/>
              <a:t> 누구나 재구현 할 수 있도록 </a:t>
            </a:r>
            <a:r>
              <a:rPr lang="ko-KR" altLang="en-US" sz="1600" b="1">
                <a:solidFill>
                  <a:schemeClr val="accent2"/>
                </a:solidFill>
              </a:rPr>
              <a:t>명확한 공격환경 설정</a:t>
            </a:r>
            <a:br>
              <a:rPr lang="en-US" altLang="ko-KR" sz="1600" b="1"/>
            </a:br>
            <a:br>
              <a:rPr lang="en-US" altLang="ko-KR" sz="1600" b="1"/>
            </a:br>
            <a:endParaRPr lang="en-US" altLang="ko-KR" sz="1600" b="1"/>
          </a:p>
          <a:p>
            <a:pPr marL="800100" lvl="1" indent="-342900">
              <a:buFont typeface="+mj-lt"/>
              <a:buAutoNum type="arabicParenR"/>
            </a:pPr>
            <a:r>
              <a:rPr lang="ko-KR" altLang="en-US" sz="1600" b="1"/>
              <a:t> </a:t>
            </a:r>
            <a:r>
              <a:rPr lang="ko-KR" altLang="en-US" sz="1600" b="1">
                <a:solidFill>
                  <a:schemeClr val="accent2"/>
                </a:solidFill>
              </a:rPr>
              <a:t>데이터셋에 따른 </a:t>
            </a:r>
            <a:r>
              <a:rPr lang="ko-KR" altLang="en-US" sz="1600" b="1"/>
              <a:t>적절한 </a:t>
            </a:r>
            <a:r>
              <a:rPr lang="ko-KR" altLang="en-US" sz="1600" b="1">
                <a:solidFill>
                  <a:schemeClr val="accent2"/>
                </a:solidFill>
              </a:rPr>
              <a:t>공격</a:t>
            </a:r>
            <a:r>
              <a:rPr lang="ko-KR" altLang="en-US" sz="1600" b="1"/>
              <a:t> 고려</a:t>
            </a:r>
            <a:br>
              <a:rPr lang="en-US" altLang="ko-KR" sz="1600" b="1"/>
            </a:br>
            <a:endParaRPr lang="en-US" altLang="ko-KR" sz="1600" b="1"/>
          </a:p>
          <a:p>
            <a:pPr marL="800100" lvl="1" indent="-342900">
              <a:buFont typeface="+mj-lt"/>
              <a:buAutoNum type="arabicParenR"/>
            </a:pPr>
            <a:endParaRPr lang="en-US" altLang="ko-KR" sz="1600" b="1"/>
          </a:p>
          <a:p>
            <a:pPr marL="800100" lvl="1" indent="-342900">
              <a:buFont typeface="+mj-lt"/>
              <a:buAutoNum type="arabicParenR"/>
            </a:pPr>
            <a:r>
              <a:rPr lang="en-US" altLang="ko-KR" sz="1600" b="1"/>
              <a:t> </a:t>
            </a:r>
            <a:r>
              <a:rPr lang="en-US" altLang="ko-KR" sz="1600" b="1">
                <a:solidFill>
                  <a:schemeClr val="accent2"/>
                </a:solidFill>
              </a:rPr>
              <a:t>Obfuscated gradient</a:t>
            </a:r>
            <a:r>
              <a:rPr lang="ko-KR" altLang="en-US" sz="1600" b="1"/>
              <a:t>에</a:t>
            </a:r>
            <a:r>
              <a:rPr lang="en-US" altLang="ko-KR" sz="1600" b="1">
                <a:solidFill>
                  <a:schemeClr val="accent2"/>
                </a:solidFill>
              </a:rPr>
              <a:t> </a:t>
            </a:r>
            <a:r>
              <a:rPr lang="ko-KR" altLang="en-US" sz="1600" b="1">
                <a:solidFill>
                  <a:schemeClr val="accent2"/>
                </a:solidFill>
              </a:rPr>
              <a:t>해당되지 않도록 </a:t>
            </a:r>
            <a:r>
              <a:rPr lang="ko-KR" altLang="en-US" sz="1600" b="1"/>
              <a:t>고려</a:t>
            </a:r>
            <a:endParaRPr lang="en-US" altLang="ko-KR" sz="1600" b="1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8A1CA39-DEE2-132E-5571-6AFD5F479DE1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BE1D25D-20F6-1E77-9385-8A1D14ECB304}"/>
              </a:ext>
            </a:extLst>
          </p:cNvPr>
          <p:cNvSpPr txBox="1"/>
          <p:nvPr/>
        </p:nvSpPr>
        <p:spPr>
          <a:xfrm>
            <a:off x="3800475" y="6468577"/>
            <a:ext cx="7419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/>
              <a:t>Athalye, Anish, Nicholas Carlini, and David Wagner. "Obfuscated gradients give a false sense of security: Circumventing defenses to adversarial examples." International conference on machine learning. PMLR, 2018.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370898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5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E4E6F3-1F0D-C086-817D-35C19C9DCD1C}"/>
              </a:ext>
            </a:extLst>
          </p:cNvPr>
          <p:cNvSpPr txBox="1"/>
          <p:nvPr/>
        </p:nvSpPr>
        <p:spPr>
          <a:xfrm>
            <a:off x="791199" y="1856452"/>
            <a:ext cx="10179069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i="1">
                <a:solidFill>
                  <a:srgbClr val="2F5597"/>
                </a:solidFill>
              </a:rPr>
              <a:t>Obfuscated Gradient</a:t>
            </a:r>
            <a:br>
              <a:rPr lang="en-US" altLang="ko-KR" b="1"/>
            </a:br>
            <a:br>
              <a:rPr lang="en-US" altLang="ko-KR" b="1"/>
            </a:br>
            <a:br>
              <a:rPr lang="en-US" altLang="ko-KR" b="1"/>
            </a:br>
            <a:r>
              <a:rPr lang="en-US" altLang="ko-KR" b="1"/>
              <a:t>:  </a:t>
            </a:r>
            <a:r>
              <a:rPr lang="ko-KR" altLang="en-US" sz="1600" b="1">
                <a:solidFill>
                  <a:srgbClr val="FF0000"/>
                </a:solidFill>
              </a:rPr>
              <a:t>방어기법 고안 시 피해야 하는 특징</a:t>
            </a:r>
            <a:r>
              <a:rPr lang="ko-KR" altLang="en-US" sz="1600" b="1"/>
              <a:t>으로 </a:t>
            </a:r>
            <a:br>
              <a:rPr lang="en-US" altLang="ko-KR" sz="1600" b="1"/>
            </a:br>
            <a:br>
              <a:rPr lang="en-US" altLang="ko-KR" sz="1600" b="1"/>
            </a:br>
            <a:r>
              <a:rPr lang="en-US" altLang="ko-KR" sz="1600" b="1"/>
              <a:t>   </a:t>
            </a:r>
            <a:r>
              <a:rPr lang="ko-KR" altLang="en-US" sz="1600" b="1"/>
              <a:t>해당 방어기법이 실제로 </a:t>
            </a:r>
            <a:r>
              <a:rPr lang="en-US" altLang="ko-KR" sz="1600" b="1"/>
              <a:t>robust </a:t>
            </a:r>
            <a:r>
              <a:rPr lang="ko-KR" altLang="en-US" sz="1600" b="1"/>
              <a:t>한 것이 아니라</a:t>
            </a:r>
            <a:r>
              <a:rPr lang="en-US" altLang="ko-KR" sz="1600" b="1"/>
              <a:t> robust </a:t>
            </a:r>
            <a:r>
              <a:rPr lang="ko-KR" altLang="en-US" sz="1600" b="1"/>
              <a:t>한 것 처럼 보이는 것</a:t>
            </a:r>
            <a:endParaRPr lang="en-US" altLang="ko-KR" sz="1600" b="1"/>
          </a:p>
          <a:p>
            <a:br>
              <a:rPr lang="en-US" altLang="ko-KR" sz="1600" b="1">
                <a:solidFill>
                  <a:srgbClr val="FF0000"/>
                </a:solidFill>
              </a:rPr>
            </a:br>
            <a:br>
              <a:rPr lang="en-US" altLang="ko-KR" sz="1600" b="1">
                <a:solidFill>
                  <a:srgbClr val="FF0000"/>
                </a:solidFill>
              </a:rPr>
            </a:br>
            <a:br>
              <a:rPr lang="en-US" altLang="ko-KR" sz="1600" b="1">
                <a:solidFill>
                  <a:srgbClr val="FF0000"/>
                </a:solidFill>
              </a:rPr>
            </a:br>
            <a:endParaRPr lang="en-US" altLang="ko-KR" sz="1600" b="1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/>
              <a:t>Obfuscated Gradient </a:t>
            </a:r>
            <a:r>
              <a:rPr lang="ko-KR" altLang="en-US" sz="1600" b="1"/>
              <a:t>특징을 보이는 방어기법은 공격자에게 </a:t>
            </a:r>
            <a:r>
              <a:rPr lang="en-US" altLang="ko-KR" sz="1600" b="1"/>
              <a:t>gradient</a:t>
            </a:r>
            <a:r>
              <a:rPr lang="ko-KR" altLang="en-US" sz="1600" b="1"/>
              <a:t>를 숨기는 것이며</a:t>
            </a:r>
            <a:r>
              <a:rPr lang="en-US" altLang="ko-KR" sz="1600" b="1"/>
              <a:t>, </a:t>
            </a:r>
            <a:r>
              <a:rPr lang="ko-KR" altLang="en-US" sz="1600" b="1">
                <a:solidFill>
                  <a:srgbClr val="FF0000"/>
                </a:solidFill>
              </a:rPr>
              <a:t>본질적인 방어 </a:t>
            </a:r>
            <a:r>
              <a:rPr lang="en-US" altLang="ko-KR" sz="1600" b="1">
                <a:solidFill>
                  <a:srgbClr val="FF0000"/>
                </a:solidFill>
              </a:rPr>
              <a:t>X</a:t>
            </a:r>
            <a:br>
              <a:rPr lang="en-US" altLang="ko-KR" sz="1600" b="1"/>
            </a:br>
            <a:endParaRPr lang="en-US" altLang="ko-KR" sz="16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/>
              <a:t>따라서</a:t>
            </a:r>
            <a:r>
              <a:rPr lang="en-US" altLang="ko-KR" sz="1600" b="1"/>
              <a:t>, Obfuscated Gradient </a:t>
            </a:r>
            <a:r>
              <a:rPr lang="ko-KR" altLang="en-US" sz="1600" b="1"/>
              <a:t>특징을 보이지 않는 </a:t>
            </a:r>
            <a:r>
              <a:rPr lang="en-US" altLang="ko-KR" sz="1600" b="1"/>
              <a:t>robust</a:t>
            </a:r>
            <a:r>
              <a:rPr lang="ko-KR" altLang="en-US" sz="1600" b="1"/>
              <a:t>한 방어기법을 구축해야 함</a:t>
            </a:r>
            <a:endParaRPr lang="en-US" altLang="ko-KR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B715C8-EB6F-5E92-3725-805A93DFFB40}"/>
              </a:ext>
            </a:extLst>
          </p:cNvPr>
          <p:cNvSpPr txBox="1"/>
          <p:nvPr/>
        </p:nvSpPr>
        <p:spPr>
          <a:xfrm>
            <a:off x="3800475" y="6468577"/>
            <a:ext cx="7419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/>
              <a:t>Athalye, Anish, Nicholas Carlini, and David Wagner. "Obfuscated gradients give a false sense of security: Circumventing defenses to adversarial examples." International conference on machine learning. PMLR, 2018.</a:t>
            </a:r>
            <a:endParaRPr lang="ko-KR" altLang="en-US" sz="90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2B5E737-C910-CB75-0B9B-7658440A893E}"/>
              </a:ext>
            </a:extLst>
          </p:cNvPr>
          <p:cNvSpPr/>
          <p:nvPr/>
        </p:nvSpPr>
        <p:spPr>
          <a:xfrm>
            <a:off x="429222" y="1003492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적대적 </a:t>
            </a:r>
            <a:r>
              <a:rPr lang="ko-KR" altLang="en-US" sz="20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공격 방어연구 </a:t>
            </a:r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분석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F8E8A7C8-498F-2C00-4465-06D223561F68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64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6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E4E6F3-1F0D-C086-817D-35C19C9DCD1C}"/>
              </a:ext>
            </a:extLst>
          </p:cNvPr>
          <p:cNvSpPr txBox="1"/>
          <p:nvPr/>
        </p:nvSpPr>
        <p:spPr>
          <a:xfrm>
            <a:off x="791199" y="1856452"/>
            <a:ext cx="3888693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i="1">
                <a:solidFill>
                  <a:srgbClr val="2F5597"/>
                </a:solidFill>
              </a:rPr>
              <a:t>Obfuscated Gradient </a:t>
            </a:r>
            <a:r>
              <a:rPr lang="ko-KR" altLang="en-US" b="1" i="1">
                <a:solidFill>
                  <a:srgbClr val="2F5597"/>
                </a:solidFill>
              </a:rPr>
              <a:t>종류</a:t>
            </a:r>
            <a:br>
              <a:rPr lang="en-US" altLang="ko-KR" b="1" i="1">
                <a:solidFill>
                  <a:srgbClr val="2F5597"/>
                </a:solidFill>
              </a:rPr>
            </a:br>
            <a:br>
              <a:rPr lang="en-US" altLang="ko-KR" b="1" i="1">
                <a:solidFill>
                  <a:srgbClr val="2F5597"/>
                </a:solidFill>
              </a:rPr>
            </a:br>
            <a:br>
              <a:rPr lang="en-US" altLang="ko-KR" b="1"/>
            </a:br>
            <a:endParaRPr lang="en-US" altLang="ko-KR" b="1"/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1600" b="1"/>
              <a:t>Shatterd gradient</a:t>
            </a:r>
            <a:br>
              <a:rPr lang="en-US" altLang="ko-KR" sz="1600" b="1"/>
            </a:br>
            <a:endParaRPr lang="en-US" altLang="ko-KR" sz="1600" b="1"/>
          </a:p>
          <a:p>
            <a:pPr marL="800100" lvl="1" indent="-342900">
              <a:buFont typeface="+mj-lt"/>
              <a:buAutoNum type="arabicPeriod"/>
            </a:pPr>
            <a:endParaRPr lang="en-US" altLang="ko-KR" sz="1600" b="1"/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1600" b="1"/>
              <a:t>Stochastic gradient</a:t>
            </a:r>
            <a:br>
              <a:rPr lang="en-US" altLang="ko-KR" sz="1600" b="1"/>
            </a:br>
            <a:endParaRPr lang="en-US" altLang="ko-KR" sz="1600" b="1"/>
          </a:p>
          <a:p>
            <a:pPr marL="800100" lvl="1" indent="-342900">
              <a:buFont typeface="+mj-lt"/>
              <a:buAutoNum type="arabicPeriod"/>
            </a:pPr>
            <a:endParaRPr lang="en-US" altLang="ko-KR" sz="1600" b="1"/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1600" b="1"/>
              <a:t>Vanishing/Exploding gradient</a:t>
            </a:r>
            <a:endParaRPr lang="en-US" altLang="ko-KR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B35668-B156-D8F6-391A-77361E548856}"/>
              </a:ext>
            </a:extLst>
          </p:cNvPr>
          <p:cNvSpPr txBox="1"/>
          <p:nvPr/>
        </p:nvSpPr>
        <p:spPr>
          <a:xfrm>
            <a:off x="3800475" y="6468577"/>
            <a:ext cx="7419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/>
              <a:t>Athalye, Anish, Nicholas Carlini, and David Wagner. "Obfuscated gradients give a false sense of security: Circumventing defenses to adversarial examples." International conference on machine learning. PMLR, 2018.</a:t>
            </a:r>
            <a:endParaRPr lang="ko-KR" altLang="en-US" sz="90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2813FF9-09DE-F2F6-DD4A-3B3559999E19}"/>
              </a:ext>
            </a:extLst>
          </p:cNvPr>
          <p:cNvSpPr/>
          <p:nvPr/>
        </p:nvSpPr>
        <p:spPr>
          <a:xfrm>
            <a:off x="429222" y="1003492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적대적 </a:t>
            </a:r>
            <a:r>
              <a:rPr lang="ko-KR" altLang="en-US" sz="20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공격 방어연구 </a:t>
            </a:r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분석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C9921D0-0B10-444E-30AD-5EA364F2B3CC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21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7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E4E6F3-1F0D-C086-817D-35C19C9DCD1C}"/>
              </a:ext>
            </a:extLst>
          </p:cNvPr>
          <p:cNvSpPr txBox="1"/>
          <p:nvPr/>
        </p:nvSpPr>
        <p:spPr>
          <a:xfrm>
            <a:off x="791199" y="1856452"/>
            <a:ext cx="945951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i="1" dirty="0">
                <a:solidFill>
                  <a:srgbClr val="2F5597"/>
                </a:solidFill>
              </a:rPr>
              <a:t>Obfuscated Gradient </a:t>
            </a:r>
            <a:r>
              <a:rPr lang="en-US" altLang="ko-KR" b="1" i="1" dirty="0"/>
              <a:t>#1 </a:t>
            </a:r>
            <a:r>
              <a:rPr lang="en-US" altLang="ko-KR" b="1" i="1" dirty="0" err="1"/>
              <a:t>Shatterd</a:t>
            </a:r>
            <a:r>
              <a:rPr lang="en-US" altLang="ko-KR" b="1" i="1" dirty="0"/>
              <a:t> gradient</a:t>
            </a:r>
            <a:br>
              <a:rPr lang="en-US" altLang="ko-KR" b="1" i="1" dirty="0"/>
            </a:br>
            <a:endParaRPr lang="en-US" altLang="ko-KR" b="1" i="1" dirty="0">
              <a:solidFill>
                <a:srgbClr val="2F559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i="1" dirty="0">
              <a:solidFill>
                <a:srgbClr val="2F5597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sz="1600" b="1" dirty="0"/>
              <a:t>Gradient </a:t>
            </a:r>
            <a:r>
              <a:rPr lang="ko-KR" altLang="en-US" sz="1600" b="1" dirty="0"/>
              <a:t>값 자체를 접근 불가능하게 하여 공격을 불가능하게</a:t>
            </a:r>
            <a:r>
              <a:rPr lang="en-US" altLang="ko-KR" sz="1600" b="1" dirty="0"/>
              <a:t> </a:t>
            </a:r>
            <a:r>
              <a:rPr lang="ko-KR" altLang="en-US" sz="1600" b="1" dirty="0"/>
              <a:t>하는 방어기법들이 해당</a:t>
            </a:r>
            <a:endParaRPr lang="en-US" altLang="ko-KR" sz="16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altLang="ko-KR" sz="16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ko-KR" altLang="en-US" sz="1600" b="1" dirty="0"/>
              <a:t>미분 불가능한 함수를 활용하여 공격을 불가능하게 함</a:t>
            </a:r>
            <a:br>
              <a:rPr lang="en-US" altLang="ko-KR" sz="1600" b="1" dirty="0"/>
            </a:br>
            <a:br>
              <a:rPr lang="en-US" altLang="ko-KR" sz="1600" b="1" dirty="0"/>
            </a:br>
            <a:endParaRPr lang="en-US" altLang="ko-KR" sz="16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altLang="ko-KR" sz="16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ko-KR" altLang="en-US" sz="1600" b="1" dirty="0"/>
              <a:t>하지만</a:t>
            </a:r>
            <a:r>
              <a:rPr lang="en-US" altLang="ko-KR" sz="1600" b="1" dirty="0"/>
              <a:t>, BPDA</a:t>
            </a:r>
            <a:r>
              <a:rPr lang="ko-KR" altLang="en-US" sz="1600" b="1" dirty="0"/>
              <a:t>라는 공격기법으로 </a:t>
            </a:r>
            <a:r>
              <a:rPr lang="en-US" altLang="ko-KR" sz="1600" b="1" dirty="0"/>
              <a:t>gradient </a:t>
            </a:r>
            <a:r>
              <a:rPr lang="ko-KR" altLang="en-US" sz="1600" b="1" dirty="0"/>
              <a:t>추정을 통한 공격이 가능 </a:t>
            </a:r>
            <a:r>
              <a:rPr lang="en-US" altLang="ko-KR" sz="1600" b="1" dirty="0">
                <a:sym typeface="Wingdings" panose="05000000000000000000" pitchFamily="2" charset="2"/>
              </a:rPr>
              <a:t> </a:t>
            </a:r>
            <a:r>
              <a:rPr lang="ko-KR" altLang="en-US" sz="1600" b="1" dirty="0">
                <a:solidFill>
                  <a:srgbClr val="FF0000"/>
                </a:solidFill>
              </a:rPr>
              <a:t>효과적인 방어기법 </a:t>
            </a:r>
            <a:r>
              <a:rPr lang="en-US" altLang="ko-KR" sz="1600" b="1" dirty="0">
                <a:solidFill>
                  <a:srgbClr val="FF0000"/>
                </a:solidFill>
              </a:rPr>
              <a:t>X</a:t>
            </a:r>
            <a:br>
              <a:rPr lang="en-US" altLang="ko-KR" sz="1600" b="1" dirty="0">
                <a:solidFill>
                  <a:srgbClr val="FF0000"/>
                </a:solidFill>
              </a:rPr>
            </a:br>
            <a:br>
              <a:rPr lang="en-US" altLang="ko-KR" sz="1600" b="1" dirty="0">
                <a:solidFill>
                  <a:srgbClr val="FF0000"/>
                </a:solidFill>
              </a:rPr>
            </a:br>
            <a:r>
              <a:rPr lang="en-US" altLang="ko-KR" sz="1600" b="1" dirty="0"/>
              <a:t>(</a:t>
            </a:r>
            <a:r>
              <a:rPr lang="ko-KR" altLang="en-US" sz="1600" b="1" dirty="0"/>
              <a:t>역방향 전파 시 근사치의 추정을 통한 </a:t>
            </a:r>
            <a:r>
              <a:rPr lang="en-US" altLang="ko-KR" sz="1600" b="1" dirty="0"/>
              <a:t>gradient </a:t>
            </a:r>
            <a:r>
              <a:rPr lang="ko-KR" altLang="en-US" sz="1600" b="1" dirty="0"/>
              <a:t>추정</a:t>
            </a:r>
            <a:r>
              <a:rPr lang="en-US" altLang="ko-KR" sz="1600" b="1" dirty="0"/>
              <a:t>)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DA60951-14A8-AB35-50B9-349EE0A7D05C}"/>
              </a:ext>
            </a:extLst>
          </p:cNvPr>
          <p:cNvSpPr/>
          <p:nvPr/>
        </p:nvSpPr>
        <p:spPr>
          <a:xfrm>
            <a:off x="429222" y="1003492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적대적 </a:t>
            </a:r>
            <a:r>
              <a:rPr lang="ko-KR" altLang="en-US" sz="20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공격 방어연구 </a:t>
            </a:r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분석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79A0ABE-C4FA-EACB-77F9-65A711838D92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21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8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E4E6F3-1F0D-C086-817D-35C19C9DCD1C}"/>
              </a:ext>
            </a:extLst>
          </p:cNvPr>
          <p:cNvSpPr txBox="1"/>
          <p:nvPr/>
        </p:nvSpPr>
        <p:spPr>
          <a:xfrm>
            <a:off x="791199" y="1856452"/>
            <a:ext cx="942418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i="1">
                <a:solidFill>
                  <a:srgbClr val="2F5597"/>
                </a:solidFill>
              </a:rPr>
              <a:t>Obfuscated Gradient </a:t>
            </a:r>
            <a:r>
              <a:rPr lang="en-US" altLang="ko-KR" b="1" i="1"/>
              <a:t>#2 Stochastic gradient</a:t>
            </a:r>
            <a:br>
              <a:rPr lang="en-US" altLang="ko-KR" b="1" i="1"/>
            </a:br>
            <a:endParaRPr lang="en-US" altLang="ko-KR" b="1" i="1">
              <a:solidFill>
                <a:srgbClr val="2F559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i="1">
              <a:solidFill>
                <a:srgbClr val="2F5597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sz="1600" b="1"/>
              <a:t>Gradient</a:t>
            </a:r>
            <a:r>
              <a:rPr lang="ko-KR" altLang="en-US" sz="1600" b="1"/>
              <a:t>의 확률적인 도출을 통해 랜덤값을 통한 </a:t>
            </a:r>
            <a:r>
              <a:rPr lang="en-US" altLang="ko-KR" sz="1600" b="1"/>
              <a:t>gradient </a:t>
            </a:r>
            <a:r>
              <a:rPr lang="ko-KR" altLang="en-US" sz="1600" b="1"/>
              <a:t>추출</a:t>
            </a:r>
            <a:br>
              <a:rPr lang="en-US" altLang="ko-KR" sz="1600" b="1"/>
            </a:br>
            <a:endParaRPr lang="en-US" altLang="ko-KR" sz="1600" b="1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ko-KR" altLang="en-US" sz="1600" b="1"/>
              <a:t>따라서</a:t>
            </a:r>
            <a:r>
              <a:rPr lang="en-US" altLang="ko-KR" sz="1600" b="1"/>
              <a:t>, </a:t>
            </a:r>
            <a:r>
              <a:rPr lang="ko-KR" altLang="en-US" sz="1600" b="1"/>
              <a:t>공격자는 </a:t>
            </a:r>
            <a:r>
              <a:rPr lang="en-US" altLang="ko-KR" sz="1600" b="1"/>
              <a:t>gradient </a:t>
            </a:r>
            <a:r>
              <a:rPr lang="ko-KR" altLang="en-US" sz="1600" b="1"/>
              <a:t>추정을 통한 공격 불가능</a:t>
            </a:r>
            <a:br>
              <a:rPr lang="en-US" altLang="ko-KR" sz="1600" b="1"/>
            </a:br>
            <a:br>
              <a:rPr lang="en-US" altLang="ko-KR" sz="1600" b="1"/>
            </a:br>
            <a:endParaRPr lang="en-US" altLang="ko-KR" sz="1600" b="1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altLang="ko-KR" sz="1600" b="1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ko-KR" altLang="en-US" sz="1600" b="1"/>
              <a:t>하지만</a:t>
            </a:r>
            <a:r>
              <a:rPr lang="en-US" altLang="ko-KR" sz="1600" b="1"/>
              <a:t>, EoT</a:t>
            </a:r>
            <a:r>
              <a:rPr lang="ko-KR" altLang="en-US" sz="1600" b="1"/>
              <a:t>라는 공격기법을 통해 </a:t>
            </a:r>
            <a:r>
              <a:rPr lang="en-US" altLang="ko-KR" sz="1600" b="1"/>
              <a:t>Stochastic gradient </a:t>
            </a:r>
            <a:r>
              <a:rPr lang="ko-KR" altLang="en-US" sz="1600" b="1"/>
              <a:t>기법 무력화 </a:t>
            </a:r>
            <a:r>
              <a:rPr lang="en-US" altLang="ko-KR" sz="1600" b="1">
                <a:sym typeface="Wingdings" panose="05000000000000000000" pitchFamily="2" charset="2"/>
              </a:rPr>
              <a:t> </a:t>
            </a:r>
            <a:r>
              <a:rPr lang="ko-KR" altLang="en-US" sz="1600" b="1">
                <a:solidFill>
                  <a:srgbClr val="FF0000"/>
                </a:solidFill>
              </a:rPr>
              <a:t>효과적인 방어기법 </a:t>
            </a:r>
            <a:r>
              <a:rPr lang="en-US" altLang="ko-KR" sz="1600" b="1">
                <a:solidFill>
                  <a:srgbClr val="FF0000"/>
                </a:solidFill>
              </a:rPr>
              <a:t>X</a:t>
            </a:r>
            <a:br>
              <a:rPr lang="en-US" altLang="ko-KR" sz="1600" b="1">
                <a:solidFill>
                  <a:srgbClr val="FF0000"/>
                </a:solidFill>
              </a:rPr>
            </a:br>
            <a:br>
              <a:rPr lang="en-US" altLang="ko-KR" sz="1600" b="1">
                <a:solidFill>
                  <a:srgbClr val="FF0000"/>
                </a:solidFill>
              </a:rPr>
            </a:br>
            <a:r>
              <a:rPr lang="en-US" altLang="ko-KR" sz="1600" b="1"/>
              <a:t>(</a:t>
            </a:r>
            <a:r>
              <a:rPr lang="ko-KR" altLang="en-US" sz="1600" b="1"/>
              <a:t>평균 </a:t>
            </a:r>
            <a:r>
              <a:rPr lang="en-US" altLang="ko-KR" sz="1600" b="1"/>
              <a:t>gradient</a:t>
            </a:r>
            <a:r>
              <a:rPr lang="ko-KR" altLang="en-US" sz="1600" b="1"/>
              <a:t>를 산출해 사용하는 공격기법</a:t>
            </a:r>
            <a:r>
              <a:rPr lang="en-US" altLang="ko-KR" sz="1600" b="1"/>
              <a:t>)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CA9B483-85A0-E8B5-5886-30B6D6DDB5BC}"/>
              </a:ext>
            </a:extLst>
          </p:cNvPr>
          <p:cNvSpPr/>
          <p:nvPr/>
        </p:nvSpPr>
        <p:spPr>
          <a:xfrm>
            <a:off x="429222" y="1003492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적대적 </a:t>
            </a:r>
            <a:r>
              <a:rPr lang="ko-KR" altLang="en-US" sz="20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공격 방어연구 </a:t>
            </a:r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분석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86B4A09-3495-1E7C-DF31-61943C09E65F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630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9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E4E6F3-1F0D-C086-817D-35C19C9DCD1C}"/>
              </a:ext>
            </a:extLst>
          </p:cNvPr>
          <p:cNvSpPr txBox="1"/>
          <p:nvPr/>
        </p:nvSpPr>
        <p:spPr>
          <a:xfrm>
            <a:off x="791199" y="1856452"/>
            <a:ext cx="1113317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i="1">
                <a:solidFill>
                  <a:srgbClr val="2F5597"/>
                </a:solidFill>
              </a:rPr>
              <a:t>Obfuscated Gradient </a:t>
            </a:r>
            <a:r>
              <a:rPr lang="en-US" altLang="ko-KR" b="1" i="1"/>
              <a:t>#3 Vanishing/Exploding gradient</a:t>
            </a:r>
            <a:br>
              <a:rPr lang="en-US" altLang="ko-KR" b="1" i="1"/>
            </a:br>
            <a:endParaRPr lang="en-US" altLang="ko-KR" b="1" i="1">
              <a:solidFill>
                <a:srgbClr val="2F559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i="1">
              <a:solidFill>
                <a:srgbClr val="2F5597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ko-KR" altLang="en-US" sz="1600" b="1"/>
              <a:t>공격자의 </a:t>
            </a:r>
            <a:r>
              <a:rPr lang="en-US" altLang="ko-KR" sz="1600" b="1"/>
              <a:t>gradient </a:t>
            </a:r>
            <a:r>
              <a:rPr lang="ko-KR" altLang="en-US" sz="1600" b="1"/>
              <a:t>역추정을 방해하기 위해 신경망의 다중 구성으로 </a:t>
            </a:r>
            <a:r>
              <a:rPr lang="en-US" altLang="ko-KR" sz="1600" b="1"/>
              <a:t>gradient</a:t>
            </a:r>
            <a:r>
              <a:rPr lang="ko-KR" altLang="en-US" sz="1600" b="1"/>
              <a:t>를 추정하지 못하는 하는 기법</a:t>
            </a:r>
            <a:br>
              <a:rPr lang="en-US" altLang="ko-KR" sz="1600" b="1"/>
            </a:br>
            <a:endParaRPr lang="en-US" altLang="ko-KR" sz="1600" b="1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ko-KR" altLang="en-US" sz="1600" b="1"/>
              <a:t>공격자가 </a:t>
            </a:r>
            <a:r>
              <a:rPr lang="en-US" altLang="ko-KR" sz="1600" b="1"/>
              <a:t>loop</a:t>
            </a:r>
            <a:r>
              <a:rPr lang="ko-KR" altLang="en-US" sz="1600" b="1"/>
              <a:t>에 빠져 </a:t>
            </a:r>
            <a:r>
              <a:rPr lang="en-US" altLang="ko-KR" sz="1600" b="1"/>
              <a:t>gradient</a:t>
            </a:r>
            <a:r>
              <a:rPr lang="ko-KR" altLang="en-US" sz="1600" b="1"/>
              <a:t>의 적절한 추정을 못하도록 방어</a:t>
            </a:r>
            <a:br>
              <a:rPr lang="en-US" altLang="ko-KR" sz="1600" b="1"/>
            </a:br>
            <a:br>
              <a:rPr lang="en-US" altLang="ko-KR" sz="1600" b="1"/>
            </a:br>
            <a:endParaRPr lang="en-US" altLang="ko-KR" sz="1600" b="1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altLang="ko-KR" sz="1600" b="1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ko-KR" altLang="en-US" sz="1600" b="1"/>
              <a:t>하지만</a:t>
            </a:r>
            <a:r>
              <a:rPr lang="en-US" altLang="ko-KR" sz="1600" b="1"/>
              <a:t>, Reparameterization</a:t>
            </a:r>
            <a:r>
              <a:rPr lang="ko-KR" altLang="en-US" sz="1600" b="1"/>
              <a:t>이라는 공격기법을 통해 무력화 </a:t>
            </a:r>
            <a:r>
              <a:rPr lang="en-US" altLang="ko-KR" sz="1600" b="1">
                <a:sym typeface="Wingdings" panose="05000000000000000000" pitchFamily="2" charset="2"/>
              </a:rPr>
              <a:t> </a:t>
            </a:r>
            <a:r>
              <a:rPr lang="ko-KR" altLang="en-US" sz="1600" b="1">
                <a:solidFill>
                  <a:srgbClr val="FF0000"/>
                </a:solidFill>
              </a:rPr>
              <a:t>효과적인 방어기법 </a:t>
            </a:r>
            <a:r>
              <a:rPr lang="en-US" altLang="ko-KR" sz="1600" b="1">
                <a:solidFill>
                  <a:srgbClr val="FF0000"/>
                </a:solidFill>
              </a:rPr>
              <a:t>X</a:t>
            </a:r>
            <a:br>
              <a:rPr lang="en-US" altLang="ko-KR" sz="1600" b="1">
                <a:solidFill>
                  <a:srgbClr val="FF0000"/>
                </a:solidFill>
              </a:rPr>
            </a:br>
            <a:br>
              <a:rPr lang="en-US" altLang="ko-KR" sz="1600" b="1">
                <a:solidFill>
                  <a:srgbClr val="FF0000"/>
                </a:solidFill>
              </a:rPr>
            </a:br>
            <a:r>
              <a:rPr lang="en-US" altLang="ko-KR" sz="1600" b="1"/>
              <a:t>(</a:t>
            </a:r>
            <a:r>
              <a:rPr lang="ko-KR" altLang="en-US" sz="1600" b="1"/>
              <a:t>신경망 중 </a:t>
            </a:r>
            <a:r>
              <a:rPr lang="en-US" altLang="ko-KR" sz="1600" b="1"/>
              <a:t>loop</a:t>
            </a:r>
            <a:r>
              <a:rPr lang="ko-KR" altLang="en-US" sz="1600" b="1"/>
              <a:t>에 해당하는 </a:t>
            </a:r>
            <a:r>
              <a:rPr lang="en-US" altLang="ko-KR" sz="1600" b="1"/>
              <a:t>g(x)</a:t>
            </a:r>
            <a:r>
              <a:rPr lang="ko-KR" altLang="en-US" sz="1600" b="1"/>
              <a:t>라는 함수대신 미분가능한 </a:t>
            </a:r>
            <a:r>
              <a:rPr lang="en-US" altLang="ko-KR" sz="1600" b="1"/>
              <a:t>h(x)</a:t>
            </a:r>
            <a:r>
              <a:rPr lang="ko-KR" altLang="en-US" sz="1600" b="1"/>
              <a:t>를 만들어 </a:t>
            </a:r>
            <a:r>
              <a:rPr lang="en-US" altLang="ko-KR" sz="1600" b="1"/>
              <a:t>g(x)</a:t>
            </a:r>
            <a:r>
              <a:rPr lang="ko-KR" altLang="en-US" sz="1600" b="1"/>
              <a:t>를 대체함으로써 </a:t>
            </a:r>
            <a:r>
              <a:rPr lang="en-US" altLang="ko-KR" sz="1600" b="1"/>
              <a:t>gradient </a:t>
            </a:r>
            <a:r>
              <a:rPr lang="ko-KR" altLang="en-US" sz="1600" b="1"/>
              <a:t>추정</a:t>
            </a:r>
            <a:r>
              <a:rPr lang="en-US" altLang="ko-KR" sz="1600" b="1"/>
              <a:t>)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250139D-8A68-5143-D1AB-382EFB47BA7A}"/>
              </a:ext>
            </a:extLst>
          </p:cNvPr>
          <p:cNvSpPr/>
          <p:nvPr/>
        </p:nvSpPr>
        <p:spPr>
          <a:xfrm>
            <a:off x="429222" y="1003492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적대적 </a:t>
            </a:r>
            <a:r>
              <a:rPr lang="ko-KR" altLang="en-US" sz="20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공격 방어연구 </a:t>
            </a:r>
            <a:r>
              <a:rPr lang="ko-KR" altLang="en-US" sz="20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분석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F9398715-709C-CD80-0681-0E8663B1D229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762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15440</TotalTime>
  <Words>1625</Words>
  <Application>Microsoft Office PowerPoint</Application>
  <PresentationFormat>와이드스크린</PresentationFormat>
  <Paragraphs>254</Paragraphs>
  <Slides>22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Apple SD Gothic Neo</vt:lpstr>
      <vt:lpstr>맑은 고딕</vt:lpstr>
      <vt:lpstr>Arial</vt:lpstr>
      <vt:lpstr>Cambria Math</vt:lpstr>
      <vt:lpstr>times</vt:lpstr>
      <vt:lpstr>Times New Roman</vt:lpstr>
      <vt:lpstr>Wingdings</vt:lpstr>
      <vt:lpstr>Office 테마</vt:lpstr>
      <vt:lpstr>Lab Seminar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novel model for  resistance to multi adversarial attacks</dc:title>
  <dc:creator>홍인표</dc:creator>
  <cp:lastModifiedBy>HongInpyoi</cp:lastModifiedBy>
  <cp:revision>740</cp:revision>
  <dcterms:created xsi:type="dcterms:W3CDTF">2022-04-27T07:26:45Z</dcterms:created>
  <dcterms:modified xsi:type="dcterms:W3CDTF">2023-08-29T15:01:34Z</dcterms:modified>
</cp:coreProperties>
</file>