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420" r:id="rId2"/>
    <p:sldId id="1017" r:id="rId3"/>
    <p:sldId id="1020" r:id="rId4"/>
    <p:sldId id="1022" r:id="rId5"/>
    <p:sldId id="1027" r:id="rId6"/>
    <p:sldId id="1026" r:id="rId7"/>
    <p:sldId id="274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pos="3840" userDrawn="1">
          <p15:clr>
            <a:srgbClr val="A4A3A4"/>
          </p15:clr>
        </p15:guide>
        <p15:guide id="6" orient="horz" pos="799" userDrawn="1">
          <p15:clr>
            <a:srgbClr val="A4A3A4"/>
          </p15:clr>
        </p15:guide>
        <p15:guide id="7" pos="483" userDrawn="1">
          <p15:clr>
            <a:srgbClr val="A4A3A4"/>
          </p15:clr>
        </p15:guide>
        <p15:guide id="9" pos="3500" userDrawn="1">
          <p15:clr>
            <a:srgbClr val="A4A3A4"/>
          </p15:clr>
        </p15:guide>
        <p15:guide id="10" pos="4158" userDrawn="1">
          <p15:clr>
            <a:srgbClr val="A4A3A4"/>
          </p15:clr>
        </p15:guide>
        <p15:guide id="11" pos="7197" userDrawn="1">
          <p15:clr>
            <a:srgbClr val="A4A3A4"/>
          </p15:clr>
        </p15:guide>
        <p15:guide id="12" orient="horz" pos="6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F9BBE81-FD25-10B9-95EC-B62DAAE6EE52}" name="Lee Saebom" initials="LS" userId="547a7d36e4befceb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EFEF"/>
    <a:srgbClr val="0000FF"/>
    <a:srgbClr val="8E7CC3"/>
    <a:srgbClr val="FF9900"/>
    <a:srgbClr val="6600CC"/>
    <a:srgbClr val="66FF99"/>
    <a:srgbClr val="FF9980"/>
    <a:srgbClr val="B6D7A8"/>
    <a:srgbClr val="FF0000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87666" autoAdjust="0"/>
  </p:normalViewPr>
  <p:slideViewPr>
    <p:cSldViewPr snapToGrid="0" showGuides="1">
      <p:cViewPr varScale="1">
        <p:scale>
          <a:sx n="162" d="100"/>
          <a:sy n="162" d="100"/>
        </p:scale>
        <p:origin x="1698" y="138"/>
      </p:cViewPr>
      <p:guideLst>
        <p:guide pos="3840"/>
        <p:guide orient="horz" pos="799"/>
        <p:guide pos="483"/>
        <p:guide pos="3500"/>
        <p:guide pos="4158"/>
        <p:guide pos="7197"/>
        <p:guide orient="horz" pos="663"/>
      </p:guideLst>
    </p:cSldViewPr>
  </p:slid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40" d="100"/>
        <a:sy n="140" d="100"/>
      </p:scale>
      <p:origin x="0" y="-3682"/>
    </p:cViewPr>
  </p:sorterViewPr>
  <p:notesViewPr>
    <p:cSldViewPr snapToGrid="0" showGuides="1">
      <p:cViewPr varScale="1">
        <p:scale>
          <a:sx n="113" d="100"/>
          <a:sy n="113" d="100"/>
        </p:scale>
        <p:origin x="22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8/10/relationships/authors" Target="author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BDD21606-E1F2-4B97-92D1-DAFD45C02F5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24DE7504-E995-4FB2-8A43-D5D7468BFC5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F2224D-1184-45AE-8BA6-1991448FAB4A}" type="datetimeFigureOut">
              <a:rPr lang="ko-KR" altLang="en-US" smtClean="0"/>
              <a:t>2023-05-24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1C423F3-CAF7-4940-839A-645C7FDAD4D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301FC86-7DA0-458D-A79F-F298A2B2747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7E0067-DAD4-47D5-9E01-EB118C352F0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08865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6B575A-33D8-471D-8367-A965AB842AA0}" type="datetimeFigureOut">
              <a:rPr lang="ko-KR" altLang="en-US" smtClean="0"/>
              <a:t>2023-05-24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4702A0-409D-4B63-B3B2-61BA02D306D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4295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4702A0-409D-4B63-B3B2-61BA02D306DE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388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타이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5CC84BAE-C94D-442F-BF71-E6F317834C8B}"/>
              </a:ext>
            </a:extLst>
          </p:cNvPr>
          <p:cNvSpPr/>
          <p:nvPr userDrawn="1"/>
        </p:nvSpPr>
        <p:spPr>
          <a:xfrm>
            <a:off x="0" y="0"/>
            <a:ext cx="12192000" cy="5011838"/>
          </a:xfrm>
          <a:prstGeom prst="rect">
            <a:avLst/>
          </a:prstGeom>
          <a:solidFill>
            <a:srgbClr val="0F16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CA0DFBB4-BCD3-4DBB-95BF-D36498246674}"/>
              </a:ext>
            </a:extLst>
          </p:cNvPr>
          <p:cNvCxnSpPr>
            <a:cxnSpLocks/>
          </p:cNvCxnSpPr>
          <p:nvPr userDrawn="1"/>
        </p:nvCxnSpPr>
        <p:spPr>
          <a:xfrm>
            <a:off x="1087236" y="1254753"/>
            <a:ext cx="9382644" cy="0"/>
          </a:xfrm>
          <a:prstGeom prst="line">
            <a:avLst/>
          </a:prstGeom>
          <a:ln w="12700"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직사각형 1">
            <a:extLst>
              <a:ext uri="{FF2B5EF4-FFF2-40B4-BE49-F238E27FC236}">
                <a16:creationId xmlns:a16="http://schemas.microsoft.com/office/drawing/2014/main" id="{A0A39DEA-364D-4E46-B230-0DF6EF34351C}"/>
              </a:ext>
            </a:extLst>
          </p:cNvPr>
          <p:cNvSpPr/>
          <p:nvPr userDrawn="1"/>
        </p:nvSpPr>
        <p:spPr>
          <a:xfrm>
            <a:off x="0" y="5011838"/>
            <a:ext cx="12192000" cy="85456"/>
          </a:xfrm>
          <a:prstGeom prst="rect">
            <a:avLst/>
          </a:prstGeom>
          <a:solidFill>
            <a:srgbClr val="73CC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9399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타이틀2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5CC84BAE-C94D-442F-BF71-E6F317834C8B}"/>
              </a:ext>
            </a:extLst>
          </p:cNvPr>
          <p:cNvSpPr/>
          <p:nvPr userDrawn="1"/>
        </p:nvSpPr>
        <p:spPr>
          <a:xfrm>
            <a:off x="0" y="0"/>
            <a:ext cx="12192000" cy="5011838"/>
          </a:xfrm>
          <a:prstGeom prst="rect">
            <a:avLst/>
          </a:prstGeom>
          <a:solidFill>
            <a:srgbClr val="2159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CA0DFBB4-BCD3-4DBB-95BF-D36498246674}"/>
              </a:ext>
            </a:extLst>
          </p:cNvPr>
          <p:cNvCxnSpPr>
            <a:cxnSpLocks/>
          </p:cNvCxnSpPr>
          <p:nvPr userDrawn="1"/>
        </p:nvCxnSpPr>
        <p:spPr>
          <a:xfrm>
            <a:off x="1087236" y="1254753"/>
            <a:ext cx="9382644" cy="0"/>
          </a:xfrm>
          <a:prstGeom prst="line">
            <a:avLst/>
          </a:prstGeom>
          <a:ln w="12700"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직사각형 1">
            <a:extLst>
              <a:ext uri="{FF2B5EF4-FFF2-40B4-BE49-F238E27FC236}">
                <a16:creationId xmlns:a16="http://schemas.microsoft.com/office/drawing/2014/main" id="{A0A39DEA-364D-4E46-B230-0DF6EF34351C}"/>
              </a:ext>
            </a:extLst>
          </p:cNvPr>
          <p:cNvSpPr/>
          <p:nvPr userDrawn="1"/>
        </p:nvSpPr>
        <p:spPr>
          <a:xfrm>
            <a:off x="0" y="5011838"/>
            <a:ext cx="12192000" cy="85456"/>
          </a:xfrm>
          <a:prstGeom prst="rect">
            <a:avLst/>
          </a:prstGeom>
          <a:solidFill>
            <a:srgbClr val="9846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0782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타이틀3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5CC84BAE-C94D-442F-BF71-E6F317834C8B}"/>
              </a:ext>
            </a:extLst>
          </p:cNvPr>
          <p:cNvSpPr/>
          <p:nvPr userDrawn="1"/>
        </p:nvSpPr>
        <p:spPr>
          <a:xfrm>
            <a:off x="0" y="0"/>
            <a:ext cx="12192000" cy="5011838"/>
          </a:xfrm>
          <a:prstGeom prst="rect">
            <a:avLst/>
          </a:prstGeom>
          <a:solidFill>
            <a:srgbClr val="1E3C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CA0DFBB4-BCD3-4DBB-95BF-D36498246674}"/>
              </a:ext>
            </a:extLst>
          </p:cNvPr>
          <p:cNvCxnSpPr>
            <a:cxnSpLocks/>
          </p:cNvCxnSpPr>
          <p:nvPr userDrawn="1"/>
        </p:nvCxnSpPr>
        <p:spPr>
          <a:xfrm>
            <a:off x="1087236" y="1254753"/>
            <a:ext cx="9382644" cy="0"/>
          </a:xfrm>
          <a:prstGeom prst="line">
            <a:avLst/>
          </a:prstGeom>
          <a:ln w="12700"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직사각형 1">
            <a:extLst>
              <a:ext uri="{FF2B5EF4-FFF2-40B4-BE49-F238E27FC236}">
                <a16:creationId xmlns:a16="http://schemas.microsoft.com/office/drawing/2014/main" id="{A0A39DEA-364D-4E46-B230-0DF6EF34351C}"/>
              </a:ext>
            </a:extLst>
          </p:cNvPr>
          <p:cNvSpPr/>
          <p:nvPr userDrawn="1"/>
        </p:nvSpPr>
        <p:spPr>
          <a:xfrm>
            <a:off x="0" y="5011838"/>
            <a:ext cx="12192000" cy="85456"/>
          </a:xfrm>
          <a:prstGeom prst="rect">
            <a:avLst/>
          </a:prstGeom>
          <a:solidFill>
            <a:srgbClr val="FDBC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7564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08135D8D-7852-48DC-8C45-222C9C300B52}"/>
              </a:ext>
            </a:extLst>
          </p:cNvPr>
          <p:cNvSpPr/>
          <p:nvPr userDrawn="1"/>
        </p:nvSpPr>
        <p:spPr>
          <a:xfrm>
            <a:off x="0" y="0"/>
            <a:ext cx="2000250" cy="6858000"/>
          </a:xfrm>
          <a:prstGeom prst="rect">
            <a:avLst/>
          </a:prstGeom>
          <a:solidFill>
            <a:srgbClr val="0F16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" name="직선 연결선 2">
            <a:extLst>
              <a:ext uri="{FF2B5EF4-FFF2-40B4-BE49-F238E27FC236}">
                <a16:creationId xmlns:a16="http://schemas.microsoft.com/office/drawing/2014/main" id="{A452A61D-A216-4C26-A44A-1B0B7CF13427}"/>
              </a:ext>
            </a:extLst>
          </p:cNvPr>
          <p:cNvCxnSpPr>
            <a:cxnSpLocks/>
          </p:cNvCxnSpPr>
          <p:nvPr userDrawn="1"/>
        </p:nvCxnSpPr>
        <p:spPr>
          <a:xfrm flipV="1">
            <a:off x="609600" y="0"/>
            <a:ext cx="0" cy="2582779"/>
          </a:xfrm>
          <a:prstGeom prst="line">
            <a:avLst/>
          </a:prstGeom>
          <a:ln w="12700"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>
            <a:extLst>
              <a:ext uri="{FF2B5EF4-FFF2-40B4-BE49-F238E27FC236}">
                <a16:creationId xmlns:a16="http://schemas.microsoft.com/office/drawing/2014/main" id="{D12F3022-9AB6-4E14-B098-E18B869C1F2E}"/>
              </a:ext>
            </a:extLst>
          </p:cNvPr>
          <p:cNvSpPr/>
          <p:nvPr userDrawn="1"/>
        </p:nvSpPr>
        <p:spPr>
          <a:xfrm rot="5400000">
            <a:off x="-1386022" y="3386272"/>
            <a:ext cx="6858000" cy="85456"/>
          </a:xfrm>
          <a:prstGeom prst="rect">
            <a:avLst/>
          </a:prstGeom>
          <a:solidFill>
            <a:srgbClr val="73CC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2994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소제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D5F0AEF1-3B36-4880-823C-1B01A84ECD3A}"/>
              </a:ext>
            </a:extLst>
          </p:cNvPr>
          <p:cNvSpPr/>
          <p:nvPr userDrawn="1"/>
        </p:nvSpPr>
        <p:spPr>
          <a:xfrm>
            <a:off x="9570105" y="0"/>
            <a:ext cx="2621895" cy="6858000"/>
          </a:xfrm>
          <a:prstGeom prst="rect">
            <a:avLst/>
          </a:prstGeom>
          <a:solidFill>
            <a:srgbClr val="0F16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47E65091-9DE8-4C75-AF9A-86E92EA6DA33}"/>
              </a:ext>
            </a:extLst>
          </p:cNvPr>
          <p:cNvSpPr/>
          <p:nvPr userDrawn="1"/>
        </p:nvSpPr>
        <p:spPr>
          <a:xfrm rot="5400000">
            <a:off x="6097904" y="3385800"/>
            <a:ext cx="6858000" cy="86400"/>
          </a:xfrm>
          <a:prstGeom prst="rect">
            <a:avLst/>
          </a:prstGeom>
          <a:solidFill>
            <a:srgbClr val="73CC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5601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직사각형 18">
            <a:extLst>
              <a:ext uri="{FF2B5EF4-FFF2-40B4-BE49-F238E27FC236}">
                <a16:creationId xmlns:a16="http://schemas.microsoft.com/office/drawing/2014/main" id="{E5DA54D0-3236-4A48-ACEF-1DE0A033608D}"/>
              </a:ext>
            </a:extLst>
          </p:cNvPr>
          <p:cNvSpPr/>
          <p:nvPr userDrawn="1"/>
        </p:nvSpPr>
        <p:spPr>
          <a:xfrm>
            <a:off x="48383" y="0"/>
            <a:ext cx="117054" cy="6858000"/>
          </a:xfrm>
          <a:prstGeom prst="rect">
            <a:avLst/>
          </a:prstGeom>
          <a:solidFill>
            <a:srgbClr val="73CC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435254-E8CC-4107-BAB3-2D503DF0BBA9}"/>
              </a:ext>
            </a:extLst>
          </p:cNvPr>
          <p:cNvSpPr txBox="1"/>
          <p:nvPr userDrawn="1"/>
        </p:nvSpPr>
        <p:spPr>
          <a:xfrm>
            <a:off x="11363067" y="6211884"/>
            <a:ext cx="621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C10F0811-F307-44F9-A192-63EBA736051C}" type="slidenum">
              <a:rPr lang="ko-KR" altLang="en-US" sz="1100" smtClean="0">
                <a:solidFill>
                  <a:srgbClr val="000000"/>
                </a:solidFill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pPr algn="ctr"/>
              <a:t>‹#›</a:t>
            </a:fld>
            <a:endParaRPr lang="ko-KR" altLang="en-US" dirty="0">
              <a:solidFill>
                <a:srgbClr val="000000"/>
              </a:solidFill>
              <a:latin typeface="KoPubWorld돋움체 Light" panose="00000300000000000000" pitchFamily="2" charset="-127"/>
              <a:ea typeface="KoPubWorld돋움체 Light" panose="00000300000000000000" pitchFamily="2" charset="-127"/>
              <a:cs typeface="KoPubWorld돋움체 Light" panose="00000300000000000000" pitchFamily="2" charset="-127"/>
            </a:endParaRP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05577CD6-5A45-4988-9298-FAC45821B30C}"/>
              </a:ext>
            </a:extLst>
          </p:cNvPr>
          <p:cNvCxnSpPr/>
          <p:nvPr userDrawn="1"/>
        </p:nvCxnSpPr>
        <p:spPr>
          <a:xfrm>
            <a:off x="11547567" y="6444919"/>
            <a:ext cx="252000" cy="0"/>
          </a:xfrm>
          <a:prstGeom prst="line">
            <a:avLst/>
          </a:prstGeom>
          <a:ln w="6350">
            <a:solidFill>
              <a:srgbClr val="024A4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텍스트 개체 틀 3">
            <a:extLst>
              <a:ext uri="{FF2B5EF4-FFF2-40B4-BE49-F238E27FC236}">
                <a16:creationId xmlns:a16="http://schemas.microsoft.com/office/drawing/2014/main" id="{2E72D198-9532-4DC7-A14A-C275A93777A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01554" y="254803"/>
            <a:ext cx="4087565" cy="544765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30000"/>
              </a:lnSpc>
              <a:spcBef>
                <a:spcPts val="0"/>
              </a:spcBef>
              <a:buNone/>
              <a:defRPr sz="2000" spc="-150">
                <a:solidFill>
                  <a:srgbClr val="0F1642"/>
                </a:solidFill>
                <a:effectLst/>
                <a:latin typeface="KoPubWorld바탕체 Bold" panose="00000800000000000000" pitchFamily="2" charset="-127"/>
                <a:ea typeface="KoPubWorld바탕체 Bold" panose="00000800000000000000" pitchFamily="2" charset="-127"/>
                <a:cs typeface="KoPubWorld바탕체 Bold" panose="00000800000000000000" pitchFamily="2" charset="-127"/>
              </a:defRPr>
            </a:lvl1pPr>
          </a:lstStyle>
          <a:p>
            <a:pPr lvl="0"/>
            <a:r>
              <a:rPr lang="ko-KR" altLang="en-US" dirty="0"/>
              <a:t>슬라이드제목을 입력하세요</a:t>
            </a: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B8CDEFEA-7239-4D3E-90AF-0114F3D57206}"/>
              </a:ext>
            </a:extLst>
          </p:cNvPr>
          <p:cNvCxnSpPr/>
          <p:nvPr userDrawn="1"/>
        </p:nvCxnSpPr>
        <p:spPr>
          <a:xfrm>
            <a:off x="390000" y="769620"/>
            <a:ext cx="11412000" cy="0"/>
          </a:xfrm>
          <a:prstGeom prst="line">
            <a:avLst/>
          </a:prstGeom>
          <a:ln w="12700">
            <a:solidFill>
              <a:srgbClr val="0F16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직사각형 1">
            <a:extLst>
              <a:ext uri="{FF2B5EF4-FFF2-40B4-BE49-F238E27FC236}">
                <a16:creationId xmlns:a16="http://schemas.microsoft.com/office/drawing/2014/main" id="{0EAFA53C-E131-41DF-8E5F-C3E17B0B033B}"/>
              </a:ext>
            </a:extLst>
          </p:cNvPr>
          <p:cNvSpPr/>
          <p:nvPr userDrawn="1"/>
        </p:nvSpPr>
        <p:spPr>
          <a:xfrm>
            <a:off x="0" y="0"/>
            <a:ext cx="117054" cy="6858000"/>
          </a:xfrm>
          <a:prstGeom prst="rect">
            <a:avLst/>
          </a:prstGeom>
          <a:solidFill>
            <a:srgbClr val="0F16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80896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엔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>
            <a:extLst>
              <a:ext uri="{FF2B5EF4-FFF2-40B4-BE49-F238E27FC236}">
                <a16:creationId xmlns:a16="http://schemas.microsoft.com/office/drawing/2014/main" id="{3F84928B-3C0D-4E65-A045-747D965CEA8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F16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DC988FF3-C4D2-4876-BF44-5233AF07C3E6}"/>
              </a:ext>
            </a:extLst>
          </p:cNvPr>
          <p:cNvSpPr/>
          <p:nvPr userDrawn="1"/>
        </p:nvSpPr>
        <p:spPr>
          <a:xfrm rot="5400000">
            <a:off x="-3386272" y="3386272"/>
            <a:ext cx="6858000" cy="85456"/>
          </a:xfrm>
          <a:prstGeom prst="rect">
            <a:avLst/>
          </a:prstGeom>
          <a:solidFill>
            <a:srgbClr val="73CC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2093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기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2316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7696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8" r:id="rId3"/>
    <p:sldLayoutId id="2147483650" r:id="rId4"/>
    <p:sldLayoutId id="2147483651" r:id="rId5"/>
    <p:sldLayoutId id="2147483652" r:id="rId6"/>
    <p:sldLayoutId id="2147483653" r:id="rId7"/>
    <p:sldLayoutId id="2147483654" r:id="rId8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3">
            <a:extLst>
              <a:ext uri="{FF2B5EF4-FFF2-40B4-BE49-F238E27FC236}">
                <a16:creationId xmlns:a16="http://schemas.microsoft.com/office/drawing/2014/main" id="{D5431DEF-83CC-9FDE-36E0-7317B378767D}"/>
              </a:ext>
            </a:extLst>
          </p:cNvPr>
          <p:cNvSpPr txBox="1">
            <a:spLocks/>
          </p:cNvSpPr>
          <p:nvPr/>
        </p:nvSpPr>
        <p:spPr>
          <a:xfrm>
            <a:off x="2179743" y="3277672"/>
            <a:ext cx="7768589" cy="42411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ko-KR" sz="1850" dirty="0"/>
              <a:t>Intelligent Information Processing Lab</a:t>
            </a:r>
            <a:endParaRPr lang="ko-KR" altLang="en-US" sz="185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C032B7-AB08-7C5E-EEA7-F04CF125B74A}"/>
              </a:ext>
            </a:extLst>
          </p:cNvPr>
          <p:cNvSpPr txBox="1"/>
          <p:nvPr/>
        </p:nvSpPr>
        <p:spPr>
          <a:xfrm>
            <a:off x="2179743" y="3918746"/>
            <a:ext cx="77685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latin typeface="KoPubWorld바탕체 Medium" panose="00000600000000000000" pitchFamily="2" charset="-127"/>
                <a:ea typeface="KoPubWorld바탕체 Medium" panose="00000600000000000000" pitchFamily="2" charset="-127"/>
                <a:cs typeface="KoPubWorld바탕체 Medium" panose="00000600000000000000" pitchFamily="2" charset="-127"/>
              </a:rPr>
              <a:t>2023. 05. 24</a:t>
            </a:r>
          </a:p>
          <a:p>
            <a:pPr algn="ctr"/>
            <a:endParaRPr lang="en-US" altLang="ko-KR" sz="1600" dirty="0">
              <a:latin typeface="KoPubWorld바탕체 Medium" panose="00000600000000000000" pitchFamily="2" charset="-127"/>
              <a:ea typeface="KoPubWorld바탕체 Medium" panose="00000600000000000000" pitchFamily="2" charset="-127"/>
              <a:cs typeface="KoPubWorld바탕체 Medium" panose="00000600000000000000" pitchFamily="2" charset="-127"/>
            </a:endParaRPr>
          </a:p>
          <a:p>
            <a:pPr algn="ctr"/>
            <a:r>
              <a:rPr lang="en-US" altLang="ko-KR" sz="1600" dirty="0">
                <a:latin typeface="KoPubWorld바탕체 Medium" panose="00000600000000000000" pitchFamily="2" charset="-127"/>
                <a:ea typeface="KoPubWorld바탕체 Medium" panose="00000600000000000000" pitchFamily="2" charset="-127"/>
                <a:cs typeface="KoPubWorld바탕체 Medium" panose="00000600000000000000" pitchFamily="2" charset="-127"/>
              </a:rPr>
              <a:t>SaeBom</a:t>
            </a:r>
            <a:r>
              <a:rPr lang="ko-KR" altLang="en-US" sz="1600" dirty="0">
                <a:latin typeface="KoPubWorld바탕체 Medium" panose="00000600000000000000" pitchFamily="2" charset="-127"/>
                <a:ea typeface="KoPubWorld바탕체 Medium" panose="00000600000000000000" pitchFamily="2" charset="-127"/>
                <a:cs typeface="KoPubWorld바탕체 Medium" panose="00000600000000000000" pitchFamily="2" charset="-127"/>
              </a:rPr>
              <a:t> </a:t>
            </a:r>
            <a:r>
              <a:rPr lang="en-US" altLang="ko-KR" sz="1600" dirty="0">
                <a:latin typeface="KoPubWorld바탕체 Medium" panose="00000600000000000000" pitchFamily="2" charset="-127"/>
                <a:ea typeface="KoPubWorld바탕체 Medium" panose="00000600000000000000" pitchFamily="2" charset="-127"/>
                <a:cs typeface="KoPubWorld바탕체 Medium" panose="00000600000000000000" pitchFamily="2" charset="-127"/>
              </a:rPr>
              <a:t>Lee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F097BD9-0C58-BB0B-1BCF-EDC39EFC6986}"/>
              </a:ext>
            </a:extLst>
          </p:cNvPr>
          <p:cNvSpPr txBox="1"/>
          <p:nvPr/>
        </p:nvSpPr>
        <p:spPr>
          <a:xfrm>
            <a:off x="2179744" y="2015926"/>
            <a:ext cx="77685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>
                <a:solidFill>
                  <a:srgbClr val="0F1642"/>
                </a:solidFill>
                <a:latin typeface="KoPubWorld바탕체 Bold" panose="00000800000000000000" pitchFamily="2" charset="-127"/>
                <a:ea typeface="KoPubWorld바탕체 Bold" panose="00000800000000000000" pitchFamily="2" charset="-127"/>
                <a:cs typeface="KoPubWorld바탕체 Bold" panose="00000800000000000000" pitchFamily="2" charset="-127"/>
              </a:rPr>
              <a:t>Lab Seminar</a:t>
            </a:r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56BB53E1-0DD6-64B7-07E3-DF934C0D50B7}"/>
              </a:ext>
            </a:extLst>
          </p:cNvPr>
          <p:cNvCxnSpPr>
            <a:cxnSpLocks/>
          </p:cNvCxnSpPr>
          <p:nvPr/>
        </p:nvCxnSpPr>
        <p:spPr>
          <a:xfrm flipH="1">
            <a:off x="2179744" y="2701344"/>
            <a:ext cx="7768589" cy="0"/>
          </a:xfrm>
          <a:prstGeom prst="line">
            <a:avLst/>
          </a:prstGeom>
          <a:ln w="76200">
            <a:solidFill>
              <a:srgbClr val="73CCD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C446CF23-A11B-8175-AD0B-64C44EC2E155}"/>
              </a:ext>
            </a:extLst>
          </p:cNvPr>
          <p:cNvCxnSpPr>
            <a:cxnSpLocks/>
          </p:cNvCxnSpPr>
          <p:nvPr/>
        </p:nvCxnSpPr>
        <p:spPr>
          <a:xfrm flipH="1">
            <a:off x="2179744" y="2642555"/>
            <a:ext cx="7768589" cy="0"/>
          </a:xfrm>
          <a:prstGeom prst="line">
            <a:avLst/>
          </a:prstGeom>
          <a:ln w="76200">
            <a:solidFill>
              <a:srgbClr val="0F164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1695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6883390-3E90-439B-B551-DAECA67FC3A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sz="1800" dirty="0"/>
              <a:t>IIP</a:t>
            </a:r>
            <a:r>
              <a:rPr lang="ko-KR" altLang="en-US" sz="1800" dirty="0"/>
              <a:t> </a:t>
            </a:r>
            <a:r>
              <a:rPr lang="en-US" altLang="ko-KR" sz="1800" dirty="0"/>
              <a:t>Lab</a:t>
            </a:r>
            <a:endParaRPr lang="ko-KR" altLang="en-US" sz="1800" dirty="0"/>
          </a:p>
        </p:txBody>
      </p:sp>
      <p:sp>
        <p:nvSpPr>
          <p:cNvPr id="12" name="텍스트 개체 틀 6">
            <a:extLst>
              <a:ext uri="{FF2B5EF4-FFF2-40B4-BE49-F238E27FC236}">
                <a16:creationId xmlns:a16="http://schemas.microsoft.com/office/drawing/2014/main" id="{D6F26181-D813-498B-8C66-B6399246D0BF}"/>
              </a:ext>
            </a:extLst>
          </p:cNvPr>
          <p:cNvSpPr txBox="1">
            <a:spLocks/>
          </p:cNvSpPr>
          <p:nvPr/>
        </p:nvSpPr>
        <p:spPr>
          <a:xfrm>
            <a:off x="742084" y="1672963"/>
            <a:ext cx="10929047" cy="601157"/>
          </a:xfrm>
          <a:prstGeom prst="rect">
            <a:avLst/>
          </a:prstGeom>
        </p:spPr>
        <p:txBody>
          <a:bodyPr anchor="t"/>
          <a:lstStyle>
            <a:lvl1pPr marL="0" indent="0" algn="l" defTabSz="914400" rtl="0" eaLnBrk="1" latinLnBrk="1" hangingPunct="1">
              <a:lnSpc>
                <a:spcPct val="13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 spc="-15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800" dirty="0">
                <a:solidFill>
                  <a:srgbClr val="000000"/>
                </a:solidFill>
                <a:latin typeface="KoPubWorld바탕체 Light" panose="00000300000000000000" pitchFamily="2" charset="-127"/>
                <a:ea typeface="KoPubWorld바탕체 Light" panose="00000300000000000000" pitchFamily="2" charset="-127"/>
                <a:cs typeface="KoPubWorld바탕체 Light" panose="00000300000000000000" pitchFamily="2" charset="-127"/>
              </a:rPr>
              <a:t>My Research Idea : Multimodal experiment using Pooling without attention in Transformer Encoder</a:t>
            </a:r>
          </a:p>
          <a:p>
            <a:pPr>
              <a:lnSpc>
                <a:spcPct val="150000"/>
              </a:lnSpc>
            </a:pPr>
            <a:r>
              <a:rPr lang="ko-KR" altLang="en-US" sz="1800" dirty="0">
                <a:solidFill>
                  <a:srgbClr val="000000"/>
                </a:solidFill>
                <a:latin typeface="KoPubWorld바탕체 Light" panose="00000300000000000000" pitchFamily="2" charset="-127"/>
                <a:ea typeface="KoPubWorld바탕체 Light" panose="00000300000000000000" pitchFamily="2" charset="-127"/>
                <a:cs typeface="KoPubWorld바탕체 Light" panose="00000300000000000000" pitchFamily="2" charset="-127"/>
              </a:rPr>
              <a:t> </a:t>
            </a:r>
            <a:endParaRPr lang="en-US" altLang="ko-KR" sz="1800" dirty="0">
              <a:solidFill>
                <a:srgbClr val="000000"/>
              </a:solidFill>
              <a:latin typeface="KoPubWorld바탕체 Light" panose="00000300000000000000" pitchFamily="2" charset="-127"/>
              <a:ea typeface="KoPubWorld바탕체 Light" panose="00000300000000000000" pitchFamily="2" charset="-127"/>
              <a:cs typeface="KoPubWorld바탕체 Light" panose="00000300000000000000" pitchFamily="2" charset="-127"/>
            </a:endParaRP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91C4CA13-65F2-45F8-A306-80B8DC771AB6}"/>
              </a:ext>
            </a:extLst>
          </p:cNvPr>
          <p:cNvSpPr/>
          <p:nvPr/>
        </p:nvSpPr>
        <p:spPr>
          <a:xfrm>
            <a:off x="631476" y="1095422"/>
            <a:ext cx="2309844" cy="407411"/>
          </a:xfrm>
          <a:prstGeom prst="rect">
            <a:avLst/>
          </a:prstGeom>
          <a:solidFill>
            <a:srgbClr val="0F16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128488DF-6E41-42F3-B085-951F197DA2C2}"/>
              </a:ext>
            </a:extLst>
          </p:cNvPr>
          <p:cNvSpPr/>
          <p:nvPr/>
        </p:nvSpPr>
        <p:spPr>
          <a:xfrm>
            <a:off x="631479" y="1095422"/>
            <a:ext cx="110605" cy="407411"/>
          </a:xfrm>
          <a:prstGeom prst="rect">
            <a:avLst/>
          </a:prstGeom>
          <a:solidFill>
            <a:srgbClr val="73CC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8735517-7AEC-4551-806B-1589994E2184}"/>
              </a:ext>
            </a:extLst>
          </p:cNvPr>
          <p:cNvSpPr txBox="1"/>
          <p:nvPr/>
        </p:nvSpPr>
        <p:spPr>
          <a:xfrm>
            <a:off x="896542" y="1135872"/>
            <a:ext cx="1873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solidFill>
                  <a:schemeClr val="bg1"/>
                </a:solidFill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rPr>
              <a:t>연구 아이디어 </a:t>
            </a:r>
          </a:p>
        </p:txBody>
      </p:sp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id="{A58FC5A9-1159-35AF-A900-3D6318D10BC6}"/>
              </a:ext>
            </a:extLst>
          </p:cNvPr>
          <p:cNvSpPr/>
          <p:nvPr/>
        </p:nvSpPr>
        <p:spPr>
          <a:xfrm>
            <a:off x="1148002" y="3611085"/>
            <a:ext cx="4362138" cy="959371"/>
          </a:xfrm>
          <a:prstGeom prst="roundRect">
            <a:avLst/>
          </a:prstGeom>
          <a:solidFill>
            <a:srgbClr val="EFEFEF"/>
          </a:solidFill>
          <a:ln w="190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Transformer Encoder</a:t>
            </a:r>
          </a:p>
        </p:txBody>
      </p:sp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1D2C87EB-EBC6-03F4-D3C0-4DD63611D723}"/>
              </a:ext>
            </a:extLst>
          </p:cNvPr>
          <p:cNvSpPr/>
          <p:nvPr/>
        </p:nvSpPr>
        <p:spPr>
          <a:xfrm>
            <a:off x="1474846" y="4829784"/>
            <a:ext cx="292308" cy="351064"/>
          </a:xfrm>
          <a:prstGeom prst="roundRect">
            <a:avLst/>
          </a:prstGeom>
          <a:solidFill>
            <a:srgbClr val="8E7CC3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47B8DC09-DEA9-5B04-787F-E590CFC3BF93}"/>
              </a:ext>
            </a:extLst>
          </p:cNvPr>
          <p:cNvSpPr/>
          <p:nvPr/>
        </p:nvSpPr>
        <p:spPr>
          <a:xfrm>
            <a:off x="1913308" y="4829784"/>
            <a:ext cx="292308" cy="35106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사각형: 둥근 모서리 22">
            <a:extLst>
              <a:ext uri="{FF2B5EF4-FFF2-40B4-BE49-F238E27FC236}">
                <a16:creationId xmlns:a16="http://schemas.microsoft.com/office/drawing/2014/main" id="{DF8491B3-EE0E-720D-A163-A576433C33DC}"/>
              </a:ext>
            </a:extLst>
          </p:cNvPr>
          <p:cNvSpPr/>
          <p:nvPr/>
        </p:nvSpPr>
        <p:spPr>
          <a:xfrm>
            <a:off x="2361284" y="4829784"/>
            <a:ext cx="292308" cy="35106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id="{022B0854-CDF9-622B-5A7C-714C7A03F5AD}"/>
              </a:ext>
            </a:extLst>
          </p:cNvPr>
          <p:cNvSpPr/>
          <p:nvPr/>
        </p:nvSpPr>
        <p:spPr>
          <a:xfrm>
            <a:off x="2801368" y="4829784"/>
            <a:ext cx="292308" cy="35106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사각형: 둥근 모서리 28">
            <a:extLst>
              <a:ext uri="{FF2B5EF4-FFF2-40B4-BE49-F238E27FC236}">
                <a16:creationId xmlns:a16="http://schemas.microsoft.com/office/drawing/2014/main" id="{139F756B-5DF6-4384-C331-6ED443C01B81}"/>
              </a:ext>
            </a:extLst>
          </p:cNvPr>
          <p:cNvSpPr/>
          <p:nvPr/>
        </p:nvSpPr>
        <p:spPr>
          <a:xfrm>
            <a:off x="3235118" y="4840175"/>
            <a:ext cx="292308" cy="35106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사각형: 둥근 모서리 29">
            <a:extLst>
              <a:ext uri="{FF2B5EF4-FFF2-40B4-BE49-F238E27FC236}">
                <a16:creationId xmlns:a16="http://schemas.microsoft.com/office/drawing/2014/main" id="{8B0BD1DF-87AF-421D-98A2-0C549D1410BF}"/>
              </a:ext>
            </a:extLst>
          </p:cNvPr>
          <p:cNvSpPr/>
          <p:nvPr/>
        </p:nvSpPr>
        <p:spPr>
          <a:xfrm>
            <a:off x="3663943" y="4837199"/>
            <a:ext cx="292308" cy="35106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사각형: 둥근 모서리 30">
            <a:extLst>
              <a:ext uri="{FF2B5EF4-FFF2-40B4-BE49-F238E27FC236}">
                <a16:creationId xmlns:a16="http://schemas.microsoft.com/office/drawing/2014/main" id="{2499B533-8AD6-64D7-E8A8-1CF5DC24C073}"/>
              </a:ext>
            </a:extLst>
          </p:cNvPr>
          <p:cNvSpPr/>
          <p:nvPr/>
        </p:nvSpPr>
        <p:spPr>
          <a:xfrm>
            <a:off x="4117152" y="4829784"/>
            <a:ext cx="292308" cy="35106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사각형: 둥근 모서리 31">
            <a:extLst>
              <a:ext uri="{FF2B5EF4-FFF2-40B4-BE49-F238E27FC236}">
                <a16:creationId xmlns:a16="http://schemas.microsoft.com/office/drawing/2014/main" id="{9D86D04D-69FF-4C8A-4785-A25DB0E84B09}"/>
              </a:ext>
            </a:extLst>
          </p:cNvPr>
          <p:cNvSpPr/>
          <p:nvPr/>
        </p:nvSpPr>
        <p:spPr>
          <a:xfrm>
            <a:off x="4849235" y="4829784"/>
            <a:ext cx="292308" cy="35106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4" name="직선 화살표 연결선 33">
            <a:extLst>
              <a:ext uri="{FF2B5EF4-FFF2-40B4-BE49-F238E27FC236}">
                <a16:creationId xmlns:a16="http://schemas.microsoft.com/office/drawing/2014/main" id="{4D3CEAE5-97F1-B7BC-2507-C504ACA3CBC9}"/>
              </a:ext>
            </a:extLst>
          </p:cNvPr>
          <p:cNvCxnSpPr>
            <a:stCxn id="19" idx="0"/>
          </p:cNvCxnSpPr>
          <p:nvPr/>
        </p:nvCxnSpPr>
        <p:spPr>
          <a:xfrm flipV="1">
            <a:off x="2059462" y="4570456"/>
            <a:ext cx="1602" cy="259328"/>
          </a:xfrm>
          <a:prstGeom prst="straightConnector1">
            <a:avLst/>
          </a:prstGeom>
          <a:ln w="63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화살표 연결선 34">
            <a:extLst>
              <a:ext uri="{FF2B5EF4-FFF2-40B4-BE49-F238E27FC236}">
                <a16:creationId xmlns:a16="http://schemas.microsoft.com/office/drawing/2014/main" id="{7BA0BBCF-D0B4-34D7-7C1B-7CB0791C4FF6}"/>
              </a:ext>
            </a:extLst>
          </p:cNvPr>
          <p:cNvCxnSpPr>
            <a:cxnSpLocks/>
          </p:cNvCxnSpPr>
          <p:nvPr/>
        </p:nvCxnSpPr>
        <p:spPr>
          <a:xfrm flipV="1">
            <a:off x="2496322" y="4570376"/>
            <a:ext cx="1602" cy="259328"/>
          </a:xfrm>
          <a:prstGeom prst="straightConnector1">
            <a:avLst/>
          </a:prstGeom>
          <a:ln w="63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화살표 연결선 35">
            <a:extLst>
              <a:ext uri="{FF2B5EF4-FFF2-40B4-BE49-F238E27FC236}">
                <a16:creationId xmlns:a16="http://schemas.microsoft.com/office/drawing/2014/main" id="{7D2BCAB2-BA88-8D8B-22CE-FB81894F9F2D}"/>
              </a:ext>
            </a:extLst>
          </p:cNvPr>
          <p:cNvCxnSpPr/>
          <p:nvPr/>
        </p:nvCxnSpPr>
        <p:spPr>
          <a:xfrm flipV="1">
            <a:off x="2946721" y="4570376"/>
            <a:ext cx="1602" cy="259328"/>
          </a:xfrm>
          <a:prstGeom prst="straightConnector1">
            <a:avLst/>
          </a:prstGeom>
          <a:ln w="63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화살표 연결선 36">
            <a:extLst>
              <a:ext uri="{FF2B5EF4-FFF2-40B4-BE49-F238E27FC236}">
                <a16:creationId xmlns:a16="http://schemas.microsoft.com/office/drawing/2014/main" id="{8C0C15BD-5375-8D66-A186-926D38410F65}"/>
              </a:ext>
            </a:extLst>
          </p:cNvPr>
          <p:cNvCxnSpPr/>
          <p:nvPr/>
        </p:nvCxnSpPr>
        <p:spPr>
          <a:xfrm flipV="1">
            <a:off x="3382878" y="4570376"/>
            <a:ext cx="1602" cy="259328"/>
          </a:xfrm>
          <a:prstGeom prst="straightConnector1">
            <a:avLst/>
          </a:prstGeom>
          <a:ln w="63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화살표 연결선 37">
            <a:extLst>
              <a:ext uri="{FF2B5EF4-FFF2-40B4-BE49-F238E27FC236}">
                <a16:creationId xmlns:a16="http://schemas.microsoft.com/office/drawing/2014/main" id="{8BAD5F87-8F86-2AD7-E3A8-8301AF565536}"/>
              </a:ext>
            </a:extLst>
          </p:cNvPr>
          <p:cNvCxnSpPr>
            <a:cxnSpLocks/>
            <a:stCxn id="30" idx="0"/>
          </p:cNvCxnSpPr>
          <p:nvPr/>
        </p:nvCxnSpPr>
        <p:spPr>
          <a:xfrm flipV="1">
            <a:off x="3810097" y="4570376"/>
            <a:ext cx="0" cy="266823"/>
          </a:xfrm>
          <a:prstGeom prst="straightConnector1">
            <a:avLst/>
          </a:prstGeom>
          <a:ln w="63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화살표 연결선 40">
            <a:extLst>
              <a:ext uri="{FF2B5EF4-FFF2-40B4-BE49-F238E27FC236}">
                <a16:creationId xmlns:a16="http://schemas.microsoft.com/office/drawing/2014/main" id="{0D18A516-024B-5D86-4312-8B453F86DCEF}"/>
              </a:ext>
            </a:extLst>
          </p:cNvPr>
          <p:cNvCxnSpPr>
            <a:cxnSpLocks/>
            <a:stCxn id="31" idx="0"/>
          </p:cNvCxnSpPr>
          <p:nvPr/>
        </p:nvCxnSpPr>
        <p:spPr>
          <a:xfrm flipV="1">
            <a:off x="4263306" y="4570376"/>
            <a:ext cx="0" cy="259408"/>
          </a:xfrm>
          <a:prstGeom prst="straightConnector1">
            <a:avLst/>
          </a:prstGeom>
          <a:ln w="63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직선 화살표 연결선 47">
            <a:extLst>
              <a:ext uri="{FF2B5EF4-FFF2-40B4-BE49-F238E27FC236}">
                <a16:creationId xmlns:a16="http://schemas.microsoft.com/office/drawing/2014/main" id="{B0774247-911D-BBBF-87E7-C444F090A1BA}"/>
              </a:ext>
            </a:extLst>
          </p:cNvPr>
          <p:cNvCxnSpPr/>
          <p:nvPr/>
        </p:nvCxnSpPr>
        <p:spPr>
          <a:xfrm flipV="1">
            <a:off x="4993787" y="4570376"/>
            <a:ext cx="1602" cy="259328"/>
          </a:xfrm>
          <a:prstGeom prst="straightConnector1">
            <a:avLst/>
          </a:prstGeom>
          <a:ln w="63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직선 화살표 연결선 50">
            <a:extLst>
              <a:ext uri="{FF2B5EF4-FFF2-40B4-BE49-F238E27FC236}">
                <a16:creationId xmlns:a16="http://schemas.microsoft.com/office/drawing/2014/main" id="{D46B0856-1C38-09FA-2203-36F66DF9F4E3}"/>
              </a:ext>
            </a:extLst>
          </p:cNvPr>
          <p:cNvCxnSpPr/>
          <p:nvPr/>
        </p:nvCxnSpPr>
        <p:spPr>
          <a:xfrm flipV="1">
            <a:off x="1633748" y="4575468"/>
            <a:ext cx="1602" cy="259328"/>
          </a:xfrm>
          <a:prstGeom prst="straightConnector1">
            <a:avLst/>
          </a:prstGeom>
          <a:ln w="190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13" name="그림 4112">
            <a:extLst>
              <a:ext uri="{FF2B5EF4-FFF2-40B4-BE49-F238E27FC236}">
                <a16:creationId xmlns:a16="http://schemas.microsoft.com/office/drawing/2014/main" id="{980A74F5-55CC-6F52-4879-9BB00A00B0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4300" y="2379822"/>
            <a:ext cx="1780642" cy="3681534"/>
          </a:xfrm>
          <a:prstGeom prst="rect">
            <a:avLst/>
          </a:prstGeom>
        </p:spPr>
      </p:pic>
      <p:cxnSp>
        <p:nvCxnSpPr>
          <p:cNvPr id="4114" name="직선 화살표 연결선 4113">
            <a:extLst>
              <a:ext uri="{FF2B5EF4-FFF2-40B4-BE49-F238E27FC236}">
                <a16:creationId xmlns:a16="http://schemas.microsoft.com/office/drawing/2014/main" id="{95E16A62-BD6A-4B80-113C-29C4D8316949}"/>
              </a:ext>
            </a:extLst>
          </p:cNvPr>
          <p:cNvCxnSpPr>
            <a:cxnSpLocks/>
            <a:stCxn id="16" idx="3"/>
          </p:cNvCxnSpPr>
          <p:nvPr/>
        </p:nvCxnSpPr>
        <p:spPr>
          <a:xfrm>
            <a:off x="5510140" y="4090771"/>
            <a:ext cx="595258" cy="0"/>
          </a:xfrm>
          <a:prstGeom prst="straightConnector1">
            <a:avLst/>
          </a:prstGeom>
          <a:ln w="28575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7" name="TextBox 4116">
            <a:extLst>
              <a:ext uri="{FF2B5EF4-FFF2-40B4-BE49-F238E27FC236}">
                <a16:creationId xmlns:a16="http://schemas.microsoft.com/office/drawing/2014/main" id="{10233865-8967-0DE9-835E-638DAF8EC9DD}"/>
              </a:ext>
            </a:extLst>
          </p:cNvPr>
          <p:cNvSpPr txBox="1"/>
          <p:nvPr/>
        </p:nvSpPr>
        <p:spPr>
          <a:xfrm>
            <a:off x="4459679" y="4688956"/>
            <a:ext cx="5287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ko-KR" sz="2400" dirty="0">
                <a:latin typeface="KoPubWorld돋움체 Medium" panose="00000600000000000000" pitchFamily="2" charset="-127"/>
                <a:ea typeface="KoPubWorld돋움체 Medium" panose="00000600000000000000" pitchFamily="2" charset="-127"/>
                <a:cs typeface="KoPubWorld돋움체 Medium" panose="00000600000000000000" pitchFamily="2" charset="-127"/>
              </a:rPr>
              <a:t>...</a:t>
            </a:r>
            <a:endParaRPr lang="ko-KR" altLang="en-US" sz="2400" dirty="0">
              <a:latin typeface="KoPubWorld돋움체 Medium" panose="00000600000000000000" pitchFamily="2" charset="-127"/>
              <a:ea typeface="KoPubWorld돋움체 Medium" panose="00000600000000000000" pitchFamily="2" charset="-127"/>
              <a:cs typeface="KoPubWorld돋움체 Medium" panose="00000600000000000000" pitchFamily="2" charset="-127"/>
            </a:endParaRPr>
          </a:p>
        </p:txBody>
      </p:sp>
      <p:sp>
        <p:nvSpPr>
          <p:cNvPr id="4118" name="TextBox 4117">
            <a:extLst>
              <a:ext uri="{FF2B5EF4-FFF2-40B4-BE49-F238E27FC236}">
                <a16:creationId xmlns:a16="http://schemas.microsoft.com/office/drawing/2014/main" id="{D08FE556-47C0-EFBD-CECA-13740F51F7E3}"/>
              </a:ext>
            </a:extLst>
          </p:cNvPr>
          <p:cNvSpPr txBox="1"/>
          <p:nvPr/>
        </p:nvSpPr>
        <p:spPr>
          <a:xfrm>
            <a:off x="1170339" y="5257344"/>
            <a:ext cx="9013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dirty="0"/>
              <a:t>CLS Token</a:t>
            </a:r>
            <a:endParaRPr lang="ko-KR" altLang="en-US" sz="1100" dirty="0"/>
          </a:p>
        </p:txBody>
      </p:sp>
      <p:pic>
        <p:nvPicPr>
          <p:cNvPr id="4123" name="그림 4122">
            <a:extLst>
              <a:ext uri="{FF2B5EF4-FFF2-40B4-BE49-F238E27FC236}">
                <a16:creationId xmlns:a16="http://schemas.microsoft.com/office/drawing/2014/main" id="{2F4F875A-D1FA-9A51-0766-654AC2D67E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19816" y="2379821"/>
            <a:ext cx="1782000" cy="3681533"/>
          </a:xfrm>
          <a:prstGeom prst="rect">
            <a:avLst/>
          </a:prstGeom>
        </p:spPr>
      </p:pic>
      <p:sp>
        <p:nvSpPr>
          <p:cNvPr id="4124" name="직사각형 4123">
            <a:extLst>
              <a:ext uri="{FF2B5EF4-FFF2-40B4-BE49-F238E27FC236}">
                <a16:creationId xmlns:a16="http://schemas.microsoft.com/office/drawing/2014/main" id="{2946A240-0DD4-10F1-0FB7-703BCAA46B70}"/>
              </a:ext>
            </a:extLst>
          </p:cNvPr>
          <p:cNvSpPr/>
          <p:nvPr/>
        </p:nvSpPr>
        <p:spPr>
          <a:xfrm rot="5400000">
            <a:off x="6728262" y="3823667"/>
            <a:ext cx="632354" cy="1364480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25" name="직사각형 4124">
            <a:extLst>
              <a:ext uri="{FF2B5EF4-FFF2-40B4-BE49-F238E27FC236}">
                <a16:creationId xmlns:a16="http://schemas.microsoft.com/office/drawing/2014/main" id="{65CFB789-97C8-7415-E851-D0234151933E}"/>
              </a:ext>
            </a:extLst>
          </p:cNvPr>
          <p:cNvSpPr/>
          <p:nvPr/>
        </p:nvSpPr>
        <p:spPr>
          <a:xfrm rot="5400000">
            <a:off x="9428362" y="3823667"/>
            <a:ext cx="632354" cy="136448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126" name="직선 화살표 연결선 4125">
            <a:extLst>
              <a:ext uri="{FF2B5EF4-FFF2-40B4-BE49-F238E27FC236}">
                <a16:creationId xmlns:a16="http://schemas.microsoft.com/office/drawing/2014/main" id="{743E06BB-A506-33E5-ABEE-A1B28B576109}"/>
              </a:ext>
            </a:extLst>
          </p:cNvPr>
          <p:cNvCxnSpPr>
            <a:cxnSpLocks/>
            <a:stCxn id="4124" idx="0"/>
            <a:endCxn id="4125" idx="2"/>
          </p:cNvCxnSpPr>
          <p:nvPr/>
        </p:nvCxnSpPr>
        <p:spPr>
          <a:xfrm>
            <a:off x="7726679" y="4505907"/>
            <a:ext cx="1335620" cy="0"/>
          </a:xfrm>
          <a:prstGeom prst="straightConnector1">
            <a:avLst/>
          </a:prstGeom>
          <a:ln w="2857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32" name="TextBox 4131">
            <a:extLst>
              <a:ext uri="{FF2B5EF4-FFF2-40B4-BE49-F238E27FC236}">
                <a16:creationId xmlns:a16="http://schemas.microsoft.com/office/drawing/2014/main" id="{78AE76F8-F693-EA38-2A30-B7D0224ABE52}"/>
              </a:ext>
            </a:extLst>
          </p:cNvPr>
          <p:cNvSpPr txBox="1"/>
          <p:nvPr/>
        </p:nvSpPr>
        <p:spPr>
          <a:xfrm>
            <a:off x="5284026" y="4779867"/>
            <a:ext cx="3982880" cy="3939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500" b="1" dirty="0">
                <a:solidFill>
                  <a:srgbClr val="0000FF"/>
                </a:solidFill>
                <a:latin typeface="KoPubWorld바탕체 Light" panose="00000300000000000000" pitchFamily="2" charset="-127"/>
                <a:ea typeface="KoPubWorld바탕체 Light" panose="00000300000000000000" pitchFamily="2" charset="-127"/>
                <a:cs typeface="KoPubWorld바탕체 Light" panose="00000300000000000000" pitchFamily="2" charset="-127"/>
              </a:rPr>
              <a:t>Existing: Attention-based transformer</a:t>
            </a:r>
          </a:p>
        </p:txBody>
      </p:sp>
      <p:sp>
        <p:nvSpPr>
          <p:cNvPr id="4133" name="TextBox 4132">
            <a:extLst>
              <a:ext uri="{FF2B5EF4-FFF2-40B4-BE49-F238E27FC236}">
                <a16:creationId xmlns:a16="http://schemas.microsoft.com/office/drawing/2014/main" id="{F1A55724-980B-8905-5CB0-26D45AF761FD}"/>
              </a:ext>
            </a:extLst>
          </p:cNvPr>
          <p:cNvSpPr txBox="1"/>
          <p:nvPr/>
        </p:nvSpPr>
        <p:spPr>
          <a:xfrm>
            <a:off x="8027185" y="6037048"/>
            <a:ext cx="3832738" cy="3939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500" b="1" dirty="0">
                <a:solidFill>
                  <a:srgbClr val="FF0000"/>
                </a:solidFill>
                <a:latin typeface="KoPubWorld바탕체 Light" panose="00000300000000000000" pitchFamily="2" charset="-127"/>
                <a:ea typeface="KoPubWorld바탕체 Light" panose="00000300000000000000" pitchFamily="2" charset="-127"/>
                <a:cs typeface="KoPubWorld바탕체 Light" panose="00000300000000000000" pitchFamily="2" charset="-127"/>
              </a:rPr>
              <a:t>Changed: Pooling based transformer</a:t>
            </a:r>
          </a:p>
        </p:txBody>
      </p:sp>
    </p:spTree>
    <p:extLst>
      <p:ext uri="{BB962C8B-B14F-4D97-AF65-F5344CB8AC3E}">
        <p14:creationId xmlns:p14="http://schemas.microsoft.com/office/powerpoint/2010/main" val="1427832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>
            <a:extLst>
              <a:ext uri="{FF2B5EF4-FFF2-40B4-BE49-F238E27FC236}">
                <a16:creationId xmlns:a16="http://schemas.microsoft.com/office/drawing/2014/main" id="{B7D475CA-A53A-F769-112E-EEAF3FDBC91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87" r="45198" b="41823"/>
          <a:stretch/>
        </p:blipFill>
        <p:spPr bwMode="auto">
          <a:xfrm>
            <a:off x="2412284" y="2994029"/>
            <a:ext cx="1118659" cy="3053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69BA29EA-08F7-4746-E148-569D3BE4FA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26"/>
          <a:stretch/>
        </p:blipFill>
        <p:spPr bwMode="auto">
          <a:xfrm>
            <a:off x="3668103" y="3518551"/>
            <a:ext cx="6912821" cy="2297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3DFF065-30C0-7628-6A51-8EA9075E59A1}"/>
                  </a:ext>
                </a:extLst>
              </p:cNvPr>
              <p:cNvSpPr txBox="1"/>
              <p:nvPr/>
            </p:nvSpPr>
            <p:spPr>
              <a:xfrm>
                <a:off x="3769354" y="3259880"/>
                <a:ext cx="6710318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en-US" altLang="ko-KR" sz="1200" dirty="0"/>
                  <a:t>* </a:t>
                </a:r>
                <a:r>
                  <a:rPr lang="ko-KR" altLang="en-US" sz="1200" dirty="0" err="1"/>
                  <a:t>MACs</a:t>
                </a:r>
                <a:r>
                  <a:rPr lang="ko-KR" altLang="en-US" sz="1200" dirty="0"/>
                  <a:t>(</a:t>
                </a:r>
                <a:r>
                  <a:rPr lang="ko-KR" altLang="en-US" sz="1200" dirty="0" err="1"/>
                  <a:t>Multiply-ACcumulate</a:t>
                </a:r>
                <a:r>
                  <a:rPr lang="ko-KR" altLang="en-US" sz="1200" dirty="0"/>
                  <a:t>) : FMA 연산이 몇 번 실행되었는지 카운트 </a:t>
                </a:r>
                <a:r>
                  <a:rPr lang="en-US" altLang="ko-KR" sz="1200" dirty="0"/>
                  <a:t>(FMA = </a:t>
                </a:r>
                <a14:m>
                  <m:oMath xmlns:m="http://schemas.openxmlformats.org/officeDocument/2006/math">
                    <m:r>
                      <a:rPr lang="ko-KR" altLang="en-US" sz="120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ko-KR" altLang="en-US" sz="1200" i="0" dirty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ko-KR" altLang="en-US" sz="12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ko-KR" altLang="en-US" sz="1200" i="0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ko-KR" altLang="en-US" sz="1200" i="1" dirty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altLang="ko-KR" sz="1200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ko-KR" sz="1200" dirty="0"/>
                  <a:t>)</a:t>
                </a:r>
                <a:endParaRPr lang="ko-KR" altLang="en-US" sz="1200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3DFF065-30C0-7628-6A51-8EA9075E59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9354" y="3259880"/>
                <a:ext cx="6710318" cy="276999"/>
              </a:xfrm>
              <a:prstGeom prst="rect">
                <a:avLst/>
              </a:prstGeom>
              <a:blipFill>
                <a:blip r:embed="rId4"/>
                <a:stretch>
                  <a:fillRect t="-4444" r="-91" b="-15556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utoShape 11">
            <a:extLst>
              <a:ext uri="{FF2B5EF4-FFF2-40B4-BE49-F238E27FC236}">
                <a16:creationId xmlns:a16="http://schemas.microsoft.com/office/drawing/2014/main" id="{A6D77D07-D1C5-8C22-6D0E-2E071BAE3EA1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290441" y="4448207"/>
            <a:ext cx="2619404" cy="540926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FFFFFF">
                  <a:lumMod val="65000"/>
                </a:srgbClr>
              </a:gs>
              <a:gs pos="100000">
                <a:srgbClr val="CCECFF">
                  <a:alpha val="0"/>
                </a:srgb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pPr latinLnBrk="0">
              <a:defRPr/>
            </a:pPr>
            <a:endParaRPr lang="zh-CN" altLang="en-US" kern="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4ED3AC72-7147-75D7-E2C6-B602738FB183}"/>
              </a:ext>
            </a:extLst>
          </p:cNvPr>
          <p:cNvSpPr/>
          <p:nvPr/>
        </p:nvSpPr>
        <p:spPr>
          <a:xfrm>
            <a:off x="5310954" y="3626748"/>
            <a:ext cx="243840" cy="22020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D13CDA96-3B39-2CAA-E50B-CC1FDC1A0FE4}"/>
              </a:ext>
            </a:extLst>
          </p:cNvPr>
          <p:cNvSpPr/>
          <p:nvPr/>
        </p:nvSpPr>
        <p:spPr>
          <a:xfrm>
            <a:off x="8260063" y="3626748"/>
            <a:ext cx="243840" cy="22020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6883390-3E90-439B-B551-DAECA67FC3A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sz="1800" dirty="0"/>
              <a:t>IIP</a:t>
            </a:r>
            <a:r>
              <a:rPr lang="ko-KR" altLang="en-US" sz="1800" dirty="0"/>
              <a:t> </a:t>
            </a:r>
            <a:r>
              <a:rPr lang="en-US" altLang="ko-KR" sz="1800" dirty="0"/>
              <a:t>Lab</a:t>
            </a:r>
            <a:endParaRPr lang="ko-KR" altLang="en-US" sz="1800" dirty="0"/>
          </a:p>
        </p:txBody>
      </p:sp>
      <p:sp>
        <p:nvSpPr>
          <p:cNvPr id="12" name="텍스트 개체 틀 6">
            <a:extLst>
              <a:ext uri="{FF2B5EF4-FFF2-40B4-BE49-F238E27FC236}">
                <a16:creationId xmlns:a16="http://schemas.microsoft.com/office/drawing/2014/main" id="{D6F26181-D813-498B-8C66-B6399246D0BF}"/>
              </a:ext>
            </a:extLst>
          </p:cNvPr>
          <p:cNvSpPr txBox="1">
            <a:spLocks/>
          </p:cNvSpPr>
          <p:nvPr/>
        </p:nvSpPr>
        <p:spPr>
          <a:xfrm>
            <a:off x="742084" y="1672963"/>
            <a:ext cx="10929047" cy="601157"/>
          </a:xfrm>
          <a:prstGeom prst="rect">
            <a:avLst/>
          </a:prstGeom>
        </p:spPr>
        <p:txBody>
          <a:bodyPr anchor="t"/>
          <a:lstStyle>
            <a:lvl1pPr marL="0" indent="0" algn="l" defTabSz="914400" rtl="0" eaLnBrk="1" latinLnBrk="1" hangingPunct="1">
              <a:lnSpc>
                <a:spcPct val="13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 spc="-15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800" dirty="0">
                <a:solidFill>
                  <a:srgbClr val="000000"/>
                </a:solidFill>
                <a:latin typeface="KoPubWorld바탕체 Light" panose="00000300000000000000" pitchFamily="2" charset="-127"/>
                <a:ea typeface="KoPubWorld바탕체 Light" panose="00000300000000000000" pitchFamily="2" charset="-127"/>
                <a:cs typeface="KoPubWorld바탕체 Light" panose="00000300000000000000" pitchFamily="2" charset="-127"/>
              </a:rPr>
              <a:t>Related</a:t>
            </a:r>
            <a:r>
              <a:rPr lang="ko-KR" altLang="en-US" sz="1800" dirty="0">
                <a:solidFill>
                  <a:srgbClr val="000000"/>
                </a:solidFill>
                <a:latin typeface="KoPubWorld바탕체 Light" panose="00000300000000000000" pitchFamily="2" charset="-127"/>
                <a:ea typeface="KoPubWorld바탕체 Light" panose="00000300000000000000" pitchFamily="2" charset="-127"/>
                <a:cs typeface="KoPubWorld바탕체 Light" panose="00000300000000000000" pitchFamily="2" charset="-127"/>
              </a:rPr>
              <a:t> </a:t>
            </a:r>
            <a:r>
              <a:rPr lang="en-US" altLang="ko-KR" sz="1800" dirty="0">
                <a:solidFill>
                  <a:srgbClr val="000000"/>
                </a:solidFill>
                <a:latin typeface="KoPubWorld바탕체 Light" panose="00000300000000000000" pitchFamily="2" charset="-127"/>
                <a:ea typeface="KoPubWorld바탕체 Light" panose="00000300000000000000" pitchFamily="2" charset="-127"/>
                <a:cs typeface="KoPubWorld바탕체 Light" panose="00000300000000000000" pitchFamily="2" charset="-127"/>
              </a:rPr>
              <a:t>work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91C4CA13-65F2-45F8-A306-80B8DC771AB6}"/>
              </a:ext>
            </a:extLst>
          </p:cNvPr>
          <p:cNvSpPr/>
          <p:nvPr/>
        </p:nvSpPr>
        <p:spPr>
          <a:xfrm>
            <a:off x="631476" y="1095422"/>
            <a:ext cx="2309844" cy="407411"/>
          </a:xfrm>
          <a:prstGeom prst="rect">
            <a:avLst/>
          </a:prstGeom>
          <a:solidFill>
            <a:srgbClr val="0F16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128488DF-6E41-42F3-B085-951F197DA2C2}"/>
              </a:ext>
            </a:extLst>
          </p:cNvPr>
          <p:cNvSpPr/>
          <p:nvPr/>
        </p:nvSpPr>
        <p:spPr>
          <a:xfrm>
            <a:off x="631479" y="1095422"/>
            <a:ext cx="110605" cy="407411"/>
          </a:xfrm>
          <a:prstGeom prst="rect">
            <a:avLst/>
          </a:prstGeom>
          <a:solidFill>
            <a:srgbClr val="73CC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8735517-7AEC-4551-806B-1589994E2184}"/>
              </a:ext>
            </a:extLst>
          </p:cNvPr>
          <p:cNvSpPr txBox="1"/>
          <p:nvPr/>
        </p:nvSpPr>
        <p:spPr>
          <a:xfrm>
            <a:off x="896542" y="1135872"/>
            <a:ext cx="1873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solidFill>
                  <a:schemeClr val="bg1"/>
                </a:solidFill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rPr>
              <a:t>연구 아이디어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49034C9-68A2-BC70-3F46-CB1732D117E6}"/>
              </a:ext>
            </a:extLst>
          </p:cNvPr>
          <p:cNvSpPr txBox="1"/>
          <p:nvPr/>
        </p:nvSpPr>
        <p:spPr>
          <a:xfrm>
            <a:off x="992794" y="2124771"/>
            <a:ext cx="11137687" cy="10864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ea"/>
              <a:buAutoNum type="circleNumDbPlain"/>
            </a:pPr>
            <a:r>
              <a:rPr lang="en-US" altLang="ko-KR" sz="1500" dirty="0" err="1">
                <a:solidFill>
                  <a:srgbClr val="000000"/>
                </a:solidFill>
                <a:latin typeface="KoPubWorld바탕체 Light" panose="00000300000000000000" pitchFamily="2" charset="-127"/>
                <a:ea typeface="KoPubWorld바탕체 Light" panose="00000300000000000000" pitchFamily="2" charset="-127"/>
                <a:cs typeface="KoPubWorld바탕체 Light" panose="00000300000000000000" pitchFamily="2" charset="-127"/>
              </a:rPr>
              <a:t>Metaformer</a:t>
            </a:r>
            <a:r>
              <a:rPr lang="en-US" altLang="ko-KR" sz="1500" dirty="0">
                <a:solidFill>
                  <a:srgbClr val="000000"/>
                </a:solidFill>
                <a:latin typeface="KoPubWorld바탕체 Light" panose="00000300000000000000" pitchFamily="2" charset="-127"/>
                <a:ea typeface="KoPubWorld바탕체 Light" panose="00000300000000000000" pitchFamily="2" charset="-127"/>
                <a:cs typeface="KoPubWorld바탕체 Light" panose="00000300000000000000" pitchFamily="2" charset="-127"/>
              </a:rPr>
              <a:t> (2022) </a:t>
            </a:r>
          </a:p>
          <a:p>
            <a:pPr>
              <a:lnSpc>
                <a:spcPct val="150000"/>
              </a:lnSpc>
            </a:pPr>
            <a:r>
              <a:rPr lang="en-US" altLang="ko-KR" sz="1500" dirty="0">
                <a:solidFill>
                  <a:srgbClr val="000000"/>
                </a:solidFill>
                <a:latin typeface="KoPubWorld바탕체 Light" panose="00000300000000000000" pitchFamily="2" charset="-127"/>
                <a:ea typeface="KoPubWorld바탕체 Light" panose="00000300000000000000" pitchFamily="2" charset="-127"/>
                <a:cs typeface="KoPubWorld바탕체 Light" panose="00000300000000000000" pitchFamily="2" charset="-127"/>
              </a:rPr>
              <a:t>: Performing only the token mixing by replacing the transformer's attention module with a pooling operator with a very simple structure.</a:t>
            </a:r>
          </a:p>
        </p:txBody>
      </p: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164992E8-5168-8220-0BE0-D648AA0C3EEC}"/>
              </a:ext>
            </a:extLst>
          </p:cNvPr>
          <p:cNvCxnSpPr>
            <a:cxnSpLocks/>
          </p:cNvCxnSpPr>
          <p:nvPr/>
        </p:nvCxnSpPr>
        <p:spPr>
          <a:xfrm flipV="1">
            <a:off x="400849" y="6126950"/>
            <a:ext cx="11426530" cy="389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D2E6334F-868B-A76A-83E6-8D8EF6CB5217}"/>
              </a:ext>
            </a:extLst>
          </p:cNvPr>
          <p:cNvSpPr txBox="1"/>
          <p:nvPr/>
        </p:nvSpPr>
        <p:spPr>
          <a:xfrm>
            <a:off x="400849" y="6232349"/>
            <a:ext cx="112332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Yu, </a:t>
            </a:r>
            <a:r>
              <a:rPr lang="en-US" altLang="ko-KR" sz="1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Weihao</a:t>
            </a:r>
            <a:r>
              <a:rPr lang="en-US" altLang="ko-KR" sz="1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et al. "</a:t>
            </a:r>
            <a:r>
              <a:rPr lang="en-US" altLang="ko-KR" sz="1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Metaformer</a:t>
            </a:r>
            <a:r>
              <a:rPr lang="en-US" altLang="ko-KR" sz="1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is actually what you need for vision." </a:t>
            </a:r>
            <a:r>
              <a:rPr lang="en-US" altLang="ko-KR" sz="1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Proceedings of the IEEE/CVF conference on computer vision and pattern recognition</a:t>
            </a:r>
            <a:r>
              <a:rPr lang="en-US" altLang="ko-KR" sz="1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2022.</a:t>
            </a: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080517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6883390-3E90-439B-B551-DAECA67FC3A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sz="1800" dirty="0"/>
              <a:t>IIP</a:t>
            </a:r>
            <a:r>
              <a:rPr lang="ko-KR" altLang="en-US" sz="1800" dirty="0"/>
              <a:t> </a:t>
            </a:r>
            <a:r>
              <a:rPr lang="en-US" altLang="ko-KR" sz="1800" dirty="0"/>
              <a:t>Lab</a:t>
            </a:r>
            <a:endParaRPr lang="ko-KR" altLang="en-US" sz="1800" dirty="0"/>
          </a:p>
        </p:txBody>
      </p:sp>
      <p:sp>
        <p:nvSpPr>
          <p:cNvPr id="12" name="텍스트 개체 틀 6">
            <a:extLst>
              <a:ext uri="{FF2B5EF4-FFF2-40B4-BE49-F238E27FC236}">
                <a16:creationId xmlns:a16="http://schemas.microsoft.com/office/drawing/2014/main" id="{D6F26181-D813-498B-8C66-B6399246D0BF}"/>
              </a:ext>
            </a:extLst>
          </p:cNvPr>
          <p:cNvSpPr txBox="1">
            <a:spLocks/>
          </p:cNvSpPr>
          <p:nvPr/>
        </p:nvSpPr>
        <p:spPr>
          <a:xfrm>
            <a:off x="742084" y="1672963"/>
            <a:ext cx="10929047" cy="601157"/>
          </a:xfrm>
          <a:prstGeom prst="rect">
            <a:avLst/>
          </a:prstGeom>
        </p:spPr>
        <p:txBody>
          <a:bodyPr anchor="t"/>
          <a:lstStyle>
            <a:lvl1pPr marL="0" indent="0" algn="l" defTabSz="914400" rtl="0" eaLnBrk="1" latinLnBrk="1" hangingPunct="1">
              <a:lnSpc>
                <a:spcPct val="13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 spc="-15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800" dirty="0">
                <a:solidFill>
                  <a:srgbClr val="000000"/>
                </a:solidFill>
                <a:latin typeface="KoPubWorld바탕체 Light" panose="00000300000000000000" pitchFamily="2" charset="-127"/>
                <a:ea typeface="KoPubWorld바탕체 Light" panose="00000300000000000000" pitchFamily="2" charset="-127"/>
                <a:cs typeface="KoPubWorld바탕체 Light" panose="00000300000000000000" pitchFamily="2" charset="-127"/>
              </a:rPr>
              <a:t>Network</a:t>
            </a:r>
            <a:r>
              <a:rPr lang="ko-KR" altLang="en-US" sz="1800" dirty="0">
                <a:solidFill>
                  <a:srgbClr val="000000"/>
                </a:solidFill>
                <a:latin typeface="KoPubWorld바탕체 Light" panose="00000300000000000000" pitchFamily="2" charset="-127"/>
                <a:ea typeface="KoPubWorld바탕체 Light" panose="00000300000000000000" pitchFamily="2" charset="-127"/>
                <a:cs typeface="KoPubWorld바탕체 Light" panose="00000300000000000000" pitchFamily="2" charset="-127"/>
              </a:rPr>
              <a:t> </a:t>
            </a:r>
            <a:r>
              <a:rPr lang="en-US" altLang="ko-KR" sz="1800" dirty="0">
                <a:solidFill>
                  <a:srgbClr val="000000"/>
                </a:solidFill>
                <a:latin typeface="KoPubWorld바탕체 Light" panose="00000300000000000000" pitchFamily="2" charset="-127"/>
                <a:ea typeface="KoPubWorld바탕체 Light" panose="00000300000000000000" pitchFamily="2" charset="-127"/>
                <a:cs typeface="KoPubWorld바탕체 Light" panose="00000300000000000000" pitchFamily="2" charset="-127"/>
              </a:rPr>
              <a:t>Architecture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91C4CA13-65F2-45F8-A306-80B8DC771AB6}"/>
              </a:ext>
            </a:extLst>
          </p:cNvPr>
          <p:cNvSpPr/>
          <p:nvPr/>
        </p:nvSpPr>
        <p:spPr>
          <a:xfrm>
            <a:off x="631476" y="1095422"/>
            <a:ext cx="2309844" cy="407411"/>
          </a:xfrm>
          <a:prstGeom prst="rect">
            <a:avLst/>
          </a:prstGeom>
          <a:solidFill>
            <a:srgbClr val="0F16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128488DF-6E41-42F3-B085-951F197DA2C2}"/>
              </a:ext>
            </a:extLst>
          </p:cNvPr>
          <p:cNvSpPr/>
          <p:nvPr/>
        </p:nvSpPr>
        <p:spPr>
          <a:xfrm>
            <a:off x="631479" y="1095422"/>
            <a:ext cx="110605" cy="407411"/>
          </a:xfrm>
          <a:prstGeom prst="rect">
            <a:avLst/>
          </a:prstGeom>
          <a:solidFill>
            <a:srgbClr val="73CC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8735517-7AEC-4551-806B-1589994E2184}"/>
              </a:ext>
            </a:extLst>
          </p:cNvPr>
          <p:cNvSpPr txBox="1"/>
          <p:nvPr/>
        </p:nvSpPr>
        <p:spPr>
          <a:xfrm>
            <a:off x="896542" y="1135872"/>
            <a:ext cx="1873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solidFill>
                  <a:schemeClr val="bg1"/>
                </a:solidFill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rPr>
              <a:t>연구 아이디어 </a:t>
            </a:r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E0F08151-EDE9-F39A-4E60-741FAFC40A4D}"/>
              </a:ext>
            </a:extLst>
          </p:cNvPr>
          <p:cNvGrpSpPr/>
          <p:nvPr/>
        </p:nvGrpSpPr>
        <p:grpSpPr>
          <a:xfrm>
            <a:off x="2941320" y="2998139"/>
            <a:ext cx="5651759" cy="3334583"/>
            <a:chOff x="918932" y="2916029"/>
            <a:chExt cx="4737999" cy="2573257"/>
          </a:xfrm>
        </p:grpSpPr>
        <p:pic>
          <p:nvPicPr>
            <p:cNvPr id="3" name="Picture 2" descr="VATT">
              <a:extLst>
                <a:ext uri="{FF2B5EF4-FFF2-40B4-BE49-F238E27FC236}">
                  <a16:creationId xmlns:a16="http://schemas.microsoft.com/office/drawing/2014/main" id="{869A39A5-5E9C-7F97-9A0E-B1E5328D0AF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" r="42374" b="32444"/>
            <a:stretch/>
          </p:blipFill>
          <p:spPr bwMode="auto">
            <a:xfrm>
              <a:off x="918932" y="2916029"/>
              <a:ext cx="4737999" cy="25732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사각형: 둥근 모서리 4">
              <a:extLst>
                <a:ext uri="{FF2B5EF4-FFF2-40B4-BE49-F238E27FC236}">
                  <a16:creationId xmlns:a16="http://schemas.microsoft.com/office/drawing/2014/main" id="{1DECDD0D-4E64-A67C-8A6D-392F4B02848D}"/>
                </a:ext>
              </a:extLst>
            </p:cNvPr>
            <p:cNvSpPr/>
            <p:nvPr/>
          </p:nvSpPr>
          <p:spPr>
            <a:xfrm>
              <a:off x="1219200" y="2994723"/>
              <a:ext cx="739140" cy="487617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71AC994F-2BAE-BFEE-8432-84FC2F19DA26}"/>
              </a:ext>
            </a:extLst>
          </p:cNvPr>
          <p:cNvSpPr/>
          <p:nvPr/>
        </p:nvSpPr>
        <p:spPr>
          <a:xfrm>
            <a:off x="9502111" y="3133881"/>
            <a:ext cx="45719" cy="3053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A7FDA849-2BE9-51AE-0F67-EA54F2BBC4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1119" y="2844264"/>
            <a:ext cx="1782000" cy="3681533"/>
          </a:xfrm>
          <a:prstGeom prst="rect">
            <a:avLst/>
          </a:prstGeom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14BFDC2F-30D1-ADDC-519A-51E04196D20B}"/>
              </a:ext>
            </a:extLst>
          </p:cNvPr>
          <p:cNvSpPr/>
          <p:nvPr/>
        </p:nvSpPr>
        <p:spPr>
          <a:xfrm rot="5400000">
            <a:off x="9689665" y="4288110"/>
            <a:ext cx="632354" cy="136448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9" name="직선 화살표 연결선 8">
            <a:extLst>
              <a:ext uri="{FF2B5EF4-FFF2-40B4-BE49-F238E27FC236}">
                <a16:creationId xmlns:a16="http://schemas.microsoft.com/office/drawing/2014/main" id="{CD6D7C80-3193-B503-DD15-1297932F0F21}"/>
              </a:ext>
            </a:extLst>
          </p:cNvPr>
          <p:cNvCxnSpPr>
            <a:cxnSpLocks/>
          </p:cNvCxnSpPr>
          <p:nvPr/>
        </p:nvCxnSpPr>
        <p:spPr>
          <a:xfrm>
            <a:off x="8458099" y="4417075"/>
            <a:ext cx="723020" cy="0"/>
          </a:xfrm>
          <a:prstGeom prst="straightConnector1">
            <a:avLst/>
          </a:prstGeom>
          <a:ln w="28575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57E82250-58C8-D6E7-B690-2372F186EF76}"/>
              </a:ext>
            </a:extLst>
          </p:cNvPr>
          <p:cNvSpPr/>
          <p:nvPr/>
        </p:nvSpPr>
        <p:spPr>
          <a:xfrm>
            <a:off x="3085119" y="4974504"/>
            <a:ext cx="1419117" cy="5562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3" name="Picture 2" descr="VATT">
            <a:extLst>
              <a:ext uri="{FF2B5EF4-FFF2-40B4-BE49-F238E27FC236}">
                <a16:creationId xmlns:a16="http://schemas.microsoft.com/office/drawing/2014/main" id="{DF49A547-B109-EC20-7C73-FC9A275F0AF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438" t="13036" r="2336" b="16408"/>
          <a:stretch/>
        </p:blipFill>
        <p:spPr bwMode="auto">
          <a:xfrm>
            <a:off x="1925387" y="2177944"/>
            <a:ext cx="1814640" cy="2812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직선 화살표 연결선 15">
            <a:extLst>
              <a:ext uri="{FF2B5EF4-FFF2-40B4-BE49-F238E27FC236}">
                <a16:creationId xmlns:a16="http://schemas.microsoft.com/office/drawing/2014/main" id="{BDCDD013-5426-6C34-46B6-93ED16C59495}"/>
              </a:ext>
            </a:extLst>
          </p:cNvPr>
          <p:cNvCxnSpPr/>
          <p:nvPr/>
        </p:nvCxnSpPr>
        <p:spPr>
          <a:xfrm>
            <a:off x="5585460" y="240919"/>
            <a:ext cx="914400" cy="914400"/>
          </a:xfrm>
          <a:prstGeom prst="straightConnector1">
            <a:avLst/>
          </a:prstGeom>
          <a:ln w="63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화살표 연결선 28">
            <a:extLst>
              <a:ext uri="{FF2B5EF4-FFF2-40B4-BE49-F238E27FC236}">
                <a16:creationId xmlns:a16="http://schemas.microsoft.com/office/drawing/2014/main" id="{B5F37DAB-8111-CE46-2098-0C7BDF09B5F6}"/>
              </a:ext>
            </a:extLst>
          </p:cNvPr>
          <p:cNvCxnSpPr>
            <a:cxnSpLocks/>
          </p:cNvCxnSpPr>
          <p:nvPr/>
        </p:nvCxnSpPr>
        <p:spPr>
          <a:xfrm flipH="1">
            <a:off x="3890746" y="3363899"/>
            <a:ext cx="1318879" cy="0"/>
          </a:xfrm>
          <a:prstGeom prst="straightConnector1">
            <a:avLst/>
          </a:prstGeom>
          <a:ln w="28575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A89F2035-683F-DF7A-B7B8-8E2FBFB71258}"/>
              </a:ext>
            </a:extLst>
          </p:cNvPr>
          <p:cNvSpPr/>
          <p:nvPr/>
        </p:nvSpPr>
        <p:spPr>
          <a:xfrm>
            <a:off x="1801068" y="2170625"/>
            <a:ext cx="2089678" cy="28126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7346FBF0-C193-7C94-2184-06330C89E9FF}"/>
              </a:ext>
            </a:extLst>
          </p:cNvPr>
          <p:cNvSpPr/>
          <p:nvPr/>
        </p:nvSpPr>
        <p:spPr>
          <a:xfrm>
            <a:off x="2666283" y="2993040"/>
            <a:ext cx="342774" cy="1121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AE6DD275-EFF2-26D9-5EF2-983F8E334D59}"/>
              </a:ext>
            </a:extLst>
          </p:cNvPr>
          <p:cNvSpPr/>
          <p:nvPr/>
        </p:nvSpPr>
        <p:spPr>
          <a:xfrm>
            <a:off x="2596344" y="3055627"/>
            <a:ext cx="536307" cy="243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loss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A1D9D086-CCF5-3526-61EB-4E4026059495}"/>
              </a:ext>
            </a:extLst>
          </p:cNvPr>
          <p:cNvSpPr/>
          <p:nvPr/>
        </p:nvSpPr>
        <p:spPr>
          <a:xfrm>
            <a:off x="2486049" y="4160077"/>
            <a:ext cx="610105" cy="1493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FC207E43-E1BE-A555-7A49-DDF0155B9BB3}"/>
              </a:ext>
            </a:extLst>
          </p:cNvPr>
          <p:cNvSpPr/>
          <p:nvPr/>
        </p:nvSpPr>
        <p:spPr>
          <a:xfrm>
            <a:off x="2580019" y="3962963"/>
            <a:ext cx="536307" cy="243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loss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4612D907-2B4D-B6FF-AE49-7F26B7D7020C}"/>
              </a:ext>
            </a:extLst>
          </p:cNvPr>
          <p:cNvSpPr/>
          <p:nvPr/>
        </p:nvSpPr>
        <p:spPr>
          <a:xfrm>
            <a:off x="2464701" y="4251945"/>
            <a:ext cx="610105" cy="180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A86D3673-214A-B304-6906-611C02D9F086}"/>
              </a:ext>
            </a:extLst>
          </p:cNvPr>
          <p:cNvSpPr/>
          <p:nvPr/>
        </p:nvSpPr>
        <p:spPr>
          <a:xfrm>
            <a:off x="4300689" y="4069991"/>
            <a:ext cx="4106009" cy="721875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Transformer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392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6883390-3E90-439B-B551-DAECA67FC3A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sz="1800" dirty="0"/>
              <a:t>IIP</a:t>
            </a:r>
            <a:r>
              <a:rPr lang="ko-KR" altLang="en-US" sz="1800" dirty="0"/>
              <a:t> </a:t>
            </a:r>
            <a:r>
              <a:rPr lang="en-US" altLang="ko-KR" sz="1800" dirty="0"/>
              <a:t>Lab</a:t>
            </a:r>
            <a:endParaRPr lang="ko-KR" altLang="en-US" sz="1800" dirty="0"/>
          </a:p>
        </p:txBody>
      </p:sp>
      <p:sp>
        <p:nvSpPr>
          <p:cNvPr id="12" name="텍스트 개체 틀 6">
            <a:extLst>
              <a:ext uri="{FF2B5EF4-FFF2-40B4-BE49-F238E27FC236}">
                <a16:creationId xmlns:a16="http://schemas.microsoft.com/office/drawing/2014/main" id="{D6F26181-D813-498B-8C66-B6399246D0BF}"/>
              </a:ext>
            </a:extLst>
          </p:cNvPr>
          <p:cNvSpPr txBox="1">
            <a:spLocks/>
          </p:cNvSpPr>
          <p:nvPr/>
        </p:nvSpPr>
        <p:spPr>
          <a:xfrm>
            <a:off x="742084" y="1672963"/>
            <a:ext cx="10929047" cy="601157"/>
          </a:xfrm>
          <a:prstGeom prst="rect">
            <a:avLst/>
          </a:prstGeom>
        </p:spPr>
        <p:txBody>
          <a:bodyPr anchor="t"/>
          <a:lstStyle>
            <a:lvl1pPr marL="0" indent="0" algn="l" defTabSz="914400" rtl="0" eaLnBrk="1" latinLnBrk="1" hangingPunct="1">
              <a:lnSpc>
                <a:spcPct val="13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 spc="-15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800" dirty="0">
                <a:solidFill>
                  <a:srgbClr val="000000"/>
                </a:solidFill>
                <a:latin typeface="KoPubWorld바탕체 Light" panose="00000300000000000000" pitchFamily="2" charset="-127"/>
                <a:ea typeface="KoPubWorld바탕체 Light" panose="00000300000000000000" pitchFamily="2" charset="-127"/>
                <a:cs typeface="KoPubWorld바탕체 Light" panose="00000300000000000000" pitchFamily="2" charset="-127"/>
              </a:rPr>
              <a:t>Network</a:t>
            </a:r>
            <a:r>
              <a:rPr lang="ko-KR" altLang="en-US" sz="1800" dirty="0">
                <a:solidFill>
                  <a:srgbClr val="000000"/>
                </a:solidFill>
                <a:latin typeface="KoPubWorld바탕체 Light" panose="00000300000000000000" pitchFamily="2" charset="-127"/>
                <a:ea typeface="KoPubWorld바탕체 Light" panose="00000300000000000000" pitchFamily="2" charset="-127"/>
                <a:cs typeface="KoPubWorld바탕체 Light" panose="00000300000000000000" pitchFamily="2" charset="-127"/>
              </a:rPr>
              <a:t> </a:t>
            </a:r>
            <a:r>
              <a:rPr lang="en-US" altLang="ko-KR" sz="1800" dirty="0">
                <a:solidFill>
                  <a:srgbClr val="000000"/>
                </a:solidFill>
                <a:latin typeface="KoPubWorld바탕체 Light" panose="00000300000000000000" pitchFamily="2" charset="-127"/>
                <a:ea typeface="KoPubWorld바탕체 Light" panose="00000300000000000000" pitchFamily="2" charset="-127"/>
                <a:cs typeface="KoPubWorld바탕체 Light" panose="00000300000000000000" pitchFamily="2" charset="-127"/>
              </a:rPr>
              <a:t>Architecture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91C4CA13-65F2-45F8-A306-80B8DC771AB6}"/>
              </a:ext>
            </a:extLst>
          </p:cNvPr>
          <p:cNvSpPr/>
          <p:nvPr/>
        </p:nvSpPr>
        <p:spPr>
          <a:xfrm>
            <a:off x="631476" y="1095422"/>
            <a:ext cx="2309844" cy="407411"/>
          </a:xfrm>
          <a:prstGeom prst="rect">
            <a:avLst/>
          </a:prstGeom>
          <a:solidFill>
            <a:srgbClr val="0F16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128488DF-6E41-42F3-B085-951F197DA2C2}"/>
              </a:ext>
            </a:extLst>
          </p:cNvPr>
          <p:cNvSpPr/>
          <p:nvPr/>
        </p:nvSpPr>
        <p:spPr>
          <a:xfrm>
            <a:off x="631479" y="1095422"/>
            <a:ext cx="110605" cy="407411"/>
          </a:xfrm>
          <a:prstGeom prst="rect">
            <a:avLst/>
          </a:prstGeom>
          <a:solidFill>
            <a:srgbClr val="73CC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8735517-7AEC-4551-806B-1589994E2184}"/>
              </a:ext>
            </a:extLst>
          </p:cNvPr>
          <p:cNvSpPr txBox="1"/>
          <p:nvPr/>
        </p:nvSpPr>
        <p:spPr>
          <a:xfrm>
            <a:off x="896542" y="1135872"/>
            <a:ext cx="1873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solidFill>
                  <a:schemeClr val="bg1"/>
                </a:solidFill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rPr>
              <a:t>연구 아이디어 </a:t>
            </a:r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E0F08151-EDE9-F39A-4E60-741FAFC40A4D}"/>
              </a:ext>
            </a:extLst>
          </p:cNvPr>
          <p:cNvGrpSpPr/>
          <p:nvPr/>
        </p:nvGrpSpPr>
        <p:grpSpPr>
          <a:xfrm>
            <a:off x="444241" y="2376228"/>
            <a:ext cx="5651759" cy="3334583"/>
            <a:chOff x="918932" y="2916029"/>
            <a:chExt cx="4737999" cy="2573257"/>
          </a:xfrm>
        </p:grpSpPr>
        <p:pic>
          <p:nvPicPr>
            <p:cNvPr id="3" name="Picture 2" descr="VATT">
              <a:extLst>
                <a:ext uri="{FF2B5EF4-FFF2-40B4-BE49-F238E27FC236}">
                  <a16:creationId xmlns:a16="http://schemas.microsoft.com/office/drawing/2014/main" id="{869A39A5-5E9C-7F97-9A0E-B1E5328D0AF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" r="42374" b="32444"/>
            <a:stretch/>
          </p:blipFill>
          <p:spPr bwMode="auto">
            <a:xfrm>
              <a:off x="918932" y="2916029"/>
              <a:ext cx="4737999" cy="25732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사각형: 둥근 모서리 4">
              <a:extLst>
                <a:ext uri="{FF2B5EF4-FFF2-40B4-BE49-F238E27FC236}">
                  <a16:creationId xmlns:a16="http://schemas.microsoft.com/office/drawing/2014/main" id="{1DECDD0D-4E64-A67C-8A6D-392F4B02848D}"/>
                </a:ext>
              </a:extLst>
            </p:cNvPr>
            <p:cNvSpPr/>
            <p:nvPr/>
          </p:nvSpPr>
          <p:spPr>
            <a:xfrm>
              <a:off x="1219200" y="2994723"/>
              <a:ext cx="739140" cy="487617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57E82250-58C8-D6E7-B690-2372F186EF76}"/>
              </a:ext>
            </a:extLst>
          </p:cNvPr>
          <p:cNvSpPr/>
          <p:nvPr/>
        </p:nvSpPr>
        <p:spPr>
          <a:xfrm>
            <a:off x="628376" y="4453473"/>
            <a:ext cx="1419117" cy="5562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6" name="직선 화살표 연결선 15">
            <a:extLst>
              <a:ext uri="{FF2B5EF4-FFF2-40B4-BE49-F238E27FC236}">
                <a16:creationId xmlns:a16="http://schemas.microsoft.com/office/drawing/2014/main" id="{BDCDD013-5426-6C34-46B6-93ED16C59495}"/>
              </a:ext>
            </a:extLst>
          </p:cNvPr>
          <p:cNvCxnSpPr/>
          <p:nvPr/>
        </p:nvCxnSpPr>
        <p:spPr>
          <a:xfrm>
            <a:off x="5585460" y="240919"/>
            <a:ext cx="914400" cy="914400"/>
          </a:xfrm>
          <a:prstGeom prst="straightConnector1">
            <a:avLst/>
          </a:prstGeom>
          <a:ln w="63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7346FBF0-C193-7C94-2184-06330C89E9FF}"/>
              </a:ext>
            </a:extLst>
          </p:cNvPr>
          <p:cNvSpPr/>
          <p:nvPr/>
        </p:nvSpPr>
        <p:spPr>
          <a:xfrm>
            <a:off x="2368440" y="2993040"/>
            <a:ext cx="342774" cy="1121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36657F24-3FF0-C6F4-4031-BB50DF216B0D}"/>
              </a:ext>
            </a:extLst>
          </p:cNvPr>
          <p:cNvSpPr/>
          <p:nvPr/>
        </p:nvSpPr>
        <p:spPr>
          <a:xfrm>
            <a:off x="2261016" y="3556210"/>
            <a:ext cx="3088947" cy="567868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C62702D-DB58-1F57-8660-04065FC30490}"/>
              </a:ext>
            </a:extLst>
          </p:cNvPr>
          <p:cNvSpPr txBox="1"/>
          <p:nvPr/>
        </p:nvSpPr>
        <p:spPr>
          <a:xfrm>
            <a:off x="6852104" y="3096230"/>
            <a:ext cx="5160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ko-KR" dirty="0">
                <a:latin typeface="KoPubWorld돋움체 Medium" panose="00000600000000000000" pitchFamily="2" charset="-127"/>
                <a:ea typeface="KoPubWorld돋움체 Medium" panose="00000600000000000000" pitchFamily="2" charset="-127"/>
                <a:cs typeface="KoPubWorld돋움체 Medium" panose="00000600000000000000" pitchFamily="2" charset="-127"/>
              </a:rPr>
              <a:t>Modality Specific : Using three transformers</a:t>
            </a:r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  <a:cs typeface="KoPubWorld돋움체 Medium" panose="00000600000000000000" pitchFamily="2" charset="-12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97D34B8-145A-31F0-4971-3F46F77E2CBD}"/>
              </a:ext>
            </a:extLst>
          </p:cNvPr>
          <p:cNvSpPr txBox="1"/>
          <p:nvPr/>
        </p:nvSpPr>
        <p:spPr>
          <a:xfrm>
            <a:off x="6852104" y="4066444"/>
            <a:ext cx="4932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ko-KR" dirty="0">
                <a:latin typeface="KoPubWorld돋움체 Medium" panose="00000600000000000000" pitchFamily="2" charset="-127"/>
                <a:ea typeface="KoPubWorld돋움체 Medium" panose="00000600000000000000" pitchFamily="2" charset="-127"/>
                <a:cs typeface="KoPubWorld돋움체 Medium" panose="00000600000000000000" pitchFamily="2" charset="-127"/>
              </a:rPr>
              <a:t>Modality Agnostic : Using one transformers</a:t>
            </a:r>
            <a:endParaRPr lang="ko-KR" altLang="en-US" dirty="0">
              <a:latin typeface="KoPubWorld돋움체 Medium" panose="00000600000000000000" pitchFamily="2" charset="-127"/>
              <a:ea typeface="KoPubWorld돋움체 Medium" panose="00000600000000000000" pitchFamily="2" charset="-127"/>
              <a:cs typeface="KoPubWorld돋움체 Medium" panose="00000600000000000000" pitchFamily="2" charset="-127"/>
            </a:endParaRP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5467F1AE-7A8D-450E-D660-5D8FDA2382C7}"/>
              </a:ext>
            </a:extLst>
          </p:cNvPr>
          <p:cNvSpPr/>
          <p:nvPr/>
        </p:nvSpPr>
        <p:spPr>
          <a:xfrm>
            <a:off x="1802755" y="3436838"/>
            <a:ext cx="4106009" cy="721875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Transformer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18" name="직선 화살표 연결선 17">
            <a:extLst>
              <a:ext uri="{FF2B5EF4-FFF2-40B4-BE49-F238E27FC236}">
                <a16:creationId xmlns:a16="http://schemas.microsoft.com/office/drawing/2014/main" id="{D9E13D46-A9FC-158E-38CB-AD4BAE41837A}"/>
              </a:ext>
            </a:extLst>
          </p:cNvPr>
          <p:cNvCxnSpPr>
            <a:cxnSpLocks/>
            <a:endCxn id="10" idx="1"/>
          </p:cNvCxnSpPr>
          <p:nvPr/>
        </p:nvCxnSpPr>
        <p:spPr>
          <a:xfrm>
            <a:off x="6213763" y="3280896"/>
            <a:ext cx="638341" cy="0"/>
          </a:xfrm>
          <a:prstGeom prst="straightConnector1">
            <a:avLst/>
          </a:prstGeom>
          <a:ln w="28575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22">
            <a:extLst>
              <a:ext uri="{FF2B5EF4-FFF2-40B4-BE49-F238E27FC236}">
                <a16:creationId xmlns:a16="http://schemas.microsoft.com/office/drawing/2014/main" id="{676D4F57-7818-9D38-61EC-942F7941E953}"/>
              </a:ext>
            </a:extLst>
          </p:cNvPr>
          <p:cNvCxnSpPr>
            <a:cxnSpLocks/>
          </p:cNvCxnSpPr>
          <p:nvPr/>
        </p:nvCxnSpPr>
        <p:spPr>
          <a:xfrm>
            <a:off x="6213763" y="3266610"/>
            <a:ext cx="0" cy="999562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직선 화살표 연결선 24">
            <a:extLst>
              <a:ext uri="{FF2B5EF4-FFF2-40B4-BE49-F238E27FC236}">
                <a16:creationId xmlns:a16="http://schemas.microsoft.com/office/drawing/2014/main" id="{43B4CF40-A444-70FE-6ED0-364E3B62F40E}"/>
              </a:ext>
            </a:extLst>
          </p:cNvPr>
          <p:cNvCxnSpPr>
            <a:cxnSpLocks/>
          </p:cNvCxnSpPr>
          <p:nvPr/>
        </p:nvCxnSpPr>
        <p:spPr>
          <a:xfrm>
            <a:off x="6211382" y="4251110"/>
            <a:ext cx="638341" cy="0"/>
          </a:xfrm>
          <a:prstGeom prst="straightConnector1">
            <a:avLst/>
          </a:prstGeom>
          <a:ln w="28575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연결선 41">
            <a:extLst>
              <a:ext uri="{FF2B5EF4-FFF2-40B4-BE49-F238E27FC236}">
                <a16:creationId xmlns:a16="http://schemas.microsoft.com/office/drawing/2014/main" id="{55E146BB-5096-D46A-AE7F-7B2034A41B5C}"/>
              </a:ext>
            </a:extLst>
          </p:cNvPr>
          <p:cNvCxnSpPr>
            <a:cxnSpLocks/>
          </p:cNvCxnSpPr>
          <p:nvPr/>
        </p:nvCxnSpPr>
        <p:spPr>
          <a:xfrm>
            <a:off x="5974556" y="3793286"/>
            <a:ext cx="236826" cy="0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직사각형 46">
            <a:extLst>
              <a:ext uri="{FF2B5EF4-FFF2-40B4-BE49-F238E27FC236}">
                <a16:creationId xmlns:a16="http://schemas.microsoft.com/office/drawing/2014/main" id="{ABBC381F-88F6-8899-D81C-906FDEC49E14}"/>
              </a:ext>
            </a:extLst>
          </p:cNvPr>
          <p:cNvSpPr/>
          <p:nvPr/>
        </p:nvSpPr>
        <p:spPr>
          <a:xfrm>
            <a:off x="6864444" y="3122073"/>
            <a:ext cx="4715991" cy="308866"/>
          </a:xfrm>
          <a:prstGeom prst="rect">
            <a:avLst/>
          </a:prstGeom>
          <a:solidFill>
            <a:srgbClr val="CD3333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41412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6883390-3E90-439B-B551-DAECA67FC3A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sz="1800" dirty="0"/>
              <a:t>IIP</a:t>
            </a:r>
            <a:r>
              <a:rPr lang="ko-KR" altLang="en-US" sz="1800" dirty="0"/>
              <a:t> </a:t>
            </a:r>
            <a:r>
              <a:rPr lang="en-US" altLang="ko-KR" sz="1800" dirty="0"/>
              <a:t>Lab</a:t>
            </a:r>
            <a:endParaRPr lang="ko-KR" altLang="en-US" sz="1800" dirty="0"/>
          </a:p>
        </p:txBody>
      </p:sp>
      <p:sp>
        <p:nvSpPr>
          <p:cNvPr id="12" name="텍스트 개체 틀 6">
            <a:extLst>
              <a:ext uri="{FF2B5EF4-FFF2-40B4-BE49-F238E27FC236}">
                <a16:creationId xmlns:a16="http://schemas.microsoft.com/office/drawing/2014/main" id="{D6F26181-D813-498B-8C66-B6399246D0BF}"/>
              </a:ext>
            </a:extLst>
          </p:cNvPr>
          <p:cNvSpPr txBox="1">
            <a:spLocks/>
          </p:cNvSpPr>
          <p:nvPr/>
        </p:nvSpPr>
        <p:spPr>
          <a:xfrm>
            <a:off x="742084" y="1672963"/>
            <a:ext cx="10929047" cy="601157"/>
          </a:xfrm>
          <a:prstGeom prst="rect">
            <a:avLst/>
          </a:prstGeom>
        </p:spPr>
        <p:txBody>
          <a:bodyPr anchor="t"/>
          <a:lstStyle>
            <a:lvl1pPr marL="0" indent="0" algn="l" defTabSz="914400" rtl="0" eaLnBrk="1" latinLnBrk="1" hangingPunct="1">
              <a:lnSpc>
                <a:spcPct val="13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 spc="-15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800" dirty="0">
                <a:solidFill>
                  <a:srgbClr val="000000"/>
                </a:solidFill>
                <a:latin typeface="KoPubWorld바탕체 Light" panose="00000300000000000000" pitchFamily="2" charset="-127"/>
                <a:ea typeface="KoPubWorld바탕체 Light" panose="00000300000000000000" pitchFamily="2" charset="-127"/>
                <a:cs typeface="KoPubWorld바탕체 Light" panose="00000300000000000000" pitchFamily="2" charset="-127"/>
              </a:rPr>
              <a:t>Pretraining dataset : Howto100M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1800" dirty="0">
              <a:solidFill>
                <a:srgbClr val="000000"/>
              </a:solidFill>
              <a:latin typeface="KoPubWorld바탕체 Light" panose="00000300000000000000" pitchFamily="2" charset="-127"/>
              <a:ea typeface="KoPubWorld바탕체 Light" panose="00000300000000000000" pitchFamily="2" charset="-127"/>
              <a:cs typeface="KoPubWorld바탕체 Light" panose="00000300000000000000" pitchFamily="2" charset="-127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1800" dirty="0">
              <a:solidFill>
                <a:srgbClr val="000000"/>
              </a:solidFill>
              <a:latin typeface="KoPubWorld바탕체 Light" panose="00000300000000000000" pitchFamily="2" charset="-127"/>
              <a:ea typeface="KoPubWorld바탕체 Light" panose="00000300000000000000" pitchFamily="2" charset="-127"/>
              <a:cs typeface="KoPubWorld바탕체 Light" panose="00000300000000000000" pitchFamily="2" charset="-127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1800" dirty="0">
              <a:solidFill>
                <a:srgbClr val="000000"/>
              </a:solidFill>
              <a:latin typeface="KoPubWorld바탕체 Light" panose="00000300000000000000" pitchFamily="2" charset="-127"/>
              <a:ea typeface="KoPubWorld바탕체 Light" panose="00000300000000000000" pitchFamily="2" charset="-127"/>
              <a:cs typeface="KoPubWorld바탕체 Light" panose="00000300000000000000" pitchFamily="2" charset="-127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800" dirty="0">
                <a:solidFill>
                  <a:srgbClr val="000000"/>
                </a:solidFill>
                <a:latin typeface="KoPubWorld바탕체 Light" panose="00000300000000000000" pitchFamily="2" charset="-127"/>
                <a:ea typeface="KoPubWorld바탕체 Light" panose="00000300000000000000" pitchFamily="2" charset="-127"/>
                <a:cs typeface="KoPubWorld바탕체 Light" panose="00000300000000000000" pitchFamily="2" charset="-127"/>
              </a:rPr>
              <a:t>Downstream Tasks </a:t>
            </a:r>
          </a:p>
          <a:p>
            <a:pPr>
              <a:lnSpc>
                <a:spcPct val="150000"/>
              </a:lnSpc>
            </a:pPr>
            <a:br>
              <a:rPr lang="en-US" altLang="ko-KR" sz="1800" dirty="0">
                <a:solidFill>
                  <a:srgbClr val="000000"/>
                </a:solidFill>
                <a:latin typeface="KoPubWorld바탕체 Light" panose="00000300000000000000" pitchFamily="2" charset="-127"/>
                <a:ea typeface="KoPubWorld바탕체 Light" panose="00000300000000000000" pitchFamily="2" charset="-127"/>
                <a:cs typeface="KoPubWorld바탕체 Light" panose="00000300000000000000" pitchFamily="2" charset="-127"/>
              </a:rPr>
            </a:br>
            <a:endParaRPr lang="en-US" altLang="ko-KR" sz="1800" dirty="0">
              <a:solidFill>
                <a:srgbClr val="000000"/>
              </a:solidFill>
              <a:latin typeface="KoPubWorld바탕체 Light" panose="00000300000000000000" pitchFamily="2" charset="-127"/>
              <a:ea typeface="KoPubWorld바탕체 Light" panose="00000300000000000000" pitchFamily="2" charset="-127"/>
              <a:cs typeface="KoPubWorld바탕체 Light" panose="00000300000000000000" pitchFamily="2" charset="-127"/>
            </a:endParaRP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91C4CA13-65F2-45F8-A306-80B8DC771AB6}"/>
              </a:ext>
            </a:extLst>
          </p:cNvPr>
          <p:cNvSpPr/>
          <p:nvPr/>
        </p:nvSpPr>
        <p:spPr>
          <a:xfrm>
            <a:off x="631476" y="1095422"/>
            <a:ext cx="2309844" cy="407411"/>
          </a:xfrm>
          <a:prstGeom prst="rect">
            <a:avLst/>
          </a:prstGeom>
          <a:solidFill>
            <a:srgbClr val="0F16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128488DF-6E41-42F3-B085-951F197DA2C2}"/>
              </a:ext>
            </a:extLst>
          </p:cNvPr>
          <p:cNvSpPr/>
          <p:nvPr/>
        </p:nvSpPr>
        <p:spPr>
          <a:xfrm>
            <a:off x="631479" y="1095422"/>
            <a:ext cx="110605" cy="407411"/>
          </a:xfrm>
          <a:prstGeom prst="rect">
            <a:avLst/>
          </a:prstGeom>
          <a:solidFill>
            <a:srgbClr val="73CC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8735517-7AEC-4551-806B-1589994E2184}"/>
              </a:ext>
            </a:extLst>
          </p:cNvPr>
          <p:cNvSpPr txBox="1"/>
          <p:nvPr/>
        </p:nvSpPr>
        <p:spPr>
          <a:xfrm>
            <a:off x="896542" y="1135872"/>
            <a:ext cx="1873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solidFill>
                  <a:schemeClr val="bg1"/>
                </a:solidFill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rPr>
              <a:t>연구 아이디어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BA034C-EB46-0314-F924-C2BA004B7FBC}"/>
              </a:ext>
            </a:extLst>
          </p:cNvPr>
          <p:cNvSpPr txBox="1"/>
          <p:nvPr/>
        </p:nvSpPr>
        <p:spPr>
          <a:xfrm>
            <a:off x="1051560" y="2274120"/>
            <a:ext cx="9326880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ea"/>
              <a:buAutoNum type="circleNumDbPlain"/>
            </a:pPr>
            <a:r>
              <a:rPr lang="en-US" altLang="ko-KR" sz="1600" dirty="0">
                <a:solidFill>
                  <a:srgbClr val="000000"/>
                </a:solidFill>
                <a:latin typeface="KoPubWorld바탕체 Light" panose="00000300000000000000" pitchFamily="2" charset="-127"/>
                <a:ea typeface="KoPubWorld바탕체 Light" panose="00000300000000000000" pitchFamily="2" charset="-127"/>
                <a:cs typeface="KoPubWorld바탕체 Light" panose="00000300000000000000" pitchFamily="2" charset="-127"/>
              </a:rPr>
              <a:t>136 million video clips with captions from 1.2 M </a:t>
            </a:r>
            <a:r>
              <a:rPr lang="en-US" altLang="ko-KR" sz="1600" dirty="0" err="1">
                <a:solidFill>
                  <a:srgbClr val="000000"/>
                </a:solidFill>
                <a:latin typeface="KoPubWorld바탕체 Light" panose="00000300000000000000" pitchFamily="2" charset="-127"/>
                <a:ea typeface="KoPubWorld바탕체 Light" panose="00000300000000000000" pitchFamily="2" charset="-127"/>
                <a:cs typeface="KoPubWorld바탕체 Light" panose="00000300000000000000" pitchFamily="2" charset="-127"/>
              </a:rPr>
              <a:t>Youtube</a:t>
            </a:r>
            <a:r>
              <a:rPr lang="en-US" altLang="ko-KR" sz="1600" dirty="0">
                <a:solidFill>
                  <a:srgbClr val="000000"/>
                </a:solidFill>
                <a:latin typeface="KoPubWorld바탕체 Light" panose="00000300000000000000" pitchFamily="2" charset="-127"/>
                <a:ea typeface="KoPubWorld바탕체 Light" panose="00000300000000000000" pitchFamily="2" charset="-127"/>
                <a:cs typeface="KoPubWorld바탕체 Light" panose="00000300000000000000" pitchFamily="2" charset="-127"/>
              </a:rPr>
              <a:t> videos</a:t>
            </a:r>
            <a:br>
              <a:rPr lang="en-US" altLang="ko-KR" sz="1600" dirty="0">
                <a:solidFill>
                  <a:srgbClr val="000000"/>
                </a:solidFill>
                <a:latin typeface="KoPubWorld바탕체 Light" panose="00000300000000000000" pitchFamily="2" charset="-127"/>
                <a:ea typeface="KoPubWorld바탕체 Light" panose="00000300000000000000" pitchFamily="2" charset="-127"/>
                <a:cs typeface="KoPubWorld바탕체 Light" panose="00000300000000000000" pitchFamily="2" charset="-127"/>
              </a:rPr>
            </a:br>
            <a:endParaRPr lang="en-US" altLang="ko-KR" sz="1600" dirty="0">
              <a:solidFill>
                <a:srgbClr val="000000"/>
              </a:solidFill>
              <a:latin typeface="KoPubWorld바탕체 Light" panose="00000300000000000000" pitchFamily="2" charset="-127"/>
              <a:ea typeface="KoPubWorld바탕체 Light" panose="00000300000000000000" pitchFamily="2" charset="-127"/>
              <a:cs typeface="KoPubWorld바탕체 Light" panose="00000300000000000000" pitchFamily="2" charset="-127"/>
            </a:endParaRPr>
          </a:p>
          <a:p>
            <a:pPr marL="342900" indent="-342900">
              <a:buFont typeface="+mj-ea"/>
              <a:buAutoNum type="circleNumDbPlain"/>
            </a:pPr>
            <a:r>
              <a:rPr lang="en-US" altLang="ko-KR" sz="1600" dirty="0">
                <a:solidFill>
                  <a:srgbClr val="000000"/>
                </a:solidFill>
                <a:latin typeface="KoPubWorld바탕체 Light" panose="00000300000000000000" pitchFamily="2" charset="-127"/>
                <a:ea typeface="KoPubWorld바탕체 Light" panose="00000300000000000000" pitchFamily="2" charset="-127"/>
                <a:cs typeface="KoPubWorld바탕체 Light" panose="00000300000000000000" pitchFamily="2" charset="-127"/>
              </a:rPr>
              <a:t>23,000 activities in domains such as cooking, crafts, personal care, gardening or fitness</a:t>
            </a:r>
            <a:br>
              <a:rPr lang="en-US" altLang="ko-KR" sz="1600" dirty="0">
                <a:solidFill>
                  <a:srgbClr val="000000"/>
                </a:solidFill>
                <a:latin typeface="KoPubWorld바탕체 Light" panose="00000300000000000000" pitchFamily="2" charset="-127"/>
                <a:ea typeface="KoPubWorld바탕체 Light" panose="00000300000000000000" pitchFamily="2" charset="-127"/>
                <a:cs typeface="KoPubWorld바탕체 Light" panose="00000300000000000000" pitchFamily="2" charset="-127"/>
              </a:rPr>
            </a:br>
            <a:endParaRPr lang="en-US" altLang="ko-KR" sz="1600" dirty="0">
              <a:solidFill>
                <a:srgbClr val="000000"/>
              </a:solidFill>
              <a:latin typeface="KoPubWorld바탕체 Light" panose="00000300000000000000" pitchFamily="2" charset="-127"/>
              <a:ea typeface="KoPubWorld바탕체 Light" panose="00000300000000000000" pitchFamily="2" charset="-127"/>
              <a:cs typeface="KoPubWorld바탕체 Light" panose="00000300000000000000" pitchFamily="2" charset="-127"/>
            </a:endParaRPr>
          </a:p>
          <a:p>
            <a:pPr marL="342900" indent="-342900">
              <a:buFont typeface="+mj-ea"/>
              <a:buAutoNum type="circleNumDbPlain"/>
            </a:pPr>
            <a:r>
              <a:rPr lang="en-US" altLang="ko-KR" sz="1600" dirty="0">
                <a:solidFill>
                  <a:srgbClr val="000000"/>
                </a:solidFill>
                <a:latin typeface="KoPubWorld바탕체 Light" panose="00000300000000000000" pitchFamily="2" charset="-127"/>
                <a:ea typeface="KoPubWorld바탕체 Light" panose="00000300000000000000" pitchFamily="2" charset="-127"/>
                <a:cs typeface="KoPubWorld바탕체 Light" panose="00000300000000000000" pitchFamily="2" charset="-127"/>
              </a:rPr>
              <a:t>Composition: video + audio + text</a:t>
            </a:r>
            <a:endParaRPr lang="ko-KR" altLang="en-US" sz="1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B2BBE3D-CDA5-5388-40C1-36F3CB8FE14F}"/>
              </a:ext>
            </a:extLst>
          </p:cNvPr>
          <p:cNvSpPr txBox="1"/>
          <p:nvPr/>
        </p:nvSpPr>
        <p:spPr>
          <a:xfrm>
            <a:off x="1051560" y="4509540"/>
            <a:ext cx="1152586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ea"/>
              <a:buAutoNum type="circleNumDbPlain"/>
            </a:pPr>
            <a:r>
              <a:rPr lang="en-US" altLang="ko-KR" sz="1600" dirty="0">
                <a:solidFill>
                  <a:srgbClr val="000000"/>
                </a:solidFill>
                <a:ea typeface="KoPubWorld바탕체 Light" panose="00000300000000000000" pitchFamily="2" charset="-127"/>
              </a:rPr>
              <a:t>Video action recognition : </a:t>
            </a:r>
            <a:r>
              <a:rPr lang="en-US" altLang="ko-KR" sz="1600" dirty="0">
                <a:effectLst/>
                <a:latin typeface="맑은 고딕" panose="020B0503020000020004" pitchFamily="50" charset="-127"/>
                <a:cs typeface="Times New Roman" panose="02020603050405020304" pitchFamily="18" charset="0"/>
              </a:rPr>
              <a:t>Kinetics-400  </a:t>
            </a:r>
            <a:r>
              <a:rPr lang="en-US" altLang="ko-KR" sz="1600" dirty="0">
                <a:effectLst/>
                <a:latin typeface="맑은 고딕" panose="020B0503020000020004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altLang="ko-KR" sz="1600" dirty="0">
                <a:latin typeface="맑은 고딕" panose="020B0503020000020004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ko-KR" sz="1600" dirty="0">
                <a:effectLst/>
                <a:latin typeface="맑은 고딕" panose="020B0503020000020004" pitchFamily="50" charset="-127"/>
                <a:cs typeface="Times New Roman" panose="02020603050405020304" pitchFamily="18" charset="0"/>
              </a:rPr>
              <a:t>400 classes, 234,584 videos, Each clip lasts about 10 seconds</a:t>
            </a:r>
          </a:p>
          <a:p>
            <a:pPr marL="342900" indent="-342900">
              <a:buFont typeface="+mj-ea"/>
              <a:buAutoNum type="circleNumDbPlain"/>
            </a:pPr>
            <a:endParaRPr lang="en-US" altLang="ko-KR" sz="1600" dirty="0">
              <a:latin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342900" indent="-342900">
              <a:buFont typeface="+mj-ea"/>
              <a:buAutoNum type="circleNumDbPlain"/>
            </a:pPr>
            <a:r>
              <a:rPr lang="en-US" altLang="ko-KR" sz="1600" dirty="0">
                <a:latin typeface="맑은 고딕" panose="020B0503020000020004" pitchFamily="50" charset="-127"/>
                <a:cs typeface="Times New Roman" panose="02020603050405020304" pitchFamily="18" charset="0"/>
              </a:rPr>
              <a:t>Audio event recognition : ESC50  </a:t>
            </a:r>
            <a:r>
              <a:rPr lang="en-US" altLang="ko-KR" sz="1600" dirty="0">
                <a:latin typeface="맑은 고딕" panose="020B0503020000020004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   </a:t>
            </a:r>
            <a:r>
              <a:rPr lang="en-US" altLang="ko-KR" sz="1600" dirty="0">
                <a:latin typeface="맑은 고딕" panose="020B0503020000020004" pitchFamily="50" charset="-127"/>
                <a:cs typeface="Times New Roman" panose="02020603050405020304" pitchFamily="18" charset="0"/>
              </a:rPr>
              <a:t>50 classes, 2,000 audio clips, 5 second recorded environment audio</a:t>
            </a:r>
          </a:p>
          <a:p>
            <a:pPr marL="342900" indent="-342900">
              <a:buFont typeface="+mj-ea"/>
              <a:buAutoNum type="circleNumDbPlain"/>
            </a:pPr>
            <a:endParaRPr lang="en-US" altLang="ko-KR" sz="1600" dirty="0">
              <a:latin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342900" indent="-342900">
              <a:buFont typeface="+mj-ea"/>
              <a:buAutoNum type="circleNumDbPlain"/>
            </a:pPr>
            <a:r>
              <a:rPr lang="en-US" altLang="ko-KR" sz="1600" dirty="0">
                <a:latin typeface="맑은 고딕" panose="020B0503020000020004" pitchFamily="50" charset="-127"/>
                <a:cs typeface="Times New Roman" panose="02020603050405020304" pitchFamily="18" charset="0"/>
              </a:rPr>
              <a:t>Image classification</a:t>
            </a:r>
            <a:r>
              <a:rPr lang="ko-KR" altLang="en-US" sz="1600" dirty="0">
                <a:latin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en-US" altLang="ko-KR" sz="1600" dirty="0">
                <a:latin typeface="맑은 고딕" panose="020B0503020000020004" pitchFamily="50" charset="-127"/>
                <a:cs typeface="Times New Roman" panose="02020603050405020304" pitchFamily="18" charset="0"/>
              </a:rPr>
              <a:t>:</a:t>
            </a:r>
            <a:r>
              <a:rPr lang="ko-KR" altLang="en-US" sz="1600" dirty="0">
                <a:latin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en-US" altLang="ko-KR" sz="1600" dirty="0">
                <a:latin typeface="맑은 고딕" panose="020B0503020000020004" pitchFamily="50" charset="-127"/>
                <a:cs typeface="Times New Roman" panose="02020603050405020304" pitchFamily="18" charset="0"/>
              </a:rPr>
              <a:t>ImageNet-1000k  </a:t>
            </a:r>
            <a:r>
              <a:rPr lang="en-US" altLang="ko-KR" sz="1600" dirty="0">
                <a:latin typeface="맑은 고딕" panose="020B0503020000020004" pitchFamily="50" charset="-127"/>
                <a:cs typeface="Times New Roman" panose="02020603050405020304" pitchFamily="18" charset="0"/>
                <a:sym typeface="Wingdings" panose="05000000000000000000" pitchFamily="2" charset="2"/>
              </a:rPr>
              <a:t>  </a:t>
            </a:r>
            <a:r>
              <a:rPr lang="en-US" altLang="ko-KR" sz="1600" dirty="0">
                <a:latin typeface="맑은 고딕" panose="020B0503020000020004" pitchFamily="50" charset="-127"/>
                <a:cs typeface="Times New Roman" panose="02020603050405020304" pitchFamily="18" charset="0"/>
              </a:rPr>
              <a:t>1,000 classes, 1.2M</a:t>
            </a:r>
          </a:p>
        </p:txBody>
      </p:sp>
    </p:spTree>
    <p:extLst>
      <p:ext uri="{BB962C8B-B14F-4D97-AF65-F5344CB8AC3E}">
        <p14:creationId xmlns:p14="http://schemas.microsoft.com/office/powerpoint/2010/main" val="775983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626CF94-B0ED-4D04-AAAE-0C67E9743A61}"/>
              </a:ext>
            </a:extLst>
          </p:cNvPr>
          <p:cNvSpPr txBox="1"/>
          <p:nvPr/>
        </p:nvSpPr>
        <p:spPr>
          <a:xfrm>
            <a:off x="104275" y="2749549"/>
            <a:ext cx="1208772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6600" spc="-150" dirty="0">
                <a:solidFill>
                  <a:schemeClr val="bg1"/>
                </a:solidFill>
                <a:latin typeface="KoPubWorld바탕체 Bold" panose="00000800000000000000" pitchFamily="2" charset="-127"/>
                <a:ea typeface="KoPubWorld바탕체 Bold" panose="00000800000000000000" pitchFamily="2" charset="-127"/>
                <a:cs typeface="KoPubWorld바탕체 Bold" panose="00000800000000000000" pitchFamily="2" charset="-127"/>
              </a:rPr>
              <a:t>Thank you</a:t>
            </a:r>
            <a:endParaRPr lang="ko-KR" altLang="en-US" sz="6600" spc="-150" dirty="0">
              <a:solidFill>
                <a:schemeClr val="bg1"/>
              </a:solidFill>
              <a:latin typeface="KoPubWorld바탕체 Bold" panose="00000800000000000000" pitchFamily="2" charset="-127"/>
              <a:ea typeface="KoPubWorld바탕체 Bold" panose="00000800000000000000" pitchFamily="2" charset="-127"/>
              <a:cs typeface="KoPubWorld바탕체 Bold" panose="00000800000000000000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08496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5">
            <a:lumMod val="60000"/>
            <a:lumOff val="40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bg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2400" dirty="0" smtClean="0">
            <a:latin typeface="KoPubWorld돋움체 Medium" panose="00000600000000000000" pitchFamily="2" charset="-127"/>
            <a:ea typeface="KoPubWorld돋움체 Medium" panose="00000600000000000000" pitchFamily="2" charset="-127"/>
            <a:cs typeface="KoPubWorld돋움체 Medium" panose="00000600000000000000" pitchFamily="2" charset="-127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12266</TotalTime>
  <Words>254</Words>
  <Application>Microsoft Office PowerPoint</Application>
  <PresentationFormat>와이드스크린</PresentationFormat>
  <Paragraphs>51</Paragraphs>
  <Slides>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8" baseType="lpstr">
      <vt:lpstr>KoPubWorld돋움체 Bold</vt:lpstr>
      <vt:lpstr>KoPubWorld돋움체 Light</vt:lpstr>
      <vt:lpstr>KoPubWorld돋움체 Medium</vt:lpstr>
      <vt:lpstr>KoPubWorld바탕체 Bold</vt:lpstr>
      <vt:lpstr>KoPubWorld바탕체 Light</vt:lpstr>
      <vt:lpstr>KoPubWorld바탕체 Medium</vt:lpstr>
      <vt:lpstr>Microsoft YaHei</vt:lpstr>
      <vt:lpstr>맑은 고딕</vt:lpstr>
      <vt:lpstr>Arial</vt:lpstr>
      <vt:lpstr>Cambria Math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cs.hong</dc:creator>
  <cp:lastModifiedBy>Lee Saebom</cp:lastModifiedBy>
  <cp:revision>1081</cp:revision>
  <dcterms:created xsi:type="dcterms:W3CDTF">2022-02-02T04:32:22Z</dcterms:created>
  <dcterms:modified xsi:type="dcterms:W3CDTF">2023-05-24T03:57:46Z</dcterms:modified>
</cp:coreProperties>
</file>