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5"/>
  </p:notesMasterIdLst>
  <p:sldIdLst>
    <p:sldId id="258" r:id="rId2"/>
    <p:sldId id="408" r:id="rId3"/>
    <p:sldId id="411" r:id="rId4"/>
    <p:sldId id="440" r:id="rId5"/>
    <p:sldId id="460" r:id="rId6"/>
    <p:sldId id="446" r:id="rId7"/>
    <p:sldId id="464" r:id="rId8"/>
    <p:sldId id="467" r:id="rId9"/>
    <p:sldId id="462" r:id="rId10"/>
    <p:sldId id="463" r:id="rId11"/>
    <p:sldId id="465" r:id="rId12"/>
    <p:sldId id="468" r:id="rId13"/>
    <p:sldId id="469" r:id="rId14"/>
    <p:sldId id="453" r:id="rId15"/>
    <p:sldId id="470" r:id="rId16"/>
    <p:sldId id="474" r:id="rId17"/>
    <p:sldId id="476" r:id="rId18"/>
    <p:sldId id="477" r:id="rId19"/>
    <p:sldId id="473" r:id="rId20"/>
    <p:sldId id="478" r:id="rId21"/>
    <p:sldId id="479" r:id="rId22"/>
    <p:sldId id="481" r:id="rId23"/>
    <p:sldId id="482" r:id="rId24"/>
    <p:sldId id="483" r:id="rId25"/>
    <p:sldId id="447" r:id="rId26"/>
    <p:sldId id="454" r:id="rId27"/>
    <p:sldId id="485" r:id="rId28"/>
    <p:sldId id="484" r:id="rId29"/>
    <p:sldId id="486" r:id="rId30"/>
    <p:sldId id="487" r:id="rId31"/>
    <p:sldId id="488" r:id="rId32"/>
    <p:sldId id="489" r:id="rId33"/>
    <p:sldId id="491" r:id="rId34"/>
    <p:sldId id="490" r:id="rId35"/>
    <p:sldId id="493" r:id="rId36"/>
    <p:sldId id="441" r:id="rId37"/>
    <p:sldId id="445" r:id="rId38"/>
    <p:sldId id="448" r:id="rId39"/>
    <p:sldId id="456" r:id="rId40"/>
    <p:sldId id="459" r:id="rId41"/>
    <p:sldId id="457" r:id="rId42"/>
    <p:sldId id="451" r:id="rId43"/>
    <p:sldId id="324" r:id="rId44"/>
  </p:sldIdLst>
  <p:sldSz cx="12192000" cy="6858000"/>
  <p:notesSz cx="6797675" cy="99298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050"/>
    <a:srgbClr val="5050FF"/>
    <a:srgbClr val="767171"/>
    <a:srgbClr val="D0CECE"/>
    <a:srgbClr val="AFABAB"/>
    <a:srgbClr val="F4B183"/>
    <a:srgbClr val="9DC3E6"/>
    <a:srgbClr val="FFFFFF"/>
    <a:srgbClr val="F5F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97" autoAdjust="0"/>
    <p:restoredTop sz="97484" autoAdjust="0"/>
  </p:normalViewPr>
  <p:slideViewPr>
    <p:cSldViewPr snapToGrid="0">
      <p:cViewPr varScale="1">
        <p:scale>
          <a:sx n="156" d="100"/>
          <a:sy n="156" d="100"/>
        </p:scale>
        <p:origin x="30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FCBC-7976-4FDA-9B7F-33EDC0D790CC}" type="datetimeFigureOut">
              <a:rPr lang="ko-KR" altLang="en-US" smtClean="0"/>
              <a:t>2023-07-12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D3500-2EE7-48C0-8813-6CEDDF7DBB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116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4096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2594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3870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7822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4280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0003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9324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5353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0072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1491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82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4339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6914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8105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7562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9386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6509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0208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4911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368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8906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6790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70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972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59537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81292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92731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9916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9129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72806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00069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99087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5857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3229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0028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96390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937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574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342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5707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299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D3500-2EE7-48C0-8813-6CEDDF7DBBF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1018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1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9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9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4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9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8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1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78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102973" y="6318296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7FBB162-8746-42C9-BFFF-D75069B678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389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5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3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2022-04-23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BB162-8746-42C9-BFFF-D75069B678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9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F5F6F9"/>
            </a:gs>
            <a:gs pos="5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581F29D-2EBB-462C-8B31-4F037D464DD5}"/>
              </a:ext>
            </a:extLst>
          </p:cNvPr>
          <p:cNvGrpSpPr/>
          <p:nvPr/>
        </p:nvGrpSpPr>
        <p:grpSpPr>
          <a:xfrm>
            <a:off x="3814824" y="1724619"/>
            <a:ext cx="4541466" cy="3570373"/>
            <a:chOff x="3814824" y="1724619"/>
            <a:chExt cx="4541466" cy="3570373"/>
          </a:xfrm>
        </p:grpSpPr>
        <p:sp>
          <p:nvSpPr>
            <p:cNvPr id="5" name="직사각형 4"/>
            <p:cNvSpPr/>
            <p:nvPr/>
          </p:nvSpPr>
          <p:spPr>
            <a:xfrm>
              <a:off x="3814824" y="3383014"/>
              <a:ext cx="4541466" cy="191197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>
                <a:lnSpc>
                  <a:spcPct val="150000"/>
                </a:lnSpc>
              </a:pPr>
              <a:r>
                <a:rPr lang="en-US" altLang="ko-KR" sz="1600" b="1" kern="0">
                  <a:solidFill>
                    <a:prstClr val="white"/>
                  </a:solidFill>
                </a:rPr>
                <a:t>Intelligent Information Processing Lab</a:t>
              </a:r>
              <a:endParaRPr lang="en-US" altLang="ko-KR" sz="1600" b="1" kern="0" dirty="0">
                <a:solidFill>
                  <a:prstClr val="white"/>
                </a:solidFill>
              </a:endParaRPr>
            </a:p>
            <a:p>
              <a:pPr lvl="1" algn="r">
                <a:lnSpc>
                  <a:spcPct val="150000"/>
                </a:lnSpc>
              </a:pPr>
              <a:r>
                <a:rPr lang="en-US" altLang="ko-KR" sz="1400">
                  <a:solidFill>
                    <a:prstClr val="white"/>
                  </a:solidFill>
                </a:rPr>
                <a:t>JunHo Yoon</a:t>
              </a:r>
            </a:p>
          </p:txBody>
        </p:sp>
        <p:sp>
          <p:nvSpPr>
            <p:cNvPr id="42" name="양쪽 모서리가 둥근 사각형 41"/>
            <p:cNvSpPr/>
            <p:nvPr/>
          </p:nvSpPr>
          <p:spPr>
            <a:xfrm>
              <a:off x="3814824" y="1724619"/>
              <a:ext cx="4541466" cy="1658394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257300" dist="38100" dir="16200000" sx="79000" sy="79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000" b="1" i="1" kern="0">
                  <a:solidFill>
                    <a:schemeClr val="tx1"/>
                  </a:solidFill>
                </a:rPr>
                <a:t>IIP Lab</a:t>
              </a:r>
              <a:endParaRPr lang="en-US" altLang="ko-KR" sz="2800" b="1" i="1" kern="0">
                <a:solidFill>
                  <a:schemeClr val="tx1"/>
                </a:solidFill>
              </a:endParaRPr>
            </a:p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900" i="1" kern="0">
                  <a:solidFill>
                    <a:schemeClr val="tx1"/>
                  </a:solidFill>
                </a:rPr>
                <a:t>Research Progress and Future Works</a:t>
              </a:r>
            </a:p>
            <a:p>
              <a:pPr algn="r" latinLnBrk="0">
                <a:lnSpc>
                  <a:spcPct val="150000"/>
                </a:lnSpc>
                <a:defRPr/>
              </a:pPr>
              <a:endParaRPr lang="en-US" altLang="ko-KR" sz="900" kern="0">
                <a:solidFill>
                  <a:schemeClr val="tx1"/>
                </a:solidFill>
              </a:endParaRPr>
            </a:p>
            <a:p>
              <a:pPr algn="r" latinLnBrk="0">
                <a:lnSpc>
                  <a:spcPct val="150000"/>
                </a:lnSpc>
                <a:defRPr/>
              </a:pPr>
              <a:r>
                <a:rPr lang="en-US" altLang="ko-KR" sz="900" kern="0">
                  <a:solidFill>
                    <a:schemeClr val="tx1"/>
                  </a:solidFill>
                </a:rPr>
                <a:t>July.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508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Real-Time Context Aware Recommendation System for Tourism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Data Pre-processing &gt; EVGPS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GPS </a:t>
            </a:r>
            <a:r>
              <a:rPr lang="ko-KR" altLang="en-US" sz="1400" b="1"/>
              <a:t>오차로 인해 </a:t>
            </a:r>
            <a:r>
              <a:rPr lang="en-US" altLang="ko-KR" sz="1400" b="1"/>
              <a:t>(a)</a:t>
            </a:r>
            <a:r>
              <a:rPr lang="ko-KR" altLang="en-US" sz="1400" b="1"/>
              <a:t>와 같이 실제 움직임이 없더라도 방문 상태로 분류됨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따라서 </a:t>
            </a:r>
            <a:r>
              <a:rPr lang="en-US" altLang="ko-KR" sz="1400" b="1"/>
              <a:t>(b)</a:t>
            </a:r>
            <a:r>
              <a:rPr lang="ko-KR" altLang="en-US" sz="1400" b="1"/>
              <a:t>와 같이 위도</a:t>
            </a:r>
            <a:r>
              <a:rPr lang="en-US" altLang="ko-KR" sz="1400" b="1"/>
              <a:t>/</a:t>
            </a:r>
            <a:r>
              <a:rPr lang="ko-KR" altLang="en-US" sz="1400" b="1"/>
              <a:t>경도선을 기준으로 </a:t>
            </a:r>
            <a:r>
              <a:rPr lang="en-US" altLang="ko-KR" sz="1400" b="1"/>
              <a:t>50m(0.001389 DMS) </a:t>
            </a:r>
            <a:r>
              <a:rPr lang="ko-KR" altLang="en-US" sz="1400" b="1"/>
              <a:t>이내 이동은 예외 처리함</a:t>
            </a:r>
            <a:endParaRPr lang="en-US" altLang="ko-KR" sz="1400" b="1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4616012-72A6-E1CF-5327-DF6EA0FC9D67}"/>
              </a:ext>
            </a:extLst>
          </p:cNvPr>
          <p:cNvGrpSpPr/>
          <p:nvPr/>
        </p:nvGrpSpPr>
        <p:grpSpPr>
          <a:xfrm>
            <a:off x="1263477" y="3341683"/>
            <a:ext cx="4032068" cy="2800000"/>
            <a:chOff x="2818942" y="2359742"/>
            <a:chExt cx="4745419" cy="3455603"/>
          </a:xfrm>
        </p:grpSpPr>
        <p:pic>
          <p:nvPicPr>
            <p:cNvPr id="10" name="그림 9" descr="지도이(가) 표시된 사진&#10;&#10;자동 생성된 설명">
              <a:extLst>
                <a:ext uri="{FF2B5EF4-FFF2-40B4-BE49-F238E27FC236}">
                  <a16:creationId xmlns:a16="http://schemas.microsoft.com/office/drawing/2014/main" id="{5986FD11-3B71-743D-7210-448375113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8942" y="2359742"/>
              <a:ext cx="4745419" cy="3455603"/>
            </a:xfrm>
            <a:prstGeom prst="rect">
              <a:avLst/>
            </a:prstGeom>
          </p:spPr>
        </p:pic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3179EF6D-4A2F-3D91-2711-60ECA1C4D92F}"/>
                </a:ext>
              </a:extLst>
            </p:cNvPr>
            <p:cNvSpPr/>
            <p:nvPr/>
          </p:nvSpPr>
          <p:spPr>
            <a:xfrm>
              <a:off x="6403380" y="5077242"/>
              <a:ext cx="75801" cy="785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00" b="1">
                  <a:solidFill>
                    <a:schemeClr val="tx1"/>
                  </a:solidFill>
                </a:rPr>
                <a:t>1</a:t>
              </a:r>
              <a:endParaRPr lang="ko-KR" altLang="en-US" sz="500" b="1">
                <a:solidFill>
                  <a:schemeClr val="tx1"/>
                </a:solidFill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7C337035-E896-08A0-9138-945984DA13FC}"/>
                </a:ext>
              </a:extLst>
            </p:cNvPr>
            <p:cNvSpPr/>
            <p:nvPr/>
          </p:nvSpPr>
          <p:spPr>
            <a:xfrm>
              <a:off x="6314055" y="4916685"/>
              <a:ext cx="283024" cy="28694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BB0A5A91-F242-739A-D677-C72AD3356282}"/>
                </a:ext>
              </a:extLst>
            </p:cNvPr>
            <p:cNvSpPr/>
            <p:nvPr/>
          </p:nvSpPr>
          <p:spPr>
            <a:xfrm>
              <a:off x="6365479" y="4981574"/>
              <a:ext cx="75801" cy="785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00" b="1">
                  <a:solidFill>
                    <a:schemeClr val="tx1"/>
                  </a:solidFill>
                </a:rPr>
                <a:t>2</a:t>
              </a:r>
              <a:endParaRPr lang="ko-KR" altLang="en-US" sz="500" b="1">
                <a:solidFill>
                  <a:schemeClr val="tx1"/>
                </a:solidFill>
              </a:endParaRPr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028367CF-66E8-B977-8D56-0160D18C7890}"/>
                </a:ext>
              </a:extLst>
            </p:cNvPr>
            <p:cNvSpPr/>
            <p:nvPr/>
          </p:nvSpPr>
          <p:spPr>
            <a:xfrm>
              <a:off x="6474671" y="4981573"/>
              <a:ext cx="75801" cy="785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00" b="1">
                  <a:solidFill>
                    <a:schemeClr val="tx1"/>
                  </a:solidFill>
                </a:rPr>
                <a:t>3</a:t>
              </a:r>
              <a:endParaRPr lang="ko-KR" altLang="en-US" sz="5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9DB718E-BB9D-1B62-35ED-30E214EAEE30}"/>
              </a:ext>
            </a:extLst>
          </p:cNvPr>
          <p:cNvGrpSpPr/>
          <p:nvPr/>
        </p:nvGrpSpPr>
        <p:grpSpPr>
          <a:xfrm>
            <a:off x="5805669" y="3341681"/>
            <a:ext cx="4058621" cy="2800001"/>
            <a:chOff x="5200346" y="3382574"/>
            <a:chExt cx="3953965" cy="2827726"/>
          </a:xfrm>
        </p:grpSpPr>
        <p:pic>
          <p:nvPicPr>
            <p:cNvPr id="16" name="그림 15" descr="텍스트, 실외이(가) 표시된 사진&#10;&#10;자동 생성된 설명">
              <a:extLst>
                <a:ext uri="{FF2B5EF4-FFF2-40B4-BE49-F238E27FC236}">
                  <a16:creationId xmlns:a16="http://schemas.microsoft.com/office/drawing/2014/main" id="{78B7DABC-E4D2-24CC-B87B-A95337E5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346" y="3382574"/>
              <a:ext cx="3953965" cy="2827726"/>
            </a:xfrm>
            <a:prstGeom prst="rect">
              <a:avLst/>
            </a:prstGeom>
          </p:spPr>
        </p:pic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A1AEEB2E-644B-3C25-F1FC-78AF6FC9F961}"/>
                </a:ext>
              </a:extLst>
            </p:cNvPr>
            <p:cNvSpPr/>
            <p:nvPr/>
          </p:nvSpPr>
          <p:spPr>
            <a:xfrm>
              <a:off x="7992501" y="5542006"/>
              <a:ext cx="63159" cy="6430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00" b="1">
                  <a:solidFill>
                    <a:schemeClr val="bg1"/>
                  </a:solidFill>
                </a:rPr>
                <a:t>1</a:t>
              </a:r>
              <a:endParaRPr lang="ko-KR" altLang="en-US" sz="500" b="1">
                <a:solidFill>
                  <a:schemeClr val="bg1"/>
                </a:solidFill>
              </a:endParaRP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7FCEBD81-698E-9A7C-21CA-4E188EFF25D0}"/>
                </a:ext>
              </a:extLst>
            </p:cNvPr>
            <p:cNvSpPr/>
            <p:nvPr/>
          </p:nvSpPr>
          <p:spPr>
            <a:xfrm>
              <a:off x="7918073" y="5410622"/>
              <a:ext cx="235820" cy="234804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2827C9EA-089A-6974-7F4D-652DFF89A4F6}"/>
                </a:ext>
              </a:extLst>
            </p:cNvPr>
            <p:cNvSpPr/>
            <p:nvPr/>
          </p:nvSpPr>
          <p:spPr>
            <a:xfrm>
              <a:off x="7960921" y="5463721"/>
              <a:ext cx="63159" cy="6430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00" b="1">
                  <a:solidFill>
                    <a:schemeClr val="bg1"/>
                  </a:solidFill>
                </a:rPr>
                <a:t>2</a:t>
              </a:r>
              <a:endParaRPr lang="ko-KR" altLang="en-US" sz="500" b="1">
                <a:solidFill>
                  <a:schemeClr val="bg1"/>
                </a:solidFill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587AC80-A233-A6F2-20AD-30ED1285B9A3}"/>
                </a:ext>
              </a:extLst>
            </p:cNvPr>
            <p:cNvSpPr/>
            <p:nvPr/>
          </p:nvSpPr>
          <p:spPr>
            <a:xfrm>
              <a:off x="8051901" y="5463720"/>
              <a:ext cx="63159" cy="6430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00" b="1">
                  <a:solidFill>
                    <a:schemeClr val="bg1"/>
                  </a:solidFill>
                </a:rPr>
                <a:t>3</a:t>
              </a:r>
              <a:endParaRPr lang="ko-KR" altLang="en-US" sz="500" b="1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0640ACA-111A-7ECC-1BD5-076A9A283EA5}"/>
              </a:ext>
            </a:extLst>
          </p:cNvPr>
          <p:cNvSpPr txBox="1"/>
          <p:nvPr/>
        </p:nvSpPr>
        <p:spPr>
          <a:xfrm>
            <a:off x="1263476" y="6141682"/>
            <a:ext cx="40320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b="1"/>
              <a:t>(a) GPS </a:t>
            </a:r>
            <a:r>
              <a:rPr lang="ko-KR" altLang="en-US" sz="1100" b="1"/>
              <a:t>오차</a:t>
            </a:r>
            <a:r>
              <a:rPr lang="en-US" altLang="ko-KR" sz="1100" b="1"/>
              <a:t> </a:t>
            </a:r>
            <a:r>
              <a:rPr lang="ko-KR" altLang="en-US" sz="1100" b="1"/>
              <a:t>예시</a:t>
            </a:r>
            <a:endParaRPr lang="ko-KR" altLang="en-US" sz="11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3792FF-AA01-3D8C-312B-8EF921CF6316}"/>
              </a:ext>
            </a:extLst>
          </p:cNvPr>
          <p:cNvSpPr txBox="1"/>
          <p:nvPr/>
        </p:nvSpPr>
        <p:spPr>
          <a:xfrm>
            <a:off x="5805668" y="6141682"/>
            <a:ext cx="40586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b="1"/>
              <a:t>(b) GPS </a:t>
            </a:r>
            <a:r>
              <a:rPr lang="ko-KR" altLang="en-US" sz="1100" b="1"/>
              <a:t>오차범위 설정</a:t>
            </a:r>
            <a:endParaRPr lang="ko-KR" altLang="en-US" sz="1100"/>
          </a:p>
        </p:txBody>
      </p:sp>
    </p:spTree>
    <p:extLst>
      <p:ext uri="{BB962C8B-B14F-4D97-AF65-F5344CB8AC3E}">
        <p14:creationId xmlns:p14="http://schemas.microsoft.com/office/powerpoint/2010/main" val="193732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Real-Time Context Aware Recommendation System for Tourism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Data Pre-processing &gt; EVGPS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EVGPS</a:t>
            </a:r>
            <a:r>
              <a:rPr lang="ko-KR" altLang="en-US" sz="1400" b="1"/>
              <a:t>는 주행 데이터 특성을 고려해 </a:t>
            </a:r>
            <a:r>
              <a:rPr lang="en-US" altLang="ko-KR" sz="1400" b="1"/>
              <a:t>&gt;= 10</a:t>
            </a:r>
            <a:r>
              <a:rPr lang="ko-KR" altLang="en-US" sz="1400" b="1"/>
              <a:t>분 및 </a:t>
            </a:r>
            <a:r>
              <a:rPr lang="en-US" altLang="ko-KR" sz="1400" b="1"/>
              <a:t>&lt; 200</a:t>
            </a:r>
            <a:r>
              <a:rPr lang="ko-KR" altLang="en-US" sz="1400" b="1"/>
              <a:t>분 동안 이동이 없을 경우 해당 지역을 방문한 것으로 사용함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한국관광공사 </a:t>
            </a:r>
            <a:r>
              <a:rPr lang="en-US" altLang="ko-KR" sz="1400" b="1"/>
              <a:t>DataLab</a:t>
            </a:r>
            <a:r>
              <a:rPr lang="ko-KR" altLang="en-US" sz="1400" b="1"/>
              <a:t>의 월별 중심 관광지를 데이터를 사용하여 </a:t>
            </a:r>
            <a:r>
              <a:rPr lang="en-US" altLang="ko-KR" sz="1400" b="1"/>
              <a:t>GPS </a:t>
            </a:r>
            <a:r>
              <a:rPr lang="ko-KR" altLang="en-US" sz="1400" b="1"/>
              <a:t>오차범위</a:t>
            </a:r>
            <a:r>
              <a:rPr lang="en-US" altLang="ko-KR" sz="1400" b="1"/>
              <a:t>(50m) </a:t>
            </a:r>
            <a:r>
              <a:rPr lang="ko-KR" altLang="en-US" sz="1400" b="1"/>
              <a:t>내에서 가장 가까운 곳에 위치한 관광지를 방문한 관광지 정보로 사용함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ko-KR" altLang="en-US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기상청 기상자료개방포털의 기후통계 분석 자료를 활용하여 방문 월에 따른 계절과 평균 기온 및 강수량을 사용하고 방문 계절에서 유사한</a:t>
            </a:r>
            <a:r>
              <a:rPr lang="en-US" altLang="ko-KR" sz="1400" b="1"/>
              <a:t>(</a:t>
            </a:r>
            <a:r>
              <a:rPr lang="ko-KR" altLang="en-US" sz="1400" b="1"/>
              <a:t>오차범위 </a:t>
            </a:r>
            <a:r>
              <a:rPr lang="en-US" altLang="ko-KR" sz="1400" b="1"/>
              <a:t>: -1 / +1) </a:t>
            </a:r>
            <a:r>
              <a:rPr lang="ko-KR" altLang="en-US" sz="1400" b="1"/>
              <a:t>기후때의 데이터를 사용하여 방문한 관광지에 대한 관광객 프로필</a:t>
            </a:r>
            <a:r>
              <a:rPr lang="en-US" altLang="ko-KR" sz="1400" b="1"/>
              <a:t>(</a:t>
            </a:r>
            <a:r>
              <a:rPr lang="ko-KR" altLang="en-US" sz="1400" b="1"/>
              <a:t>나이대</a:t>
            </a:r>
            <a:r>
              <a:rPr lang="en-US" altLang="ko-KR" sz="1400" b="1"/>
              <a:t>, </a:t>
            </a:r>
            <a:r>
              <a:rPr lang="ko-KR" altLang="en-US" sz="1400" b="1"/>
              <a:t>성별</a:t>
            </a:r>
            <a:r>
              <a:rPr lang="en-US" altLang="ko-KR" sz="1400" b="1"/>
              <a:t>, </a:t>
            </a:r>
            <a:r>
              <a:rPr lang="ko-KR" altLang="en-US" sz="1400" b="1"/>
              <a:t>동반자 유형</a:t>
            </a:r>
            <a:r>
              <a:rPr lang="en-US" altLang="ko-KR" sz="1400" b="1"/>
              <a:t>)</a:t>
            </a:r>
            <a:r>
              <a:rPr lang="ko-KR" altLang="en-US" sz="1400" b="1"/>
              <a:t>에 대한 정보를 추가함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ko-KR" altLang="en-US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최종적으로 </a:t>
            </a:r>
            <a:r>
              <a:rPr lang="en-US" altLang="ko-KR" sz="1400" b="1"/>
              <a:t>Real-time Context</a:t>
            </a:r>
            <a:r>
              <a:rPr lang="ko-KR" altLang="en-US" sz="1400" b="1"/>
              <a:t> 및 </a:t>
            </a:r>
            <a:r>
              <a:rPr lang="en-US" altLang="ko-KR" sz="1400" b="1"/>
              <a:t>Tourist Profile</a:t>
            </a:r>
            <a:r>
              <a:rPr lang="ko-KR" altLang="en-US" sz="1400" b="1"/>
              <a:t> 별로 방문 관광지의 연관 관광지를 추천하기 위해 </a:t>
            </a:r>
            <a:r>
              <a:rPr lang="en-US" altLang="ko-KR" sz="1400" b="1"/>
              <a:t>Visit Korea</a:t>
            </a:r>
            <a:r>
              <a:rPr lang="ko-KR" altLang="en-US" sz="1400" b="1"/>
              <a:t> </a:t>
            </a:r>
            <a:r>
              <a:rPr lang="en-US" altLang="ko-KR" sz="1400" b="1"/>
              <a:t>DataLab</a:t>
            </a:r>
            <a:r>
              <a:rPr lang="ko-KR" altLang="en-US" sz="1400" b="1"/>
              <a:t>의 중심</a:t>
            </a:r>
            <a:r>
              <a:rPr lang="en-US" altLang="ko-KR" sz="1400" b="1"/>
              <a:t>-</a:t>
            </a:r>
            <a:r>
              <a:rPr lang="ko-KR" altLang="en-US" sz="1400" b="1"/>
              <a:t>연관 관광지에서 추출한 연관 관광지 정보를 추가함</a:t>
            </a:r>
            <a:endParaRPr lang="en-US" altLang="ko-KR" sz="1400" b="1"/>
          </a:p>
        </p:txBody>
      </p:sp>
    </p:spTree>
    <p:extLst>
      <p:ext uri="{BB962C8B-B14F-4D97-AF65-F5344CB8AC3E}">
        <p14:creationId xmlns:p14="http://schemas.microsoft.com/office/powerpoint/2010/main" val="148709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Real-Time Context Aware Recommendation System for Tourism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Dataset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AGE		: 20, 30, 40, 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SEX 		: Male, Female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COMPANION	: Alone, Children, Couple, Family, Friend, Parents, Spouse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TOUR_CATEGORY	: Cultural Tourism, Mature Tourism, Other Tourism, Shopping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Place_Title	: 30 central tourist attractions in Jeju Island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CDDFC7F-A2FE-7D41-CC3E-937206828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34" y="3797636"/>
            <a:ext cx="10207549" cy="193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44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Real-Time Context Aware Recommendation System for Tourism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Result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총 </a:t>
            </a:r>
            <a:r>
              <a:rPr lang="en-US" altLang="ko-KR" sz="1400" b="1"/>
              <a:t>2,231</a:t>
            </a:r>
            <a:r>
              <a:rPr lang="ko-KR" altLang="en-US" sz="1400" b="1"/>
              <a:t>개의 데이터를 제주도 내 관광지 데이터를 구축하였으며</a:t>
            </a:r>
            <a:r>
              <a:rPr lang="en-US" altLang="ko-KR" sz="1400" b="1"/>
              <a:t>, </a:t>
            </a:r>
            <a:r>
              <a:rPr lang="ko-KR" altLang="en-US" sz="1400" b="1"/>
              <a:t>과거 정보</a:t>
            </a:r>
            <a:r>
              <a:rPr lang="en-US" altLang="ko-KR" sz="1400" b="1"/>
              <a:t>(2011.06 ~ 2013.06 / 2018.01 ~ 2021.10)</a:t>
            </a:r>
            <a:r>
              <a:rPr lang="ko-KR" altLang="en-US" sz="1400" b="1"/>
              <a:t>를 학습하고 최근 </a:t>
            </a:r>
            <a:r>
              <a:rPr lang="en-US" altLang="ko-KR" sz="1400" b="1"/>
              <a:t>1</a:t>
            </a:r>
            <a:r>
              <a:rPr lang="ko-KR" altLang="en-US" sz="1400" b="1"/>
              <a:t>년</a:t>
            </a:r>
            <a:r>
              <a:rPr lang="en-US" altLang="ko-KR" sz="1400" b="1"/>
              <a:t>(2021.10 ~ 2022.09)</a:t>
            </a:r>
            <a:r>
              <a:rPr lang="ko-KR" altLang="en-US" sz="1400" b="1"/>
              <a:t>을 검증하였으며</a:t>
            </a:r>
            <a:r>
              <a:rPr lang="en-US" altLang="ko-KR" sz="1400" b="1"/>
              <a:t>, </a:t>
            </a:r>
            <a:r>
              <a:rPr lang="ko-KR" altLang="en-US" sz="1400" b="1"/>
              <a:t>실험 결과 다음과 같음</a:t>
            </a:r>
            <a:endParaRPr lang="en-US" altLang="ko-KR" sz="1400" b="1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3199995-49B0-BF6A-7C1C-82F2CD4E5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535" y="3124650"/>
            <a:ext cx="4877347" cy="311727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82E2FF4-FA84-5EEC-5B8A-DF971FB3E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120" y="3977338"/>
            <a:ext cx="5328463" cy="1413484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7C3B7E10-ABF5-127F-7EC6-042FBEBA19EC}"/>
              </a:ext>
            </a:extLst>
          </p:cNvPr>
          <p:cNvSpPr/>
          <p:nvPr/>
        </p:nvSpPr>
        <p:spPr>
          <a:xfrm>
            <a:off x="6114120" y="5161586"/>
            <a:ext cx="5328463" cy="1787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171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76E062-0CB3-1DFE-B19A-AE175701BF7F}"/>
              </a:ext>
            </a:extLst>
          </p:cNvPr>
          <p:cNvSpPr txBox="1"/>
          <p:nvPr/>
        </p:nvSpPr>
        <p:spPr>
          <a:xfrm>
            <a:off x="4126135" y="2695388"/>
            <a:ext cx="731644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1400" b="1"/>
              <a:t>Paper 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Journal	: Information Fusion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IF		: 18.6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Average JIF	: Top</a:t>
            </a:r>
            <a:r>
              <a:rPr lang="ko-KR" altLang="en-US" sz="1400" b="1"/>
              <a:t> </a:t>
            </a:r>
            <a:r>
              <a:rPr lang="en-US" altLang="ko-KR" sz="1400" b="1"/>
              <a:t>1.9%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Status	: Accept</a:t>
            </a:r>
          </a:p>
          <a:p>
            <a:endParaRPr lang="en-US" altLang="ko-KR" sz="1400" b="1"/>
          </a:p>
          <a:p>
            <a:pPr marL="285750" indent="-285750">
              <a:buFontTx/>
              <a:buChar char="-"/>
            </a:pPr>
            <a:r>
              <a:rPr lang="en-US" altLang="ko-KR" sz="1400" b="1"/>
              <a:t>Abstract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Multi-modal Learning</a:t>
            </a:r>
            <a:r>
              <a:rPr lang="ko-KR" altLang="en-US" sz="1400" b="1"/>
              <a:t>은 차원이 다른 각 </a:t>
            </a:r>
            <a:r>
              <a:rPr lang="en-US" altLang="ko-KR" sz="1400" b="1"/>
              <a:t>Modality</a:t>
            </a:r>
            <a:r>
              <a:rPr lang="ko-KR" altLang="en-US" sz="1400" b="1"/>
              <a:t>를 통합하기 위해 앙상블</a:t>
            </a:r>
            <a:r>
              <a:rPr lang="en-US" altLang="ko-KR" sz="1400" b="1"/>
              <a:t> </a:t>
            </a:r>
            <a:r>
              <a:rPr lang="ko-KR" altLang="en-US" sz="1400" b="1"/>
              <a:t>방식의 </a:t>
            </a:r>
            <a:r>
              <a:rPr lang="en-US" altLang="ko-KR" sz="1400" b="1"/>
              <a:t>Score Fusion</a:t>
            </a:r>
            <a:r>
              <a:rPr lang="ko-KR" altLang="en-US" sz="1400" b="1"/>
              <a:t>과 임베딩 벡터를 통합하는 </a:t>
            </a:r>
            <a:r>
              <a:rPr lang="en-US" altLang="ko-KR" sz="1400" b="1"/>
              <a:t>Feature Fusion</a:t>
            </a:r>
            <a:r>
              <a:rPr lang="ko-KR" altLang="en-US" sz="1400" b="1"/>
              <a:t>과 </a:t>
            </a:r>
            <a:r>
              <a:rPr lang="en-US" altLang="ko-KR" sz="1400" b="1"/>
              <a:t>Multi-modal Transformer</a:t>
            </a:r>
            <a:r>
              <a:rPr lang="ko-KR" altLang="en-US" sz="1400" b="1"/>
              <a:t>가 있음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기존 </a:t>
            </a:r>
            <a:r>
              <a:rPr lang="en-US" altLang="ko-KR" sz="1400" b="1"/>
              <a:t>Multi-modal Learning</a:t>
            </a:r>
            <a:r>
              <a:rPr lang="ko-KR" altLang="en-US" sz="1400" b="1"/>
              <a:t>은 </a:t>
            </a:r>
            <a:r>
              <a:rPr lang="en-US" altLang="ko-KR" sz="1400" b="1"/>
              <a:t>Uni-modal Learning</a:t>
            </a:r>
            <a:r>
              <a:rPr lang="ko-KR" altLang="en-US" sz="1400" b="1"/>
              <a:t>의 인식 성능에 따라 성능이 결정되며</a:t>
            </a:r>
            <a:r>
              <a:rPr lang="en-US" altLang="ko-KR" sz="1400" b="1"/>
              <a:t>, Modality</a:t>
            </a:r>
            <a:r>
              <a:rPr lang="ko-KR" altLang="en-US" sz="1400" b="1"/>
              <a:t>가 </a:t>
            </a:r>
            <a:r>
              <a:rPr lang="en-US" altLang="ko-KR" sz="1400" b="1"/>
              <a:t>1:1 </a:t>
            </a:r>
            <a:r>
              <a:rPr lang="ko-KR" altLang="en-US" sz="1400" b="1"/>
              <a:t>형식으로 매칭되어야하는 한계가 있음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본 논문에서는 </a:t>
            </a:r>
            <a:r>
              <a:rPr lang="en-US" altLang="ko-KR" sz="1400" b="1"/>
              <a:t>Multi-modal Learning</a:t>
            </a:r>
            <a:r>
              <a:rPr lang="ko-KR" altLang="en-US" sz="1400" b="1"/>
              <a:t>의 인식 성능과 </a:t>
            </a:r>
            <a:r>
              <a:rPr lang="en-US" altLang="ko-KR" sz="1400" b="1"/>
              <a:t>Modality </a:t>
            </a:r>
            <a:r>
              <a:rPr lang="ko-KR" altLang="en-US" sz="1400" b="1"/>
              <a:t>간의 데이터가 매칭되어야 하는 한계를 해결하는 </a:t>
            </a:r>
            <a:r>
              <a:rPr lang="en-US" altLang="ko-KR" sz="1400" b="1"/>
              <a:t>2 Stage</a:t>
            </a:r>
            <a:r>
              <a:rPr lang="ko-KR" altLang="en-US" sz="1400" b="1"/>
              <a:t> 기반의 </a:t>
            </a:r>
            <a:r>
              <a:rPr lang="en-US" altLang="ko-KR" sz="1400" b="1"/>
              <a:t>RoBERTaMFT</a:t>
            </a:r>
            <a:r>
              <a:rPr lang="ko-KR" altLang="en-US" sz="1400" b="1"/>
              <a:t>를 제안함</a:t>
            </a:r>
            <a:endParaRPr lang="en-US" altLang="ko-KR" sz="1400" b="1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BD8B544-FFB5-47E8-E720-9ECE9589E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894" y="2695388"/>
            <a:ext cx="2606999" cy="362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31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15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Multi-modal Learning</a:t>
            </a:r>
            <a:r>
              <a:rPr lang="ko-KR" altLang="en-US" sz="1400" b="1"/>
              <a:t>이란 센서로부터 수집 가능한 다양한 유형의 데이터를 동시에 학습</a:t>
            </a:r>
            <a:endParaRPr lang="en-US" altLang="ko-KR" sz="1400" b="1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Key Point : </a:t>
            </a:r>
            <a:r>
              <a:rPr lang="ko-KR" altLang="en-US" sz="1400" b="1"/>
              <a:t>차원이 다른 </a:t>
            </a:r>
            <a:r>
              <a:rPr lang="en-US" altLang="ko-KR" sz="1400" b="1"/>
              <a:t>Modality</a:t>
            </a:r>
            <a:r>
              <a:rPr lang="ko-KR" altLang="en-US" sz="1400" b="1"/>
              <a:t>를 통합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Modality</a:t>
            </a:r>
            <a:r>
              <a:rPr lang="ko-KR" altLang="en-US" sz="1400" b="1"/>
              <a:t> </a:t>
            </a:r>
            <a:r>
              <a:rPr lang="en-US" altLang="ko-KR" sz="1400" b="1"/>
              <a:t>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Vision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Audio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Text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Speech</a:t>
            </a:r>
            <a:br>
              <a:rPr lang="en-US" altLang="ko-KR" sz="1400" b="1"/>
            </a:br>
            <a:r>
              <a:rPr lang="en-US" altLang="ko-KR" sz="1400" b="1"/>
              <a:t>.</a:t>
            </a:r>
            <a:br>
              <a:rPr lang="en-US" altLang="ko-KR" sz="1400" b="1"/>
            </a:br>
            <a:r>
              <a:rPr lang="en-US" altLang="ko-KR" sz="1400" b="1"/>
              <a:t>.</a:t>
            </a:r>
            <a:br>
              <a:rPr lang="en-US" altLang="ko-KR" sz="1400" b="1"/>
            </a:br>
            <a:r>
              <a:rPr lang="en-US" altLang="ko-KR" sz="1400" b="1"/>
              <a:t>.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Meta-data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0F7231B-B146-31FA-4F13-4982A5623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281" y="3428091"/>
            <a:ext cx="6656030" cy="28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75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Related Work &gt; Score Level Fusion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각 </a:t>
            </a:r>
            <a:r>
              <a:rPr lang="en-US" altLang="ko-KR" sz="1400" b="1"/>
              <a:t>Modality </a:t>
            </a:r>
            <a:r>
              <a:rPr lang="ko-KR" altLang="en-US" sz="1400" b="1"/>
              <a:t>별로 모델이 추출한 확률 값을 통합하는 </a:t>
            </a:r>
            <a:r>
              <a:rPr lang="en-US" altLang="ko-KR" sz="1400" b="1"/>
              <a:t>Ensemble </a:t>
            </a:r>
            <a:r>
              <a:rPr lang="ko-KR" altLang="en-US" sz="1400" b="1"/>
              <a:t>방식으로 일반적으로 다중 생체 인식 시스템에 사용됨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Uni-modal Learning</a:t>
            </a:r>
            <a:r>
              <a:rPr lang="ko-KR" altLang="en-US" sz="1400" b="1"/>
              <a:t>의 인식 성능에 따라 </a:t>
            </a:r>
            <a:r>
              <a:rPr lang="en-US" altLang="ko-KR" sz="1400" b="1"/>
              <a:t>Multi-modal Learning</a:t>
            </a:r>
            <a:r>
              <a:rPr lang="ko-KR" altLang="en-US" sz="1400" b="1"/>
              <a:t>의 성능이 결정되며</a:t>
            </a:r>
            <a:r>
              <a:rPr lang="en-US" altLang="ko-KR" sz="1400" b="1"/>
              <a:t> Modality </a:t>
            </a:r>
            <a:r>
              <a:rPr lang="ko-KR" altLang="en-US" sz="1400" b="1"/>
              <a:t>마다 모델이 필요하기 때문에 학습 시간과 컴퓨팅 자원이 요구됨</a:t>
            </a:r>
            <a:endParaRPr lang="en-US" altLang="ko-KR" sz="1400" b="1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D419233-23EC-B631-98BE-2B50CFCED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9" y="3803346"/>
            <a:ext cx="6503552" cy="2587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2878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Related Work &gt; Feature</a:t>
            </a:r>
            <a:r>
              <a:rPr lang="ko-KR" altLang="en-US" sz="1400" b="1"/>
              <a:t> </a:t>
            </a:r>
            <a:r>
              <a:rPr lang="en-US" altLang="ko-KR" sz="1400" b="1"/>
              <a:t>Level</a:t>
            </a:r>
            <a:r>
              <a:rPr lang="ko-KR" altLang="en-US" sz="1400" b="1"/>
              <a:t> </a:t>
            </a:r>
            <a:r>
              <a:rPr lang="en-US" altLang="ko-KR" sz="1400" b="1"/>
              <a:t>Fusion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각 </a:t>
            </a:r>
            <a:r>
              <a:rPr lang="en-US" altLang="ko-KR" sz="1400" b="1"/>
              <a:t>Modality </a:t>
            </a:r>
            <a:r>
              <a:rPr lang="ko-KR" altLang="en-US" sz="1400" b="1"/>
              <a:t>별로 추출한 </a:t>
            </a:r>
            <a:r>
              <a:rPr lang="en-US" altLang="ko-KR" sz="1400" b="1"/>
              <a:t>Feature Vector</a:t>
            </a:r>
            <a:r>
              <a:rPr lang="ko-KR" altLang="en-US" sz="1400" b="1"/>
              <a:t>를 결합해 </a:t>
            </a:r>
            <a:r>
              <a:rPr lang="en-US" altLang="ko-KR" sz="1400" b="1"/>
              <a:t>Model</a:t>
            </a:r>
            <a:r>
              <a:rPr lang="ko-KR" altLang="en-US" sz="1400" b="1"/>
              <a:t>의 입력으로 사용하는</a:t>
            </a:r>
            <a:r>
              <a:rPr lang="en-US" altLang="ko-KR" sz="1400" b="1"/>
              <a:t> </a:t>
            </a:r>
            <a:r>
              <a:rPr lang="ko-KR" altLang="en-US" sz="1400" b="1"/>
              <a:t>방식으로 </a:t>
            </a:r>
            <a:r>
              <a:rPr lang="en-US" altLang="ko-KR" sz="1400" b="1"/>
              <a:t>Score-level</a:t>
            </a:r>
            <a:r>
              <a:rPr lang="ko-KR" altLang="en-US" sz="1400" b="1"/>
              <a:t> </a:t>
            </a:r>
            <a:r>
              <a:rPr lang="en-US" altLang="ko-KR" sz="1400" b="1"/>
              <a:t>Fusion</a:t>
            </a:r>
            <a:r>
              <a:rPr lang="ko-KR" altLang="en-US" sz="1400" b="1"/>
              <a:t> 대비 상대적으로 적은 학습 시간과 컴퓨팅 자원이 요구됨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Modality </a:t>
            </a:r>
            <a:r>
              <a:rPr lang="ko-KR" altLang="en-US" sz="1400" b="1"/>
              <a:t>간의 정보를 상호 고려하지 않고 개별적으로 </a:t>
            </a:r>
            <a:r>
              <a:rPr lang="en-US" altLang="ko-KR" sz="1400" b="1"/>
              <a:t>Feature</a:t>
            </a:r>
            <a:r>
              <a:rPr lang="ko-KR" altLang="en-US" sz="1400" b="1"/>
              <a:t>를 추출함</a:t>
            </a:r>
            <a:endParaRPr lang="en-US" altLang="ko-KR" sz="1400" b="1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06DFD9F-C3C0-2BA1-8218-FF39E40F9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9" y="3928425"/>
            <a:ext cx="6544826" cy="2329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207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Related Work &gt; Multi-modal Transformer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Score Level </a:t>
            </a:r>
            <a:r>
              <a:rPr lang="ko-KR" altLang="en-US" sz="1400" b="1"/>
              <a:t>및 </a:t>
            </a:r>
            <a:r>
              <a:rPr lang="en-US" altLang="ko-KR" sz="1400" b="1"/>
              <a:t>Feature Level Fusion</a:t>
            </a:r>
            <a:r>
              <a:rPr lang="ko-KR" altLang="en-US" sz="1400" b="1"/>
              <a:t>의 한계를 해결하기 위해 </a:t>
            </a:r>
            <a:r>
              <a:rPr lang="en-US" altLang="ko-KR" sz="1400" b="1"/>
              <a:t>Transformer</a:t>
            </a:r>
            <a:r>
              <a:rPr lang="ko-KR" altLang="en-US" sz="1400" b="1"/>
              <a:t>를 단일로 사용해 </a:t>
            </a:r>
            <a:r>
              <a:rPr lang="en-US" altLang="ko-KR" sz="1400" b="1"/>
              <a:t>Modality </a:t>
            </a:r>
            <a:r>
              <a:rPr lang="ko-KR" altLang="en-US" sz="1400" b="1"/>
              <a:t>간의 모든 정보를 상호 고려한 </a:t>
            </a:r>
            <a:r>
              <a:rPr lang="en-US" altLang="ko-KR" sz="1400" b="1"/>
              <a:t>Feature</a:t>
            </a:r>
            <a:r>
              <a:rPr lang="ko-KR" altLang="en-US" sz="1400" b="1"/>
              <a:t>를 추출하기 위해 제안됨</a:t>
            </a:r>
            <a:endParaRPr lang="en-US" altLang="ko-KR" sz="1400" b="1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C7B5EED-809D-0085-DA16-470BB597F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85" y="3372459"/>
            <a:ext cx="6157930" cy="278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089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Proposed Method &gt; RoBERTa based Multi-modal Fusion Transformer (RoBERTaMFT)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기존 </a:t>
            </a:r>
            <a:r>
              <a:rPr lang="en-US" altLang="ko-KR" sz="1400" b="1"/>
              <a:t>Multi-modal Learning Method</a:t>
            </a:r>
            <a:r>
              <a:rPr lang="ko-KR" altLang="en-US" sz="1400" b="1"/>
              <a:t>는 </a:t>
            </a:r>
            <a:r>
              <a:rPr lang="en-US" altLang="ko-KR" sz="1400" b="1"/>
              <a:t>Modality </a:t>
            </a:r>
            <a:r>
              <a:rPr lang="ko-KR" altLang="en-US" sz="1400" b="1"/>
              <a:t>간의 데이터가 </a:t>
            </a:r>
            <a:r>
              <a:rPr lang="en-US" altLang="ko-KR" sz="1400" b="1"/>
              <a:t>1 :1 </a:t>
            </a:r>
            <a:r>
              <a:rPr lang="ko-KR" altLang="en-US" sz="1400" b="1"/>
              <a:t>으로 매칭 되어야함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Multi-modal </a:t>
            </a:r>
            <a:r>
              <a:rPr lang="ko-KR" altLang="en-US" sz="1400" b="1"/>
              <a:t>데이터는 다음과 같이 </a:t>
            </a:r>
            <a:r>
              <a:rPr lang="en-US" altLang="ko-KR" sz="1400" b="1"/>
              <a:t>1 : N </a:t>
            </a:r>
            <a:r>
              <a:rPr lang="ko-KR" altLang="en-US" sz="1400" b="1"/>
              <a:t>관계로 구성되기 때문에 기존 연구는 특정 </a:t>
            </a:r>
            <a:r>
              <a:rPr lang="en-US" altLang="ko-KR" sz="1400" b="1"/>
              <a:t>Modality</a:t>
            </a:r>
            <a:r>
              <a:rPr lang="ko-KR" altLang="en-US" sz="1400" b="1"/>
              <a:t>를 중복 또는 제거함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본 논문에서는 </a:t>
            </a:r>
            <a:r>
              <a:rPr lang="en-US" altLang="ko-KR" sz="1400" b="1"/>
              <a:t>Modality </a:t>
            </a:r>
            <a:r>
              <a:rPr lang="ko-KR" altLang="en-US" sz="1400" b="1"/>
              <a:t>간의 데이터 불균형에서도 효과적인 </a:t>
            </a:r>
            <a:r>
              <a:rPr lang="en-US" altLang="ko-KR" sz="1400" b="1"/>
              <a:t>2 Stage</a:t>
            </a:r>
            <a:r>
              <a:rPr lang="ko-KR" altLang="en-US" sz="1400" b="1"/>
              <a:t> 기반의 </a:t>
            </a:r>
            <a:r>
              <a:rPr lang="en-US" altLang="ko-KR" sz="1400" b="1"/>
              <a:t>RoBERTaMFT</a:t>
            </a:r>
            <a:r>
              <a:rPr lang="ko-KR" altLang="en-US" sz="1400" b="1"/>
              <a:t>를 제안함</a:t>
            </a:r>
            <a:endParaRPr lang="en-US" altLang="ko-KR" sz="1400" b="1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354C16F-CFAA-944A-B052-473B59DEF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82" y="3594826"/>
            <a:ext cx="5253421" cy="170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>
            <a:extLst>
              <a:ext uri="{FF2B5EF4-FFF2-40B4-BE49-F238E27FC236}">
                <a16:creationId xmlns:a16="http://schemas.microsoft.com/office/drawing/2014/main" id="{BB72A6C0-4D80-E9B8-2039-B2E936DE142A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31" name="모서리가 둥근 직사각형 5">
              <a:extLst>
                <a:ext uri="{FF2B5EF4-FFF2-40B4-BE49-F238E27FC236}">
                  <a16:creationId xmlns:a16="http://schemas.microsoft.com/office/drawing/2014/main" id="{38D02D12-CD17-DBB9-3BEC-F2EA7D352775}"/>
                </a:ext>
              </a:extLst>
            </p:cNvPr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양쪽 모서리가 둥근 사각형 7">
              <a:extLst>
                <a:ext uri="{FF2B5EF4-FFF2-40B4-BE49-F238E27FC236}">
                  <a16:creationId xmlns:a16="http://schemas.microsoft.com/office/drawing/2014/main" id="{286B408B-D953-0E30-EFE3-9DAE217E019B}"/>
                </a:ext>
              </a:extLst>
            </p:cNvPr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EB8044D7-33A1-568F-5AC8-D21E14A9F5DF}"/>
              </a:ext>
            </a:extLst>
          </p:cNvPr>
          <p:cNvGrpSpPr/>
          <p:nvPr/>
        </p:nvGrpSpPr>
        <p:grpSpPr>
          <a:xfrm>
            <a:off x="2109559" y="1827487"/>
            <a:ext cx="3550082" cy="400954"/>
            <a:chOff x="4302841" y="1799215"/>
            <a:chExt cx="3550082" cy="40095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92EB5A9-B6C6-D70F-1A6F-83F762DB0A73}"/>
                </a:ext>
              </a:extLst>
            </p:cNvPr>
            <p:cNvSpPr txBox="1"/>
            <p:nvPr/>
          </p:nvSpPr>
          <p:spPr>
            <a:xfrm>
              <a:off x="4302841" y="1799215"/>
              <a:ext cx="35500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b="1"/>
                <a:t>Contents</a:t>
              </a:r>
            </a:p>
          </p:txBody>
        </p: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5FAA4583-322A-88CC-E527-B55378747260}"/>
                </a:ext>
              </a:extLst>
            </p:cNvPr>
            <p:cNvCxnSpPr>
              <a:cxnSpLocks/>
            </p:cNvCxnSpPr>
            <p:nvPr/>
          </p:nvCxnSpPr>
          <p:spPr>
            <a:xfrm>
              <a:off x="4302841" y="2200169"/>
              <a:ext cx="3550082" cy="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BE3634D-15C4-C4B8-75A2-92C6147C1FBA}"/>
              </a:ext>
            </a:extLst>
          </p:cNvPr>
          <p:cNvSpPr txBox="1"/>
          <p:nvPr/>
        </p:nvSpPr>
        <p:spPr>
          <a:xfrm>
            <a:off x="2109559" y="2628781"/>
            <a:ext cx="755514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/>
              <a:t>01. Research Progress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/>
              <a:t>Real-Time Context-Aware Recommendation System for Tourism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/>
              <a:t>Multimedia Analysis of Robustly Optimized Multimodal Transformer based on</a:t>
            </a:r>
            <a:br>
              <a:rPr lang="en-US" altLang="ko-KR" sz="1400"/>
            </a:br>
            <a:r>
              <a:rPr lang="en-US" altLang="ko-KR" sz="1400"/>
              <a:t>Vision and Language Co-learning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/>
              <a:t>A Research on Multi-modal Learning for Efficient DeepFake Detection</a:t>
            </a:r>
          </a:p>
          <a:p>
            <a:endParaRPr lang="en-US" altLang="ko-KR" sz="1400" b="1"/>
          </a:p>
          <a:p>
            <a:r>
              <a:rPr lang="en-US" altLang="ko-KR" sz="1400" b="1"/>
              <a:t>02. Future Works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/>
              <a:t>One-shot Deepfake Detection for Non-learned Identity with Vision-Audio-Language Co-learning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/>
              <a:t>Multi-modal and Multi-task Learning for Digital Transformation in News Industry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/>
              <a:t>One-shot Vision-Audio-Language Dataset for Multi-modal Deepfake Detection in Constrained with Non-learned Identity and Non-biased Modality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/>
              <a:t>One-shot Vision-Audio-Language Dataset for Multi-modal Deepfake Detection in Constrained and Missing Modality with Non-learned Identity and Non-biased Modality</a:t>
            </a:r>
          </a:p>
        </p:txBody>
      </p:sp>
    </p:spTree>
    <p:extLst>
      <p:ext uri="{BB962C8B-B14F-4D97-AF65-F5344CB8AC3E}">
        <p14:creationId xmlns:p14="http://schemas.microsoft.com/office/powerpoint/2010/main" val="3191869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Proposed Method &gt; RoBERTa based Multi-modal Fusion Transformer (RoBERTaMFT)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1794B7A-DBBE-1967-0E7A-2ECD45F99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71" y="2941571"/>
            <a:ext cx="8083901" cy="33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Dataset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2017</a:t>
            </a:r>
            <a:r>
              <a:rPr lang="ko-KR" altLang="en-US" sz="1400" b="1"/>
              <a:t>년 세계 여러 지역에서 발생한 지진</a:t>
            </a:r>
            <a:r>
              <a:rPr lang="en-US" altLang="ko-KR" sz="1400" b="1"/>
              <a:t>, </a:t>
            </a:r>
            <a:r>
              <a:rPr lang="ko-KR" altLang="en-US" sz="1400" b="1"/>
              <a:t>허리케인</a:t>
            </a:r>
            <a:r>
              <a:rPr lang="en-US" altLang="ko-KR" sz="1400" b="1"/>
              <a:t>, </a:t>
            </a:r>
            <a:r>
              <a:rPr lang="ko-KR" altLang="en-US" sz="1400" b="1"/>
              <a:t>산불</a:t>
            </a:r>
            <a:r>
              <a:rPr lang="en-US" altLang="ko-KR" sz="1400" b="1"/>
              <a:t>, </a:t>
            </a:r>
            <a:r>
              <a:rPr lang="ko-KR" altLang="en-US" sz="1400" b="1"/>
              <a:t>홍수 등 </a:t>
            </a:r>
            <a:r>
              <a:rPr lang="en-US" altLang="ko-KR" sz="1400" b="1"/>
              <a:t>7</a:t>
            </a:r>
            <a:r>
              <a:rPr lang="ko-KR" altLang="en-US" sz="1400" b="1"/>
              <a:t>대 자연 재해 동안 수집된 수천 개의 트윗과 이미지로 구성됨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International AAAI Conference on Web and Social Media (ICWSM 2018)</a:t>
            </a:r>
            <a:r>
              <a:rPr lang="ko-KR" altLang="en-US" sz="1400" b="1"/>
              <a:t>에서 발표되었으며 총 </a:t>
            </a:r>
            <a:r>
              <a:rPr lang="en-US" altLang="ko-KR" sz="1400" b="1"/>
              <a:t>3</a:t>
            </a:r>
            <a:r>
              <a:rPr lang="ko-KR" altLang="en-US" sz="1400" b="1"/>
              <a:t>개</a:t>
            </a:r>
            <a:r>
              <a:rPr lang="en-US" altLang="ko-KR" sz="1400" b="1"/>
              <a:t>(Informativeness, Humantitarian,</a:t>
            </a:r>
            <a:r>
              <a:rPr lang="ko-KR" altLang="en-US" sz="1400" b="1"/>
              <a:t> </a:t>
            </a:r>
            <a:r>
              <a:rPr lang="en-US" altLang="ko-KR" sz="1400" b="1"/>
              <a:t>Damage Severity)</a:t>
            </a:r>
            <a:r>
              <a:rPr lang="ko-KR" altLang="en-US" sz="1400" b="1"/>
              <a:t>의 </a:t>
            </a:r>
            <a:r>
              <a:rPr lang="en-US" altLang="ko-KR" sz="1400" b="1"/>
              <a:t>Task</a:t>
            </a:r>
            <a:r>
              <a:rPr lang="ko-KR" altLang="en-US" sz="1400" b="1"/>
              <a:t>로 정의됨</a:t>
            </a:r>
            <a:endParaRPr lang="en-US" altLang="ko-KR" sz="1400" b="1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03327FE-69DD-C517-7C9E-D3158AE4B87E}"/>
              </a:ext>
            </a:extLst>
          </p:cNvPr>
          <p:cNvGrpSpPr/>
          <p:nvPr/>
        </p:nvGrpSpPr>
        <p:grpSpPr>
          <a:xfrm>
            <a:off x="903419" y="4169985"/>
            <a:ext cx="10539164" cy="1904243"/>
            <a:chOff x="903419" y="4169985"/>
            <a:chExt cx="10539164" cy="1904243"/>
          </a:xfrm>
        </p:grpSpPr>
        <p:pic>
          <p:nvPicPr>
            <p:cNvPr id="9" name="그림 8" descr="텍스트, 자연이(가) 표시된 사진&#10;&#10;자동 생성된 설명">
              <a:extLst>
                <a:ext uri="{FF2B5EF4-FFF2-40B4-BE49-F238E27FC236}">
                  <a16:creationId xmlns:a16="http://schemas.microsoft.com/office/drawing/2014/main" id="{846B0F9B-750D-1841-C279-4EDEA6B27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661"/>
            <a:stretch/>
          </p:blipFill>
          <p:spPr bwMode="auto">
            <a:xfrm>
              <a:off x="3711038" y="4169985"/>
              <a:ext cx="7731545" cy="19042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B27621A-9070-0CC7-8BFD-268C485A9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0379" b="74271"/>
            <a:stretch/>
          </p:blipFill>
          <p:spPr>
            <a:xfrm>
              <a:off x="903419" y="5122106"/>
              <a:ext cx="2732272" cy="713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929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Dataset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각 </a:t>
            </a:r>
            <a:r>
              <a:rPr lang="en-US" altLang="ko-KR" sz="1400" b="1"/>
              <a:t>Task</a:t>
            </a:r>
            <a:r>
              <a:rPr lang="ko-KR" altLang="en-US" sz="1400" b="1"/>
              <a:t>에 따른 </a:t>
            </a:r>
            <a:r>
              <a:rPr lang="en-US" altLang="ko-KR" sz="1400" b="1"/>
              <a:t>Label </a:t>
            </a:r>
            <a:r>
              <a:rPr lang="ko-KR" altLang="en-US" sz="1400" b="1"/>
              <a:t>및 </a:t>
            </a:r>
            <a:r>
              <a:rPr lang="en-US" altLang="ko-KR" sz="1400" b="1"/>
              <a:t>Modality </a:t>
            </a:r>
            <a:r>
              <a:rPr lang="ko-KR" altLang="en-US" sz="1400" b="1"/>
              <a:t>별로 데이터의 개수는 다음과 같으며</a:t>
            </a:r>
            <a:r>
              <a:rPr lang="en-US" altLang="ko-KR" sz="1400" b="1"/>
              <a:t> Modality </a:t>
            </a:r>
            <a:r>
              <a:rPr lang="ko-KR" altLang="en-US" sz="1400" b="1"/>
              <a:t>간의 데이터가 매칭되지 않음</a:t>
            </a:r>
            <a:endParaRPr lang="en-US" altLang="ko-KR" sz="1400" b="1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B5366C6-1C26-2434-F844-593E3BA2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470" y="3157015"/>
            <a:ext cx="8913446" cy="31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12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Result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34433FC-A999-AABF-8894-F8E09CDE8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87" y="3192029"/>
            <a:ext cx="10325596" cy="260769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64E37C2-63DA-BD62-0CAC-8A952A858495}"/>
              </a:ext>
            </a:extLst>
          </p:cNvPr>
          <p:cNvSpPr/>
          <p:nvPr/>
        </p:nvSpPr>
        <p:spPr>
          <a:xfrm>
            <a:off x="1116987" y="5257622"/>
            <a:ext cx="10325596" cy="476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657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Multimedia Analysis of Robustly Optimized Multimodal Transformer based on</a:t>
            </a:r>
            <a:br>
              <a:rPr lang="en-US" altLang="ko-KR" sz="1600" b="1"/>
            </a:br>
            <a:r>
              <a:rPr lang="en-US" altLang="ko-KR" sz="1600" b="1"/>
              <a:t>Vision and Language Co-learning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Ablation Study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Configuration : (a) Class Token + Distillation Token / (b) Transformer Encoder Layer: 8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2D6652-CA59-69BF-31A8-024ED0558CE6}"/>
              </a:ext>
            </a:extLst>
          </p:cNvPr>
          <p:cNvGrpSpPr/>
          <p:nvPr/>
        </p:nvGrpSpPr>
        <p:grpSpPr>
          <a:xfrm>
            <a:off x="1038108" y="3625850"/>
            <a:ext cx="10404475" cy="2107630"/>
            <a:chOff x="928571" y="3429000"/>
            <a:chExt cx="8834631" cy="1688203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27163BAF-F603-3818-7F43-B8BB41F9C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1033" y="3429000"/>
              <a:ext cx="4372169" cy="1688203"/>
            </a:xfrm>
            <a:prstGeom prst="rect">
              <a:avLst/>
            </a:prstGeom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19E3B40A-BE34-14EB-A68A-BCF7BA905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571" y="3429000"/>
              <a:ext cx="4372169" cy="16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912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74E5A-7514-3B7B-8827-E5F03625B3B0}"/>
              </a:ext>
            </a:extLst>
          </p:cNvPr>
          <p:cNvSpPr txBox="1"/>
          <p:nvPr/>
        </p:nvSpPr>
        <p:spPr>
          <a:xfrm>
            <a:off x="4126135" y="2453907"/>
            <a:ext cx="7316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1400" b="1"/>
              <a:t>Paper 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Journal	: Master Thesis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IF		: Null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Average JIF	: Null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Status	: Accept</a:t>
            </a:r>
          </a:p>
          <a:p>
            <a:endParaRPr lang="en-US" altLang="ko-KR" sz="1400" b="1"/>
          </a:p>
          <a:p>
            <a:pPr marL="285750" indent="-285750">
              <a:buFontTx/>
              <a:buChar char="-"/>
            </a:pPr>
            <a:r>
              <a:rPr lang="en-US" altLang="ko-KR" sz="1400" b="1"/>
              <a:t>Abstract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최근 미디어는 멀티미디어로 발전함에 따라 특정 </a:t>
            </a:r>
            <a:r>
              <a:rPr lang="en-US" altLang="ko-KR" sz="1400" b="1"/>
              <a:t>Modality</a:t>
            </a:r>
            <a:r>
              <a:rPr lang="ko-KR" altLang="en-US" sz="1400" b="1"/>
              <a:t>에 대한 </a:t>
            </a:r>
            <a:r>
              <a:rPr lang="en-US" altLang="ko-KR" sz="1400" b="1"/>
              <a:t>Fake </a:t>
            </a:r>
            <a:r>
              <a:rPr lang="ko-KR" altLang="en-US" sz="1400" b="1"/>
              <a:t>데이터를 생성하고 신분 사기</a:t>
            </a:r>
            <a:r>
              <a:rPr lang="en-US" altLang="ko-KR" sz="1400" b="1"/>
              <a:t>, </a:t>
            </a:r>
            <a:r>
              <a:rPr lang="ko-KR" altLang="en-US" sz="1400" b="1"/>
              <a:t>음성 </a:t>
            </a:r>
            <a:r>
              <a:rPr lang="en-US" altLang="ko-KR" sz="1400" b="1"/>
              <a:t>Spoofing</a:t>
            </a:r>
            <a:r>
              <a:rPr lang="ko-KR" altLang="en-US" sz="1400" b="1"/>
              <a:t>과 가짜 뉴스 등으로 인한 피해가 증가함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기존 </a:t>
            </a:r>
            <a:r>
              <a:rPr lang="en-US" altLang="ko-KR" sz="1400" b="1"/>
              <a:t>Deep Learning </a:t>
            </a:r>
            <a:r>
              <a:rPr lang="ko-KR" altLang="en-US" sz="1400" b="1"/>
              <a:t>기반의 </a:t>
            </a:r>
            <a:r>
              <a:rPr lang="en-US" altLang="ko-KR" sz="1400" b="1"/>
              <a:t>Deepfake </a:t>
            </a:r>
            <a:r>
              <a:rPr lang="ko-KR" altLang="en-US" sz="1400" b="1"/>
              <a:t>탐지는 학습 데이터에 의존하기 때문에 특정 </a:t>
            </a:r>
            <a:r>
              <a:rPr lang="en-US" altLang="ko-KR" sz="1400" b="1"/>
              <a:t>Modality </a:t>
            </a:r>
            <a:r>
              <a:rPr lang="ko-KR" altLang="en-US" sz="1400" b="1"/>
              <a:t>또는 인물에 제한되고 충분한 학습 데이터가 요구됨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본 논문에서는 </a:t>
            </a:r>
            <a:r>
              <a:rPr lang="en-US" altLang="ko-KR" sz="1400" b="1"/>
              <a:t>Multi-modal</a:t>
            </a:r>
            <a:r>
              <a:rPr lang="ko-KR" altLang="en-US" sz="1400" b="1"/>
              <a:t> </a:t>
            </a:r>
            <a:r>
              <a:rPr lang="en-US" altLang="ko-KR" sz="1400" b="1"/>
              <a:t>Learning,</a:t>
            </a:r>
            <a:r>
              <a:rPr lang="ko-KR" altLang="en-US" sz="1400" b="1"/>
              <a:t> </a:t>
            </a:r>
            <a:r>
              <a:rPr lang="en-US" altLang="ko-KR" sz="1400" b="1"/>
              <a:t>Task </a:t>
            </a:r>
            <a:r>
              <a:rPr lang="ko-KR" altLang="en-US" sz="1400" b="1"/>
              <a:t>별로 인물이 </a:t>
            </a:r>
            <a:r>
              <a:rPr lang="en-US" altLang="ko-KR" sz="1400" b="1"/>
              <a:t>Non-overlap </a:t>
            </a:r>
            <a:r>
              <a:rPr lang="ko-KR" altLang="en-US" sz="1400" b="1"/>
              <a:t>하고 인물의 </a:t>
            </a:r>
            <a:r>
              <a:rPr lang="en-US" altLang="ko-KR" sz="1400" b="1"/>
              <a:t>Real </a:t>
            </a:r>
            <a:r>
              <a:rPr lang="ko-KR" altLang="en-US" sz="1400" b="1"/>
              <a:t>및 </a:t>
            </a:r>
            <a:r>
              <a:rPr lang="en-US" altLang="ko-KR" sz="1400" b="1"/>
              <a:t>Fake </a:t>
            </a:r>
            <a:r>
              <a:rPr lang="ko-KR" altLang="en-US" sz="1400" b="1"/>
              <a:t>데이터는 단일로 사용하는 </a:t>
            </a:r>
            <a:r>
              <a:rPr lang="en-US" altLang="ko-KR" sz="1400" b="1"/>
              <a:t>One-shot Learning</a:t>
            </a:r>
            <a:r>
              <a:rPr lang="ko-KR" altLang="en-US" sz="1400" b="1"/>
              <a:t>을 사용함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최종적으로 데이터가 제한적인 환경에서 기존 </a:t>
            </a:r>
            <a:r>
              <a:rPr lang="en-US" altLang="ko-KR" sz="1400" b="1"/>
              <a:t>Multi-modal Learning Method</a:t>
            </a:r>
            <a:r>
              <a:rPr lang="ko-KR" altLang="en-US" sz="1400" b="1"/>
              <a:t>와 </a:t>
            </a:r>
            <a:r>
              <a:rPr lang="en-US" altLang="ko-KR" sz="1400" b="1"/>
              <a:t>Proposed Method</a:t>
            </a:r>
            <a:r>
              <a:rPr lang="ko-KR" altLang="en-US" sz="1400" b="1"/>
              <a:t>의 </a:t>
            </a:r>
            <a:r>
              <a:rPr lang="en-US" altLang="ko-KR" sz="1400" b="1"/>
              <a:t>Deepfake </a:t>
            </a:r>
            <a:r>
              <a:rPr lang="ko-KR" altLang="en-US" sz="1400" b="1"/>
              <a:t>탐지 성능을 평가함</a:t>
            </a:r>
            <a:endParaRPr lang="en-US" altLang="ko-KR" sz="1400" b="1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4935893-0748-1B78-8D05-A1F2096B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85" y="2453907"/>
            <a:ext cx="2776692" cy="39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40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26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Introduction</a:t>
            </a:r>
            <a:r>
              <a:rPr lang="ko-KR" altLang="en-US" sz="1400" b="1"/>
              <a:t> </a:t>
            </a:r>
            <a:r>
              <a:rPr lang="en-US" altLang="ko-KR" sz="1400" b="1"/>
              <a:t>&gt;</a:t>
            </a:r>
            <a:r>
              <a:rPr lang="ko-KR" altLang="en-US" sz="1400" b="1"/>
              <a:t> </a:t>
            </a:r>
            <a:r>
              <a:rPr lang="en-US" altLang="ko-KR" sz="1400" b="1"/>
              <a:t>Motivation</a:t>
            </a:r>
            <a:r>
              <a:rPr lang="ko-KR" altLang="en-US" sz="1400" b="1"/>
              <a:t> </a:t>
            </a:r>
            <a:r>
              <a:rPr lang="en-US" altLang="ko-KR" sz="1400" b="1"/>
              <a:t>and</a:t>
            </a:r>
            <a:r>
              <a:rPr lang="ko-KR" altLang="en-US" sz="1400" b="1"/>
              <a:t> </a:t>
            </a:r>
            <a:r>
              <a:rPr lang="en-US" altLang="ko-KR" sz="1400" b="1"/>
              <a:t>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Deepfake : Deep Learning + Fake</a:t>
            </a:r>
            <a:r>
              <a:rPr lang="ko-KR" altLang="en-US" sz="1400" b="1"/>
              <a:t>의 합성어로 </a:t>
            </a:r>
            <a:r>
              <a:rPr lang="en-US" altLang="ko-KR" sz="1400" b="1"/>
              <a:t>GAN</a:t>
            </a:r>
            <a:r>
              <a:rPr lang="ko-KR" altLang="en-US" sz="1400" b="1"/>
              <a:t>을 기반으로 </a:t>
            </a:r>
            <a:r>
              <a:rPr lang="en-US" altLang="ko-KR" sz="1400" b="1"/>
              <a:t>Fake </a:t>
            </a:r>
            <a:r>
              <a:rPr lang="ko-KR" altLang="en-US" sz="1400" b="1"/>
              <a:t>데이터를 생성하는 기술</a:t>
            </a:r>
            <a:endParaRPr lang="en-US" altLang="ko-KR" sz="1400" b="1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(1) Data Augmentation / (2) Virtual Fitting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(1) Identity Fraud / (2) Sound Spoofing / (3) Fake News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Deepfake Detection</a:t>
            </a:r>
          </a:p>
        </p:txBody>
      </p:sp>
      <p:pic>
        <p:nvPicPr>
          <p:cNvPr id="9" name="그림 8" descr="사람, 인간의 얼굴, 턱, 이마이(가) 표시된 사진&#10;&#10;자동 생성된 설명">
            <a:extLst>
              <a:ext uri="{FF2B5EF4-FFF2-40B4-BE49-F238E27FC236}">
                <a16:creationId xmlns:a16="http://schemas.microsoft.com/office/drawing/2014/main" id="{F5EF955B-3A5D-52F4-B891-F6DDA28631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92" y="3772568"/>
            <a:ext cx="805344" cy="80534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013E165-AA0D-276E-B605-2024A61CF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975" y="4644113"/>
            <a:ext cx="2376578" cy="802637"/>
          </a:xfrm>
          <a:prstGeom prst="rect">
            <a:avLst/>
          </a:prstGeom>
          <a:ln w="3810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029A71-8B31-B4C8-A0C1-7BD5A6F16C54}"/>
              </a:ext>
            </a:extLst>
          </p:cNvPr>
          <p:cNvSpPr txBox="1"/>
          <p:nvPr/>
        </p:nvSpPr>
        <p:spPr>
          <a:xfrm>
            <a:off x="1162975" y="5512951"/>
            <a:ext cx="23765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/>
              <a:t>I need to get past Travis Brown, and that's exactly what I'm planning</a:t>
            </a:r>
            <a:endParaRPr lang="ko-KR" altLang="en-US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C86CE-8AB9-F4C6-DAF1-ABF17651515D}"/>
              </a:ext>
            </a:extLst>
          </p:cNvPr>
          <p:cNvSpPr txBox="1"/>
          <p:nvPr/>
        </p:nvSpPr>
        <p:spPr>
          <a:xfrm>
            <a:off x="3539553" y="3913630"/>
            <a:ext cx="7903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Computer Vision(CV)		</a:t>
            </a:r>
            <a:r>
              <a:rPr lang="en-US" altLang="ko-KR" sz="1400" b="1">
                <a:sym typeface="Wingdings" panose="05000000000000000000" pitchFamily="2" charset="2"/>
              </a:rPr>
              <a:t> </a:t>
            </a:r>
            <a:r>
              <a:rPr lang="ko-KR" altLang="en-US" sz="1400" b="1">
                <a:sym typeface="Wingdings" panose="05000000000000000000" pitchFamily="2" charset="2"/>
              </a:rPr>
              <a:t>시각적 특징</a:t>
            </a:r>
            <a:r>
              <a:rPr lang="en-US" altLang="ko-KR" sz="1400" b="1">
                <a:sym typeface="Wingdings" panose="05000000000000000000" pitchFamily="2" charset="2"/>
              </a:rPr>
              <a:t>(</a:t>
            </a:r>
            <a:r>
              <a:rPr lang="ko-KR" altLang="en-US" sz="1400" b="1">
                <a:sym typeface="Wingdings" panose="05000000000000000000" pitchFamily="2" charset="2"/>
              </a:rPr>
              <a:t>행동</a:t>
            </a:r>
            <a:r>
              <a:rPr lang="en-US" altLang="ko-KR" sz="1400" b="1">
                <a:sym typeface="Wingdings" panose="05000000000000000000" pitchFamily="2" charset="2"/>
              </a:rPr>
              <a:t>, </a:t>
            </a:r>
            <a:r>
              <a:rPr lang="ko-KR" altLang="en-US" sz="1400" b="1">
                <a:sym typeface="Wingdings" panose="05000000000000000000" pitchFamily="2" charset="2"/>
              </a:rPr>
              <a:t>안면 특징</a:t>
            </a:r>
            <a:r>
              <a:rPr lang="en-US" altLang="ko-KR" sz="1400" b="1">
                <a:sym typeface="Wingdings" panose="05000000000000000000" pitchFamily="2" charset="2"/>
              </a:rPr>
              <a:t>)</a:t>
            </a:r>
            <a:r>
              <a:rPr lang="ko-KR" altLang="en-US" sz="1400" b="1">
                <a:sym typeface="Wingdings" panose="05000000000000000000" pitchFamily="2" charset="2"/>
              </a:rPr>
              <a:t> 추출</a:t>
            </a:r>
            <a:br>
              <a:rPr lang="en-US" altLang="ko-KR" sz="1400" b="1">
                <a:sym typeface="Wingdings" panose="05000000000000000000" pitchFamily="2" charset="2"/>
              </a:rPr>
            </a:br>
            <a:r>
              <a:rPr lang="en-US" altLang="ko-KR" sz="1400" b="1">
                <a:sym typeface="Wingdings" panose="05000000000000000000" pitchFamily="2" charset="2"/>
              </a:rPr>
              <a:t>				 </a:t>
            </a:r>
            <a:r>
              <a:rPr lang="ko-KR" altLang="en-US" sz="1400" b="1">
                <a:sym typeface="Wingdings" panose="05000000000000000000" pitchFamily="2" charset="2"/>
              </a:rPr>
              <a:t>시각적 특징 기반 </a:t>
            </a:r>
            <a:r>
              <a:rPr lang="en-US" altLang="ko-KR" sz="1400" b="1">
                <a:sym typeface="Wingdings" panose="05000000000000000000" pitchFamily="2" charset="2"/>
              </a:rPr>
              <a:t>Identity Fraud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50055-DB3D-6828-0D66-C1CE417EE83A}"/>
              </a:ext>
            </a:extLst>
          </p:cNvPr>
          <p:cNvSpPr txBox="1"/>
          <p:nvPr/>
        </p:nvSpPr>
        <p:spPr>
          <a:xfrm>
            <a:off x="3539553" y="4783822"/>
            <a:ext cx="7903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Audio Siganl Processing(ASP)	</a:t>
            </a:r>
            <a:r>
              <a:rPr lang="en-US" altLang="ko-KR" sz="1400" b="1">
                <a:sym typeface="Wingdings" panose="05000000000000000000" pitchFamily="2" charset="2"/>
              </a:rPr>
              <a:t> </a:t>
            </a:r>
            <a:r>
              <a:rPr lang="ko-KR" altLang="en-US" sz="1400" b="1">
                <a:sym typeface="Wingdings" panose="05000000000000000000" pitchFamily="2" charset="2"/>
              </a:rPr>
              <a:t>청각적 특징</a:t>
            </a:r>
            <a:r>
              <a:rPr lang="en-US" altLang="ko-KR" sz="1400" b="1">
                <a:sym typeface="Wingdings" panose="05000000000000000000" pitchFamily="2" charset="2"/>
              </a:rPr>
              <a:t>(</a:t>
            </a:r>
            <a:r>
              <a:rPr lang="ko-KR" altLang="en-US" sz="1400" b="1">
                <a:sym typeface="Wingdings" panose="05000000000000000000" pitchFamily="2" charset="2"/>
              </a:rPr>
              <a:t>억양</a:t>
            </a:r>
            <a:r>
              <a:rPr lang="en-US" altLang="ko-KR" sz="1400" b="1">
                <a:sym typeface="Wingdings" panose="05000000000000000000" pitchFamily="2" charset="2"/>
              </a:rPr>
              <a:t>, </a:t>
            </a:r>
            <a:r>
              <a:rPr lang="ko-KR" altLang="en-US" sz="1400" b="1">
                <a:sym typeface="Wingdings" panose="05000000000000000000" pitchFamily="2" charset="2"/>
              </a:rPr>
              <a:t>말하는 속도</a:t>
            </a:r>
            <a:r>
              <a:rPr lang="en-US" altLang="ko-KR" sz="1400" b="1">
                <a:sym typeface="Wingdings" panose="05000000000000000000" pitchFamily="2" charset="2"/>
              </a:rPr>
              <a:t>)</a:t>
            </a:r>
            <a:r>
              <a:rPr lang="ko-KR" altLang="en-US" sz="1400" b="1">
                <a:sym typeface="Wingdings" panose="05000000000000000000" pitchFamily="2" charset="2"/>
              </a:rPr>
              <a:t> 추출</a:t>
            </a:r>
            <a:br>
              <a:rPr lang="en-US" altLang="ko-KR" sz="1400" b="1">
                <a:sym typeface="Wingdings" panose="05000000000000000000" pitchFamily="2" charset="2"/>
              </a:rPr>
            </a:br>
            <a:r>
              <a:rPr lang="en-US" altLang="ko-KR" sz="1400" b="1">
                <a:sym typeface="Wingdings" panose="05000000000000000000" pitchFamily="2" charset="2"/>
              </a:rPr>
              <a:t>				 </a:t>
            </a:r>
            <a:r>
              <a:rPr lang="ko-KR" altLang="en-US" sz="1400" b="1">
                <a:sym typeface="Wingdings" panose="05000000000000000000" pitchFamily="2" charset="2"/>
              </a:rPr>
              <a:t>청각적 특징 기반 </a:t>
            </a:r>
            <a:r>
              <a:rPr lang="en-US" altLang="ko-KR" sz="1400" b="1">
                <a:sym typeface="Wingdings" panose="05000000000000000000" pitchFamily="2" charset="2"/>
              </a:rPr>
              <a:t>Audio Spoofing Detection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3187E0-6803-39C4-C2F8-3139C4AD6208}"/>
              </a:ext>
            </a:extLst>
          </p:cNvPr>
          <p:cNvSpPr txBox="1"/>
          <p:nvPr/>
        </p:nvSpPr>
        <p:spPr>
          <a:xfrm>
            <a:off x="3539553" y="5620673"/>
            <a:ext cx="7903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Natural Language Processing(NLP)	</a:t>
            </a:r>
            <a:r>
              <a:rPr lang="en-US" altLang="ko-KR" sz="1400" b="1">
                <a:sym typeface="Wingdings" panose="05000000000000000000" pitchFamily="2" charset="2"/>
              </a:rPr>
              <a:t> </a:t>
            </a:r>
            <a:r>
              <a:rPr lang="ko-KR" altLang="en-US" sz="1400" b="1">
                <a:sym typeface="Wingdings" panose="05000000000000000000" pitchFamily="2" charset="2"/>
              </a:rPr>
              <a:t>언어적 특징</a:t>
            </a:r>
            <a:r>
              <a:rPr lang="en-US" altLang="ko-KR" sz="1400" b="1">
                <a:sym typeface="Wingdings" panose="05000000000000000000" pitchFamily="2" charset="2"/>
              </a:rPr>
              <a:t>(</a:t>
            </a:r>
            <a:r>
              <a:rPr lang="ko-KR" altLang="en-US" sz="1400" b="1">
                <a:sym typeface="Wingdings" panose="05000000000000000000" pitchFamily="2" charset="2"/>
              </a:rPr>
              <a:t>어휘</a:t>
            </a:r>
            <a:r>
              <a:rPr lang="en-US" altLang="ko-KR" sz="1400" b="1">
                <a:sym typeface="Wingdings" panose="05000000000000000000" pitchFamily="2" charset="2"/>
              </a:rPr>
              <a:t>, </a:t>
            </a:r>
            <a:r>
              <a:rPr lang="ko-KR" altLang="en-US" sz="1400" b="1">
                <a:sym typeface="Wingdings" panose="05000000000000000000" pitchFamily="2" charset="2"/>
              </a:rPr>
              <a:t>어순</a:t>
            </a:r>
            <a:r>
              <a:rPr lang="en-US" altLang="ko-KR" sz="1400" b="1">
                <a:sym typeface="Wingdings" panose="05000000000000000000" pitchFamily="2" charset="2"/>
              </a:rPr>
              <a:t>)</a:t>
            </a:r>
            <a:r>
              <a:rPr lang="ko-KR" altLang="en-US" sz="1400" b="1">
                <a:sym typeface="Wingdings" panose="05000000000000000000" pitchFamily="2" charset="2"/>
              </a:rPr>
              <a:t> 추출</a:t>
            </a:r>
            <a:br>
              <a:rPr lang="en-US" altLang="ko-KR" sz="1400" b="1">
                <a:sym typeface="Wingdings" panose="05000000000000000000" pitchFamily="2" charset="2"/>
              </a:rPr>
            </a:br>
            <a:r>
              <a:rPr lang="en-US" altLang="ko-KR" sz="1400" b="1">
                <a:sym typeface="Wingdings" panose="05000000000000000000" pitchFamily="2" charset="2"/>
              </a:rPr>
              <a:t>				 </a:t>
            </a:r>
            <a:r>
              <a:rPr lang="ko-KR" altLang="en-US" sz="1400" b="1">
                <a:sym typeface="Wingdings" panose="05000000000000000000" pitchFamily="2" charset="2"/>
              </a:rPr>
              <a:t>언어적 특징 기반 </a:t>
            </a:r>
            <a:r>
              <a:rPr lang="en-US" altLang="ko-KR" sz="1400" b="1">
                <a:sym typeface="Wingdings" panose="05000000000000000000" pitchFamily="2" charset="2"/>
              </a:rPr>
              <a:t>Fake News Detection</a:t>
            </a:r>
          </a:p>
        </p:txBody>
      </p:sp>
    </p:spTree>
    <p:extLst>
      <p:ext uri="{BB962C8B-B14F-4D97-AF65-F5344CB8AC3E}">
        <p14:creationId xmlns:p14="http://schemas.microsoft.com/office/powerpoint/2010/main" val="566990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27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Introduction</a:t>
            </a:r>
            <a:r>
              <a:rPr lang="ko-KR" altLang="en-US" sz="1400" b="1"/>
              <a:t> </a:t>
            </a:r>
            <a:r>
              <a:rPr lang="en-US" altLang="ko-KR" sz="1400" b="1"/>
              <a:t>&gt;</a:t>
            </a:r>
            <a:r>
              <a:rPr lang="ko-KR" altLang="en-US" sz="1400" b="1"/>
              <a:t> </a:t>
            </a:r>
            <a:r>
              <a:rPr lang="en-US" altLang="ko-KR" sz="1400" b="1"/>
              <a:t>Motivation</a:t>
            </a:r>
            <a:r>
              <a:rPr lang="ko-KR" altLang="en-US" sz="1400" b="1"/>
              <a:t> </a:t>
            </a:r>
            <a:r>
              <a:rPr lang="en-US" altLang="ko-KR" sz="1400" b="1"/>
              <a:t>and</a:t>
            </a:r>
            <a:r>
              <a:rPr lang="ko-KR" altLang="en-US" sz="1400" b="1"/>
              <a:t> </a:t>
            </a:r>
            <a:r>
              <a:rPr lang="en-US" altLang="ko-KR" sz="1400" b="1"/>
              <a:t>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DeepFake Detection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Deep Learning </a:t>
            </a:r>
            <a:r>
              <a:rPr lang="ko-KR" altLang="en-US" sz="1400" b="1"/>
              <a:t>기반 </a:t>
            </a:r>
            <a:r>
              <a:rPr lang="en-US" altLang="ko-KR" sz="1400" b="1"/>
              <a:t>DeeFake Detection 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en-US" altLang="ko-KR" sz="1400" b="1"/>
              <a:t> </a:t>
            </a:r>
            <a:r>
              <a:rPr lang="ko-KR" altLang="en-US" sz="1400" b="1"/>
              <a:t>학습 데이터에 의존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altLang="ko-KR" sz="1400" b="1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학습 데이터에 의존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특정 인물 또는 </a:t>
            </a:r>
            <a:r>
              <a:rPr lang="en-US" altLang="ko-KR" sz="1400" b="1"/>
              <a:t>modality</a:t>
            </a:r>
            <a:r>
              <a:rPr lang="ko-KR" altLang="en-US" sz="1400" b="1"/>
              <a:t>에 제한</a:t>
            </a:r>
            <a:br>
              <a:rPr lang="ko-KR" altLang="en-US" sz="1400" b="1"/>
            </a:br>
            <a:r>
              <a:rPr lang="ko-KR" altLang="en-US" sz="1400" b="1"/>
              <a:t>		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충분한 학습 데이터</a:t>
            </a:r>
            <a:r>
              <a:rPr lang="en-US" altLang="ko-KR" sz="1400" b="1"/>
              <a:t>(Real / Fake) </a:t>
            </a:r>
            <a:r>
              <a:rPr lang="ko-KR" altLang="en-US" sz="1400" b="1"/>
              <a:t>요구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ko-KR" altLang="en-US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Conventional Method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특정 </a:t>
            </a:r>
            <a:r>
              <a:rPr lang="en-US" altLang="ko-KR" sz="1400" b="1"/>
              <a:t>Modality</a:t>
            </a:r>
            <a:r>
              <a:rPr lang="ko-KR" altLang="en-US" sz="1400" b="1"/>
              <a:t>에 제한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</a:t>
            </a:r>
            <a:r>
              <a:rPr lang="en-US" altLang="ko-KR" sz="1400" b="1"/>
              <a:t>Modality(Vision, Audio, Text)</a:t>
            </a:r>
            <a:r>
              <a:rPr lang="ko-KR" altLang="en-US" sz="1400" b="1"/>
              <a:t>에 따라 모델을 개발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특정 인물에 제한	</a:t>
            </a:r>
            <a:r>
              <a:rPr lang="en-US" altLang="ko-KR" sz="1400" b="1"/>
              <a:t>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인물에 따라 모델을 개발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충분한 학습 데이터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</a:t>
            </a:r>
            <a:r>
              <a:rPr lang="en-US" altLang="ko-KR" sz="1400" b="1"/>
              <a:t>Data Augmentation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Limitation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데이터에 따른 모델 개발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충분한 학습 데이터 및 컴퓨팅 자원 요구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Data Augmentation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en-US" altLang="ko-KR" sz="1400" b="1"/>
              <a:t> </a:t>
            </a:r>
            <a:r>
              <a:rPr lang="ko-KR" altLang="en-US" sz="1400" b="1"/>
              <a:t>원본 데이터 특징 정보 손실</a:t>
            </a:r>
            <a:br>
              <a:rPr lang="ko-KR" altLang="en-US" sz="1400" b="1"/>
            </a:br>
            <a:r>
              <a:rPr lang="ko-KR" altLang="en-US" sz="1400" b="1"/>
              <a:t>		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데이터에 대한 적대적 공격 시 성능 저하</a:t>
            </a:r>
          </a:p>
        </p:txBody>
      </p:sp>
      <p:sp>
        <p:nvSpPr>
          <p:cNvPr id="9" name="오른쪽 중괄호 8">
            <a:extLst>
              <a:ext uri="{FF2B5EF4-FFF2-40B4-BE49-F238E27FC236}">
                <a16:creationId xmlns:a16="http://schemas.microsoft.com/office/drawing/2014/main" id="{B6FC41D1-1459-51DE-CA77-1DD7566AA693}"/>
              </a:ext>
            </a:extLst>
          </p:cNvPr>
          <p:cNvSpPr/>
          <p:nvPr/>
        </p:nvSpPr>
        <p:spPr>
          <a:xfrm>
            <a:off x="8861594" y="4211736"/>
            <a:ext cx="165100" cy="30777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FC25C7-5260-5D51-E801-183106949B2E}"/>
              </a:ext>
            </a:extLst>
          </p:cNvPr>
          <p:cNvSpPr txBox="1"/>
          <p:nvPr/>
        </p:nvSpPr>
        <p:spPr>
          <a:xfrm>
            <a:off x="9026694" y="4211736"/>
            <a:ext cx="2149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b="1">
                <a:sym typeface="Wingdings" panose="05000000000000000000" pitchFamily="2" charset="2"/>
              </a:rPr>
              <a:t>데이터에 따른 모델 개발</a:t>
            </a:r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3311671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28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Introduction</a:t>
            </a:r>
            <a:r>
              <a:rPr lang="ko-KR" altLang="en-US" sz="1400" b="1"/>
              <a:t> </a:t>
            </a:r>
            <a:r>
              <a:rPr lang="en-US" altLang="ko-KR" sz="1400" b="1"/>
              <a:t>&gt;</a:t>
            </a:r>
            <a:r>
              <a:rPr lang="ko-KR" altLang="en-US" sz="1400" b="1"/>
              <a:t> </a:t>
            </a:r>
            <a:r>
              <a:rPr lang="en-US" altLang="ko-KR" sz="1400" b="1"/>
              <a:t>Motivation</a:t>
            </a:r>
            <a:r>
              <a:rPr lang="ko-KR" altLang="en-US" sz="1400" b="1"/>
              <a:t> </a:t>
            </a:r>
            <a:r>
              <a:rPr lang="en-US" altLang="ko-KR" sz="1400" b="1"/>
              <a:t>and</a:t>
            </a:r>
            <a:r>
              <a:rPr lang="ko-KR" altLang="en-US" sz="1400" b="1"/>
              <a:t> </a:t>
            </a:r>
            <a:r>
              <a:rPr lang="en-US" altLang="ko-KR" sz="1400" b="1"/>
              <a:t>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Multi-modal Learning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특정 </a:t>
            </a:r>
            <a:r>
              <a:rPr lang="en-US" altLang="ko-KR" sz="1400" b="1"/>
              <a:t>modality</a:t>
            </a:r>
            <a:r>
              <a:rPr lang="ko-KR" altLang="en-US" sz="1400" b="1"/>
              <a:t>에 제한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</a:t>
            </a:r>
            <a:r>
              <a:rPr lang="en-US" altLang="ko-KR" sz="1400" b="1"/>
              <a:t>Multi-modal(Vision, Audio, Text) Learning </a:t>
            </a:r>
            <a:r>
              <a:rPr lang="ko-KR" altLang="en-US" sz="1400" b="1"/>
              <a:t>기반 </a:t>
            </a:r>
            <a:r>
              <a:rPr lang="en-US" altLang="ko-KR" sz="1400" b="1"/>
              <a:t>DeepFake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Character Non-overlap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특정 인물에 제한	</a:t>
            </a:r>
            <a:r>
              <a:rPr lang="en-US" altLang="ko-KR" sz="1400" b="1"/>
              <a:t>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</a:t>
            </a:r>
            <a:r>
              <a:rPr lang="en-US" altLang="ko-KR" sz="1400" b="1"/>
              <a:t>Train, Validation, Test</a:t>
            </a:r>
            <a:r>
              <a:rPr lang="ko-KR" altLang="en-US" sz="1400" b="1"/>
              <a:t>에 사용되는 데이터의 인물 </a:t>
            </a:r>
            <a:r>
              <a:rPr lang="en-US" altLang="ko-KR" sz="1400" b="1"/>
              <a:t>Non-Overlap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One-shot Learning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학습 데이터에 의존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인물에 대한 </a:t>
            </a:r>
            <a:r>
              <a:rPr lang="en-US" altLang="ko-KR" sz="1400" b="1"/>
              <a:t>Real </a:t>
            </a:r>
            <a:r>
              <a:rPr lang="ko-KR" altLang="en-US" sz="1400" b="1"/>
              <a:t>및 </a:t>
            </a:r>
            <a:r>
              <a:rPr lang="en-US" altLang="ko-KR" sz="1400" b="1"/>
              <a:t>Fake </a:t>
            </a:r>
            <a:r>
              <a:rPr lang="ko-KR" altLang="en-US" sz="1400" b="1"/>
              <a:t>데이터를 단일로 사용</a:t>
            </a:r>
            <a:endParaRPr lang="en-US" altLang="ko-KR" sz="1400" b="1"/>
          </a:p>
        </p:txBody>
      </p:sp>
      <p:graphicFrame>
        <p:nvGraphicFramePr>
          <p:cNvPr id="9" name="표 9">
            <a:extLst>
              <a:ext uri="{FF2B5EF4-FFF2-40B4-BE49-F238E27FC236}">
                <a16:creationId xmlns:a16="http://schemas.microsoft.com/office/drawing/2014/main" id="{73897150-A3A3-2DAC-79E8-72C954CD2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010122"/>
              </p:ext>
            </p:extLst>
          </p:nvPr>
        </p:nvGraphicFramePr>
        <p:xfrm>
          <a:off x="1316862" y="3194929"/>
          <a:ext cx="1012178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357">
                  <a:extLst>
                    <a:ext uri="{9D8B030D-6E8A-4147-A177-3AD203B41FA5}">
                      <a16:colId xmlns:a16="http://schemas.microsoft.com/office/drawing/2014/main" val="3868274504"/>
                    </a:ext>
                  </a:extLst>
                </a:gridCol>
                <a:gridCol w="2024357">
                  <a:extLst>
                    <a:ext uri="{9D8B030D-6E8A-4147-A177-3AD203B41FA5}">
                      <a16:colId xmlns:a16="http://schemas.microsoft.com/office/drawing/2014/main" val="270086066"/>
                    </a:ext>
                  </a:extLst>
                </a:gridCol>
                <a:gridCol w="2024357">
                  <a:extLst>
                    <a:ext uri="{9D8B030D-6E8A-4147-A177-3AD203B41FA5}">
                      <a16:colId xmlns:a16="http://schemas.microsoft.com/office/drawing/2014/main" val="1234698200"/>
                    </a:ext>
                  </a:extLst>
                </a:gridCol>
                <a:gridCol w="2024357">
                  <a:extLst>
                    <a:ext uri="{9D8B030D-6E8A-4147-A177-3AD203B41FA5}">
                      <a16:colId xmlns:a16="http://schemas.microsoft.com/office/drawing/2014/main" val="1980427289"/>
                    </a:ext>
                  </a:extLst>
                </a:gridCol>
                <a:gridCol w="2024357">
                  <a:extLst>
                    <a:ext uri="{9D8B030D-6E8A-4147-A177-3AD203B41FA5}">
                      <a16:colId xmlns:a16="http://schemas.microsoft.com/office/drawing/2014/main" val="3805928953"/>
                    </a:ext>
                  </a:extLst>
                </a:gridCol>
              </a:tblGrid>
              <a:tr h="139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Label (Multi-modal)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Label (Vision Only)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Label (Audio Only)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Vision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Audio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56035"/>
                  </a:ext>
                </a:extLst>
              </a:tr>
              <a:tr h="139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endParaRPr lang="ko-KR" altLang="en-US" sz="1200" b="1">
                        <a:solidFill>
                          <a:srgbClr val="505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endParaRPr lang="ko-KR" altLang="en-US" sz="1200" b="1">
                        <a:solidFill>
                          <a:srgbClr val="505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endParaRPr lang="ko-KR" altLang="en-US" sz="1200" b="1">
                        <a:solidFill>
                          <a:srgbClr val="505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Video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Audio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80025"/>
                  </a:ext>
                </a:extLst>
              </a:tr>
              <a:tr h="139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endParaRPr lang="ko-KR" altLang="en-US" sz="1200" b="1">
                        <a:solidFill>
                          <a:srgbClr val="FF5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endParaRPr lang="ko-KR" altLang="en-US" sz="1200" b="1">
                        <a:solidFill>
                          <a:srgbClr val="505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endParaRPr lang="ko-KR" altLang="en-US" sz="1200" b="1">
                        <a:solidFill>
                          <a:srgbClr val="FF5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Video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Fake</a:t>
                      </a:r>
                      <a:r>
                        <a:rPr kumimoji="0" lang="en-US" altLang="ko-K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 Audio</a:t>
                      </a:r>
                      <a:endParaRPr kumimoji="0" lang="ko-KR" alt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961184"/>
                  </a:ext>
                </a:extLst>
              </a:tr>
              <a:tr h="139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endParaRPr lang="ko-KR" altLang="en-US" sz="1200" b="1">
                        <a:solidFill>
                          <a:srgbClr val="FF5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endParaRPr lang="ko-KR" altLang="en-US" sz="1200" b="1">
                        <a:solidFill>
                          <a:srgbClr val="FF5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endParaRPr lang="ko-KR" altLang="en-US" sz="1200" b="1">
                        <a:solidFill>
                          <a:srgbClr val="505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Video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050FF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Real</a:t>
                      </a:r>
                      <a:r>
                        <a:rPr kumimoji="0" lang="en-US" altLang="ko-K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 Audio</a:t>
                      </a:r>
                      <a:endParaRPr kumimoji="0" lang="ko-KR" alt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084064"/>
                  </a:ext>
                </a:extLst>
              </a:tr>
              <a:tr h="139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endParaRPr lang="ko-KR" altLang="en-US" sz="1200" b="1">
                        <a:solidFill>
                          <a:srgbClr val="FF5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endParaRPr lang="ko-KR" altLang="en-US" sz="1200" b="1">
                        <a:solidFill>
                          <a:srgbClr val="FF5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endParaRPr lang="ko-KR" altLang="en-US" sz="1200" b="1">
                        <a:solidFill>
                          <a:srgbClr val="FF5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Video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Fake</a:t>
                      </a:r>
                      <a:r>
                        <a:rPr kumimoji="0" lang="en-US" altLang="ko-K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 Audio</a:t>
                      </a:r>
                      <a:endParaRPr kumimoji="0" lang="ko-KR" alt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2954882"/>
                  </a:ext>
                </a:extLst>
              </a:tr>
            </a:tbl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437252EB-0C55-B08A-EC73-37FAFED1F248}"/>
              </a:ext>
            </a:extLst>
          </p:cNvPr>
          <p:cNvSpPr/>
          <p:nvPr/>
        </p:nvSpPr>
        <p:spPr>
          <a:xfrm>
            <a:off x="1251916" y="3130069"/>
            <a:ext cx="2135529" cy="14898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5509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29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Modality Extract and Embeeding</a:t>
            </a:r>
          </a:p>
        </p:txBody>
      </p:sp>
      <p:pic>
        <p:nvPicPr>
          <p:cNvPr id="9" name="_x471044736">
            <a:extLst>
              <a:ext uri="{FF2B5EF4-FFF2-40B4-BE49-F238E27FC236}">
                <a16:creationId xmlns:a16="http://schemas.microsoft.com/office/drawing/2014/main" id="{E2D16BAA-F7B4-CD39-505C-2D5DD7D14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9" y="2695350"/>
            <a:ext cx="3299698" cy="129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457297368">
            <a:extLst>
              <a:ext uri="{FF2B5EF4-FFF2-40B4-BE49-F238E27FC236}">
                <a16:creationId xmlns:a16="http://schemas.microsoft.com/office/drawing/2014/main" id="{3AF95227-8982-C81C-0BB6-2F60F2A01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9" y="3989685"/>
            <a:ext cx="3299698" cy="129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555340752">
            <a:extLst>
              <a:ext uri="{FF2B5EF4-FFF2-40B4-BE49-F238E27FC236}">
                <a16:creationId xmlns:a16="http://schemas.microsoft.com/office/drawing/2014/main" id="{BFBBF316-A77B-9447-07E7-0E197BC7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9" y="5284021"/>
            <a:ext cx="3299698" cy="129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6668AC-911B-18E6-521B-EDA9C7257EE8}"/>
              </a:ext>
            </a:extLst>
          </p:cNvPr>
          <p:cNvSpPr txBox="1"/>
          <p:nvPr/>
        </p:nvSpPr>
        <p:spPr>
          <a:xfrm>
            <a:off x="4415317" y="2865462"/>
            <a:ext cx="7032608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Vision Extract and Patch Embedding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N</a:t>
            </a:r>
            <a:r>
              <a:rPr lang="ko-KR" altLang="en-US" sz="1400" b="1"/>
              <a:t>개의 </a:t>
            </a:r>
            <a:r>
              <a:rPr lang="en-US" altLang="ko-KR" sz="1400" b="1"/>
              <a:t>Frame</a:t>
            </a:r>
            <a:r>
              <a:rPr lang="ko-KR" altLang="en-US" sz="1400" b="1"/>
              <a:t>으로 구성된 </a:t>
            </a:r>
            <a:r>
              <a:rPr lang="en-US" altLang="ko-KR" sz="1400" b="1"/>
              <a:t>Video</a:t>
            </a:r>
            <a:r>
              <a:rPr lang="ko-KR" altLang="en-US" sz="1400" b="1"/>
              <a:t>에서 </a:t>
            </a:r>
            <a:r>
              <a:rPr lang="en-US" altLang="ko-KR" sz="1400" b="1"/>
              <a:t>N/2 Frame</a:t>
            </a:r>
            <a:r>
              <a:rPr lang="ko-KR" altLang="en-US" sz="1400" b="1"/>
              <a:t>을 </a:t>
            </a:r>
            <a:r>
              <a:rPr lang="en-US" altLang="ko-KR" sz="1400" b="1"/>
              <a:t>Patch</a:t>
            </a:r>
            <a:r>
              <a:rPr lang="ko-KR" altLang="en-US" sz="1400" b="1"/>
              <a:t>로 분할 사용</a:t>
            </a:r>
            <a:endParaRPr lang="en-US" altLang="ko-KR" sz="1400" b="1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영상의 연속성을 고려하기 위해 중간 </a:t>
            </a:r>
            <a:r>
              <a:rPr lang="en-US" altLang="ko-KR" sz="1400" b="1"/>
              <a:t>Frame</a:t>
            </a:r>
            <a:r>
              <a:rPr lang="ko-KR" altLang="en-US" sz="1400" b="1"/>
              <a:t>을 </a:t>
            </a:r>
            <a:r>
              <a:rPr lang="en-US" altLang="ko-KR" sz="1400" b="1"/>
              <a:t>Vision </a:t>
            </a:r>
            <a:r>
              <a:rPr lang="ko-KR" altLang="en-US" sz="1400" b="1"/>
              <a:t>데이터로 사용</a:t>
            </a:r>
            <a:endParaRPr lang="en-US" altLang="ko-KR" sz="1400" b="1"/>
          </a:p>
          <a:p>
            <a:endParaRPr lang="en-US" altLang="ko-KR" sz="1400" b="1"/>
          </a:p>
          <a:p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Audio Extract and Patch Embedding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N</a:t>
            </a:r>
            <a:r>
              <a:rPr lang="ko-KR" altLang="en-US" sz="1400" b="1"/>
              <a:t>개의 </a:t>
            </a:r>
            <a:r>
              <a:rPr lang="en-US" altLang="ko-KR" sz="1400" b="1"/>
              <a:t>Frame</a:t>
            </a:r>
            <a:r>
              <a:rPr lang="ko-KR" altLang="en-US" sz="1400" b="1"/>
              <a:t>으로 구성된 </a:t>
            </a:r>
            <a:r>
              <a:rPr lang="en-US" altLang="ko-KR" sz="1400" b="1"/>
              <a:t>Video</a:t>
            </a:r>
            <a:r>
              <a:rPr lang="ko-KR" altLang="en-US" sz="1400" b="1"/>
              <a:t>에서 </a:t>
            </a:r>
            <a:r>
              <a:rPr lang="en-US" altLang="ko-KR" sz="1400" b="1"/>
              <a:t>1D </a:t>
            </a:r>
            <a:r>
              <a:rPr lang="ko-KR" altLang="en-US" sz="1400" b="1"/>
              <a:t>형태의 </a:t>
            </a:r>
            <a:r>
              <a:rPr lang="en-US" altLang="ko-KR" sz="1400" b="1"/>
              <a:t>Waveform</a:t>
            </a:r>
            <a:r>
              <a:rPr lang="ko-KR" altLang="en-US" sz="1400" b="1"/>
              <a:t>을 추출</a:t>
            </a:r>
            <a:endParaRPr lang="en-US" altLang="ko-KR" sz="1400" b="1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Waveform</a:t>
            </a:r>
            <a:r>
              <a:rPr lang="ko-KR" altLang="en-US" sz="1400" b="1"/>
              <a:t>에서 주파수 정보가 추가된 </a:t>
            </a:r>
            <a:r>
              <a:rPr lang="en-US" altLang="ko-KR" sz="1400" b="1"/>
              <a:t>MFCC</a:t>
            </a:r>
            <a:r>
              <a:rPr lang="ko-KR" altLang="en-US" sz="1400" b="1"/>
              <a:t>를 추출하고 </a:t>
            </a:r>
            <a:r>
              <a:rPr lang="en-US" altLang="ko-KR" sz="1400" b="1"/>
              <a:t>Patch</a:t>
            </a:r>
            <a:r>
              <a:rPr lang="ko-KR" altLang="en-US" sz="1400" b="1"/>
              <a:t>로 분할 </a:t>
            </a:r>
            <a:endParaRPr lang="en-US" altLang="ko-KR" sz="1400" b="1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MFCC</a:t>
            </a:r>
            <a:r>
              <a:rPr lang="ko-KR" altLang="en-US" sz="1400" b="1"/>
              <a:t>는 도메인이나 다양한 환경 조건에서도 불변성을 가짐</a:t>
            </a:r>
            <a:br>
              <a:rPr lang="en-US" altLang="ko-KR" sz="1400" b="1"/>
            </a:br>
            <a:r>
              <a:rPr lang="en-US" altLang="ko-KR" sz="1100"/>
              <a:t>* Deng, Muqing, et al. "Heart sound classification based on improved MFCC features and convolutional recurrent neural networks." Neural Networks 130 (2020): 22-32.</a:t>
            </a:r>
            <a:endParaRPr lang="en-US" altLang="ko-KR" sz="1400"/>
          </a:p>
          <a:p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Text Extract and Token Embedding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N</a:t>
            </a:r>
            <a:r>
              <a:rPr lang="ko-KR" altLang="en-US" sz="1400" b="1"/>
              <a:t>개의 </a:t>
            </a:r>
            <a:r>
              <a:rPr lang="en-US" altLang="ko-KR" sz="1400" b="1"/>
              <a:t>Frame</a:t>
            </a:r>
            <a:r>
              <a:rPr lang="ko-KR" altLang="en-US" sz="1400" b="1"/>
              <a:t>으로 구성된 </a:t>
            </a:r>
            <a:r>
              <a:rPr lang="en-US" altLang="ko-KR" sz="1400" b="1"/>
              <a:t>Video</a:t>
            </a:r>
            <a:r>
              <a:rPr lang="ko-KR" altLang="en-US" sz="1400" b="1"/>
              <a:t>에서 </a:t>
            </a:r>
            <a:r>
              <a:rPr lang="en-US" altLang="ko-KR" sz="1400" b="1"/>
              <a:t>1D </a:t>
            </a:r>
            <a:r>
              <a:rPr lang="ko-KR" altLang="en-US" sz="1400" b="1"/>
              <a:t>형태의 </a:t>
            </a:r>
            <a:r>
              <a:rPr lang="en-US" altLang="ko-KR" sz="1400" b="1"/>
              <a:t>Waveform</a:t>
            </a:r>
            <a:r>
              <a:rPr lang="ko-KR" altLang="en-US" sz="1400" b="1"/>
              <a:t>을 추출</a:t>
            </a:r>
            <a:endParaRPr lang="en-US" altLang="ko-KR" sz="1400" b="1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Google Speech-to-Text API</a:t>
            </a:r>
            <a:r>
              <a:rPr lang="ko-KR" altLang="en-US" sz="1400" b="1"/>
              <a:t>를 기반으로 </a:t>
            </a:r>
            <a:r>
              <a:rPr lang="en-US" altLang="ko-KR" sz="1400" b="1"/>
              <a:t>Text </a:t>
            </a:r>
            <a:r>
              <a:rPr lang="ko-KR" altLang="en-US" sz="1400" b="1"/>
              <a:t>데이터를 추출</a:t>
            </a:r>
            <a:endParaRPr lang="en-US" altLang="ko-KR" sz="1400" b="1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word2vec</a:t>
            </a:r>
            <a:r>
              <a:rPr lang="ko-KR" altLang="en-US" sz="1400" b="1"/>
              <a:t>을 기반으로 단어간의 관계를 포함하는 </a:t>
            </a:r>
            <a:r>
              <a:rPr lang="en-US" altLang="ko-KR" sz="1400" b="1"/>
              <a:t>Text Token</a:t>
            </a:r>
            <a:r>
              <a:rPr lang="ko-KR" altLang="en-US" sz="1400" b="1"/>
              <a:t> </a:t>
            </a:r>
            <a:r>
              <a:rPr lang="en-US" altLang="ko-KR" sz="1400" b="1"/>
              <a:t>Embedding</a:t>
            </a:r>
          </a:p>
        </p:txBody>
      </p:sp>
    </p:spTree>
    <p:extLst>
      <p:ext uri="{BB962C8B-B14F-4D97-AF65-F5344CB8AC3E}">
        <p14:creationId xmlns:p14="http://schemas.microsoft.com/office/powerpoint/2010/main" val="3442724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95272B43-4335-04D2-60DD-AD16D9FB1A60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3" name="모서리가 둥근 직사각형 5">
              <a:extLst>
                <a:ext uri="{FF2B5EF4-FFF2-40B4-BE49-F238E27FC236}">
                  <a16:creationId xmlns:a16="http://schemas.microsoft.com/office/drawing/2014/main" id="{AB051396-CA0C-76CF-B9C8-170962D4AC30}"/>
                </a:ext>
              </a:extLst>
            </p:cNvPr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양쪽 모서리가 둥근 사각형 7">
              <a:extLst>
                <a:ext uri="{FF2B5EF4-FFF2-40B4-BE49-F238E27FC236}">
                  <a16:creationId xmlns:a16="http://schemas.microsoft.com/office/drawing/2014/main" id="{D3FF44B0-8DD3-B3AC-6281-15F6419EF953}"/>
                </a:ext>
              </a:extLst>
            </p:cNvPr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4882587-F084-A8F6-650A-578EAA64FFFE}"/>
              </a:ext>
            </a:extLst>
          </p:cNvPr>
          <p:cNvSpPr txBox="1"/>
          <p:nvPr/>
        </p:nvSpPr>
        <p:spPr>
          <a:xfrm>
            <a:off x="236592" y="3394771"/>
            <a:ext cx="11682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/>
              <a:t>01. Research Progress</a:t>
            </a:r>
          </a:p>
        </p:txBody>
      </p:sp>
    </p:spTree>
    <p:extLst>
      <p:ext uri="{BB962C8B-B14F-4D97-AF65-F5344CB8AC3E}">
        <p14:creationId xmlns:p14="http://schemas.microsoft.com/office/powerpoint/2010/main" val="3183252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30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Proposed Method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859F83-ECB0-5734-AFE6-013A65962DFC}"/>
              </a:ext>
            </a:extLst>
          </p:cNvPr>
          <p:cNvSpPr txBox="1"/>
          <p:nvPr/>
        </p:nvSpPr>
        <p:spPr>
          <a:xfrm>
            <a:off x="5664596" y="2671586"/>
            <a:ext cx="5346582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(1) Vision Feature Extract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Vision Transformer</a:t>
            </a:r>
            <a:r>
              <a:rPr lang="ko-KR" altLang="en-US" sz="1400" b="1"/>
              <a:t>의 </a:t>
            </a:r>
            <a:r>
              <a:rPr lang="en-US" altLang="ko-KR" sz="1400" b="1"/>
              <a:t>Class</a:t>
            </a:r>
            <a:r>
              <a:rPr lang="ko-KR" altLang="en-US" sz="1400" b="1"/>
              <a:t>와 </a:t>
            </a:r>
            <a:r>
              <a:rPr lang="en-US" altLang="ko-KR" sz="1400" b="1"/>
              <a:t>Feature Token </a:t>
            </a:r>
            <a:r>
              <a:rPr lang="ko-KR" altLang="en-US" sz="1400" b="1"/>
              <a:t>추출</a:t>
            </a:r>
            <a:endParaRPr lang="en-US" altLang="ko-KR" sz="1400" b="1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Class	</a:t>
            </a:r>
            <a:r>
              <a:rPr lang="en-US" altLang="ko-KR" sz="1400" b="1">
                <a:sym typeface="Wingdings" panose="05000000000000000000" pitchFamily="2" charset="2"/>
              </a:rPr>
              <a:t> Multi-modal [Distill] Token</a:t>
            </a:r>
            <a:br>
              <a:rPr lang="en-US" altLang="ko-KR" sz="1400" b="1">
                <a:sym typeface="Wingdings" panose="05000000000000000000" pitchFamily="2" charset="2"/>
              </a:rPr>
            </a:br>
            <a:r>
              <a:rPr lang="en-US" altLang="ko-KR" sz="1400" b="1">
                <a:sym typeface="Wingdings" panose="05000000000000000000" pitchFamily="2" charset="2"/>
              </a:rPr>
              <a:t>Feature	 Multi-modal [CLS] Token</a:t>
            </a:r>
            <a:br>
              <a:rPr lang="en-US" altLang="ko-KR" sz="1400" b="1">
                <a:sym typeface="Wingdings" panose="05000000000000000000" pitchFamily="2" charset="2"/>
              </a:rPr>
            </a:br>
            <a:r>
              <a:rPr lang="en-US" altLang="ko-KR" sz="1100">
                <a:sym typeface="Wingdings" panose="05000000000000000000" pitchFamily="2" charset="2"/>
              </a:rPr>
              <a:t>* </a:t>
            </a:r>
            <a:r>
              <a:rPr lang="en-US" altLang="ko-KR" sz="1100" b="1">
                <a:sym typeface="Wingdings" panose="05000000000000000000" pitchFamily="2" charset="2"/>
              </a:rPr>
              <a:t>[CLS] Token</a:t>
            </a:r>
            <a:r>
              <a:rPr lang="ko-KR" altLang="en-US" sz="1100" b="1">
                <a:sym typeface="Wingdings" panose="05000000000000000000" pitchFamily="2" charset="2"/>
              </a:rPr>
              <a:t>은 </a:t>
            </a:r>
            <a:r>
              <a:rPr lang="en-US" altLang="ko-KR" sz="1100" b="1">
                <a:sym typeface="Wingdings" panose="05000000000000000000" pitchFamily="2" charset="2"/>
              </a:rPr>
              <a:t>Vision Feature</a:t>
            </a:r>
            <a:r>
              <a:rPr lang="ko-KR" altLang="en-US" sz="1100">
                <a:sym typeface="Wingdings" panose="05000000000000000000" pitchFamily="2" charset="2"/>
              </a:rPr>
              <a:t>를 다른 </a:t>
            </a:r>
            <a:r>
              <a:rPr lang="en-US" altLang="ko-KR" sz="1100">
                <a:sym typeface="Wingdings" panose="05000000000000000000" pitchFamily="2" charset="2"/>
              </a:rPr>
              <a:t>Modality</a:t>
            </a:r>
            <a:r>
              <a:rPr lang="ko-KR" altLang="en-US" sz="1100">
                <a:sym typeface="Wingdings" panose="05000000000000000000" pitchFamily="2" charset="2"/>
              </a:rPr>
              <a:t>와 </a:t>
            </a:r>
            <a:r>
              <a:rPr lang="en-US" altLang="ko-KR" sz="1100">
                <a:sym typeface="Wingdings" panose="05000000000000000000" pitchFamily="2" charset="2"/>
              </a:rPr>
              <a:t>Co-learning</a:t>
            </a:r>
            <a:r>
              <a:rPr lang="ko-KR" altLang="en-US" sz="1100">
                <a:sym typeface="Wingdings" panose="05000000000000000000" pitchFamily="2" charset="2"/>
              </a:rPr>
              <a:t> </a:t>
            </a:r>
            <a:br>
              <a:rPr lang="en-US" altLang="ko-KR" sz="1100">
                <a:sym typeface="Wingdings" panose="05000000000000000000" pitchFamily="2" charset="2"/>
              </a:rPr>
            </a:br>
            <a:r>
              <a:rPr lang="en-US" altLang="ko-KR" sz="1100">
                <a:sym typeface="Wingdings" panose="05000000000000000000" pitchFamily="2" charset="2"/>
              </a:rPr>
              <a:t>* </a:t>
            </a:r>
            <a:r>
              <a:rPr lang="en-US" altLang="ko-KR" sz="1100" b="1">
                <a:sym typeface="Wingdings" panose="05000000000000000000" pitchFamily="2" charset="2"/>
              </a:rPr>
              <a:t>[Distill] Token</a:t>
            </a:r>
            <a:r>
              <a:rPr lang="ko-KR" altLang="en-US" sz="1100" b="1">
                <a:sym typeface="Wingdings" panose="05000000000000000000" pitchFamily="2" charset="2"/>
              </a:rPr>
              <a:t>은 </a:t>
            </a:r>
            <a:r>
              <a:rPr lang="en-US" altLang="ko-KR" sz="1100" b="1">
                <a:sym typeface="Wingdings" panose="05000000000000000000" pitchFamily="2" charset="2"/>
              </a:rPr>
              <a:t>Label</a:t>
            </a:r>
            <a:r>
              <a:rPr lang="en-US" altLang="ko-KR" sz="1100">
                <a:sym typeface="Wingdings" panose="05000000000000000000" pitchFamily="2" charset="2"/>
              </a:rPr>
              <a:t> </a:t>
            </a:r>
            <a:r>
              <a:rPr lang="ko-KR" altLang="en-US" sz="1100">
                <a:sym typeface="Wingdings" panose="05000000000000000000" pitchFamily="2" charset="2"/>
              </a:rPr>
              <a:t>정보를 기반으로 </a:t>
            </a:r>
            <a:r>
              <a:rPr lang="en-US" altLang="ko-KR" sz="1100">
                <a:sym typeface="Wingdings" panose="05000000000000000000" pitchFamily="2" charset="2"/>
              </a:rPr>
              <a:t>Distillation</a:t>
            </a:r>
            <a:endParaRPr lang="en-US" altLang="ko-KR" sz="1400"/>
          </a:p>
          <a:p>
            <a:pPr marL="285750" indent="-285750">
              <a:buFontTx/>
              <a:buChar char="-"/>
            </a:pPr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(2) Representation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[CLS] + Embedding + [Distill]</a:t>
            </a:r>
            <a:br>
              <a:rPr lang="en-US" altLang="ko-KR" sz="1400" b="1"/>
            </a:br>
            <a:r>
              <a:rPr lang="en-US" altLang="ko-KR" sz="1100"/>
              <a:t>* </a:t>
            </a:r>
            <a:r>
              <a:rPr lang="en-US" altLang="ko-KR" sz="1100" b="1"/>
              <a:t>[CLS] Token</a:t>
            </a:r>
            <a:r>
              <a:rPr lang="ko-KR" altLang="en-US" sz="1100"/>
              <a:t>은 다른 </a:t>
            </a:r>
            <a:r>
              <a:rPr lang="en-US" altLang="ko-KR" sz="1100" b="1"/>
              <a:t>Modality</a:t>
            </a:r>
            <a:r>
              <a:rPr lang="ko-KR" altLang="en-US" sz="1100" b="1"/>
              <a:t>와 </a:t>
            </a:r>
            <a:r>
              <a:rPr lang="en-US" altLang="ko-KR" sz="1100" b="1"/>
              <a:t>Distillation </a:t>
            </a:r>
            <a:r>
              <a:rPr lang="ko-KR" altLang="en-US" sz="1100" b="1"/>
              <a:t>정보를 반영</a:t>
            </a:r>
            <a:r>
              <a:rPr lang="en-US" altLang="ko-KR" sz="1100"/>
              <a:t> </a:t>
            </a:r>
            <a:endParaRPr lang="en-US" altLang="ko-KR" sz="1400"/>
          </a:p>
          <a:p>
            <a:pPr marL="285750" indent="-285750">
              <a:buFontTx/>
              <a:buChar char="-"/>
            </a:pPr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(3) Residual Connection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ReLU([CLS] + Output_[CLS])</a:t>
            </a:r>
            <a:br>
              <a:rPr lang="en-US" altLang="ko-KR" sz="1400" b="1"/>
            </a:br>
            <a:r>
              <a:rPr lang="en-US" altLang="ko-KR" sz="1100"/>
              <a:t>* [Distill] Token</a:t>
            </a:r>
            <a:r>
              <a:rPr lang="ko-KR" altLang="en-US" sz="1100"/>
              <a:t>도 연결해 </a:t>
            </a:r>
            <a:r>
              <a:rPr lang="en-US" altLang="ko-KR" sz="1100" b="1"/>
              <a:t>Co-learning </a:t>
            </a:r>
            <a:r>
              <a:rPr lang="ko-KR" altLang="en-US" sz="1100" b="1"/>
              <a:t>과정에서 정보 손실 방지</a:t>
            </a:r>
            <a:endParaRPr lang="en-US" altLang="ko-KR" sz="1400" b="1"/>
          </a:p>
          <a:p>
            <a:pPr marL="285750" indent="-285750">
              <a:buFontTx/>
              <a:buChar char="-"/>
            </a:pPr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(4) Late Level Fusion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mean(VA_[CLS], VA_[Distil], VT_[CLS], VT_[Distil])</a:t>
            </a:r>
            <a:br>
              <a:rPr lang="en-US" altLang="ko-KR" sz="1400" b="1"/>
            </a:br>
            <a:r>
              <a:rPr lang="en-US" altLang="ko-KR" sz="1100"/>
              <a:t>* </a:t>
            </a:r>
            <a:r>
              <a:rPr lang="en-US" altLang="ko-KR" sz="1100" b="1"/>
              <a:t>Vision-Audio,</a:t>
            </a:r>
            <a:r>
              <a:rPr lang="ko-KR" altLang="en-US" sz="1100" b="1"/>
              <a:t> </a:t>
            </a:r>
            <a:r>
              <a:rPr lang="en-US" altLang="ko-KR" sz="1100" b="1"/>
              <a:t>Vision-Text</a:t>
            </a:r>
            <a:r>
              <a:rPr lang="ko-KR" altLang="en-US" sz="1100" b="1"/>
              <a:t> </a:t>
            </a:r>
            <a:r>
              <a:rPr lang="en-US" altLang="ko-KR" sz="1100" b="1"/>
              <a:t>Co-learning</a:t>
            </a:r>
            <a:r>
              <a:rPr lang="ko-KR" altLang="en-US" sz="1100"/>
              <a:t> 기반 </a:t>
            </a:r>
            <a:r>
              <a:rPr lang="en-US" altLang="ko-KR" sz="1100" b="1"/>
              <a:t>[CLS], [Distill] Fusion</a:t>
            </a:r>
            <a:endParaRPr lang="en-US" altLang="ko-KR" sz="1400" b="1"/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9DE7BF5-A02A-345C-38F9-992C7112078A}"/>
              </a:ext>
            </a:extLst>
          </p:cNvPr>
          <p:cNvGrpSpPr/>
          <p:nvPr/>
        </p:nvGrpSpPr>
        <p:grpSpPr>
          <a:xfrm>
            <a:off x="749417" y="2618133"/>
            <a:ext cx="4915179" cy="3877918"/>
            <a:chOff x="749417" y="2570746"/>
            <a:chExt cx="4746077" cy="4174804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16BDA2D5-4244-9957-CA2A-00D0B6BC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1289" y="2865319"/>
              <a:ext cx="4294205" cy="3589028"/>
            </a:xfrm>
            <a:prstGeom prst="rect">
              <a:avLst/>
            </a:prstGeom>
          </p:spPr>
        </p:pic>
        <p:sp>
          <p:nvSpPr>
            <p:cNvPr id="25" name="오른쪽 중괄호 24">
              <a:extLst>
                <a:ext uri="{FF2B5EF4-FFF2-40B4-BE49-F238E27FC236}">
                  <a16:creationId xmlns:a16="http://schemas.microsoft.com/office/drawing/2014/main" id="{AB436544-8C39-BA7B-62C1-EA409A551840}"/>
                </a:ext>
              </a:extLst>
            </p:cNvPr>
            <p:cNvSpPr/>
            <p:nvPr/>
          </p:nvSpPr>
          <p:spPr>
            <a:xfrm rot="10800000">
              <a:off x="1038709" y="2865319"/>
              <a:ext cx="166072" cy="358902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60E8EA-19C6-557B-8CF7-545C7CC08E8D}"/>
                </a:ext>
              </a:extLst>
            </p:cNvPr>
            <p:cNvSpPr txBox="1"/>
            <p:nvPr/>
          </p:nvSpPr>
          <p:spPr>
            <a:xfrm>
              <a:off x="749417" y="4529027"/>
              <a:ext cx="3175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0000FF"/>
                  </a:solidFill>
                </a:rPr>
                <a:t>(1)</a:t>
              </a:r>
              <a:endParaRPr lang="ko-KR" altLang="en-US" sz="1100">
                <a:solidFill>
                  <a:srgbClr val="0000FF"/>
                </a:solidFill>
              </a:endParaRPr>
            </a:p>
          </p:txBody>
        </p:sp>
        <p:sp>
          <p:nvSpPr>
            <p:cNvPr id="27" name="오른쪽 중괄호 26">
              <a:extLst>
                <a:ext uri="{FF2B5EF4-FFF2-40B4-BE49-F238E27FC236}">
                  <a16:creationId xmlns:a16="http://schemas.microsoft.com/office/drawing/2014/main" id="{81A5F982-D50A-1D6A-722F-1D829A4139CA}"/>
                </a:ext>
              </a:extLst>
            </p:cNvPr>
            <p:cNvSpPr/>
            <p:nvPr/>
          </p:nvSpPr>
          <p:spPr>
            <a:xfrm rot="16200000">
              <a:off x="2940202" y="2544123"/>
              <a:ext cx="107464" cy="1104904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BD2915-25FA-550C-A3C6-C4475B775575}"/>
                </a:ext>
              </a:extLst>
            </p:cNvPr>
            <p:cNvSpPr txBox="1"/>
            <p:nvPr/>
          </p:nvSpPr>
          <p:spPr>
            <a:xfrm>
              <a:off x="2835184" y="2781232"/>
              <a:ext cx="3175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0000FF"/>
                  </a:solidFill>
                </a:rPr>
                <a:t>(2)</a:t>
              </a:r>
              <a:endParaRPr lang="ko-KR" altLang="en-US" sz="1100">
                <a:solidFill>
                  <a:srgbClr val="0000FF"/>
                </a:solidFill>
              </a:endParaRPr>
            </a:p>
          </p:txBody>
        </p:sp>
        <p:sp>
          <p:nvSpPr>
            <p:cNvPr id="29" name="오른쪽 중괄호 28">
              <a:extLst>
                <a:ext uri="{FF2B5EF4-FFF2-40B4-BE49-F238E27FC236}">
                  <a16:creationId xmlns:a16="http://schemas.microsoft.com/office/drawing/2014/main" id="{0E5167A7-8E0B-918A-DE30-45606C77169B}"/>
                </a:ext>
              </a:extLst>
            </p:cNvPr>
            <p:cNvSpPr/>
            <p:nvPr/>
          </p:nvSpPr>
          <p:spPr>
            <a:xfrm rot="16200000">
              <a:off x="4261932" y="2301607"/>
              <a:ext cx="107464" cy="110303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2DED9C-ED7E-EEC2-031D-CB48A49A7498}"/>
                </a:ext>
              </a:extLst>
            </p:cNvPr>
            <p:cNvSpPr txBox="1"/>
            <p:nvPr/>
          </p:nvSpPr>
          <p:spPr>
            <a:xfrm>
              <a:off x="4156914" y="2570746"/>
              <a:ext cx="3175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0000FF"/>
                  </a:solidFill>
                </a:rPr>
                <a:t>(3)</a:t>
              </a:r>
              <a:endParaRPr lang="ko-KR" altLang="en-US" sz="1100">
                <a:solidFill>
                  <a:srgbClr val="0000FF"/>
                </a:solidFill>
              </a:endParaRPr>
            </a:p>
          </p:txBody>
        </p:sp>
        <p:sp>
          <p:nvSpPr>
            <p:cNvPr id="31" name="오른쪽 중괄호 30">
              <a:extLst>
                <a:ext uri="{FF2B5EF4-FFF2-40B4-BE49-F238E27FC236}">
                  <a16:creationId xmlns:a16="http://schemas.microsoft.com/office/drawing/2014/main" id="{7330C505-8341-828A-4E7E-B17D5D33A992}"/>
                </a:ext>
              </a:extLst>
            </p:cNvPr>
            <p:cNvSpPr/>
            <p:nvPr/>
          </p:nvSpPr>
          <p:spPr>
            <a:xfrm rot="5400000">
              <a:off x="4259689" y="5877690"/>
              <a:ext cx="107464" cy="110303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D6CD4B-41F6-8C11-A82F-74EC1B2C5E4C}"/>
                </a:ext>
              </a:extLst>
            </p:cNvPr>
            <p:cNvSpPr txBox="1"/>
            <p:nvPr/>
          </p:nvSpPr>
          <p:spPr>
            <a:xfrm>
              <a:off x="4156914" y="6483940"/>
              <a:ext cx="3175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0000FF"/>
                  </a:solidFill>
                </a:rPr>
                <a:t>(3)</a:t>
              </a:r>
              <a:endParaRPr lang="ko-KR" altLang="en-US" sz="1100">
                <a:solidFill>
                  <a:srgbClr val="0000FF"/>
                </a:solidFill>
              </a:endParaRPr>
            </a:p>
          </p:txBody>
        </p:sp>
        <p:sp>
          <p:nvSpPr>
            <p:cNvPr id="33" name="오른쪽 중괄호 32">
              <a:extLst>
                <a:ext uri="{FF2B5EF4-FFF2-40B4-BE49-F238E27FC236}">
                  <a16:creationId xmlns:a16="http://schemas.microsoft.com/office/drawing/2014/main" id="{FDF1DD18-C42B-CD6C-44E2-5F0E3964CD32}"/>
                </a:ext>
              </a:extLst>
            </p:cNvPr>
            <p:cNvSpPr/>
            <p:nvPr/>
          </p:nvSpPr>
          <p:spPr>
            <a:xfrm rot="5400000">
              <a:off x="2940202" y="5673086"/>
              <a:ext cx="107464" cy="1104904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B693E7-B6D1-E5E9-3A51-2A384D68B79E}"/>
                </a:ext>
              </a:extLst>
            </p:cNvPr>
            <p:cNvSpPr txBox="1"/>
            <p:nvPr/>
          </p:nvSpPr>
          <p:spPr>
            <a:xfrm>
              <a:off x="2835184" y="6268118"/>
              <a:ext cx="3175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0000FF"/>
                  </a:solidFill>
                </a:rPr>
                <a:t>(2)</a:t>
              </a:r>
              <a:endParaRPr lang="ko-KR" altLang="en-US" sz="1100">
                <a:solidFill>
                  <a:srgbClr val="0000FF"/>
                </a:solidFill>
              </a:endParaRPr>
            </a:p>
          </p:txBody>
        </p:sp>
        <p:sp>
          <p:nvSpPr>
            <p:cNvPr id="35" name="오른쪽 중괄호 34">
              <a:extLst>
                <a:ext uri="{FF2B5EF4-FFF2-40B4-BE49-F238E27FC236}">
                  <a16:creationId xmlns:a16="http://schemas.microsoft.com/office/drawing/2014/main" id="{80C1FF1D-7262-D85C-A729-B85DCE50695B}"/>
                </a:ext>
              </a:extLst>
            </p:cNvPr>
            <p:cNvSpPr/>
            <p:nvPr/>
          </p:nvSpPr>
          <p:spPr>
            <a:xfrm rot="16200000">
              <a:off x="5141302" y="2552664"/>
              <a:ext cx="107464" cy="600921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12E8F39-FC58-0CC8-BDCB-CB2661D41A9F}"/>
                </a:ext>
              </a:extLst>
            </p:cNvPr>
            <p:cNvSpPr txBox="1"/>
            <p:nvPr/>
          </p:nvSpPr>
          <p:spPr>
            <a:xfrm>
              <a:off x="5036284" y="2570746"/>
              <a:ext cx="3175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0000FF"/>
                  </a:solidFill>
                </a:rPr>
                <a:t>(4)</a:t>
              </a:r>
              <a:endParaRPr lang="ko-KR" altLang="en-US" sz="110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812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31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Dataset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FakeAVCeleb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Voxceleb2</a:t>
            </a:r>
            <a:r>
              <a:rPr lang="ko-KR" altLang="en-US" sz="1400" b="1"/>
              <a:t>를 기반으로 </a:t>
            </a:r>
            <a:r>
              <a:rPr lang="en-US" altLang="ko-KR" sz="1400" b="1"/>
              <a:t>500</a:t>
            </a:r>
            <a:r>
              <a:rPr lang="ko-KR" altLang="en-US" sz="1400" b="1"/>
              <a:t>명에 대한 </a:t>
            </a:r>
            <a:r>
              <a:rPr lang="en-US" altLang="ko-KR" sz="1400" b="1"/>
              <a:t>Real</a:t>
            </a:r>
            <a:r>
              <a:rPr lang="ko-KR" altLang="en-US" sz="1400" b="1"/>
              <a:t>과 </a:t>
            </a:r>
            <a:r>
              <a:rPr lang="en-US" altLang="ko-KR" sz="1400" b="1"/>
              <a:t>Fake </a:t>
            </a:r>
            <a:r>
              <a:rPr lang="ko-KR" altLang="en-US" sz="1400" b="1"/>
              <a:t>데이터로 구성</a:t>
            </a:r>
            <a:br>
              <a:rPr lang="ko-KR" altLang="en-US" sz="1400" b="1"/>
            </a:br>
            <a:r>
              <a:rPr lang="ko-KR" altLang="en-US" sz="1400" b="1"/>
              <a:t>* 본 논문에서는 </a:t>
            </a:r>
            <a:r>
              <a:rPr lang="en-US" altLang="ko-KR" sz="1400" b="1"/>
              <a:t>Text Extract</a:t>
            </a:r>
            <a:r>
              <a:rPr lang="ko-KR" altLang="en-US" sz="1400" b="1"/>
              <a:t>에서 </a:t>
            </a:r>
            <a:r>
              <a:rPr lang="en-US" altLang="ko-KR" sz="1400" b="1"/>
              <a:t>Confidence 0.9 </a:t>
            </a:r>
            <a:r>
              <a:rPr lang="ko-KR" altLang="en-US" sz="1400" b="1"/>
              <a:t>이상에 해당하는 </a:t>
            </a:r>
            <a:r>
              <a:rPr lang="en-US" altLang="ko-KR" sz="1400" b="1"/>
              <a:t>495</a:t>
            </a:r>
            <a:r>
              <a:rPr lang="ko-KR" altLang="en-US" sz="1400" b="1"/>
              <a:t>명에 대한 </a:t>
            </a:r>
            <a:r>
              <a:rPr lang="en-US" altLang="ko-KR" sz="1400" b="1"/>
              <a:t>DeepFake Detection </a:t>
            </a:r>
            <a:r>
              <a:rPr lang="ko-KR" altLang="en-US" sz="1400" b="1"/>
              <a:t>진행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ko-KR" altLang="en-US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Character is Non-overlap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특정 인물에 제한	</a:t>
            </a:r>
            <a:r>
              <a:rPr lang="en-US" altLang="ko-KR" sz="1400" b="1"/>
              <a:t>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</a:t>
            </a:r>
            <a:r>
              <a:rPr lang="en-US" altLang="ko-KR" sz="1400" b="1"/>
              <a:t>Train, Validation, Test</a:t>
            </a:r>
            <a:r>
              <a:rPr lang="ko-KR" altLang="en-US" sz="1400" b="1"/>
              <a:t>에 사용되는 데이터의 인물은 </a:t>
            </a:r>
            <a:r>
              <a:rPr lang="en-US" altLang="ko-KR" sz="1400" b="1"/>
              <a:t>Non-Overlap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One-shot Learning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학습 데이터에 의존	</a:t>
            </a:r>
            <a:r>
              <a:rPr lang="en-US" altLang="ko-KR" sz="1400" b="1">
                <a:sym typeface="Wingdings" panose="05000000000000000000" pitchFamily="2" charset="2"/>
              </a:rPr>
              <a:t></a:t>
            </a:r>
            <a:r>
              <a:rPr lang="ko-KR" altLang="en-US" sz="1400" b="1"/>
              <a:t> 인물에 대한 </a:t>
            </a:r>
            <a:r>
              <a:rPr lang="en-US" altLang="ko-KR" sz="1400" b="1"/>
              <a:t>Real </a:t>
            </a:r>
            <a:r>
              <a:rPr lang="ko-KR" altLang="en-US" sz="1400" b="1"/>
              <a:t>및 </a:t>
            </a:r>
            <a:r>
              <a:rPr lang="en-US" altLang="ko-KR" sz="1400" b="1"/>
              <a:t>Fake </a:t>
            </a:r>
            <a:r>
              <a:rPr lang="ko-KR" altLang="en-US" sz="1400" b="1"/>
              <a:t>데이터를 단일로 사용</a:t>
            </a:r>
            <a:endParaRPr lang="en-US" altLang="ko-KR" sz="1400" b="1"/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B0265951-A3A0-F6D7-1DA7-65C722811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682213"/>
              </p:ext>
            </p:extLst>
          </p:nvPr>
        </p:nvGraphicFramePr>
        <p:xfrm>
          <a:off x="1320798" y="4653359"/>
          <a:ext cx="1012178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357">
                  <a:extLst>
                    <a:ext uri="{9D8B030D-6E8A-4147-A177-3AD203B41FA5}">
                      <a16:colId xmlns:a16="http://schemas.microsoft.com/office/drawing/2014/main" val="3868274504"/>
                    </a:ext>
                  </a:extLst>
                </a:gridCol>
                <a:gridCol w="2024357">
                  <a:extLst>
                    <a:ext uri="{9D8B030D-6E8A-4147-A177-3AD203B41FA5}">
                      <a16:colId xmlns:a16="http://schemas.microsoft.com/office/drawing/2014/main" val="270086066"/>
                    </a:ext>
                  </a:extLst>
                </a:gridCol>
                <a:gridCol w="2024357">
                  <a:extLst>
                    <a:ext uri="{9D8B030D-6E8A-4147-A177-3AD203B41FA5}">
                      <a16:colId xmlns:a16="http://schemas.microsoft.com/office/drawing/2014/main" val="1234698200"/>
                    </a:ext>
                  </a:extLst>
                </a:gridCol>
                <a:gridCol w="2024357">
                  <a:extLst>
                    <a:ext uri="{9D8B030D-6E8A-4147-A177-3AD203B41FA5}">
                      <a16:colId xmlns:a16="http://schemas.microsoft.com/office/drawing/2014/main" val="1980427289"/>
                    </a:ext>
                  </a:extLst>
                </a:gridCol>
                <a:gridCol w="2024357">
                  <a:extLst>
                    <a:ext uri="{9D8B030D-6E8A-4147-A177-3AD203B41FA5}">
                      <a16:colId xmlns:a16="http://schemas.microsoft.com/office/drawing/2014/main" val="3805928953"/>
                    </a:ext>
                  </a:extLst>
                </a:gridCol>
              </a:tblGrid>
              <a:tr h="139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Label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Type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Train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Validation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Test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56035"/>
                  </a:ext>
                </a:extLst>
              </a:tr>
              <a:tr h="139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endParaRPr lang="ko-KR" altLang="en-US" sz="1200" b="1">
                        <a:solidFill>
                          <a:srgbClr val="505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Vision – </a:t>
                      </a:r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Audio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405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45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45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80025"/>
                  </a:ext>
                </a:extLst>
              </a:tr>
              <a:tr h="139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endParaRPr lang="ko-KR" altLang="en-US" sz="1200" b="1">
                        <a:solidFill>
                          <a:srgbClr val="FF5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Vision – </a:t>
                      </a:r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Audio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135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15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15</a:t>
                      </a:r>
                      <a:endParaRPr kumimoji="0" lang="ko-KR" alt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961184"/>
                  </a:ext>
                </a:extLst>
              </a:tr>
              <a:tr h="139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endParaRPr lang="ko-KR" altLang="en-US" sz="1200" b="1">
                        <a:solidFill>
                          <a:srgbClr val="FF5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Vision – </a:t>
                      </a:r>
                      <a:r>
                        <a:rPr lang="en-US" altLang="ko-KR" sz="1200" b="1">
                          <a:solidFill>
                            <a:srgbClr val="5050FF"/>
                          </a:solidFill>
                        </a:rPr>
                        <a:t>Real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Audio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135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15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15</a:t>
                      </a:r>
                      <a:endParaRPr kumimoji="0" lang="ko-KR" alt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084064"/>
                  </a:ext>
                </a:extLst>
              </a:tr>
              <a:tr h="139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endParaRPr lang="ko-KR" altLang="en-US" sz="1200" b="1">
                        <a:solidFill>
                          <a:srgbClr val="FF5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Vision – </a:t>
                      </a:r>
                      <a:r>
                        <a:rPr lang="en-US" altLang="ko-KR" sz="1200" b="1">
                          <a:solidFill>
                            <a:srgbClr val="FF5050"/>
                          </a:solidFill>
                        </a:rPr>
                        <a:t>Fake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 Audio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135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15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15</a:t>
                      </a:r>
                      <a:endParaRPr kumimoji="0" lang="ko-KR" alt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2954882"/>
                  </a:ext>
                </a:extLst>
              </a:tr>
              <a:tr h="1391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Total Dataset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810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90</a:t>
                      </a:r>
                      <a:endParaRPr lang="ko-KR" altLang="en-US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90</a:t>
                      </a:r>
                      <a:endParaRPr kumimoji="0" lang="ko-KR" alt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148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30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32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Result</a:t>
            </a:r>
          </a:p>
        </p:txBody>
      </p:sp>
      <p:graphicFrame>
        <p:nvGraphicFramePr>
          <p:cNvPr id="9" name="표 25">
            <a:extLst>
              <a:ext uri="{FF2B5EF4-FFF2-40B4-BE49-F238E27FC236}">
                <a16:creationId xmlns:a16="http://schemas.microsoft.com/office/drawing/2014/main" id="{48C0181A-D707-F942-E2EE-045097F12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704454"/>
              </p:ext>
            </p:extLst>
          </p:nvPr>
        </p:nvGraphicFramePr>
        <p:xfrm>
          <a:off x="1123950" y="2768600"/>
          <a:ext cx="10314697" cy="3549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775">
                  <a:extLst>
                    <a:ext uri="{9D8B030D-6E8A-4147-A177-3AD203B41FA5}">
                      <a16:colId xmlns:a16="http://schemas.microsoft.com/office/drawing/2014/main" val="2896043714"/>
                    </a:ext>
                  </a:extLst>
                </a:gridCol>
                <a:gridCol w="945397">
                  <a:extLst>
                    <a:ext uri="{9D8B030D-6E8A-4147-A177-3AD203B41FA5}">
                      <a16:colId xmlns:a16="http://schemas.microsoft.com/office/drawing/2014/main" val="1380800605"/>
                    </a:ext>
                  </a:extLst>
                </a:gridCol>
                <a:gridCol w="952054">
                  <a:extLst>
                    <a:ext uri="{9D8B030D-6E8A-4147-A177-3AD203B41FA5}">
                      <a16:colId xmlns:a16="http://schemas.microsoft.com/office/drawing/2014/main" val="3813837814"/>
                    </a:ext>
                  </a:extLst>
                </a:gridCol>
                <a:gridCol w="952055">
                  <a:extLst>
                    <a:ext uri="{9D8B030D-6E8A-4147-A177-3AD203B41FA5}">
                      <a16:colId xmlns:a16="http://schemas.microsoft.com/office/drawing/2014/main" val="1343993607"/>
                    </a:ext>
                  </a:extLst>
                </a:gridCol>
                <a:gridCol w="2286007">
                  <a:extLst>
                    <a:ext uri="{9D8B030D-6E8A-4147-A177-3AD203B41FA5}">
                      <a16:colId xmlns:a16="http://schemas.microsoft.com/office/drawing/2014/main" val="1593137065"/>
                    </a:ext>
                  </a:extLst>
                </a:gridCol>
                <a:gridCol w="941298">
                  <a:extLst>
                    <a:ext uri="{9D8B030D-6E8A-4147-A177-3AD203B41FA5}">
                      <a16:colId xmlns:a16="http://schemas.microsoft.com/office/drawing/2014/main" val="3543574859"/>
                    </a:ext>
                  </a:extLst>
                </a:gridCol>
                <a:gridCol w="957434">
                  <a:extLst>
                    <a:ext uri="{9D8B030D-6E8A-4147-A177-3AD203B41FA5}">
                      <a16:colId xmlns:a16="http://schemas.microsoft.com/office/drawing/2014/main" val="2284891671"/>
                    </a:ext>
                  </a:extLst>
                </a:gridCol>
                <a:gridCol w="946677">
                  <a:extLst>
                    <a:ext uri="{9D8B030D-6E8A-4147-A177-3AD203B41FA5}">
                      <a16:colId xmlns:a16="http://schemas.microsoft.com/office/drawing/2014/main" val="2749228475"/>
                    </a:ext>
                  </a:extLst>
                </a:gridCol>
              </a:tblGrid>
              <a:tr h="279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Method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Modality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Accuracy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F1 Score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Method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Modality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Accuracy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F1 Score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85271"/>
                  </a:ext>
                </a:extLst>
              </a:tr>
              <a:tr h="408804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Uni-modal Learning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Vision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0.5025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(±0.0175)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0.4466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(±0.2926)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Multi-modal Transformer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Vision &amp;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Audio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0.5122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(±0.0304)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0.4878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(±0.0493)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690398"/>
                  </a:ext>
                </a:extLst>
              </a:tr>
              <a:tr h="40880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Audio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0.4950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(±0.0170)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0.3750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(±0.3067)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Score Level Fusion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Vision &amp;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Text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0.6544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(±0.0202)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0.6330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(±0.0326)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469884"/>
                  </a:ext>
                </a:extLst>
              </a:tr>
              <a:tr h="40880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Text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0.5000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(±0.0177)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0.3143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(±0.3149)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Feature Level Fusion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0.5722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(±0.0437)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0.5580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(±0.0451)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514129"/>
                  </a:ext>
                </a:extLst>
              </a:tr>
              <a:tr h="4088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Score Level Fusion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Audio &amp;</a:t>
                      </a:r>
                    </a:p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Text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0.4925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(±0.016)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0.4385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(±0.2874)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Multi-modal Transformer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0.5044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(±0.0315)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0.4905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(±0.0331)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937951"/>
                  </a:ext>
                </a:extLst>
              </a:tr>
              <a:tr h="4088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Feature Level Fusion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0.4938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(±0.0151)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0.3215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(±0.3217)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Score Level Fusion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Vision &amp;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Audio &amp;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Text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0.6544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(±0.0175)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0.6288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(±0.0191)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931824"/>
                  </a:ext>
                </a:extLst>
              </a:tr>
              <a:tr h="4088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Multi-modal Transformer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0.4975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(±0.0192)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0.2535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(±0.3108)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Feature Level Fusion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0.5656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(±0.0363)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0.5499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(±0.0319)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757991"/>
                  </a:ext>
                </a:extLst>
              </a:tr>
              <a:tr h="4088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Score Level Fusion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Vision &amp;</a:t>
                      </a:r>
                    </a:p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Audio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0.6756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(±0.0227)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0.6558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(±0.0224)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Multi-modal Transformer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0.5411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(±0.0233)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0.5325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(±0.0264)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16904"/>
                  </a:ext>
                </a:extLst>
              </a:tr>
              <a:tr h="4088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Feature Level Fusion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Audio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0.5678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(±0.0356)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0.5537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</a:rPr>
                        <a:t>(±0.0371)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0000FF"/>
                          </a:solidFill>
                          <a:latin typeface="+mn-lt"/>
                        </a:rPr>
                        <a:t>Proposed Method</a:t>
                      </a:r>
                      <a:endParaRPr lang="ko-KR" altLang="en-US" sz="1200" b="1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0.6900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(±0.0279)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0.6704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(±0.0339)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501333"/>
                  </a:ext>
                </a:extLst>
              </a:tr>
            </a:tbl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AB8864FF-090C-BB9D-F296-4F0E419C1548}"/>
              </a:ext>
            </a:extLst>
          </p:cNvPr>
          <p:cNvSpPr/>
          <p:nvPr/>
        </p:nvSpPr>
        <p:spPr>
          <a:xfrm>
            <a:off x="6305550" y="5899150"/>
            <a:ext cx="5137033" cy="4191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343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33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Result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>
                <a:sym typeface="Wingdings" panose="05000000000000000000" pitchFamily="2" charset="2"/>
              </a:rPr>
              <a:t>Uni-modal Learning	 Accuracy: 50.25% (min 49.50%) / F1 Score: 0.4466 (min 0.3143)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>
                <a:sym typeface="Wingdings" panose="05000000000000000000" pitchFamily="2" charset="2"/>
              </a:rPr>
              <a:t>Conventional Methods	 Accuracy: 67.56% (+0.19%~18.06%) / F1 Score: 0.6558 (+0.0412~0.3415)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>
                <a:sym typeface="Wingdings" panose="05000000000000000000" pitchFamily="2" charset="2"/>
              </a:rPr>
              <a:t>Proposed Method	 Accuracy: 69.00% (+1.44%~19.75%) / F1 Score: 0.6704 (+0.0146~0.4169)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4ADE90F-E4BC-242A-4725-40647098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199" y="3341681"/>
            <a:ext cx="9605881" cy="297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34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Ablation Study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Proposed Method</a:t>
            </a:r>
            <a:r>
              <a:rPr lang="ko-KR" altLang="en-US" sz="1400" b="1"/>
              <a:t>는 </a:t>
            </a:r>
            <a:r>
              <a:rPr lang="en-US" altLang="ko-KR" sz="1400" b="1"/>
              <a:t>Vision Feature</a:t>
            </a:r>
            <a:r>
              <a:rPr lang="ko-KR" altLang="en-US" sz="1400" b="1"/>
              <a:t>를 </a:t>
            </a:r>
            <a:r>
              <a:rPr lang="en-US" altLang="ko-KR" sz="1400" b="1"/>
              <a:t>Audio </a:t>
            </a:r>
            <a:r>
              <a:rPr lang="ko-KR" altLang="en-US" sz="1400" b="1"/>
              <a:t>및 </a:t>
            </a:r>
            <a:r>
              <a:rPr lang="en-US" altLang="ko-KR" sz="1400" b="1"/>
              <a:t>Text Embedding</a:t>
            </a:r>
            <a:r>
              <a:rPr lang="ko-KR" altLang="en-US" sz="1400" b="1"/>
              <a:t>과 </a:t>
            </a:r>
            <a:r>
              <a:rPr lang="en-US" altLang="ko-KR" sz="1400" b="1"/>
              <a:t>Co-learning</a:t>
            </a:r>
            <a:r>
              <a:rPr lang="ko-KR" altLang="en-US" sz="1400" b="1"/>
              <a:t>을 하고 정보 손실을 방지하기 위해 </a:t>
            </a:r>
            <a:r>
              <a:rPr lang="en-US" altLang="ko-KR" sz="1400" b="1"/>
              <a:t>[CLS] Token</a:t>
            </a:r>
            <a:r>
              <a:rPr lang="ko-KR" altLang="en-US" sz="1400" b="1"/>
              <a:t>과 </a:t>
            </a:r>
            <a:r>
              <a:rPr lang="en-US" altLang="ko-KR" sz="1400" b="1"/>
              <a:t>[Distill] Token</a:t>
            </a:r>
            <a:r>
              <a:rPr lang="ko-KR" altLang="en-US" sz="1400" b="1"/>
              <a:t>을 </a:t>
            </a:r>
            <a:r>
              <a:rPr lang="en-US" altLang="ko-KR" sz="1400" b="1"/>
              <a:t>Residual Connection</a:t>
            </a:r>
          </a:p>
        </p:txBody>
      </p:sp>
      <p:graphicFrame>
        <p:nvGraphicFramePr>
          <p:cNvPr id="9" name="표 25">
            <a:extLst>
              <a:ext uri="{FF2B5EF4-FFF2-40B4-BE49-F238E27FC236}">
                <a16:creationId xmlns:a16="http://schemas.microsoft.com/office/drawing/2014/main" id="{4D35E15B-1169-FAB1-BE7F-F723DBEE9976}"/>
              </a:ext>
            </a:extLst>
          </p:cNvPr>
          <p:cNvGraphicFramePr>
            <a:graphicFrameLocks noGrp="1"/>
          </p:cNvGraphicFramePr>
          <p:nvPr/>
        </p:nvGraphicFramePr>
        <p:xfrm>
          <a:off x="6262287" y="3544558"/>
          <a:ext cx="4608513" cy="210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670">
                  <a:extLst>
                    <a:ext uri="{9D8B030D-6E8A-4147-A177-3AD203B41FA5}">
                      <a16:colId xmlns:a16="http://schemas.microsoft.com/office/drawing/2014/main" val="2896043714"/>
                    </a:ext>
                  </a:extLst>
                </a:gridCol>
                <a:gridCol w="983208">
                  <a:extLst>
                    <a:ext uri="{9D8B030D-6E8A-4147-A177-3AD203B41FA5}">
                      <a16:colId xmlns:a16="http://schemas.microsoft.com/office/drawing/2014/main" val="3813837814"/>
                    </a:ext>
                  </a:extLst>
                </a:gridCol>
                <a:gridCol w="956635">
                  <a:extLst>
                    <a:ext uri="{9D8B030D-6E8A-4147-A177-3AD203B41FA5}">
                      <a16:colId xmlns:a16="http://schemas.microsoft.com/office/drawing/2014/main" val="1343993607"/>
                    </a:ext>
                  </a:extLst>
                </a:gridCol>
              </a:tblGrid>
              <a:tr h="3067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Method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Accuracy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F1 Score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85271"/>
                  </a:ext>
                </a:extLst>
              </a:tr>
              <a:tr h="4491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with out Vision-Text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0.6622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(±0.0254)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0.6373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(±0.0335)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937951"/>
                  </a:ext>
                </a:extLst>
              </a:tr>
              <a:tr h="4491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with out Vision-Audio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0.6722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(±0.0224)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0.6516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(±0.0288)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931824"/>
                  </a:ext>
                </a:extLst>
              </a:tr>
              <a:tr h="4491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with out Residual Connection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0.6144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(±00244)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0.5694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(±00417)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757991"/>
                  </a:ext>
                </a:extLst>
              </a:tr>
              <a:tr h="4491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rgbClr val="0000FF"/>
                          </a:solidFill>
                          <a:latin typeface="+mn-lt"/>
                        </a:rPr>
                        <a:t>Proposed Method</a:t>
                      </a:r>
                      <a:endParaRPr lang="ko-KR" altLang="en-US" sz="1200" b="1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0.6900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(±0.0279)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0.6704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(±0.0339)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16904"/>
                  </a:ext>
                </a:extLst>
              </a:tr>
            </a:tbl>
          </a:graphicData>
        </a:graphic>
      </p:graphicFrame>
      <p:pic>
        <p:nvPicPr>
          <p:cNvPr id="10" name="_x554833128">
            <a:extLst>
              <a:ext uri="{FF2B5EF4-FFF2-40B4-BE49-F238E27FC236}">
                <a16:creationId xmlns:a16="http://schemas.microsoft.com/office/drawing/2014/main" id="{0AAF9FE8-085B-20A2-7557-D76753E7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00" y="3257342"/>
            <a:ext cx="4608513" cy="267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57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(3/3)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35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A Research on Multi-modal Learning for Efficient DeepFake Detection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Experiment &gt; Ablation Study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Proposed Method</a:t>
            </a:r>
            <a:r>
              <a:rPr lang="ko-KR" altLang="en-US" sz="1400" b="1"/>
              <a:t>의 </a:t>
            </a:r>
            <a:r>
              <a:rPr lang="en-US" altLang="ko-KR" sz="1400" b="1"/>
              <a:t>Vision-Audio</a:t>
            </a:r>
            <a:r>
              <a:rPr lang="ko-KR" altLang="en-US" sz="1400" b="1"/>
              <a:t>와 </a:t>
            </a:r>
            <a:r>
              <a:rPr lang="en-US" altLang="ko-KR" sz="1400" b="1"/>
              <a:t>Vision-Text Transformer Encoder Layer </a:t>
            </a:r>
            <a:r>
              <a:rPr lang="en-US" altLang="ko-KR" sz="1400" b="1">
                <a:sym typeface="Wingdings" panose="05000000000000000000" pitchFamily="2" charset="2"/>
              </a:rPr>
              <a:t> </a:t>
            </a:r>
            <a:r>
              <a:rPr lang="en-US" altLang="ko-KR" sz="1400" b="1"/>
              <a:t>Default: 8</a:t>
            </a:r>
          </a:p>
        </p:txBody>
      </p:sp>
      <p:graphicFrame>
        <p:nvGraphicFramePr>
          <p:cNvPr id="9" name="표 25">
            <a:extLst>
              <a:ext uri="{FF2B5EF4-FFF2-40B4-BE49-F238E27FC236}">
                <a16:creationId xmlns:a16="http://schemas.microsoft.com/office/drawing/2014/main" id="{6BAC41E8-407C-88D4-3FA1-CCE581D39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894907"/>
              </p:ext>
            </p:extLst>
          </p:nvPr>
        </p:nvGraphicFramePr>
        <p:xfrm>
          <a:off x="1321199" y="2910794"/>
          <a:ext cx="8895951" cy="3486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466">
                  <a:extLst>
                    <a:ext uri="{9D8B030D-6E8A-4147-A177-3AD203B41FA5}">
                      <a16:colId xmlns:a16="http://schemas.microsoft.com/office/drawing/2014/main" val="2896043714"/>
                    </a:ext>
                  </a:extLst>
                </a:gridCol>
                <a:gridCol w="2030372">
                  <a:extLst>
                    <a:ext uri="{9D8B030D-6E8A-4147-A177-3AD203B41FA5}">
                      <a16:colId xmlns:a16="http://schemas.microsoft.com/office/drawing/2014/main" val="4077130200"/>
                    </a:ext>
                  </a:extLst>
                </a:gridCol>
                <a:gridCol w="1038435">
                  <a:extLst>
                    <a:ext uri="{9D8B030D-6E8A-4147-A177-3AD203B41FA5}">
                      <a16:colId xmlns:a16="http://schemas.microsoft.com/office/drawing/2014/main" val="3813837814"/>
                    </a:ext>
                  </a:extLst>
                </a:gridCol>
                <a:gridCol w="2061370">
                  <a:extLst>
                    <a:ext uri="{9D8B030D-6E8A-4147-A177-3AD203B41FA5}">
                      <a16:colId xmlns:a16="http://schemas.microsoft.com/office/drawing/2014/main" val="1343993607"/>
                    </a:ext>
                  </a:extLst>
                </a:gridCol>
                <a:gridCol w="1019061">
                  <a:extLst>
                    <a:ext uri="{9D8B030D-6E8A-4147-A177-3AD203B41FA5}">
                      <a16:colId xmlns:a16="http://schemas.microsoft.com/office/drawing/2014/main" val="2769199252"/>
                    </a:ext>
                  </a:extLst>
                </a:gridCol>
                <a:gridCol w="2034247">
                  <a:extLst>
                    <a:ext uri="{9D8B030D-6E8A-4147-A177-3AD203B41FA5}">
                      <a16:colId xmlns:a16="http://schemas.microsoft.com/office/drawing/2014/main" val="1771172221"/>
                    </a:ext>
                  </a:extLst>
                </a:gridCol>
              </a:tblGrid>
              <a:tr h="1341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Layer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Residual Connection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Accuracy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Difference (Accuracy)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F1 Score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Difference (F1 Score)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85271"/>
                  </a:ext>
                </a:extLst>
              </a:tr>
              <a:tr h="19643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False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0.6400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(±0.0431)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0.0233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0.6100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(±0.0543)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0.0277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937951"/>
                  </a:ext>
                </a:extLst>
              </a:tr>
              <a:tr h="19643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True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0.6633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(±0.0322)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0.6377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(±0.0458)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054980"/>
                  </a:ext>
                </a:extLst>
              </a:tr>
              <a:tr h="19643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False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0.6478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(±0.0254)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0.0089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0.6174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(±0.0419)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0.0124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931824"/>
                  </a:ext>
                </a:extLst>
              </a:tr>
              <a:tr h="19643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True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0.6567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(±0.0328)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0.6298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(±0.0443)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84627"/>
                  </a:ext>
                </a:extLst>
              </a:tr>
              <a:tr h="19643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False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0.6111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(±0.0362)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0.0533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0.5721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(±0.0476)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0.0663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757991"/>
                  </a:ext>
                </a:extLst>
              </a:tr>
              <a:tr h="19643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True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0.6644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(±0.0280)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0.6384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(±0.0374)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256297"/>
                  </a:ext>
                </a:extLst>
              </a:tr>
              <a:tr h="19643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False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0.6144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(±00244)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0.0756*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0.5694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(±00417)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0.101*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16904"/>
                  </a:ext>
                </a:extLst>
              </a:tr>
              <a:tr h="19643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+mn-lt"/>
                        </a:rPr>
                        <a:t>True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0.6900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(±0.0279)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FF"/>
                          </a:solidFill>
                          <a:effectLst/>
                          <a:latin typeface="+mn-lt"/>
                          <a:ea typeface="휴먼명조"/>
                        </a:rPr>
                        <a:t>0.6704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명조"/>
                        </a:rPr>
                        <a:t>(±0.0339)</a:t>
                      </a: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0" spc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164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04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95272B43-4335-04D2-60DD-AD16D9FB1A60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3" name="모서리가 둥근 직사각형 5">
              <a:extLst>
                <a:ext uri="{FF2B5EF4-FFF2-40B4-BE49-F238E27FC236}">
                  <a16:creationId xmlns:a16="http://schemas.microsoft.com/office/drawing/2014/main" id="{AB051396-CA0C-76CF-B9C8-170962D4AC30}"/>
                </a:ext>
              </a:extLst>
            </p:cNvPr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양쪽 모서리가 둥근 사각형 7">
              <a:extLst>
                <a:ext uri="{FF2B5EF4-FFF2-40B4-BE49-F238E27FC236}">
                  <a16:creationId xmlns:a16="http://schemas.microsoft.com/office/drawing/2014/main" id="{D3FF44B0-8DD3-B3AC-6281-15F6419EF953}"/>
                </a:ext>
              </a:extLst>
            </p:cNvPr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4882587-F084-A8F6-650A-578EAA64FFFE}"/>
              </a:ext>
            </a:extLst>
          </p:cNvPr>
          <p:cNvSpPr txBox="1"/>
          <p:nvPr/>
        </p:nvSpPr>
        <p:spPr>
          <a:xfrm>
            <a:off x="236592" y="3394771"/>
            <a:ext cx="11682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/>
              <a:t>02. Future Works</a:t>
            </a:r>
          </a:p>
        </p:txBody>
      </p:sp>
    </p:spTree>
    <p:extLst>
      <p:ext uri="{BB962C8B-B14F-4D97-AF65-F5344CB8AC3E}">
        <p14:creationId xmlns:p14="http://schemas.microsoft.com/office/powerpoint/2010/main" val="3791742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Future Works (1/4)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37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One-shot Deepfake Detection for Non-learned Identity with Vision-Audio-Language Co-learning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011CD-C4D4-4E27-B909-329DE577B4F6}"/>
              </a:ext>
            </a:extLst>
          </p:cNvPr>
          <p:cNvSpPr txBox="1"/>
          <p:nvPr/>
        </p:nvSpPr>
        <p:spPr>
          <a:xfrm>
            <a:off x="4126135" y="2453907"/>
            <a:ext cx="7316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1400" b="1"/>
              <a:t>Paper 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Journal	: IEEE Transactions on Knowledge and Data 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IF		: 8.9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Average JIF	: Top</a:t>
            </a:r>
            <a:r>
              <a:rPr lang="ko-KR" altLang="en-US" sz="1400" b="1"/>
              <a:t> </a:t>
            </a:r>
            <a:r>
              <a:rPr lang="en-US" altLang="ko-KR" sz="1400" b="1"/>
              <a:t>8.2%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Status	: In Progress</a:t>
            </a:r>
          </a:p>
          <a:p>
            <a:endParaRPr lang="en-US" altLang="ko-KR" sz="1400" b="1"/>
          </a:p>
          <a:p>
            <a:pPr marL="285750" indent="-285750">
              <a:buFontTx/>
              <a:buChar char="-"/>
            </a:pPr>
            <a:r>
              <a:rPr lang="en-US" altLang="ko-KR" sz="1400" b="1"/>
              <a:t>Abstract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최근 미디어는 멀티미디어로 발전함에 따라 특정 </a:t>
            </a:r>
            <a:r>
              <a:rPr lang="en-US" altLang="ko-KR" sz="1400" b="1"/>
              <a:t>Modality</a:t>
            </a:r>
            <a:r>
              <a:rPr lang="ko-KR" altLang="en-US" sz="1400" b="1"/>
              <a:t>에 대한 </a:t>
            </a:r>
            <a:r>
              <a:rPr lang="en-US" altLang="ko-KR" sz="1400" b="1"/>
              <a:t>Fake </a:t>
            </a:r>
            <a:r>
              <a:rPr lang="ko-KR" altLang="en-US" sz="1400" b="1"/>
              <a:t>데이터를 생성하고 신분 사기</a:t>
            </a:r>
            <a:r>
              <a:rPr lang="en-US" altLang="ko-KR" sz="1400" b="1"/>
              <a:t>, </a:t>
            </a:r>
            <a:r>
              <a:rPr lang="ko-KR" altLang="en-US" sz="1400" b="1"/>
              <a:t>음성 </a:t>
            </a:r>
            <a:r>
              <a:rPr lang="en-US" altLang="ko-KR" sz="1400" b="1"/>
              <a:t>Spoofing</a:t>
            </a:r>
            <a:r>
              <a:rPr lang="ko-KR" altLang="en-US" sz="1400" b="1"/>
              <a:t>과 가짜 뉴스 등으로 인한 피해가 증가함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기존 </a:t>
            </a:r>
            <a:r>
              <a:rPr lang="en-US" altLang="ko-KR" sz="1400" b="1"/>
              <a:t>Deep Learning </a:t>
            </a:r>
            <a:r>
              <a:rPr lang="ko-KR" altLang="en-US" sz="1400" b="1"/>
              <a:t>기반의 </a:t>
            </a:r>
            <a:r>
              <a:rPr lang="en-US" altLang="ko-KR" sz="1400" b="1"/>
              <a:t>Deepfake </a:t>
            </a:r>
            <a:r>
              <a:rPr lang="ko-KR" altLang="en-US" sz="1400" b="1"/>
              <a:t>탐지는 학습 데이터에 의존하기 때문에 특정 </a:t>
            </a:r>
            <a:r>
              <a:rPr lang="en-US" altLang="ko-KR" sz="1400" b="1"/>
              <a:t>Modality </a:t>
            </a:r>
            <a:r>
              <a:rPr lang="ko-KR" altLang="en-US" sz="1400" b="1"/>
              <a:t>또는 인물에 제한되고 충분한 학습 데이터가 요구됨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본 논문에서는 </a:t>
            </a:r>
            <a:r>
              <a:rPr lang="en-US" altLang="ko-KR" sz="1400" b="1"/>
              <a:t>Multi-modal</a:t>
            </a:r>
            <a:r>
              <a:rPr lang="ko-KR" altLang="en-US" sz="1400" b="1"/>
              <a:t> </a:t>
            </a:r>
            <a:r>
              <a:rPr lang="en-US" altLang="ko-KR" sz="1400" b="1"/>
              <a:t>Learning,</a:t>
            </a:r>
            <a:r>
              <a:rPr lang="ko-KR" altLang="en-US" sz="1400" b="1"/>
              <a:t> </a:t>
            </a:r>
            <a:r>
              <a:rPr lang="en-US" altLang="ko-KR" sz="1400" b="1"/>
              <a:t>Task </a:t>
            </a:r>
            <a:r>
              <a:rPr lang="ko-KR" altLang="en-US" sz="1400" b="1"/>
              <a:t>별로 인물이 </a:t>
            </a:r>
            <a:r>
              <a:rPr lang="en-US" altLang="ko-KR" sz="1400" b="1"/>
              <a:t>Non-overlap </a:t>
            </a:r>
            <a:r>
              <a:rPr lang="ko-KR" altLang="en-US" sz="1400" b="1"/>
              <a:t>하고 인물의 </a:t>
            </a:r>
            <a:r>
              <a:rPr lang="en-US" altLang="ko-KR" sz="1400" b="1"/>
              <a:t>Real </a:t>
            </a:r>
            <a:r>
              <a:rPr lang="ko-KR" altLang="en-US" sz="1400" b="1"/>
              <a:t>및 </a:t>
            </a:r>
            <a:r>
              <a:rPr lang="en-US" altLang="ko-KR" sz="1400" b="1"/>
              <a:t>Fake </a:t>
            </a:r>
            <a:r>
              <a:rPr lang="ko-KR" altLang="en-US" sz="1400" b="1"/>
              <a:t>데이터는 단일로 사용하는 </a:t>
            </a:r>
            <a:r>
              <a:rPr lang="en-US" altLang="ko-KR" sz="1400" b="1"/>
              <a:t>One-shot Learning</a:t>
            </a:r>
            <a:r>
              <a:rPr lang="ko-KR" altLang="en-US" sz="1400" b="1"/>
              <a:t>을 사용함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최종적으로 데이터가 제한적인 환경에서 기존 </a:t>
            </a:r>
            <a:r>
              <a:rPr lang="en-US" altLang="ko-KR" sz="1400" b="1"/>
              <a:t>Multi-modal Learning Method</a:t>
            </a:r>
            <a:r>
              <a:rPr lang="ko-KR" altLang="en-US" sz="1400" b="1"/>
              <a:t>와 </a:t>
            </a:r>
            <a:r>
              <a:rPr lang="en-US" altLang="ko-KR" sz="1400" b="1"/>
              <a:t>Proposed Method</a:t>
            </a:r>
            <a:r>
              <a:rPr lang="ko-KR" altLang="en-US" sz="1400" b="1"/>
              <a:t>의 </a:t>
            </a:r>
            <a:r>
              <a:rPr lang="en-US" altLang="ko-KR" sz="1400" b="1"/>
              <a:t>Deepfake </a:t>
            </a:r>
            <a:r>
              <a:rPr lang="ko-KR" altLang="en-US" sz="1400" b="1"/>
              <a:t>탐지 성능을 평가함</a:t>
            </a:r>
            <a:endParaRPr lang="en-US" altLang="ko-KR" sz="1400" b="1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FEED45A-B38A-6C51-D3D1-ED97FCF21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87" y="2442872"/>
            <a:ext cx="3033614" cy="38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81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Future Works (2/4)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38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Multi-modal and Multi-task Learning for Digital Transformation in News Industry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C9D6F-5FDD-5AFB-DB70-28C57C80432D}"/>
              </a:ext>
            </a:extLst>
          </p:cNvPr>
          <p:cNvSpPr txBox="1"/>
          <p:nvPr/>
        </p:nvSpPr>
        <p:spPr>
          <a:xfrm>
            <a:off x="4126135" y="2453907"/>
            <a:ext cx="7316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1400" b="1"/>
              <a:t>Paper 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Journal	: Expert Systems with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IF		: 8.5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Average JIF	: Top</a:t>
            </a:r>
            <a:r>
              <a:rPr lang="ko-KR" altLang="en-US" sz="1400" b="1"/>
              <a:t> </a:t>
            </a:r>
            <a:r>
              <a:rPr lang="en-US" altLang="ko-KR" sz="1400" b="1"/>
              <a:t>9.8%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Status	: In Progress</a:t>
            </a:r>
          </a:p>
          <a:p>
            <a:endParaRPr lang="en-US" altLang="ko-KR" sz="1400" b="1"/>
          </a:p>
          <a:p>
            <a:pPr marL="285750" indent="-285750">
              <a:buFontTx/>
              <a:buChar char="-"/>
            </a:pPr>
            <a:r>
              <a:rPr lang="en-US" altLang="ko-KR" sz="1400" b="1"/>
              <a:t>Abstract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최근 사회는 </a:t>
            </a:r>
            <a:r>
              <a:rPr lang="en-US" altLang="ko-KR" sz="1400" b="1"/>
              <a:t>ICT </a:t>
            </a:r>
            <a:r>
              <a:rPr lang="ko-KR" altLang="en-US" sz="1400" b="1"/>
              <a:t>기술의 발전과 상용 서비스가 융복합되면서 디지털 전환을 넘어 메타버스 전환으로 변화하고 있음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산업 또한 공간의 제약없이 근무하는 오픈 오피스 형태로 변화하고 있으며</a:t>
            </a:r>
            <a:r>
              <a:rPr lang="en-US" altLang="ko-KR" sz="1400" b="1"/>
              <a:t>, </a:t>
            </a:r>
            <a:r>
              <a:rPr lang="ko-KR" altLang="en-US" sz="1400" b="1"/>
              <a:t>특히 방송 산업에서는 </a:t>
            </a:r>
            <a:r>
              <a:rPr lang="en-US" altLang="ko-KR" sz="1400" b="1"/>
              <a:t>News</a:t>
            </a:r>
            <a:r>
              <a:rPr lang="ko-KR" altLang="en-US" sz="1400" b="1"/>
              <a:t>를 자동으로 생성하는 </a:t>
            </a:r>
            <a:r>
              <a:rPr lang="en-US" altLang="ko-KR" sz="1400" b="1"/>
              <a:t>AI </a:t>
            </a:r>
            <a:r>
              <a:rPr lang="ko-KR" altLang="en-US" sz="1400" b="1"/>
              <a:t>시스템을 도입하고 있음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News</a:t>
            </a:r>
            <a:r>
              <a:rPr lang="ko-KR" altLang="en-US" sz="1400" b="1"/>
              <a:t>는 카테고리 또는 </a:t>
            </a:r>
            <a:r>
              <a:rPr lang="en-US" altLang="ko-KR" sz="1400" b="1"/>
              <a:t>Modality</a:t>
            </a:r>
            <a:r>
              <a:rPr lang="ko-KR" altLang="en-US" sz="1400" b="1"/>
              <a:t>에 따라 내용이 다르지만 기존 시스템은 이를 고려하지 않고 생성함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본 논문에서는 </a:t>
            </a:r>
            <a:r>
              <a:rPr lang="en-US" altLang="ko-KR" sz="1400" b="1"/>
              <a:t>Multi-modal</a:t>
            </a:r>
            <a:r>
              <a:rPr lang="ko-KR" altLang="en-US" sz="1400" b="1"/>
              <a:t> </a:t>
            </a:r>
            <a:r>
              <a:rPr lang="en-US" altLang="ko-KR" sz="1400" b="1"/>
              <a:t>Learning</a:t>
            </a:r>
            <a:r>
              <a:rPr lang="ko-KR" altLang="en-US" sz="1400" b="1"/>
              <a:t>을 사용해 </a:t>
            </a:r>
            <a:r>
              <a:rPr lang="en-US" altLang="ko-KR" sz="1400" b="1"/>
              <a:t>News</a:t>
            </a:r>
            <a:r>
              <a:rPr lang="ko-KR" altLang="en-US" sz="1400" b="1"/>
              <a:t>의 카테고리를 분류하고 본문을 생성하는 </a:t>
            </a:r>
            <a:r>
              <a:rPr lang="en-US" altLang="ko-KR" sz="1400" b="1"/>
              <a:t>Multi-task Learning</a:t>
            </a:r>
            <a:r>
              <a:rPr lang="ko-KR" altLang="en-US" sz="1400" b="1"/>
              <a:t>이 가능한 </a:t>
            </a:r>
            <a:r>
              <a:rPr lang="en-US" altLang="ko-KR" sz="1400" b="1"/>
              <a:t>Proposed Method</a:t>
            </a:r>
            <a:r>
              <a:rPr lang="ko-KR" altLang="en-US" sz="1400" b="1"/>
              <a:t>를 제안함</a:t>
            </a:r>
            <a:endParaRPr lang="en-US" altLang="ko-KR" sz="1400" b="1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F7EF365-F203-402A-E0E8-0693241A7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89" y="2509386"/>
            <a:ext cx="3033612" cy="38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64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Future Works (2/4)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39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Multi-modal and Multi-task Learning for Digital Transformation in News Industry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Future Working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News</a:t>
            </a:r>
            <a:r>
              <a:rPr lang="ko-KR" altLang="en-US" sz="1400" b="1"/>
              <a:t> 본문 생성 시 </a:t>
            </a:r>
            <a:r>
              <a:rPr lang="en-US" altLang="ko-KR" sz="1400" b="1"/>
              <a:t>Multi-modal Learning</a:t>
            </a:r>
            <a:r>
              <a:rPr lang="ko-KR" altLang="en-US" sz="1400" b="1"/>
              <a:t>에서 사용된 </a:t>
            </a:r>
            <a:r>
              <a:rPr lang="en-US" altLang="ko-KR" sz="1400" b="1"/>
              <a:t>Transformer Encoder</a:t>
            </a:r>
            <a:r>
              <a:rPr lang="ko-KR" altLang="en-US" sz="1400" b="1"/>
              <a:t>를 </a:t>
            </a:r>
            <a:r>
              <a:rPr lang="en-US" altLang="ko-KR" sz="1400" b="1"/>
              <a:t>Transformer Decoder</a:t>
            </a:r>
            <a:r>
              <a:rPr lang="ko-KR" altLang="en-US" sz="1400" b="1"/>
              <a:t>와 연결을 통해 </a:t>
            </a:r>
            <a:r>
              <a:rPr lang="en-US" altLang="ko-KR" sz="1400" b="1"/>
              <a:t>[CLS] or [Distillation] Token</a:t>
            </a:r>
            <a:r>
              <a:rPr lang="ko-KR" altLang="en-US" sz="1400" b="1"/>
              <a:t>을 기반으로 </a:t>
            </a:r>
            <a:r>
              <a:rPr lang="en-US" altLang="ko-KR" sz="1400" b="1"/>
              <a:t>News Category</a:t>
            </a:r>
            <a:r>
              <a:rPr lang="ko-KR" altLang="en-US" sz="1400" b="1"/>
              <a:t>를 분류하고 </a:t>
            </a:r>
            <a:r>
              <a:rPr lang="en-US" altLang="ko-KR" sz="1400" b="1"/>
              <a:t>Multi-modal</a:t>
            </a:r>
            <a:r>
              <a:rPr lang="ko-KR" altLang="en-US" sz="1400" b="1"/>
              <a:t>과 </a:t>
            </a:r>
            <a:r>
              <a:rPr lang="en-US" altLang="ko-KR" sz="1400" b="1"/>
              <a:t>Category </a:t>
            </a:r>
            <a:r>
              <a:rPr lang="ko-KR" altLang="en-US" sz="1400" b="1"/>
              <a:t>정보를 기반으로 </a:t>
            </a:r>
            <a:r>
              <a:rPr lang="en-US" altLang="ko-KR" sz="1400" b="1"/>
              <a:t>News </a:t>
            </a:r>
            <a:r>
              <a:rPr lang="ko-KR" altLang="en-US" sz="1400" b="1"/>
              <a:t>본문을 생성함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285750" indent="-285750">
              <a:buFontTx/>
              <a:buChar char="-"/>
            </a:pPr>
            <a:endParaRPr lang="en-US" altLang="ko-KR" sz="1400" b="1"/>
          </a:p>
          <a:p>
            <a:pPr marL="285750" indent="-285750">
              <a:buFontTx/>
              <a:buChar char="-"/>
            </a:pPr>
            <a:r>
              <a:rPr lang="en-US" altLang="ko-KR" sz="1400" b="1"/>
              <a:t>Baselines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(1) Multi-modal based News Category Classification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기존 </a:t>
            </a:r>
            <a:r>
              <a:rPr lang="en-US" altLang="ko-KR" sz="1400" b="1"/>
              <a:t>Multi-modal Learning Method + RoBERTaMFT + Master Thesis’s Proposed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(2) Multi-modal based News Content Generation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Uni-modal</a:t>
            </a:r>
            <a:r>
              <a:rPr lang="ko-KR" altLang="en-US" sz="1400" b="1"/>
              <a:t> </a:t>
            </a:r>
            <a:r>
              <a:rPr lang="en-US" altLang="ko-KR" sz="1400" b="1"/>
              <a:t>(Image / Captioning) based</a:t>
            </a:r>
            <a:r>
              <a:rPr lang="ko-KR" altLang="en-US" sz="1400" b="1"/>
              <a:t> 생성 시스템과의 비교</a:t>
            </a:r>
            <a:endParaRPr lang="en-US" altLang="ko-KR" sz="1400" b="1"/>
          </a:p>
        </p:txBody>
      </p:sp>
    </p:spTree>
    <p:extLst>
      <p:ext uri="{BB962C8B-B14F-4D97-AF65-F5344CB8AC3E}">
        <p14:creationId xmlns:p14="http://schemas.microsoft.com/office/powerpoint/2010/main" val="299509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(1/3)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Real-Time Context Aware Recommendation System for Tourism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CF6607A-D580-CED5-B9D8-D038B90C3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291" y="2453907"/>
            <a:ext cx="2816205" cy="3864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1BED55-35EA-1231-863B-AB0A108216DE}"/>
              </a:ext>
            </a:extLst>
          </p:cNvPr>
          <p:cNvSpPr txBox="1"/>
          <p:nvPr/>
        </p:nvSpPr>
        <p:spPr>
          <a:xfrm>
            <a:off x="4126135" y="2453907"/>
            <a:ext cx="7316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1400" b="1"/>
              <a:t>Paper 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Journal	: MDPI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IF		: 3.9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Average JIF	: Top</a:t>
            </a:r>
            <a:r>
              <a:rPr lang="ko-KR" altLang="en-US" sz="1400" b="1"/>
              <a:t> </a:t>
            </a:r>
            <a:r>
              <a:rPr lang="en-US" altLang="ko-KR" sz="1400" b="1"/>
              <a:t>32.1%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Status	: Publish</a:t>
            </a:r>
          </a:p>
          <a:p>
            <a:endParaRPr lang="en-US" altLang="ko-KR" sz="1400" b="1"/>
          </a:p>
          <a:p>
            <a:pPr marL="285750" indent="-285750">
              <a:buFontTx/>
              <a:buChar char="-"/>
            </a:pPr>
            <a:r>
              <a:rPr lang="en-US" altLang="ko-KR" sz="1400" b="1"/>
              <a:t>Abstract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관광 </a:t>
            </a:r>
            <a:r>
              <a:rPr lang="en-US" altLang="ko-KR" sz="1400" b="1"/>
              <a:t>2.0 </a:t>
            </a:r>
            <a:r>
              <a:rPr lang="ko-KR" altLang="en-US" sz="1400" b="1"/>
              <a:t>트렌드의 변화로 개인 맞춤형 추천 시스템이 요구됨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기존 관광지 추천 시스템은 관광객 유형에 따른 </a:t>
            </a:r>
            <a:r>
              <a:rPr lang="en-US" altLang="ko-KR" sz="1400" b="1"/>
              <a:t>User-based </a:t>
            </a:r>
            <a:r>
              <a:rPr lang="ko-KR" altLang="en-US" sz="1400" b="1"/>
              <a:t>또는 관광지 간의 연관성에 따른 </a:t>
            </a:r>
            <a:r>
              <a:rPr lang="en-US" altLang="ko-KR" sz="1400" b="1"/>
              <a:t>Item-based</a:t>
            </a:r>
            <a:r>
              <a:rPr lang="ko-KR" altLang="en-US" sz="1400" b="1"/>
              <a:t>와 같이 관광 패턴을 기반으로 추천함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관광 패턴 기반의 추천 시스템은 기온이나 강수량과 거리정보와 같이 실시간으로 변화하는 상황 정보를 반영하지 않기 때문에 실시간 대응에 한계가 있음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본 논문에서는 기온</a:t>
            </a:r>
            <a:r>
              <a:rPr lang="en-US" altLang="ko-KR" sz="1400" b="1"/>
              <a:t>, </a:t>
            </a:r>
            <a:r>
              <a:rPr lang="ko-KR" altLang="en-US" sz="1400" b="1"/>
              <a:t>강수량</a:t>
            </a:r>
            <a:r>
              <a:rPr lang="en-US" altLang="ko-KR" sz="1400" b="1"/>
              <a:t>, </a:t>
            </a:r>
            <a:r>
              <a:rPr lang="ko-KR" altLang="en-US" sz="1400" b="1"/>
              <a:t>계절과 위치 정보를 포함하는 </a:t>
            </a:r>
            <a:r>
              <a:rPr lang="en-US" altLang="ko-KR" sz="1400" b="1"/>
              <a:t>Real-time Context</a:t>
            </a:r>
            <a:r>
              <a:rPr lang="ko-KR" altLang="en-US" sz="1400" b="1"/>
              <a:t>와 성</a:t>
            </a:r>
            <a:r>
              <a:rPr lang="en-US" altLang="ko-KR" sz="1400" b="1"/>
              <a:t>/</a:t>
            </a:r>
            <a:r>
              <a:rPr lang="ko-KR" altLang="en-US" sz="1400" b="1"/>
              <a:t>연령</a:t>
            </a:r>
            <a:r>
              <a:rPr lang="en-US" altLang="ko-KR" sz="1400" b="1"/>
              <a:t>, </a:t>
            </a:r>
            <a:r>
              <a:rPr lang="ko-KR" altLang="en-US" sz="1400" b="1"/>
              <a:t>동반자 및 관광 유형을 포함하는 </a:t>
            </a:r>
            <a:r>
              <a:rPr lang="en-US" altLang="ko-KR" sz="1400" b="1"/>
              <a:t>Tourist Profile</a:t>
            </a:r>
            <a:r>
              <a:rPr lang="ko-KR" altLang="en-US" sz="1400" b="1"/>
              <a:t>을 기반으로 인근 관광지 </a:t>
            </a:r>
            <a:r>
              <a:rPr lang="en-US" altLang="ko-KR" sz="1400" b="1"/>
              <a:t>Top5</a:t>
            </a:r>
            <a:r>
              <a:rPr lang="ko-KR" altLang="en-US" sz="1400" b="1"/>
              <a:t>를 추천하는 </a:t>
            </a:r>
            <a:r>
              <a:rPr lang="en-US" altLang="ko-KR" sz="1400" b="1"/>
              <a:t>R2Tour</a:t>
            </a:r>
            <a:r>
              <a:rPr lang="ko-KR" altLang="en-US" sz="1400" b="1"/>
              <a:t>를 제안함</a:t>
            </a:r>
            <a:endParaRPr lang="en-US" altLang="ko-KR" sz="1400" b="1"/>
          </a:p>
        </p:txBody>
      </p:sp>
    </p:spTree>
    <p:extLst>
      <p:ext uri="{BB962C8B-B14F-4D97-AF65-F5344CB8AC3E}">
        <p14:creationId xmlns:p14="http://schemas.microsoft.com/office/powerpoint/2010/main" val="497271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Future Works (3/4)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40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One-shot Vision-Audio-Language Dataset for Multi-modal Deepfake Detection in</a:t>
            </a:r>
            <a:br>
              <a:rPr lang="en-US" altLang="ko-KR" sz="1600" b="1"/>
            </a:br>
            <a:r>
              <a:rPr lang="en-US" altLang="ko-KR" sz="1600" b="1"/>
              <a:t>Constrained with Non-learned Identity and Non-biased Modality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5B893-A80A-412B-E824-A9AF1D3DE6A9}"/>
              </a:ext>
            </a:extLst>
          </p:cNvPr>
          <p:cNvSpPr txBox="1"/>
          <p:nvPr/>
        </p:nvSpPr>
        <p:spPr>
          <a:xfrm>
            <a:off x="4126135" y="2695388"/>
            <a:ext cx="731644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1400" b="1"/>
              <a:t>Paper 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Journal	: Information Sciences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IF		: 8.1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Average JIF	: Top</a:t>
            </a:r>
            <a:r>
              <a:rPr lang="ko-KR" altLang="en-US" sz="1400" b="1"/>
              <a:t> </a:t>
            </a:r>
            <a:r>
              <a:rPr lang="en-US" altLang="ko-KR" sz="1400" b="1"/>
              <a:t>7.9%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Status	: In Progress</a:t>
            </a:r>
          </a:p>
          <a:p>
            <a:endParaRPr lang="en-US" altLang="ko-KR" sz="1400" b="1"/>
          </a:p>
          <a:p>
            <a:pPr marL="285750" indent="-285750">
              <a:buFontTx/>
              <a:buChar char="-"/>
            </a:pPr>
            <a:r>
              <a:rPr lang="en-US" altLang="ko-KR" sz="1400" b="1"/>
              <a:t>Abstract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Deep Learning </a:t>
            </a:r>
            <a:r>
              <a:rPr lang="ko-KR" altLang="en-US" sz="1400" b="1"/>
              <a:t>기반 </a:t>
            </a:r>
            <a:r>
              <a:rPr lang="en-US" altLang="ko-KR" sz="1400" b="1"/>
              <a:t>Deepfake </a:t>
            </a:r>
            <a:r>
              <a:rPr lang="ko-KR" altLang="en-US" sz="1400" b="1"/>
              <a:t>탐지 기술은 학습 데이터에 의존하기 때문에 </a:t>
            </a:r>
            <a:r>
              <a:rPr lang="en-US" altLang="ko-KR" sz="1400" b="1"/>
              <a:t>Modality </a:t>
            </a:r>
            <a:r>
              <a:rPr lang="ko-KR" altLang="en-US" sz="1400" b="1"/>
              <a:t>또는 인물마다 모델이 필요하며 충분한 </a:t>
            </a:r>
            <a:r>
              <a:rPr lang="en-US" altLang="ko-KR" sz="1400" b="1"/>
              <a:t>Real </a:t>
            </a:r>
            <a:r>
              <a:rPr lang="ko-KR" altLang="en-US" sz="1400" b="1"/>
              <a:t>및 </a:t>
            </a:r>
            <a:r>
              <a:rPr lang="en-US" altLang="ko-KR" sz="1400" b="1"/>
              <a:t>Fake </a:t>
            </a:r>
            <a:r>
              <a:rPr lang="ko-KR" altLang="en-US" sz="1400" b="1"/>
              <a:t>데이터가 요구됨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Deepfake </a:t>
            </a:r>
            <a:r>
              <a:rPr lang="ko-KR" altLang="en-US" sz="1400" b="1"/>
              <a:t>탐지를 위한 기존 학습 데이터는 이를 고려하지 않고 특정 </a:t>
            </a:r>
            <a:r>
              <a:rPr lang="en-US" altLang="ko-KR" sz="1400" b="1"/>
              <a:t>Modality</a:t>
            </a:r>
            <a:r>
              <a:rPr lang="ko-KR" altLang="en-US" sz="1400" b="1"/>
              <a:t>에 대한 </a:t>
            </a:r>
            <a:r>
              <a:rPr lang="en-US" altLang="ko-KR" sz="1400" b="1"/>
              <a:t>Fake</a:t>
            </a:r>
            <a:r>
              <a:rPr lang="ko-KR" altLang="en-US" sz="1400" b="1"/>
              <a:t>로 구성되거나 데이터의 </a:t>
            </a:r>
            <a:r>
              <a:rPr lang="en-US" altLang="ko-KR" sz="1400" b="1"/>
              <a:t>Task</a:t>
            </a:r>
            <a:r>
              <a:rPr lang="ko-KR" altLang="en-US" sz="1400" b="1"/>
              <a:t>에 따라 인물이 </a:t>
            </a:r>
            <a:r>
              <a:rPr lang="en-US" altLang="ko-KR" sz="1400" b="1"/>
              <a:t>Overlap</a:t>
            </a:r>
            <a:r>
              <a:rPr lang="ko-KR" altLang="en-US" sz="1400" b="1"/>
              <a:t>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본 논문에서는 인물마다 </a:t>
            </a:r>
            <a:r>
              <a:rPr lang="en-US" altLang="ko-KR" sz="1400" b="1"/>
              <a:t>Real </a:t>
            </a:r>
            <a:r>
              <a:rPr lang="ko-KR" altLang="en-US" sz="1400" b="1"/>
              <a:t>및 </a:t>
            </a:r>
            <a:r>
              <a:rPr lang="en-US" altLang="ko-KR" sz="1400" b="1"/>
              <a:t>Fake </a:t>
            </a:r>
            <a:r>
              <a:rPr lang="ko-KR" altLang="en-US" sz="1400" b="1"/>
              <a:t>데이터를 단일로 사용하고 데이터의 </a:t>
            </a:r>
            <a:r>
              <a:rPr lang="en-US" altLang="ko-KR" sz="1400" b="1"/>
              <a:t>Task</a:t>
            </a:r>
            <a:r>
              <a:rPr lang="ko-KR" altLang="en-US" sz="1400" b="1"/>
              <a:t>에 따라 인물이 </a:t>
            </a:r>
            <a:r>
              <a:rPr lang="en-US" altLang="ko-KR" sz="1400" b="1"/>
              <a:t>Non-overlap </a:t>
            </a:r>
            <a:r>
              <a:rPr lang="ko-KR" altLang="en-US" sz="1400" b="1"/>
              <a:t>되는 </a:t>
            </a:r>
            <a:r>
              <a:rPr lang="en-US" altLang="ko-KR" sz="1400" b="1"/>
              <a:t>Multi-modal Deepfake </a:t>
            </a:r>
            <a:r>
              <a:rPr lang="ko-KR" altLang="en-US" sz="1400" b="1"/>
              <a:t>데이터셋을 제안함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또한</a:t>
            </a:r>
            <a:r>
              <a:rPr lang="en-US" altLang="ko-KR" sz="1400" b="1"/>
              <a:t>, </a:t>
            </a:r>
            <a:r>
              <a:rPr lang="ko-KR" altLang="en-US" sz="1400" b="1"/>
              <a:t>기존 </a:t>
            </a:r>
            <a:r>
              <a:rPr lang="en-US" altLang="ko-KR" sz="1400" b="1"/>
              <a:t>Method</a:t>
            </a:r>
            <a:r>
              <a:rPr lang="ko-KR" altLang="en-US" sz="1400" b="1"/>
              <a:t>를 기반으로 검증하고 </a:t>
            </a:r>
            <a:r>
              <a:rPr lang="en-US" altLang="ko-KR" sz="1400" b="1"/>
              <a:t>Proposed Method</a:t>
            </a:r>
            <a:r>
              <a:rPr lang="ko-KR" altLang="en-US" sz="1400" b="1"/>
              <a:t>를 제안함</a:t>
            </a:r>
            <a:endParaRPr lang="en-US" altLang="ko-KR" sz="1400" b="1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E301BEF-02D4-9C2D-91AE-9FB2DA99B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87" y="2695388"/>
            <a:ext cx="3033612" cy="36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53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Future Works (3/4)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One-shot Vision-Audio-Language Dataset for Multi-modal Deepfake Detection in</a:t>
            </a:r>
            <a:br>
              <a:rPr lang="en-US" altLang="ko-KR" sz="1600" b="1"/>
            </a:br>
            <a:r>
              <a:rPr lang="en-US" altLang="ko-KR" sz="1600" b="1"/>
              <a:t>Constrained with Non-learned Identity and Non-biased Modality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Future Working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Master Thesis</a:t>
            </a:r>
            <a:r>
              <a:rPr lang="ko-KR" altLang="en-US" sz="1400" b="1"/>
              <a:t>에 사용된 </a:t>
            </a:r>
            <a:r>
              <a:rPr lang="en-US" altLang="ko-KR" sz="1400" b="1"/>
              <a:t>FakeAVCeleb</a:t>
            </a:r>
            <a:r>
              <a:rPr lang="ko-KR" altLang="en-US" sz="1400" b="1"/>
              <a:t>은 기존 </a:t>
            </a:r>
            <a:r>
              <a:rPr lang="en-US" altLang="ko-KR" sz="1400" b="1"/>
              <a:t>Deepfake Detection</a:t>
            </a:r>
            <a:r>
              <a:rPr lang="ko-KR" altLang="en-US" sz="1400" b="1"/>
              <a:t>을 위한 데이터셋 대비 </a:t>
            </a:r>
            <a:r>
              <a:rPr lang="en-US" altLang="ko-KR" sz="1400" b="1"/>
              <a:t>Identity </a:t>
            </a:r>
            <a:r>
              <a:rPr lang="ko-KR" altLang="en-US" sz="1400" b="1"/>
              <a:t>정보를 포함하기 때문에 </a:t>
            </a:r>
            <a:r>
              <a:rPr lang="en-US" altLang="ko-KR" sz="1400" b="1"/>
              <a:t>One-shot </a:t>
            </a:r>
            <a:r>
              <a:rPr lang="ko-KR" altLang="en-US" sz="1400" b="1"/>
              <a:t>및 </a:t>
            </a:r>
            <a:r>
              <a:rPr lang="en-US" altLang="ko-KR" sz="1400" b="1"/>
              <a:t>Few-shot </a:t>
            </a:r>
            <a:r>
              <a:rPr lang="ko-KR" altLang="en-US" sz="1400" b="1"/>
              <a:t>환경에서의 </a:t>
            </a:r>
            <a:r>
              <a:rPr lang="en-US" altLang="ko-KR" sz="1400" b="1"/>
              <a:t>Deepfake Detection </a:t>
            </a:r>
            <a:r>
              <a:rPr lang="ko-KR" altLang="en-US" sz="1400" b="1"/>
              <a:t>성능을 평가할수있음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Multi-modal(Vision, Audio) </a:t>
            </a:r>
            <a:r>
              <a:rPr lang="ko-KR" altLang="en-US" sz="1400" b="1"/>
              <a:t>데이터로 구성되었으며</a:t>
            </a:r>
            <a:r>
              <a:rPr lang="en-US" altLang="ko-KR" sz="1400" b="1"/>
              <a:t>, Uni-modal </a:t>
            </a:r>
            <a:r>
              <a:rPr lang="ko-KR" altLang="en-US" sz="1400" b="1"/>
              <a:t>및 </a:t>
            </a:r>
            <a:r>
              <a:rPr lang="en-US" altLang="ko-KR" sz="1400" b="1"/>
              <a:t>Multi-modal</a:t>
            </a:r>
            <a:r>
              <a:rPr lang="ko-KR" altLang="en-US" sz="1400" b="1"/>
              <a:t>에 관한 </a:t>
            </a:r>
            <a:r>
              <a:rPr lang="en-US" altLang="ko-KR" sz="1400" b="1"/>
              <a:t>Fake </a:t>
            </a:r>
            <a:r>
              <a:rPr lang="ko-KR" altLang="en-US" sz="1400" b="1"/>
              <a:t>데이터를 생성하였으나 </a:t>
            </a:r>
            <a:r>
              <a:rPr lang="en-US" altLang="ko-KR" sz="1400" b="1"/>
              <a:t>Deepfake</a:t>
            </a:r>
            <a:r>
              <a:rPr lang="ko-KR" altLang="en-US" sz="1400" b="1"/>
              <a:t> 영상은 </a:t>
            </a:r>
            <a:r>
              <a:rPr lang="en-US" altLang="ko-KR" sz="1400" b="1"/>
              <a:t>Vision, Audio</a:t>
            </a:r>
            <a:r>
              <a:rPr lang="ko-KR" altLang="en-US" sz="1400" b="1"/>
              <a:t>와 </a:t>
            </a:r>
            <a:r>
              <a:rPr lang="en-US" altLang="ko-KR" sz="1400" b="1"/>
              <a:t>Text</a:t>
            </a:r>
            <a:r>
              <a:rPr lang="ko-KR" altLang="en-US" sz="1400" b="1"/>
              <a:t>에 대한 정보를 포함하고 있음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따라서 다음과 같이 </a:t>
            </a:r>
            <a:r>
              <a:rPr lang="en-US" altLang="ko-KR" sz="1400" b="1"/>
              <a:t>Vision, Audio</a:t>
            </a:r>
            <a:r>
              <a:rPr lang="ko-KR" altLang="en-US" sz="1400" b="1"/>
              <a:t>와 </a:t>
            </a:r>
            <a:r>
              <a:rPr lang="en-US" altLang="ko-KR" sz="1400" b="1"/>
              <a:t>Text</a:t>
            </a:r>
            <a:r>
              <a:rPr lang="ko-KR" altLang="en-US" sz="1400" b="1"/>
              <a:t>에 대한 </a:t>
            </a:r>
            <a:r>
              <a:rPr lang="en-US" altLang="ko-KR" sz="1400" b="1"/>
              <a:t>Modality</a:t>
            </a:r>
            <a:r>
              <a:rPr lang="ko-KR" altLang="en-US" sz="1400" b="1"/>
              <a:t>를 조합에 따라 </a:t>
            </a:r>
            <a:r>
              <a:rPr lang="en-US" altLang="ko-KR" sz="1400" b="1"/>
              <a:t>Fake </a:t>
            </a:r>
            <a:r>
              <a:rPr lang="ko-KR" altLang="en-US" sz="1400" b="1"/>
              <a:t>데이터를 구성하고 </a:t>
            </a:r>
            <a:r>
              <a:rPr lang="en-US" altLang="ko-KR" sz="1400" b="1"/>
              <a:t>Identity </a:t>
            </a:r>
            <a:r>
              <a:rPr lang="ko-KR" altLang="en-US" sz="1400" b="1"/>
              <a:t>정보를 추가함으로써 데이터가 제한적인 환경에서도 </a:t>
            </a:r>
            <a:r>
              <a:rPr lang="en-US" altLang="ko-KR" sz="1400" b="1"/>
              <a:t>Deepfake Detection </a:t>
            </a:r>
            <a:r>
              <a:rPr lang="ko-KR" altLang="en-US" sz="1400" b="1"/>
              <a:t>성능 평가가 가능한 </a:t>
            </a:r>
            <a:r>
              <a:rPr lang="en-US" altLang="ko-KR" sz="1400" b="1"/>
              <a:t>Baseline</a:t>
            </a:r>
            <a:r>
              <a:rPr lang="ko-KR" altLang="en-US" sz="1400" b="1"/>
              <a:t>을 생성함</a:t>
            </a:r>
            <a:endParaRPr lang="en-US" altLang="ko-KR" sz="1400" b="1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Real </a:t>
            </a:r>
            <a:r>
              <a:rPr lang="en-US" altLang="ko-KR" sz="1400" b="1">
                <a:solidFill>
                  <a:srgbClr val="0000FF"/>
                </a:solidFill>
              </a:rPr>
              <a:t>Vision</a:t>
            </a:r>
            <a:r>
              <a:rPr lang="en-US" altLang="ko-KR" sz="1400" b="1"/>
              <a:t> – Real </a:t>
            </a:r>
            <a:r>
              <a:rPr lang="en-US" altLang="ko-KR" sz="1400" b="1">
                <a:solidFill>
                  <a:srgbClr val="0000FF"/>
                </a:solidFill>
              </a:rPr>
              <a:t>Audio</a:t>
            </a:r>
            <a:r>
              <a:rPr lang="en-US" altLang="ko-KR" sz="1400" b="1"/>
              <a:t> – Real </a:t>
            </a:r>
            <a:r>
              <a:rPr lang="en-US" altLang="ko-KR" sz="1400" b="1">
                <a:solidFill>
                  <a:srgbClr val="0000FF"/>
                </a:solidFill>
              </a:rPr>
              <a:t>Text	</a:t>
            </a:r>
            <a:r>
              <a:rPr lang="en-US" altLang="ko-KR" sz="1400" b="1"/>
              <a:t>/     Real </a:t>
            </a:r>
            <a:r>
              <a:rPr lang="en-US" altLang="ko-KR" sz="1400" b="1">
                <a:solidFill>
                  <a:srgbClr val="0000FF"/>
                </a:solidFill>
              </a:rPr>
              <a:t>Vision</a:t>
            </a:r>
            <a:r>
              <a:rPr lang="en-US" altLang="ko-KR" sz="1400" b="1"/>
              <a:t> – Fake </a:t>
            </a:r>
            <a:r>
              <a:rPr lang="en-US" altLang="ko-KR" sz="1400" b="1">
                <a:solidFill>
                  <a:srgbClr val="FF0000"/>
                </a:solidFill>
              </a:rPr>
              <a:t>Audio</a:t>
            </a:r>
            <a:r>
              <a:rPr lang="en-US" altLang="ko-KR" sz="1400" b="1"/>
              <a:t> – Fake </a:t>
            </a:r>
            <a:r>
              <a:rPr lang="en-US" altLang="ko-KR" sz="1400" b="1">
                <a:solidFill>
                  <a:srgbClr val="FF0000"/>
                </a:solidFill>
              </a:rPr>
              <a:t>Text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Real </a:t>
            </a:r>
            <a:r>
              <a:rPr lang="en-US" altLang="ko-KR" sz="1400" b="1">
                <a:solidFill>
                  <a:srgbClr val="0000FF"/>
                </a:solidFill>
              </a:rPr>
              <a:t>Vision</a:t>
            </a:r>
            <a:r>
              <a:rPr lang="en-US" altLang="ko-KR" sz="1400" b="1"/>
              <a:t> – Real </a:t>
            </a:r>
            <a:r>
              <a:rPr lang="en-US" altLang="ko-KR" sz="1400" b="1">
                <a:solidFill>
                  <a:srgbClr val="0000FF"/>
                </a:solidFill>
              </a:rPr>
              <a:t>Audio</a:t>
            </a:r>
            <a:r>
              <a:rPr lang="en-US" altLang="ko-KR" sz="1400" b="1"/>
              <a:t> – Fake </a:t>
            </a:r>
            <a:r>
              <a:rPr lang="en-US" altLang="ko-KR" sz="1400" b="1">
                <a:solidFill>
                  <a:srgbClr val="FF0000"/>
                </a:solidFill>
              </a:rPr>
              <a:t>Text	</a:t>
            </a:r>
            <a:r>
              <a:rPr lang="en-US" altLang="ko-KR" sz="1400" b="1"/>
              <a:t>/     Fake </a:t>
            </a:r>
            <a:r>
              <a:rPr lang="en-US" altLang="ko-KR" sz="1400" b="1">
                <a:solidFill>
                  <a:srgbClr val="FF0000"/>
                </a:solidFill>
              </a:rPr>
              <a:t>Vision</a:t>
            </a:r>
            <a:r>
              <a:rPr lang="en-US" altLang="ko-KR" sz="1400" b="1"/>
              <a:t> – Real </a:t>
            </a:r>
            <a:r>
              <a:rPr lang="en-US" altLang="ko-KR" sz="1400" b="1">
                <a:solidFill>
                  <a:srgbClr val="0000FF"/>
                </a:solidFill>
              </a:rPr>
              <a:t>Audio</a:t>
            </a:r>
            <a:r>
              <a:rPr lang="en-US" altLang="ko-KR" sz="1400" b="1"/>
              <a:t> – Fake </a:t>
            </a:r>
            <a:r>
              <a:rPr lang="en-US" altLang="ko-KR" sz="1400" b="1">
                <a:solidFill>
                  <a:srgbClr val="FF0000"/>
                </a:solidFill>
              </a:rPr>
              <a:t>Text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Real </a:t>
            </a:r>
            <a:r>
              <a:rPr lang="en-US" altLang="ko-KR" sz="1400" b="1">
                <a:solidFill>
                  <a:srgbClr val="0000FF"/>
                </a:solidFill>
              </a:rPr>
              <a:t>Vision</a:t>
            </a:r>
            <a:r>
              <a:rPr lang="en-US" altLang="ko-KR" sz="1400" b="1"/>
              <a:t> – Fake </a:t>
            </a:r>
            <a:r>
              <a:rPr lang="en-US" altLang="ko-KR" sz="1400" b="1">
                <a:solidFill>
                  <a:srgbClr val="FF0000"/>
                </a:solidFill>
              </a:rPr>
              <a:t>Audio</a:t>
            </a:r>
            <a:r>
              <a:rPr lang="en-US" altLang="ko-KR" sz="1400" b="1"/>
              <a:t> – Real </a:t>
            </a:r>
            <a:r>
              <a:rPr lang="en-US" altLang="ko-KR" sz="1400" b="1">
                <a:solidFill>
                  <a:srgbClr val="0000FF"/>
                </a:solidFill>
              </a:rPr>
              <a:t>Text	</a:t>
            </a:r>
            <a:r>
              <a:rPr lang="en-US" altLang="ko-KR" sz="1400" b="1"/>
              <a:t>/     Fake </a:t>
            </a:r>
            <a:r>
              <a:rPr lang="en-US" altLang="ko-KR" sz="1400" b="1">
                <a:solidFill>
                  <a:srgbClr val="FF0000"/>
                </a:solidFill>
              </a:rPr>
              <a:t>Vision</a:t>
            </a:r>
            <a:r>
              <a:rPr lang="en-US" altLang="ko-KR" sz="1400" b="1"/>
              <a:t> – Fake </a:t>
            </a:r>
            <a:r>
              <a:rPr lang="en-US" altLang="ko-KR" sz="1400" b="1">
                <a:solidFill>
                  <a:srgbClr val="FF0000"/>
                </a:solidFill>
              </a:rPr>
              <a:t>Audio</a:t>
            </a:r>
            <a:r>
              <a:rPr lang="en-US" altLang="ko-KR" sz="1400" b="1"/>
              <a:t> – Real </a:t>
            </a:r>
            <a:r>
              <a:rPr lang="en-US" altLang="ko-KR" sz="1400" b="1">
                <a:solidFill>
                  <a:srgbClr val="0000FF"/>
                </a:solidFill>
              </a:rPr>
              <a:t>Text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Fake </a:t>
            </a:r>
            <a:r>
              <a:rPr lang="en-US" altLang="ko-KR" sz="1400" b="1">
                <a:solidFill>
                  <a:srgbClr val="FF0000"/>
                </a:solidFill>
              </a:rPr>
              <a:t>Vision</a:t>
            </a:r>
            <a:r>
              <a:rPr lang="en-US" altLang="ko-KR" sz="1400" b="1"/>
              <a:t> – Real </a:t>
            </a:r>
            <a:r>
              <a:rPr lang="en-US" altLang="ko-KR" sz="1400" b="1">
                <a:solidFill>
                  <a:srgbClr val="0000FF"/>
                </a:solidFill>
              </a:rPr>
              <a:t>Audio</a:t>
            </a:r>
            <a:r>
              <a:rPr lang="en-US" altLang="ko-KR" sz="1400" b="1"/>
              <a:t> – Real </a:t>
            </a:r>
            <a:r>
              <a:rPr lang="en-US" altLang="ko-KR" sz="1400" b="1">
                <a:solidFill>
                  <a:srgbClr val="0000FF"/>
                </a:solidFill>
              </a:rPr>
              <a:t>Text	</a:t>
            </a:r>
            <a:r>
              <a:rPr lang="en-US" altLang="ko-KR" sz="1400" b="1"/>
              <a:t>/     Fake </a:t>
            </a:r>
            <a:r>
              <a:rPr lang="en-US" altLang="ko-KR" sz="1400" b="1">
                <a:solidFill>
                  <a:srgbClr val="FF0000"/>
                </a:solidFill>
              </a:rPr>
              <a:t>Vision</a:t>
            </a:r>
            <a:r>
              <a:rPr lang="en-US" altLang="ko-KR" sz="1400" b="1"/>
              <a:t> – Fake </a:t>
            </a:r>
            <a:r>
              <a:rPr lang="en-US" altLang="ko-KR" sz="1400" b="1">
                <a:solidFill>
                  <a:srgbClr val="FF0000"/>
                </a:solidFill>
              </a:rPr>
              <a:t>Audio</a:t>
            </a:r>
            <a:r>
              <a:rPr lang="en-US" altLang="ko-KR" sz="1400" b="1"/>
              <a:t> – Fake </a:t>
            </a:r>
            <a:r>
              <a:rPr lang="en-US" altLang="ko-KR" sz="1400" b="1">
                <a:solidFill>
                  <a:srgbClr val="FF0000"/>
                </a:solidFill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42496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Future Works (4/4)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42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One-shot Vision-Audio-Language Dataset for Multi-modal Deepfake Detection in</a:t>
            </a:r>
            <a:br>
              <a:rPr lang="en-US" altLang="ko-KR" sz="1600" b="1"/>
            </a:br>
            <a:r>
              <a:rPr lang="en-US" altLang="ko-KR" sz="1600" b="1"/>
              <a:t>Constrained and Missing Modality with Non-learned Identity and Non-biased Modality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2214AB-C4A6-31A9-2F93-C4477CEFD6CD}"/>
              </a:ext>
            </a:extLst>
          </p:cNvPr>
          <p:cNvSpPr txBox="1"/>
          <p:nvPr/>
        </p:nvSpPr>
        <p:spPr>
          <a:xfrm>
            <a:off x="4126136" y="3126275"/>
            <a:ext cx="731644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IF		: 23.6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Average JIF	: Top</a:t>
            </a:r>
            <a:r>
              <a:rPr lang="ko-KR" altLang="en-US" sz="1400" b="1"/>
              <a:t> </a:t>
            </a:r>
            <a:r>
              <a:rPr lang="en-US" altLang="ko-KR" sz="1400" b="1"/>
              <a:t>0.7%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Status	: In Progress</a:t>
            </a:r>
          </a:p>
          <a:p>
            <a:endParaRPr lang="en-US" altLang="ko-KR" sz="1400" b="1"/>
          </a:p>
          <a:p>
            <a:pPr marL="285750" indent="-285750">
              <a:buFontTx/>
              <a:buChar char="-"/>
            </a:pPr>
            <a:r>
              <a:rPr lang="en-US" altLang="ko-KR" sz="1400" b="1"/>
              <a:t>Abstract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Deepfake</a:t>
            </a:r>
            <a:r>
              <a:rPr lang="ko-KR" altLang="en-US" sz="1400" b="1"/>
              <a:t>는 멀티미디어로 발전함에 따라 단일 또는 </a:t>
            </a:r>
            <a:r>
              <a:rPr lang="en-US" altLang="ko-KR" sz="1400" b="1"/>
              <a:t>Multi-modal</a:t>
            </a:r>
            <a:r>
              <a:rPr lang="ko-KR" altLang="en-US" sz="1400" b="1"/>
              <a:t>에 대한 </a:t>
            </a:r>
            <a:r>
              <a:rPr lang="en-US" altLang="ko-KR" sz="1400" b="1"/>
              <a:t>Fake </a:t>
            </a:r>
            <a:r>
              <a:rPr lang="ko-KR" altLang="en-US" sz="1400" b="1"/>
              <a:t>데이터를 생성하고 이에 따른 피해 또한 증가하고 있음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따라서 </a:t>
            </a:r>
            <a:r>
              <a:rPr lang="en-US" altLang="ko-KR" sz="1400" b="1"/>
              <a:t>Multi-modal Learning</a:t>
            </a:r>
            <a:r>
              <a:rPr lang="ko-KR" altLang="en-US" sz="1400" b="1"/>
              <a:t>을 사용해서 </a:t>
            </a:r>
            <a:r>
              <a:rPr lang="en-US" altLang="ko-KR" sz="1400" b="1"/>
              <a:t>Deepfake</a:t>
            </a:r>
            <a:r>
              <a:rPr lang="ko-KR" altLang="en-US" sz="1400" b="1"/>
              <a:t>를 탐지하는 기술이 연구되고 있으나 기존 기술은 모든 </a:t>
            </a:r>
            <a:r>
              <a:rPr lang="en-US" altLang="ko-KR" sz="1400" b="1"/>
              <a:t>Modality</a:t>
            </a:r>
            <a:r>
              <a:rPr lang="ko-KR" altLang="en-US" sz="1400" b="1"/>
              <a:t>에 대한 데이터가 필요함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따라서 본 논문에서는 특정 </a:t>
            </a:r>
            <a:r>
              <a:rPr lang="en-US" altLang="ko-KR" sz="1400" b="1"/>
              <a:t>Modality</a:t>
            </a:r>
            <a:r>
              <a:rPr lang="ko-KR" altLang="en-US" sz="1400" b="1"/>
              <a:t>가 누락된 환경에서 </a:t>
            </a:r>
            <a:r>
              <a:rPr lang="en-US" altLang="ko-KR" sz="1400" b="1"/>
              <a:t>Deepfake </a:t>
            </a:r>
            <a:r>
              <a:rPr lang="ko-KR" altLang="en-US" sz="1400" b="1"/>
              <a:t>탐지 성능을 평가하기 위한 데이터셋을 제안함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또한</a:t>
            </a:r>
            <a:r>
              <a:rPr lang="en-US" altLang="ko-KR" sz="1400" b="1"/>
              <a:t>, </a:t>
            </a:r>
            <a:r>
              <a:rPr lang="ko-KR" altLang="en-US" sz="1400" b="1"/>
              <a:t>기존 </a:t>
            </a:r>
            <a:r>
              <a:rPr lang="en-US" altLang="ko-KR" sz="1400" b="1"/>
              <a:t>Method</a:t>
            </a:r>
            <a:r>
              <a:rPr lang="ko-KR" altLang="en-US" sz="1400" b="1"/>
              <a:t>를 기반으로 검증하고 </a:t>
            </a:r>
            <a:r>
              <a:rPr lang="en-US" altLang="ko-KR" sz="1400" b="1"/>
              <a:t>Proposed Method</a:t>
            </a:r>
            <a:r>
              <a:rPr lang="ko-KR" altLang="en-US" sz="1400" b="1"/>
              <a:t>를 제안함</a:t>
            </a:r>
            <a:endParaRPr lang="en-US" altLang="ko-KR" sz="14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6AC88-FEA4-6195-E05D-A2D2D135E556}"/>
              </a:ext>
            </a:extLst>
          </p:cNvPr>
          <p:cNvSpPr txBox="1"/>
          <p:nvPr/>
        </p:nvSpPr>
        <p:spPr>
          <a:xfrm>
            <a:off x="4126136" y="2695388"/>
            <a:ext cx="7480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1400" b="1"/>
              <a:t>Paper 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Journal	: IEEE Transactions on Pattern Analysis and Machine Intelligence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0D67E22-0C80-026B-F2AA-B0ADA694A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87" y="2695388"/>
            <a:ext cx="3033614" cy="36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97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236592" y="3394771"/>
            <a:ext cx="11682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/>
              <a:t>Thank you </a:t>
            </a:r>
            <a:r>
              <a:rPr lang="en-US" altLang="ko-KR" sz="2400">
                <a:sym typeface="Wingdings" panose="05000000000000000000" pitchFamily="2" charset="2"/>
              </a:rPr>
              <a:t></a:t>
            </a:r>
            <a:endParaRPr lang="en-US" altLang="ko-KR" sz="24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E3338-C8E4-47C6-BE79-944C349969CE}"/>
              </a:ext>
            </a:extLst>
          </p:cNvPr>
          <p:cNvSpPr txBox="1"/>
          <p:nvPr/>
        </p:nvSpPr>
        <p:spPr>
          <a:xfrm>
            <a:off x="236591" y="5368075"/>
            <a:ext cx="116825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/>
              <a:t>JunHo Yoon   </a:t>
            </a:r>
            <a:r>
              <a:rPr lang="ko-KR" altLang="en-US" sz="1200"/>
              <a:t>윤준호</a:t>
            </a:r>
            <a:endParaRPr lang="en-US" altLang="ko-KR" sz="1200"/>
          </a:p>
          <a:p>
            <a:pPr algn="r"/>
            <a:r>
              <a:rPr lang="en-US" altLang="ko-KR" sz="1200"/>
              <a:t>Department of Computer Engineering, Gachon University | Researcher</a:t>
            </a:r>
          </a:p>
          <a:p>
            <a:pPr algn="r"/>
            <a:endParaRPr lang="en-US" altLang="ko-KR" sz="1200"/>
          </a:p>
          <a:p>
            <a:pPr algn="r"/>
            <a:r>
              <a:rPr lang="en-US" altLang="ko-KR" sz="1200"/>
              <a:t>Tel. +82-31-750-8822   Mobile. +82-10-9110-6257</a:t>
            </a:r>
          </a:p>
          <a:p>
            <a:pPr algn="r"/>
            <a:r>
              <a:rPr lang="en-US" altLang="ko-KR" sz="1200"/>
              <a:t>E-mail. junho6257@gachon.ac.kr</a:t>
            </a:r>
          </a:p>
        </p:txBody>
      </p:sp>
    </p:spTree>
    <p:extLst>
      <p:ext uri="{BB962C8B-B14F-4D97-AF65-F5344CB8AC3E}">
        <p14:creationId xmlns:p14="http://schemas.microsoft.com/office/powerpoint/2010/main" val="425349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(1/3)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Real-Time Context Aware Recommendation System for Tourism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최근 관광 트랜드 </a:t>
            </a:r>
            <a:r>
              <a:rPr lang="en-US" altLang="ko-KR" sz="1400" b="1"/>
              <a:t>2.0</a:t>
            </a:r>
            <a:r>
              <a:rPr lang="ko-KR" altLang="en-US" sz="1400" b="1"/>
              <a:t>으로 인해 </a:t>
            </a:r>
            <a:r>
              <a:rPr lang="en-US" altLang="ko-KR" sz="1400" b="1"/>
              <a:t>Free/Foreign Independent Tour(FIT)</a:t>
            </a:r>
            <a:r>
              <a:rPr lang="ko-KR" altLang="en-US" sz="1400" b="1"/>
              <a:t>와 같이 개인 맞춤형 서비스에 대한 욕구가 증가함</a:t>
            </a:r>
            <a:endParaRPr lang="en-US" altLang="ko-KR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A8FE4C-1814-BAE0-3B13-D6089908A337}"/>
              </a:ext>
            </a:extLst>
          </p:cNvPr>
          <p:cNvSpPr txBox="1"/>
          <p:nvPr/>
        </p:nvSpPr>
        <p:spPr>
          <a:xfrm>
            <a:off x="5364866" y="3026093"/>
            <a:ext cx="566865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(a) User-based Recommendation System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관광객</a:t>
            </a:r>
            <a:r>
              <a:rPr lang="en-US" altLang="ko-KR" sz="1400" b="1"/>
              <a:t> A</a:t>
            </a:r>
            <a:r>
              <a:rPr lang="ko-KR" altLang="en-US" sz="1400" b="1"/>
              <a:t>와 유사한 관광객</a:t>
            </a:r>
            <a:r>
              <a:rPr lang="en-US" altLang="ko-KR" sz="1400" b="1"/>
              <a:t> B</a:t>
            </a:r>
            <a:r>
              <a:rPr lang="ko-KR" altLang="en-US" sz="1400" b="1"/>
              <a:t>가 방문한 관광지</a:t>
            </a:r>
            <a:r>
              <a:rPr lang="en-US" altLang="ko-KR" sz="1400" b="1"/>
              <a:t> B</a:t>
            </a:r>
            <a:r>
              <a:rPr lang="ko-KR" altLang="en-US" sz="1400" b="1"/>
              <a:t>를 추천</a:t>
            </a:r>
            <a:endParaRPr lang="en-US" altLang="ko-KR" sz="1400" b="1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User-based </a:t>
            </a:r>
            <a:r>
              <a:rPr lang="ko-KR" altLang="en-US" sz="1400" b="1"/>
              <a:t>추천 시스템은 관광지 간의 유사도와 관계 없이 추천이 가능하지만 신규 관광지에 대한 추천이 어려움</a:t>
            </a:r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(b) Item-based Recommendation System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ko-KR" altLang="en-US" sz="1400" b="1"/>
              <a:t>관광지</a:t>
            </a:r>
            <a:r>
              <a:rPr lang="en-US" altLang="ko-KR" sz="1400" b="1"/>
              <a:t> A</a:t>
            </a:r>
            <a:r>
              <a:rPr lang="ko-KR" altLang="en-US" sz="1400" b="1"/>
              <a:t>와 유사한 관광지</a:t>
            </a:r>
            <a:r>
              <a:rPr lang="en-US" altLang="ko-KR" sz="1400" b="1"/>
              <a:t> B</a:t>
            </a:r>
            <a:r>
              <a:rPr lang="ko-KR" altLang="en-US" sz="1400" b="1"/>
              <a:t>를 추천</a:t>
            </a:r>
            <a:endParaRPr lang="en-US" altLang="ko-KR" sz="1400" b="1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Item-based</a:t>
            </a:r>
            <a:r>
              <a:rPr lang="ko-KR" altLang="en-US" sz="1400" b="1"/>
              <a:t> 추천 시스템은 관광객 정보 없이 신규 관광지 또한 추천이 가능하지만 </a:t>
            </a:r>
            <a:r>
              <a:rPr lang="en-US" altLang="ko-KR" sz="1400" b="1"/>
              <a:t>User-based </a:t>
            </a:r>
            <a:r>
              <a:rPr lang="ko-KR" altLang="en-US" sz="1400" b="1"/>
              <a:t>대비 성능이 저하됨</a:t>
            </a:r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(*) Hybrid</a:t>
            </a:r>
            <a:r>
              <a:rPr lang="ko-KR" altLang="en-US" sz="1400" b="1"/>
              <a:t> </a:t>
            </a:r>
            <a:r>
              <a:rPr lang="en-US" altLang="ko-KR" sz="1400" b="1"/>
              <a:t>Recommendation</a:t>
            </a:r>
            <a:r>
              <a:rPr lang="ko-KR" altLang="en-US" sz="1400" b="1"/>
              <a:t> </a:t>
            </a:r>
            <a:r>
              <a:rPr lang="en-US" altLang="ko-KR" sz="1400" b="1"/>
              <a:t>System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User-based </a:t>
            </a:r>
            <a:r>
              <a:rPr lang="ko-KR" altLang="en-US" sz="1400" b="1"/>
              <a:t>및 </a:t>
            </a:r>
            <a:r>
              <a:rPr lang="en-US" altLang="ko-KR" sz="1400" b="1"/>
              <a:t>Item-based</a:t>
            </a:r>
            <a:r>
              <a:rPr lang="ko-KR" altLang="en-US" sz="1400" b="1"/>
              <a:t>를 결합하여 </a:t>
            </a:r>
            <a:r>
              <a:rPr lang="en-US" altLang="ko-KR" sz="1400" b="1"/>
              <a:t>User Vector</a:t>
            </a:r>
            <a:r>
              <a:rPr lang="ko-KR" altLang="en-US" sz="1400" b="1"/>
              <a:t>와 </a:t>
            </a:r>
            <a:r>
              <a:rPr lang="en-US" altLang="ko-KR" sz="1400" b="1"/>
              <a:t>Item Vector </a:t>
            </a:r>
            <a:r>
              <a:rPr lang="ko-KR" altLang="en-US" sz="1400" b="1"/>
              <a:t>간의 연결성을 기반으로 추천함</a:t>
            </a:r>
            <a:endParaRPr lang="en-US" altLang="ko-KR" sz="1400" b="1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171C7A3-0C83-DD52-F4D8-1AE115AC8EDC}"/>
              </a:ext>
            </a:extLst>
          </p:cNvPr>
          <p:cNvGrpSpPr/>
          <p:nvPr/>
        </p:nvGrpSpPr>
        <p:grpSpPr>
          <a:xfrm>
            <a:off x="1158477" y="3569185"/>
            <a:ext cx="4142777" cy="2237801"/>
            <a:chOff x="1086359" y="3429000"/>
            <a:chExt cx="4142777" cy="2237801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DBA9B7AF-5E25-F05D-BEEE-0CB83589D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359" y="3454322"/>
              <a:ext cx="2207184" cy="1950768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86D39E48-235C-1382-BD5A-3869F4E58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9272" y="3459782"/>
              <a:ext cx="1799864" cy="19453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3231B3-2F91-9CAB-1B08-026B2EF48D95}"/>
                </a:ext>
              </a:extLst>
            </p:cNvPr>
            <p:cNvSpPr txBox="1"/>
            <p:nvPr/>
          </p:nvSpPr>
          <p:spPr>
            <a:xfrm>
              <a:off x="1426794" y="5405191"/>
              <a:ext cx="152631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/>
                <a:t>(a) User-based RS</a:t>
              </a:r>
              <a:endParaRPr lang="ko-KR" altLang="en-US" sz="11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684D4B-4A90-F9F7-0B58-604666EC1263}"/>
                </a:ext>
              </a:extLst>
            </p:cNvPr>
            <p:cNvSpPr txBox="1"/>
            <p:nvPr/>
          </p:nvSpPr>
          <p:spPr>
            <a:xfrm>
              <a:off x="3566047" y="5405191"/>
              <a:ext cx="152631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/>
                <a:t>(a) Item-based RS</a:t>
              </a:r>
              <a:endParaRPr lang="ko-KR" altLang="en-US" sz="1100"/>
            </a:p>
          </p:txBody>
        </p: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D35A0215-2644-2538-8A85-15C6751941DB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83" y="3429000"/>
              <a:ext cx="0" cy="190692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869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Real-Time Context Aware Recommendation System for Tourism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관광지 추천 시스템의 경우 기후</a:t>
            </a:r>
            <a:r>
              <a:rPr lang="en-US" altLang="ko-KR" sz="1400" b="1"/>
              <a:t>(</a:t>
            </a:r>
            <a:r>
              <a:rPr lang="ko-KR" altLang="en-US" sz="1400" b="1"/>
              <a:t>기온</a:t>
            </a:r>
            <a:r>
              <a:rPr lang="en-US" altLang="ko-KR" sz="1400" b="1"/>
              <a:t>, </a:t>
            </a:r>
            <a:r>
              <a:rPr lang="ko-KR" altLang="en-US" sz="1400" b="1"/>
              <a:t>강수량</a:t>
            </a:r>
            <a:r>
              <a:rPr lang="en-US" altLang="ko-KR" sz="1400" b="1"/>
              <a:t>, etc)</a:t>
            </a:r>
            <a:r>
              <a:rPr lang="ko-KR" altLang="en-US" sz="1400" b="1"/>
              <a:t> 또는 거리</a:t>
            </a:r>
            <a:r>
              <a:rPr lang="en-US" altLang="ko-KR" sz="1400" b="1"/>
              <a:t>(</a:t>
            </a:r>
            <a:r>
              <a:rPr lang="ko-KR" altLang="en-US" sz="1400" b="1"/>
              <a:t>현재위치</a:t>
            </a:r>
            <a:r>
              <a:rPr lang="en-US" altLang="ko-KR" sz="1400" b="1"/>
              <a:t>, </a:t>
            </a:r>
            <a:r>
              <a:rPr lang="ko-KR" altLang="en-US" sz="1400" b="1"/>
              <a:t>이동 거리</a:t>
            </a:r>
            <a:r>
              <a:rPr lang="en-US" altLang="ko-KR" sz="1400" b="1"/>
              <a:t>, etc) </a:t>
            </a:r>
            <a:r>
              <a:rPr lang="ko-KR" altLang="en-US" sz="1400" b="1"/>
              <a:t>등에 따라 실시간으로 변화함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기존 </a:t>
            </a:r>
            <a:r>
              <a:rPr lang="en-US" altLang="ko-KR" sz="1400" b="1"/>
              <a:t>User-based </a:t>
            </a:r>
            <a:r>
              <a:rPr lang="ko-KR" altLang="en-US" sz="1400" b="1"/>
              <a:t>및 </a:t>
            </a:r>
            <a:r>
              <a:rPr lang="en-US" altLang="ko-KR" sz="1400" b="1"/>
              <a:t>Item-based Recommendation System</a:t>
            </a:r>
            <a:r>
              <a:rPr lang="ko-KR" altLang="en-US" sz="1400" b="1"/>
              <a:t>과 같이 패턴 기반의 관광지 추천 시스템은 상황정보를 반영하지 않기 때문에 실시간으로 변화하는 상황에 대응할 수 없음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본 논문에서는 </a:t>
            </a:r>
            <a:r>
              <a:rPr lang="en-US" altLang="ko-KR" sz="1400" b="1"/>
              <a:t>Real-time Context</a:t>
            </a:r>
            <a:r>
              <a:rPr lang="ko-KR" altLang="en-US" sz="1400" b="1"/>
              <a:t>와</a:t>
            </a:r>
            <a:r>
              <a:rPr lang="en-US" altLang="ko-KR" sz="1400" b="1"/>
              <a:t> Tourist Profile</a:t>
            </a:r>
            <a:r>
              <a:rPr lang="ko-KR" altLang="en-US" sz="1400" b="1"/>
              <a:t>을 기반으로 상위</a:t>
            </a:r>
            <a:r>
              <a:rPr lang="en-US" altLang="ko-KR" sz="1400" b="1"/>
              <a:t> 5</a:t>
            </a:r>
            <a:r>
              <a:rPr lang="ko-KR" altLang="en-US" sz="1400" b="1"/>
              <a:t>개의 관광지를 </a:t>
            </a:r>
            <a:r>
              <a:rPr lang="en-US" altLang="ko-KR" sz="1400" b="1"/>
              <a:t>Real-time Recommendation System for Tourism(R2Tour)</a:t>
            </a:r>
            <a:r>
              <a:rPr lang="ko-KR" altLang="en-US" sz="1400" b="1"/>
              <a:t>를 사용하여 추천함</a:t>
            </a:r>
            <a:endParaRPr lang="en-US" altLang="ko-KR" sz="1400" b="1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Real-time Context		</a:t>
            </a:r>
            <a:r>
              <a:rPr lang="en-US" altLang="ko-KR" sz="1400" b="1">
                <a:sym typeface="Wingdings" panose="05000000000000000000" pitchFamily="2" charset="2"/>
              </a:rPr>
              <a:t> </a:t>
            </a:r>
            <a:r>
              <a:rPr lang="ko-KR" altLang="en-US" sz="1400" b="1"/>
              <a:t>기온</a:t>
            </a:r>
            <a:r>
              <a:rPr lang="en-US" altLang="ko-KR" sz="1400" b="1"/>
              <a:t> / </a:t>
            </a:r>
            <a:r>
              <a:rPr lang="ko-KR" altLang="en-US" sz="1400" b="1"/>
              <a:t>강수량</a:t>
            </a:r>
            <a:r>
              <a:rPr lang="en-US" altLang="ko-KR" sz="1400" b="1"/>
              <a:t> / </a:t>
            </a:r>
            <a:r>
              <a:rPr lang="ko-KR" altLang="en-US" sz="1400" b="1"/>
              <a:t>계절</a:t>
            </a:r>
            <a:r>
              <a:rPr lang="en-US" altLang="ko-KR" sz="1400" b="1"/>
              <a:t> / </a:t>
            </a:r>
            <a:r>
              <a:rPr lang="ko-KR" altLang="en-US" sz="1400" b="1"/>
              <a:t>현재 위치</a:t>
            </a:r>
            <a:endParaRPr lang="en-US" altLang="ko-KR" sz="1400" b="1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ko-KR" sz="1400" b="1"/>
              <a:t>Tourist Profile		</a:t>
            </a:r>
            <a:r>
              <a:rPr lang="en-US" altLang="ko-KR" sz="1400" b="1">
                <a:sym typeface="Wingdings" panose="05000000000000000000" pitchFamily="2" charset="2"/>
              </a:rPr>
              <a:t> </a:t>
            </a:r>
            <a:r>
              <a:rPr lang="ko-KR" altLang="en-US" sz="1400" b="1"/>
              <a:t>나이대</a:t>
            </a:r>
            <a:r>
              <a:rPr lang="en-US" altLang="ko-KR" sz="1400" b="1"/>
              <a:t> / </a:t>
            </a:r>
            <a:r>
              <a:rPr lang="ko-KR" altLang="en-US" sz="1400" b="1"/>
              <a:t>성별 </a:t>
            </a:r>
            <a:r>
              <a:rPr lang="en-US" altLang="ko-KR" sz="1400" b="1"/>
              <a:t>/ </a:t>
            </a:r>
            <a:r>
              <a:rPr lang="ko-KR" altLang="en-US" sz="1400" b="1"/>
              <a:t>동반자 </a:t>
            </a:r>
            <a:r>
              <a:rPr lang="en-US" altLang="ko-KR" sz="1400" b="1"/>
              <a:t>/ </a:t>
            </a:r>
            <a:r>
              <a:rPr lang="ko-KR" altLang="en-US" sz="1400" b="1"/>
              <a:t>관광 유형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R2Tour</a:t>
            </a:r>
            <a:r>
              <a:rPr lang="ko-KR" altLang="en-US" sz="1400" b="1"/>
              <a:t>를 검증하기 위해 한전 </a:t>
            </a:r>
            <a:r>
              <a:rPr lang="en-US" altLang="ko-KR" sz="1400" b="1"/>
              <a:t>KDN</a:t>
            </a:r>
            <a:r>
              <a:rPr lang="ko-KR" altLang="en-US" sz="1400" b="1"/>
              <a:t>에서 제공받은 전기차 주행 데이터</a:t>
            </a:r>
            <a:r>
              <a:rPr lang="en-US" altLang="ko-KR" sz="1400" b="1"/>
              <a:t>(EVGPS), Visit</a:t>
            </a:r>
            <a:r>
              <a:rPr lang="ko-KR" altLang="en-US" sz="1400" b="1"/>
              <a:t> </a:t>
            </a:r>
            <a:r>
              <a:rPr lang="en-US" altLang="ko-KR" sz="1400" b="1"/>
              <a:t>Korea</a:t>
            </a:r>
            <a:r>
              <a:rPr lang="ko-KR" altLang="en-US" sz="1400" b="1"/>
              <a:t> </a:t>
            </a:r>
            <a:r>
              <a:rPr lang="en-US" altLang="ko-KR" sz="1400" b="1"/>
              <a:t>Data Lab</a:t>
            </a:r>
            <a:r>
              <a:rPr lang="ko-KR" altLang="en-US" sz="1400" b="1"/>
              <a:t>과 기상청 데이터를 결합하여 생성한 제주도 내 관광지</a:t>
            </a:r>
            <a:r>
              <a:rPr lang="en-US" altLang="ko-KR" sz="1400" b="1"/>
              <a:t>, </a:t>
            </a:r>
            <a:r>
              <a:rPr lang="ko-KR" altLang="en-US" sz="1400" b="1"/>
              <a:t>상황정보와 관광객 프로필 정보를 기반으로 </a:t>
            </a:r>
            <a:r>
              <a:rPr lang="en-US" altLang="ko-KR" sz="1400" b="1"/>
              <a:t>R2Tour</a:t>
            </a:r>
            <a:r>
              <a:rPr lang="ko-KR" altLang="en-US" sz="1400" b="1"/>
              <a:t>를 평가함</a:t>
            </a:r>
            <a:endParaRPr lang="en-US" altLang="ko-KR" sz="1400" b="1"/>
          </a:p>
        </p:txBody>
      </p:sp>
    </p:spTree>
    <p:extLst>
      <p:ext uri="{BB962C8B-B14F-4D97-AF65-F5344CB8AC3E}">
        <p14:creationId xmlns:p14="http://schemas.microsoft.com/office/powerpoint/2010/main" val="351171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Real-Time Context Aware Recommendation System for Tourism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Data Pre-processing &gt; Visit Korea Data Lab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(a)</a:t>
            </a:r>
            <a:r>
              <a:rPr lang="ko-KR" altLang="en-US" sz="1400" b="1"/>
              <a:t>와 같이 중심</a:t>
            </a:r>
            <a:r>
              <a:rPr lang="en-US" altLang="ko-KR" sz="1400" b="1"/>
              <a:t>-</a:t>
            </a:r>
            <a:r>
              <a:rPr lang="ko-KR" altLang="en-US" sz="1400" b="1"/>
              <a:t>연관 관광지를 기반으로 </a:t>
            </a:r>
            <a:r>
              <a:rPr lang="en-US" altLang="ko-KR" sz="1400" b="1"/>
              <a:t>2018.01 ~ 2022.09 </a:t>
            </a:r>
            <a:r>
              <a:rPr lang="ko-KR" altLang="en-US" sz="1400" b="1"/>
              <a:t>동안 기 수집된 제주도 내 월별 중심 관광지 </a:t>
            </a:r>
            <a:r>
              <a:rPr lang="en-US" altLang="ko-KR" sz="1400" b="1"/>
              <a:t>Top 10</a:t>
            </a:r>
            <a:r>
              <a:rPr lang="ko-KR" altLang="en-US" sz="1400" b="1"/>
              <a:t>과 중심 관광지 별 연관 관광지 </a:t>
            </a:r>
            <a:r>
              <a:rPr lang="en-US" altLang="ko-KR" sz="1400" b="1"/>
              <a:t>Top5</a:t>
            </a:r>
            <a:r>
              <a:rPr lang="ko-KR" altLang="en-US" sz="1400" b="1"/>
              <a:t>를 추출 및 결합함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(b)</a:t>
            </a:r>
            <a:r>
              <a:rPr lang="ko-KR" altLang="en-US" sz="1400" b="1"/>
              <a:t>와 같이 월별 중심 관광지에 대한 성</a:t>
            </a:r>
            <a:r>
              <a:rPr lang="en-US" altLang="ko-KR" sz="1400" b="1"/>
              <a:t>/</a:t>
            </a:r>
            <a:r>
              <a:rPr lang="ko-KR" altLang="en-US" sz="1400" b="1"/>
              <a:t>연령별 방문자 및 동반 유형을 결합하여 </a:t>
            </a:r>
            <a:r>
              <a:rPr lang="en-US" altLang="ko-KR" sz="1400" b="1"/>
              <a:t>Tourist Profile</a:t>
            </a:r>
            <a:r>
              <a:rPr lang="ko-KR" altLang="en-US" sz="1400" b="1"/>
              <a:t>로 사용함</a:t>
            </a:r>
            <a:endParaRPr lang="en-US" altLang="ko-KR" sz="1400" b="1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BF49FF8-C7C9-2F08-DC28-67CEB267762A}"/>
              </a:ext>
            </a:extLst>
          </p:cNvPr>
          <p:cNvGrpSpPr/>
          <p:nvPr/>
        </p:nvGrpSpPr>
        <p:grpSpPr>
          <a:xfrm>
            <a:off x="1279391" y="3594826"/>
            <a:ext cx="4145026" cy="2464565"/>
            <a:chOff x="6019531" y="3126237"/>
            <a:chExt cx="4743719" cy="3212589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34830CFB-59F1-72ED-9731-495047B9A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4052" y="3126237"/>
              <a:ext cx="4729198" cy="3212589"/>
            </a:xfrm>
            <a:prstGeom prst="rect">
              <a:avLst/>
            </a:prstGeom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0355EC5F-3623-A51A-4C80-5649F342A31D}"/>
                </a:ext>
              </a:extLst>
            </p:cNvPr>
            <p:cNvSpPr/>
            <p:nvPr/>
          </p:nvSpPr>
          <p:spPr>
            <a:xfrm>
              <a:off x="6019531" y="3343251"/>
              <a:ext cx="2188087" cy="132274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DA308A9-34F5-CB34-E7CF-D172EBD756A4}"/>
                </a:ext>
              </a:extLst>
            </p:cNvPr>
            <p:cNvSpPr/>
            <p:nvPr/>
          </p:nvSpPr>
          <p:spPr>
            <a:xfrm>
              <a:off x="6019531" y="4805003"/>
              <a:ext cx="2188087" cy="132274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ED17453-59A3-D746-B597-CE63269A4854}"/>
              </a:ext>
            </a:extLst>
          </p:cNvPr>
          <p:cNvGrpSpPr/>
          <p:nvPr/>
        </p:nvGrpSpPr>
        <p:grpSpPr>
          <a:xfrm>
            <a:off x="5848070" y="3594827"/>
            <a:ext cx="4564753" cy="2464565"/>
            <a:chOff x="1157681" y="2695350"/>
            <a:chExt cx="7197754" cy="3764173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AD8D622A-1109-A38F-B18B-BC0DE2A6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7681" y="2695351"/>
              <a:ext cx="7197754" cy="3764172"/>
            </a:xfrm>
            <a:prstGeom prst="rect">
              <a:avLst/>
            </a:prstGeom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16BBE427-CF25-53E9-E1F2-DA5F8C1AE06E}"/>
                </a:ext>
              </a:extLst>
            </p:cNvPr>
            <p:cNvSpPr/>
            <p:nvPr/>
          </p:nvSpPr>
          <p:spPr>
            <a:xfrm>
              <a:off x="4829175" y="2695350"/>
              <a:ext cx="3526260" cy="19290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2472425-487B-9523-664F-1EC9E751593D}"/>
                </a:ext>
              </a:extLst>
            </p:cNvPr>
            <p:cNvSpPr/>
            <p:nvPr/>
          </p:nvSpPr>
          <p:spPr>
            <a:xfrm>
              <a:off x="4829175" y="4795837"/>
              <a:ext cx="3526260" cy="16636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E700CD9-F2E5-700D-8BC8-11B9522D500B}"/>
              </a:ext>
            </a:extLst>
          </p:cNvPr>
          <p:cNvSpPr txBox="1"/>
          <p:nvPr/>
        </p:nvSpPr>
        <p:spPr>
          <a:xfrm>
            <a:off x="1292079" y="6059391"/>
            <a:ext cx="4032068" cy="248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b="1"/>
              <a:t>(a) </a:t>
            </a:r>
            <a:r>
              <a:rPr lang="ko-KR" altLang="en-US" sz="1100" b="1"/>
              <a:t>중심</a:t>
            </a:r>
            <a:r>
              <a:rPr lang="en-US" altLang="ko-KR" sz="1100" b="1"/>
              <a:t>-</a:t>
            </a:r>
            <a:r>
              <a:rPr lang="ko-KR" altLang="en-US" sz="1100" b="1"/>
              <a:t>연관 관광지</a:t>
            </a:r>
            <a:endParaRPr lang="ko-KR" altLang="en-US" sz="11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07ABEA-07A4-EF85-BF4D-0EC38134E131}"/>
              </a:ext>
            </a:extLst>
          </p:cNvPr>
          <p:cNvSpPr txBox="1"/>
          <p:nvPr/>
        </p:nvSpPr>
        <p:spPr>
          <a:xfrm>
            <a:off x="5851121" y="6059391"/>
            <a:ext cx="4561701" cy="248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b="1"/>
              <a:t>(b) Tourist Profile</a:t>
            </a:r>
            <a:endParaRPr lang="ko-KR" altLang="en-US" sz="1100"/>
          </a:p>
        </p:txBody>
      </p:sp>
    </p:spTree>
    <p:extLst>
      <p:ext uri="{BB962C8B-B14F-4D97-AF65-F5344CB8AC3E}">
        <p14:creationId xmlns:p14="http://schemas.microsoft.com/office/powerpoint/2010/main" val="179283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Real-Time Context Aware Recommendation System for Tourism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Data Pre-processing &gt; </a:t>
            </a:r>
            <a:r>
              <a:rPr lang="ko-KR" altLang="en-US" sz="1400" b="1"/>
              <a:t>기상청 기상자료개방포털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b="1"/>
              <a:t>데이터 측정 일을 기준으로 월별 평균 기온 및 강수량을 기반으로 </a:t>
            </a:r>
            <a:r>
              <a:rPr lang="en-US" altLang="ko-KR" sz="1400" b="1"/>
              <a:t>Real-time Context</a:t>
            </a:r>
            <a:r>
              <a:rPr lang="ko-KR" altLang="en-US" sz="1400" b="1"/>
              <a:t>를 생성함</a:t>
            </a:r>
            <a:endParaRPr lang="en-US" altLang="ko-KR" sz="1400" b="1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941C010-0217-D857-C4A7-A1AC89F3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529" y="2919852"/>
            <a:ext cx="4697661" cy="328082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6F27D7B-3E32-10B9-D0CA-2B16F1666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440" y="2914258"/>
            <a:ext cx="4697661" cy="3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24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901314A-F714-40E0-AF41-6AA9A8592C5B}"/>
              </a:ext>
            </a:extLst>
          </p:cNvPr>
          <p:cNvGrpSpPr/>
          <p:nvPr/>
        </p:nvGrpSpPr>
        <p:grpSpPr>
          <a:xfrm>
            <a:off x="236593" y="223804"/>
            <a:ext cx="11682579" cy="6491587"/>
            <a:chOff x="457200" y="212274"/>
            <a:chExt cx="11277600" cy="634818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57200" y="457199"/>
              <a:ext cx="11277600" cy="6103257"/>
            </a:xfrm>
            <a:prstGeom prst="roundRect">
              <a:avLst>
                <a:gd name="adj" fmla="val 248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양쪽 모서리가 둥근 사각형 7"/>
            <p:cNvSpPr/>
            <p:nvPr/>
          </p:nvSpPr>
          <p:spPr>
            <a:xfrm>
              <a:off x="457200" y="212274"/>
              <a:ext cx="11277600" cy="792897"/>
            </a:xfrm>
            <a:prstGeom prst="round2SameRect">
              <a:avLst>
                <a:gd name="adj1" fmla="val 13667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>
                <a:lnSpc>
                  <a:spcPct val="150000"/>
                </a:lnSpc>
                <a:defRPr/>
              </a:pPr>
              <a:r>
                <a:rPr lang="en-US" altLang="ko-KR" sz="2400" b="1" i="1" kern="0">
                  <a:solidFill>
                    <a:schemeClr val="bg1"/>
                  </a:solidFill>
                </a:rPr>
                <a:t>IIP Lab Seminar. </a:t>
              </a:r>
              <a:r>
                <a:rPr lang="en-US" altLang="ko-KR" sz="1100" i="1" kern="0">
                  <a:solidFill>
                    <a:schemeClr val="bg1"/>
                  </a:solidFill>
                </a:rPr>
                <a:t>Research Progress and Future Works</a:t>
              </a:r>
              <a:endParaRPr lang="ko-KR" altLang="en-US" sz="4000" i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5D0128-3445-4302-8563-21AEE3DC4A1A}"/>
              </a:ext>
            </a:extLst>
          </p:cNvPr>
          <p:cNvSpPr txBox="1"/>
          <p:nvPr/>
        </p:nvSpPr>
        <p:spPr>
          <a:xfrm>
            <a:off x="753353" y="1250096"/>
            <a:ext cx="1068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/>
              <a:t>Research Progress (2/3)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24134DE-EEF2-4B12-808A-DF022C1CD809}"/>
              </a:ext>
            </a:extLst>
          </p:cNvPr>
          <p:cNvCxnSpPr>
            <a:cxnSpLocks/>
          </p:cNvCxnSpPr>
          <p:nvPr/>
        </p:nvCxnSpPr>
        <p:spPr>
          <a:xfrm>
            <a:off x="753353" y="1619428"/>
            <a:ext cx="3550082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5B0504-B7F3-4DE4-8464-406E0CF3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BB162-8746-42C9-BFFF-D75069B6786A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D696-1429-E508-79B4-98563CF6F987}"/>
              </a:ext>
            </a:extLst>
          </p:cNvPr>
          <p:cNvSpPr txBox="1"/>
          <p:nvPr/>
        </p:nvSpPr>
        <p:spPr>
          <a:xfrm>
            <a:off x="753353" y="1895131"/>
            <a:ext cx="106892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■"/>
            </a:pPr>
            <a:r>
              <a:rPr lang="en-US" altLang="ko-KR" sz="1600" b="1"/>
              <a:t>Real-Time Context Aware Recommendation System for Tourism</a:t>
            </a:r>
          </a:p>
          <a:p>
            <a:endParaRPr lang="en-US" altLang="ko-KR" sz="1600"/>
          </a:p>
          <a:p>
            <a:pPr marL="285750" indent="-285750">
              <a:buFontTx/>
              <a:buChar char="-"/>
            </a:pPr>
            <a:r>
              <a:rPr lang="en-US" altLang="ko-KR" sz="1400" b="1"/>
              <a:t>Data Pre-processing &gt; EVGPS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2011.06 ~ 2013.06</a:t>
            </a:r>
            <a:r>
              <a:rPr lang="ko-KR" altLang="en-US" sz="1400" b="1"/>
              <a:t> 동안 </a:t>
            </a:r>
            <a:r>
              <a:rPr lang="en-US" altLang="ko-KR" sz="1400" b="1"/>
              <a:t>52</a:t>
            </a:r>
            <a:r>
              <a:rPr lang="ko-KR" altLang="en-US" sz="1400" b="1"/>
              <a:t>개의 전기 차 주행 데이터를 기록한 것으로 차량 </a:t>
            </a:r>
            <a:r>
              <a:rPr lang="en-US" altLang="ko-KR" sz="1400" b="1"/>
              <a:t>ID </a:t>
            </a:r>
            <a:r>
              <a:rPr lang="ko-KR" altLang="en-US" sz="1400" b="1"/>
              <a:t>값을 기준으로 </a:t>
            </a:r>
            <a:r>
              <a:rPr lang="en-US" altLang="ko-KR" sz="1400" b="1"/>
              <a:t>1</a:t>
            </a:r>
            <a:r>
              <a:rPr lang="ko-KR" altLang="en-US" sz="1400" b="1"/>
              <a:t>분 단위로 위치가 기록됨</a:t>
            </a: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b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b="1"/>
              <a:t>EVGPS</a:t>
            </a:r>
            <a:r>
              <a:rPr lang="ko-KR" altLang="en-US" sz="1400" b="1"/>
              <a:t>는 주행 데이터 특성을 고려해 </a:t>
            </a:r>
            <a:r>
              <a:rPr lang="en-US" altLang="ko-KR" sz="1400" b="1"/>
              <a:t>&gt;= 10</a:t>
            </a:r>
            <a:r>
              <a:rPr lang="ko-KR" altLang="en-US" sz="1400" b="1"/>
              <a:t>분 및 </a:t>
            </a:r>
            <a:r>
              <a:rPr lang="en-US" altLang="ko-KR" sz="1400" b="1"/>
              <a:t>&lt; 200</a:t>
            </a:r>
            <a:r>
              <a:rPr lang="ko-KR" altLang="en-US" sz="1400" b="1"/>
              <a:t>분 동안 이동이 없을 경우 해당 지역을 방문한 것으로 사용함</a:t>
            </a:r>
            <a:endParaRPr lang="en-US" altLang="ko-KR" sz="1400" b="1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64DB7F3-B628-2172-3927-FF972B8EB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77" y="3335534"/>
            <a:ext cx="7557270" cy="29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443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128066</TotalTime>
  <Words>4369</Words>
  <Application>Microsoft Office PowerPoint</Application>
  <PresentationFormat>와이드스크린</PresentationFormat>
  <Paragraphs>818</Paragraphs>
  <Slides>43</Slides>
  <Notes>42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47" baseType="lpstr">
      <vt:lpstr>맑은 고딕</vt:lpstr>
      <vt:lpstr>Arial</vt:lpstr>
      <vt:lpstr>Wingdings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조땡</dc:creator>
  <cp:lastModifiedBy>윤준호</cp:lastModifiedBy>
  <cp:revision>10312</cp:revision>
  <cp:lastPrinted>2022-01-04T03:27:22Z</cp:lastPrinted>
  <dcterms:created xsi:type="dcterms:W3CDTF">2019-04-17T04:58:35Z</dcterms:created>
  <dcterms:modified xsi:type="dcterms:W3CDTF">2023-07-12T03:23:54Z</dcterms:modified>
</cp:coreProperties>
</file>