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5" r:id="rId4"/>
    <p:sldId id="276" r:id="rId5"/>
    <p:sldId id="258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FD7E02"/>
    <a:srgbClr val="FDE226"/>
    <a:srgbClr val="994A9F"/>
    <a:srgbClr val="50AC48"/>
    <a:srgbClr val="2D7EB7"/>
    <a:srgbClr val="E31919"/>
    <a:srgbClr val="46FF46"/>
    <a:srgbClr val="464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83906" autoAdjust="0"/>
  </p:normalViewPr>
  <p:slideViewPr>
    <p:cSldViewPr snapToGrid="0">
      <p:cViewPr>
        <p:scale>
          <a:sx n="125" d="100"/>
          <a:sy n="125" d="100"/>
        </p:scale>
        <p:origin x="3906" y="996"/>
      </p:cViewPr>
      <p:guideLst/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985A17-E1A3-4C2C-8C73-097FF31A2E69}" type="datetimeFigureOut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77F74-42AE-4F3A-87A9-862FB91A7B4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74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77F74-42AE-4F3A-87A9-862FB91A7B4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92696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77F74-42AE-4F3A-87A9-862FB91A7B4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6077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77F74-42AE-4F3A-87A9-862FB91A7B4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95846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77F74-42AE-4F3A-87A9-862FB91A7B4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284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77F74-42AE-4F3A-87A9-862FB91A7B4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221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69BF01-5A64-EA4A-F19E-3FDC093A19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E1EDEC4-E350-6207-2FD2-EBB49BB44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6D1A3C-1308-B717-83BC-2CCFA62CA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E6FDC-8D5B-4E23-8BEF-E7F0A2CF42C1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2C52B8-ECB9-1257-3088-1628BB66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13B8BAB-07CA-200A-083E-4B97BB0C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09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98306C-F64B-98B4-5588-5C8DB1FB4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9187C13-DE75-188C-F8A2-11B904A31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881A7B-F8BF-C790-665B-DA67B0DB3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DA101-E9EE-4873-ADCA-C4CF1B960CF5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7E8853-7B23-8D41-6328-ADA01FCB1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0FF08D-F76C-6C4A-0618-695D2E2AA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05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1A0163F-B443-7B7B-DEF5-41DC251F6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2DDBC9D-F799-FE80-8B0F-335C9A36C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86FF68-28AF-8D1A-BC27-E0B697B35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71F9-378F-4060-B92B-A0A0F9461823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D269C-2C89-9ECD-3771-9442E946E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5C45D14-67FC-CD99-A91C-F27F4E8B9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98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21A55D-2E81-6061-0A47-DA5B8E4A6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76A4742-DBE4-0C1D-1476-903955A74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72E3CED-D089-C4B2-41B4-794D883B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42CF3-4BE8-40C7-A130-5BFCDE0641E8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D7AB4F-687F-354C-77E7-CAE076A8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95D97F-6491-0BB8-BB12-375052E11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874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3C72F2-FD13-E9DC-6FF6-D6130FDFC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F700918-EE7D-5483-81B2-062742D3C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1FCEEC-A23C-D74F-3086-84DAAABE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0EF88-57F5-4616-94A8-EDEDAD35EA51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7CC695-9CDA-A9B6-E1EA-82B095310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912629-07D7-B4B3-AEED-A3E3A276B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459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AA612D-1BC6-8B39-0E3F-5D3BAF69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4B1C30B-3CCA-E378-AAEA-AC332E0BB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11E3344-C6F1-2069-1A2D-10D2A81A1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711DC2-1FB9-D206-AC8F-EF59D73BE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7BA9A-7C77-4051-9E24-B215FCDF7BD7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404EDA4-C7CC-A3C2-6077-EC76AC1B3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2A4152E-11A4-28DE-68C1-39C034D3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30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3FC577-79A3-7C2B-31A1-583DA40E3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BAAB881-699F-A96E-963A-245EA11B1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E869AD2-5167-285B-0013-7BFE6E6A6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9F4FC5D-769E-F8A3-5139-BC62D03EB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8BB8D92-7512-A057-2813-E43F874DD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B4EA7C9-5559-364A-CDE1-5A29CBBC6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30DB8-66D7-4B37-8E60-DFFE4669E4FC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769EB00-3109-2FDC-DDA6-CFFF23E7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C5CD999-1A53-A2D3-BA13-A9DDA7EA6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21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F4CCA2-FC8E-DBE1-058B-49FFA355F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4BF6EF2-2CFA-9CC2-D1BF-31AE39E3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FFD8-695C-46EB-B938-C53D52D60D72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1677EB7-EB66-5398-96CD-0F75583D7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507154D-BB39-F2C9-C6D6-8F1497300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822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42648DF-79B5-AF8F-B214-B5F92D8C6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4F9E-AF00-4CE1-AF1C-9663042BAE74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B6261DE-F771-36E3-17AC-47E93FF6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570F3FB-F246-F550-24B4-33B0DEA85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367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BB7FBB-8F91-10B1-C2D0-51EA81B40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1031AC-EE3F-3FE1-59C7-D95521A48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D3616F5-1B35-9ABF-86BC-C267A87EF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7B0A784-F829-C473-96F9-BFCEAC4F6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1A22A-E6C5-4EDE-B394-E575D551DCC3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332C3E4-AEDA-C4C4-8E63-B7B90845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94664DE-7226-3A65-C9E8-7399F58A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809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6AEF76-6329-71FD-64BA-DFD199459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9C05771-4991-818E-DBE7-FF71560E63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AE54D95-7B63-8099-4C94-61BFB8F28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95A6B9-A967-C342-FD77-83E250F5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623DB-F820-43C8-BEEE-39D132A243A0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9044756-2C7E-6203-1FC0-BD6DA8C3F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B20593A-C3ED-4724-53E9-DA8FA8770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413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6CCBB7A-26C3-E172-70CF-E36822608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7DEB5E9-F0D2-0DEB-CB32-793E640C1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0A4CDF-38EC-6CA8-0DA4-F3CCB5AE9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9E97B-D71F-4C41-85C6-ED49488DA7FB}" type="datetime1">
              <a:rPr lang="ko-KR" altLang="en-US" smtClean="0"/>
              <a:t>2023-11-14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A5A4BC-91F1-415A-8BC8-D9E20AA7C6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34CA7B-308B-8219-4989-47471DD5E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B7B25-E95D-4C86-9A89-F48C3289424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4975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8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FFB0553-887D-12E7-AAAC-67149A5CE783}"/>
              </a:ext>
            </a:extLst>
          </p:cNvPr>
          <p:cNvSpPr txBox="1"/>
          <p:nvPr/>
        </p:nvSpPr>
        <p:spPr>
          <a:xfrm>
            <a:off x="546100" y="485006"/>
            <a:ext cx="11099800" cy="2790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4800" b="1" i="1" kern="0">
                <a:solidFill>
                  <a:schemeClr val="bg1"/>
                </a:solidFill>
              </a:rPr>
              <a:t>IIP Lab</a:t>
            </a:r>
            <a:endParaRPr lang="en-US" altLang="ko-KR" sz="6000" b="1" i="1" kern="0">
              <a:solidFill>
                <a:schemeClr val="bg1"/>
              </a:solidFill>
            </a:endParaRPr>
          </a:p>
          <a:p>
            <a:pPr latinLnBrk="0">
              <a:lnSpc>
                <a:spcPct val="150000"/>
              </a:lnSpc>
              <a:defRPr/>
            </a:pPr>
            <a:r>
              <a:rPr lang="en-US" altLang="ko-KR" sz="2400" kern="0">
                <a:solidFill>
                  <a:schemeClr val="bg1"/>
                </a:solidFill>
              </a:rPr>
              <a:t>Research Progress</a:t>
            </a:r>
          </a:p>
          <a:p>
            <a:pPr algn="r" latinLnBrk="0">
              <a:lnSpc>
                <a:spcPct val="150000"/>
              </a:lnSpc>
              <a:defRPr/>
            </a:pPr>
            <a:endParaRPr lang="en-US" altLang="ko-KR" sz="2400" kern="0">
              <a:solidFill>
                <a:schemeClr val="bg1"/>
              </a:solidFill>
            </a:endParaRPr>
          </a:p>
          <a:p>
            <a:pPr algn="r" latinLnBrk="0">
              <a:lnSpc>
                <a:spcPct val="150000"/>
              </a:lnSpc>
              <a:defRPr/>
            </a:pPr>
            <a:r>
              <a:rPr lang="en-US" altLang="ko-KR" sz="2400" kern="0">
                <a:solidFill>
                  <a:schemeClr val="bg1"/>
                </a:solidFill>
              </a:rPr>
              <a:t>Nov. 2023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5F1970-32BB-3CE6-A829-E061FD7B3A47}"/>
              </a:ext>
            </a:extLst>
          </p:cNvPr>
          <p:cNvSpPr txBox="1"/>
          <p:nvPr/>
        </p:nvSpPr>
        <p:spPr>
          <a:xfrm>
            <a:off x="546100" y="5457038"/>
            <a:ext cx="11099800" cy="915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>
              <a:lnSpc>
                <a:spcPct val="150000"/>
              </a:lnSpc>
            </a:pPr>
            <a:r>
              <a:rPr lang="en-US" altLang="ko-KR" sz="2000" b="1" kern="0">
                <a:solidFill>
                  <a:prstClr val="white"/>
                </a:solidFill>
              </a:rPr>
              <a:t>Intelligent Information Processing Lab</a:t>
            </a:r>
          </a:p>
          <a:p>
            <a:pPr lvl="1" algn="r">
              <a:lnSpc>
                <a:spcPct val="150000"/>
              </a:lnSpc>
            </a:pPr>
            <a:r>
              <a:rPr lang="en-US" altLang="ko-KR">
                <a:solidFill>
                  <a:prstClr val="white"/>
                </a:solidFill>
              </a:rPr>
              <a:t>JunHo Yoon</a:t>
            </a: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96F670DE-CD05-E59A-BC90-0F3474DA9C30}"/>
              </a:ext>
            </a:extLst>
          </p:cNvPr>
          <p:cNvCxnSpPr>
            <a:cxnSpLocks/>
          </p:cNvCxnSpPr>
          <p:nvPr/>
        </p:nvCxnSpPr>
        <p:spPr>
          <a:xfrm>
            <a:off x="546100" y="1610133"/>
            <a:ext cx="412024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81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8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4AC4B-5286-288F-70EE-B2F99BADF461}"/>
              </a:ext>
            </a:extLst>
          </p:cNvPr>
          <p:cNvSpPr txBox="1"/>
          <p:nvPr/>
        </p:nvSpPr>
        <p:spPr>
          <a:xfrm>
            <a:off x="157162" y="180975"/>
            <a:ext cx="11877675" cy="735842"/>
          </a:xfrm>
          <a:prstGeom prst="rect">
            <a:avLst/>
          </a:prstGeom>
          <a:noFill/>
        </p:spPr>
        <p:txBody>
          <a:bodyPr wrap="square" anchor="t" anchorCtr="0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>
                <a:solidFill>
                  <a:schemeClr val="bg1"/>
                </a:solidFill>
              </a:rPr>
              <a:t>IIP Lab </a:t>
            </a:r>
            <a:r>
              <a:rPr lang="en-US" altLang="ko-KR" sz="1600" b="1" i="1" kern="0">
                <a:solidFill>
                  <a:schemeClr val="bg1">
                    <a:lumMod val="75000"/>
                  </a:schemeClr>
                </a:solidFill>
              </a:rPr>
              <a:t>Research Progress</a:t>
            </a:r>
            <a:endParaRPr lang="en-US" altLang="ko-KR" sz="1400" b="1" ker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763A6CA-99F2-ADE1-DD18-F051D35FCE81}"/>
              </a:ext>
            </a:extLst>
          </p:cNvPr>
          <p:cNvCxnSpPr>
            <a:cxnSpLocks/>
          </p:cNvCxnSpPr>
          <p:nvPr/>
        </p:nvCxnSpPr>
        <p:spPr>
          <a:xfrm>
            <a:off x="157162" y="970413"/>
            <a:ext cx="118776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6C7FE27-934E-BD29-3766-A71AD4F41C83}"/>
              </a:ext>
            </a:extLst>
          </p:cNvPr>
          <p:cNvSpPr txBox="1"/>
          <p:nvPr/>
        </p:nvSpPr>
        <p:spPr>
          <a:xfrm>
            <a:off x="1633811" y="1580013"/>
            <a:ext cx="8924376" cy="2260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>
                <a:solidFill>
                  <a:schemeClr val="bg1"/>
                </a:solidFill>
              </a:rPr>
              <a:t>Contents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600" b="1" i="1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01. Progress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b="1" i="1" kern="0">
              <a:solidFill>
                <a:schemeClr val="bg1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600" b="1" i="1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02. Future  Work</a:t>
            </a:r>
          </a:p>
        </p:txBody>
      </p:sp>
    </p:spTree>
    <p:extLst>
      <p:ext uri="{BB962C8B-B14F-4D97-AF65-F5344CB8AC3E}">
        <p14:creationId xmlns:p14="http://schemas.microsoft.com/office/powerpoint/2010/main" val="215095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8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4AC4B-5286-288F-70EE-B2F99BADF461}"/>
              </a:ext>
            </a:extLst>
          </p:cNvPr>
          <p:cNvSpPr txBox="1"/>
          <p:nvPr/>
        </p:nvSpPr>
        <p:spPr>
          <a:xfrm>
            <a:off x="157162" y="180975"/>
            <a:ext cx="11877675" cy="735842"/>
          </a:xfrm>
          <a:prstGeom prst="rect">
            <a:avLst/>
          </a:prstGeom>
          <a:noFill/>
        </p:spPr>
        <p:txBody>
          <a:bodyPr wrap="square" anchor="t" anchorCtr="0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>
                <a:solidFill>
                  <a:schemeClr val="bg1"/>
                </a:solidFill>
              </a:rPr>
              <a:t>IIP Lab </a:t>
            </a:r>
            <a:r>
              <a:rPr lang="en-US" altLang="ko-KR" sz="1600" b="1" i="1" kern="0">
                <a:solidFill>
                  <a:schemeClr val="bg1">
                    <a:lumMod val="75000"/>
                  </a:schemeClr>
                </a:solidFill>
              </a:rPr>
              <a:t>Research Progress</a:t>
            </a:r>
            <a:endParaRPr lang="en-US" altLang="ko-KR" sz="1400" b="1" ker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763A6CA-99F2-ADE1-DD18-F051D35FCE81}"/>
              </a:ext>
            </a:extLst>
          </p:cNvPr>
          <p:cNvCxnSpPr>
            <a:cxnSpLocks/>
          </p:cNvCxnSpPr>
          <p:nvPr/>
        </p:nvCxnSpPr>
        <p:spPr>
          <a:xfrm>
            <a:off x="157162" y="970413"/>
            <a:ext cx="118776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61DE28-5342-56DB-8137-0148A978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91800" y="6311900"/>
            <a:ext cx="1443037" cy="365125"/>
          </a:xfrm>
        </p:spPr>
        <p:txBody>
          <a:bodyPr/>
          <a:lstStyle/>
          <a:p>
            <a:fld id="{5D1B7B25-E95D-4C86-9A89-F48C32894246}" type="slidenum">
              <a:rPr lang="ko-KR" altLang="en-US" sz="1600" b="1" smtClean="0">
                <a:solidFill>
                  <a:schemeClr val="bg1"/>
                </a:solidFill>
              </a:rPr>
              <a:t>3</a:t>
            </a:fld>
            <a:endParaRPr lang="ko-KR" altLang="en-US" sz="1600" b="1">
              <a:solidFill>
                <a:schemeClr val="bg1"/>
              </a:solidFill>
            </a:endParaRPr>
          </a:p>
        </p:txBody>
      </p:sp>
      <p:sp>
        <p:nvSpPr>
          <p:cNvPr id="8" name="슬라이드 번호 개체 틀 5">
            <a:extLst>
              <a:ext uri="{FF2B5EF4-FFF2-40B4-BE49-F238E27FC236}">
                <a16:creationId xmlns:a16="http://schemas.microsoft.com/office/drawing/2014/main" id="{28778DC9-82BA-EE73-78F7-A40D4F1B6D70}"/>
              </a:ext>
            </a:extLst>
          </p:cNvPr>
          <p:cNvSpPr txBox="1">
            <a:spLocks/>
          </p:cNvSpPr>
          <p:nvPr/>
        </p:nvSpPr>
        <p:spPr>
          <a:xfrm>
            <a:off x="157162" y="6311900"/>
            <a:ext cx="10434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600" b="1">
                <a:solidFill>
                  <a:schemeClr val="bg1"/>
                </a:solidFill>
              </a:rPr>
              <a:t>01. Progress</a:t>
            </a:r>
            <a:endParaRPr lang="ko-KR" altLang="en-US" sz="1600" b="1">
              <a:solidFill>
                <a:schemeClr val="bg1"/>
              </a:solidFill>
            </a:endParaRP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710B461B-A4B0-79DD-59DC-96E7EAD2ABC4}"/>
              </a:ext>
            </a:extLst>
          </p:cNvPr>
          <p:cNvCxnSpPr>
            <a:cxnSpLocks/>
          </p:cNvCxnSpPr>
          <p:nvPr/>
        </p:nvCxnSpPr>
        <p:spPr>
          <a:xfrm>
            <a:off x="157162" y="6304413"/>
            <a:ext cx="118776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20FAF24-D391-88FF-F8D9-21581138A259}"/>
              </a:ext>
            </a:extLst>
          </p:cNvPr>
          <p:cNvSpPr txBox="1"/>
          <p:nvPr/>
        </p:nvSpPr>
        <p:spPr>
          <a:xfrm>
            <a:off x="358775" y="1250096"/>
            <a:ext cx="114744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맑은 고딕" panose="020B0503020000020004" pitchFamily="50" charset="-127"/>
              <a:buChar char="■"/>
            </a:pPr>
            <a:r>
              <a:rPr lang="en-US" altLang="ko-KR" b="1">
                <a:solidFill>
                  <a:schemeClr val="bg1"/>
                </a:solidFill>
              </a:rPr>
              <a:t>MobiSec 2023</a:t>
            </a:r>
          </a:p>
          <a:p>
            <a:pPr marL="285750" indent="-285750">
              <a:buFont typeface="맑은 고딕" panose="020B0503020000020004" pitchFamily="50" charset="-127"/>
              <a:buChar char="■"/>
            </a:pPr>
            <a:endParaRPr lang="en-US" altLang="ko-KR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b="1">
                <a:solidFill>
                  <a:schemeClr val="bg1"/>
                </a:solidFill>
              </a:rPr>
              <a:t>Few-shot and Multi-biometrics for Management Identification in Energy Industry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Article History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Submission		: 02 Oct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Accepted		: 08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Camera Ready	: 17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Author Registration	: 20 Nov 2023 # 700,000 KRW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27394-48CB-E435-6CAC-0ACC084A523A}"/>
              </a:ext>
            </a:extLst>
          </p:cNvPr>
          <p:cNvSpPr txBox="1"/>
          <p:nvPr/>
        </p:nvSpPr>
        <p:spPr>
          <a:xfrm>
            <a:off x="358775" y="3838102"/>
            <a:ext cx="114744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맑은 고딕" panose="020B0503020000020004" pitchFamily="50" charset="-127"/>
              <a:buChar char="■"/>
            </a:pPr>
            <a:r>
              <a:rPr lang="en-US" altLang="ko-KR" b="1">
                <a:solidFill>
                  <a:schemeClr val="bg1"/>
                </a:solidFill>
              </a:rPr>
              <a:t>ACM SAC 2024</a:t>
            </a:r>
          </a:p>
          <a:p>
            <a:pPr marL="285750" indent="-285750">
              <a:buFont typeface="맑은 고딕" panose="020B0503020000020004" pitchFamily="50" charset="-127"/>
              <a:buChar char="■"/>
            </a:pPr>
            <a:endParaRPr lang="en-US" altLang="ko-KR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b="1">
                <a:solidFill>
                  <a:schemeClr val="bg1"/>
                </a:solidFill>
              </a:rPr>
              <a:t>Quad-Biometrics for Few-Shot User Identification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Article History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Submission		: 13 Oct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Accepted		: 17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Camera Ready	: TBA</a:t>
            </a:r>
          </a:p>
        </p:txBody>
      </p:sp>
    </p:spTree>
    <p:extLst>
      <p:ext uri="{BB962C8B-B14F-4D97-AF65-F5344CB8AC3E}">
        <p14:creationId xmlns:p14="http://schemas.microsoft.com/office/powerpoint/2010/main" val="69506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8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4AC4B-5286-288F-70EE-B2F99BADF461}"/>
              </a:ext>
            </a:extLst>
          </p:cNvPr>
          <p:cNvSpPr txBox="1"/>
          <p:nvPr/>
        </p:nvSpPr>
        <p:spPr>
          <a:xfrm>
            <a:off x="157162" y="180975"/>
            <a:ext cx="11877675" cy="735842"/>
          </a:xfrm>
          <a:prstGeom prst="rect">
            <a:avLst/>
          </a:prstGeom>
          <a:noFill/>
        </p:spPr>
        <p:txBody>
          <a:bodyPr wrap="square" anchor="t" anchorCtr="0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>
                <a:solidFill>
                  <a:schemeClr val="bg1"/>
                </a:solidFill>
              </a:rPr>
              <a:t>IIP Lab </a:t>
            </a:r>
            <a:r>
              <a:rPr lang="en-US" altLang="ko-KR" sz="1600" b="1" i="1" kern="0">
                <a:solidFill>
                  <a:schemeClr val="bg1">
                    <a:lumMod val="75000"/>
                  </a:schemeClr>
                </a:solidFill>
              </a:rPr>
              <a:t>Research Progress</a:t>
            </a:r>
            <a:endParaRPr lang="en-US" altLang="ko-KR" sz="1400" b="1" ker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763A6CA-99F2-ADE1-DD18-F051D35FCE81}"/>
              </a:ext>
            </a:extLst>
          </p:cNvPr>
          <p:cNvCxnSpPr>
            <a:cxnSpLocks/>
          </p:cNvCxnSpPr>
          <p:nvPr/>
        </p:nvCxnSpPr>
        <p:spPr>
          <a:xfrm>
            <a:off x="157162" y="970413"/>
            <a:ext cx="118776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61DE28-5342-56DB-8137-0148A978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91800" y="6311900"/>
            <a:ext cx="1443037" cy="365125"/>
          </a:xfrm>
        </p:spPr>
        <p:txBody>
          <a:bodyPr/>
          <a:lstStyle/>
          <a:p>
            <a:fld id="{5D1B7B25-E95D-4C86-9A89-F48C32894246}" type="slidenum">
              <a:rPr lang="ko-KR" altLang="en-US" sz="1600" b="1" smtClean="0">
                <a:solidFill>
                  <a:schemeClr val="bg1"/>
                </a:solidFill>
              </a:rPr>
              <a:t>4</a:t>
            </a:fld>
            <a:endParaRPr lang="ko-KR" altLang="en-US" sz="1600" b="1">
              <a:solidFill>
                <a:schemeClr val="bg1"/>
              </a:solidFill>
            </a:endParaRPr>
          </a:p>
        </p:txBody>
      </p:sp>
      <p:sp>
        <p:nvSpPr>
          <p:cNvPr id="8" name="슬라이드 번호 개체 틀 5">
            <a:extLst>
              <a:ext uri="{FF2B5EF4-FFF2-40B4-BE49-F238E27FC236}">
                <a16:creationId xmlns:a16="http://schemas.microsoft.com/office/drawing/2014/main" id="{28778DC9-82BA-EE73-78F7-A40D4F1B6D70}"/>
              </a:ext>
            </a:extLst>
          </p:cNvPr>
          <p:cNvSpPr txBox="1">
            <a:spLocks/>
          </p:cNvSpPr>
          <p:nvPr/>
        </p:nvSpPr>
        <p:spPr>
          <a:xfrm>
            <a:off x="157162" y="6311900"/>
            <a:ext cx="10434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600" b="1">
                <a:solidFill>
                  <a:schemeClr val="bg1"/>
                </a:solidFill>
              </a:rPr>
              <a:t>02. Future Work</a:t>
            </a:r>
            <a:endParaRPr lang="ko-KR" altLang="en-US" sz="1600" b="1">
              <a:solidFill>
                <a:schemeClr val="bg1"/>
              </a:solidFill>
            </a:endParaRPr>
          </a:p>
        </p:txBody>
      </p: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710B461B-A4B0-79DD-59DC-96E7EAD2ABC4}"/>
              </a:ext>
            </a:extLst>
          </p:cNvPr>
          <p:cNvCxnSpPr>
            <a:cxnSpLocks/>
          </p:cNvCxnSpPr>
          <p:nvPr/>
        </p:nvCxnSpPr>
        <p:spPr>
          <a:xfrm>
            <a:off x="157162" y="6304413"/>
            <a:ext cx="118776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720FAF24-D391-88FF-F8D9-21581138A259}"/>
              </a:ext>
            </a:extLst>
          </p:cNvPr>
          <p:cNvSpPr txBox="1"/>
          <p:nvPr/>
        </p:nvSpPr>
        <p:spPr>
          <a:xfrm>
            <a:off x="358775" y="1250096"/>
            <a:ext cx="114744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맑은 고딕" panose="020B0503020000020004" pitchFamily="50" charset="-127"/>
              <a:buChar char="■"/>
            </a:pPr>
            <a:r>
              <a:rPr lang="en-US" altLang="ko-KR" b="1">
                <a:solidFill>
                  <a:schemeClr val="bg1"/>
                </a:solidFill>
              </a:rPr>
              <a:t>Deepfake</a:t>
            </a:r>
            <a:r>
              <a:rPr lang="ko-KR" altLang="en-US" b="1">
                <a:solidFill>
                  <a:schemeClr val="bg1"/>
                </a:solidFill>
              </a:rPr>
              <a:t> </a:t>
            </a:r>
            <a:r>
              <a:rPr lang="en-US" altLang="ko-KR" b="1">
                <a:solidFill>
                  <a:schemeClr val="bg1"/>
                </a:solidFill>
              </a:rPr>
              <a:t>Detection</a:t>
            </a:r>
          </a:p>
          <a:p>
            <a:pPr marL="285750" indent="-285750">
              <a:buFont typeface="맑은 고딕" panose="020B0503020000020004" pitchFamily="50" charset="-127"/>
              <a:buChar char="■"/>
            </a:pPr>
            <a:endParaRPr lang="en-US" altLang="ko-KR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Deepfake Detection for Non-learned Identity with Vision-Audio-Language Co-learning</a:t>
            </a:r>
            <a:endParaRPr lang="en-US" altLang="ko-KR" b="1">
              <a:solidFill>
                <a:schemeClr val="bg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Target Journal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IEEE Transactions on Pattern Analysis and Machine Intelligence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en-US" altLang="ko-KR" b="1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Full Text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Abstract		: 21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Introduction		: 21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Related Work		: 24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Method		: 29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Experiment Result	: 29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Conclusion		: 29 Nov 2023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endParaRPr lang="en-US" altLang="ko-KR" b="1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Article History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altLang="ko-KR" b="1">
                <a:solidFill>
                  <a:schemeClr val="bg1"/>
                </a:solidFill>
                <a:sym typeface="Wingdings" panose="05000000000000000000" pitchFamily="2" charset="2"/>
              </a:rPr>
              <a:t>Submission		: TBA</a:t>
            </a:r>
          </a:p>
        </p:txBody>
      </p:sp>
    </p:spTree>
    <p:extLst>
      <p:ext uri="{BB962C8B-B14F-4D97-AF65-F5344CB8AC3E}">
        <p14:creationId xmlns:p14="http://schemas.microsoft.com/office/powerpoint/2010/main" val="263062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8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84AC4B-5286-288F-70EE-B2F99BADF461}"/>
              </a:ext>
            </a:extLst>
          </p:cNvPr>
          <p:cNvSpPr txBox="1"/>
          <p:nvPr/>
        </p:nvSpPr>
        <p:spPr>
          <a:xfrm>
            <a:off x="157162" y="180975"/>
            <a:ext cx="11877675" cy="735842"/>
          </a:xfrm>
          <a:prstGeom prst="rect">
            <a:avLst/>
          </a:prstGeom>
          <a:noFill/>
        </p:spPr>
        <p:txBody>
          <a:bodyPr wrap="square" anchor="t" anchorCtr="0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>
                <a:solidFill>
                  <a:schemeClr val="bg1"/>
                </a:solidFill>
              </a:rPr>
              <a:t>IIP Lab </a:t>
            </a:r>
            <a:r>
              <a:rPr lang="en-US" altLang="ko-KR" sz="1600" b="1" i="1" kern="0">
                <a:solidFill>
                  <a:schemeClr val="bg1">
                    <a:lumMod val="75000"/>
                  </a:schemeClr>
                </a:solidFill>
              </a:rPr>
              <a:t>Analysis of Multimodal AI for Efficient Deepfake Detection</a:t>
            </a:r>
            <a:endParaRPr lang="en-US" altLang="ko-KR" sz="1400" b="1" ker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6763A6CA-99F2-ADE1-DD18-F051D35FCE81}"/>
              </a:ext>
            </a:extLst>
          </p:cNvPr>
          <p:cNvCxnSpPr>
            <a:cxnSpLocks/>
          </p:cNvCxnSpPr>
          <p:nvPr/>
        </p:nvCxnSpPr>
        <p:spPr>
          <a:xfrm>
            <a:off x="157162" y="970413"/>
            <a:ext cx="11877675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0E0C987-92B7-321D-3E0A-426273D67553}"/>
              </a:ext>
            </a:extLst>
          </p:cNvPr>
          <p:cNvSpPr txBox="1"/>
          <p:nvPr/>
        </p:nvSpPr>
        <p:spPr>
          <a:xfrm>
            <a:off x="358774" y="3167390"/>
            <a:ext cx="114744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2800" b="1">
                <a:solidFill>
                  <a:schemeClr val="bg1"/>
                </a:solidFill>
              </a:rPr>
              <a:t>Thank you </a:t>
            </a:r>
            <a:r>
              <a:rPr lang="en-US" altLang="ko-KR" sz="280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  <a:endParaRPr lang="en-US" altLang="ko-KR" sz="2800" b="1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16AC9-6456-E32B-7179-1A2A0F144DC2}"/>
              </a:ext>
            </a:extLst>
          </p:cNvPr>
          <p:cNvSpPr txBox="1"/>
          <p:nvPr/>
        </p:nvSpPr>
        <p:spPr>
          <a:xfrm>
            <a:off x="358775" y="5302809"/>
            <a:ext cx="1147445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sz="1400">
                <a:solidFill>
                  <a:schemeClr val="bg1"/>
                </a:solidFill>
              </a:rPr>
              <a:t>JunHo Yoon   </a:t>
            </a:r>
            <a:r>
              <a:rPr lang="ko-KR" altLang="en-US" sz="1400">
                <a:solidFill>
                  <a:schemeClr val="bg1"/>
                </a:solidFill>
              </a:rPr>
              <a:t>윤준호</a:t>
            </a:r>
            <a:endParaRPr lang="en-US" altLang="ko-KR" sz="1400">
              <a:solidFill>
                <a:schemeClr val="bg1"/>
              </a:solidFill>
            </a:endParaRPr>
          </a:p>
          <a:p>
            <a:pPr algn="r"/>
            <a:r>
              <a:rPr lang="en-US" altLang="ko-KR" sz="1400">
                <a:solidFill>
                  <a:schemeClr val="bg1"/>
                </a:solidFill>
              </a:rPr>
              <a:t>Department of Computer Engineering, Gachon University | Researcher</a:t>
            </a:r>
          </a:p>
          <a:p>
            <a:pPr algn="r"/>
            <a:endParaRPr lang="en-US" altLang="ko-KR" sz="1400">
              <a:solidFill>
                <a:schemeClr val="bg1"/>
              </a:solidFill>
            </a:endParaRPr>
          </a:p>
          <a:p>
            <a:pPr algn="r"/>
            <a:r>
              <a:rPr lang="en-US" altLang="ko-KR" sz="1400">
                <a:solidFill>
                  <a:schemeClr val="bg1"/>
                </a:solidFill>
              </a:rPr>
              <a:t>Tel. +82-31-750-8822   Mobile. +82-10-9110-6257</a:t>
            </a:r>
          </a:p>
          <a:p>
            <a:pPr algn="r"/>
            <a:r>
              <a:rPr lang="en-US" altLang="ko-KR" sz="1400">
                <a:solidFill>
                  <a:schemeClr val="bg1"/>
                </a:solidFill>
              </a:rPr>
              <a:t>E-mail. junho6257@gachon.ac.kr</a:t>
            </a:r>
          </a:p>
        </p:txBody>
      </p:sp>
    </p:spTree>
    <p:extLst>
      <p:ext uri="{BB962C8B-B14F-4D97-AF65-F5344CB8AC3E}">
        <p14:creationId xmlns:p14="http://schemas.microsoft.com/office/powerpoint/2010/main" val="2944631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4000</TotalTime>
  <Words>234</Words>
  <Application>Microsoft Office PowerPoint</Application>
  <PresentationFormat>와이드스크린</PresentationFormat>
  <Paragraphs>61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9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윤준호</dc:creator>
  <cp:lastModifiedBy>윤준호</cp:lastModifiedBy>
  <cp:revision>973</cp:revision>
  <dcterms:created xsi:type="dcterms:W3CDTF">2023-11-02T00:14:10Z</dcterms:created>
  <dcterms:modified xsi:type="dcterms:W3CDTF">2023-11-14T10:23:35Z</dcterms:modified>
</cp:coreProperties>
</file>