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91" r:id="rId4"/>
    <p:sldId id="262" r:id="rId5"/>
    <p:sldId id="288" r:id="rId6"/>
    <p:sldId id="292" r:id="rId7"/>
    <p:sldId id="277" r:id="rId8"/>
    <p:sldId id="287" r:id="rId9"/>
    <p:sldId id="260" r:id="rId10"/>
    <p:sldId id="289" r:id="rId11"/>
    <p:sldId id="275"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2FF"/>
    <a:srgbClr val="E5F7FF"/>
    <a:srgbClr val="FFFFFF"/>
    <a:srgbClr val="E5EBF7"/>
    <a:srgbClr val="CD8199"/>
    <a:srgbClr val="BF5D7B"/>
    <a:srgbClr val="F8B6D7"/>
    <a:srgbClr val="900E2D"/>
    <a:srgbClr val="850D2A"/>
    <a:srgbClr val="FDE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53" d="100"/>
          <a:sy n="153" d="100"/>
        </p:scale>
        <p:origin x="273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797312-7C7C-BBC9-F40A-97BDDC16C3A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ko-KR" altLang="en-US"/>
          </a:p>
        </p:txBody>
      </p:sp>
      <p:sp>
        <p:nvSpPr>
          <p:cNvPr id="3" name="副标题 2">
            <a:extLst>
              <a:ext uri="{FF2B5EF4-FFF2-40B4-BE49-F238E27FC236}">
                <a16:creationId xmlns:a16="http://schemas.microsoft.com/office/drawing/2014/main" id="{D22D7C1C-B2B0-A10F-F13E-E955FFF18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ko-KR" altLang="en-US"/>
          </a:p>
        </p:txBody>
      </p:sp>
      <p:sp>
        <p:nvSpPr>
          <p:cNvPr id="4" name="日期占位符 3">
            <a:extLst>
              <a:ext uri="{FF2B5EF4-FFF2-40B4-BE49-F238E27FC236}">
                <a16:creationId xmlns:a16="http://schemas.microsoft.com/office/drawing/2014/main" id="{2C9E14E8-5250-C455-956A-E37B3A5153E4}"/>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5" name="页脚占位符 4">
            <a:extLst>
              <a:ext uri="{FF2B5EF4-FFF2-40B4-BE49-F238E27FC236}">
                <a16:creationId xmlns:a16="http://schemas.microsoft.com/office/drawing/2014/main" id="{98BABFAA-2ABB-AC50-996D-3F3B5983B2E8}"/>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0AE3B7A3-32D6-38DC-BF88-E64835BE2CA1}"/>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58061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FC7AC0-4878-8B06-7311-F6B72A5CD2FC}"/>
              </a:ext>
            </a:extLst>
          </p:cNvPr>
          <p:cNvSpPr>
            <a:spLocks noGrp="1"/>
          </p:cNvSpPr>
          <p:nvPr>
            <p:ph type="title"/>
          </p:nvPr>
        </p:nvSpPr>
        <p:spPr/>
        <p:txBody>
          <a:bodyPr/>
          <a:lstStyle/>
          <a:p>
            <a:r>
              <a:rPr lang="zh-CN" altLang="en-US"/>
              <a:t>单击此处编辑母版标题样式</a:t>
            </a:r>
            <a:endParaRPr lang="ko-KR" altLang="en-US"/>
          </a:p>
        </p:txBody>
      </p:sp>
      <p:sp>
        <p:nvSpPr>
          <p:cNvPr id="3" name="竖排文字占位符 2">
            <a:extLst>
              <a:ext uri="{FF2B5EF4-FFF2-40B4-BE49-F238E27FC236}">
                <a16:creationId xmlns:a16="http://schemas.microsoft.com/office/drawing/2014/main" id="{4A43B5F0-8DF8-313D-8221-1B71E2F78EC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日期占位符 3">
            <a:extLst>
              <a:ext uri="{FF2B5EF4-FFF2-40B4-BE49-F238E27FC236}">
                <a16:creationId xmlns:a16="http://schemas.microsoft.com/office/drawing/2014/main" id="{5DD11991-E9A7-8A77-114A-92AD0D666D32}"/>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5" name="页脚占位符 4">
            <a:extLst>
              <a:ext uri="{FF2B5EF4-FFF2-40B4-BE49-F238E27FC236}">
                <a16:creationId xmlns:a16="http://schemas.microsoft.com/office/drawing/2014/main" id="{B65A737B-AD18-E0F0-94FC-B2D15CC1F81C}"/>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1F67E2BB-55BC-D106-CC57-8F28BF82D060}"/>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3898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940A67A-C8F4-C3A4-8756-59A552A961F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ko-KR" altLang="en-US"/>
          </a:p>
        </p:txBody>
      </p:sp>
      <p:sp>
        <p:nvSpPr>
          <p:cNvPr id="3" name="竖排文字占位符 2">
            <a:extLst>
              <a:ext uri="{FF2B5EF4-FFF2-40B4-BE49-F238E27FC236}">
                <a16:creationId xmlns:a16="http://schemas.microsoft.com/office/drawing/2014/main" id="{1D4AF99F-F0C6-ACED-9C3B-CC6D0BEE6C4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日期占位符 3">
            <a:extLst>
              <a:ext uri="{FF2B5EF4-FFF2-40B4-BE49-F238E27FC236}">
                <a16:creationId xmlns:a16="http://schemas.microsoft.com/office/drawing/2014/main" id="{1FD88C72-C675-5B27-E7F5-DAAA5C91468E}"/>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5" name="页脚占位符 4">
            <a:extLst>
              <a:ext uri="{FF2B5EF4-FFF2-40B4-BE49-F238E27FC236}">
                <a16:creationId xmlns:a16="http://schemas.microsoft.com/office/drawing/2014/main" id="{5AEC625B-114D-7B11-F0AD-4A544A04C25A}"/>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D11E6FA9-0768-7193-BFA0-182FF1EB419F}"/>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96796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4E48DB-AD94-BA17-34E9-12AB0FB20302}"/>
              </a:ext>
            </a:extLst>
          </p:cNvPr>
          <p:cNvSpPr>
            <a:spLocks noGrp="1"/>
          </p:cNvSpPr>
          <p:nvPr>
            <p:ph type="title"/>
          </p:nvPr>
        </p:nvSpPr>
        <p:spPr/>
        <p:txBody>
          <a:bodyPr/>
          <a:lstStyle/>
          <a:p>
            <a:r>
              <a:rPr lang="zh-CN" altLang="en-US"/>
              <a:t>单击此处编辑母版标题样式</a:t>
            </a:r>
            <a:endParaRPr lang="ko-KR" altLang="en-US"/>
          </a:p>
        </p:txBody>
      </p:sp>
      <p:sp>
        <p:nvSpPr>
          <p:cNvPr id="3" name="内容占位符 2">
            <a:extLst>
              <a:ext uri="{FF2B5EF4-FFF2-40B4-BE49-F238E27FC236}">
                <a16:creationId xmlns:a16="http://schemas.microsoft.com/office/drawing/2014/main" id="{757030FD-B9DC-71F1-FF99-4E9506E3F2D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日期占位符 3">
            <a:extLst>
              <a:ext uri="{FF2B5EF4-FFF2-40B4-BE49-F238E27FC236}">
                <a16:creationId xmlns:a16="http://schemas.microsoft.com/office/drawing/2014/main" id="{F704410A-9D00-B962-582B-3F3BA254BDD1}"/>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5" name="页脚占位符 4">
            <a:extLst>
              <a:ext uri="{FF2B5EF4-FFF2-40B4-BE49-F238E27FC236}">
                <a16:creationId xmlns:a16="http://schemas.microsoft.com/office/drawing/2014/main" id="{30687D50-BB95-59C5-32BD-99CF7EBB95BD}"/>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96AC6A99-30FF-175A-5CF3-FB48DFE00970}"/>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93088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6E5078-016C-8614-0BF2-017C235DB72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ko-KR" altLang="en-US"/>
          </a:p>
        </p:txBody>
      </p:sp>
      <p:sp>
        <p:nvSpPr>
          <p:cNvPr id="3" name="文本占位符 2">
            <a:extLst>
              <a:ext uri="{FF2B5EF4-FFF2-40B4-BE49-F238E27FC236}">
                <a16:creationId xmlns:a16="http://schemas.microsoft.com/office/drawing/2014/main" id="{A68653AC-B7EC-4C97-4260-1174F00DB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ADC2EEF-342F-4C30-7C85-683654BFA1FD}"/>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5" name="页脚占位符 4">
            <a:extLst>
              <a:ext uri="{FF2B5EF4-FFF2-40B4-BE49-F238E27FC236}">
                <a16:creationId xmlns:a16="http://schemas.microsoft.com/office/drawing/2014/main" id="{32E46C69-255C-993E-1122-EC6E7D094ED2}"/>
              </a:ext>
            </a:extLst>
          </p:cNvPr>
          <p:cNvSpPr>
            <a:spLocks noGrp="1"/>
          </p:cNvSpPr>
          <p:nvPr>
            <p:ph type="ftr" sz="quarter" idx="11"/>
          </p:nvPr>
        </p:nvSpPr>
        <p:spPr/>
        <p:txBody>
          <a:bodyPr/>
          <a:lstStyle/>
          <a:p>
            <a:endParaRPr lang="ko-KR" altLang="en-US"/>
          </a:p>
        </p:txBody>
      </p:sp>
      <p:sp>
        <p:nvSpPr>
          <p:cNvPr id="6" name="灯片编号占位符 5">
            <a:extLst>
              <a:ext uri="{FF2B5EF4-FFF2-40B4-BE49-F238E27FC236}">
                <a16:creationId xmlns:a16="http://schemas.microsoft.com/office/drawing/2014/main" id="{C9E08648-5020-1DEB-DE3D-C2CDF6DC8419}"/>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47893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6DF251-D2D8-67DE-C738-E4891C6DEC92}"/>
              </a:ext>
            </a:extLst>
          </p:cNvPr>
          <p:cNvSpPr>
            <a:spLocks noGrp="1"/>
          </p:cNvSpPr>
          <p:nvPr>
            <p:ph type="title"/>
          </p:nvPr>
        </p:nvSpPr>
        <p:spPr/>
        <p:txBody>
          <a:bodyPr/>
          <a:lstStyle/>
          <a:p>
            <a:r>
              <a:rPr lang="zh-CN" altLang="en-US"/>
              <a:t>单击此处编辑母版标题样式</a:t>
            </a:r>
            <a:endParaRPr lang="ko-KR" altLang="en-US"/>
          </a:p>
        </p:txBody>
      </p:sp>
      <p:sp>
        <p:nvSpPr>
          <p:cNvPr id="3" name="内容占位符 2">
            <a:extLst>
              <a:ext uri="{FF2B5EF4-FFF2-40B4-BE49-F238E27FC236}">
                <a16:creationId xmlns:a16="http://schemas.microsoft.com/office/drawing/2014/main" id="{771A842B-C646-2CC6-CFF5-45BF8380150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内容占位符 3">
            <a:extLst>
              <a:ext uri="{FF2B5EF4-FFF2-40B4-BE49-F238E27FC236}">
                <a16:creationId xmlns:a16="http://schemas.microsoft.com/office/drawing/2014/main" id="{F14F5240-6782-F1DD-1133-074833AADBC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5" name="日期占位符 4">
            <a:extLst>
              <a:ext uri="{FF2B5EF4-FFF2-40B4-BE49-F238E27FC236}">
                <a16:creationId xmlns:a16="http://schemas.microsoft.com/office/drawing/2014/main" id="{C2B3A391-3021-FD0B-274A-78B6B9E11522}"/>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6" name="页脚占位符 5">
            <a:extLst>
              <a:ext uri="{FF2B5EF4-FFF2-40B4-BE49-F238E27FC236}">
                <a16:creationId xmlns:a16="http://schemas.microsoft.com/office/drawing/2014/main" id="{4033FB89-4CAE-CAEC-3986-A9FA16363D1C}"/>
              </a:ext>
            </a:extLst>
          </p:cNvPr>
          <p:cNvSpPr>
            <a:spLocks noGrp="1"/>
          </p:cNvSpPr>
          <p:nvPr>
            <p:ph type="ftr" sz="quarter" idx="11"/>
          </p:nvPr>
        </p:nvSpPr>
        <p:spPr/>
        <p:txBody>
          <a:bodyPr/>
          <a:lstStyle/>
          <a:p>
            <a:endParaRPr lang="ko-KR" altLang="en-US"/>
          </a:p>
        </p:txBody>
      </p:sp>
      <p:sp>
        <p:nvSpPr>
          <p:cNvPr id="7" name="灯片编号占位符 6">
            <a:extLst>
              <a:ext uri="{FF2B5EF4-FFF2-40B4-BE49-F238E27FC236}">
                <a16:creationId xmlns:a16="http://schemas.microsoft.com/office/drawing/2014/main" id="{A1F3CA3C-A9C2-E2D7-74DF-7162D01B8691}"/>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86037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4934B5-8D3B-CE3C-EBFC-2E31D7B2E898}"/>
              </a:ext>
            </a:extLst>
          </p:cNvPr>
          <p:cNvSpPr>
            <a:spLocks noGrp="1"/>
          </p:cNvSpPr>
          <p:nvPr>
            <p:ph type="title"/>
          </p:nvPr>
        </p:nvSpPr>
        <p:spPr>
          <a:xfrm>
            <a:off x="839788" y="365125"/>
            <a:ext cx="10515600" cy="1325563"/>
          </a:xfrm>
        </p:spPr>
        <p:txBody>
          <a:bodyPr/>
          <a:lstStyle/>
          <a:p>
            <a:r>
              <a:rPr lang="zh-CN" altLang="en-US"/>
              <a:t>单击此处编辑母版标题样式</a:t>
            </a:r>
            <a:endParaRPr lang="ko-KR" altLang="en-US"/>
          </a:p>
        </p:txBody>
      </p:sp>
      <p:sp>
        <p:nvSpPr>
          <p:cNvPr id="3" name="文本占位符 2">
            <a:extLst>
              <a:ext uri="{FF2B5EF4-FFF2-40B4-BE49-F238E27FC236}">
                <a16:creationId xmlns:a16="http://schemas.microsoft.com/office/drawing/2014/main" id="{B138910F-4572-6E6D-B37C-CBA5D3F0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EA76C07-0DC1-C3C9-A42A-A55F66E395A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5" name="文本占位符 4">
            <a:extLst>
              <a:ext uri="{FF2B5EF4-FFF2-40B4-BE49-F238E27FC236}">
                <a16:creationId xmlns:a16="http://schemas.microsoft.com/office/drawing/2014/main" id="{66AC070A-A443-9F45-651D-95799AD15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3C5B95E-14C4-B00E-7EEF-3D3D7590D00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7" name="日期占位符 6">
            <a:extLst>
              <a:ext uri="{FF2B5EF4-FFF2-40B4-BE49-F238E27FC236}">
                <a16:creationId xmlns:a16="http://schemas.microsoft.com/office/drawing/2014/main" id="{2BE753B1-B29F-9723-C48C-3705A7213675}"/>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8" name="页脚占位符 7">
            <a:extLst>
              <a:ext uri="{FF2B5EF4-FFF2-40B4-BE49-F238E27FC236}">
                <a16:creationId xmlns:a16="http://schemas.microsoft.com/office/drawing/2014/main" id="{D9E572E4-0171-D6D8-88C3-C74A7F6E2D91}"/>
              </a:ext>
            </a:extLst>
          </p:cNvPr>
          <p:cNvSpPr>
            <a:spLocks noGrp="1"/>
          </p:cNvSpPr>
          <p:nvPr>
            <p:ph type="ftr" sz="quarter" idx="11"/>
          </p:nvPr>
        </p:nvSpPr>
        <p:spPr/>
        <p:txBody>
          <a:bodyPr/>
          <a:lstStyle/>
          <a:p>
            <a:endParaRPr lang="ko-KR" altLang="en-US"/>
          </a:p>
        </p:txBody>
      </p:sp>
      <p:sp>
        <p:nvSpPr>
          <p:cNvPr id="9" name="灯片编号占位符 8">
            <a:extLst>
              <a:ext uri="{FF2B5EF4-FFF2-40B4-BE49-F238E27FC236}">
                <a16:creationId xmlns:a16="http://schemas.microsoft.com/office/drawing/2014/main" id="{DA2D54DB-A32C-2D1F-3B49-343508202F0B}"/>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18096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06AA93-7A04-8228-3D4D-A37B23C389A0}"/>
              </a:ext>
            </a:extLst>
          </p:cNvPr>
          <p:cNvSpPr>
            <a:spLocks noGrp="1"/>
          </p:cNvSpPr>
          <p:nvPr>
            <p:ph type="title"/>
          </p:nvPr>
        </p:nvSpPr>
        <p:spPr/>
        <p:txBody>
          <a:bodyPr/>
          <a:lstStyle/>
          <a:p>
            <a:r>
              <a:rPr lang="zh-CN" altLang="en-US"/>
              <a:t>单击此处编辑母版标题样式</a:t>
            </a:r>
            <a:endParaRPr lang="ko-KR" altLang="en-US"/>
          </a:p>
        </p:txBody>
      </p:sp>
      <p:sp>
        <p:nvSpPr>
          <p:cNvPr id="3" name="日期占位符 2">
            <a:extLst>
              <a:ext uri="{FF2B5EF4-FFF2-40B4-BE49-F238E27FC236}">
                <a16:creationId xmlns:a16="http://schemas.microsoft.com/office/drawing/2014/main" id="{E88A887B-7606-13E1-B45E-4DE98D31E491}"/>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4" name="页脚占位符 3">
            <a:extLst>
              <a:ext uri="{FF2B5EF4-FFF2-40B4-BE49-F238E27FC236}">
                <a16:creationId xmlns:a16="http://schemas.microsoft.com/office/drawing/2014/main" id="{E838E854-89AC-79C8-BA44-9F69B1673E4E}"/>
              </a:ext>
            </a:extLst>
          </p:cNvPr>
          <p:cNvSpPr>
            <a:spLocks noGrp="1"/>
          </p:cNvSpPr>
          <p:nvPr>
            <p:ph type="ftr" sz="quarter" idx="11"/>
          </p:nvPr>
        </p:nvSpPr>
        <p:spPr/>
        <p:txBody>
          <a:bodyPr/>
          <a:lstStyle/>
          <a:p>
            <a:endParaRPr lang="ko-KR" altLang="en-US"/>
          </a:p>
        </p:txBody>
      </p:sp>
      <p:sp>
        <p:nvSpPr>
          <p:cNvPr id="5" name="灯片编号占位符 4">
            <a:extLst>
              <a:ext uri="{FF2B5EF4-FFF2-40B4-BE49-F238E27FC236}">
                <a16:creationId xmlns:a16="http://schemas.microsoft.com/office/drawing/2014/main" id="{8A228534-5B7A-DF9C-0908-19DCECDB6C32}"/>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261213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3280CB0-96F6-5BB0-EDDA-D5C594C4D7E7}"/>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3" name="页脚占位符 2">
            <a:extLst>
              <a:ext uri="{FF2B5EF4-FFF2-40B4-BE49-F238E27FC236}">
                <a16:creationId xmlns:a16="http://schemas.microsoft.com/office/drawing/2014/main" id="{7C12727A-F12E-BF3C-796F-71F6E6B0DC74}"/>
              </a:ext>
            </a:extLst>
          </p:cNvPr>
          <p:cNvSpPr>
            <a:spLocks noGrp="1"/>
          </p:cNvSpPr>
          <p:nvPr>
            <p:ph type="ftr" sz="quarter" idx="11"/>
          </p:nvPr>
        </p:nvSpPr>
        <p:spPr/>
        <p:txBody>
          <a:bodyPr/>
          <a:lstStyle/>
          <a:p>
            <a:endParaRPr lang="ko-KR" altLang="en-US"/>
          </a:p>
        </p:txBody>
      </p:sp>
      <p:sp>
        <p:nvSpPr>
          <p:cNvPr id="4" name="灯片编号占位符 3">
            <a:extLst>
              <a:ext uri="{FF2B5EF4-FFF2-40B4-BE49-F238E27FC236}">
                <a16:creationId xmlns:a16="http://schemas.microsoft.com/office/drawing/2014/main" id="{51308796-A0BA-41AE-BAA9-7B064AAB8A63}"/>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219445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147E0D-DA5D-6C42-31E7-519D2D16F5E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ko-KR" altLang="en-US"/>
          </a:p>
        </p:txBody>
      </p:sp>
      <p:sp>
        <p:nvSpPr>
          <p:cNvPr id="3" name="内容占位符 2">
            <a:extLst>
              <a:ext uri="{FF2B5EF4-FFF2-40B4-BE49-F238E27FC236}">
                <a16:creationId xmlns:a16="http://schemas.microsoft.com/office/drawing/2014/main" id="{4DB5913D-0B87-7816-CC3B-36B1618D0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文本占位符 3">
            <a:extLst>
              <a:ext uri="{FF2B5EF4-FFF2-40B4-BE49-F238E27FC236}">
                <a16:creationId xmlns:a16="http://schemas.microsoft.com/office/drawing/2014/main" id="{47B79891-1167-7B70-996A-1F6227CB7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F25A00-D3DF-2B23-53F0-73A061A716DE}"/>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6" name="页脚占位符 5">
            <a:extLst>
              <a:ext uri="{FF2B5EF4-FFF2-40B4-BE49-F238E27FC236}">
                <a16:creationId xmlns:a16="http://schemas.microsoft.com/office/drawing/2014/main" id="{8A21C5AE-0142-F759-A802-0F2BDEEE6D13}"/>
              </a:ext>
            </a:extLst>
          </p:cNvPr>
          <p:cNvSpPr>
            <a:spLocks noGrp="1"/>
          </p:cNvSpPr>
          <p:nvPr>
            <p:ph type="ftr" sz="quarter" idx="11"/>
          </p:nvPr>
        </p:nvSpPr>
        <p:spPr/>
        <p:txBody>
          <a:bodyPr/>
          <a:lstStyle/>
          <a:p>
            <a:endParaRPr lang="ko-KR" altLang="en-US"/>
          </a:p>
        </p:txBody>
      </p:sp>
      <p:sp>
        <p:nvSpPr>
          <p:cNvPr id="7" name="灯片编号占位符 6">
            <a:extLst>
              <a:ext uri="{FF2B5EF4-FFF2-40B4-BE49-F238E27FC236}">
                <a16:creationId xmlns:a16="http://schemas.microsoft.com/office/drawing/2014/main" id="{991DFB2A-483A-DA08-0FF0-6A73CE79A557}"/>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84204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BDFA4-1BDF-4411-48D5-78A73E2F21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ko-KR" altLang="en-US"/>
          </a:p>
        </p:txBody>
      </p:sp>
      <p:sp>
        <p:nvSpPr>
          <p:cNvPr id="3" name="图片占位符 2">
            <a:extLst>
              <a:ext uri="{FF2B5EF4-FFF2-40B4-BE49-F238E27FC236}">
                <a16:creationId xmlns:a16="http://schemas.microsoft.com/office/drawing/2014/main" id="{BC21B3D0-351C-323E-D65C-D10369C3F3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文本占位符 3">
            <a:extLst>
              <a:ext uri="{FF2B5EF4-FFF2-40B4-BE49-F238E27FC236}">
                <a16:creationId xmlns:a16="http://schemas.microsoft.com/office/drawing/2014/main" id="{1322A7FC-E8DC-EFD9-E1A4-F20B16DCB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CB4BD4-9092-FA8E-3F61-0DDE9603A76C}"/>
              </a:ext>
            </a:extLst>
          </p:cNvPr>
          <p:cNvSpPr>
            <a:spLocks noGrp="1"/>
          </p:cNvSpPr>
          <p:nvPr>
            <p:ph type="dt" sz="half" idx="10"/>
          </p:nvPr>
        </p:nvSpPr>
        <p:spPr/>
        <p:txBody>
          <a:bodyPr/>
          <a:lstStyle/>
          <a:p>
            <a:fld id="{21F32E9A-A873-48A7-B9AC-25116E19095E}" type="datetimeFigureOut">
              <a:rPr lang="ko-KR" altLang="en-US" smtClean="0"/>
              <a:t>2024-08-21</a:t>
            </a:fld>
            <a:endParaRPr lang="ko-KR" altLang="en-US"/>
          </a:p>
        </p:txBody>
      </p:sp>
      <p:sp>
        <p:nvSpPr>
          <p:cNvPr id="6" name="页脚占位符 5">
            <a:extLst>
              <a:ext uri="{FF2B5EF4-FFF2-40B4-BE49-F238E27FC236}">
                <a16:creationId xmlns:a16="http://schemas.microsoft.com/office/drawing/2014/main" id="{323CA9E5-6228-F192-0CB7-26A6D86470FA}"/>
              </a:ext>
            </a:extLst>
          </p:cNvPr>
          <p:cNvSpPr>
            <a:spLocks noGrp="1"/>
          </p:cNvSpPr>
          <p:nvPr>
            <p:ph type="ftr" sz="quarter" idx="11"/>
          </p:nvPr>
        </p:nvSpPr>
        <p:spPr/>
        <p:txBody>
          <a:bodyPr/>
          <a:lstStyle/>
          <a:p>
            <a:endParaRPr lang="ko-KR" altLang="en-US"/>
          </a:p>
        </p:txBody>
      </p:sp>
      <p:sp>
        <p:nvSpPr>
          <p:cNvPr id="7" name="灯片编号占位符 6">
            <a:extLst>
              <a:ext uri="{FF2B5EF4-FFF2-40B4-BE49-F238E27FC236}">
                <a16:creationId xmlns:a16="http://schemas.microsoft.com/office/drawing/2014/main" id="{22A029B5-EEF7-F56A-DDF4-3CB47C2D1525}"/>
              </a:ext>
            </a:extLst>
          </p:cNvPr>
          <p:cNvSpPr>
            <a:spLocks noGrp="1"/>
          </p:cNvSpPr>
          <p:nvPr>
            <p:ph type="sldNum" sz="quarter" idx="12"/>
          </p:nvPr>
        </p:nvSpPr>
        <p:spPr/>
        <p:txBody>
          <a:body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89799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04CFB2-A874-BF0B-4529-7F45C2AA6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ko-KR" altLang="en-US"/>
          </a:p>
        </p:txBody>
      </p:sp>
      <p:sp>
        <p:nvSpPr>
          <p:cNvPr id="3" name="文本占位符 2">
            <a:extLst>
              <a:ext uri="{FF2B5EF4-FFF2-40B4-BE49-F238E27FC236}">
                <a16:creationId xmlns:a16="http://schemas.microsoft.com/office/drawing/2014/main" id="{157D4EA4-F458-1FD9-ADF5-A0A77C7BC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4" name="日期占位符 3">
            <a:extLst>
              <a:ext uri="{FF2B5EF4-FFF2-40B4-BE49-F238E27FC236}">
                <a16:creationId xmlns:a16="http://schemas.microsoft.com/office/drawing/2014/main" id="{18BCF1FB-2FF4-0C66-A4A6-389C0D3B7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32E9A-A873-48A7-B9AC-25116E19095E}" type="datetimeFigureOut">
              <a:rPr lang="ko-KR" altLang="en-US" smtClean="0"/>
              <a:t>2024-08-21</a:t>
            </a:fld>
            <a:endParaRPr lang="ko-KR" altLang="en-US"/>
          </a:p>
        </p:txBody>
      </p:sp>
      <p:sp>
        <p:nvSpPr>
          <p:cNvPr id="5" name="页脚占位符 4">
            <a:extLst>
              <a:ext uri="{FF2B5EF4-FFF2-40B4-BE49-F238E27FC236}">
                <a16:creationId xmlns:a16="http://schemas.microsoft.com/office/drawing/2014/main" id="{A18D3111-A472-61A0-E650-66F50D0DC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灯片编号占位符 5">
            <a:extLst>
              <a:ext uri="{FF2B5EF4-FFF2-40B4-BE49-F238E27FC236}">
                <a16:creationId xmlns:a16="http://schemas.microsoft.com/office/drawing/2014/main" id="{00AC15AF-F1A2-2BE7-A725-D3C838791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53CCC-8F97-48F1-8DBC-8EBB176F8EEF}" type="slidenum">
              <a:rPr lang="ko-KR" altLang="en-US" smtClean="0"/>
              <a:t>‹#›</a:t>
            </a:fld>
            <a:endParaRPr lang="ko-KR" altLang="en-US"/>
          </a:p>
        </p:txBody>
      </p:sp>
    </p:spTree>
    <p:extLst>
      <p:ext uri="{BB962C8B-B14F-4D97-AF65-F5344CB8AC3E}">
        <p14:creationId xmlns:p14="http://schemas.microsoft.com/office/powerpoint/2010/main" val="355922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AF6CFB-C99B-B1BC-38AA-A6DB7D6878CF}"/>
              </a:ext>
            </a:extLst>
          </p:cNvPr>
          <p:cNvSpPr>
            <a:spLocks noGrp="1"/>
          </p:cNvSpPr>
          <p:nvPr>
            <p:ph type="title"/>
          </p:nvPr>
        </p:nvSpPr>
        <p:spPr>
          <a:xfrm>
            <a:off x="765110" y="1475468"/>
            <a:ext cx="10868609" cy="3423103"/>
          </a:xfrm>
        </p:spPr>
        <p:txBody>
          <a:bodyPr>
            <a:normAutofit/>
          </a:bodyPr>
          <a:lstStyle/>
          <a:p>
            <a:pPr algn="ctr"/>
            <a:r>
              <a:rPr lang="it-IT" altLang="zh-CN" sz="4800" dirty="0">
                <a:latin typeface="Adobe Song Std L" panose="02020300000000000000" pitchFamily="18" charset="-128"/>
                <a:ea typeface="Adobe Song Std L" panose="02020300000000000000" pitchFamily="18" charset="-128"/>
              </a:rPr>
              <a:t>Recent Research</a:t>
            </a:r>
            <a:br>
              <a:rPr lang="en-US" altLang="ko-KR" sz="4800" dirty="0">
                <a:latin typeface="Adobe Song Std L" panose="02020300000000000000" pitchFamily="18" charset="-128"/>
                <a:ea typeface="Adobe Song Std L" panose="02020300000000000000" pitchFamily="18" charset="-128"/>
              </a:rPr>
            </a:br>
            <a:r>
              <a:rPr lang="en-US" altLang="ko-KR" sz="3600" dirty="0">
                <a:latin typeface="Adobe Song Std L" panose="02020300000000000000" pitchFamily="18" charset="-128"/>
                <a:ea typeface="Adobe Song Std L" panose="02020300000000000000" pitchFamily="18" charset="-128"/>
              </a:rPr>
              <a:t>IIP </a:t>
            </a:r>
            <a:r>
              <a:rPr lang="en-US" altLang="zh-CN" sz="3600" dirty="0">
                <a:latin typeface="Adobe Song Std L" panose="02020300000000000000" pitchFamily="18" charset="-128"/>
                <a:ea typeface="Adobe Song Std L" panose="02020300000000000000" pitchFamily="18" charset="-128"/>
              </a:rPr>
              <a:t>lab</a:t>
            </a:r>
            <a:endParaRPr lang="ko-KR" altLang="en-US" dirty="0">
              <a:latin typeface="Adobe Song Std L" panose="02020300000000000000" pitchFamily="18" charset="-128"/>
            </a:endParaRPr>
          </a:p>
        </p:txBody>
      </p:sp>
      <p:cxnSp>
        <p:nvCxnSpPr>
          <p:cNvPr id="8" name="直接连接符 7">
            <a:extLst>
              <a:ext uri="{FF2B5EF4-FFF2-40B4-BE49-F238E27FC236}">
                <a16:creationId xmlns:a16="http://schemas.microsoft.com/office/drawing/2014/main" id="{232240C1-2A49-9BAC-2780-74FE1374D533}"/>
              </a:ext>
            </a:extLst>
          </p:cNvPr>
          <p:cNvCxnSpPr>
            <a:cxnSpLocks/>
          </p:cNvCxnSpPr>
          <p:nvPr/>
        </p:nvCxnSpPr>
        <p:spPr>
          <a:xfrm>
            <a:off x="3391231" y="3218678"/>
            <a:ext cx="5893496" cy="0"/>
          </a:xfrm>
          <a:prstGeom prst="line">
            <a:avLst/>
          </a:prstGeom>
          <a:ln w="57150">
            <a:solidFill>
              <a:srgbClr val="9A3854"/>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39E6524E-C866-5A84-736C-995563F40494}"/>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矩形 6">
            <a:extLst>
              <a:ext uri="{FF2B5EF4-FFF2-40B4-BE49-F238E27FC236}">
                <a16:creationId xmlns:a16="http://schemas.microsoft.com/office/drawing/2014/main" id="{83908407-F191-79D5-F114-6FC4F26EC856}"/>
              </a:ext>
            </a:extLst>
          </p:cNvPr>
          <p:cNvSpPr/>
          <p:nvPr/>
        </p:nvSpPr>
        <p:spPr>
          <a:xfrm>
            <a:off x="0" y="6519871"/>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4086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a:xfrm>
            <a:off x="838200" y="353568"/>
            <a:ext cx="10515600" cy="1325563"/>
          </a:xfrm>
        </p:spPr>
        <p:txBody>
          <a:bodyPr/>
          <a:lstStyle/>
          <a:p>
            <a:r>
              <a:rPr lang="en-US" altLang="zh-CN" sz="3600" dirty="0">
                <a:latin typeface="Adobe Heiti Std R" panose="020B0400000000000000" pitchFamily="34" charset="-128"/>
                <a:ea typeface="Adobe Heiti Std R" panose="020B0400000000000000" pitchFamily="34" charset="-128"/>
              </a:rPr>
              <a:t>Current progress</a:t>
            </a:r>
            <a:endParaRPr lang="ko-KR" altLang="en-US" sz="3600" dirty="0">
              <a:latin typeface="Adobe Heiti Std R" panose="020B0400000000000000" pitchFamily="34" charset="-128"/>
            </a:endParaRPr>
          </a:p>
        </p:txBody>
      </p:sp>
      <p:sp>
        <p:nvSpPr>
          <p:cNvPr id="6" name="矩形 5">
            <a:extLst>
              <a:ext uri="{FF2B5EF4-FFF2-40B4-BE49-F238E27FC236}">
                <a16:creationId xmlns:a16="http://schemas.microsoft.com/office/drawing/2014/main" id="{C0DF42F1-87CC-BB2C-954D-6B5C07A8C863}"/>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矩形 6">
            <a:extLst>
              <a:ext uri="{FF2B5EF4-FFF2-40B4-BE49-F238E27FC236}">
                <a16:creationId xmlns:a16="http://schemas.microsoft.com/office/drawing/2014/main" id="{A3950D1C-5A35-B763-F936-118B4470DF8D}"/>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文本框 9">
            <a:extLst>
              <a:ext uri="{FF2B5EF4-FFF2-40B4-BE49-F238E27FC236}">
                <a16:creationId xmlns:a16="http://schemas.microsoft.com/office/drawing/2014/main" id="{28B76000-6D65-3761-3BDB-20746E2E54A3}"/>
              </a:ext>
            </a:extLst>
          </p:cNvPr>
          <p:cNvSpPr txBox="1"/>
          <p:nvPr/>
        </p:nvSpPr>
        <p:spPr>
          <a:xfrm>
            <a:off x="11809379" y="6496550"/>
            <a:ext cx="464288" cy="369332"/>
          </a:xfrm>
          <a:prstGeom prst="rect">
            <a:avLst/>
          </a:prstGeom>
          <a:noFill/>
        </p:spPr>
        <p:txBody>
          <a:bodyPr wrap="square" rtlCol="0">
            <a:spAutoFit/>
          </a:bodyPr>
          <a:lstStyle/>
          <a:p>
            <a:r>
              <a:rPr lang="en-US" altLang="ko-KR" dirty="0"/>
              <a:t>9</a:t>
            </a:r>
            <a:endParaRPr lang="ko-KR" altLang="en-US" dirty="0"/>
          </a:p>
        </p:txBody>
      </p:sp>
      <p:cxnSp>
        <p:nvCxnSpPr>
          <p:cNvPr id="5" name="直接连接符 4">
            <a:extLst>
              <a:ext uri="{FF2B5EF4-FFF2-40B4-BE49-F238E27FC236}">
                <a16:creationId xmlns:a16="http://schemas.microsoft.com/office/drawing/2014/main" id="{976B2C51-56D3-E2D6-36E8-C0EA1736B1E5}"/>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标题 1">
            <a:extLst>
              <a:ext uri="{FF2B5EF4-FFF2-40B4-BE49-F238E27FC236}">
                <a16:creationId xmlns:a16="http://schemas.microsoft.com/office/drawing/2014/main" id="{6BE19B78-2553-6510-DE17-3507747B97D0}"/>
              </a:ext>
            </a:extLst>
          </p:cNvPr>
          <p:cNvSpPr txBox="1">
            <a:spLocks/>
          </p:cNvSpPr>
          <p:nvPr/>
        </p:nvSpPr>
        <p:spPr>
          <a:xfrm>
            <a:off x="73152" y="6597252"/>
            <a:ext cx="1736987" cy="260748"/>
          </a:xfrm>
          <a:prstGeom prst="rect">
            <a:avLst/>
          </a:prstGeom>
        </p:spPr>
        <p:txBody>
          <a:bodyPr vert="horz" lIns="91440" tIns="45720" rIns="91440" bIns="45720" rtlCol="0" anchor="ctr">
            <a:normAutofit fontScale="4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dobe Heiti Std R" panose="020B0400000000000000" pitchFamily="34" charset="-128"/>
                <a:ea typeface="Adobe Heiti Std R" panose="020B0400000000000000" pitchFamily="34" charset="-128"/>
              </a:rPr>
              <a:t>2. Project progress</a:t>
            </a:r>
            <a:endParaRPr lang="ko-KR" altLang="en-US" sz="3600" dirty="0">
              <a:latin typeface="Adobe Heiti Std R" panose="020B0400000000000000" pitchFamily="34" charset="-128"/>
            </a:endParaRPr>
          </a:p>
        </p:txBody>
      </p:sp>
      <p:sp>
        <p:nvSpPr>
          <p:cNvPr id="14" name="文本框 13">
            <a:extLst>
              <a:ext uri="{FF2B5EF4-FFF2-40B4-BE49-F238E27FC236}">
                <a16:creationId xmlns:a16="http://schemas.microsoft.com/office/drawing/2014/main" id="{62332A83-A4C3-439D-1926-1575B6D22058}"/>
              </a:ext>
            </a:extLst>
          </p:cNvPr>
          <p:cNvSpPr txBox="1"/>
          <p:nvPr/>
        </p:nvSpPr>
        <p:spPr>
          <a:xfrm>
            <a:off x="941645" y="2765190"/>
            <a:ext cx="4338234" cy="2523768"/>
          </a:xfrm>
          <a:prstGeom prst="rect">
            <a:avLst/>
          </a:prstGeom>
          <a:noFill/>
        </p:spPr>
        <p:txBody>
          <a:bodyPr wrap="square" rtlCol="0">
            <a:spAutoFit/>
          </a:bodyPr>
          <a:lstStyle/>
          <a:p>
            <a:r>
              <a:rPr lang="en-US" altLang="zh-CN" dirty="0">
                <a:latin typeface="Adobe Heiti Std R" panose="020B0400000000000000" pitchFamily="34" charset="-128"/>
                <a:ea typeface="Adobe Heiti Std R" panose="020B0400000000000000" pitchFamily="34" charset="-128"/>
              </a:rPr>
              <a:t>Application time for China:</a:t>
            </a:r>
          </a:p>
          <a:p>
            <a:endParaRPr lang="en-US" altLang="zh-CN" dirty="0">
              <a:latin typeface="Adobe Heiti Std R" panose="020B0400000000000000" pitchFamily="34" charset="-128"/>
              <a:ea typeface="Adobe Heiti Std R" panose="020B0400000000000000" pitchFamily="34" charset="-128"/>
            </a:endParaRPr>
          </a:p>
          <a:p>
            <a:r>
              <a:rPr lang="en-US" altLang="zh-CN" sz="1600" dirty="0">
                <a:latin typeface="Calibri" panose="020F0502020204030204" pitchFamily="34" charset="0"/>
                <a:ea typeface="Calibri" panose="020F0502020204030204" pitchFamily="34" charset="0"/>
                <a:cs typeface="Calibri" panose="020F0502020204030204" pitchFamily="34" charset="0"/>
              </a:rPr>
              <a:t>2024.10</a:t>
            </a:r>
          </a:p>
          <a:p>
            <a:endParaRPr lang="en-US" altLang="zh-CN" dirty="0"/>
          </a:p>
          <a:p>
            <a:endParaRPr lang="en-US" altLang="zh-CN" dirty="0"/>
          </a:p>
          <a:p>
            <a:r>
              <a:rPr lang="en-US" altLang="zh-CN" dirty="0">
                <a:latin typeface="Adobe Heiti Std R" panose="020B0400000000000000" pitchFamily="34" charset="-128"/>
                <a:ea typeface="Adobe Heiti Std R" panose="020B0400000000000000" pitchFamily="34" charset="-128"/>
              </a:rPr>
              <a:t>Application time for Korea:</a:t>
            </a:r>
            <a:endParaRPr lang="en-US" altLang="ko-KR" dirty="0">
              <a:latin typeface="Adobe Heiti Std R" panose="020B0400000000000000" pitchFamily="34" charset="-128"/>
              <a:ea typeface="Adobe Heiti Std R" panose="020B0400000000000000" pitchFamily="34" charset="-128"/>
            </a:endParaRPr>
          </a:p>
          <a:p>
            <a:endParaRPr lang="en-US" altLang="ko-KR" dirty="0"/>
          </a:p>
          <a:p>
            <a:r>
              <a:rPr lang="en-US" altLang="ko-KR" sz="1600" dirty="0">
                <a:latin typeface="Calibri" panose="020F0502020204030204" pitchFamily="34" charset="0"/>
                <a:ea typeface="Calibri" panose="020F0502020204030204" pitchFamily="34" charset="0"/>
                <a:cs typeface="Calibri" panose="020F0502020204030204" pitchFamily="34" charset="0"/>
              </a:rPr>
              <a:t>Maybe 2024.11.24 public</a:t>
            </a:r>
            <a:endParaRPr lang="en-US" altLang="ko-KR" dirty="0"/>
          </a:p>
          <a:p>
            <a:endParaRPr lang="en-US" altLang="ko-KR" dirty="0"/>
          </a:p>
        </p:txBody>
      </p:sp>
      <p:sp>
        <p:nvSpPr>
          <p:cNvPr id="8" name="文本框 7">
            <a:extLst>
              <a:ext uri="{FF2B5EF4-FFF2-40B4-BE49-F238E27FC236}">
                <a16:creationId xmlns:a16="http://schemas.microsoft.com/office/drawing/2014/main" id="{7770016B-55E5-F70B-F34A-4F08E43C8165}"/>
              </a:ext>
            </a:extLst>
          </p:cNvPr>
          <p:cNvSpPr txBox="1"/>
          <p:nvPr/>
        </p:nvSpPr>
        <p:spPr>
          <a:xfrm>
            <a:off x="758952" y="1932355"/>
            <a:ext cx="10515599" cy="646331"/>
          </a:xfrm>
          <a:prstGeom prst="rect">
            <a:avLst/>
          </a:prstGeom>
          <a:noFill/>
        </p:spPr>
        <p:txBody>
          <a:bodyPr wrap="square" rtlCol="0">
            <a:spAutoFit/>
          </a:bodyPr>
          <a:lstStyle/>
          <a:p>
            <a:pPr marL="285750" indent="-285750">
              <a:buSzPct val="150000"/>
              <a:buFont typeface="Wingdings" panose="05000000000000000000" pitchFamily="2" charset="2"/>
              <a:buChar char="§"/>
            </a:pPr>
            <a:r>
              <a:rPr lang="en-US" altLang="ko-KR" sz="1800" dirty="0">
                <a:latin typeface="Adobe Heiti Std R" panose="020B0400000000000000" pitchFamily="34" charset="-128"/>
                <a:ea typeface="Adobe Heiti Std R" panose="020B0400000000000000" pitchFamily="34" charset="-128"/>
              </a:rPr>
              <a:t>Continue to prepare proposal</a:t>
            </a:r>
            <a:endParaRPr lang="ko-KR" altLang="en-US" sz="1800" dirty="0">
              <a:latin typeface="Adobe Heiti Std R" panose="020B0400000000000000" pitchFamily="34" charset="-128"/>
            </a:endParaRPr>
          </a:p>
          <a:p>
            <a:endParaRPr lang="en-US" altLang="ko-KR" dirty="0"/>
          </a:p>
        </p:txBody>
      </p:sp>
      <p:sp>
        <p:nvSpPr>
          <p:cNvPr id="3" name="标题 1">
            <a:extLst>
              <a:ext uri="{FF2B5EF4-FFF2-40B4-BE49-F238E27FC236}">
                <a16:creationId xmlns:a16="http://schemas.microsoft.com/office/drawing/2014/main" id="{CC9CBA00-29CB-2033-06F3-2CC0B298524B}"/>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IIP </a:t>
            </a:r>
            <a:r>
              <a:rPr lang="en-US" altLang="zh-CN" sz="1600" dirty="0">
                <a:latin typeface="Adobe Song Std L" panose="02020300000000000000" pitchFamily="18" charset="-128"/>
                <a:ea typeface="Adobe Song Std L" panose="02020300000000000000" pitchFamily="18" charset="-128"/>
              </a:rPr>
              <a:t>recent research</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120940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18AE088-775F-F68D-470E-10B43472A2EF}"/>
              </a:ext>
            </a:extLst>
          </p:cNvPr>
          <p:cNvSpPr>
            <a:spLocks noGrp="1"/>
          </p:cNvSpPr>
          <p:nvPr>
            <p:ph idx="1"/>
          </p:nvPr>
        </p:nvSpPr>
        <p:spPr>
          <a:xfrm>
            <a:off x="4732020" y="3064700"/>
            <a:ext cx="2727960" cy="728599"/>
          </a:xfrm>
        </p:spPr>
        <p:txBody>
          <a:bodyPr>
            <a:normAutofit/>
          </a:bodyPr>
          <a:lstStyle/>
          <a:p>
            <a:pPr marL="0" indent="0">
              <a:buNone/>
            </a:pPr>
            <a:r>
              <a:rPr lang="en-US" altLang="ko-KR" sz="4400" b="1" dirty="0">
                <a:solidFill>
                  <a:srgbClr val="9A3854"/>
                </a:solidFill>
              </a:rPr>
              <a:t>THANKS</a:t>
            </a:r>
            <a:endParaRPr lang="ko-KR" altLang="en-US" sz="4400" b="1" dirty="0">
              <a:solidFill>
                <a:srgbClr val="9A3854"/>
              </a:solidFill>
            </a:endParaRPr>
          </a:p>
        </p:txBody>
      </p:sp>
      <p:sp>
        <p:nvSpPr>
          <p:cNvPr id="4" name="矩形 3">
            <a:extLst>
              <a:ext uri="{FF2B5EF4-FFF2-40B4-BE49-F238E27FC236}">
                <a16:creationId xmlns:a16="http://schemas.microsoft.com/office/drawing/2014/main" id="{EF2F90BE-F814-EE25-92AF-754F02D1B200}"/>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矩形 4">
            <a:extLst>
              <a:ext uri="{FF2B5EF4-FFF2-40B4-BE49-F238E27FC236}">
                <a16:creationId xmlns:a16="http://schemas.microsoft.com/office/drawing/2014/main" id="{7A5854BA-6BC1-D159-11A8-85E19C8FCDD0}"/>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9" name="Google Shape;139;p26"/>
          <p:cNvSpPr txBox="1"/>
          <p:nvPr/>
        </p:nvSpPr>
        <p:spPr>
          <a:xfrm>
            <a:off x="8551195" y="5193793"/>
            <a:ext cx="3480816" cy="1310639"/>
          </a:xfrm>
          <a:prstGeom prst="rect">
            <a:avLst/>
          </a:prstGeom>
          <a:noFill/>
          <a:ln>
            <a:noFill/>
          </a:ln>
        </p:spPr>
        <p:txBody>
          <a:bodyPr spcFirstLastPara="1" wrap="square" lIns="91433" tIns="45700" rIns="91433" bIns="45700" anchor="t" anchorCtr="0">
            <a:normAutofit/>
          </a:bodyPr>
          <a:lstStyle/>
          <a:p>
            <a:pPr algn="r">
              <a:lnSpc>
                <a:spcPct val="90000"/>
              </a:lnSpc>
              <a:buClr>
                <a:schemeClr val="dk1"/>
              </a:buClr>
              <a:buSzPts val="1400"/>
            </a:pPr>
            <a:r>
              <a:rPr lang="en-US" altLang="zh-CN" sz="1400" dirty="0">
                <a:solidFill>
                  <a:schemeClr val="dk1"/>
                </a:solidFill>
                <a:latin typeface="Play"/>
                <a:ea typeface="Play"/>
                <a:cs typeface="Play"/>
                <a:sym typeface="Play"/>
              </a:rPr>
              <a:t>Department: </a:t>
            </a:r>
            <a:r>
              <a:rPr lang="en-US" altLang="ko-KR" sz="1400" kern="0" spc="0" dirty="0">
                <a:solidFill>
                  <a:srgbClr val="000000"/>
                </a:solidFill>
                <a:effectLst/>
                <a:latin typeface="한컴바탕"/>
                <a:ea typeface="한컴바탕"/>
              </a:rPr>
              <a:t>IT Convergence Engineering</a:t>
            </a:r>
          </a:p>
          <a:p>
            <a:pPr algn="r">
              <a:lnSpc>
                <a:spcPct val="90000"/>
              </a:lnSpc>
              <a:buClr>
                <a:schemeClr val="dk1"/>
              </a:buClr>
              <a:buSzPts val="1400"/>
            </a:pPr>
            <a:r>
              <a:rPr lang="en-US" altLang="zh-CN" sz="1400" kern="0" dirty="0">
                <a:solidFill>
                  <a:srgbClr val="000000"/>
                </a:solidFill>
                <a:latin typeface="한컴바탕"/>
                <a:ea typeface="Play"/>
                <a:cs typeface="Play"/>
                <a:sym typeface="Play"/>
              </a:rPr>
              <a:t>                        </a:t>
            </a:r>
            <a:r>
              <a:rPr lang="en-US" altLang="zh-CN" sz="1400" dirty="0">
                <a:solidFill>
                  <a:schemeClr val="dk1"/>
                </a:solidFill>
                <a:latin typeface="Play"/>
                <a:ea typeface="Play"/>
                <a:cs typeface="Play"/>
                <a:sym typeface="Play"/>
              </a:rPr>
              <a:t>(</a:t>
            </a:r>
            <a:r>
              <a:rPr lang="en-US" altLang="zh-CN" sz="1400" kern="0" dirty="0">
                <a:solidFill>
                  <a:srgbClr val="000000"/>
                </a:solidFill>
                <a:latin typeface="한컴바탕"/>
                <a:ea typeface="Play"/>
                <a:cs typeface="Play"/>
                <a:sym typeface="Play"/>
              </a:rPr>
              <a:t>Computer </a:t>
            </a:r>
            <a:r>
              <a:rPr lang="en-US" altLang="ko-KR" sz="1400" kern="0" spc="0" dirty="0">
                <a:solidFill>
                  <a:srgbClr val="000000"/>
                </a:solidFill>
                <a:effectLst/>
                <a:latin typeface="한컴바탕"/>
                <a:ea typeface="한컴바탕"/>
              </a:rPr>
              <a:t>Engineering</a:t>
            </a:r>
            <a:r>
              <a:rPr lang="en-US" altLang="zh-CN" sz="1400" dirty="0">
                <a:solidFill>
                  <a:schemeClr val="dk1"/>
                </a:solidFill>
                <a:latin typeface="Play"/>
                <a:ea typeface="Play"/>
                <a:cs typeface="Play"/>
                <a:sym typeface="Play"/>
              </a:rPr>
              <a:t>)</a:t>
            </a:r>
          </a:p>
          <a:p>
            <a:pPr algn="r">
              <a:lnSpc>
                <a:spcPct val="90000"/>
              </a:lnSpc>
              <a:buClr>
                <a:schemeClr val="dk1"/>
              </a:buClr>
              <a:buSzPts val="1400"/>
            </a:pPr>
            <a:r>
              <a:rPr lang="en-US" altLang="zh-CN" sz="1400" dirty="0">
                <a:solidFill>
                  <a:schemeClr val="dk1"/>
                </a:solidFill>
                <a:latin typeface="Play"/>
                <a:ea typeface="Play"/>
                <a:cs typeface="Play"/>
                <a:sym typeface="Play"/>
              </a:rPr>
              <a:t>gzzy@gachon.ac.kr</a:t>
            </a:r>
          </a:p>
          <a:p>
            <a:pPr algn="r">
              <a:lnSpc>
                <a:spcPct val="90000"/>
              </a:lnSpc>
              <a:buClr>
                <a:schemeClr val="dk1"/>
              </a:buClr>
              <a:buSzPts val="1400"/>
            </a:pPr>
            <a:r>
              <a:rPr lang="en-US" altLang="zh-CN" sz="1400" dirty="0">
                <a:solidFill>
                  <a:schemeClr val="dk1"/>
                </a:solidFill>
                <a:latin typeface="Play"/>
                <a:ea typeface="Play"/>
                <a:cs typeface="Play"/>
                <a:sym typeface="Play"/>
              </a:rPr>
              <a:t>Ziyang Gong </a:t>
            </a:r>
            <a:endParaRPr sz="1100" dirty="0"/>
          </a:p>
          <a:p>
            <a:pPr algn="r">
              <a:lnSpc>
                <a:spcPct val="90000"/>
              </a:lnSpc>
              <a:spcBef>
                <a:spcPts val="1067"/>
              </a:spcBef>
              <a:buClr>
                <a:schemeClr val="dk1"/>
              </a:buClr>
              <a:buSzPts val="1400"/>
            </a:pPr>
            <a:r>
              <a:rPr lang="en-US" altLang="zh-CN" sz="1400" dirty="0">
                <a:solidFill>
                  <a:schemeClr val="dk1"/>
                </a:solidFill>
                <a:latin typeface="Play"/>
                <a:ea typeface="Play"/>
                <a:cs typeface="Play"/>
                <a:sym typeface="Play"/>
              </a:rPr>
              <a:t>2024.08.21</a:t>
            </a:r>
            <a:endParaRPr sz="1100" dirty="0"/>
          </a:p>
        </p:txBody>
      </p:sp>
    </p:spTree>
    <p:extLst>
      <p:ext uri="{BB962C8B-B14F-4D97-AF65-F5344CB8AC3E}">
        <p14:creationId xmlns:p14="http://schemas.microsoft.com/office/powerpoint/2010/main" val="23053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p:txBody>
          <a:bodyPr>
            <a:normAutofit/>
          </a:bodyPr>
          <a:lstStyle/>
          <a:p>
            <a:r>
              <a:rPr lang="en-US" altLang="ko-KR" sz="3600" dirty="0">
                <a:latin typeface="Adobe Heiti Std R" panose="020B0400000000000000" pitchFamily="34" charset="-128"/>
              </a:rPr>
              <a:t>ACM 2024 paper</a:t>
            </a:r>
            <a:endParaRPr lang="ko-KR" altLang="en-US" sz="3600" dirty="0">
              <a:latin typeface="Adobe Heiti Std R" panose="020B0400000000000000" pitchFamily="34" charset="-128"/>
            </a:endParaRPr>
          </a:p>
        </p:txBody>
      </p:sp>
      <p:sp>
        <p:nvSpPr>
          <p:cNvPr id="4" name="矩形 3">
            <a:extLst>
              <a:ext uri="{FF2B5EF4-FFF2-40B4-BE49-F238E27FC236}">
                <a16:creationId xmlns:a16="http://schemas.microsoft.com/office/drawing/2014/main" id="{5B2EC36E-8162-ED86-2617-CEAE8971D526}"/>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矩形 4">
            <a:extLst>
              <a:ext uri="{FF2B5EF4-FFF2-40B4-BE49-F238E27FC236}">
                <a16:creationId xmlns:a16="http://schemas.microsoft.com/office/drawing/2014/main" id="{5B4339F3-3CBA-5203-CC26-C1D4E7FEF81E}"/>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文本框 5">
            <a:extLst>
              <a:ext uri="{FF2B5EF4-FFF2-40B4-BE49-F238E27FC236}">
                <a16:creationId xmlns:a16="http://schemas.microsoft.com/office/drawing/2014/main" id="{E088CC4D-5873-29ED-782D-98C45DD1B037}"/>
              </a:ext>
            </a:extLst>
          </p:cNvPr>
          <p:cNvSpPr txBox="1"/>
          <p:nvPr/>
        </p:nvSpPr>
        <p:spPr>
          <a:xfrm>
            <a:off x="11783568" y="6504432"/>
            <a:ext cx="335280" cy="369332"/>
          </a:xfrm>
          <a:prstGeom prst="rect">
            <a:avLst/>
          </a:prstGeom>
          <a:noFill/>
        </p:spPr>
        <p:txBody>
          <a:bodyPr wrap="square" rtlCol="0">
            <a:spAutoFit/>
          </a:bodyPr>
          <a:lstStyle/>
          <a:p>
            <a:r>
              <a:rPr lang="en-US" altLang="ko-KR" dirty="0"/>
              <a:t>1</a:t>
            </a:r>
            <a:endParaRPr lang="ko-KR" altLang="en-US" dirty="0"/>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838200" y="1292352"/>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BC849E26-8B99-58F1-7075-6F93283E9B7D}"/>
              </a:ext>
            </a:extLst>
          </p:cNvPr>
          <p:cNvPicPr>
            <a:picLocks noChangeAspect="1"/>
          </p:cNvPicPr>
          <p:nvPr/>
        </p:nvPicPr>
        <p:blipFill>
          <a:blip r:embed="rId2"/>
          <a:stretch>
            <a:fillRect/>
          </a:stretch>
        </p:blipFill>
        <p:spPr>
          <a:xfrm>
            <a:off x="890821" y="1513050"/>
            <a:ext cx="3949403" cy="4770686"/>
          </a:xfrm>
          <a:prstGeom prst="rect">
            <a:avLst/>
          </a:prstGeom>
        </p:spPr>
      </p:pic>
      <p:sp>
        <p:nvSpPr>
          <p:cNvPr id="12" name="文本框 11">
            <a:extLst>
              <a:ext uri="{FF2B5EF4-FFF2-40B4-BE49-F238E27FC236}">
                <a16:creationId xmlns:a16="http://schemas.microsoft.com/office/drawing/2014/main" id="{75ED1CED-A932-0764-8EF6-B0F32538764C}"/>
              </a:ext>
            </a:extLst>
          </p:cNvPr>
          <p:cNvSpPr txBox="1"/>
          <p:nvPr/>
        </p:nvSpPr>
        <p:spPr>
          <a:xfrm>
            <a:off x="5511227" y="1582340"/>
            <a:ext cx="5789952" cy="4031873"/>
          </a:xfrm>
          <a:prstGeom prst="rect">
            <a:avLst/>
          </a:prstGeom>
          <a:noFill/>
        </p:spPr>
        <p:txBody>
          <a:bodyPr wrap="square" rtlCol="0">
            <a:spAutoFit/>
          </a:bodyPr>
          <a:lstStyle/>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Abstract:</a:t>
            </a:r>
          </a:p>
          <a:p>
            <a:endParaRPr lang="en-US" altLang="zh-CN" dirty="0"/>
          </a:p>
          <a:p>
            <a:r>
              <a:rPr lang="en-US" altLang="zh-CN" sz="1600" dirty="0">
                <a:latin typeface="+mn-ea"/>
              </a:rPr>
              <a:t>Introduces a diffusion residual convolutional network (DRCN)     for improving the accuracy and efficiency of ECG-based biometric identity recognition. The DRCN, combined with a K-means  wavelet transform for ECG band-compression filtering, enhances ECG classification accuracy by approximately 7% compared to  traditional convolutional neural networks.</a:t>
            </a:r>
          </a:p>
          <a:p>
            <a:endParaRPr lang="en-US" altLang="zh-CN" sz="1600" dirty="0">
              <a:latin typeface="+mn-ea"/>
            </a:endParaRPr>
          </a:p>
          <a:p>
            <a:endParaRPr lang="en-US" altLang="zh-CN" dirty="0"/>
          </a:p>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Journal:   </a:t>
            </a:r>
            <a:r>
              <a:rPr lang="en-US" altLang="zh-CN" sz="1600" dirty="0">
                <a:latin typeface="+mn-ea"/>
                <a:cs typeface="ADLaM Display" panose="020F0502020204030204" pitchFamily="2" charset="0"/>
              </a:rPr>
              <a:t>ACM RACS 2024</a:t>
            </a:r>
          </a:p>
          <a:p>
            <a:endParaRPr lang="en-US" altLang="zh-CN" dirty="0">
              <a:latin typeface="Adobe Heiti Std R" panose="020B0400000000000000" pitchFamily="34" charset="-128"/>
              <a:ea typeface="Adobe Heiti Std R" panose="020B0400000000000000" pitchFamily="34" charset="-128"/>
              <a:cs typeface="ADLaM Display" panose="020F0502020204030204" pitchFamily="2" charset="0"/>
            </a:endParaRPr>
          </a:p>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Conference Date:   </a:t>
            </a:r>
            <a:r>
              <a:rPr lang="en-US" altLang="zh-CN" sz="1600" dirty="0">
                <a:latin typeface="+mn-ea"/>
                <a:cs typeface="ADLaM Display" panose="020F0502020204030204" pitchFamily="2" charset="0"/>
              </a:rPr>
              <a:t>November 5-8</a:t>
            </a:r>
          </a:p>
          <a:p>
            <a:endParaRPr lang="en-US" altLang="zh-CN" dirty="0">
              <a:latin typeface="Adobe Heiti Std R" panose="020B0400000000000000" pitchFamily="34" charset="-128"/>
              <a:ea typeface="Adobe Heiti Std R" panose="020B0400000000000000" pitchFamily="34" charset="-128"/>
              <a:cs typeface="ADLaM Display" panose="020F0502020204030204" pitchFamily="2" charset="0"/>
            </a:endParaRPr>
          </a:p>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Status:  </a:t>
            </a:r>
            <a:r>
              <a:rPr lang="en-US" altLang="zh-CN" sz="1600" dirty="0">
                <a:latin typeface="+mn-ea"/>
                <a:cs typeface="ADLaM Display" panose="020F0502020204030204" pitchFamily="2" charset="0"/>
              </a:rPr>
              <a:t>Submitted</a:t>
            </a:r>
            <a:endParaRPr lang="en-US" altLang="ko-KR" sz="1600" dirty="0">
              <a:latin typeface="+mn-ea"/>
              <a:cs typeface="ADLaM Display" panose="020F0502020204030204" pitchFamily="2" charset="0"/>
            </a:endParaRPr>
          </a:p>
        </p:txBody>
      </p:sp>
      <p:sp>
        <p:nvSpPr>
          <p:cNvPr id="13" name="标题 1">
            <a:extLst>
              <a:ext uri="{FF2B5EF4-FFF2-40B4-BE49-F238E27FC236}">
                <a16:creationId xmlns:a16="http://schemas.microsoft.com/office/drawing/2014/main" id="{86822DCE-D675-CD54-7CB1-812E8E1066E6}"/>
              </a:ext>
            </a:extLst>
          </p:cNvPr>
          <p:cNvSpPr txBox="1">
            <a:spLocks/>
          </p:cNvSpPr>
          <p:nvPr/>
        </p:nvSpPr>
        <p:spPr>
          <a:xfrm>
            <a:off x="73152" y="6597252"/>
            <a:ext cx="1736987" cy="260748"/>
          </a:xfrm>
          <a:prstGeom prst="rect">
            <a:avLst/>
          </a:prstGeom>
        </p:spPr>
        <p:txBody>
          <a:bodyPr vert="horz" lIns="91440" tIns="45720" rIns="91440" bIns="45720" rtlCol="0" anchor="ctr">
            <a:normAutofit fontScale="4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dobe Heiti Std R" panose="020B0400000000000000" pitchFamily="34" charset="-128"/>
                <a:ea typeface="Adobe Heiti Std R" panose="020B0400000000000000" pitchFamily="34" charset="-128"/>
              </a:rPr>
              <a:t>1. Paper progress</a:t>
            </a:r>
            <a:endParaRPr lang="ko-KR" altLang="en-US" sz="3600" dirty="0">
              <a:latin typeface="Adobe Heiti Std R" panose="020B0400000000000000" pitchFamily="34" charset="-128"/>
            </a:endParaRPr>
          </a:p>
        </p:txBody>
      </p:sp>
      <p:sp>
        <p:nvSpPr>
          <p:cNvPr id="3" name="标题 1">
            <a:extLst>
              <a:ext uri="{FF2B5EF4-FFF2-40B4-BE49-F238E27FC236}">
                <a16:creationId xmlns:a16="http://schemas.microsoft.com/office/drawing/2014/main" id="{8BBCD89B-8BD4-2BB0-AF8E-C80563AE93C8}"/>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IIP </a:t>
            </a:r>
            <a:r>
              <a:rPr lang="en-US" altLang="zh-CN" sz="1600" dirty="0">
                <a:latin typeface="Adobe Song Std L" panose="02020300000000000000" pitchFamily="18" charset="-128"/>
                <a:ea typeface="Adobe Song Std L" panose="02020300000000000000" pitchFamily="18" charset="-128"/>
              </a:rPr>
              <a:t>recent research</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177173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p:txBody>
          <a:bodyPr/>
          <a:lstStyle/>
          <a:p>
            <a:r>
              <a:rPr lang="en-US" altLang="ko-KR" sz="3600" dirty="0">
                <a:latin typeface="Adobe Heiti Std R" panose="020B0400000000000000" pitchFamily="34" charset="-128"/>
              </a:rPr>
              <a:t>Method</a:t>
            </a:r>
            <a:endParaRPr lang="ko-KR" altLang="en-US" sz="3600" dirty="0">
              <a:latin typeface="Adobe Heiti Std R" panose="020B0400000000000000" pitchFamily="34" charset="-128"/>
            </a:endParaRPr>
          </a:p>
        </p:txBody>
      </p:sp>
      <p:sp>
        <p:nvSpPr>
          <p:cNvPr id="6" name="矩形 5">
            <a:extLst>
              <a:ext uri="{FF2B5EF4-FFF2-40B4-BE49-F238E27FC236}">
                <a16:creationId xmlns:a16="http://schemas.microsoft.com/office/drawing/2014/main" id="{C0DF42F1-87CC-BB2C-954D-6B5C07A8C863}"/>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矩形 6">
            <a:extLst>
              <a:ext uri="{FF2B5EF4-FFF2-40B4-BE49-F238E27FC236}">
                <a16:creationId xmlns:a16="http://schemas.microsoft.com/office/drawing/2014/main" id="{A3950D1C-5A35-B763-F936-118B4470DF8D}"/>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文本框 4">
            <a:extLst>
              <a:ext uri="{FF2B5EF4-FFF2-40B4-BE49-F238E27FC236}">
                <a16:creationId xmlns:a16="http://schemas.microsoft.com/office/drawing/2014/main" id="{0D90E5CD-2A4D-6784-4858-F2CD4983D7DF}"/>
              </a:ext>
            </a:extLst>
          </p:cNvPr>
          <p:cNvSpPr txBox="1"/>
          <p:nvPr/>
        </p:nvSpPr>
        <p:spPr>
          <a:xfrm>
            <a:off x="11809379" y="6496550"/>
            <a:ext cx="464288" cy="369332"/>
          </a:xfrm>
          <a:prstGeom prst="rect">
            <a:avLst/>
          </a:prstGeom>
          <a:noFill/>
        </p:spPr>
        <p:txBody>
          <a:bodyPr wrap="square" rtlCol="0">
            <a:spAutoFit/>
          </a:bodyPr>
          <a:lstStyle/>
          <a:p>
            <a:r>
              <a:rPr lang="en-US" altLang="ko-KR" dirty="0"/>
              <a:t>2</a:t>
            </a:r>
            <a:endParaRPr lang="ko-KR" altLang="en-US" dirty="0"/>
          </a:p>
        </p:txBody>
      </p:sp>
      <p:cxnSp>
        <p:nvCxnSpPr>
          <p:cNvPr id="8" name="直接连接符 7">
            <a:extLst>
              <a:ext uri="{FF2B5EF4-FFF2-40B4-BE49-F238E27FC236}">
                <a16:creationId xmlns:a16="http://schemas.microsoft.com/office/drawing/2014/main" id="{3C5CE72A-0166-F81C-7065-93598A6F48AF}"/>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14" name="标题 1">
            <a:extLst>
              <a:ext uri="{FF2B5EF4-FFF2-40B4-BE49-F238E27FC236}">
                <a16:creationId xmlns:a16="http://schemas.microsoft.com/office/drawing/2014/main" id="{5B323D47-C967-ADC0-1771-0E31F60CCADC}"/>
              </a:ext>
            </a:extLst>
          </p:cNvPr>
          <p:cNvSpPr txBox="1">
            <a:spLocks/>
          </p:cNvSpPr>
          <p:nvPr/>
        </p:nvSpPr>
        <p:spPr>
          <a:xfrm>
            <a:off x="73152" y="6597252"/>
            <a:ext cx="1736987" cy="260748"/>
          </a:xfrm>
          <a:prstGeom prst="rect">
            <a:avLst/>
          </a:prstGeom>
        </p:spPr>
        <p:txBody>
          <a:bodyPr vert="horz" lIns="91440" tIns="45720" rIns="91440" bIns="45720" rtlCol="0" anchor="ctr">
            <a:normAutofit fontScale="4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dobe Heiti Std R" panose="020B0400000000000000" pitchFamily="34" charset="-128"/>
                <a:ea typeface="Adobe Heiti Std R" panose="020B0400000000000000" pitchFamily="34" charset="-128"/>
              </a:rPr>
              <a:t>1. Paper progress</a:t>
            </a:r>
            <a:endParaRPr lang="ko-KR" altLang="en-US" sz="3600" dirty="0">
              <a:latin typeface="Adobe Heiti Std R" panose="020B0400000000000000" pitchFamily="34" charset="-128"/>
            </a:endParaRPr>
          </a:p>
        </p:txBody>
      </p:sp>
      <p:pic>
        <p:nvPicPr>
          <p:cNvPr id="9" name="图片 8">
            <a:extLst>
              <a:ext uri="{FF2B5EF4-FFF2-40B4-BE49-F238E27FC236}">
                <a16:creationId xmlns:a16="http://schemas.microsoft.com/office/drawing/2014/main" id="{CAE7423D-0298-96FD-C6C3-A7DD1D441467}"/>
              </a:ext>
            </a:extLst>
          </p:cNvPr>
          <p:cNvPicPr>
            <a:picLocks noChangeAspect="1"/>
          </p:cNvPicPr>
          <p:nvPr/>
        </p:nvPicPr>
        <p:blipFill>
          <a:blip r:embed="rId2"/>
          <a:stretch>
            <a:fillRect/>
          </a:stretch>
        </p:blipFill>
        <p:spPr>
          <a:xfrm>
            <a:off x="2525984" y="1540433"/>
            <a:ext cx="6675182" cy="2826156"/>
          </a:xfrm>
          <a:prstGeom prst="rect">
            <a:avLst/>
          </a:prstGeom>
        </p:spPr>
      </p:pic>
      <p:sp>
        <p:nvSpPr>
          <p:cNvPr id="10" name="文本框 9">
            <a:extLst>
              <a:ext uri="{FF2B5EF4-FFF2-40B4-BE49-F238E27FC236}">
                <a16:creationId xmlns:a16="http://schemas.microsoft.com/office/drawing/2014/main" id="{B9797223-8889-89D1-51A2-1D2395E779CC}"/>
              </a:ext>
            </a:extLst>
          </p:cNvPr>
          <p:cNvSpPr txBox="1"/>
          <p:nvPr/>
        </p:nvSpPr>
        <p:spPr>
          <a:xfrm>
            <a:off x="1149656" y="4461550"/>
            <a:ext cx="9892688" cy="1600438"/>
          </a:xfrm>
          <a:prstGeom prst="rect">
            <a:avLst/>
          </a:prstGeom>
          <a:noFill/>
        </p:spPr>
        <p:txBody>
          <a:bodyPr wrap="square" rtlCol="0">
            <a:spAutoFit/>
          </a:bodyPr>
          <a:lstStyle/>
          <a:p>
            <a:pPr algn="just"/>
            <a:r>
              <a:rPr lang="en-US" altLang="ko-KR" sz="1400" dirty="0">
                <a:latin typeface="Adobe Heiti Std R" panose="020B0400000000000000" pitchFamily="34" charset="-128"/>
                <a:ea typeface="Adobe Heiti Std R" panose="020B0400000000000000" pitchFamily="34" charset="-128"/>
              </a:rPr>
              <a:t>Figure1. The automated identification system for electrocardiogram (ECG) identity information consists of two modules: </a:t>
            </a:r>
            <a:r>
              <a:rPr lang="en-US" altLang="ko-KR" sz="1400" dirty="0">
                <a:latin typeface="Adobe Song Std L" panose="02020300000000000000" pitchFamily="18" charset="-128"/>
                <a:ea typeface="Adobe Song Std L" panose="02020300000000000000" pitchFamily="18" charset="-128"/>
              </a:rPr>
              <a:t>the preprocessing module (located on the right side of Fig. 2) and the classification module (also located on the right side of Fig. 2). The preprocessing module is responsible for applying wavelet transform filtering to the raw ECG data to remove noise. The denoised ECG data is then fed into a diffusion generative network, which performs 100 iterations of adding Gaussian noise and applies two noise removal strategies to generate two different sets of new ECG data. The classification module is responsible for identifying and classifying the generated new data from the preprocessing module along with the original ECG data. This module utilizes a residual network for convolutional classification. The residual network extracts features from each ECG data, forming feature maps, and outputs the final result through fully connected layers. </a:t>
            </a:r>
            <a:endParaRPr lang="ko-KR" altLang="en-US" sz="1400" dirty="0">
              <a:latin typeface="Adobe Song Std L" panose="02020300000000000000" pitchFamily="18" charset="-128"/>
            </a:endParaRPr>
          </a:p>
        </p:txBody>
      </p:sp>
      <p:sp>
        <p:nvSpPr>
          <p:cNvPr id="3" name="标题 1">
            <a:extLst>
              <a:ext uri="{FF2B5EF4-FFF2-40B4-BE49-F238E27FC236}">
                <a16:creationId xmlns:a16="http://schemas.microsoft.com/office/drawing/2014/main" id="{6F6365FC-FFAE-949E-BD4D-D4680F7258A4}"/>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IIP </a:t>
            </a:r>
            <a:r>
              <a:rPr lang="en-US" altLang="zh-CN" sz="1600" dirty="0">
                <a:latin typeface="Adobe Song Std L" panose="02020300000000000000" pitchFamily="18" charset="-128"/>
                <a:ea typeface="Adobe Song Std L" panose="02020300000000000000" pitchFamily="18" charset="-128"/>
              </a:rPr>
              <a:t>recent research</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357747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a:xfrm>
            <a:off x="838200" y="353568"/>
            <a:ext cx="10515600" cy="1325563"/>
          </a:xfrm>
        </p:spPr>
        <p:txBody>
          <a:bodyPr/>
          <a:lstStyle/>
          <a:p>
            <a:r>
              <a:rPr lang="en-US" altLang="ko-KR" sz="3600" dirty="0">
                <a:latin typeface="Adobe Heiti Std R" panose="020B0400000000000000" pitchFamily="34" charset="-128"/>
                <a:ea typeface="Adobe Heiti Std R" panose="020B0400000000000000" pitchFamily="34" charset="-128"/>
              </a:rPr>
              <a:t>Conclusion</a:t>
            </a:r>
            <a:endParaRPr lang="ko-KR" altLang="en-US" sz="3600" dirty="0">
              <a:latin typeface="Adobe Heiti Std R" panose="020B0400000000000000" pitchFamily="34" charset="-128"/>
            </a:endParaRPr>
          </a:p>
        </p:txBody>
      </p:sp>
      <p:sp>
        <p:nvSpPr>
          <p:cNvPr id="6" name="矩形 5">
            <a:extLst>
              <a:ext uri="{FF2B5EF4-FFF2-40B4-BE49-F238E27FC236}">
                <a16:creationId xmlns:a16="http://schemas.microsoft.com/office/drawing/2014/main" id="{C0DF42F1-87CC-BB2C-954D-6B5C07A8C863}"/>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矩形 6">
            <a:extLst>
              <a:ext uri="{FF2B5EF4-FFF2-40B4-BE49-F238E27FC236}">
                <a16:creationId xmlns:a16="http://schemas.microsoft.com/office/drawing/2014/main" id="{A3950D1C-5A35-B763-F936-118B4470DF8D}"/>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文本框 2">
            <a:extLst>
              <a:ext uri="{FF2B5EF4-FFF2-40B4-BE49-F238E27FC236}">
                <a16:creationId xmlns:a16="http://schemas.microsoft.com/office/drawing/2014/main" id="{6332A2E3-D9BA-7ADA-1F16-2A6C4ED03CED}"/>
              </a:ext>
            </a:extLst>
          </p:cNvPr>
          <p:cNvSpPr txBox="1"/>
          <p:nvPr/>
        </p:nvSpPr>
        <p:spPr>
          <a:xfrm>
            <a:off x="758952" y="1511932"/>
            <a:ext cx="6033734" cy="523220"/>
          </a:xfrm>
          <a:prstGeom prst="rect">
            <a:avLst/>
          </a:prstGeom>
          <a:noFill/>
        </p:spPr>
        <p:txBody>
          <a:bodyPr wrap="square" rtlCol="0">
            <a:spAutoFit/>
          </a:bodyPr>
          <a:lstStyle/>
          <a:p>
            <a:r>
              <a:rPr lang="en-US" altLang="ko-KR" sz="1400" dirty="0">
                <a:latin typeface="Adobe Heiti Std R" panose="020B0400000000000000" pitchFamily="34" charset="-128"/>
                <a:ea typeface="Adobe Heiti Std R" panose="020B0400000000000000" pitchFamily="34" charset="-128"/>
              </a:rPr>
              <a:t>Table1. The test set accuracy of </a:t>
            </a:r>
            <a:r>
              <a:rPr lang="en-US" altLang="ko-KR" sz="1400" dirty="0" err="1">
                <a:latin typeface="Adobe Heiti Std R" panose="020B0400000000000000" pitchFamily="34" charset="-128"/>
                <a:ea typeface="Adobe Heiti Std R" panose="020B0400000000000000" pitchFamily="34" charset="-128"/>
              </a:rPr>
              <a:t>Alexnet</a:t>
            </a:r>
            <a:r>
              <a:rPr lang="en-US" altLang="ko-KR" sz="1400" dirty="0">
                <a:latin typeface="Adobe Heiti Std R" panose="020B0400000000000000" pitchFamily="34" charset="-128"/>
                <a:ea typeface="Adobe Heiti Std R" panose="020B0400000000000000" pitchFamily="34" charset="-128"/>
              </a:rPr>
              <a:t>, CNN, VGG16, </a:t>
            </a:r>
            <a:r>
              <a:rPr lang="en-US" altLang="ko-KR" sz="1400" dirty="0" err="1">
                <a:latin typeface="Adobe Heiti Std R" panose="020B0400000000000000" pitchFamily="34" charset="-128"/>
                <a:ea typeface="Adobe Heiti Std R" panose="020B0400000000000000" pitchFamily="34" charset="-128"/>
              </a:rPr>
              <a:t>MobileNet</a:t>
            </a:r>
            <a:r>
              <a:rPr lang="en-US" altLang="ko-KR" sz="1400" dirty="0">
                <a:latin typeface="Adobe Heiti Std R" panose="020B0400000000000000" pitchFamily="34" charset="-128"/>
                <a:ea typeface="Adobe Heiti Std R" panose="020B0400000000000000" pitchFamily="34" charset="-128"/>
              </a:rPr>
              <a:t>, </a:t>
            </a:r>
            <a:r>
              <a:rPr lang="en-US" altLang="ko-KR" sz="1400" dirty="0" err="1">
                <a:latin typeface="Adobe Heiti Std R" panose="020B0400000000000000" pitchFamily="34" charset="-128"/>
                <a:ea typeface="Adobe Heiti Std R" panose="020B0400000000000000" pitchFamily="34" charset="-128"/>
              </a:rPr>
              <a:t>ResNet</a:t>
            </a:r>
            <a:r>
              <a:rPr lang="en-US" altLang="ko-KR" sz="1400" dirty="0">
                <a:latin typeface="Adobe Heiti Std R" panose="020B0400000000000000" pitchFamily="34" charset="-128"/>
                <a:ea typeface="Adobe Heiti Std R" panose="020B0400000000000000" pitchFamily="34" charset="-128"/>
              </a:rPr>
              <a:t>, and DRCN</a:t>
            </a:r>
            <a:endParaRPr lang="ko-KR" altLang="en-US" sz="1400" dirty="0">
              <a:latin typeface="Adobe Heiti Std R" panose="020B0400000000000000" pitchFamily="34" charset="-128"/>
            </a:endParaRPr>
          </a:p>
        </p:txBody>
      </p:sp>
      <p:sp>
        <p:nvSpPr>
          <p:cNvPr id="10" name="文本框 9">
            <a:extLst>
              <a:ext uri="{FF2B5EF4-FFF2-40B4-BE49-F238E27FC236}">
                <a16:creationId xmlns:a16="http://schemas.microsoft.com/office/drawing/2014/main" id="{28B76000-6D65-3761-3BDB-20746E2E54A3}"/>
              </a:ext>
            </a:extLst>
          </p:cNvPr>
          <p:cNvSpPr txBox="1"/>
          <p:nvPr/>
        </p:nvSpPr>
        <p:spPr>
          <a:xfrm>
            <a:off x="11809379" y="6496550"/>
            <a:ext cx="464288" cy="369332"/>
          </a:xfrm>
          <a:prstGeom prst="rect">
            <a:avLst/>
          </a:prstGeom>
          <a:noFill/>
        </p:spPr>
        <p:txBody>
          <a:bodyPr wrap="square" rtlCol="0">
            <a:spAutoFit/>
          </a:bodyPr>
          <a:lstStyle/>
          <a:p>
            <a:r>
              <a:rPr lang="en-US" altLang="ko-KR" dirty="0"/>
              <a:t>3</a:t>
            </a:r>
            <a:endParaRPr lang="ko-KR" altLang="en-US" dirty="0"/>
          </a:p>
        </p:txBody>
      </p:sp>
      <p:cxnSp>
        <p:nvCxnSpPr>
          <p:cNvPr id="5" name="直接连接符 4">
            <a:extLst>
              <a:ext uri="{FF2B5EF4-FFF2-40B4-BE49-F238E27FC236}">
                <a16:creationId xmlns:a16="http://schemas.microsoft.com/office/drawing/2014/main" id="{976B2C51-56D3-E2D6-36E8-C0EA1736B1E5}"/>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C91F2D0C-3030-BA59-FA78-C88FA137673E}"/>
              </a:ext>
            </a:extLst>
          </p:cNvPr>
          <p:cNvPicPr>
            <a:picLocks noChangeAspect="1"/>
          </p:cNvPicPr>
          <p:nvPr/>
        </p:nvPicPr>
        <p:blipFill>
          <a:blip r:embed="rId2"/>
          <a:stretch>
            <a:fillRect/>
          </a:stretch>
        </p:blipFill>
        <p:spPr>
          <a:xfrm>
            <a:off x="758952" y="1983919"/>
            <a:ext cx="6361659" cy="4215724"/>
          </a:xfrm>
          <a:prstGeom prst="rect">
            <a:avLst/>
          </a:prstGeom>
        </p:spPr>
      </p:pic>
      <p:pic>
        <p:nvPicPr>
          <p:cNvPr id="27" name="图片 26">
            <a:extLst>
              <a:ext uri="{FF2B5EF4-FFF2-40B4-BE49-F238E27FC236}">
                <a16:creationId xmlns:a16="http://schemas.microsoft.com/office/drawing/2014/main" id="{8907252C-F398-B128-CCBB-C4A4A6AA1E4C}"/>
              </a:ext>
            </a:extLst>
          </p:cNvPr>
          <p:cNvPicPr>
            <a:picLocks noChangeAspect="1"/>
          </p:cNvPicPr>
          <p:nvPr/>
        </p:nvPicPr>
        <p:blipFill rotWithShape="1">
          <a:blip r:embed="rId3"/>
          <a:srcRect t="4640"/>
          <a:stretch/>
        </p:blipFill>
        <p:spPr>
          <a:xfrm>
            <a:off x="7345043" y="2920481"/>
            <a:ext cx="4696480" cy="1517611"/>
          </a:xfrm>
          <a:prstGeom prst="rect">
            <a:avLst/>
          </a:prstGeom>
        </p:spPr>
      </p:pic>
      <p:sp>
        <p:nvSpPr>
          <p:cNvPr id="28" name="文本框 27">
            <a:extLst>
              <a:ext uri="{FF2B5EF4-FFF2-40B4-BE49-F238E27FC236}">
                <a16:creationId xmlns:a16="http://schemas.microsoft.com/office/drawing/2014/main" id="{42F9D61A-EC64-8B18-9D30-8D9B868D6878}"/>
              </a:ext>
            </a:extLst>
          </p:cNvPr>
          <p:cNvSpPr txBox="1"/>
          <p:nvPr/>
        </p:nvSpPr>
        <p:spPr>
          <a:xfrm>
            <a:off x="7529538" y="1521076"/>
            <a:ext cx="4158544" cy="738664"/>
          </a:xfrm>
          <a:prstGeom prst="rect">
            <a:avLst/>
          </a:prstGeom>
          <a:noFill/>
        </p:spPr>
        <p:txBody>
          <a:bodyPr wrap="square" rtlCol="0">
            <a:spAutoFit/>
          </a:bodyPr>
          <a:lstStyle/>
          <a:p>
            <a:r>
              <a:rPr lang="en-US" altLang="ko-KR" sz="1400" dirty="0">
                <a:latin typeface="Adobe Heiti Std R" panose="020B0400000000000000" pitchFamily="34" charset="-128"/>
                <a:ea typeface="Adobe Heiti Std R" panose="020B0400000000000000" pitchFamily="34" charset="-128"/>
              </a:rPr>
              <a:t>Table2. We compared the average recognition rates of six network models and their proximity to the evaluation criteria. </a:t>
            </a:r>
            <a:endParaRPr lang="ko-KR" altLang="en-US" sz="1400" dirty="0">
              <a:latin typeface="Adobe Heiti Std R" panose="020B0400000000000000" pitchFamily="34" charset="-128"/>
            </a:endParaRPr>
          </a:p>
        </p:txBody>
      </p:sp>
      <p:sp>
        <p:nvSpPr>
          <p:cNvPr id="30" name="标题 1">
            <a:extLst>
              <a:ext uri="{FF2B5EF4-FFF2-40B4-BE49-F238E27FC236}">
                <a16:creationId xmlns:a16="http://schemas.microsoft.com/office/drawing/2014/main" id="{372A06FD-8DA8-BFEB-D6CC-AB676B01ADA0}"/>
              </a:ext>
            </a:extLst>
          </p:cNvPr>
          <p:cNvSpPr txBox="1">
            <a:spLocks/>
          </p:cNvSpPr>
          <p:nvPr/>
        </p:nvSpPr>
        <p:spPr>
          <a:xfrm>
            <a:off x="73152" y="6597252"/>
            <a:ext cx="1736987" cy="260748"/>
          </a:xfrm>
          <a:prstGeom prst="rect">
            <a:avLst/>
          </a:prstGeom>
        </p:spPr>
        <p:txBody>
          <a:bodyPr vert="horz" lIns="91440" tIns="45720" rIns="91440" bIns="45720" rtlCol="0" anchor="ctr">
            <a:normAutofit fontScale="4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dobe Heiti Std R" panose="020B0400000000000000" pitchFamily="34" charset="-128"/>
                <a:ea typeface="Adobe Heiti Std R" panose="020B0400000000000000" pitchFamily="34" charset="-128"/>
              </a:rPr>
              <a:t>1. Paper progress</a:t>
            </a:r>
            <a:endParaRPr lang="ko-KR" altLang="en-US" sz="3600" dirty="0">
              <a:latin typeface="Adobe Heiti Std R" panose="020B0400000000000000" pitchFamily="34" charset="-128"/>
            </a:endParaRPr>
          </a:p>
        </p:txBody>
      </p:sp>
      <p:sp>
        <p:nvSpPr>
          <p:cNvPr id="4" name="标题 1">
            <a:extLst>
              <a:ext uri="{FF2B5EF4-FFF2-40B4-BE49-F238E27FC236}">
                <a16:creationId xmlns:a16="http://schemas.microsoft.com/office/drawing/2014/main" id="{FBE535D0-8631-6AB0-2045-3ED628CDF597}"/>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IIP </a:t>
            </a:r>
            <a:r>
              <a:rPr lang="en-US" altLang="zh-CN" sz="1600" dirty="0">
                <a:latin typeface="Adobe Song Std L" panose="02020300000000000000" pitchFamily="18" charset="-128"/>
                <a:ea typeface="Adobe Song Std L" panose="02020300000000000000" pitchFamily="18" charset="-128"/>
              </a:rPr>
              <a:t>recent research</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235354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p:txBody>
          <a:bodyPr>
            <a:normAutofit/>
          </a:bodyPr>
          <a:lstStyle/>
          <a:p>
            <a:r>
              <a:rPr lang="en-US" altLang="ko-KR" sz="3600" dirty="0">
                <a:latin typeface="Adobe Heiti Std R" panose="020B0400000000000000" pitchFamily="34" charset="-128"/>
              </a:rPr>
              <a:t>Journal paper</a:t>
            </a:r>
            <a:endParaRPr lang="ko-KR" altLang="en-US" sz="3600" dirty="0">
              <a:latin typeface="Adobe Heiti Std R" panose="020B0400000000000000" pitchFamily="34" charset="-128"/>
            </a:endParaRPr>
          </a:p>
        </p:txBody>
      </p:sp>
      <p:sp>
        <p:nvSpPr>
          <p:cNvPr id="4" name="矩形 3">
            <a:extLst>
              <a:ext uri="{FF2B5EF4-FFF2-40B4-BE49-F238E27FC236}">
                <a16:creationId xmlns:a16="http://schemas.microsoft.com/office/drawing/2014/main" id="{5B2EC36E-8162-ED86-2617-CEAE8971D526}"/>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矩形 4">
            <a:extLst>
              <a:ext uri="{FF2B5EF4-FFF2-40B4-BE49-F238E27FC236}">
                <a16:creationId xmlns:a16="http://schemas.microsoft.com/office/drawing/2014/main" id="{5B4339F3-3CBA-5203-CC26-C1D4E7FEF81E}"/>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文本框 5">
            <a:extLst>
              <a:ext uri="{FF2B5EF4-FFF2-40B4-BE49-F238E27FC236}">
                <a16:creationId xmlns:a16="http://schemas.microsoft.com/office/drawing/2014/main" id="{E088CC4D-5873-29ED-782D-98C45DD1B037}"/>
              </a:ext>
            </a:extLst>
          </p:cNvPr>
          <p:cNvSpPr txBox="1"/>
          <p:nvPr/>
        </p:nvSpPr>
        <p:spPr>
          <a:xfrm>
            <a:off x="11783568" y="6504432"/>
            <a:ext cx="335280" cy="369332"/>
          </a:xfrm>
          <a:prstGeom prst="rect">
            <a:avLst/>
          </a:prstGeom>
          <a:noFill/>
        </p:spPr>
        <p:txBody>
          <a:bodyPr wrap="square" rtlCol="0">
            <a:spAutoFit/>
          </a:bodyPr>
          <a:lstStyle/>
          <a:p>
            <a:r>
              <a:rPr lang="en-US" altLang="ko-KR" dirty="0"/>
              <a:t>4</a:t>
            </a:r>
            <a:endParaRPr lang="ko-KR" altLang="en-US" dirty="0"/>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838200" y="1292352"/>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5ED807CA-A48C-6264-C5B4-350D60A2BD44}"/>
              </a:ext>
            </a:extLst>
          </p:cNvPr>
          <p:cNvPicPr>
            <a:picLocks noChangeAspect="1"/>
          </p:cNvPicPr>
          <p:nvPr/>
        </p:nvPicPr>
        <p:blipFill>
          <a:blip r:embed="rId2"/>
          <a:stretch>
            <a:fillRect/>
          </a:stretch>
        </p:blipFill>
        <p:spPr>
          <a:xfrm>
            <a:off x="838200" y="1390867"/>
            <a:ext cx="3623150" cy="5102282"/>
          </a:xfrm>
          <a:prstGeom prst="rect">
            <a:avLst/>
          </a:prstGeom>
        </p:spPr>
      </p:pic>
      <p:sp>
        <p:nvSpPr>
          <p:cNvPr id="11" name="文本框 10">
            <a:extLst>
              <a:ext uri="{FF2B5EF4-FFF2-40B4-BE49-F238E27FC236}">
                <a16:creationId xmlns:a16="http://schemas.microsoft.com/office/drawing/2014/main" id="{FB6C7FF9-318F-B51F-EC9E-FCAA7C8BBCC5}"/>
              </a:ext>
            </a:extLst>
          </p:cNvPr>
          <p:cNvSpPr txBox="1"/>
          <p:nvPr/>
        </p:nvSpPr>
        <p:spPr>
          <a:xfrm>
            <a:off x="5361938" y="1545018"/>
            <a:ext cx="5991861" cy="3231654"/>
          </a:xfrm>
          <a:prstGeom prst="rect">
            <a:avLst/>
          </a:prstGeom>
          <a:noFill/>
        </p:spPr>
        <p:txBody>
          <a:bodyPr wrap="square" rtlCol="0">
            <a:spAutoFit/>
          </a:bodyPr>
          <a:lstStyle/>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Abstract:</a:t>
            </a:r>
          </a:p>
          <a:p>
            <a:endParaRPr lang="en-US" altLang="zh-CN" dirty="0">
              <a:latin typeface="Adobe Heiti Std R" panose="020B0400000000000000" pitchFamily="34" charset="-128"/>
              <a:ea typeface="Adobe Heiti Std R" panose="020B0400000000000000" pitchFamily="34" charset="-128"/>
              <a:cs typeface="ADLaM Display" panose="020F0502020204030204" pitchFamily="2"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sz="1600" dirty="0">
                <a:solidFill>
                  <a:prstClr val="black"/>
                </a:solidFill>
                <a:latin typeface="等线" panose="02010600030101010101" pitchFamily="2" charset="-122"/>
                <a:ea typeface="等线" panose="02010600030101010101" pitchFamily="2" charset="-122"/>
              </a:rPr>
              <a:t>Developed a model combining Temporal Convolutional Networks </a:t>
            </a:r>
            <a:r>
              <a:rPr kumimoji="0" lang="en-US" altLang="zh-CN" sz="16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(TCN) and Vision Transformers (</a:t>
            </a:r>
            <a:r>
              <a:rPr kumimoji="0" lang="en-US" altLang="zh-CN" sz="1600" b="0" i="0" u="none" strike="noStrike" kern="1200" cap="none" spc="0" normalizeH="0" baseline="0" noProof="0" dirty="0" err="1">
                <a:ln>
                  <a:noFill/>
                </a:ln>
                <a:solidFill>
                  <a:prstClr val="black"/>
                </a:solidFill>
                <a:effectLst/>
                <a:uLnTx/>
                <a:uFillTx/>
                <a:latin typeface="等线" panose="02010600030101010101" pitchFamily="2" charset="-122"/>
                <a:ea typeface="等线" panose="02010600030101010101" pitchFamily="2" charset="-122"/>
                <a:cs typeface="+mn-cs"/>
              </a:rPr>
              <a:t>ViT</a:t>
            </a:r>
            <a:r>
              <a:rPr kumimoji="0" lang="en-US" altLang="zh-CN" sz="16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to accurately predict epileptic seizures. The model achieves over 94% AUC and less than 4.8% false positive rate, supporting the development of real-time epilepsy prediction devices.</a:t>
            </a:r>
          </a:p>
          <a:p>
            <a:endParaRPr lang="en-US" altLang="zh-CN" dirty="0"/>
          </a:p>
          <a:p>
            <a:endParaRPr lang="en-US" altLang="zh-CN" dirty="0"/>
          </a:p>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Journal:   </a:t>
            </a:r>
            <a:r>
              <a:rPr lang="en-US" altLang="zh-CN" sz="1600" dirty="0">
                <a:latin typeface="+mn-ea"/>
                <a:cs typeface="ADLaM Display" panose="020F0502020204030204" pitchFamily="2" charset="0"/>
              </a:rPr>
              <a:t>Journal of Internet Technology (JIT) or ?</a:t>
            </a:r>
          </a:p>
          <a:p>
            <a:endParaRPr lang="en-US" altLang="zh-CN" sz="1600" dirty="0">
              <a:latin typeface="Adobe Heiti Std R" panose="020B0400000000000000" pitchFamily="34" charset="-128"/>
              <a:ea typeface="Adobe Heiti Std R" panose="020B0400000000000000" pitchFamily="34" charset="-128"/>
              <a:cs typeface="ADLaM Display" panose="020F0502020204030204" pitchFamily="2" charset="0"/>
            </a:endParaRPr>
          </a:p>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Status:  </a:t>
            </a:r>
            <a:r>
              <a:rPr lang="en-US" altLang="zh-CN" sz="1600" dirty="0">
                <a:latin typeface="+mn-ea"/>
                <a:cs typeface="ADLaM Display" panose="020F0502020204030204" pitchFamily="2" charset="0"/>
              </a:rPr>
              <a:t>Revising - September 1</a:t>
            </a:r>
            <a:endParaRPr lang="en-US" altLang="ko-KR" sz="1600" dirty="0">
              <a:latin typeface="+mn-ea"/>
              <a:cs typeface="ADLaM Display" panose="020F0502020204030204" pitchFamily="2" charset="0"/>
            </a:endParaRPr>
          </a:p>
        </p:txBody>
      </p:sp>
      <p:sp>
        <p:nvSpPr>
          <p:cNvPr id="12" name="标题 1">
            <a:extLst>
              <a:ext uri="{FF2B5EF4-FFF2-40B4-BE49-F238E27FC236}">
                <a16:creationId xmlns:a16="http://schemas.microsoft.com/office/drawing/2014/main" id="{EFC69340-8615-0C47-A559-CB917EBDF88A}"/>
              </a:ext>
            </a:extLst>
          </p:cNvPr>
          <p:cNvSpPr txBox="1">
            <a:spLocks/>
          </p:cNvSpPr>
          <p:nvPr/>
        </p:nvSpPr>
        <p:spPr>
          <a:xfrm>
            <a:off x="73152" y="6597252"/>
            <a:ext cx="1736987" cy="260748"/>
          </a:xfrm>
          <a:prstGeom prst="rect">
            <a:avLst/>
          </a:prstGeom>
        </p:spPr>
        <p:txBody>
          <a:bodyPr vert="horz" lIns="91440" tIns="45720" rIns="91440" bIns="45720" rtlCol="0" anchor="ctr">
            <a:normAutofit fontScale="4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dobe Heiti Std R" panose="020B0400000000000000" pitchFamily="34" charset="-128"/>
                <a:ea typeface="Adobe Heiti Std R" panose="020B0400000000000000" pitchFamily="34" charset="-128"/>
              </a:rPr>
              <a:t>1. Paper progress</a:t>
            </a:r>
            <a:endParaRPr lang="ko-KR" altLang="en-US" sz="3600" dirty="0">
              <a:latin typeface="Adobe Heiti Std R" panose="020B0400000000000000" pitchFamily="34" charset="-128"/>
            </a:endParaRPr>
          </a:p>
        </p:txBody>
      </p:sp>
      <p:sp>
        <p:nvSpPr>
          <p:cNvPr id="3" name="标题 1">
            <a:extLst>
              <a:ext uri="{FF2B5EF4-FFF2-40B4-BE49-F238E27FC236}">
                <a16:creationId xmlns:a16="http://schemas.microsoft.com/office/drawing/2014/main" id="{CB2A960E-50DB-EDB2-3B2F-F3E0D0F8C416}"/>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IIP </a:t>
            </a:r>
            <a:r>
              <a:rPr lang="en-US" altLang="zh-CN" sz="1600" dirty="0">
                <a:latin typeface="Adobe Song Std L" panose="02020300000000000000" pitchFamily="18" charset="-128"/>
                <a:ea typeface="Adobe Song Std L" panose="02020300000000000000" pitchFamily="18" charset="-128"/>
              </a:rPr>
              <a:t>recent research</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2012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p:txBody>
          <a:bodyPr/>
          <a:lstStyle/>
          <a:p>
            <a:r>
              <a:rPr lang="en-US" altLang="ko-KR" sz="3600" dirty="0">
                <a:latin typeface="Adobe Heiti Std R" panose="020B0400000000000000" pitchFamily="34" charset="-128"/>
              </a:rPr>
              <a:t>Method</a:t>
            </a:r>
            <a:endParaRPr lang="ko-KR" altLang="en-US" sz="3600" dirty="0">
              <a:latin typeface="Adobe Heiti Std R" panose="020B0400000000000000" pitchFamily="34" charset="-128"/>
            </a:endParaRPr>
          </a:p>
        </p:txBody>
      </p:sp>
      <p:sp>
        <p:nvSpPr>
          <p:cNvPr id="6" name="矩形 5">
            <a:extLst>
              <a:ext uri="{FF2B5EF4-FFF2-40B4-BE49-F238E27FC236}">
                <a16:creationId xmlns:a16="http://schemas.microsoft.com/office/drawing/2014/main" id="{C0DF42F1-87CC-BB2C-954D-6B5C07A8C863}"/>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矩形 6">
            <a:extLst>
              <a:ext uri="{FF2B5EF4-FFF2-40B4-BE49-F238E27FC236}">
                <a16:creationId xmlns:a16="http://schemas.microsoft.com/office/drawing/2014/main" id="{A3950D1C-5A35-B763-F936-118B4470DF8D}"/>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文本框 4">
            <a:extLst>
              <a:ext uri="{FF2B5EF4-FFF2-40B4-BE49-F238E27FC236}">
                <a16:creationId xmlns:a16="http://schemas.microsoft.com/office/drawing/2014/main" id="{0D90E5CD-2A4D-6784-4858-F2CD4983D7DF}"/>
              </a:ext>
            </a:extLst>
          </p:cNvPr>
          <p:cNvSpPr txBox="1"/>
          <p:nvPr/>
        </p:nvSpPr>
        <p:spPr>
          <a:xfrm>
            <a:off x="11809379" y="6496550"/>
            <a:ext cx="464288" cy="369332"/>
          </a:xfrm>
          <a:prstGeom prst="rect">
            <a:avLst/>
          </a:prstGeom>
          <a:noFill/>
        </p:spPr>
        <p:txBody>
          <a:bodyPr wrap="square" rtlCol="0">
            <a:spAutoFit/>
          </a:bodyPr>
          <a:lstStyle/>
          <a:p>
            <a:r>
              <a:rPr lang="en-US" altLang="ko-KR" dirty="0"/>
              <a:t>5</a:t>
            </a:r>
            <a:endParaRPr lang="ko-KR" altLang="en-US" dirty="0"/>
          </a:p>
        </p:txBody>
      </p:sp>
      <p:cxnSp>
        <p:nvCxnSpPr>
          <p:cNvPr id="8" name="直接连接符 7">
            <a:extLst>
              <a:ext uri="{FF2B5EF4-FFF2-40B4-BE49-F238E27FC236}">
                <a16:creationId xmlns:a16="http://schemas.microsoft.com/office/drawing/2014/main" id="{3C5CE72A-0166-F81C-7065-93598A6F48AF}"/>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14" name="标题 1">
            <a:extLst>
              <a:ext uri="{FF2B5EF4-FFF2-40B4-BE49-F238E27FC236}">
                <a16:creationId xmlns:a16="http://schemas.microsoft.com/office/drawing/2014/main" id="{5B323D47-C967-ADC0-1771-0E31F60CCADC}"/>
              </a:ext>
            </a:extLst>
          </p:cNvPr>
          <p:cNvSpPr txBox="1">
            <a:spLocks/>
          </p:cNvSpPr>
          <p:nvPr/>
        </p:nvSpPr>
        <p:spPr>
          <a:xfrm>
            <a:off x="73152" y="6597252"/>
            <a:ext cx="1736987" cy="260748"/>
          </a:xfrm>
          <a:prstGeom prst="rect">
            <a:avLst/>
          </a:prstGeom>
        </p:spPr>
        <p:txBody>
          <a:bodyPr vert="horz" lIns="91440" tIns="45720" rIns="91440" bIns="45720" rtlCol="0" anchor="ctr">
            <a:normAutofit fontScale="4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dobe Heiti Std R" panose="020B0400000000000000" pitchFamily="34" charset="-128"/>
                <a:ea typeface="Adobe Heiti Std R" panose="020B0400000000000000" pitchFamily="34" charset="-128"/>
              </a:rPr>
              <a:t>1. Paper progress</a:t>
            </a:r>
            <a:endParaRPr lang="ko-KR" altLang="en-US" sz="3600" dirty="0">
              <a:latin typeface="Adobe Heiti Std R" panose="020B0400000000000000" pitchFamily="34" charset="-128"/>
            </a:endParaRPr>
          </a:p>
        </p:txBody>
      </p:sp>
      <p:pic>
        <p:nvPicPr>
          <p:cNvPr id="9" name="图片 8">
            <a:extLst>
              <a:ext uri="{FF2B5EF4-FFF2-40B4-BE49-F238E27FC236}">
                <a16:creationId xmlns:a16="http://schemas.microsoft.com/office/drawing/2014/main" id="{E0FA4220-8FC1-D602-CEF1-27367824CC93}"/>
              </a:ext>
            </a:extLst>
          </p:cNvPr>
          <p:cNvPicPr>
            <a:picLocks noChangeAspect="1"/>
          </p:cNvPicPr>
          <p:nvPr/>
        </p:nvPicPr>
        <p:blipFill>
          <a:blip r:embed="rId2"/>
          <a:stretch>
            <a:fillRect/>
          </a:stretch>
        </p:blipFill>
        <p:spPr>
          <a:xfrm>
            <a:off x="2239209" y="1735489"/>
            <a:ext cx="7819192" cy="3817966"/>
          </a:xfrm>
          <a:prstGeom prst="rect">
            <a:avLst/>
          </a:prstGeom>
        </p:spPr>
      </p:pic>
      <p:sp>
        <p:nvSpPr>
          <p:cNvPr id="10" name="文本框 9">
            <a:extLst>
              <a:ext uri="{FF2B5EF4-FFF2-40B4-BE49-F238E27FC236}">
                <a16:creationId xmlns:a16="http://schemas.microsoft.com/office/drawing/2014/main" id="{2E6FE76E-E250-0BCE-B125-2F701B30F9C0}"/>
              </a:ext>
            </a:extLst>
          </p:cNvPr>
          <p:cNvSpPr txBox="1"/>
          <p:nvPr/>
        </p:nvSpPr>
        <p:spPr>
          <a:xfrm>
            <a:off x="1201286" y="5810512"/>
            <a:ext cx="10782160" cy="307777"/>
          </a:xfrm>
          <a:prstGeom prst="rect">
            <a:avLst/>
          </a:prstGeom>
          <a:noFill/>
        </p:spPr>
        <p:txBody>
          <a:bodyPr wrap="square" rtlCol="0">
            <a:spAutoFit/>
          </a:bodyPr>
          <a:lstStyle/>
          <a:p>
            <a:r>
              <a:rPr lang="en-US" altLang="ko-KR" sz="1400" b="1" dirty="0">
                <a:latin typeface="Adobe Heiti Std R" panose="020B0400000000000000" pitchFamily="34" charset="-128"/>
                <a:ea typeface="Adobe Heiti Std R" panose="020B0400000000000000" pitchFamily="34" charset="-128"/>
              </a:rPr>
              <a:t>Figure2. The Multi-Channel Feature Fusion Model for Epilepsy Prediction Based on Attention Mechanism model approach.</a:t>
            </a:r>
            <a:endParaRPr lang="ko-KR" altLang="en-US" sz="1400" b="1" dirty="0">
              <a:latin typeface="Adobe Heiti Std R" panose="020B0400000000000000" pitchFamily="34" charset="-128"/>
            </a:endParaRPr>
          </a:p>
        </p:txBody>
      </p:sp>
      <p:sp>
        <p:nvSpPr>
          <p:cNvPr id="3" name="标题 1">
            <a:extLst>
              <a:ext uri="{FF2B5EF4-FFF2-40B4-BE49-F238E27FC236}">
                <a16:creationId xmlns:a16="http://schemas.microsoft.com/office/drawing/2014/main" id="{CDF704A4-DA72-D6BA-10E6-FCE88F79C1F9}"/>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IIP </a:t>
            </a:r>
            <a:r>
              <a:rPr lang="en-US" altLang="zh-CN" sz="1600" dirty="0">
                <a:latin typeface="Adobe Song Std L" panose="02020300000000000000" pitchFamily="18" charset="-128"/>
                <a:ea typeface="Adobe Song Std L" panose="02020300000000000000" pitchFamily="18" charset="-128"/>
              </a:rPr>
              <a:t>recent research</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129289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p:txBody>
          <a:bodyPr/>
          <a:lstStyle/>
          <a:p>
            <a:r>
              <a:rPr lang="en-US" altLang="ko-KR" sz="3600" dirty="0">
                <a:latin typeface="Adobe Heiti Std R" panose="020B0400000000000000" pitchFamily="34" charset="-128"/>
              </a:rPr>
              <a:t>Conclusion</a:t>
            </a:r>
            <a:endParaRPr lang="ko-KR" altLang="en-US" sz="3600" dirty="0">
              <a:latin typeface="Adobe Heiti Std R" panose="020B0400000000000000" pitchFamily="34" charset="-128"/>
            </a:endParaRPr>
          </a:p>
        </p:txBody>
      </p:sp>
      <p:sp>
        <p:nvSpPr>
          <p:cNvPr id="6" name="矩形 5">
            <a:extLst>
              <a:ext uri="{FF2B5EF4-FFF2-40B4-BE49-F238E27FC236}">
                <a16:creationId xmlns:a16="http://schemas.microsoft.com/office/drawing/2014/main" id="{C0DF42F1-87CC-BB2C-954D-6B5C07A8C863}"/>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矩形 6">
            <a:extLst>
              <a:ext uri="{FF2B5EF4-FFF2-40B4-BE49-F238E27FC236}">
                <a16:creationId xmlns:a16="http://schemas.microsoft.com/office/drawing/2014/main" id="{A3950D1C-5A35-B763-F936-118B4470DF8D}"/>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文本框 4">
            <a:extLst>
              <a:ext uri="{FF2B5EF4-FFF2-40B4-BE49-F238E27FC236}">
                <a16:creationId xmlns:a16="http://schemas.microsoft.com/office/drawing/2014/main" id="{0D90E5CD-2A4D-6784-4858-F2CD4983D7DF}"/>
              </a:ext>
            </a:extLst>
          </p:cNvPr>
          <p:cNvSpPr txBox="1"/>
          <p:nvPr/>
        </p:nvSpPr>
        <p:spPr>
          <a:xfrm>
            <a:off x="11809379" y="6496550"/>
            <a:ext cx="464288" cy="369332"/>
          </a:xfrm>
          <a:prstGeom prst="rect">
            <a:avLst/>
          </a:prstGeom>
          <a:noFill/>
        </p:spPr>
        <p:txBody>
          <a:bodyPr wrap="square" rtlCol="0">
            <a:spAutoFit/>
          </a:bodyPr>
          <a:lstStyle/>
          <a:p>
            <a:r>
              <a:rPr lang="en-US" altLang="ko-KR" dirty="0"/>
              <a:t>6</a:t>
            </a:r>
            <a:endParaRPr lang="ko-KR" altLang="en-US" dirty="0"/>
          </a:p>
        </p:txBody>
      </p:sp>
      <p:cxnSp>
        <p:nvCxnSpPr>
          <p:cNvPr id="8" name="直接连接符 7">
            <a:extLst>
              <a:ext uri="{FF2B5EF4-FFF2-40B4-BE49-F238E27FC236}">
                <a16:creationId xmlns:a16="http://schemas.microsoft.com/office/drawing/2014/main" id="{3C5CE72A-0166-F81C-7065-93598A6F48AF}"/>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14" name="标题 1">
            <a:extLst>
              <a:ext uri="{FF2B5EF4-FFF2-40B4-BE49-F238E27FC236}">
                <a16:creationId xmlns:a16="http://schemas.microsoft.com/office/drawing/2014/main" id="{5B323D47-C967-ADC0-1771-0E31F60CCADC}"/>
              </a:ext>
            </a:extLst>
          </p:cNvPr>
          <p:cNvSpPr txBox="1">
            <a:spLocks/>
          </p:cNvSpPr>
          <p:nvPr/>
        </p:nvSpPr>
        <p:spPr>
          <a:xfrm>
            <a:off x="73152" y="6597252"/>
            <a:ext cx="1736987" cy="260748"/>
          </a:xfrm>
          <a:prstGeom prst="rect">
            <a:avLst/>
          </a:prstGeom>
        </p:spPr>
        <p:txBody>
          <a:bodyPr vert="horz" lIns="91440" tIns="45720" rIns="91440" bIns="45720" rtlCol="0" anchor="ctr">
            <a:normAutofit fontScale="4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dobe Heiti Std R" panose="020B0400000000000000" pitchFamily="34" charset="-128"/>
                <a:ea typeface="Adobe Heiti Std R" panose="020B0400000000000000" pitchFamily="34" charset="-128"/>
              </a:rPr>
              <a:t>1. Paper progress</a:t>
            </a:r>
            <a:endParaRPr lang="ko-KR" altLang="en-US" sz="3600" dirty="0">
              <a:latin typeface="Adobe Heiti Std R" panose="020B0400000000000000" pitchFamily="34" charset="-128"/>
            </a:endParaRPr>
          </a:p>
        </p:txBody>
      </p:sp>
      <p:pic>
        <p:nvPicPr>
          <p:cNvPr id="19" name="图片 18">
            <a:extLst>
              <a:ext uri="{FF2B5EF4-FFF2-40B4-BE49-F238E27FC236}">
                <a16:creationId xmlns:a16="http://schemas.microsoft.com/office/drawing/2014/main" id="{73042B88-2672-5732-0D91-32689690BC67}"/>
              </a:ext>
            </a:extLst>
          </p:cNvPr>
          <p:cNvPicPr>
            <a:picLocks noChangeAspect="1"/>
          </p:cNvPicPr>
          <p:nvPr/>
        </p:nvPicPr>
        <p:blipFill>
          <a:blip r:embed="rId2"/>
          <a:stretch>
            <a:fillRect/>
          </a:stretch>
        </p:blipFill>
        <p:spPr>
          <a:xfrm>
            <a:off x="838200" y="2137090"/>
            <a:ext cx="6050681" cy="3920940"/>
          </a:xfrm>
          <a:prstGeom prst="rect">
            <a:avLst/>
          </a:prstGeom>
        </p:spPr>
      </p:pic>
      <p:sp>
        <p:nvSpPr>
          <p:cNvPr id="21" name="文本框 20">
            <a:extLst>
              <a:ext uri="{FF2B5EF4-FFF2-40B4-BE49-F238E27FC236}">
                <a16:creationId xmlns:a16="http://schemas.microsoft.com/office/drawing/2014/main" id="{1BB75959-4110-BEC8-D131-BB236AEDE4C1}"/>
              </a:ext>
            </a:extLst>
          </p:cNvPr>
          <p:cNvSpPr txBox="1"/>
          <p:nvPr/>
        </p:nvSpPr>
        <p:spPr>
          <a:xfrm>
            <a:off x="750478" y="1690688"/>
            <a:ext cx="6033734" cy="307777"/>
          </a:xfrm>
          <a:prstGeom prst="rect">
            <a:avLst/>
          </a:prstGeom>
          <a:noFill/>
        </p:spPr>
        <p:txBody>
          <a:bodyPr wrap="square" rtlCol="0">
            <a:spAutoFit/>
          </a:bodyPr>
          <a:lstStyle/>
          <a:p>
            <a:r>
              <a:rPr lang="en-US" altLang="ko-KR" sz="1400" dirty="0">
                <a:latin typeface="Adobe Heiti Std R" panose="020B0400000000000000" pitchFamily="34" charset="-128"/>
                <a:ea typeface="Adobe Heiti Std R" panose="020B0400000000000000" pitchFamily="34" charset="-128"/>
              </a:rPr>
              <a:t>Table3. Predicted performance for each patient with proposed model. </a:t>
            </a:r>
            <a:endParaRPr lang="ko-KR" altLang="en-US" sz="1400" dirty="0">
              <a:latin typeface="Adobe Heiti Std R" panose="020B0400000000000000" pitchFamily="34" charset="-128"/>
            </a:endParaRPr>
          </a:p>
        </p:txBody>
      </p:sp>
      <p:sp>
        <p:nvSpPr>
          <p:cNvPr id="23" name="文本框 22">
            <a:extLst>
              <a:ext uri="{FF2B5EF4-FFF2-40B4-BE49-F238E27FC236}">
                <a16:creationId xmlns:a16="http://schemas.microsoft.com/office/drawing/2014/main" id="{C0A7F8DA-C5C2-BA33-AA83-69CE5CA5B21D}"/>
              </a:ext>
            </a:extLst>
          </p:cNvPr>
          <p:cNvSpPr txBox="1"/>
          <p:nvPr/>
        </p:nvSpPr>
        <p:spPr>
          <a:xfrm>
            <a:off x="7222653" y="1728886"/>
            <a:ext cx="4897812" cy="307777"/>
          </a:xfrm>
          <a:prstGeom prst="rect">
            <a:avLst/>
          </a:prstGeom>
          <a:noFill/>
        </p:spPr>
        <p:txBody>
          <a:bodyPr wrap="square" rtlCol="0">
            <a:spAutoFit/>
          </a:bodyPr>
          <a:lstStyle/>
          <a:p>
            <a:r>
              <a:rPr lang="en-US" altLang="ko-KR" sz="1400" dirty="0">
                <a:latin typeface="Adobe Heiti Std R" panose="020B0400000000000000" pitchFamily="34" charset="-128"/>
                <a:ea typeface="Adobe Heiti Std R" panose="020B0400000000000000" pitchFamily="34" charset="-128"/>
              </a:rPr>
              <a:t>Table4. Performance for each dog in the Kaggle dataset. </a:t>
            </a:r>
            <a:endParaRPr lang="ko-KR" altLang="en-US" sz="1400" dirty="0">
              <a:latin typeface="Adobe Heiti Std R" panose="020B0400000000000000" pitchFamily="34" charset="-128"/>
            </a:endParaRPr>
          </a:p>
        </p:txBody>
      </p:sp>
      <p:pic>
        <p:nvPicPr>
          <p:cNvPr id="27" name="图片 26">
            <a:extLst>
              <a:ext uri="{FF2B5EF4-FFF2-40B4-BE49-F238E27FC236}">
                <a16:creationId xmlns:a16="http://schemas.microsoft.com/office/drawing/2014/main" id="{D613810E-3AA0-B75E-7087-C07D17FADBCB}"/>
              </a:ext>
            </a:extLst>
          </p:cNvPr>
          <p:cNvPicPr>
            <a:picLocks noChangeAspect="1"/>
          </p:cNvPicPr>
          <p:nvPr/>
        </p:nvPicPr>
        <p:blipFill>
          <a:blip r:embed="rId3"/>
          <a:stretch>
            <a:fillRect/>
          </a:stretch>
        </p:blipFill>
        <p:spPr>
          <a:xfrm>
            <a:off x="7222653" y="2519117"/>
            <a:ext cx="4819992" cy="1751430"/>
          </a:xfrm>
          <a:prstGeom prst="rect">
            <a:avLst/>
          </a:prstGeom>
        </p:spPr>
      </p:pic>
      <p:sp>
        <p:nvSpPr>
          <p:cNvPr id="3" name="标题 1">
            <a:extLst>
              <a:ext uri="{FF2B5EF4-FFF2-40B4-BE49-F238E27FC236}">
                <a16:creationId xmlns:a16="http://schemas.microsoft.com/office/drawing/2014/main" id="{BD7D5A97-2F48-5028-1239-837A0FA230D0}"/>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IIP </a:t>
            </a:r>
            <a:r>
              <a:rPr lang="en-US" altLang="zh-CN" sz="1600" dirty="0">
                <a:latin typeface="Adobe Song Std L" panose="02020300000000000000" pitchFamily="18" charset="-128"/>
                <a:ea typeface="Adobe Song Std L" panose="02020300000000000000" pitchFamily="18" charset="-128"/>
              </a:rPr>
              <a:t>recent research</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85624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548FC-A5E5-21E2-EBC5-A47D635BF687}"/>
              </a:ext>
            </a:extLst>
          </p:cNvPr>
          <p:cNvSpPr>
            <a:spLocks noGrp="1"/>
          </p:cNvSpPr>
          <p:nvPr>
            <p:ph type="title"/>
          </p:nvPr>
        </p:nvSpPr>
        <p:spPr/>
        <p:txBody>
          <a:bodyPr>
            <a:normAutofit/>
          </a:bodyPr>
          <a:lstStyle/>
          <a:p>
            <a:r>
              <a:rPr lang="en-US" altLang="ko-KR" sz="3600" dirty="0">
                <a:latin typeface="Adobe Heiti Std R" panose="020B0400000000000000" pitchFamily="34" charset="-128"/>
                <a:ea typeface="Adobe Heiti Std R" panose="020B0400000000000000" pitchFamily="34" charset="-128"/>
              </a:rPr>
              <a:t>Project with China</a:t>
            </a:r>
            <a:endParaRPr lang="ko-KR" altLang="en-US" sz="3600" dirty="0">
              <a:latin typeface="Adobe Heiti Std R" panose="020B0400000000000000" pitchFamily="34" charset="-128"/>
            </a:endParaRPr>
          </a:p>
        </p:txBody>
      </p:sp>
      <p:sp>
        <p:nvSpPr>
          <p:cNvPr id="7" name="矩形 6">
            <a:extLst>
              <a:ext uri="{FF2B5EF4-FFF2-40B4-BE49-F238E27FC236}">
                <a16:creationId xmlns:a16="http://schemas.microsoft.com/office/drawing/2014/main" id="{28937775-ECB3-470B-F5E5-544263EB2140}"/>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矩形 7">
            <a:extLst>
              <a:ext uri="{FF2B5EF4-FFF2-40B4-BE49-F238E27FC236}">
                <a16:creationId xmlns:a16="http://schemas.microsoft.com/office/drawing/2014/main" id="{DBA73DAF-BF2C-B86E-7C3D-F71F31310AD0}"/>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文本框 8">
            <a:extLst>
              <a:ext uri="{FF2B5EF4-FFF2-40B4-BE49-F238E27FC236}">
                <a16:creationId xmlns:a16="http://schemas.microsoft.com/office/drawing/2014/main" id="{56100198-812A-319D-F0F4-2677474C7EA6}"/>
              </a:ext>
            </a:extLst>
          </p:cNvPr>
          <p:cNvSpPr txBox="1"/>
          <p:nvPr/>
        </p:nvSpPr>
        <p:spPr>
          <a:xfrm>
            <a:off x="11783568" y="6504432"/>
            <a:ext cx="335280" cy="369332"/>
          </a:xfrm>
          <a:prstGeom prst="rect">
            <a:avLst/>
          </a:prstGeom>
          <a:noFill/>
        </p:spPr>
        <p:txBody>
          <a:bodyPr wrap="square" rtlCol="0">
            <a:spAutoFit/>
          </a:bodyPr>
          <a:lstStyle/>
          <a:p>
            <a:r>
              <a:rPr lang="en-US" altLang="ko-KR" dirty="0"/>
              <a:t>7</a:t>
            </a:r>
            <a:endParaRPr lang="ko-KR" altLang="en-US" dirty="0"/>
          </a:p>
        </p:txBody>
      </p:sp>
      <p:cxnSp>
        <p:nvCxnSpPr>
          <p:cNvPr id="10" name="直接连接符 9">
            <a:extLst>
              <a:ext uri="{FF2B5EF4-FFF2-40B4-BE49-F238E27FC236}">
                <a16:creationId xmlns:a16="http://schemas.microsoft.com/office/drawing/2014/main" id="{AC5A0B82-B6A6-06FE-9118-918587CBAD71}"/>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373F4DE-E3B7-F06B-4D1C-01BF358F2E06}"/>
              </a:ext>
            </a:extLst>
          </p:cNvPr>
          <p:cNvSpPr txBox="1"/>
          <p:nvPr/>
        </p:nvSpPr>
        <p:spPr>
          <a:xfrm>
            <a:off x="838200" y="1638862"/>
            <a:ext cx="10515599" cy="646331"/>
          </a:xfrm>
          <a:prstGeom prst="rect">
            <a:avLst/>
          </a:prstGeom>
          <a:noFill/>
        </p:spPr>
        <p:txBody>
          <a:bodyPr wrap="square" rtlCol="0">
            <a:spAutoFit/>
          </a:bodyPr>
          <a:lstStyle/>
          <a:p>
            <a:pPr marL="342900" indent="-342900">
              <a:buSzPct val="150000"/>
              <a:buFont typeface="Wingdings" panose="05000000000000000000" pitchFamily="2" charset="2"/>
              <a:buChar char="§"/>
            </a:pPr>
            <a:r>
              <a:rPr lang="en-US" altLang="zh-CN" dirty="0">
                <a:latin typeface="Adobe Heiti Std R" panose="020B0400000000000000" pitchFamily="34" charset="-128"/>
                <a:ea typeface="Adobe Heiti Std R" panose="020B0400000000000000" pitchFamily="34" charset="-128"/>
              </a:rPr>
              <a:t>Research on signal processing and positioning of flexible tags for implantable dentures</a:t>
            </a:r>
            <a:endParaRPr lang="en-US" altLang="ko-KR" dirty="0">
              <a:latin typeface="Adobe Heiti Std R" panose="020B0400000000000000" pitchFamily="34" charset="-128"/>
              <a:ea typeface="Adobe Heiti Std R" panose="020B0400000000000000" pitchFamily="34" charset="-128"/>
            </a:endParaRPr>
          </a:p>
          <a:p>
            <a:endParaRPr lang="en-US" altLang="ko-KR" dirty="0"/>
          </a:p>
        </p:txBody>
      </p:sp>
      <p:pic>
        <p:nvPicPr>
          <p:cNvPr id="17" name="图片 16">
            <a:extLst>
              <a:ext uri="{FF2B5EF4-FFF2-40B4-BE49-F238E27FC236}">
                <a16:creationId xmlns:a16="http://schemas.microsoft.com/office/drawing/2014/main" id="{BE36CAD4-1D82-ED0A-E634-E8F18F29025C}"/>
              </a:ext>
            </a:extLst>
          </p:cNvPr>
          <p:cNvPicPr>
            <a:picLocks noChangeAspect="1"/>
          </p:cNvPicPr>
          <p:nvPr/>
        </p:nvPicPr>
        <p:blipFill rotWithShape="1">
          <a:blip r:embed="rId2"/>
          <a:srcRect t="1946"/>
          <a:stretch/>
        </p:blipFill>
        <p:spPr>
          <a:xfrm>
            <a:off x="1205475" y="2821879"/>
            <a:ext cx="3686130" cy="2165219"/>
          </a:xfrm>
          <a:prstGeom prst="rect">
            <a:avLst/>
          </a:prstGeom>
        </p:spPr>
      </p:pic>
      <p:sp>
        <p:nvSpPr>
          <p:cNvPr id="18" name="标题 1">
            <a:extLst>
              <a:ext uri="{FF2B5EF4-FFF2-40B4-BE49-F238E27FC236}">
                <a16:creationId xmlns:a16="http://schemas.microsoft.com/office/drawing/2014/main" id="{74CD6C7C-90FE-A174-2719-876576F0CB04}"/>
              </a:ext>
            </a:extLst>
          </p:cNvPr>
          <p:cNvSpPr txBox="1">
            <a:spLocks/>
          </p:cNvSpPr>
          <p:nvPr/>
        </p:nvSpPr>
        <p:spPr>
          <a:xfrm>
            <a:off x="73152" y="6597252"/>
            <a:ext cx="1736987" cy="260748"/>
          </a:xfrm>
          <a:prstGeom prst="rect">
            <a:avLst/>
          </a:prstGeom>
        </p:spPr>
        <p:txBody>
          <a:bodyPr vert="horz" lIns="91440" tIns="45720" rIns="91440" bIns="45720" rtlCol="0" anchor="ctr">
            <a:normAutofit fontScale="4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dobe Heiti Std R" panose="020B0400000000000000" pitchFamily="34" charset="-128"/>
                <a:ea typeface="Adobe Heiti Std R" panose="020B0400000000000000" pitchFamily="34" charset="-128"/>
              </a:rPr>
              <a:t>2. Project progress</a:t>
            </a:r>
            <a:endParaRPr lang="ko-KR" altLang="en-US" sz="3600" dirty="0">
              <a:latin typeface="Adobe Heiti Std R" panose="020B0400000000000000" pitchFamily="34" charset="-128"/>
            </a:endParaRPr>
          </a:p>
        </p:txBody>
      </p:sp>
      <p:sp>
        <p:nvSpPr>
          <p:cNvPr id="19" name="文本框 18">
            <a:extLst>
              <a:ext uri="{FF2B5EF4-FFF2-40B4-BE49-F238E27FC236}">
                <a16:creationId xmlns:a16="http://schemas.microsoft.com/office/drawing/2014/main" id="{857B219E-C38B-351C-FFB8-39F89B95895B}"/>
              </a:ext>
            </a:extLst>
          </p:cNvPr>
          <p:cNvSpPr txBox="1"/>
          <p:nvPr/>
        </p:nvSpPr>
        <p:spPr>
          <a:xfrm>
            <a:off x="5455244" y="2497507"/>
            <a:ext cx="6328324" cy="2123658"/>
          </a:xfrm>
          <a:prstGeom prst="rect">
            <a:avLst/>
          </a:prstGeom>
          <a:noFill/>
        </p:spPr>
        <p:txBody>
          <a:bodyPr wrap="square" rtlCol="0">
            <a:spAutoFit/>
          </a:bodyPr>
          <a:lstStyle/>
          <a:p>
            <a:r>
              <a:rPr lang="en-US" altLang="zh-CN" dirty="0">
                <a:latin typeface="Adobe Heiti Std R" panose="020B0400000000000000" pitchFamily="34" charset="-128"/>
                <a:ea typeface="Adobe Heiti Std R" panose="020B0400000000000000" pitchFamily="34" charset="-128"/>
                <a:cs typeface="ADLaM Display" panose="020F0502020204030204" pitchFamily="2" charset="0"/>
              </a:rPr>
              <a:t>Project Purpose:</a:t>
            </a:r>
          </a:p>
          <a:p>
            <a:endParaRPr lang="en-US" altLang="zh-CN" dirty="0">
              <a:latin typeface="Adobe Heiti Std R" panose="020B0400000000000000" pitchFamily="34" charset="-128"/>
              <a:ea typeface="Adobe Heiti Std R" panose="020B0400000000000000" pitchFamily="34" charset="-128"/>
              <a:cs typeface="ADLaM Display" panose="020F0502020204030204" pitchFamily="2" charset="0"/>
            </a:endParaRPr>
          </a:p>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zh-CN" sz="1600" dirty="0">
                <a:solidFill>
                  <a:prstClr val="black"/>
                </a:solidFill>
                <a:latin typeface="等线" panose="02010600030101010101" pitchFamily="2" charset="-122"/>
                <a:ea typeface="等线" panose="02010600030101010101" pitchFamily="2" charset="-122"/>
              </a:rPr>
              <a:t>This project aims to enhance elderly health management technology  in the context of aging populations through China-Korea collaboration, focusing on developing electronic tags for dentures. The research plan includes designing RFID tags, developing 3D printing technology,       enabling multi-scenario indoor positioning, and conducting system    validation and performance evaluation.</a:t>
            </a:r>
            <a:endParaRPr lang="en-US" altLang="ko-KR" sz="1600" dirty="0">
              <a:latin typeface="+mn-ea"/>
              <a:cs typeface="ADLaM Display" panose="020F0502020204030204" pitchFamily="2" charset="0"/>
            </a:endParaRPr>
          </a:p>
        </p:txBody>
      </p:sp>
      <p:sp>
        <p:nvSpPr>
          <p:cNvPr id="3" name="标题 1">
            <a:extLst>
              <a:ext uri="{FF2B5EF4-FFF2-40B4-BE49-F238E27FC236}">
                <a16:creationId xmlns:a16="http://schemas.microsoft.com/office/drawing/2014/main" id="{ACEF6D0C-8258-C566-1999-ED81F4110081}"/>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IIP </a:t>
            </a:r>
            <a:r>
              <a:rPr lang="en-US" altLang="zh-CN" sz="1600" dirty="0">
                <a:latin typeface="Adobe Song Std L" panose="02020300000000000000" pitchFamily="18" charset="-128"/>
                <a:ea typeface="Adobe Song Std L" panose="02020300000000000000" pitchFamily="18" charset="-128"/>
              </a:rPr>
              <a:t>recent research</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136710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7EBBC5D0-9C1C-9F62-63A4-86CD8D034C22}"/>
              </a:ext>
            </a:extLst>
          </p:cNvPr>
          <p:cNvSpPr txBox="1"/>
          <p:nvPr/>
        </p:nvSpPr>
        <p:spPr>
          <a:xfrm>
            <a:off x="5975868" y="6482522"/>
            <a:ext cx="5682343" cy="400110"/>
          </a:xfrm>
          <a:prstGeom prst="rect">
            <a:avLst/>
          </a:prstGeom>
          <a:noFill/>
        </p:spPr>
        <p:txBody>
          <a:bodyPr wrap="square" rtlCol="0">
            <a:spAutoFit/>
          </a:bodyPr>
          <a:lstStyle/>
          <a:p>
            <a:r>
              <a:rPr lang="en-US" altLang="ko-KR" sz="1000" dirty="0">
                <a:solidFill>
                  <a:srgbClr val="222222"/>
                </a:solidFill>
                <a:latin typeface="Arial" panose="020B0604020202020204" pitchFamily="34" charset="0"/>
              </a:rPr>
              <a:t>[1] </a:t>
            </a:r>
            <a:r>
              <a:rPr lang="en-US" altLang="ko-KR" sz="1000" b="0" i="0" dirty="0">
                <a:solidFill>
                  <a:srgbClr val="222222"/>
                </a:solidFill>
                <a:effectLst/>
                <a:latin typeface="Arial" panose="020B0604020202020204" pitchFamily="34" charset="0"/>
              </a:rPr>
              <a:t>Truong, Nhan Duy, et al. "Convolutional neural networks for seizure prediction using intracranial and scalp electroencephalogram." </a:t>
            </a:r>
            <a:r>
              <a:rPr lang="en-US" altLang="ko-KR" sz="1000" b="0" i="1" dirty="0">
                <a:solidFill>
                  <a:srgbClr val="222222"/>
                </a:solidFill>
                <a:effectLst/>
                <a:latin typeface="Arial" panose="020B0604020202020204" pitchFamily="34" charset="0"/>
              </a:rPr>
              <a:t>Neural Networks</a:t>
            </a:r>
            <a:r>
              <a:rPr lang="en-US" altLang="ko-KR" sz="1000" b="0" i="0" dirty="0">
                <a:solidFill>
                  <a:srgbClr val="222222"/>
                </a:solidFill>
                <a:effectLst/>
                <a:latin typeface="Arial" panose="020B0604020202020204" pitchFamily="34" charset="0"/>
              </a:rPr>
              <a:t> 105 (2018): 104-111.</a:t>
            </a:r>
            <a:r>
              <a:rPr lang="en-US" altLang="zh-CN" sz="1000" dirty="0"/>
              <a:t>Cited by 365</a:t>
            </a:r>
            <a:endParaRPr lang="ko-KR" altLang="en-US" sz="1000" dirty="0"/>
          </a:p>
        </p:txBody>
      </p:sp>
      <p:sp>
        <p:nvSpPr>
          <p:cNvPr id="12" name="矩形 11">
            <a:extLst>
              <a:ext uri="{FF2B5EF4-FFF2-40B4-BE49-F238E27FC236}">
                <a16:creationId xmlns:a16="http://schemas.microsoft.com/office/drawing/2014/main" id="{4FA56A10-EF4C-8D6B-DD63-6D7096C07FE3}"/>
              </a:ext>
            </a:extLst>
          </p:cNvPr>
          <p:cNvSpPr/>
          <p:nvPr/>
        </p:nvSpPr>
        <p:spPr>
          <a:xfrm>
            <a:off x="0" y="0"/>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矩形 12">
            <a:extLst>
              <a:ext uri="{FF2B5EF4-FFF2-40B4-BE49-F238E27FC236}">
                <a16:creationId xmlns:a16="http://schemas.microsoft.com/office/drawing/2014/main" id="{DB7ACF10-4C40-AC46-E384-7874995BDABB}"/>
              </a:ext>
            </a:extLst>
          </p:cNvPr>
          <p:cNvSpPr/>
          <p:nvPr/>
        </p:nvSpPr>
        <p:spPr>
          <a:xfrm>
            <a:off x="0" y="6504432"/>
            <a:ext cx="12192000" cy="353568"/>
          </a:xfrm>
          <a:prstGeom prst="rect">
            <a:avLst/>
          </a:prstGeom>
          <a:solidFill>
            <a:srgbClr val="E2B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文本框 13">
            <a:extLst>
              <a:ext uri="{FF2B5EF4-FFF2-40B4-BE49-F238E27FC236}">
                <a16:creationId xmlns:a16="http://schemas.microsoft.com/office/drawing/2014/main" id="{7CF21A50-2E55-0554-FA84-785ABEEED5F8}"/>
              </a:ext>
            </a:extLst>
          </p:cNvPr>
          <p:cNvSpPr txBox="1"/>
          <p:nvPr/>
        </p:nvSpPr>
        <p:spPr>
          <a:xfrm>
            <a:off x="11783568" y="6504432"/>
            <a:ext cx="335280" cy="369332"/>
          </a:xfrm>
          <a:prstGeom prst="rect">
            <a:avLst/>
          </a:prstGeom>
          <a:noFill/>
        </p:spPr>
        <p:txBody>
          <a:bodyPr wrap="square" rtlCol="0">
            <a:spAutoFit/>
          </a:bodyPr>
          <a:lstStyle/>
          <a:p>
            <a:r>
              <a:rPr lang="en-US" altLang="ko-KR" dirty="0"/>
              <a:t>8</a:t>
            </a:r>
            <a:endParaRPr lang="ko-KR" altLang="en-US" dirty="0"/>
          </a:p>
        </p:txBody>
      </p:sp>
      <p:cxnSp>
        <p:nvCxnSpPr>
          <p:cNvPr id="19" name="直接连接符 18">
            <a:extLst>
              <a:ext uri="{FF2B5EF4-FFF2-40B4-BE49-F238E27FC236}">
                <a16:creationId xmlns:a16="http://schemas.microsoft.com/office/drawing/2014/main" id="{C7A41309-57EE-519B-E80A-34E506DCF58D}"/>
              </a:ext>
            </a:extLst>
          </p:cNvPr>
          <p:cNvCxnSpPr>
            <a:cxnSpLocks/>
          </p:cNvCxnSpPr>
          <p:nvPr/>
        </p:nvCxnSpPr>
        <p:spPr>
          <a:xfrm>
            <a:off x="758952" y="1304544"/>
            <a:ext cx="400202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23" name="标题 1">
            <a:extLst>
              <a:ext uri="{FF2B5EF4-FFF2-40B4-BE49-F238E27FC236}">
                <a16:creationId xmlns:a16="http://schemas.microsoft.com/office/drawing/2014/main" id="{E9572C80-212B-094F-5FCB-C70DA2A2E9C8}"/>
              </a:ext>
            </a:extLst>
          </p:cNvPr>
          <p:cNvSpPr>
            <a:spLocks noGrp="1"/>
          </p:cNvSpPr>
          <p:nvPr>
            <p:ph type="title"/>
          </p:nvPr>
        </p:nvSpPr>
        <p:spPr>
          <a:xfrm>
            <a:off x="838200" y="365125"/>
            <a:ext cx="10515600" cy="1325563"/>
          </a:xfrm>
        </p:spPr>
        <p:txBody>
          <a:bodyPr>
            <a:normAutofit/>
          </a:bodyPr>
          <a:lstStyle/>
          <a:p>
            <a:r>
              <a:rPr lang="en-US" altLang="ko-KR" sz="3600" dirty="0">
                <a:latin typeface="Adobe Heiti Std R" panose="020B0400000000000000" pitchFamily="34" charset="-128"/>
              </a:rPr>
              <a:t>Main contents</a:t>
            </a:r>
            <a:endParaRPr lang="ko-KR" altLang="en-US" sz="3600" dirty="0">
              <a:latin typeface="Adobe Heiti Std R" panose="020B0400000000000000" pitchFamily="34" charset="-128"/>
            </a:endParaRPr>
          </a:p>
        </p:txBody>
      </p:sp>
      <p:grpSp>
        <p:nvGrpSpPr>
          <p:cNvPr id="54" name="组合 53">
            <a:extLst>
              <a:ext uri="{FF2B5EF4-FFF2-40B4-BE49-F238E27FC236}">
                <a16:creationId xmlns:a16="http://schemas.microsoft.com/office/drawing/2014/main" id="{7F197049-D8FF-15FB-325F-AEEEC08DA0FF}"/>
              </a:ext>
            </a:extLst>
          </p:cNvPr>
          <p:cNvGrpSpPr/>
          <p:nvPr/>
        </p:nvGrpSpPr>
        <p:grpSpPr>
          <a:xfrm>
            <a:off x="1308971" y="2367082"/>
            <a:ext cx="4345380" cy="4033550"/>
            <a:chOff x="2446566" y="1672026"/>
            <a:chExt cx="3529302" cy="4703508"/>
          </a:xfrm>
        </p:grpSpPr>
        <p:grpSp>
          <p:nvGrpSpPr>
            <p:cNvPr id="40" name="组合 39">
              <a:extLst>
                <a:ext uri="{FF2B5EF4-FFF2-40B4-BE49-F238E27FC236}">
                  <a16:creationId xmlns:a16="http://schemas.microsoft.com/office/drawing/2014/main" id="{9A1C0E51-7F31-DBDD-BF24-973DF5B7D588}"/>
                </a:ext>
              </a:extLst>
            </p:cNvPr>
            <p:cNvGrpSpPr/>
            <p:nvPr/>
          </p:nvGrpSpPr>
          <p:grpSpPr>
            <a:xfrm>
              <a:off x="2446566" y="1674939"/>
              <a:ext cx="3529302" cy="4700595"/>
              <a:chOff x="2675555" y="1492891"/>
              <a:chExt cx="3529302" cy="4911798"/>
            </a:xfrm>
          </p:grpSpPr>
          <p:sp>
            <p:nvSpPr>
              <p:cNvPr id="27" name="矩形: 圆角 26">
                <a:extLst>
                  <a:ext uri="{FF2B5EF4-FFF2-40B4-BE49-F238E27FC236}">
                    <a16:creationId xmlns:a16="http://schemas.microsoft.com/office/drawing/2014/main" id="{DDC5A7B9-9515-65B2-8C0B-58D7E2EB9B5D}"/>
                  </a:ext>
                </a:extLst>
              </p:cNvPr>
              <p:cNvSpPr/>
              <p:nvPr/>
            </p:nvSpPr>
            <p:spPr>
              <a:xfrm>
                <a:off x="2675555" y="5252417"/>
                <a:ext cx="3529299" cy="1152272"/>
              </a:xfrm>
              <a:prstGeom prst="roundRect">
                <a:avLst/>
              </a:prstGeom>
              <a:solidFill>
                <a:schemeClr val="accent1">
                  <a:lumMod val="40000"/>
                  <a:lumOff val="6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ltLang="zh-CN" sz="1400" dirty="0">
                  <a:solidFill>
                    <a:schemeClr val="tx1"/>
                  </a:solidFill>
                  <a:latin typeface="Adobe Heiti Std R" panose="020B0400000000000000" pitchFamily="34" charset="-128"/>
                  <a:ea typeface="Adobe Heiti Std R" panose="020B0400000000000000" pitchFamily="34" charset="-128"/>
                </a:endParaRPr>
              </a:p>
              <a:p>
                <a:pPr algn="just"/>
                <a:r>
                  <a:rPr lang="en-US" altLang="zh-CN" sz="1200" dirty="0">
                    <a:solidFill>
                      <a:schemeClr val="tx1"/>
                    </a:solidFill>
                    <a:latin typeface="Adobe Heiti Std R" panose="020B0400000000000000" pitchFamily="34" charset="-128"/>
                    <a:ea typeface="Adobe Heiti Std R" panose="020B0400000000000000" pitchFamily="34" charset="-128"/>
                  </a:rPr>
                  <a:t>Experimental verification and performance evaluation of    the denture implant  label positioning  system</a:t>
                </a:r>
                <a:endParaRPr lang="ko-KR" altLang="en-US" sz="1200" dirty="0">
                  <a:solidFill>
                    <a:schemeClr val="tx1"/>
                  </a:solidFill>
                  <a:latin typeface="Adobe Heiti Std R" panose="020B0400000000000000" pitchFamily="34" charset="-128"/>
                </a:endParaRPr>
              </a:p>
            </p:txBody>
          </p:sp>
          <p:grpSp>
            <p:nvGrpSpPr>
              <p:cNvPr id="31" name="组合 30">
                <a:extLst>
                  <a:ext uri="{FF2B5EF4-FFF2-40B4-BE49-F238E27FC236}">
                    <a16:creationId xmlns:a16="http://schemas.microsoft.com/office/drawing/2014/main" id="{6B45EFC0-7BD5-B738-39BA-4E8158180904}"/>
                  </a:ext>
                </a:extLst>
              </p:cNvPr>
              <p:cNvGrpSpPr/>
              <p:nvPr/>
            </p:nvGrpSpPr>
            <p:grpSpPr>
              <a:xfrm>
                <a:off x="2687215" y="1492891"/>
                <a:ext cx="3517642" cy="3759526"/>
                <a:chOff x="2687215" y="1492891"/>
                <a:chExt cx="3517642" cy="3759526"/>
              </a:xfrm>
            </p:grpSpPr>
            <p:sp>
              <p:nvSpPr>
                <p:cNvPr id="24" name="矩形: 圆角 23">
                  <a:extLst>
                    <a:ext uri="{FF2B5EF4-FFF2-40B4-BE49-F238E27FC236}">
                      <a16:creationId xmlns:a16="http://schemas.microsoft.com/office/drawing/2014/main" id="{D9FEF319-8C03-DD6A-02A5-08A8272F65DB}"/>
                    </a:ext>
                  </a:extLst>
                </p:cNvPr>
                <p:cNvSpPr/>
                <p:nvPr/>
              </p:nvSpPr>
              <p:spPr>
                <a:xfrm>
                  <a:off x="2687215" y="1492891"/>
                  <a:ext cx="3517642" cy="1019508"/>
                </a:xfrm>
                <a:prstGeom prst="roundRect">
                  <a:avLst/>
                </a:prstGeom>
                <a:solidFill>
                  <a:schemeClr val="bg2"/>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ltLang="zh-CN" sz="1400" dirty="0">
                    <a:solidFill>
                      <a:schemeClr val="tx1"/>
                    </a:solidFill>
                    <a:latin typeface="Adobe Heiti Std R" panose="020B0400000000000000" pitchFamily="34" charset="-128"/>
                    <a:ea typeface="Adobe Heiti Std R" panose="020B0400000000000000" pitchFamily="34" charset="-128"/>
                  </a:endParaRPr>
                </a:p>
                <a:p>
                  <a:pPr algn="just"/>
                  <a:r>
                    <a:rPr lang="en-US" altLang="zh-CN" sz="1200" dirty="0">
                      <a:solidFill>
                        <a:schemeClr val="tx1"/>
                      </a:solidFill>
                      <a:latin typeface="Adobe Heiti Std R" panose="020B0400000000000000" pitchFamily="34" charset="-128"/>
                      <a:ea typeface="Adobe Heiti Std R" panose="020B0400000000000000" pitchFamily="34" charset="-128"/>
                    </a:rPr>
                    <a:t>Structure and parameter design of RFID</a:t>
                  </a:r>
                  <a:r>
                    <a:rPr lang="zh-CN" altLang="en-US" sz="1200" dirty="0">
                      <a:solidFill>
                        <a:schemeClr val="tx1"/>
                      </a:solidFill>
                      <a:latin typeface="Adobe Heiti Std R" panose="020B0400000000000000" pitchFamily="34" charset="-128"/>
                      <a:ea typeface="Adobe Heiti Std R" panose="020B0400000000000000" pitchFamily="34" charset="-128"/>
                    </a:rPr>
                    <a:t>（</a:t>
                  </a:r>
                  <a:r>
                    <a:rPr lang="it-IT" altLang="ko-KR" sz="1200" dirty="0">
                      <a:solidFill>
                        <a:schemeClr val="tx1"/>
                      </a:solidFill>
                      <a:latin typeface="Adobe Heiti Std R" panose="020B0400000000000000" pitchFamily="34" charset="-128"/>
                      <a:ea typeface="Adobe Heiti Std R" panose="020B0400000000000000" pitchFamily="34" charset="-128"/>
                    </a:rPr>
                    <a:t>Radio Frequency Identification</a:t>
                  </a:r>
                  <a:r>
                    <a:rPr lang="zh-CN" altLang="en-US" sz="1200" dirty="0">
                      <a:solidFill>
                        <a:schemeClr val="tx1"/>
                      </a:solidFill>
                      <a:latin typeface="Adobe Heiti Std R" panose="020B0400000000000000" pitchFamily="34" charset="-128"/>
                      <a:ea typeface="Adobe Heiti Std R" panose="020B0400000000000000" pitchFamily="34" charset="-128"/>
                    </a:rPr>
                    <a:t>）</a:t>
                  </a:r>
                  <a:r>
                    <a:rPr lang="en-US" altLang="zh-CN" sz="1200" dirty="0">
                      <a:solidFill>
                        <a:schemeClr val="tx1"/>
                      </a:solidFill>
                      <a:latin typeface="Adobe Heiti Std R" panose="020B0400000000000000" pitchFamily="34" charset="-128"/>
                      <a:ea typeface="Adobe Heiti Std R" panose="020B0400000000000000" pitchFamily="34" charset="-128"/>
                    </a:rPr>
                    <a:t>tag for implantable dentures</a:t>
                  </a:r>
                  <a:endParaRPr lang="ko-KR" altLang="en-US" sz="1200" dirty="0">
                    <a:solidFill>
                      <a:schemeClr val="tx1"/>
                    </a:solidFill>
                    <a:latin typeface="Adobe Heiti Std R" panose="020B0400000000000000" pitchFamily="34" charset="-128"/>
                  </a:endParaRPr>
                </a:p>
              </p:txBody>
            </p:sp>
            <p:sp>
              <p:nvSpPr>
                <p:cNvPr id="25" name="矩形: 圆角 24">
                  <a:extLst>
                    <a:ext uri="{FF2B5EF4-FFF2-40B4-BE49-F238E27FC236}">
                      <a16:creationId xmlns:a16="http://schemas.microsoft.com/office/drawing/2014/main" id="{F2D8E834-6855-98CE-6562-705F02C7C4EC}"/>
                    </a:ext>
                  </a:extLst>
                </p:cNvPr>
                <p:cNvSpPr/>
                <p:nvPr/>
              </p:nvSpPr>
              <p:spPr>
                <a:xfrm>
                  <a:off x="2687215" y="2701390"/>
                  <a:ext cx="3517641" cy="1097970"/>
                </a:xfrm>
                <a:prstGeom prst="roundRect">
                  <a:avLst/>
                </a:prstGeom>
                <a:solidFill>
                  <a:schemeClr val="bg2"/>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ltLang="zh-CN" sz="1400" dirty="0">
                    <a:solidFill>
                      <a:schemeClr val="tx1"/>
                    </a:solidFill>
                    <a:latin typeface="Adobe Heiti Std R" panose="020B0400000000000000" pitchFamily="34" charset="-128"/>
                    <a:ea typeface="Adobe Heiti Std R" panose="020B0400000000000000" pitchFamily="34" charset="-128"/>
                  </a:endParaRPr>
                </a:p>
                <a:p>
                  <a:pPr algn="just"/>
                  <a:r>
                    <a:rPr lang="en-US" altLang="zh-CN" sz="1200" dirty="0">
                      <a:solidFill>
                        <a:schemeClr val="tx1"/>
                      </a:solidFill>
                      <a:latin typeface="Adobe Heiti Std R" panose="020B0400000000000000" pitchFamily="34" charset="-128"/>
                      <a:ea typeface="Adobe Heiti Std R" panose="020B0400000000000000" pitchFamily="34" charset="-128"/>
                    </a:rPr>
                    <a:t>Flexible label and denture production method  based on micro 3D printing</a:t>
                  </a:r>
                  <a:endParaRPr lang="ko-KR" altLang="en-US" sz="1200" dirty="0">
                    <a:solidFill>
                      <a:schemeClr val="tx1"/>
                    </a:solidFill>
                    <a:latin typeface="Adobe Heiti Std R" panose="020B0400000000000000" pitchFamily="34" charset="-128"/>
                  </a:endParaRPr>
                </a:p>
              </p:txBody>
            </p:sp>
            <p:sp>
              <p:nvSpPr>
                <p:cNvPr id="26" name="矩形: 圆角 25">
                  <a:extLst>
                    <a:ext uri="{FF2B5EF4-FFF2-40B4-BE49-F238E27FC236}">
                      <a16:creationId xmlns:a16="http://schemas.microsoft.com/office/drawing/2014/main" id="{714C112A-A302-4392-A75E-7F1B44C25CE6}"/>
                    </a:ext>
                  </a:extLst>
                </p:cNvPr>
                <p:cNvSpPr/>
                <p:nvPr/>
              </p:nvSpPr>
              <p:spPr>
                <a:xfrm>
                  <a:off x="2687216" y="3965456"/>
                  <a:ext cx="3510643" cy="1144809"/>
                </a:xfrm>
                <a:prstGeom prst="roundRect">
                  <a:avLst/>
                </a:prstGeom>
                <a:solidFill>
                  <a:schemeClr val="bg2"/>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ltLang="zh-CN" sz="1400" dirty="0">
                    <a:solidFill>
                      <a:schemeClr val="tx1"/>
                    </a:solidFill>
                    <a:latin typeface="Adobe Heiti Std R" panose="020B0400000000000000" pitchFamily="34" charset="-128"/>
                    <a:ea typeface="Adobe Heiti Std R" panose="020B0400000000000000" pitchFamily="34" charset="-128"/>
                  </a:endParaRPr>
                </a:p>
                <a:p>
                  <a:pPr algn="just"/>
                  <a:r>
                    <a:rPr lang="en-US" altLang="zh-CN" sz="1200" dirty="0">
                      <a:solidFill>
                        <a:schemeClr val="tx1"/>
                      </a:solidFill>
                      <a:latin typeface="Adobe Heiti Std R" panose="020B0400000000000000" pitchFamily="34" charset="-128"/>
                      <a:ea typeface="Adobe Heiti Std R" panose="020B0400000000000000" pitchFamily="34" charset="-128"/>
                    </a:rPr>
                    <a:t>Tag reflection signal processing and positioning method  based on RFID</a:t>
                  </a:r>
                  <a:endParaRPr lang="ko-KR" altLang="en-US" sz="1200" dirty="0">
                    <a:solidFill>
                      <a:schemeClr val="tx1"/>
                    </a:solidFill>
                    <a:latin typeface="Adobe Heiti Std R" panose="020B0400000000000000" pitchFamily="34" charset="-128"/>
                  </a:endParaRPr>
                </a:p>
              </p:txBody>
            </p:sp>
            <p:sp>
              <p:nvSpPr>
                <p:cNvPr id="28" name="箭头: 下 27">
                  <a:extLst>
                    <a:ext uri="{FF2B5EF4-FFF2-40B4-BE49-F238E27FC236}">
                      <a16:creationId xmlns:a16="http://schemas.microsoft.com/office/drawing/2014/main" id="{A0CC792F-F56E-1DB9-BA4E-06BD4A31E9D8}"/>
                    </a:ext>
                  </a:extLst>
                </p:cNvPr>
                <p:cNvSpPr/>
                <p:nvPr/>
              </p:nvSpPr>
              <p:spPr>
                <a:xfrm>
                  <a:off x="4236098" y="2521731"/>
                  <a:ext cx="223935" cy="156765"/>
                </a:xfrm>
                <a:prstGeom prst="downArrow">
                  <a:avLst/>
                </a:prstGeom>
                <a:solidFill>
                  <a:schemeClr val="tx1">
                    <a:lumMod val="50000"/>
                    <a:lumOff val="50000"/>
                  </a:schemeClr>
                </a:solidFill>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9" name="箭头: 下 28">
                  <a:extLst>
                    <a:ext uri="{FF2B5EF4-FFF2-40B4-BE49-F238E27FC236}">
                      <a16:creationId xmlns:a16="http://schemas.microsoft.com/office/drawing/2014/main" id="{51734EC5-B7C8-AF5A-1DDE-1DB76046CC3A}"/>
                    </a:ext>
                  </a:extLst>
                </p:cNvPr>
                <p:cNvSpPr/>
                <p:nvPr/>
              </p:nvSpPr>
              <p:spPr>
                <a:xfrm>
                  <a:off x="4268753" y="3808273"/>
                  <a:ext cx="223935" cy="147433"/>
                </a:xfrm>
                <a:prstGeom prst="downArrow">
                  <a:avLst/>
                </a:prstGeom>
                <a:solidFill>
                  <a:schemeClr val="tx1">
                    <a:lumMod val="50000"/>
                    <a:lumOff val="50000"/>
                  </a:schemeClr>
                </a:solidFill>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0" name="箭头: 下 29">
                  <a:extLst>
                    <a:ext uri="{FF2B5EF4-FFF2-40B4-BE49-F238E27FC236}">
                      <a16:creationId xmlns:a16="http://schemas.microsoft.com/office/drawing/2014/main" id="{544E15ED-69C5-CFF7-117B-2E7963AE7882}"/>
                    </a:ext>
                  </a:extLst>
                </p:cNvPr>
                <p:cNvSpPr/>
                <p:nvPr/>
              </p:nvSpPr>
              <p:spPr>
                <a:xfrm>
                  <a:off x="4268753" y="5102218"/>
                  <a:ext cx="223935" cy="150199"/>
                </a:xfrm>
                <a:prstGeom prst="downArrow">
                  <a:avLst/>
                </a:prstGeom>
                <a:solidFill>
                  <a:schemeClr val="tx1">
                    <a:lumMod val="50000"/>
                    <a:lumOff val="50000"/>
                  </a:schemeClr>
                </a:solidFill>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ko-KR" altLang="en-US"/>
                </a:p>
              </p:txBody>
            </p:sp>
          </p:grpSp>
        </p:grpSp>
        <p:sp>
          <p:nvSpPr>
            <p:cNvPr id="47" name="矩形: 圆角 46">
              <a:extLst>
                <a:ext uri="{FF2B5EF4-FFF2-40B4-BE49-F238E27FC236}">
                  <a16:creationId xmlns:a16="http://schemas.microsoft.com/office/drawing/2014/main" id="{C70639E2-AB9F-187F-B7E4-05A3FA6185ED}"/>
                </a:ext>
              </a:extLst>
            </p:cNvPr>
            <p:cNvSpPr/>
            <p:nvPr/>
          </p:nvSpPr>
          <p:spPr>
            <a:xfrm>
              <a:off x="2453561" y="1672026"/>
              <a:ext cx="3522304" cy="302715"/>
            </a:xfrm>
            <a:prstGeom prst="roundRect">
              <a:avLst>
                <a:gd name="adj" fmla="val 16667"/>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Adobe Heiti Std R" panose="020B0400000000000000" pitchFamily="34" charset="-128"/>
                  <a:ea typeface="Adobe Heiti Std R" panose="020B0400000000000000" pitchFamily="34" charset="-128"/>
                </a:rPr>
                <a:t>STEP 1</a:t>
              </a:r>
            </a:p>
          </p:txBody>
        </p:sp>
        <p:sp>
          <p:nvSpPr>
            <p:cNvPr id="48" name="矩形: 圆角 47">
              <a:extLst>
                <a:ext uri="{FF2B5EF4-FFF2-40B4-BE49-F238E27FC236}">
                  <a16:creationId xmlns:a16="http://schemas.microsoft.com/office/drawing/2014/main" id="{B14483D3-6214-8AA8-76BE-0149F0635F44}"/>
                </a:ext>
              </a:extLst>
            </p:cNvPr>
            <p:cNvSpPr/>
            <p:nvPr/>
          </p:nvSpPr>
          <p:spPr>
            <a:xfrm>
              <a:off x="2447344" y="2813467"/>
              <a:ext cx="3522304" cy="260869"/>
            </a:xfrm>
            <a:prstGeom prst="roundRect">
              <a:avLst>
                <a:gd name="adj" fmla="val 16667"/>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Adobe Heiti Std R" panose="020B0400000000000000" pitchFamily="34" charset="-128"/>
                  <a:ea typeface="Adobe Heiti Std R" panose="020B0400000000000000" pitchFamily="34" charset="-128"/>
                </a:rPr>
                <a:t>STEP 2</a:t>
              </a:r>
            </a:p>
          </p:txBody>
        </p:sp>
        <p:sp>
          <p:nvSpPr>
            <p:cNvPr id="49" name="矩形: 圆角 48">
              <a:extLst>
                <a:ext uri="{FF2B5EF4-FFF2-40B4-BE49-F238E27FC236}">
                  <a16:creationId xmlns:a16="http://schemas.microsoft.com/office/drawing/2014/main" id="{F487CD85-BB8F-535B-5607-9EB4DBA6BE1A}"/>
                </a:ext>
              </a:extLst>
            </p:cNvPr>
            <p:cNvSpPr/>
            <p:nvPr/>
          </p:nvSpPr>
          <p:spPr>
            <a:xfrm>
              <a:off x="2446566" y="4035104"/>
              <a:ext cx="3522304" cy="262941"/>
            </a:xfrm>
            <a:prstGeom prst="roundRect">
              <a:avLst>
                <a:gd name="adj" fmla="val 16667"/>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Adobe Heiti Std R" panose="020B0400000000000000" pitchFamily="34" charset="-128"/>
                  <a:ea typeface="Adobe Heiti Std R" panose="020B0400000000000000" pitchFamily="34" charset="-128"/>
                </a:rPr>
                <a:t>STEP 3</a:t>
              </a:r>
            </a:p>
          </p:txBody>
        </p:sp>
        <p:sp>
          <p:nvSpPr>
            <p:cNvPr id="50" name="矩形: 圆角 49">
              <a:extLst>
                <a:ext uri="{FF2B5EF4-FFF2-40B4-BE49-F238E27FC236}">
                  <a16:creationId xmlns:a16="http://schemas.microsoft.com/office/drawing/2014/main" id="{8CEF75B9-B040-825F-B9F8-6529D2FC97EE}"/>
                </a:ext>
              </a:extLst>
            </p:cNvPr>
            <p:cNvSpPr/>
            <p:nvPr/>
          </p:nvSpPr>
          <p:spPr>
            <a:xfrm>
              <a:off x="2447344" y="5258813"/>
              <a:ext cx="3522304" cy="285698"/>
            </a:xfrm>
            <a:prstGeom prst="roundRect">
              <a:avLst>
                <a:gd name="adj" fmla="val 16667"/>
              </a:avLst>
            </a:prstGeom>
            <a:solidFill>
              <a:schemeClr val="accent1">
                <a:lumMod val="40000"/>
                <a:lumOff val="6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Adobe Heiti Std R" panose="020B0400000000000000" pitchFamily="34" charset="-128"/>
                  <a:ea typeface="Adobe Heiti Std R" panose="020B0400000000000000" pitchFamily="34" charset="-128"/>
                </a:rPr>
                <a:t>STEP 4</a:t>
              </a:r>
            </a:p>
          </p:txBody>
        </p:sp>
      </p:grpSp>
      <p:sp>
        <p:nvSpPr>
          <p:cNvPr id="51" name="对话气泡: 圆角矩形 50">
            <a:extLst>
              <a:ext uri="{FF2B5EF4-FFF2-40B4-BE49-F238E27FC236}">
                <a16:creationId xmlns:a16="http://schemas.microsoft.com/office/drawing/2014/main" id="{E8A2558D-7DCD-49D7-02E5-4BE5B166BE4A}"/>
              </a:ext>
            </a:extLst>
          </p:cNvPr>
          <p:cNvSpPr/>
          <p:nvPr/>
        </p:nvSpPr>
        <p:spPr>
          <a:xfrm rot="5400000">
            <a:off x="6733844" y="2282244"/>
            <a:ext cx="3940289" cy="4109967"/>
          </a:xfrm>
          <a:prstGeom prst="wedgeRoundRectCallout">
            <a:avLst>
              <a:gd name="adj1" fmla="val 36603"/>
              <a:gd name="adj2" fmla="val 6995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2" name="文本框 51">
            <a:extLst>
              <a:ext uri="{FF2B5EF4-FFF2-40B4-BE49-F238E27FC236}">
                <a16:creationId xmlns:a16="http://schemas.microsoft.com/office/drawing/2014/main" id="{E89862BD-8B67-92DE-6C83-FA06AEFF15F2}"/>
              </a:ext>
            </a:extLst>
          </p:cNvPr>
          <p:cNvSpPr txBox="1"/>
          <p:nvPr/>
        </p:nvSpPr>
        <p:spPr>
          <a:xfrm>
            <a:off x="7169305" y="2845196"/>
            <a:ext cx="3147122" cy="3376630"/>
          </a:xfrm>
          <a:prstGeom prst="rect">
            <a:avLst/>
          </a:prstGeom>
          <a:noFill/>
        </p:spPr>
        <p:txBody>
          <a:bodyPr wrap="square" rtlCol="0">
            <a:spAutoFit/>
          </a:bodyPr>
          <a:lstStyle/>
          <a:p>
            <a:pPr>
              <a:lnSpc>
                <a:spcPct val="150000"/>
              </a:lnSpc>
            </a:pPr>
            <a:r>
              <a:rPr lang="en-US" altLang="zh-CN" sz="1600" dirty="0">
                <a:latin typeface="+mn-ea"/>
              </a:rPr>
              <a:t>Using AI such as </a:t>
            </a:r>
            <a:r>
              <a:rPr lang="en-US" altLang="zh-CN" sz="1600" b="1" dirty="0">
                <a:latin typeface="+mn-ea"/>
              </a:rPr>
              <a:t>online real-time </a:t>
            </a:r>
            <a:r>
              <a:rPr lang="en-US" altLang="zh-CN" sz="1600" dirty="0">
                <a:latin typeface="+mn-ea"/>
              </a:rPr>
              <a:t>learning:</a:t>
            </a:r>
          </a:p>
          <a:p>
            <a:pPr marL="342900" indent="-342900">
              <a:lnSpc>
                <a:spcPct val="150000"/>
              </a:lnSpc>
              <a:buAutoNum type="arabicPeriod"/>
            </a:pPr>
            <a:r>
              <a:rPr lang="en-US" altLang="zh-CN" sz="1600" dirty="0">
                <a:latin typeface="+mn-ea"/>
              </a:rPr>
              <a:t>To identify various signal interference characteristics and     improve system performance.</a:t>
            </a:r>
          </a:p>
          <a:p>
            <a:pPr marL="342900" indent="-342900">
              <a:lnSpc>
                <a:spcPct val="150000"/>
              </a:lnSpc>
              <a:buAutoNum type="arabicPeriod"/>
            </a:pPr>
            <a:r>
              <a:rPr lang="en-US" altLang="zh-CN" sz="1600" dirty="0">
                <a:latin typeface="+mn-ea"/>
              </a:rPr>
              <a:t>Quickly generate positioning prediction results, which helps to quickly identify patients     carrying tags.</a:t>
            </a:r>
            <a:endParaRPr lang="ko-KR" altLang="en-US" sz="1600" dirty="0">
              <a:latin typeface="+mn-ea"/>
            </a:endParaRPr>
          </a:p>
        </p:txBody>
      </p:sp>
      <p:sp>
        <p:nvSpPr>
          <p:cNvPr id="55" name="文本框 54">
            <a:extLst>
              <a:ext uri="{FF2B5EF4-FFF2-40B4-BE49-F238E27FC236}">
                <a16:creationId xmlns:a16="http://schemas.microsoft.com/office/drawing/2014/main" id="{BD1AF26A-B529-8C00-7FED-15EAE8CFF936}"/>
              </a:ext>
            </a:extLst>
          </p:cNvPr>
          <p:cNvSpPr txBox="1"/>
          <p:nvPr/>
        </p:nvSpPr>
        <p:spPr>
          <a:xfrm>
            <a:off x="838200" y="1638862"/>
            <a:ext cx="10515599" cy="646331"/>
          </a:xfrm>
          <a:prstGeom prst="rect">
            <a:avLst/>
          </a:prstGeom>
          <a:noFill/>
        </p:spPr>
        <p:txBody>
          <a:bodyPr wrap="square" rtlCol="0">
            <a:spAutoFit/>
          </a:bodyPr>
          <a:lstStyle/>
          <a:p>
            <a:pPr marL="342900" indent="-342900">
              <a:buSzPct val="150000"/>
              <a:buFont typeface="Wingdings" panose="05000000000000000000" pitchFamily="2" charset="2"/>
              <a:buChar char="§"/>
            </a:pPr>
            <a:r>
              <a:rPr lang="en-US" altLang="zh-CN" dirty="0">
                <a:latin typeface="Adobe Heiti Std R" panose="020B0400000000000000" pitchFamily="34" charset="-128"/>
                <a:ea typeface="Adobe Heiti Std R" panose="020B0400000000000000" pitchFamily="34" charset="-128"/>
              </a:rPr>
              <a:t>Research on signal processing and positioning of flexible tags for implantable dentures</a:t>
            </a:r>
            <a:endParaRPr lang="en-US" altLang="ko-KR" dirty="0">
              <a:latin typeface="Adobe Heiti Std R" panose="020B0400000000000000" pitchFamily="34" charset="-128"/>
              <a:ea typeface="Adobe Heiti Std R" panose="020B0400000000000000" pitchFamily="34" charset="-128"/>
            </a:endParaRPr>
          </a:p>
          <a:p>
            <a:endParaRPr lang="en-US" altLang="ko-KR" dirty="0"/>
          </a:p>
        </p:txBody>
      </p:sp>
      <p:sp>
        <p:nvSpPr>
          <p:cNvPr id="56" name="文本框 55">
            <a:extLst>
              <a:ext uri="{FF2B5EF4-FFF2-40B4-BE49-F238E27FC236}">
                <a16:creationId xmlns:a16="http://schemas.microsoft.com/office/drawing/2014/main" id="{C7A31C84-233A-FF8F-041B-013E065B24F6}"/>
              </a:ext>
            </a:extLst>
          </p:cNvPr>
          <p:cNvSpPr txBox="1"/>
          <p:nvPr/>
        </p:nvSpPr>
        <p:spPr>
          <a:xfrm>
            <a:off x="7800557" y="2453954"/>
            <a:ext cx="1884618" cy="369332"/>
          </a:xfrm>
          <a:prstGeom prst="rect">
            <a:avLst/>
          </a:prstGeom>
          <a:noFill/>
        </p:spPr>
        <p:txBody>
          <a:bodyPr wrap="square" rtlCol="0">
            <a:spAutoFit/>
          </a:bodyPr>
          <a:lstStyle/>
          <a:p>
            <a:r>
              <a:rPr lang="en-US" altLang="ko-KR" b="1" dirty="0"/>
              <a:t>KOREA side</a:t>
            </a:r>
            <a:endParaRPr lang="ko-KR" altLang="en-US" b="1" dirty="0"/>
          </a:p>
        </p:txBody>
      </p:sp>
      <p:sp>
        <p:nvSpPr>
          <p:cNvPr id="57" name="标题 1">
            <a:extLst>
              <a:ext uri="{FF2B5EF4-FFF2-40B4-BE49-F238E27FC236}">
                <a16:creationId xmlns:a16="http://schemas.microsoft.com/office/drawing/2014/main" id="{C14F24DC-4540-CF6C-1344-546EFFB36A7B}"/>
              </a:ext>
            </a:extLst>
          </p:cNvPr>
          <p:cNvSpPr txBox="1">
            <a:spLocks/>
          </p:cNvSpPr>
          <p:nvPr/>
        </p:nvSpPr>
        <p:spPr>
          <a:xfrm>
            <a:off x="73152" y="6597252"/>
            <a:ext cx="1736987" cy="260748"/>
          </a:xfrm>
          <a:prstGeom prst="rect">
            <a:avLst/>
          </a:prstGeom>
        </p:spPr>
        <p:txBody>
          <a:bodyPr vert="horz" lIns="91440" tIns="45720" rIns="91440" bIns="45720" rtlCol="0" anchor="ctr">
            <a:normAutofit fontScale="4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dobe Heiti Std R" panose="020B0400000000000000" pitchFamily="34" charset="-128"/>
                <a:ea typeface="Adobe Heiti Std R" panose="020B0400000000000000" pitchFamily="34" charset="-128"/>
              </a:rPr>
              <a:t>2. Project progress</a:t>
            </a:r>
            <a:endParaRPr lang="ko-KR" altLang="en-US" sz="3600" dirty="0">
              <a:latin typeface="Adobe Heiti Std R" panose="020B0400000000000000" pitchFamily="34" charset="-128"/>
            </a:endParaRPr>
          </a:p>
        </p:txBody>
      </p:sp>
      <p:sp>
        <p:nvSpPr>
          <p:cNvPr id="2" name="标题 1">
            <a:extLst>
              <a:ext uri="{FF2B5EF4-FFF2-40B4-BE49-F238E27FC236}">
                <a16:creationId xmlns:a16="http://schemas.microsoft.com/office/drawing/2014/main" id="{6D53BA1F-1855-FBA6-C442-08863B66579A}"/>
              </a:ext>
            </a:extLst>
          </p:cNvPr>
          <p:cNvSpPr txBox="1">
            <a:spLocks/>
          </p:cNvSpPr>
          <p:nvPr/>
        </p:nvSpPr>
        <p:spPr>
          <a:xfrm>
            <a:off x="73152" y="0"/>
            <a:ext cx="2062537" cy="353568"/>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600" dirty="0">
                <a:latin typeface="Adobe Song Std L" panose="02020300000000000000" pitchFamily="18" charset="-128"/>
                <a:ea typeface="Adobe Song Std L" panose="02020300000000000000" pitchFamily="18" charset="-128"/>
              </a:rPr>
              <a:t>IIP </a:t>
            </a:r>
            <a:r>
              <a:rPr lang="en-US" altLang="zh-CN" sz="1600" dirty="0">
                <a:latin typeface="Adobe Song Std L" panose="02020300000000000000" pitchFamily="18" charset="-128"/>
                <a:ea typeface="Adobe Song Std L" panose="02020300000000000000" pitchFamily="18" charset="-128"/>
              </a:rPr>
              <a:t>recent research</a:t>
            </a:r>
            <a:endParaRPr lang="ko-KR" altLang="en-US" sz="1600" dirty="0">
              <a:latin typeface="Adobe Song Std L" panose="02020300000000000000" pitchFamily="18" charset="-128"/>
            </a:endParaRPr>
          </a:p>
        </p:txBody>
      </p:sp>
    </p:spTree>
    <p:extLst>
      <p:ext uri="{BB962C8B-B14F-4D97-AF65-F5344CB8AC3E}">
        <p14:creationId xmlns:p14="http://schemas.microsoft.com/office/powerpoint/2010/main" val="298373957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3606</TotalTime>
  <Words>710</Words>
  <Application>Microsoft Office PowerPoint</Application>
  <PresentationFormat>宽屏</PresentationFormat>
  <Paragraphs>98</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Adobe Heiti Std R</vt:lpstr>
      <vt:lpstr>Adobe Song Std L</vt:lpstr>
      <vt:lpstr>等线</vt:lpstr>
      <vt:lpstr>Play</vt:lpstr>
      <vt:lpstr>맑은 고딕</vt:lpstr>
      <vt:lpstr>한컴바탕</vt:lpstr>
      <vt:lpstr>Arial</vt:lpstr>
      <vt:lpstr>Calibri</vt:lpstr>
      <vt:lpstr>Wingdings</vt:lpstr>
      <vt:lpstr>Office 主题​​</vt:lpstr>
      <vt:lpstr>Recent Research IIP lab</vt:lpstr>
      <vt:lpstr>ACM 2024 paper</vt:lpstr>
      <vt:lpstr>Method</vt:lpstr>
      <vt:lpstr>Conclusion</vt:lpstr>
      <vt:lpstr>Journal paper</vt:lpstr>
      <vt:lpstr>Method</vt:lpstr>
      <vt:lpstr>Conclusion</vt:lpstr>
      <vt:lpstr>Project with China</vt:lpstr>
      <vt:lpstr>Main contents</vt:lpstr>
      <vt:lpstr>Current progress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GONG ZIYANG</dc:creator>
  <cp:lastModifiedBy>ziyang gong</cp:lastModifiedBy>
  <cp:revision>21</cp:revision>
  <dcterms:created xsi:type="dcterms:W3CDTF">2023-07-09T12:26:22Z</dcterms:created>
  <dcterms:modified xsi:type="dcterms:W3CDTF">2024-08-21T00:46:34Z</dcterms:modified>
</cp:coreProperties>
</file>