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301" r:id="rId3"/>
    <p:sldId id="302" r:id="rId4"/>
    <p:sldId id="305" r:id="rId5"/>
    <p:sldId id="308" r:id="rId6"/>
    <p:sldId id="309" r:id="rId7"/>
    <p:sldId id="312" r:id="rId8"/>
    <p:sldId id="310" r:id="rId9"/>
    <p:sldId id="311" r:id="rId10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C003E-4B25-438D-8373-DEAB235E3E23}" type="datetimeFigureOut">
              <a:rPr lang="ko-KR" altLang="en-US" smtClean="0"/>
              <a:t>2022-08-31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A062B4-FD7B-49C6-B959-CCAD71B2FE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0406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0687D-12C7-47DD-AA20-D7718533C7CA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45525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0687D-12C7-47DD-AA20-D7718533C7CA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37361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0687D-12C7-47DD-AA20-D7718533C7CA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7757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0687D-12C7-47DD-AA20-D7718533C7CA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02249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0687D-12C7-47DD-AA20-D7718533C7CA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54252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0687D-12C7-47DD-AA20-D7718533C7CA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38205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0687D-12C7-47DD-AA20-D7718533C7CA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13667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0687D-12C7-47DD-AA20-D7718533C7CA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4255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E1822F0-2AC3-D6EF-271C-3EACC43A6B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E0A05D3-7D58-F52C-9E15-457F0D2547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1C86E0B-A91A-37B0-771A-E362054F8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324A-EA40-40CD-8750-55D55D2A969A}" type="datetimeFigureOut">
              <a:rPr lang="ko-KR" altLang="en-US" smtClean="0"/>
              <a:t>2022-08-31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5C69CC0-D59D-47DB-98BE-E3AB6DC42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61A7C14-A514-8A17-6BF3-5D985943B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605-2B4E-49A5-9EDA-1A418CE192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5889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DA7F53-062F-3D22-6212-53CD0E102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CBB8FC9-DEAE-32AF-B670-A716F97245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6938E65-3A87-3E38-001A-5E827A5E9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324A-EA40-40CD-8750-55D55D2A969A}" type="datetimeFigureOut">
              <a:rPr lang="ko-KR" altLang="en-US" smtClean="0"/>
              <a:t>2022-08-31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B24F57A-D150-E111-30EC-A7F80DC10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44F1173-D59E-4059-4600-50F62AF31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605-2B4E-49A5-9EDA-1A418CE192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9468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9CDFF33D-9F26-87DE-B236-7F298ACA1F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8546524-DA38-B774-CD16-D2A5EB758F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2142C06-A45F-219F-1043-A2548620C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324A-EA40-40CD-8750-55D55D2A969A}" type="datetimeFigureOut">
              <a:rPr lang="ko-KR" altLang="en-US" smtClean="0"/>
              <a:t>2022-08-31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412DB14-8153-33C1-65EA-C244E95C2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F7C562D-1350-BA18-406C-F3A49F989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605-2B4E-49A5-9EDA-1A418CE192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6812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E574146-1BB0-77AD-48A6-194D61723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E6EEC43-1E70-6ED8-A370-5D6D4A063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7411B0A-CD10-3A59-A6EC-2A76CB49E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324A-EA40-40CD-8750-55D55D2A969A}" type="datetimeFigureOut">
              <a:rPr lang="ko-KR" altLang="en-US" smtClean="0"/>
              <a:t>2022-08-31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8462AD3-CA52-75BF-8ED3-507D5CC5D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1526A29-D4BE-32F4-2C9B-124F83FA9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605-2B4E-49A5-9EDA-1A418CE192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9383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399C68-051A-B5CD-EF13-307B34A5E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059A2C4-46C3-43FC-DEBB-6BB76ED323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05DB51F-5BBC-F8C7-D857-DEB3B2D40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324A-EA40-40CD-8750-55D55D2A969A}" type="datetimeFigureOut">
              <a:rPr lang="ko-KR" altLang="en-US" smtClean="0"/>
              <a:t>2022-08-31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851DFA-FAEB-9F70-DC28-AE4A58ADF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50989C7-6AF2-B973-D65E-167864F43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605-2B4E-49A5-9EDA-1A418CE192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4108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5E9030A-CD5B-8500-07B8-98E56D05E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337C7B9-E8E6-00B5-2DB1-E7213E3D77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0193220-9BD5-2758-5C86-7EDE1539A5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E7865AC-B17E-0874-E6B5-51B7D28FE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324A-EA40-40CD-8750-55D55D2A969A}" type="datetimeFigureOut">
              <a:rPr lang="ko-KR" altLang="en-US" smtClean="0"/>
              <a:t>2022-08-31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2191A63-418E-57A4-CD4A-93E95AB27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746AE4F-1815-159D-12BE-32542040D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605-2B4E-49A5-9EDA-1A418CE192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8324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E2D069B-03C0-A058-1BA8-2E04A09D1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D163DDF-BCC4-3B9A-2379-0B739AB247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A130BD1-5A7F-F95E-C109-31D6F0E47B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686CDBD3-458C-C0F9-F738-A47A435376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5A37BB9-F1F5-2DBC-9A34-4CB535AC53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14D9F2B1-6F2E-709E-EBD7-3B03F74C9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324A-EA40-40CD-8750-55D55D2A969A}" type="datetimeFigureOut">
              <a:rPr lang="ko-KR" altLang="en-US" smtClean="0"/>
              <a:t>2022-08-31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9A4EC7F0-AF6A-50C8-20AF-21F1388CC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4074A1D6-8387-E988-0E47-DD4E41610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605-2B4E-49A5-9EDA-1A418CE192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4981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E308A98-057F-0C8F-F8B2-5BBC72EC5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1AB0456-30E5-41AB-4F88-54274355F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324A-EA40-40CD-8750-55D55D2A969A}" type="datetimeFigureOut">
              <a:rPr lang="ko-KR" altLang="en-US" smtClean="0"/>
              <a:t>2022-08-31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2DBFFA5-2B46-589A-6EC6-E296FDF7D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359DB6D4-33B7-2DF1-D604-09C3C9611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605-2B4E-49A5-9EDA-1A418CE192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0629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DDEE2E58-08D6-B0CA-CD8B-B587C433E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324A-EA40-40CD-8750-55D55D2A969A}" type="datetimeFigureOut">
              <a:rPr lang="ko-KR" altLang="en-US" smtClean="0"/>
              <a:t>2022-08-31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72EBC50-12FD-92D6-606F-000E8349C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645E157-C116-BD6C-B6C4-C4CDFE779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605-2B4E-49A5-9EDA-1A418CE192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6137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46FE9A-3531-8038-B084-176F63240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43195AA-8CAE-7F5C-FB33-CD09D83007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38C71A1-996F-D649-C7B5-DB03C300A4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F1E4FB7-1E37-664F-2359-2E754E4C0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324A-EA40-40CD-8750-55D55D2A969A}" type="datetimeFigureOut">
              <a:rPr lang="ko-KR" altLang="en-US" smtClean="0"/>
              <a:t>2022-08-31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D957E95-4438-F81B-9B8B-0C48B3A23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1CBAAF0-2A5A-FFF2-6288-8A8D69D2B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605-2B4E-49A5-9EDA-1A418CE192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255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ED9D55D-BFB5-2B67-58F3-2C12A2D2A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9A830DB-C043-A2F7-5AAE-CF30CC998A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8FD1126-07A0-273D-B43A-8C2E112579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B43B67C-A7CA-8691-121C-354088F57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324A-EA40-40CD-8750-55D55D2A969A}" type="datetimeFigureOut">
              <a:rPr lang="ko-KR" altLang="en-US" smtClean="0"/>
              <a:t>2022-08-31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D4BFAEB-1E30-60C6-2BE3-53BB3D043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91030B0-6BC9-CC90-E843-339E79928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605-2B4E-49A5-9EDA-1A418CE192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3279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C4A8E580-844F-9745-8470-D7806B879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A441D4B-D973-EEC4-726C-F8172B832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905FF30-E8A2-8F8A-E54C-FB08BEE802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E324A-EA40-40CD-8750-55D55D2A969A}" type="datetimeFigureOut">
              <a:rPr lang="ko-KR" altLang="en-US" smtClean="0"/>
              <a:t>2022-08-31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6F70C09-3034-81D2-9371-9286CD277A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0A951D5-5737-C2F0-D9DF-A50A4BADDB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AD605-2B4E-49A5-9EDA-1A418CE192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0783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FFC9C5D-C2E6-4123-9128-1F6A419C1648}"/>
              </a:ext>
            </a:extLst>
          </p:cNvPr>
          <p:cNvSpPr txBox="1"/>
          <p:nvPr/>
        </p:nvSpPr>
        <p:spPr>
          <a:xfrm>
            <a:off x="158619" y="404785"/>
            <a:ext cx="29717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/>
              <a:t>Lab Seminar</a:t>
            </a:r>
            <a:endParaRPr lang="ko-KR" altLang="en-US" sz="28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5A0820-DF2E-435C-8017-BAE7637697F3}"/>
              </a:ext>
            </a:extLst>
          </p:cNvPr>
          <p:cNvSpPr txBox="1"/>
          <p:nvPr/>
        </p:nvSpPr>
        <p:spPr>
          <a:xfrm>
            <a:off x="8901553" y="5821529"/>
            <a:ext cx="33588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/>
              <a:t>2022.09.01.</a:t>
            </a:r>
          </a:p>
          <a:p>
            <a:pPr algn="ctr"/>
            <a:r>
              <a:rPr lang="en-US" altLang="ko-KR" dirty="0"/>
              <a:t>Myeonghoe Lee</a:t>
            </a:r>
            <a:endParaRPr lang="ko-KR" altLang="en-US" dirty="0"/>
          </a:p>
        </p:txBody>
      </p:sp>
      <p:cxnSp>
        <p:nvCxnSpPr>
          <p:cNvPr id="3" name="직선 연결선 2">
            <a:extLst>
              <a:ext uri="{FF2B5EF4-FFF2-40B4-BE49-F238E27FC236}">
                <a16:creationId xmlns:a16="http://schemas.microsoft.com/office/drawing/2014/main" id="{03BE2E8B-AB68-3910-FB92-51B745E6E7A1}"/>
              </a:ext>
            </a:extLst>
          </p:cNvPr>
          <p:cNvCxnSpPr>
            <a:cxnSpLocks/>
          </p:cNvCxnSpPr>
          <p:nvPr/>
        </p:nvCxnSpPr>
        <p:spPr>
          <a:xfrm>
            <a:off x="352485" y="928005"/>
            <a:ext cx="4462111" cy="0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DA882D7-F195-0A62-790E-8DB802FDFF44}"/>
              </a:ext>
            </a:extLst>
          </p:cNvPr>
          <p:cNvSpPr txBox="1"/>
          <p:nvPr/>
        </p:nvSpPr>
        <p:spPr>
          <a:xfrm>
            <a:off x="158619" y="989560"/>
            <a:ext cx="4596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0" dirty="0"/>
              <a:t>Intelligent Information Processing Lab</a:t>
            </a:r>
          </a:p>
        </p:txBody>
      </p:sp>
    </p:spTree>
    <p:extLst>
      <p:ext uri="{BB962C8B-B14F-4D97-AF65-F5344CB8AC3E}">
        <p14:creationId xmlns:p14="http://schemas.microsoft.com/office/powerpoint/2010/main" val="716710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A9D87750-A369-3289-162A-B389708D85DA}"/>
              </a:ext>
            </a:extLst>
          </p:cNvPr>
          <p:cNvSpPr txBox="1"/>
          <p:nvPr/>
        </p:nvSpPr>
        <p:spPr>
          <a:xfrm>
            <a:off x="352485" y="403610"/>
            <a:ext cx="11487030" cy="494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b="1" dirty="0"/>
              <a:t>PAPER</a:t>
            </a:r>
            <a:endParaRPr lang="en-US" altLang="ko-KR" sz="1400" b="1" dirty="0"/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68A8F393-5239-A896-A61E-F1F298F6253F}"/>
              </a:ext>
            </a:extLst>
          </p:cNvPr>
          <p:cNvCxnSpPr>
            <a:cxnSpLocks/>
          </p:cNvCxnSpPr>
          <p:nvPr/>
        </p:nvCxnSpPr>
        <p:spPr>
          <a:xfrm>
            <a:off x="352485" y="928005"/>
            <a:ext cx="4462111" cy="0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B07049C-43EC-1D9A-3E67-E4769B9DC66D}"/>
              </a:ext>
            </a:extLst>
          </p:cNvPr>
          <p:cNvSpPr txBox="1"/>
          <p:nvPr/>
        </p:nvSpPr>
        <p:spPr>
          <a:xfrm>
            <a:off x="5775648" y="2028616"/>
            <a:ext cx="6416351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600" b="1" dirty="0"/>
              <a:t>Title</a:t>
            </a:r>
            <a:r>
              <a:rPr lang="en-US" altLang="ko-KR" sz="1600" dirty="0"/>
              <a:t> :CNN-LSTM Based Model for ECG Arrhythmias and Myocardial Infarction Classification</a:t>
            </a:r>
          </a:p>
          <a:p>
            <a:endParaRPr lang="en-US" altLang="ko-KR" sz="1600" dirty="0"/>
          </a:p>
          <a:p>
            <a:r>
              <a:rPr lang="en-US" altLang="ko-KR" sz="1600" b="1" dirty="0"/>
              <a:t>Authors</a:t>
            </a:r>
            <a:r>
              <a:rPr lang="en-US" altLang="ko-KR" sz="1600" dirty="0"/>
              <a:t>  :Lana </a:t>
            </a:r>
            <a:r>
              <a:rPr lang="en-US" altLang="ko-KR" sz="1600" dirty="0" err="1"/>
              <a:t>Abdulrazaq</a:t>
            </a:r>
            <a:r>
              <a:rPr lang="en-US" altLang="ko-KR" sz="1600" dirty="0"/>
              <a:t> Abdullah, </a:t>
            </a:r>
            <a:r>
              <a:rPr lang="en-US" altLang="ko-KR" sz="1600" dirty="0" err="1"/>
              <a:t>Muzhir</a:t>
            </a:r>
            <a:r>
              <a:rPr lang="en-US" altLang="ko-KR" sz="1600" dirty="0"/>
              <a:t> Shaban Al-Ani1</a:t>
            </a:r>
          </a:p>
          <a:p>
            <a:endParaRPr lang="en-US" altLang="ko-KR" sz="1600" dirty="0"/>
          </a:p>
          <a:p>
            <a:r>
              <a:rPr lang="en-US" altLang="ko-KR" sz="1600" b="1" dirty="0"/>
              <a:t>Year</a:t>
            </a:r>
            <a:r>
              <a:rPr lang="en-US" altLang="ko-KR" sz="1600" dirty="0"/>
              <a:t> : 2020</a:t>
            </a:r>
          </a:p>
          <a:p>
            <a:endParaRPr lang="en-US" altLang="ko-KR" sz="1600" dirty="0"/>
          </a:p>
          <a:p>
            <a:r>
              <a:rPr lang="en-US" altLang="ko-KR" sz="1600" b="1" dirty="0"/>
              <a:t>Citations</a:t>
            </a:r>
            <a:r>
              <a:rPr lang="en-US" altLang="ko-KR" sz="1600" dirty="0"/>
              <a:t> : 5 (Google Scholar)</a:t>
            </a:r>
          </a:p>
          <a:p>
            <a:endParaRPr lang="en-US" altLang="ko-KR" sz="1600" dirty="0"/>
          </a:p>
          <a:p>
            <a:r>
              <a:rPr lang="en-US" altLang="ko-KR" sz="1600" b="1" dirty="0" err="1">
                <a:latin typeface="+mj-lt"/>
              </a:rPr>
              <a:t>Jounal</a:t>
            </a:r>
            <a:r>
              <a:rPr lang="en-US" altLang="ko-KR" sz="1600" dirty="0">
                <a:latin typeface="+mj-lt"/>
              </a:rPr>
              <a:t> : </a:t>
            </a:r>
            <a:r>
              <a:rPr lang="en-US" altLang="ko-KR" sz="1600" dirty="0">
                <a:latin typeface="Source Sans Pro" panose="020B0503030403020204" pitchFamily="34" charset="0"/>
              </a:rPr>
              <a:t>ASTES</a:t>
            </a:r>
            <a:endParaRPr lang="en-US" altLang="ko-KR" sz="1600" dirty="0">
              <a:latin typeface="+mj-lt"/>
            </a:endParaRPr>
          </a:p>
        </p:txBody>
      </p:sp>
      <p:sp>
        <p:nvSpPr>
          <p:cNvPr id="10" name="슬라이드 번호 개체 틀 3">
            <a:extLst>
              <a:ext uri="{FF2B5EF4-FFF2-40B4-BE49-F238E27FC236}">
                <a16:creationId xmlns:a16="http://schemas.microsoft.com/office/drawing/2014/main" id="{DA91484F-6674-D2C2-ECA6-7DC98F00F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4015" y="6168993"/>
            <a:ext cx="539621" cy="365125"/>
          </a:xfrm>
        </p:spPr>
        <p:txBody>
          <a:bodyPr/>
          <a:lstStyle/>
          <a:p>
            <a:fld id="{9FEEF446-C080-42B6-8959-B1772BDC3DCB}" type="slidenum">
              <a:rPr lang="ko-KR" altLang="en-US" sz="1500" smtClean="0">
                <a:solidFill>
                  <a:schemeClr val="tx1"/>
                </a:solidFill>
              </a:rPr>
              <a:t>2</a:t>
            </a:fld>
            <a:endParaRPr lang="ko-KR" altLang="en-US" sz="1500" dirty="0">
              <a:solidFill>
                <a:schemeClr val="tx1"/>
              </a:solidFill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FD5CD4E7-292B-06AD-E8AC-41E8AA98D8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865" y="1181670"/>
            <a:ext cx="5265240" cy="535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179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A9D87750-A369-3289-162A-B389708D85DA}"/>
              </a:ext>
            </a:extLst>
          </p:cNvPr>
          <p:cNvSpPr txBox="1"/>
          <p:nvPr/>
        </p:nvSpPr>
        <p:spPr>
          <a:xfrm>
            <a:off x="352485" y="403610"/>
            <a:ext cx="11487030" cy="494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b="1" dirty="0"/>
              <a:t>ABSTRACT</a:t>
            </a:r>
            <a:endParaRPr lang="en-US" altLang="ko-KR" sz="1400" b="1" dirty="0"/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68A8F393-5239-A896-A61E-F1F298F6253F}"/>
              </a:ext>
            </a:extLst>
          </p:cNvPr>
          <p:cNvCxnSpPr>
            <a:cxnSpLocks/>
          </p:cNvCxnSpPr>
          <p:nvPr/>
        </p:nvCxnSpPr>
        <p:spPr>
          <a:xfrm>
            <a:off x="352485" y="928005"/>
            <a:ext cx="4462111" cy="0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" name="슬라이드 번호 개체 틀 3">
            <a:extLst>
              <a:ext uri="{FF2B5EF4-FFF2-40B4-BE49-F238E27FC236}">
                <a16:creationId xmlns:a16="http://schemas.microsoft.com/office/drawing/2014/main" id="{794777EF-8F1F-19F4-5669-53C1FCE49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4015" y="6168993"/>
            <a:ext cx="539621" cy="365125"/>
          </a:xfrm>
        </p:spPr>
        <p:txBody>
          <a:bodyPr/>
          <a:lstStyle/>
          <a:p>
            <a:r>
              <a:rPr lang="en-US" altLang="ko-KR" sz="1500" dirty="0">
                <a:solidFill>
                  <a:schemeClr val="tx1"/>
                </a:solidFill>
              </a:rPr>
              <a:t> </a:t>
            </a:r>
            <a:fld id="{9FEEF446-C080-42B6-8959-B1772BDC3DCB}" type="slidenum">
              <a:rPr lang="ko-KR" altLang="en-US" sz="1500" smtClean="0">
                <a:solidFill>
                  <a:schemeClr val="tx1"/>
                </a:solidFill>
              </a:rPr>
              <a:t>3</a:t>
            </a:fld>
            <a:endParaRPr lang="ko-KR" altLang="en-US" sz="1500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8E7F17-AFB2-ACA6-14F1-49BCD94534F3}"/>
              </a:ext>
            </a:extLst>
          </p:cNvPr>
          <p:cNvSpPr txBox="1"/>
          <p:nvPr/>
        </p:nvSpPr>
        <p:spPr>
          <a:xfrm>
            <a:off x="427130" y="1324808"/>
            <a:ext cx="11337740" cy="2774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· 1</a:t>
            </a:r>
            <a:r>
              <a:rPr lang="en-US" altLang="ko-KR" dirty="0">
                <a:latin typeface="+mn-ea"/>
              </a:rPr>
              <a:t>D CNN </a:t>
            </a:r>
            <a:r>
              <a:rPr lang="ko-KR" altLang="en-US" dirty="0">
                <a:latin typeface="+mn-ea"/>
              </a:rPr>
              <a:t>및 </a:t>
            </a:r>
            <a:r>
              <a:rPr lang="en-US" altLang="ko-KR" dirty="0">
                <a:latin typeface="+mn-ea"/>
              </a:rPr>
              <a:t>LSTM</a:t>
            </a:r>
            <a:r>
              <a:rPr lang="ko-KR" altLang="en-US" dirty="0">
                <a:latin typeface="+mn-ea"/>
              </a:rPr>
              <a:t>의 구현을 사용하여 정확한 분류 및 모니터링 시스템 제안</a:t>
            </a:r>
            <a:endParaRPr lang="en-US" altLang="ko-KR" dirty="0">
              <a:latin typeface="+mn-ea"/>
            </a:endParaRPr>
          </a:p>
          <a:p>
            <a:pPr>
              <a:lnSpc>
                <a:spcPct val="200000"/>
              </a:lnSpc>
            </a:pPr>
            <a:endParaRPr lang="en-US" altLang="ko-KR" dirty="0">
              <a:latin typeface="+mn-ea"/>
            </a:endParaRPr>
          </a:p>
          <a:p>
            <a:pPr>
              <a:lnSpc>
                <a:spcPct val="200000"/>
              </a:lnSpc>
            </a:pP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· </a:t>
            </a:r>
            <a:r>
              <a:rPr lang="en-US" altLang="ko-KR" dirty="0">
                <a:latin typeface="+mn-ea"/>
              </a:rPr>
              <a:t>CNN-LSTM </a:t>
            </a:r>
            <a:r>
              <a:rPr lang="ko-KR" altLang="en-US" dirty="0">
                <a:latin typeface="+mn-ea"/>
              </a:rPr>
              <a:t>모델의 결과는 여러 최신기술보다 우수한 성능 입증</a:t>
            </a:r>
            <a:endParaRPr lang="en-US" altLang="ko-KR" dirty="0">
              <a:latin typeface="+mn-ea"/>
            </a:endParaRPr>
          </a:p>
          <a:p>
            <a:pPr>
              <a:lnSpc>
                <a:spcPct val="200000"/>
              </a:lnSpc>
            </a:pPr>
            <a:endParaRPr lang="en-US" altLang="ko-KR" dirty="0">
              <a:latin typeface="+mn-ea"/>
            </a:endParaRPr>
          </a:p>
          <a:p>
            <a:pPr>
              <a:lnSpc>
                <a:spcPct val="200000"/>
              </a:lnSpc>
            </a:pP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· </a:t>
            </a:r>
            <a:r>
              <a:rPr lang="ko-KR" altLang="en-US" dirty="0">
                <a:latin typeface="+mn-ea"/>
              </a:rPr>
              <a:t>심근경색</a:t>
            </a:r>
            <a:r>
              <a:rPr lang="en-US" altLang="ko-KR" dirty="0">
                <a:latin typeface="+mn-ea"/>
              </a:rPr>
              <a:t>(MI) </a:t>
            </a:r>
            <a:r>
              <a:rPr lang="ko-KR" altLang="en-US" dirty="0">
                <a:latin typeface="+mn-ea"/>
              </a:rPr>
              <a:t>및 부정맥 분류 정확도 향상</a:t>
            </a:r>
          </a:p>
        </p:txBody>
      </p:sp>
    </p:spTree>
    <p:extLst>
      <p:ext uri="{BB962C8B-B14F-4D97-AF65-F5344CB8AC3E}">
        <p14:creationId xmlns:p14="http://schemas.microsoft.com/office/powerpoint/2010/main" val="434184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A9D87750-A369-3289-162A-B389708D85DA}"/>
              </a:ext>
            </a:extLst>
          </p:cNvPr>
          <p:cNvSpPr txBox="1"/>
          <p:nvPr/>
        </p:nvSpPr>
        <p:spPr>
          <a:xfrm>
            <a:off x="352485" y="403610"/>
            <a:ext cx="11487030" cy="494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b="1" dirty="0"/>
              <a:t>Introduction</a:t>
            </a:r>
            <a:endParaRPr lang="en-US" altLang="ko-KR" sz="1400" b="1" dirty="0"/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68A8F393-5239-A896-A61E-F1F298F6253F}"/>
              </a:ext>
            </a:extLst>
          </p:cNvPr>
          <p:cNvCxnSpPr>
            <a:cxnSpLocks/>
          </p:cNvCxnSpPr>
          <p:nvPr/>
        </p:nvCxnSpPr>
        <p:spPr>
          <a:xfrm>
            <a:off x="352485" y="928005"/>
            <a:ext cx="4462111" cy="0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" name="슬라이드 번호 개체 틀 3">
            <a:extLst>
              <a:ext uri="{FF2B5EF4-FFF2-40B4-BE49-F238E27FC236}">
                <a16:creationId xmlns:a16="http://schemas.microsoft.com/office/drawing/2014/main" id="{794777EF-8F1F-19F4-5669-53C1FCE49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4015" y="6168993"/>
            <a:ext cx="539621" cy="365125"/>
          </a:xfrm>
        </p:spPr>
        <p:txBody>
          <a:bodyPr/>
          <a:lstStyle/>
          <a:p>
            <a:r>
              <a:rPr lang="en-US" altLang="ko-KR" sz="1500" dirty="0">
                <a:solidFill>
                  <a:schemeClr val="tx1"/>
                </a:solidFill>
              </a:rPr>
              <a:t> </a:t>
            </a:r>
            <a:fld id="{9FEEF446-C080-42B6-8959-B1772BDC3DCB}" type="slidenum">
              <a:rPr lang="ko-KR" altLang="en-US" sz="1500" smtClean="0">
                <a:solidFill>
                  <a:schemeClr val="tx1"/>
                </a:solidFill>
              </a:rPr>
              <a:t>4</a:t>
            </a:fld>
            <a:endParaRPr lang="ko-KR" altLang="en-US" sz="1500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6F82F7-6677-0269-426B-CB80E3215270}"/>
              </a:ext>
            </a:extLst>
          </p:cNvPr>
          <p:cNvSpPr txBox="1"/>
          <p:nvPr/>
        </p:nvSpPr>
        <p:spPr>
          <a:xfrm>
            <a:off x="427129" y="1324808"/>
            <a:ext cx="1141238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· </a:t>
            </a:r>
            <a:r>
              <a:rPr lang="en-US" altLang="ko-KR" dirty="0"/>
              <a:t>ECG </a:t>
            </a:r>
            <a:r>
              <a:rPr lang="ko-KR" altLang="en-US" dirty="0"/>
              <a:t>신호는 다양한 형태가 있기 때문에 수동 진단이 어려움</a:t>
            </a:r>
            <a:r>
              <a:rPr lang="en-US" altLang="ko-KR" dirty="0"/>
              <a:t>.</a:t>
            </a:r>
          </a:p>
          <a:p>
            <a:pPr>
              <a:lnSpc>
                <a:spcPct val="200000"/>
              </a:lnSpc>
            </a:pPr>
            <a:endParaRPr lang="en-US" altLang="ko-KR" dirty="0"/>
          </a:p>
          <a:p>
            <a:pPr>
              <a:lnSpc>
                <a:spcPct val="200000"/>
              </a:lnSpc>
            </a:pP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· </a:t>
            </a:r>
            <a:r>
              <a:rPr lang="en-US" altLang="ko-KR" dirty="0"/>
              <a:t>DWT,</a:t>
            </a:r>
            <a:r>
              <a:rPr lang="ko-KR" altLang="en-US" dirty="0"/>
              <a:t> </a:t>
            </a:r>
            <a:r>
              <a:rPr lang="en-US" altLang="ko-KR" dirty="0"/>
              <a:t>WT,</a:t>
            </a:r>
            <a:r>
              <a:rPr lang="ko-KR" altLang="en-US" dirty="0"/>
              <a:t> </a:t>
            </a:r>
            <a:r>
              <a:rPr lang="en-US" altLang="ko-KR" dirty="0"/>
              <a:t>MFCC</a:t>
            </a:r>
            <a:r>
              <a:rPr lang="en-US" altLang="ko-KR" sz="1000" dirty="0"/>
              <a:t> </a:t>
            </a:r>
            <a:r>
              <a:rPr lang="ko-KR" altLang="en-US" dirty="0"/>
              <a:t>등 </a:t>
            </a:r>
            <a:r>
              <a:rPr lang="en-US" altLang="ko-KR" dirty="0"/>
              <a:t>ECG</a:t>
            </a:r>
            <a:r>
              <a:rPr lang="ko-KR" altLang="en-US" dirty="0"/>
              <a:t>신호에서 특징을 추출하는 다양한 접근 방식 존재</a:t>
            </a:r>
            <a:endParaRPr lang="en-US" altLang="ko-KR" dirty="0"/>
          </a:p>
          <a:p>
            <a:pPr>
              <a:lnSpc>
                <a:spcPct val="200000"/>
              </a:lnSpc>
            </a:pPr>
            <a:endParaRPr lang="en-US" altLang="ko-KR" dirty="0"/>
          </a:p>
          <a:p>
            <a:pPr>
              <a:lnSpc>
                <a:spcPct val="200000"/>
              </a:lnSpc>
            </a:pP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· </a:t>
            </a:r>
            <a:r>
              <a:rPr lang="en-US" altLang="ko-KR" dirty="0"/>
              <a:t>CNN</a:t>
            </a:r>
            <a:r>
              <a:rPr lang="ko-KR" altLang="en-US" dirty="0"/>
              <a:t>과 </a:t>
            </a:r>
            <a:r>
              <a:rPr lang="en-US" altLang="ko-KR" dirty="0"/>
              <a:t>LSTM</a:t>
            </a:r>
            <a:r>
              <a:rPr lang="ko-KR" altLang="en-US" dirty="0"/>
              <a:t>으로 구성된 하이브리드 모델을 제안함</a:t>
            </a:r>
            <a:r>
              <a:rPr lang="en-US" altLang="ko-KR" dirty="0"/>
              <a:t>.</a:t>
            </a:r>
          </a:p>
          <a:p>
            <a:pPr>
              <a:lnSpc>
                <a:spcPct val="200000"/>
              </a:lnSpc>
            </a:pPr>
            <a:endParaRPr lang="en-US" altLang="ko-KR" dirty="0"/>
          </a:p>
          <a:p>
            <a:pPr>
              <a:lnSpc>
                <a:spcPct val="200000"/>
              </a:lnSpc>
            </a:pPr>
            <a:endParaRPr lang="en-US" altLang="ko-KR" dirty="0"/>
          </a:p>
          <a:p>
            <a:pPr>
              <a:lnSpc>
                <a:spcPct val="200000"/>
              </a:lnSpc>
            </a:pPr>
            <a:endParaRPr lang="en-US" altLang="ko-KR" dirty="0"/>
          </a:p>
          <a:p>
            <a:r>
              <a:rPr lang="en-US" altLang="ko-KR" dirty="0"/>
              <a:t>DWT</a:t>
            </a:r>
            <a:r>
              <a:rPr lang="en-US" altLang="ko-KR" sz="1400" dirty="0"/>
              <a:t>(Discrete Wavelet Transform)</a:t>
            </a:r>
          </a:p>
          <a:p>
            <a:r>
              <a:rPr lang="en-US" altLang="ko-KR" dirty="0"/>
              <a:t>WT</a:t>
            </a:r>
            <a:r>
              <a:rPr lang="en-US" altLang="ko-KR" sz="1400" dirty="0"/>
              <a:t>(Wavelet Transform)</a:t>
            </a:r>
            <a:br>
              <a:rPr lang="en-US" altLang="ko-KR" sz="1400" dirty="0"/>
            </a:br>
            <a:r>
              <a:rPr lang="en-US" altLang="ko-KR" dirty="0"/>
              <a:t>MFCC</a:t>
            </a:r>
            <a:r>
              <a:rPr lang="en-US" altLang="ko-KR" sz="1400" dirty="0"/>
              <a:t>(Mel Frequency Coefficient </a:t>
            </a:r>
            <a:r>
              <a:rPr lang="en-US" altLang="ko-KR" sz="1400" dirty="0" err="1"/>
              <a:t>Cepstrum</a:t>
            </a:r>
            <a:r>
              <a:rPr lang="en-US" altLang="ko-KR" sz="1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68636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A9D87750-A369-3289-162A-B389708D85DA}"/>
              </a:ext>
            </a:extLst>
          </p:cNvPr>
          <p:cNvSpPr txBox="1"/>
          <p:nvPr/>
        </p:nvSpPr>
        <p:spPr>
          <a:xfrm>
            <a:off x="352485" y="403610"/>
            <a:ext cx="11487030" cy="494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b="1" dirty="0"/>
              <a:t>Background</a:t>
            </a:r>
            <a:endParaRPr lang="en-US" altLang="ko-KR" sz="1400" b="1" dirty="0"/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68A8F393-5239-A896-A61E-F1F298F6253F}"/>
              </a:ext>
            </a:extLst>
          </p:cNvPr>
          <p:cNvCxnSpPr>
            <a:cxnSpLocks/>
          </p:cNvCxnSpPr>
          <p:nvPr/>
        </p:nvCxnSpPr>
        <p:spPr>
          <a:xfrm>
            <a:off x="352485" y="928005"/>
            <a:ext cx="4462111" cy="0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pSp>
        <p:nvGrpSpPr>
          <p:cNvPr id="1034" name="그룹 1033">
            <a:extLst>
              <a:ext uri="{FF2B5EF4-FFF2-40B4-BE49-F238E27FC236}">
                <a16:creationId xmlns:a16="http://schemas.microsoft.com/office/drawing/2014/main" id="{3EF91CA7-20C2-EB12-C6C8-9FC1D4714271}"/>
              </a:ext>
            </a:extLst>
          </p:cNvPr>
          <p:cNvGrpSpPr/>
          <p:nvPr/>
        </p:nvGrpSpPr>
        <p:grpSpPr>
          <a:xfrm>
            <a:off x="1381370" y="1188716"/>
            <a:ext cx="9429259" cy="4662320"/>
            <a:chOff x="567466" y="1011434"/>
            <a:chExt cx="9429259" cy="4662320"/>
          </a:xfrm>
        </p:grpSpPr>
        <p:pic>
          <p:nvPicPr>
            <p:cNvPr id="4" name="그림 3">
              <a:extLst>
                <a:ext uri="{FF2B5EF4-FFF2-40B4-BE49-F238E27FC236}">
                  <a16:creationId xmlns:a16="http://schemas.microsoft.com/office/drawing/2014/main" id="{FB90D3D6-C2C2-88FD-196E-9B28A2218AE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67466" y="2145957"/>
              <a:ext cx="1221196" cy="691454"/>
            </a:xfrm>
            <a:prstGeom prst="rect">
              <a:avLst/>
            </a:prstGeom>
          </p:spPr>
        </p:pic>
        <p:grpSp>
          <p:nvGrpSpPr>
            <p:cNvPr id="28" name="그룹 27">
              <a:extLst>
                <a:ext uri="{FF2B5EF4-FFF2-40B4-BE49-F238E27FC236}">
                  <a16:creationId xmlns:a16="http://schemas.microsoft.com/office/drawing/2014/main" id="{D63FD7B0-C508-D204-7AF0-EA7074F3BC7D}"/>
                </a:ext>
              </a:extLst>
            </p:cNvPr>
            <p:cNvGrpSpPr/>
            <p:nvPr/>
          </p:nvGrpSpPr>
          <p:grpSpPr>
            <a:xfrm>
              <a:off x="2228098" y="1446790"/>
              <a:ext cx="1056622" cy="2273936"/>
              <a:chOff x="2198888" y="1185531"/>
              <a:chExt cx="1586204" cy="3115881"/>
            </a:xfrm>
          </p:grpSpPr>
          <p:sp>
            <p:nvSpPr>
              <p:cNvPr id="8" name="직사각형 7">
                <a:extLst>
                  <a:ext uri="{FF2B5EF4-FFF2-40B4-BE49-F238E27FC236}">
                    <a16:creationId xmlns:a16="http://schemas.microsoft.com/office/drawing/2014/main" id="{907D2B98-9921-F23E-124A-BB9588F01C8A}"/>
                  </a:ext>
                </a:extLst>
              </p:cNvPr>
              <p:cNvSpPr/>
              <p:nvPr/>
            </p:nvSpPr>
            <p:spPr>
              <a:xfrm>
                <a:off x="2198888" y="1185531"/>
                <a:ext cx="1586204" cy="311588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pic>
            <p:nvPicPr>
              <p:cNvPr id="1028" name="Picture 4" descr="ECG signals (744 fragments) | IEEE DataPort">
                <a:extLst>
                  <a:ext uri="{FF2B5EF4-FFF2-40B4-BE49-F238E27FC236}">
                    <a16:creationId xmlns:a16="http://schemas.microsoft.com/office/drawing/2014/main" id="{0E7703CC-CF20-9197-1B13-4991E83AE58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56469" y="1273402"/>
                <a:ext cx="1241508" cy="7186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" name="Picture 4" descr="ECG signals (744 fragments) | IEEE DataPort">
                <a:extLst>
                  <a:ext uri="{FF2B5EF4-FFF2-40B4-BE49-F238E27FC236}">
                    <a16:creationId xmlns:a16="http://schemas.microsoft.com/office/drawing/2014/main" id="{B42BD6F7-A9B5-E03D-F068-6341C3FBFD0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56469" y="2001921"/>
                <a:ext cx="1241508" cy="7186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6" name="Picture 4" descr="ECG signals (744 fragments) | IEEE DataPort">
                <a:extLst>
                  <a:ext uri="{FF2B5EF4-FFF2-40B4-BE49-F238E27FC236}">
                    <a16:creationId xmlns:a16="http://schemas.microsoft.com/office/drawing/2014/main" id="{EFB11F1E-7B14-82FD-8F57-E45676045E1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56469" y="2730442"/>
                <a:ext cx="1241508" cy="7186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" name="Picture 4" descr="ECG signals (744 fragments) | IEEE DataPort">
                <a:extLst>
                  <a:ext uri="{FF2B5EF4-FFF2-40B4-BE49-F238E27FC236}">
                    <a16:creationId xmlns:a16="http://schemas.microsoft.com/office/drawing/2014/main" id="{DC26FE9C-F62D-CCD6-42AC-9F1DE8F7BBD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56469" y="3449077"/>
                <a:ext cx="1241508" cy="7186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0" name="직사각형 9">
              <a:extLst>
                <a:ext uri="{FF2B5EF4-FFF2-40B4-BE49-F238E27FC236}">
                  <a16:creationId xmlns:a16="http://schemas.microsoft.com/office/drawing/2014/main" id="{E1A135A5-285B-0B69-006C-DD5C9621FBC0}"/>
                </a:ext>
              </a:extLst>
            </p:cNvPr>
            <p:cNvSpPr/>
            <p:nvPr/>
          </p:nvSpPr>
          <p:spPr>
            <a:xfrm>
              <a:off x="3724155" y="1469068"/>
              <a:ext cx="4029585" cy="206587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49B46CEB-C9E2-EFE3-8F5A-6E408087363B}"/>
                </a:ext>
              </a:extLst>
            </p:cNvPr>
            <p:cNvSpPr/>
            <p:nvPr/>
          </p:nvSpPr>
          <p:spPr>
            <a:xfrm>
              <a:off x="3840989" y="1891877"/>
              <a:ext cx="330834" cy="132851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직사각형 11">
              <a:extLst>
                <a:ext uri="{FF2B5EF4-FFF2-40B4-BE49-F238E27FC236}">
                  <a16:creationId xmlns:a16="http://schemas.microsoft.com/office/drawing/2014/main" id="{57A8867F-DB75-DDFB-C9FA-5B4F35A4957F}"/>
                </a:ext>
              </a:extLst>
            </p:cNvPr>
            <p:cNvSpPr/>
            <p:nvPr/>
          </p:nvSpPr>
          <p:spPr>
            <a:xfrm>
              <a:off x="3937482" y="1979609"/>
              <a:ext cx="330834" cy="132851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직사각형 12">
              <a:extLst>
                <a:ext uri="{FF2B5EF4-FFF2-40B4-BE49-F238E27FC236}">
                  <a16:creationId xmlns:a16="http://schemas.microsoft.com/office/drawing/2014/main" id="{B93EDB57-A9A7-D585-A27A-2E360BA9CF22}"/>
                </a:ext>
              </a:extLst>
            </p:cNvPr>
            <p:cNvSpPr/>
            <p:nvPr/>
          </p:nvSpPr>
          <p:spPr>
            <a:xfrm>
              <a:off x="4033975" y="2067341"/>
              <a:ext cx="330834" cy="132851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직사각형 13">
              <a:extLst>
                <a:ext uri="{FF2B5EF4-FFF2-40B4-BE49-F238E27FC236}">
                  <a16:creationId xmlns:a16="http://schemas.microsoft.com/office/drawing/2014/main" id="{AE6F1419-317A-CC6C-67FB-A4FD2A208DAE}"/>
                </a:ext>
              </a:extLst>
            </p:cNvPr>
            <p:cNvSpPr/>
            <p:nvPr/>
          </p:nvSpPr>
          <p:spPr>
            <a:xfrm>
              <a:off x="4473459" y="1892484"/>
              <a:ext cx="330834" cy="132851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직사각형 14">
              <a:extLst>
                <a:ext uri="{FF2B5EF4-FFF2-40B4-BE49-F238E27FC236}">
                  <a16:creationId xmlns:a16="http://schemas.microsoft.com/office/drawing/2014/main" id="{FF95EE64-C49D-4BBC-6383-1BFFF159BD68}"/>
                </a:ext>
              </a:extLst>
            </p:cNvPr>
            <p:cNvSpPr/>
            <p:nvPr/>
          </p:nvSpPr>
          <p:spPr>
            <a:xfrm>
              <a:off x="4569952" y="1980216"/>
              <a:ext cx="330834" cy="132851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직사각형 15">
              <a:extLst>
                <a:ext uri="{FF2B5EF4-FFF2-40B4-BE49-F238E27FC236}">
                  <a16:creationId xmlns:a16="http://schemas.microsoft.com/office/drawing/2014/main" id="{33B00A33-3ADE-BBD4-3339-91E54C6C791A}"/>
                </a:ext>
              </a:extLst>
            </p:cNvPr>
            <p:cNvSpPr/>
            <p:nvPr/>
          </p:nvSpPr>
          <p:spPr>
            <a:xfrm>
              <a:off x="4666446" y="2067948"/>
              <a:ext cx="330834" cy="132851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직사각형 16">
              <a:extLst>
                <a:ext uri="{FF2B5EF4-FFF2-40B4-BE49-F238E27FC236}">
                  <a16:creationId xmlns:a16="http://schemas.microsoft.com/office/drawing/2014/main" id="{A52D3334-A120-EAD3-BB4D-5F1FC94AA58E}"/>
                </a:ext>
              </a:extLst>
            </p:cNvPr>
            <p:cNvSpPr/>
            <p:nvPr/>
          </p:nvSpPr>
          <p:spPr>
            <a:xfrm>
              <a:off x="5107754" y="1922932"/>
              <a:ext cx="330834" cy="132851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직사각형 17">
              <a:extLst>
                <a:ext uri="{FF2B5EF4-FFF2-40B4-BE49-F238E27FC236}">
                  <a16:creationId xmlns:a16="http://schemas.microsoft.com/office/drawing/2014/main" id="{3DDA4C87-4A92-9EEA-F3F6-4B1292B16B0B}"/>
                </a:ext>
              </a:extLst>
            </p:cNvPr>
            <p:cNvSpPr/>
            <p:nvPr/>
          </p:nvSpPr>
          <p:spPr>
            <a:xfrm>
              <a:off x="5204247" y="2010664"/>
              <a:ext cx="330834" cy="132851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직사각형 18">
              <a:extLst>
                <a:ext uri="{FF2B5EF4-FFF2-40B4-BE49-F238E27FC236}">
                  <a16:creationId xmlns:a16="http://schemas.microsoft.com/office/drawing/2014/main" id="{CA87F8B9-9BC9-28F1-F18C-D0E6E0496BD4}"/>
                </a:ext>
              </a:extLst>
            </p:cNvPr>
            <p:cNvSpPr/>
            <p:nvPr/>
          </p:nvSpPr>
          <p:spPr>
            <a:xfrm>
              <a:off x="5300740" y="2098395"/>
              <a:ext cx="330834" cy="132851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직사각형 19">
              <a:extLst>
                <a:ext uri="{FF2B5EF4-FFF2-40B4-BE49-F238E27FC236}">
                  <a16:creationId xmlns:a16="http://schemas.microsoft.com/office/drawing/2014/main" id="{5FBB1BF3-2823-D829-8BFE-4A9A03D0A36A}"/>
                </a:ext>
              </a:extLst>
            </p:cNvPr>
            <p:cNvSpPr/>
            <p:nvPr/>
          </p:nvSpPr>
          <p:spPr>
            <a:xfrm>
              <a:off x="5774154" y="1926665"/>
              <a:ext cx="330834" cy="132851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직사각형 20">
              <a:extLst>
                <a:ext uri="{FF2B5EF4-FFF2-40B4-BE49-F238E27FC236}">
                  <a16:creationId xmlns:a16="http://schemas.microsoft.com/office/drawing/2014/main" id="{311B2B0C-D4F6-3319-41FD-09C4B8490A22}"/>
                </a:ext>
              </a:extLst>
            </p:cNvPr>
            <p:cNvSpPr/>
            <p:nvPr/>
          </p:nvSpPr>
          <p:spPr>
            <a:xfrm>
              <a:off x="5870647" y="2014397"/>
              <a:ext cx="330834" cy="132851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직사각형 21">
              <a:extLst>
                <a:ext uri="{FF2B5EF4-FFF2-40B4-BE49-F238E27FC236}">
                  <a16:creationId xmlns:a16="http://schemas.microsoft.com/office/drawing/2014/main" id="{E2E5D2A6-41BC-31AC-457E-37BE63C496DC}"/>
                </a:ext>
              </a:extLst>
            </p:cNvPr>
            <p:cNvSpPr/>
            <p:nvPr/>
          </p:nvSpPr>
          <p:spPr>
            <a:xfrm>
              <a:off x="5967140" y="2102129"/>
              <a:ext cx="330834" cy="132851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직사각형 22">
              <a:extLst>
                <a:ext uri="{FF2B5EF4-FFF2-40B4-BE49-F238E27FC236}">
                  <a16:creationId xmlns:a16="http://schemas.microsoft.com/office/drawing/2014/main" id="{D4FDEA0D-D11D-92BD-171A-88FCF4FB28C5}"/>
                </a:ext>
              </a:extLst>
            </p:cNvPr>
            <p:cNvSpPr/>
            <p:nvPr/>
          </p:nvSpPr>
          <p:spPr>
            <a:xfrm>
              <a:off x="6570471" y="2014397"/>
              <a:ext cx="330834" cy="1412511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직사각형 25">
              <a:extLst>
                <a:ext uri="{FF2B5EF4-FFF2-40B4-BE49-F238E27FC236}">
                  <a16:creationId xmlns:a16="http://schemas.microsoft.com/office/drawing/2014/main" id="{193512D9-B129-3B7C-260E-24E689D73CC7}"/>
                </a:ext>
              </a:extLst>
            </p:cNvPr>
            <p:cNvSpPr/>
            <p:nvPr/>
          </p:nvSpPr>
          <p:spPr>
            <a:xfrm>
              <a:off x="7168052" y="2014397"/>
              <a:ext cx="330834" cy="1412511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60" name="그룹 59">
              <a:extLst>
                <a:ext uri="{FF2B5EF4-FFF2-40B4-BE49-F238E27FC236}">
                  <a16:creationId xmlns:a16="http://schemas.microsoft.com/office/drawing/2014/main" id="{0594E121-A484-4304-3C30-B13D66C9E6B3}"/>
                </a:ext>
              </a:extLst>
            </p:cNvPr>
            <p:cNvGrpSpPr/>
            <p:nvPr/>
          </p:nvGrpSpPr>
          <p:grpSpPr>
            <a:xfrm>
              <a:off x="5631575" y="3884504"/>
              <a:ext cx="2122165" cy="1265995"/>
              <a:chOff x="5631575" y="3884504"/>
              <a:chExt cx="2122165" cy="1265995"/>
            </a:xfrm>
          </p:grpSpPr>
          <p:sp>
            <p:nvSpPr>
              <p:cNvPr id="29" name="직사각형 28">
                <a:extLst>
                  <a:ext uri="{FF2B5EF4-FFF2-40B4-BE49-F238E27FC236}">
                    <a16:creationId xmlns:a16="http://schemas.microsoft.com/office/drawing/2014/main" id="{1B701667-8D03-514A-4198-8006EC9013E5}"/>
                  </a:ext>
                </a:extLst>
              </p:cNvPr>
              <p:cNvSpPr/>
              <p:nvPr/>
            </p:nvSpPr>
            <p:spPr>
              <a:xfrm>
                <a:off x="5631575" y="3884504"/>
                <a:ext cx="2122165" cy="1265995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0" name="직사각형 29">
                <a:extLst>
                  <a:ext uri="{FF2B5EF4-FFF2-40B4-BE49-F238E27FC236}">
                    <a16:creationId xmlns:a16="http://schemas.microsoft.com/office/drawing/2014/main" id="{0935D79E-8756-E737-1777-DF289A29E5D1}"/>
                  </a:ext>
                </a:extLst>
              </p:cNvPr>
              <p:cNvSpPr/>
              <p:nvPr/>
            </p:nvSpPr>
            <p:spPr>
              <a:xfrm>
                <a:off x="5766472" y="3943462"/>
                <a:ext cx="179131" cy="1142565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" name="직사각형 30">
                <a:extLst>
                  <a:ext uri="{FF2B5EF4-FFF2-40B4-BE49-F238E27FC236}">
                    <a16:creationId xmlns:a16="http://schemas.microsoft.com/office/drawing/2014/main" id="{EEC3685D-1C9D-5414-40B1-1ACD6A494A33}"/>
                  </a:ext>
                </a:extLst>
              </p:cNvPr>
              <p:cNvSpPr/>
              <p:nvPr/>
            </p:nvSpPr>
            <p:spPr>
              <a:xfrm>
                <a:off x="6129515" y="3943462"/>
                <a:ext cx="179131" cy="1142565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직사각형 31">
                <a:extLst>
                  <a:ext uri="{FF2B5EF4-FFF2-40B4-BE49-F238E27FC236}">
                    <a16:creationId xmlns:a16="http://schemas.microsoft.com/office/drawing/2014/main" id="{0CACC466-8FE8-3589-57FB-6EA23C213A44}"/>
                  </a:ext>
                </a:extLst>
              </p:cNvPr>
              <p:cNvSpPr/>
              <p:nvPr/>
            </p:nvSpPr>
            <p:spPr>
              <a:xfrm>
                <a:off x="6500822" y="3943462"/>
                <a:ext cx="439855" cy="1142565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직사각형 32">
                <a:extLst>
                  <a:ext uri="{FF2B5EF4-FFF2-40B4-BE49-F238E27FC236}">
                    <a16:creationId xmlns:a16="http://schemas.microsoft.com/office/drawing/2014/main" id="{551CE5B9-E779-9E88-384F-FACFD8D712A7}"/>
                  </a:ext>
                </a:extLst>
              </p:cNvPr>
              <p:cNvSpPr/>
              <p:nvPr/>
            </p:nvSpPr>
            <p:spPr>
              <a:xfrm>
                <a:off x="7165731" y="3943462"/>
                <a:ext cx="439855" cy="1142565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36" name="화살표: 오른쪽 35">
              <a:extLst>
                <a:ext uri="{FF2B5EF4-FFF2-40B4-BE49-F238E27FC236}">
                  <a16:creationId xmlns:a16="http://schemas.microsoft.com/office/drawing/2014/main" id="{35573BF5-382E-2B0C-39A9-4DD8CB5B1299}"/>
                </a:ext>
              </a:extLst>
            </p:cNvPr>
            <p:cNvSpPr/>
            <p:nvPr/>
          </p:nvSpPr>
          <p:spPr>
            <a:xfrm>
              <a:off x="1856118" y="2545436"/>
              <a:ext cx="352307" cy="260844"/>
            </a:xfrm>
            <a:prstGeom prst="rightArrow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7" name="화살표: 오른쪽 36">
              <a:extLst>
                <a:ext uri="{FF2B5EF4-FFF2-40B4-BE49-F238E27FC236}">
                  <a16:creationId xmlns:a16="http://schemas.microsoft.com/office/drawing/2014/main" id="{17B9502A-C9AC-2A64-7C28-463EAE9BBD8C}"/>
                </a:ext>
              </a:extLst>
            </p:cNvPr>
            <p:cNvSpPr/>
            <p:nvPr/>
          </p:nvSpPr>
          <p:spPr>
            <a:xfrm>
              <a:off x="3321893" y="2545436"/>
              <a:ext cx="352307" cy="260844"/>
            </a:xfrm>
            <a:prstGeom prst="rightArrow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44" name="연결선: 꺾임 43">
              <a:extLst>
                <a:ext uri="{FF2B5EF4-FFF2-40B4-BE49-F238E27FC236}">
                  <a16:creationId xmlns:a16="http://schemas.microsoft.com/office/drawing/2014/main" id="{D67E9C36-D018-6C21-3418-2DEAE6C11E5E}"/>
                </a:ext>
              </a:extLst>
            </p:cNvPr>
            <p:cNvCxnSpPr>
              <a:cxnSpLocks/>
              <a:stCxn id="22" idx="2"/>
              <a:endCxn id="29" idx="1"/>
            </p:cNvCxnSpPr>
            <p:nvPr/>
          </p:nvCxnSpPr>
          <p:spPr>
            <a:xfrm rot="5400000">
              <a:off x="5338636" y="3723580"/>
              <a:ext cx="1086861" cy="500982"/>
            </a:xfrm>
            <a:prstGeom prst="bentConnector4">
              <a:avLst>
                <a:gd name="adj1" fmla="val 20879"/>
                <a:gd name="adj2" fmla="val 145630"/>
              </a:avLst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6" name="화살표: 오른쪽 45">
              <a:extLst>
                <a:ext uri="{FF2B5EF4-FFF2-40B4-BE49-F238E27FC236}">
                  <a16:creationId xmlns:a16="http://schemas.microsoft.com/office/drawing/2014/main" id="{29527B09-A67E-0243-496A-780C011CBD9A}"/>
                </a:ext>
              </a:extLst>
            </p:cNvPr>
            <p:cNvSpPr/>
            <p:nvPr/>
          </p:nvSpPr>
          <p:spPr>
            <a:xfrm>
              <a:off x="7750073" y="2130460"/>
              <a:ext cx="352307" cy="260844"/>
            </a:xfrm>
            <a:prstGeom prst="rightArrow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7" name="화살표: 오른쪽 46">
              <a:extLst>
                <a:ext uri="{FF2B5EF4-FFF2-40B4-BE49-F238E27FC236}">
                  <a16:creationId xmlns:a16="http://schemas.microsoft.com/office/drawing/2014/main" id="{A0D5FE7B-65B6-9C26-290B-C91D8222CE5A}"/>
                </a:ext>
              </a:extLst>
            </p:cNvPr>
            <p:cNvSpPr/>
            <p:nvPr/>
          </p:nvSpPr>
          <p:spPr>
            <a:xfrm>
              <a:off x="7750072" y="2806280"/>
              <a:ext cx="352307" cy="260844"/>
            </a:xfrm>
            <a:prstGeom prst="rightArrow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8" name="화살표: 오른쪽 47">
              <a:extLst>
                <a:ext uri="{FF2B5EF4-FFF2-40B4-BE49-F238E27FC236}">
                  <a16:creationId xmlns:a16="http://schemas.microsoft.com/office/drawing/2014/main" id="{7CD14DE4-A11B-C4C0-65F1-267ABFE442E8}"/>
                </a:ext>
              </a:extLst>
            </p:cNvPr>
            <p:cNvSpPr/>
            <p:nvPr/>
          </p:nvSpPr>
          <p:spPr>
            <a:xfrm>
              <a:off x="7755805" y="4038636"/>
              <a:ext cx="352307" cy="260844"/>
            </a:xfrm>
            <a:prstGeom prst="rightArrow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화살표: 오른쪽 48">
              <a:extLst>
                <a:ext uri="{FF2B5EF4-FFF2-40B4-BE49-F238E27FC236}">
                  <a16:creationId xmlns:a16="http://schemas.microsoft.com/office/drawing/2014/main" id="{F8BD6A52-10FA-8ED5-FA5C-8A48A52B3961}"/>
                </a:ext>
              </a:extLst>
            </p:cNvPr>
            <p:cNvSpPr/>
            <p:nvPr/>
          </p:nvSpPr>
          <p:spPr>
            <a:xfrm>
              <a:off x="7751100" y="4639714"/>
              <a:ext cx="352307" cy="260844"/>
            </a:xfrm>
            <a:prstGeom prst="rightArrow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F80FC5C4-27FB-CAA6-6832-610DF64EC73B}"/>
                </a:ext>
              </a:extLst>
            </p:cNvPr>
            <p:cNvSpPr txBox="1"/>
            <p:nvPr/>
          </p:nvSpPr>
          <p:spPr>
            <a:xfrm>
              <a:off x="7961001" y="1329022"/>
              <a:ext cx="13062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/>
                <a:t>1D CNN</a:t>
              </a:r>
            </a:p>
            <a:p>
              <a:pPr algn="ctr"/>
              <a:r>
                <a:rPr lang="en-US" altLang="ko-KR" dirty="0"/>
                <a:t>output</a:t>
              </a:r>
              <a:endParaRPr lang="ko-KR" altLang="en-US" dirty="0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7DCB4582-A7D5-4987-C348-F65221991998}"/>
                </a:ext>
              </a:extLst>
            </p:cNvPr>
            <p:cNvSpPr txBox="1"/>
            <p:nvPr/>
          </p:nvSpPr>
          <p:spPr>
            <a:xfrm>
              <a:off x="5460652" y="1656411"/>
              <a:ext cx="124210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000" dirty="0"/>
                <a:t>Convolution 4</a:t>
              </a:r>
              <a:endParaRPr lang="ko-KR" altLang="en-US" sz="1000" dirty="0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52F927CF-0D60-6EC0-B08D-EB7261E74F9B}"/>
                </a:ext>
              </a:extLst>
            </p:cNvPr>
            <p:cNvSpPr txBox="1"/>
            <p:nvPr/>
          </p:nvSpPr>
          <p:spPr>
            <a:xfrm>
              <a:off x="4774412" y="1442620"/>
              <a:ext cx="124210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000" dirty="0"/>
                <a:t>Convolution 3</a:t>
              </a:r>
              <a:endParaRPr lang="ko-KR" altLang="en-US" sz="1000" dirty="0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2CDDF33B-A922-D389-ADD1-EAEF5B44FCBC}"/>
                </a:ext>
              </a:extLst>
            </p:cNvPr>
            <p:cNvSpPr txBox="1"/>
            <p:nvPr/>
          </p:nvSpPr>
          <p:spPr>
            <a:xfrm>
              <a:off x="4118053" y="1616370"/>
              <a:ext cx="124210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000" dirty="0"/>
                <a:t>Convolution 2</a:t>
              </a:r>
              <a:endParaRPr lang="ko-KR" altLang="en-US" sz="1000" dirty="0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0C1B4FDA-77B3-F98A-BEF1-8C85D8FC31BF}"/>
                </a:ext>
              </a:extLst>
            </p:cNvPr>
            <p:cNvSpPr txBox="1"/>
            <p:nvPr/>
          </p:nvSpPr>
          <p:spPr>
            <a:xfrm>
              <a:off x="3724155" y="1454823"/>
              <a:ext cx="124210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000" dirty="0"/>
                <a:t>Convolution 1</a:t>
              </a:r>
              <a:endParaRPr lang="ko-KR" altLang="en-US" sz="1000" dirty="0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5C35EABB-EE3D-8E6A-55A2-080044555F13}"/>
                </a:ext>
              </a:extLst>
            </p:cNvPr>
            <p:cNvSpPr txBox="1"/>
            <p:nvPr/>
          </p:nvSpPr>
          <p:spPr>
            <a:xfrm>
              <a:off x="6280676" y="1577448"/>
              <a:ext cx="85708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dirty="0"/>
                <a:t>Fully </a:t>
              </a:r>
            </a:p>
            <a:p>
              <a:pPr algn="ctr"/>
              <a:r>
                <a:rPr lang="en-US" altLang="ko-KR" sz="1000" dirty="0" err="1"/>
                <a:t>connetion</a:t>
              </a:r>
              <a:endParaRPr lang="ko-KR" altLang="en-US" sz="1000" dirty="0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812B1693-DFCC-7552-69CB-F9881F33C047}"/>
                </a:ext>
              </a:extLst>
            </p:cNvPr>
            <p:cNvSpPr txBox="1"/>
            <p:nvPr/>
          </p:nvSpPr>
          <p:spPr>
            <a:xfrm>
              <a:off x="6917035" y="1578595"/>
              <a:ext cx="85708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dirty="0"/>
                <a:t>Fully </a:t>
              </a:r>
            </a:p>
            <a:p>
              <a:pPr algn="ctr"/>
              <a:r>
                <a:rPr lang="en-US" altLang="ko-KR" sz="1000" dirty="0" err="1"/>
                <a:t>connetion</a:t>
              </a:r>
              <a:endParaRPr lang="ko-KR" altLang="en-US" sz="1000" dirty="0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399FFF70-AA88-0C72-18B3-E7B06F6B1526}"/>
                </a:ext>
              </a:extLst>
            </p:cNvPr>
            <p:cNvSpPr txBox="1"/>
            <p:nvPr/>
          </p:nvSpPr>
          <p:spPr>
            <a:xfrm>
              <a:off x="5084641" y="1011434"/>
              <a:ext cx="13062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/>
                <a:t>1D CNN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6FF49380-FA40-4E99-A08F-F037CD0465B0}"/>
                </a:ext>
              </a:extLst>
            </p:cNvPr>
            <p:cNvSpPr txBox="1"/>
            <p:nvPr/>
          </p:nvSpPr>
          <p:spPr>
            <a:xfrm>
              <a:off x="1901717" y="1013871"/>
              <a:ext cx="17093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/>
                <a:t>Segmentation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02FF3E4E-1DF3-95AD-303A-9859AEF70427}"/>
                </a:ext>
              </a:extLst>
            </p:cNvPr>
            <p:cNvSpPr txBox="1"/>
            <p:nvPr/>
          </p:nvSpPr>
          <p:spPr>
            <a:xfrm>
              <a:off x="583401" y="1636584"/>
              <a:ext cx="13183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/>
                <a:t>ECG Signal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8D155A79-96C7-2DC9-97DE-BFBAEC4E774D}"/>
                </a:ext>
              </a:extLst>
            </p:cNvPr>
            <p:cNvSpPr txBox="1"/>
            <p:nvPr/>
          </p:nvSpPr>
          <p:spPr>
            <a:xfrm>
              <a:off x="6329916" y="5304422"/>
              <a:ext cx="8078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/>
                <a:t>LSTM</a:t>
              </a:r>
              <a:endParaRPr lang="ko-KR" altLang="en-US" dirty="0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7291A21E-8696-2FBF-845C-FBEB7C3F7EA1}"/>
                </a:ext>
              </a:extLst>
            </p:cNvPr>
            <p:cNvSpPr txBox="1"/>
            <p:nvPr/>
          </p:nvSpPr>
          <p:spPr>
            <a:xfrm>
              <a:off x="8257592" y="2098395"/>
              <a:ext cx="17391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/>
                <a:t>Healthy</a:t>
              </a:r>
              <a:endParaRPr lang="ko-KR" altLang="en-US" sz="1200" dirty="0"/>
            </a:p>
          </p:txBody>
        </p:sp>
        <p:sp>
          <p:nvSpPr>
            <p:cNvPr id="1024" name="TextBox 1023">
              <a:extLst>
                <a:ext uri="{FF2B5EF4-FFF2-40B4-BE49-F238E27FC236}">
                  <a16:creationId xmlns:a16="http://schemas.microsoft.com/office/drawing/2014/main" id="{9BC8D2B7-7572-907D-C25F-B0278CFE760E}"/>
                </a:ext>
              </a:extLst>
            </p:cNvPr>
            <p:cNvSpPr txBox="1"/>
            <p:nvPr/>
          </p:nvSpPr>
          <p:spPr>
            <a:xfrm>
              <a:off x="8224769" y="2762651"/>
              <a:ext cx="122199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/>
                <a:t>Abnormal</a:t>
              </a:r>
              <a:endParaRPr lang="ko-KR" altLang="en-US" sz="1200" dirty="0"/>
            </a:p>
          </p:txBody>
        </p:sp>
        <p:sp>
          <p:nvSpPr>
            <p:cNvPr id="1025" name="TextBox 1024">
              <a:extLst>
                <a:ext uri="{FF2B5EF4-FFF2-40B4-BE49-F238E27FC236}">
                  <a16:creationId xmlns:a16="http://schemas.microsoft.com/office/drawing/2014/main" id="{FA2A6850-2446-DE22-7052-0BAC9698C6AE}"/>
                </a:ext>
              </a:extLst>
            </p:cNvPr>
            <p:cNvSpPr txBox="1"/>
            <p:nvPr/>
          </p:nvSpPr>
          <p:spPr>
            <a:xfrm>
              <a:off x="8068446" y="3398177"/>
              <a:ext cx="13947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/>
                <a:t>CNN-LSTM</a:t>
              </a:r>
            </a:p>
            <a:p>
              <a:pPr algn="ctr"/>
              <a:r>
                <a:rPr lang="en-US" altLang="ko-KR" dirty="0"/>
                <a:t>output</a:t>
              </a:r>
              <a:endParaRPr lang="ko-KR" altLang="en-US" dirty="0"/>
            </a:p>
          </p:txBody>
        </p:sp>
        <p:cxnSp>
          <p:nvCxnSpPr>
            <p:cNvPr id="1029" name="직선 연결선 1028">
              <a:extLst>
                <a:ext uri="{FF2B5EF4-FFF2-40B4-BE49-F238E27FC236}">
                  <a16:creationId xmlns:a16="http://schemas.microsoft.com/office/drawing/2014/main" id="{B9F762A8-ECE3-8931-11EB-C99823DB953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084846" y="3361590"/>
              <a:ext cx="1361922" cy="809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1" name="TextBox 1030">
              <a:extLst>
                <a:ext uri="{FF2B5EF4-FFF2-40B4-BE49-F238E27FC236}">
                  <a16:creationId xmlns:a16="http://schemas.microsoft.com/office/drawing/2014/main" id="{102707D3-A5B1-7A1D-681C-3A52B8CD914C}"/>
                </a:ext>
              </a:extLst>
            </p:cNvPr>
            <p:cNvSpPr txBox="1"/>
            <p:nvPr/>
          </p:nvSpPr>
          <p:spPr>
            <a:xfrm>
              <a:off x="8224768" y="4641176"/>
              <a:ext cx="122199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/>
                <a:t>Abnormal</a:t>
              </a:r>
              <a:endParaRPr lang="ko-KR" altLang="en-US" sz="1200" dirty="0"/>
            </a:p>
          </p:txBody>
        </p:sp>
        <p:sp>
          <p:nvSpPr>
            <p:cNvPr id="1032" name="TextBox 1031">
              <a:extLst>
                <a:ext uri="{FF2B5EF4-FFF2-40B4-BE49-F238E27FC236}">
                  <a16:creationId xmlns:a16="http://schemas.microsoft.com/office/drawing/2014/main" id="{C47D7CD4-2BE6-EE7F-65BC-2CECEF9F27BB}"/>
                </a:ext>
              </a:extLst>
            </p:cNvPr>
            <p:cNvSpPr txBox="1"/>
            <p:nvPr/>
          </p:nvSpPr>
          <p:spPr>
            <a:xfrm>
              <a:off x="8230182" y="4073521"/>
              <a:ext cx="17391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/>
                <a:t>Healthy</a:t>
              </a:r>
              <a:endParaRPr lang="ko-KR" altLang="en-US" sz="1200" dirty="0"/>
            </a:p>
          </p:txBody>
        </p:sp>
      </p:grpSp>
      <p:sp>
        <p:nvSpPr>
          <p:cNvPr id="1035" name="TextBox 1034">
            <a:extLst>
              <a:ext uri="{FF2B5EF4-FFF2-40B4-BE49-F238E27FC236}">
                <a16:creationId xmlns:a16="http://schemas.microsoft.com/office/drawing/2014/main" id="{F0CDA267-26F5-B59F-6178-385A76575A49}"/>
              </a:ext>
            </a:extLst>
          </p:cNvPr>
          <p:cNvSpPr txBox="1"/>
          <p:nvPr/>
        </p:nvSpPr>
        <p:spPr>
          <a:xfrm>
            <a:off x="1287624" y="6176865"/>
            <a:ext cx="9619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/>
              <a:t>proposed CNN_LSTM scheme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8820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A9D87750-A369-3289-162A-B389708D85DA}"/>
              </a:ext>
            </a:extLst>
          </p:cNvPr>
          <p:cNvSpPr txBox="1"/>
          <p:nvPr/>
        </p:nvSpPr>
        <p:spPr>
          <a:xfrm>
            <a:off x="352485" y="403610"/>
            <a:ext cx="11487030" cy="494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b="1" dirty="0"/>
              <a:t>Methodology</a:t>
            </a:r>
            <a:endParaRPr lang="en-US" altLang="ko-KR" sz="1400" b="1" dirty="0"/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68A8F393-5239-A896-A61E-F1F298F6253F}"/>
              </a:ext>
            </a:extLst>
          </p:cNvPr>
          <p:cNvCxnSpPr>
            <a:cxnSpLocks/>
          </p:cNvCxnSpPr>
          <p:nvPr/>
        </p:nvCxnSpPr>
        <p:spPr>
          <a:xfrm>
            <a:off x="352485" y="928005"/>
            <a:ext cx="4462111" cy="0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" name="슬라이드 번호 개체 틀 3">
            <a:extLst>
              <a:ext uri="{FF2B5EF4-FFF2-40B4-BE49-F238E27FC236}">
                <a16:creationId xmlns:a16="http://schemas.microsoft.com/office/drawing/2014/main" id="{794777EF-8F1F-19F4-5669-53C1FCE49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4015" y="6168993"/>
            <a:ext cx="539621" cy="365125"/>
          </a:xfrm>
        </p:spPr>
        <p:txBody>
          <a:bodyPr/>
          <a:lstStyle/>
          <a:p>
            <a:r>
              <a:rPr lang="en-US" altLang="ko-KR" sz="1500" dirty="0">
                <a:solidFill>
                  <a:schemeClr val="tx1"/>
                </a:solidFill>
              </a:rPr>
              <a:t> </a:t>
            </a:r>
            <a:fld id="{9FEEF446-C080-42B6-8959-B1772BDC3DCB}" type="slidenum">
              <a:rPr lang="ko-KR" altLang="en-US" sz="1500" smtClean="0">
                <a:solidFill>
                  <a:schemeClr val="tx1"/>
                </a:solidFill>
              </a:rPr>
              <a:t>6</a:t>
            </a:fld>
            <a:endParaRPr lang="ko-KR" altLang="en-US" sz="1500" dirty="0">
              <a:solidFill>
                <a:schemeClr val="tx1"/>
              </a:solidFill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868DF9C1-2836-2E55-F003-7AAD9840F7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701" y="2002147"/>
            <a:ext cx="3302144" cy="2853705"/>
          </a:xfrm>
          <a:prstGeom prst="rect">
            <a:avLst/>
          </a:prstGeom>
        </p:spPr>
      </p:pic>
      <p:sp>
        <p:nvSpPr>
          <p:cNvPr id="3" name="타원 2">
            <a:extLst>
              <a:ext uri="{FF2B5EF4-FFF2-40B4-BE49-F238E27FC236}">
                <a16:creationId xmlns:a16="http://schemas.microsoft.com/office/drawing/2014/main" id="{7D42659D-3CB8-11B8-0A30-8E6F202E5C05}"/>
              </a:ext>
            </a:extLst>
          </p:cNvPr>
          <p:cNvSpPr/>
          <p:nvPr/>
        </p:nvSpPr>
        <p:spPr>
          <a:xfrm>
            <a:off x="2023702" y="2244743"/>
            <a:ext cx="531845" cy="494494"/>
          </a:xfrm>
          <a:prstGeom prst="ellipse">
            <a:avLst/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4C9A77A-4757-B0ED-2FFD-FF52833941D2}"/>
              </a:ext>
            </a:extLst>
          </p:cNvPr>
          <p:cNvSpPr txBox="1"/>
          <p:nvPr/>
        </p:nvSpPr>
        <p:spPr>
          <a:xfrm>
            <a:off x="4320072" y="2168824"/>
            <a:ext cx="7053943" cy="33281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dirty="0"/>
              <a:t>R</a:t>
            </a:r>
            <a:r>
              <a:rPr lang="ko-KR" altLang="en-US" dirty="0"/>
              <a:t> </a:t>
            </a:r>
            <a:r>
              <a:rPr lang="en-US" altLang="ko-KR" dirty="0"/>
              <a:t>position</a:t>
            </a:r>
            <a:r>
              <a:rPr lang="ko-KR" altLang="en-US" dirty="0"/>
              <a:t> 기준으로 레이블 지정</a:t>
            </a:r>
            <a:r>
              <a:rPr lang="en-US" altLang="ko-KR" dirty="0"/>
              <a:t>.</a:t>
            </a:r>
          </a:p>
          <a:p>
            <a:pPr>
              <a:lnSpc>
                <a:spcPct val="200000"/>
              </a:lnSpc>
            </a:pPr>
            <a:endParaRPr lang="en-US" altLang="ko-KR" dirty="0"/>
          </a:p>
          <a:p>
            <a:pPr>
              <a:lnSpc>
                <a:spcPct val="200000"/>
              </a:lnSpc>
            </a:pPr>
            <a:r>
              <a:rPr lang="en-US" altLang="ko-KR" dirty="0"/>
              <a:t>130</a:t>
            </a:r>
            <a:r>
              <a:rPr lang="ko-KR" altLang="en-US" dirty="0"/>
              <a:t>개의 샘플 포인트</a:t>
            </a:r>
            <a:r>
              <a:rPr lang="en-US" altLang="ko-KR" dirty="0"/>
              <a:t>(R </a:t>
            </a:r>
            <a:r>
              <a:rPr lang="en-US" altLang="ko-KR" dirty="0" err="1"/>
              <a:t>positon</a:t>
            </a:r>
            <a:r>
              <a:rPr lang="en-US" altLang="ko-KR" dirty="0"/>
              <a:t> before : 65 / after : 64)</a:t>
            </a:r>
          </a:p>
          <a:p>
            <a:pPr>
              <a:lnSpc>
                <a:spcPct val="200000"/>
              </a:lnSpc>
            </a:pPr>
            <a:endParaRPr lang="en-US" altLang="ko-KR" dirty="0"/>
          </a:p>
          <a:p>
            <a:pPr>
              <a:lnSpc>
                <a:spcPct val="200000"/>
              </a:lnSpc>
            </a:pPr>
            <a:endParaRPr lang="en-US" altLang="ko-KR" dirty="0"/>
          </a:p>
          <a:p>
            <a:pPr>
              <a:lnSpc>
                <a:spcPct val="200000"/>
              </a:lnSpc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33560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A9D87750-A369-3289-162A-B389708D85DA}"/>
              </a:ext>
            </a:extLst>
          </p:cNvPr>
          <p:cNvSpPr txBox="1"/>
          <p:nvPr/>
        </p:nvSpPr>
        <p:spPr>
          <a:xfrm>
            <a:off x="352485" y="403610"/>
            <a:ext cx="11487030" cy="494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b="1" dirty="0"/>
              <a:t>Methodology</a:t>
            </a:r>
            <a:endParaRPr lang="en-US" altLang="ko-KR" sz="1400" b="1" dirty="0"/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68A8F393-5239-A896-A61E-F1F298F6253F}"/>
              </a:ext>
            </a:extLst>
          </p:cNvPr>
          <p:cNvCxnSpPr>
            <a:cxnSpLocks/>
          </p:cNvCxnSpPr>
          <p:nvPr/>
        </p:nvCxnSpPr>
        <p:spPr>
          <a:xfrm>
            <a:off x="352485" y="928005"/>
            <a:ext cx="4462111" cy="0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" name="슬라이드 번호 개체 틀 3">
            <a:extLst>
              <a:ext uri="{FF2B5EF4-FFF2-40B4-BE49-F238E27FC236}">
                <a16:creationId xmlns:a16="http://schemas.microsoft.com/office/drawing/2014/main" id="{794777EF-8F1F-19F4-5669-53C1FCE49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4015" y="6168993"/>
            <a:ext cx="539621" cy="365125"/>
          </a:xfrm>
        </p:spPr>
        <p:txBody>
          <a:bodyPr/>
          <a:lstStyle/>
          <a:p>
            <a:r>
              <a:rPr lang="en-US" altLang="ko-KR" sz="1500" dirty="0">
                <a:solidFill>
                  <a:schemeClr val="tx1"/>
                </a:solidFill>
              </a:rPr>
              <a:t> </a:t>
            </a:r>
            <a:fld id="{9FEEF446-C080-42B6-8959-B1772BDC3DCB}" type="slidenum">
              <a:rPr lang="ko-KR" altLang="en-US" sz="1500" smtClean="0">
                <a:solidFill>
                  <a:schemeClr val="tx1"/>
                </a:solidFill>
              </a:rPr>
              <a:t>7</a:t>
            </a:fld>
            <a:endParaRPr lang="ko-KR" altLang="en-US" sz="1500" dirty="0">
              <a:solidFill>
                <a:schemeClr val="tx1"/>
              </a:solidFill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239DFB92-A61F-C957-3993-2A291FD6BB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446" y="1161596"/>
            <a:ext cx="8217443" cy="2477341"/>
          </a:xfrm>
          <a:prstGeom prst="rect">
            <a:avLst/>
          </a:prstGeom>
        </p:spPr>
      </p:pic>
      <p:grpSp>
        <p:nvGrpSpPr>
          <p:cNvPr id="9" name="그룹 8">
            <a:extLst>
              <a:ext uri="{FF2B5EF4-FFF2-40B4-BE49-F238E27FC236}">
                <a16:creationId xmlns:a16="http://schemas.microsoft.com/office/drawing/2014/main" id="{1085E477-7B71-4E23-1524-63E3777AF3F0}"/>
              </a:ext>
            </a:extLst>
          </p:cNvPr>
          <p:cNvGrpSpPr/>
          <p:nvPr/>
        </p:nvGrpSpPr>
        <p:grpSpPr>
          <a:xfrm>
            <a:off x="7989511" y="403610"/>
            <a:ext cx="3154953" cy="6390694"/>
            <a:chOff x="7989511" y="74186"/>
            <a:chExt cx="3154953" cy="6720118"/>
          </a:xfrm>
        </p:grpSpPr>
        <p:pic>
          <p:nvPicPr>
            <p:cNvPr id="6" name="그림 5">
              <a:extLst>
                <a:ext uri="{FF2B5EF4-FFF2-40B4-BE49-F238E27FC236}">
                  <a16:creationId xmlns:a16="http://schemas.microsoft.com/office/drawing/2014/main" id="{2D7CBE7F-EA71-5C95-E9E8-658186C3365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989511" y="74186"/>
              <a:ext cx="3154953" cy="4084674"/>
            </a:xfrm>
            <a:prstGeom prst="rect">
              <a:avLst/>
            </a:prstGeom>
          </p:spPr>
        </p:pic>
        <p:pic>
          <p:nvPicPr>
            <p:cNvPr id="8" name="그림 7">
              <a:extLst>
                <a:ext uri="{FF2B5EF4-FFF2-40B4-BE49-F238E27FC236}">
                  <a16:creationId xmlns:a16="http://schemas.microsoft.com/office/drawing/2014/main" id="{5916F363-CB73-3F6A-B2C5-B0AB1FD03FE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032146" y="4066108"/>
              <a:ext cx="3063505" cy="2728196"/>
            </a:xfrm>
            <a:prstGeom prst="rect">
              <a:avLst/>
            </a:prstGeom>
          </p:spPr>
        </p:pic>
      </p:grp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1B5F04E9-2367-96C8-98DC-EAA7CC6798AC}"/>
              </a:ext>
            </a:extLst>
          </p:cNvPr>
          <p:cNvGrpSpPr/>
          <p:nvPr/>
        </p:nvGrpSpPr>
        <p:grpSpPr>
          <a:xfrm>
            <a:off x="4705518" y="3967743"/>
            <a:ext cx="3048264" cy="2726486"/>
            <a:chOff x="4756275" y="3429000"/>
            <a:chExt cx="3048264" cy="2726486"/>
          </a:xfrm>
        </p:grpSpPr>
        <p:pic>
          <p:nvPicPr>
            <p:cNvPr id="11" name="그림 10">
              <a:extLst>
                <a:ext uri="{FF2B5EF4-FFF2-40B4-BE49-F238E27FC236}">
                  <a16:creationId xmlns:a16="http://schemas.microsoft.com/office/drawing/2014/main" id="{D994B1E8-BD47-A447-4928-C18DBB407B3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756275" y="3429000"/>
              <a:ext cx="3048264" cy="1455546"/>
            </a:xfrm>
            <a:prstGeom prst="rect">
              <a:avLst/>
            </a:prstGeom>
          </p:spPr>
        </p:pic>
        <p:pic>
          <p:nvPicPr>
            <p:cNvPr id="13" name="그림 12">
              <a:extLst>
                <a:ext uri="{FF2B5EF4-FFF2-40B4-BE49-F238E27FC236}">
                  <a16:creationId xmlns:a16="http://schemas.microsoft.com/office/drawing/2014/main" id="{5A76CB27-AEA5-88BE-0552-A1D73647F98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769806" y="4875215"/>
              <a:ext cx="3025402" cy="128027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55259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A9D87750-A369-3289-162A-B389708D85DA}"/>
              </a:ext>
            </a:extLst>
          </p:cNvPr>
          <p:cNvSpPr txBox="1"/>
          <p:nvPr/>
        </p:nvSpPr>
        <p:spPr>
          <a:xfrm>
            <a:off x="352485" y="403610"/>
            <a:ext cx="11487030" cy="494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b="1" dirty="0"/>
              <a:t>Result and discussion</a:t>
            </a:r>
            <a:endParaRPr lang="en-US" altLang="ko-KR" sz="1400" b="1" dirty="0"/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68A8F393-5239-A896-A61E-F1F298F6253F}"/>
              </a:ext>
            </a:extLst>
          </p:cNvPr>
          <p:cNvCxnSpPr>
            <a:cxnSpLocks/>
          </p:cNvCxnSpPr>
          <p:nvPr/>
        </p:nvCxnSpPr>
        <p:spPr>
          <a:xfrm>
            <a:off x="352485" y="928005"/>
            <a:ext cx="4462111" cy="0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" name="슬라이드 번호 개체 틀 3">
            <a:extLst>
              <a:ext uri="{FF2B5EF4-FFF2-40B4-BE49-F238E27FC236}">
                <a16:creationId xmlns:a16="http://schemas.microsoft.com/office/drawing/2014/main" id="{794777EF-8F1F-19F4-5669-53C1FCE49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4015" y="6168993"/>
            <a:ext cx="539621" cy="365125"/>
          </a:xfrm>
        </p:spPr>
        <p:txBody>
          <a:bodyPr/>
          <a:lstStyle/>
          <a:p>
            <a:r>
              <a:rPr lang="en-US" altLang="ko-KR" sz="1500" dirty="0">
                <a:solidFill>
                  <a:schemeClr val="tx1"/>
                </a:solidFill>
              </a:rPr>
              <a:t> </a:t>
            </a:r>
            <a:fld id="{9FEEF446-C080-42B6-8959-B1772BDC3DCB}" type="slidenum">
              <a:rPr lang="ko-KR" altLang="en-US" sz="1500" smtClean="0">
                <a:solidFill>
                  <a:schemeClr val="tx1"/>
                </a:solidFill>
              </a:rPr>
              <a:t>8</a:t>
            </a:fld>
            <a:endParaRPr lang="ko-KR" altLang="en-US" sz="1500" dirty="0">
              <a:solidFill>
                <a:schemeClr val="tx1"/>
              </a:solidFill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2A706B9D-87B8-3354-1C98-04FC9B7130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039" y="1636865"/>
            <a:ext cx="5212169" cy="4230341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9CE0106D-E2C7-DB0B-0784-784F17D71A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6663" y="1636865"/>
            <a:ext cx="5139441" cy="4230341"/>
          </a:xfrm>
          <a:prstGeom prst="rect">
            <a:avLst/>
          </a:prstGeom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D40E57AF-49EF-C0DB-EA01-061085C18788}"/>
              </a:ext>
            </a:extLst>
          </p:cNvPr>
          <p:cNvSpPr/>
          <p:nvPr/>
        </p:nvSpPr>
        <p:spPr>
          <a:xfrm>
            <a:off x="2444620" y="5066522"/>
            <a:ext cx="3287588" cy="800684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7E82626D-B03E-77CA-7B47-142F77954D5A}"/>
              </a:ext>
            </a:extLst>
          </p:cNvPr>
          <p:cNvSpPr/>
          <p:nvPr/>
        </p:nvSpPr>
        <p:spPr>
          <a:xfrm>
            <a:off x="7520473" y="5067883"/>
            <a:ext cx="3423904" cy="800684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9470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A9D87750-A369-3289-162A-B389708D85DA}"/>
              </a:ext>
            </a:extLst>
          </p:cNvPr>
          <p:cNvSpPr txBox="1"/>
          <p:nvPr/>
        </p:nvSpPr>
        <p:spPr>
          <a:xfrm>
            <a:off x="352485" y="403610"/>
            <a:ext cx="11487030" cy="494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b="1" dirty="0"/>
              <a:t>Conclusion</a:t>
            </a:r>
            <a:endParaRPr lang="en-US" altLang="ko-KR" sz="1400" b="1" dirty="0"/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68A8F393-5239-A896-A61E-F1F298F6253F}"/>
              </a:ext>
            </a:extLst>
          </p:cNvPr>
          <p:cNvCxnSpPr>
            <a:cxnSpLocks/>
          </p:cNvCxnSpPr>
          <p:nvPr/>
        </p:nvCxnSpPr>
        <p:spPr>
          <a:xfrm>
            <a:off x="352485" y="928005"/>
            <a:ext cx="4462111" cy="0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" name="슬라이드 번호 개체 틀 3">
            <a:extLst>
              <a:ext uri="{FF2B5EF4-FFF2-40B4-BE49-F238E27FC236}">
                <a16:creationId xmlns:a16="http://schemas.microsoft.com/office/drawing/2014/main" id="{794777EF-8F1F-19F4-5669-53C1FCE49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4015" y="6168993"/>
            <a:ext cx="539621" cy="365125"/>
          </a:xfrm>
        </p:spPr>
        <p:txBody>
          <a:bodyPr/>
          <a:lstStyle/>
          <a:p>
            <a:r>
              <a:rPr lang="en-US" altLang="ko-KR" sz="1500" dirty="0">
                <a:solidFill>
                  <a:schemeClr val="tx1"/>
                </a:solidFill>
              </a:rPr>
              <a:t> </a:t>
            </a:r>
            <a:fld id="{9FEEF446-C080-42B6-8959-B1772BDC3DCB}" type="slidenum">
              <a:rPr lang="ko-KR" altLang="en-US" sz="1500" smtClean="0">
                <a:solidFill>
                  <a:schemeClr val="tx1"/>
                </a:solidFill>
              </a:rPr>
              <a:t>9</a:t>
            </a:fld>
            <a:endParaRPr lang="ko-KR" altLang="en-US" sz="1500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8F2803-6F90-8DA3-E8CB-08D820A4CAFA}"/>
              </a:ext>
            </a:extLst>
          </p:cNvPr>
          <p:cNvSpPr txBox="1"/>
          <p:nvPr/>
        </p:nvSpPr>
        <p:spPr>
          <a:xfrm>
            <a:off x="429208" y="1427584"/>
            <a:ext cx="9694506" cy="2220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dirty="0"/>
              <a:t>ECG </a:t>
            </a:r>
            <a:r>
              <a:rPr lang="ko-KR" altLang="en-US" dirty="0"/>
              <a:t>신호를 감지하는 모델은 질병의 초기 단계에서 환자에게 올바른 치료 제공</a:t>
            </a:r>
            <a:endParaRPr lang="en-US" altLang="ko-KR" dirty="0"/>
          </a:p>
          <a:p>
            <a:pPr>
              <a:lnSpc>
                <a:spcPct val="200000"/>
              </a:lnSpc>
            </a:pPr>
            <a:endParaRPr lang="en-US" altLang="ko-KR" dirty="0"/>
          </a:p>
          <a:p>
            <a:pPr>
              <a:lnSpc>
                <a:spcPct val="200000"/>
              </a:lnSpc>
            </a:pPr>
            <a:r>
              <a:rPr lang="en-US" altLang="ko-KR" dirty="0"/>
              <a:t>1D</a:t>
            </a:r>
            <a:r>
              <a:rPr lang="ko-KR" altLang="en-US" dirty="0"/>
              <a:t> </a:t>
            </a:r>
            <a:r>
              <a:rPr lang="en-US" altLang="ko-KR" dirty="0"/>
              <a:t>CNN</a:t>
            </a:r>
            <a:r>
              <a:rPr lang="ko-KR" altLang="en-US" dirty="0"/>
              <a:t>과 </a:t>
            </a:r>
            <a:r>
              <a:rPr lang="en-US" altLang="ko-KR" dirty="0"/>
              <a:t>LSTM</a:t>
            </a:r>
            <a:r>
              <a:rPr lang="ko-KR" altLang="en-US" dirty="0"/>
              <a:t>모델을 결합한 효과적인 </a:t>
            </a:r>
            <a:r>
              <a:rPr lang="en-US" altLang="ko-KR" dirty="0"/>
              <a:t>arrhythmia, MI(</a:t>
            </a:r>
            <a:r>
              <a:rPr lang="en-US" altLang="ko-KR" sz="1500" b="0" i="0" dirty="0">
                <a:effectLst/>
                <a:latin typeface="Apple SD Gothic Neo"/>
              </a:rPr>
              <a:t>Myocardial infarction</a:t>
            </a:r>
            <a:r>
              <a:rPr lang="en-US" altLang="ko-KR" dirty="0"/>
              <a:t>) </a:t>
            </a:r>
            <a:r>
              <a:rPr lang="ko-KR" altLang="en-US" dirty="0"/>
              <a:t>분류 방법 제시</a:t>
            </a:r>
            <a:endParaRPr lang="en-US" altLang="ko-KR" dirty="0"/>
          </a:p>
          <a:p>
            <a:pPr>
              <a:lnSpc>
                <a:spcPct val="200000"/>
              </a:lnSpc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69435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9012</TotalTime>
  <Words>244</Words>
  <Application>Microsoft Office PowerPoint</Application>
  <PresentationFormat>와이드스크린</PresentationFormat>
  <Paragraphs>79</Paragraphs>
  <Slides>9</Slides>
  <Notes>8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4" baseType="lpstr">
      <vt:lpstr>Apple SD Gothic Neo</vt:lpstr>
      <vt:lpstr>맑은 고딕</vt:lpstr>
      <vt:lpstr>Arial</vt:lpstr>
      <vt:lpstr>Source Sans Pro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 myeonghoe</dc:creator>
  <cp:lastModifiedBy>LEE myeonghoe</cp:lastModifiedBy>
  <cp:revision>99</cp:revision>
  <dcterms:created xsi:type="dcterms:W3CDTF">2022-08-14T06:58:21Z</dcterms:created>
  <dcterms:modified xsi:type="dcterms:W3CDTF">2022-08-31T07:18:33Z</dcterms:modified>
</cp:coreProperties>
</file>