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01" r:id="rId3"/>
    <p:sldId id="302" r:id="rId4"/>
    <p:sldId id="310" r:id="rId5"/>
    <p:sldId id="311" r:id="rId6"/>
    <p:sldId id="316" r:id="rId7"/>
    <p:sldId id="315" r:id="rId8"/>
    <p:sldId id="317" r:id="rId9"/>
    <p:sldId id="321" r:id="rId10"/>
    <p:sldId id="320" r:id="rId11"/>
    <p:sldId id="322" r:id="rId12"/>
    <p:sldId id="313" r:id="rId13"/>
    <p:sldId id="32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54" autoAdjust="0"/>
  </p:normalViewPr>
  <p:slideViewPr>
    <p:cSldViewPr snapToGrid="0">
      <p:cViewPr varScale="1">
        <p:scale>
          <a:sx n="48" d="100"/>
          <a:sy n="48" d="100"/>
        </p:scale>
        <p:origin x="67" y="8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C003E-4B25-438D-8373-DEAB235E3E23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62B4-FD7B-49C6-B959-CCAD71B2FE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062B4-FD7B-49C6-B959-CCAD71B2FE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910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72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757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26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3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55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73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12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69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03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06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862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08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1822F0-2AC3-D6EF-271C-3EACC43A6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0A05D3-7D58-F52C-9E15-457F0D25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C86E0B-A91A-37B0-771A-E362054F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C69CC0-D59D-47DB-98BE-E3AB6DC4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1A7C14-A514-8A17-6BF3-5D985943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88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A7F53-062F-3D22-6212-53CD0E10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BB8FC9-DEAE-32AF-B670-A716F9724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938E65-3A87-3E38-001A-5E827A5E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24F57A-D150-E111-30EC-A7F80DC1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4F1173-D59E-4059-4600-50F62AF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CDFF33D-9F26-87DE-B236-7F298ACA1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546524-DA38-B774-CD16-D2A5EB758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142C06-A45F-219F-1043-A2548620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12DB14-8153-33C1-65EA-C244E95C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7C562D-1350-BA18-406C-F3A49F98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1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574146-1BB0-77AD-48A6-194D6172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6EEC43-1E70-6ED8-A370-5D6D4A063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411B0A-CD10-3A59-A6EC-2A76CB49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462AD3-CA52-75BF-8ED3-507D5CC5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526A29-D4BE-32F4-2C9B-124F83FA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3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99C68-051A-B5CD-EF13-307B34A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59A2C4-46C3-43FC-DEBB-6BB76ED3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5DB51F-5BBC-F8C7-D857-DEB3B2D4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51DFA-FAEB-9F70-DC28-AE4A58AD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0989C7-6AF2-B973-D65E-167864F4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10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E9030A-CD5B-8500-07B8-98E56D05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37C7B9-E8E6-00B5-2DB1-E7213E3D7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193220-9BD5-2758-5C86-7EDE1539A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7865AC-B17E-0874-E6B5-51B7D28F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191A63-418E-57A4-CD4A-93E95AB2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46AE4F-1815-159D-12BE-32542040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3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2D069B-03C0-A058-1BA8-2E04A09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163DDF-BCC4-3B9A-2379-0B739AB2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130BD1-5A7F-F95E-C109-31D6F0E47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6CDBD3-458C-C0F9-F738-A47A43537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5A37BB9-F1F5-2DBC-9A34-4CB535AC5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4D9F2B1-6F2E-709E-EBD7-3B03F74C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A4EC7F0-AF6A-50C8-20AF-21F1388C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74A1D6-8387-E988-0E47-DD4E416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9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308A98-057F-0C8F-F8B2-5BBC72EC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AB0456-30E5-41AB-4F88-5427435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2DBFFA5-2B46-589A-6EC6-E296FDF7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9DB6D4-33B7-2DF1-D604-09C3C961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62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EE2E58-08D6-B0CA-CD8B-B587C433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2EBC50-12FD-92D6-606F-000E8349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45E157-C116-BD6C-B6C4-C4CDFE77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3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46FE9A-3531-8038-B084-176F6324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3195AA-8CAE-7F5C-FB33-CD09D830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8C71A1-996F-D649-C7B5-DB03C300A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1E4FB7-1E37-664F-2359-2E754E4C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957E95-4438-F81B-9B8B-0C48B3A2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CBAAF0-2A5A-FFF2-6288-8A8D69D2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9D55D-BFB5-2B67-58F3-2C12A2D2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A830DB-C043-A2F7-5AAE-CF30CC998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FD1126-07A0-273D-B43A-8C2E11257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43B67C-A7CA-8691-121C-354088F5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4BFAEB-1E30-60C6-2BE3-53BB3D04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1030B0-6BC9-CC90-E843-339E7992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27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A8E580-844F-9745-8470-D7806B87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441D4B-D973-EEC4-726C-F8172B83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05FF30-E8A2-8F8A-E54C-FB08BEE80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E324A-EA40-40CD-8750-55D55D2A969A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F70C09-3034-81D2-9371-9286CD277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A951D5-5737-C2F0-D9DF-A50A4BADD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78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FC9C5D-C2E6-4123-9128-1F6A419C1648}"/>
              </a:ext>
            </a:extLst>
          </p:cNvPr>
          <p:cNvSpPr txBox="1"/>
          <p:nvPr/>
        </p:nvSpPr>
        <p:spPr>
          <a:xfrm>
            <a:off x="158619" y="404785"/>
            <a:ext cx="297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Lab Seminar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A0820-DF2E-435C-8017-BAE7637697F3}"/>
              </a:ext>
            </a:extLst>
          </p:cNvPr>
          <p:cNvSpPr txBox="1"/>
          <p:nvPr/>
        </p:nvSpPr>
        <p:spPr>
          <a:xfrm>
            <a:off x="8901553" y="5821529"/>
            <a:ext cx="335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2022.10.27.</a:t>
            </a:r>
          </a:p>
          <a:p>
            <a:pPr algn="ctr"/>
            <a:r>
              <a:rPr lang="en-US" altLang="ko-KR" dirty="0"/>
              <a:t>Myeonghoe Lee</a:t>
            </a:r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3BE2E8B-AB68-3910-FB92-51B745E6E7A1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A882D7-F195-0A62-790E-8DB802FDFF44}"/>
              </a:ext>
            </a:extLst>
          </p:cNvPr>
          <p:cNvSpPr txBox="1"/>
          <p:nvPr/>
        </p:nvSpPr>
        <p:spPr>
          <a:xfrm>
            <a:off x="158619" y="989560"/>
            <a:ext cx="459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/>
              <a:t>Intelligent Information Processing Lab</a:t>
            </a:r>
          </a:p>
        </p:txBody>
      </p:sp>
    </p:spTree>
    <p:extLst>
      <p:ext uri="{BB962C8B-B14F-4D97-AF65-F5344CB8AC3E}">
        <p14:creationId xmlns:p14="http://schemas.microsoft.com/office/powerpoint/2010/main" val="71671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10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5DDA3-BFC6-915B-9A94-CDCEFA490517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Result</a:t>
            </a:r>
            <a:endParaRPr lang="en-US" altLang="ko-KR" sz="16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EFD25DF-1EC1-A093-072C-BB3BD86A8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9" y="1202654"/>
            <a:ext cx="5578520" cy="547721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541F196-DD66-3EDC-EC5B-57E253C57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299" y="1202654"/>
            <a:ext cx="5738653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11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5DDA3-BFC6-915B-9A94-CDCEFA490517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Conclusion</a:t>
            </a:r>
            <a:endParaRPr lang="en-US" altLang="ko-KR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709AD-1DC9-80C0-F22F-94B89B2836BD}"/>
              </a:ext>
            </a:extLst>
          </p:cNvPr>
          <p:cNvSpPr txBox="1"/>
          <p:nvPr/>
        </p:nvSpPr>
        <p:spPr>
          <a:xfrm>
            <a:off x="427130" y="1324808"/>
            <a:ext cx="11337740" cy="2427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en-US" altLang="ko-KR" dirty="0"/>
              <a:t>EEG</a:t>
            </a:r>
            <a:r>
              <a:rPr lang="ko-KR" altLang="en-US" dirty="0"/>
              <a:t> 데이터에서 졸음을 인식하기 위해 </a:t>
            </a:r>
            <a:r>
              <a:rPr lang="en-US" altLang="ko-KR" dirty="0"/>
              <a:t>CNN </a:t>
            </a:r>
            <a:r>
              <a:rPr lang="ko-KR" altLang="en-US" dirty="0"/>
              <a:t>모델 제안 </a:t>
            </a:r>
            <a:endParaRPr lang="en-US" altLang="ko-KR" dirty="0"/>
          </a:p>
          <a:p>
            <a:pPr>
              <a:lnSpc>
                <a:spcPct val="30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en-US" altLang="ko-KR" dirty="0"/>
              <a:t>GAP</a:t>
            </a:r>
            <a:r>
              <a:rPr lang="ko-KR" altLang="en-US" dirty="0"/>
              <a:t> </a:t>
            </a:r>
            <a:r>
              <a:rPr lang="en-US" altLang="ko-KR" dirty="0"/>
              <a:t>layer</a:t>
            </a:r>
            <a:r>
              <a:rPr lang="ko-KR" altLang="en-US" dirty="0"/>
              <a:t> 통합 </a:t>
            </a:r>
            <a:r>
              <a:rPr lang="en-US" altLang="ko-KR" dirty="0"/>
              <a:t>=&gt; </a:t>
            </a:r>
            <a:r>
              <a:rPr lang="ko-KR" altLang="en-US" dirty="0"/>
              <a:t>분류에 많이 기여하는 영역 시각화</a:t>
            </a:r>
            <a:endParaRPr lang="en-US" altLang="ko-KR" dirty="0"/>
          </a:p>
          <a:p>
            <a:pPr>
              <a:lnSpc>
                <a:spcPct val="30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en-US" altLang="ko-KR" dirty="0"/>
              <a:t>EEG </a:t>
            </a:r>
            <a:r>
              <a:rPr lang="ko-KR" altLang="en-US" dirty="0"/>
              <a:t>신호 사용하여 교통사고 사망자 감소 및 </a:t>
            </a:r>
            <a:r>
              <a:rPr lang="en-US" altLang="ko-KR" dirty="0"/>
              <a:t>CNN</a:t>
            </a:r>
            <a:r>
              <a:rPr lang="ko-KR" altLang="en-US" dirty="0"/>
              <a:t>모델의 잠재적인 방향 제시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914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12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E7F17-AFB2-ACA6-14F1-49BCD94534F3}"/>
              </a:ext>
            </a:extLst>
          </p:cNvPr>
          <p:cNvSpPr txBox="1"/>
          <p:nvPr/>
        </p:nvSpPr>
        <p:spPr>
          <a:xfrm>
            <a:off x="427130" y="1324808"/>
            <a:ext cx="11337740" cy="273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en-US" altLang="ko-KR" kern="0" dirty="0" err="1">
                <a:solidFill>
                  <a:srgbClr val="000000"/>
                </a:solidFill>
                <a:latin typeface="+mn-ea"/>
              </a:rPr>
              <a:t>Physionet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=&gt;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MIT-BIH Arrythmia Database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사용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5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Train : 80(%) / Test : 20(%)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5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1D CNN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구조 이용 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50000"/>
              </a:lnSpc>
            </a:pPr>
            <a:endParaRPr lang="en-US" altLang="ko-KR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37B2AAE-6FE9-84DD-11B7-F02C65CB8E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6C2E3-B724-2F1C-156A-1C5E8F43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91" y="1828058"/>
            <a:ext cx="4201445" cy="40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8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13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37B2AAE-6FE9-84DD-11B7-F02C65CB8E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49FE70-BB65-602F-91DF-94406368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1826563"/>
            <a:ext cx="7125317" cy="220999"/>
          </a:xfrm>
          <a:prstGeom prst="rect">
            <a:avLst/>
          </a:prstGeom>
        </p:spPr>
      </p:pic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333D6F4D-2061-8AFF-184B-72EBEF5E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22150"/>
              </p:ext>
            </p:extLst>
          </p:nvPr>
        </p:nvGraphicFramePr>
        <p:xfrm>
          <a:off x="585788" y="2256311"/>
          <a:ext cx="3344944" cy="37057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72472">
                  <a:extLst>
                    <a:ext uri="{9D8B030D-6E8A-4147-A177-3AD203B41FA5}">
                      <a16:colId xmlns:a16="http://schemas.microsoft.com/office/drawing/2014/main" val="74699975"/>
                    </a:ext>
                  </a:extLst>
                </a:gridCol>
                <a:gridCol w="1672472">
                  <a:extLst>
                    <a:ext uri="{9D8B030D-6E8A-4147-A177-3AD203B41FA5}">
                      <a16:colId xmlns:a16="http://schemas.microsoft.com/office/drawing/2014/main" val="1956086446"/>
                    </a:ext>
                  </a:extLst>
                </a:gridCol>
              </a:tblGrid>
              <a:tr h="5293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5849"/>
                  </a:ext>
                </a:extLst>
              </a:tr>
              <a:tr h="529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1/5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0.983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27687"/>
                  </a:ext>
                </a:extLst>
              </a:tr>
              <a:tr h="5293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2/5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0.982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84871"/>
                  </a:ext>
                </a:extLst>
              </a:tr>
              <a:tr h="5293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3/5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0.978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49247"/>
                  </a:ext>
                </a:extLst>
              </a:tr>
              <a:tr h="5293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4/5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0.971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75539"/>
                  </a:ext>
                </a:extLst>
              </a:tr>
              <a:tr h="5293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5/5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0.970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3132"/>
                  </a:ext>
                </a:extLst>
              </a:tr>
              <a:tr h="5293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Avg</a:t>
                      </a:r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0.976</a:t>
                      </a:r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4491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8B777C-D0B4-CA44-127D-09889E6E3E86}"/>
              </a:ext>
            </a:extLst>
          </p:cNvPr>
          <p:cNvSpPr txBox="1"/>
          <p:nvPr/>
        </p:nvSpPr>
        <p:spPr>
          <a:xfrm>
            <a:off x="585788" y="1112520"/>
            <a:ext cx="666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n_epoch</a:t>
            </a:r>
            <a:r>
              <a:rPr lang="en-US" altLang="ko-KR" dirty="0"/>
              <a:t>=100, </a:t>
            </a:r>
            <a:r>
              <a:rPr lang="en-US" altLang="ko-KR" dirty="0" err="1"/>
              <a:t>num_iters</a:t>
            </a:r>
            <a:r>
              <a:rPr lang="en-US" altLang="ko-KR" dirty="0"/>
              <a:t>=5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797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PAPER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07049C-43EC-1D9A-3E67-E4769B9DC66D}"/>
              </a:ext>
            </a:extLst>
          </p:cNvPr>
          <p:cNvSpPr txBox="1"/>
          <p:nvPr/>
        </p:nvSpPr>
        <p:spPr>
          <a:xfrm>
            <a:off x="5423164" y="1613743"/>
            <a:ext cx="6490472" cy="4114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Title</a:t>
            </a:r>
            <a:r>
              <a:rPr lang="en-US" altLang="ko-KR" sz="1600" dirty="0"/>
              <a:t> :A compact and interpretable convolutional neural network for cross-subject driver drowsiness detection from single-channel EEG  </a:t>
            </a:r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Authors</a:t>
            </a:r>
            <a:r>
              <a:rPr lang="en-US" altLang="ko-KR" sz="1600" dirty="0"/>
              <a:t>  : Jian Cui * , </a:t>
            </a:r>
            <a:r>
              <a:rPr lang="en-US" altLang="ko-KR" sz="1600" dirty="0" err="1"/>
              <a:t>Zirui</a:t>
            </a:r>
            <a:r>
              <a:rPr lang="en-US" altLang="ko-KR" sz="1600" dirty="0"/>
              <a:t> Lan , </a:t>
            </a:r>
            <a:r>
              <a:rPr lang="en-US" altLang="ko-KR" sz="1600" dirty="0" err="1"/>
              <a:t>Yisi</a:t>
            </a:r>
            <a:r>
              <a:rPr lang="en-US" altLang="ko-KR" sz="1600" dirty="0"/>
              <a:t> Liu , </a:t>
            </a:r>
            <a:r>
              <a:rPr lang="en-US" altLang="ko-KR" sz="1600" dirty="0" err="1"/>
              <a:t>Ruilin</a:t>
            </a:r>
            <a:r>
              <a:rPr lang="en-US" altLang="ko-KR" sz="1600" dirty="0"/>
              <a:t> Li , Fan Li , Olga </a:t>
            </a:r>
            <a:r>
              <a:rPr lang="en-US" altLang="ko-KR" sz="1600" dirty="0" err="1"/>
              <a:t>Sourin</a:t>
            </a:r>
            <a:r>
              <a:rPr lang="en-US" altLang="ko-KR" sz="1600" dirty="0"/>
              <a:t> , Wolfgang Müller-Wittig  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Year</a:t>
            </a:r>
            <a:r>
              <a:rPr lang="en-US" altLang="ko-KR" sz="1600" dirty="0"/>
              <a:t> : 2022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Citations</a:t>
            </a:r>
            <a:r>
              <a:rPr lang="en-US" altLang="ko-KR" sz="1600" dirty="0"/>
              <a:t> : 21(Google Scholar)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b="1" dirty="0" err="1">
                <a:latin typeface="+mj-lt"/>
              </a:rPr>
              <a:t>Jounal</a:t>
            </a:r>
            <a:r>
              <a:rPr lang="en-US" altLang="ko-KR" sz="1600" dirty="0">
                <a:latin typeface="+mj-lt"/>
              </a:rPr>
              <a:t> : </a:t>
            </a:r>
            <a:r>
              <a:rPr lang="en-US" altLang="ko-KR" sz="16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</a:rPr>
              <a:t>ACADEMIC PRESS INC ELSEVIER SCIENCE(</a:t>
            </a:r>
            <a:r>
              <a:rPr lang="en-US" altLang="ko-KR" sz="1600" dirty="0">
                <a:solidFill>
                  <a:srgbClr val="616161"/>
                </a:solidFill>
                <a:latin typeface="Source Sans Pro" panose="020B0503030403020204" pitchFamily="34" charset="0"/>
              </a:rPr>
              <a:t>IF</a:t>
            </a:r>
            <a:r>
              <a:rPr lang="ko-KR" altLang="en-US" sz="1600" dirty="0">
                <a:solidFill>
                  <a:srgbClr val="616161"/>
                </a:solidFill>
                <a:latin typeface="Source Sans Pro" panose="020B0503030403020204" pitchFamily="34" charset="0"/>
              </a:rPr>
              <a:t> </a:t>
            </a:r>
            <a:r>
              <a:rPr lang="en-US" altLang="ko-KR" sz="1600" dirty="0">
                <a:solidFill>
                  <a:srgbClr val="616161"/>
                </a:solidFill>
                <a:latin typeface="Source Sans Pro" panose="020B0503030403020204" pitchFamily="34" charset="0"/>
              </a:rPr>
              <a:t>:</a:t>
            </a:r>
            <a:r>
              <a:rPr lang="ko-KR" altLang="en-US" sz="1600" dirty="0">
                <a:solidFill>
                  <a:srgbClr val="616161"/>
                </a:solidFill>
                <a:latin typeface="Source Sans Pro" panose="020B0503030403020204" pitchFamily="34" charset="0"/>
              </a:rPr>
              <a:t> </a:t>
            </a:r>
            <a:r>
              <a:rPr lang="en-US" altLang="ko-KR" sz="1600" dirty="0">
                <a:solidFill>
                  <a:srgbClr val="616161"/>
                </a:solidFill>
                <a:latin typeface="Source Sans Pro" panose="020B0503030403020204" pitchFamily="34" charset="0"/>
              </a:rPr>
              <a:t>4.647)</a:t>
            </a:r>
            <a:endParaRPr lang="en-US" altLang="ko-KR" sz="160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2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512459-FAF7-38EA-1550-321F4978C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82" y="1041010"/>
            <a:ext cx="4327148" cy="57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ABSTRACT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3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E7F17-AFB2-ACA6-14F1-49BCD94534F3}"/>
              </a:ext>
            </a:extLst>
          </p:cNvPr>
          <p:cNvSpPr txBox="1"/>
          <p:nvPr/>
        </p:nvSpPr>
        <p:spPr>
          <a:xfrm>
            <a:off x="427130" y="1324808"/>
            <a:ext cx="11337740" cy="159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졸음으로 인한 사망사고 매년 증가 추세 </a:t>
            </a: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30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기존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CNN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모델 구조에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GAP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레이어 통합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, CAM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방법 사용</a:t>
            </a:r>
            <a:endParaRPr lang="en-US" altLang="ko-KR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418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Data preparation</a:t>
            </a:r>
            <a:endParaRPr lang="en-US" altLang="ko-KR" sz="16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4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9ECD4B-23C6-BC6C-4429-C7EC7A9B6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09" y="957907"/>
            <a:ext cx="8954750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9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Data extraction </a:t>
            </a:r>
            <a:endParaRPr lang="en-US" altLang="ko-KR" sz="16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5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A017F6-98CE-A6CD-8247-F9FE54D49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97" y="2161757"/>
            <a:ext cx="4448796" cy="2743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92A84-104E-8D3C-F4E1-84714E37222F}"/>
              </a:ext>
            </a:extLst>
          </p:cNvPr>
          <p:cNvSpPr txBox="1"/>
          <p:nvPr/>
        </p:nvSpPr>
        <p:spPr>
          <a:xfrm>
            <a:off x="5907325" y="2302434"/>
            <a:ext cx="6111407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/>
              <a:t>50</a:t>
            </a:r>
            <a:r>
              <a:rPr lang="ko-KR" altLang="en-US" dirty="0"/>
              <a:t>개 미만 세션 삭제</a:t>
            </a:r>
            <a:endParaRPr lang="en-US" altLang="ko-KR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err="1"/>
              <a:t>균형잡힌</a:t>
            </a:r>
            <a:r>
              <a:rPr lang="ko-KR" altLang="en-US" dirty="0"/>
              <a:t> 분포 세션 선택</a:t>
            </a:r>
            <a:endParaRPr lang="en-US" altLang="ko-KR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err="1"/>
              <a:t>Alert,drowinsess</a:t>
            </a:r>
            <a:r>
              <a:rPr lang="en-US" altLang="ko-KR" dirty="0"/>
              <a:t> </a:t>
            </a:r>
            <a:r>
              <a:rPr lang="ko-KR" altLang="en-US" dirty="0"/>
              <a:t>균형을 맞춤</a:t>
            </a:r>
            <a:endParaRPr lang="en-US" altLang="ko-KR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dirty="0"/>
          </a:p>
          <a:p>
            <a:pPr>
              <a:lnSpc>
                <a:spcPct val="200000"/>
              </a:lnSpc>
            </a:pPr>
            <a:r>
              <a:rPr lang="en-US" altLang="ko-KR" dirty="0"/>
              <a:t>- Alert, </a:t>
            </a:r>
            <a:r>
              <a:rPr lang="en-US" altLang="ko-KR" dirty="0" err="1"/>
              <a:t>Drowiness</a:t>
            </a:r>
            <a:r>
              <a:rPr lang="en-US" altLang="ko-KR" dirty="0"/>
              <a:t> </a:t>
            </a:r>
            <a:r>
              <a:rPr lang="ko-KR" altLang="en-US" dirty="0"/>
              <a:t>각각 </a:t>
            </a:r>
            <a:r>
              <a:rPr lang="en-US" altLang="ko-KR" dirty="0"/>
              <a:t>1011</a:t>
            </a:r>
            <a:r>
              <a:rPr lang="ko-KR" altLang="en-US" dirty="0"/>
              <a:t>개 </a:t>
            </a:r>
            <a:r>
              <a:rPr lang="en-US" altLang="ko-KR" dirty="0"/>
              <a:t>=&gt; total 2022</a:t>
            </a:r>
            <a:r>
              <a:rPr lang="ko-KR" altLang="en-US" dirty="0"/>
              <a:t>개 세션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1322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</a:t>
            </a:r>
            <a:endParaRPr lang="en-US" altLang="ko-KR" sz="16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6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7103B3-E8EC-548A-6E5D-4B31C6FA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88" y="1123163"/>
            <a:ext cx="9126224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7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8F2E098-2FF7-5D85-A57B-FDDA6B1D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3" y="1708665"/>
            <a:ext cx="10418222" cy="3649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93B1E-1B80-209A-A599-B3FD07B6277B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148657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8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98BC1B-C3CB-F7D7-7BAF-F904F564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10" y="2026453"/>
            <a:ext cx="4553585" cy="32580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029FD24-0844-70C1-D2A6-0C82F4949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9971"/>
            <a:ext cx="5525271" cy="3458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AF1B8-7476-C213-83BD-A064239F5D94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Result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329359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Result</a:t>
            </a:r>
            <a:endParaRPr lang="en-US" altLang="ko-KR" sz="16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 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9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004166-8E7F-F8A7-52EE-9357FAAC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18" y="1300287"/>
            <a:ext cx="4903732" cy="48687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988131-5685-0A27-74EE-4D6C1DA2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011" y="1393607"/>
            <a:ext cx="5319842" cy="49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12882</TotalTime>
  <Words>244</Words>
  <Application>Microsoft Office PowerPoint</Application>
  <PresentationFormat>와이드스크린</PresentationFormat>
  <Paragraphs>76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Source Sans Pro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myeonghoe</dc:creator>
  <cp:lastModifiedBy>Leemyeonghoe</cp:lastModifiedBy>
  <cp:revision>166</cp:revision>
  <dcterms:created xsi:type="dcterms:W3CDTF">2022-08-14T06:58:21Z</dcterms:created>
  <dcterms:modified xsi:type="dcterms:W3CDTF">2022-10-27T06:10:00Z</dcterms:modified>
</cp:coreProperties>
</file>