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83" r:id="rId2"/>
    <p:sldId id="734" r:id="rId3"/>
    <p:sldId id="731" r:id="rId4"/>
    <p:sldId id="736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F9BBE81-FD25-10B9-95EC-B62DAAE6EE52}" name="Lee Saebom" initials="LS" userId="547a7d36e4befceb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윤상" initials="윤" lastIdx="1" clrIdx="0">
    <p:extLst>
      <p:ext uri="{19B8F6BF-5375-455C-9EA6-DF929625EA0E}">
        <p15:presenceInfo xmlns:p15="http://schemas.microsoft.com/office/powerpoint/2012/main" userId="55007aa6197ea01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CBAD"/>
    <a:srgbClr val="FFF2CC"/>
    <a:srgbClr val="172C51"/>
    <a:srgbClr val="BDD7EE"/>
    <a:srgbClr val="DAE3F3"/>
    <a:srgbClr val="B4C7E7"/>
    <a:srgbClr val="8FAADC"/>
    <a:srgbClr val="2F5597"/>
    <a:srgbClr val="20386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61" autoAdjust="0"/>
    <p:restoredTop sz="75248" autoAdjust="0"/>
  </p:normalViewPr>
  <p:slideViewPr>
    <p:cSldViewPr snapToGrid="0">
      <p:cViewPr>
        <p:scale>
          <a:sx n="125" d="100"/>
          <a:sy n="125" d="100"/>
        </p:scale>
        <p:origin x="3942" y="-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55" d="100"/>
          <a:sy n="155" d="100"/>
        </p:scale>
        <p:origin x="138" y="6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3FA5E-834E-4C35-B348-F2D67770F49A}" type="datetimeFigureOut">
              <a:rPr lang="ko-KR" altLang="en-US" smtClean="0"/>
              <a:t>2023-11-07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CFB14-463F-4E07-9784-A6FF862CA2E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8719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CFB14-463F-4E07-9784-A6FF862CA2EF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6317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CFB14-463F-4E07-9784-A6FF862CA2EF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060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CFB14-463F-4E07-9784-A6FF862CA2EF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9785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CFB14-463F-4E07-9784-A6FF862CA2EF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6886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102611-D45B-444F-8407-C8E5BD0EE2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BB657BF-300F-4090-B654-622B3AA058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1CDFEA6-BBAE-40E6-B71F-232FB7C86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50BF9-660E-4F99-87E3-ACB14207EB87}" type="datetime1">
              <a:rPr lang="ko-KR" altLang="en-US" smtClean="0"/>
              <a:t>2023-11-07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C8148A9-6A75-48C6-A175-3D83EE33A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0634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소 주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2446512-A742-45B3-B1D2-DE19428E0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702" y="1689867"/>
            <a:ext cx="10515600" cy="4351338"/>
          </a:xfrm>
        </p:spPr>
        <p:txBody>
          <a:bodyPr>
            <a:normAutofit/>
          </a:bodyPr>
          <a:lstStyle>
            <a:lvl1pPr marL="457200" indent="-457200">
              <a:lnSpc>
                <a:spcPts val="2500"/>
              </a:lnSpc>
              <a:buFont typeface="Arial" panose="020B0604020202020204" pitchFamily="34" charset="0"/>
              <a:buChar char="•"/>
              <a:defRPr sz="1400" b="1"/>
            </a:lvl1pPr>
            <a:lvl2pPr marL="914400" indent="-457200">
              <a:lnSpc>
                <a:spcPts val="2500"/>
              </a:lnSpc>
              <a:buFont typeface="Wingdings" panose="05000000000000000000" pitchFamily="2" charset="2"/>
              <a:buChar char="§"/>
              <a:defRPr sz="1400"/>
            </a:lvl2pPr>
            <a:lvl3pPr marL="1371600" indent="-457200">
              <a:lnSpc>
                <a:spcPts val="2500"/>
              </a:lnSpc>
              <a:buFont typeface="Wingdings" panose="05000000000000000000" pitchFamily="2" charset="2"/>
              <a:buChar char="ü"/>
              <a:defRPr sz="1400"/>
            </a:lvl3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C690C55-53EB-4746-BD15-EC5A01873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F084-0EB9-48FA-B6BA-59088BE4EBCA}" type="datetime1">
              <a:rPr lang="ko-KR" altLang="en-US" smtClean="0"/>
              <a:t>2023-11-07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8E4A274-A60C-44D4-A748-C4D06C8BA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0943C6E-9858-4058-80E6-EE2070074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1CF1-F1F8-427D-93D6-78C075E18FA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18E25DF5-2ADF-4C10-8CB3-E54E6E131FC4}"/>
              </a:ext>
            </a:extLst>
          </p:cNvPr>
          <p:cNvSpPr txBox="1">
            <a:spLocks/>
          </p:cNvSpPr>
          <p:nvPr userDrawn="1"/>
        </p:nvSpPr>
        <p:spPr>
          <a:xfrm>
            <a:off x="340818" y="856343"/>
            <a:ext cx="10515600" cy="518380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000" b="1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dirty="0"/>
          </a:p>
        </p:txBody>
      </p:sp>
      <p:sp>
        <p:nvSpPr>
          <p:cNvPr id="10" name="제목 9">
            <a:extLst>
              <a:ext uri="{FF2B5EF4-FFF2-40B4-BE49-F238E27FC236}">
                <a16:creationId xmlns:a16="http://schemas.microsoft.com/office/drawing/2014/main" id="{4488A1B7-3775-4733-B74A-DB11FB1CA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818" y="856343"/>
            <a:ext cx="10515600" cy="532843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65DC7745-CFEB-473E-B591-6C6CB120B133}"/>
              </a:ext>
            </a:extLst>
          </p:cNvPr>
          <p:cNvCxnSpPr>
            <a:cxnSpLocks/>
          </p:cNvCxnSpPr>
          <p:nvPr userDrawn="1"/>
        </p:nvCxnSpPr>
        <p:spPr>
          <a:xfrm>
            <a:off x="385011" y="1389186"/>
            <a:ext cx="4975057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76F4E7E9-D0A1-4CB4-A0D7-607916678701}"/>
              </a:ext>
            </a:extLst>
          </p:cNvPr>
          <p:cNvSpPr/>
          <p:nvPr userDrawn="1"/>
        </p:nvSpPr>
        <p:spPr>
          <a:xfrm>
            <a:off x="-1" y="6455884"/>
            <a:ext cx="11550317" cy="40211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800" b="1" i="1" dirty="0">
                <a:latin typeface="times" panose="02020603050405020304" pitchFamily="18" charset="0"/>
                <a:cs typeface="times" panose="02020603050405020304" pitchFamily="18" charset="0"/>
              </a:rPr>
              <a:t>8. NLP Practice</a:t>
            </a:r>
          </a:p>
        </p:txBody>
      </p:sp>
    </p:spTree>
    <p:extLst>
      <p:ext uri="{BB962C8B-B14F-4D97-AF65-F5344CB8AC3E}">
        <p14:creationId xmlns:p14="http://schemas.microsoft.com/office/powerpoint/2010/main" val="2966368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4DD0E1D-7B0F-4C78-BBAB-DF942459F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45E5A25-C3EF-46AA-A033-5A2A4F40E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81917BC-7C0A-4FF4-B94D-05F766C71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6009-1175-4221-85C3-E0FBFE8CAC29}" type="datetime1">
              <a:rPr lang="ko-KR" altLang="en-US" smtClean="0"/>
              <a:t>2023-11-07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C9996DF-D4E6-4155-BB22-509A67CF5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D9C6C80-A5EC-41C9-B838-4807DFB7C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1CF1-F1F8-427D-93D6-78C075E18F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3476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E18123-D0E5-4EB5-B590-AB29A59F1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818" y="856343"/>
            <a:ext cx="10515600" cy="51838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AB6A2F6-D2A2-4922-885B-665FB85EDC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B5D1F67-BD58-4972-AE86-E23909AFB9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B3261E2-8398-43A9-B287-F04B6C9E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F535-411A-4149-925F-E798D2BF06E4}" type="datetime1">
              <a:rPr lang="ko-KR" altLang="en-US" smtClean="0"/>
              <a:t>2023-11-07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DD465CB-1274-4D59-9FFC-2401C97DA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DEC5C3D-3D18-4927-8C75-C835452AF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1CF1-F1F8-427D-93D6-78C075E18F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72699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219351-FF54-4C39-9735-69C3A2C2D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32C64B0-920E-4B72-A625-7600815BD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2D288FF-CC1D-4058-B4A9-180244BFF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03FD19C-1461-4077-AFE0-EF669A37C3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77E16298-9843-4A03-B30C-A5884E03FA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55421B6E-6CD5-486C-8613-2707383B1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1914F-A1DD-42BD-8EB9-020F204F3F61}" type="datetime1">
              <a:rPr lang="ko-KR" altLang="en-US" smtClean="0"/>
              <a:t>2023-11-07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6BDF2073-EF86-4C1E-A823-182666DF2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F314A36-BE40-4E88-9051-57535923A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1CF1-F1F8-427D-93D6-78C075E18F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9278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C62530E-AC09-4038-851F-F79B6CBCA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818" y="856343"/>
            <a:ext cx="10515600" cy="51838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AAB593A-3004-45A6-AABA-A4593E974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46D5E-57F3-4462-BF60-46E1ABEA2A63}" type="datetime1">
              <a:rPr lang="ko-KR" altLang="en-US" smtClean="0"/>
              <a:t>2023-11-07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49BEF21-B7FE-40DC-9C24-975BC4F96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BF8F3E6-318D-4413-85E2-FF9CBB03F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1CF1-F1F8-427D-93D6-78C075E18F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98653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대 주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19F5FF26-C591-455C-80F3-D8E697330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3318D-3F91-4ACF-96CD-27A284C5C2DB}" type="datetime1">
              <a:rPr lang="ko-KR" altLang="en-US" smtClean="0"/>
              <a:t>2023-11-07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829D83F-9728-4685-AB01-407FEC763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제목 9">
            <a:extLst>
              <a:ext uri="{FF2B5EF4-FFF2-40B4-BE49-F238E27FC236}">
                <a16:creationId xmlns:a16="http://schemas.microsoft.com/office/drawing/2014/main" id="{9B13F63F-05CE-42FF-BB96-3D95CD193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847" y="3162578"/>
            <a:ext cx="11799276" cy="532843"/>
          </a:xfrm>
        </p:spPr>
        <p:txBody>
          <a:bodyPr>
            <a:normAutofit/>
          </a:bodyPr>
          <a:lstStyle>
            <a:lvl1pPr algn="ctr">
              <a:defRPr sz="2400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21748253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E59705-1AEB-4D60-8E40-CDBE9511B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7FEFC51-492D-450C-8E52-9249FC140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5E3A55A-DB40-4A34-9CFA-112B36637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0D7D321-6F9C-432F-A86E-6863AE55C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F45C6-3197-4726-BC3A-58908CBB5880}" type="datetime1">
              <a:rPr lang="ko-KR" altLang="en-US" smtClean="0"/>
              <a:t>2023-11-07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F973B91-5DE8-49D2-8FDC-7C471966C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E651EB0-9F45-48E9-8E1D-A62256874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1CF1-F1F8-427D-93D6-78C075E18F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77035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80BF3E5-4E8A-45CE-9245-783F7A9E0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74C4418-AF6B-4D18-948F-D3302A8B93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76347FB-013C-4779-91AF-887AA6D39F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8FC419A-8F17-4C46-986A-47CDB6AF8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22061-43A9-4ACE-877E-A42EAD5034C6}" type="datetime1">
              <a:rPr lang="ko-KR" altLang="en-US" smtClean="0"/>
              <a:t>2023-11-07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488F432-0E62-48A6-8690-449FED4A1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6973129-A41D-4D02-B513-8284619D4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1CF1-F1F8-427D-93D6-78C075E18F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53667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05B59B-0570-4B08-BC4F-11A966E59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818" y="856343"/>
            <a:ext cx="10515600" cy="51838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10B7E05-6107-40D0-BE3C-15D98F38B3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947FAF-3C29-4DC4-8717-22AC6BAED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4E1D-B9C2-425C-B39A-0E9632E185DD}" type="datetime1">
              <a:rPr lang="ko-KR" altLang="en-US" smtClean="0"/>
              <a:t>2023-11-07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282AF1-F5C8-49D3-A41B-FD95B6AA7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32D1030-63F2-4E7B-8583-6C3DEA046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1CF1-F1F8-427D-93D6-78C075E18F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90290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46400CC-025D-4DF4-B772-A901CC68BD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9C54B22-5766-42FB-AF77-F2351189C4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30D612E-517A-4029-A85C-7C0A85AAB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87748-6C2F-4CBE-838A-B60E63E690A6}" type="datetime1">
              <a:rPr lang="ko-KR" altLang="en-US" smtClean="0"/>
              <a:t>2023-11-07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1A7F9F-D5F6-4DB4-9C12-BFB2709EB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D68D0A-837D-4633-A5AB-131A0D36F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1CF1-F1F8-427D-93D6-78C075E18F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9806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소 주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2446512-A742-45B3-B1D2-DE19428E0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702" y="1689867"/>
            <a:ext cx="10515600" cy="4351338"/>
          </a:xfrm>
        </p:spPr>
        <p:txBody>
          <a:bodyPr>
            <a:normAutofit/>
          </a:bodyPr>
          <a:lstStyle>
            <a:lvl1pPr marL="457200" indent="-457200">
              <a:lnSpc>
                <a:spcPts val="2500"/>
              </a:lnSpc>
              <a:buFont typeface="Arial" panose="020B0604020202020204" pitchFamily="34" charset="0"/>
              <a:buChar char="•"/>
              <a:defRPr sz="1400" b="1"/>
            </a:lvl1pPr>
            <a:lvl2pPr marL="914400" indent="-457200">
              <a:lnSpc>
                <a:spcPts val="2500"/>
              </a:lnSpc>
              <a:buFont typeface="Wingdings" panose="05000000000000000000" pitchFamily="2" charset="2"/>
              <a:buChar char="§"/>
              <a:defRPr sz="1400"/>
            </a:lvl2pPr>
            <a:lvl3pPr marL="1371600" indent="-457200">
              <a:lnSpc>
                <a:spcPts val="2500"/>
              </a:lnSpc>
              <a:buFont typeface="Wingdings" panose="05000000000000000000" pitchFamily="2" charset="2"/>
              <a:buChar char="ü"/>
              <a:defRPr sz="1400"/>
            </a:lvl3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C690C55-53EB-4746-BD15-EC5A01873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F084-0EB9-48FA-B6BA-59088BE4EBCA}" type="datetime1">
              <a:rPr lang="ko-KR" altLang="en-US" smtClean="0"/>
              <a:t>2023-11-07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8E4A274-A60C-44D4-A748-C4D06C8BA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18E25DF5-2ADF-4C10-8CB3-E54E6E131FC4}"/>
              </a:ext>
            </a:extLst>
          </p:cNvPr>
          <p:cNvSpPr txBox="1">
            <a:spLocks/>
          </p:cNvSpPr>
          <p:nvPr userDrawn="1"/>
        </p:nvSpPr>
        <p:spPr>
          <a:xfrm>
            <a:off x="340818" y="856343"/>
            <a:ext cx="10515600" cy="518380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000" b="1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dirty="0"/>
          </a:p>
        </p:txBody>
      </p:sp>
      <p:sp>
        <p:nvSpPr>
          <p:cNvPr id="10" name="제목 9">
            <a:extLst>
              <a:ext uri="{FF2B5EF4-FFF2-40B4-BE49-F238E27FC236}">
                <a16:creationId xmlns:a16="http://schemas.microsoft.com/office/drawing/2014/main" id="{4488A1B7-3775-4733-B74A-DB11FB1CA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818" y="856343"/>
            <a:ext cx="10515600" cy="532843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65DC7745-CFEB-473E-B591-6C6CB120B133}"/>
              </a:ext>
            </a:extLst>
          </p:cNvPr>
          <p:cNvCxnSpPr>
            <a:cxnSpLocks/>
          </p:cNvCxnSpPr>
          <p:nvPr userDrawn="1"/>
        </p:nvCxnSpPr>
        <p:spPr>
          <a:xfrm>
            <a:off x="385011" y="1389186"/>
            <a:ext cx="4975057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5058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소 주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2446512-A742-45B3-B1D2-DE19428E0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702" y="1689867"/>
            <a:ext cx="10515600" cy="4351338"/>
          </a:xfrm>
        </p:spPr>
        <p:txBody>
          <a:bodyPr>
            <a:normAutofit/>
          </a:bodyPr>
          <a:lstStyle>
            <a:lvl1pPr marL="457200" indent="-457200">
              <a:lnSpc>
                <a:spcPts val="2500"/>
              </a:lnSpc>
              <a:buFont typeface="Arial" panose="020B0604020202020204" pitchFamily="34" charset="0"/>
              <a:buChar char="•"/>
              <a:defRPr sz="1400" b="1"/>
            </a:lvl1pPr>
            <a:lvl2pPr marL="914400" indent="-457200">
              <a:lnSpc>
                <a:spcPts val="2500"/>
              </a:lnSpc>
              <a:buFont typeface="Wingdings" panose="05000000000000000000" pitchFamily="2" charset="2"/>
              <a:buChar char="§"/>
              <a:defRPr sz="1400"/>
            </a:lvl2pPr>
            <a:lvl3pPr marL="1371600" indent="-457200">
              <a:lnSpc>
                <a:spcPts val="2500"/>
              </a:lnSpc>
              <a:buFont typeface="Wingdings" panose="05000000000000000000" pitchFamily="2" charset="2"/>
              <a:buChar char="ü"/>
              <a:defRPr sz="1400"/>
            </a:lvl3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C690C55-53EB-4746-BD15-EC5A01873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F084-0EB9-48FA-B6BA-59088BE4EBCA}" type="datetime1">
              <a:rPr lang="ko-KR" altLang="en-US" smtClean="0"/>
              <a:t>2023-11-07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8E4A274-A60C-44D4-A748-C4D06C8BA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0943C6E-9858-4058-80E6-EE2070074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1CF1-F1F8-427D-93D6-78C075E18FA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18E25DF5-2ADF-4C10-8CB3-E54E6E131FC4}"/>
              </a:ext>
            </a:extLst>
          </p:cNvPr>
          <p:cNvSpPr txBox="1">
            <a:spLocks/>
          </p:cNvSpPr>
          <p:nvPr userDrawn="1"/>
        </p:nvSpPr>
        <p:spPr>
          <a:xfrm>
            <a:off x="340818" y="856343"/>
            <a:ext cx="10515600" cy="518380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000" b="1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dirty="0"/>
          </a:p>
        </p:txBody>
      </p:sp>
      <p:sp>
        <p:nvSpPr>
          <p:cNvPr id="10" name="제목 9">
            <a:extLst>
              <a:ext uri="{FF2B5EF4-FFF2-40B4-BE49-F238E27FC236}">
                <a16:creationId xmlns:a16="http://schemas.microsoft.com/office/drawing/2014/main" id="{4488A1B7-3775-4733-B74A-DB11FB1CA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818" y="856343"/>
            <a:ext cx="10515600" cy="532843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65DC7745-CFEB-473E-B591-6C6CB120B133}"/>
              </a:ext>
            </a:extLst>
          </p:cNvPr>
          <p:cNvCxnSpPr>
            <a:cxnSpLocks/>
          </p:cNvCxnSpPr>
          <p:nvPr userDrawn="1"/>
        </p:nvCxnSpPr>
        <p:spPr>
          <a:xfrm>
            <a:off x="385011" y="1389186"/>
            <a:ext cx="4975057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76F4E7E9-D0A1-4CB4-A0D7-607916678701}"/>
              </a:ext>
            </a:extLst>
          </p:cNvPr>
          <p:cNvSpPr/>
          <p:nvPr userDrawn="1"/>
        </p:nvSpPr>
        <p:spPr>
          <a:xfrm>
            <a:off x="-1" y="6455884"/>
            <a:ext cx="11550317" cy="40211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800" b="1" i="1" dirty="0">
                <a:latin typeface="times" panose="02020603050405020304" pitchFamily="18" charset="0"/>
                <a:cs typeface="times" panose="02020603050405020304" pitchFamily="18" charset="0"/>
              </a:rPr>
              <a:t>1. AI trends and NLP introduction</a:t>
            </a:r>
          </a:p>
        </p:txBody>
      </p:sp>
    </p:spTree>
    <p:extLst>
      <p:ext uri="{BB962C8B-B14F-4D97-AF65-F5344CB8AC3E}">
        <p14:creationId xmlns:p14="http://schemas.microsoft.com/office/powerpoint/2010/main" val="647054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소 주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2446512-A742-45B3-B1D2-DE19428E0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702" y="1689867"/>
            <a:ext cx="10515600" cy="4351338"/>
          </a:xfrm>
        </p:spPr>
        <p:txBody>
          <a:bodyPr>
            <a:normAutofit/>
          </a:bodyPr>
          <a:lstStyle>
            <a:lvl1pPr marL="457200" indent="-457200">
              <a:lnSpc>
                <a:spcPts val="2500"/>
              </a:lnSpc>
              <a:buFont typeface="Arial" panose="020B0604020202020204" pitchFamily="34" charset="0"/>
              <a:buChar char="•"/>
              <a:defRPr sz="1400" b="1"/>
            </a:lvl1pPr>
            <a:lvl2pPr marL="914400" indent="-457200">
              <a:lnSpc>
                <a:spcPts val="2500"/>
              </a:lnSpc>
              <a:buFont typeface="Wingdings" panose="05000000000000000000" pitchFamily="2" charset="2"/>
              <a:buChar char="§"/>
              <a:defRPr sz="1400"/>
            </a:lvl2pPr>
            <a:lvl3pPr marL="1371600" indent="-457200">
              <a:lnSpc>
                <a:spcPts val="2500"/>
              </a:lnSpc>
              <a:buFont typeface="Wingdings" panose="05000000000000000000" pitchFamily="2" charset="2"/>
              <a:buChar char="ü"/>
              <a:defRPr sz="1400"/>
            </a:lvl3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C690C55-53EB-4746-BD15-EC5A01873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F084-0EB9-48FA-B6BA-59088BE4EBCA}" type="datetime1">
              <a:rPr lang="ko-KR" altLang="en-US" smtClean="0"/>
              <a:t>2023-11-07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8E4A274-A60C-44D4-A748-C4D06C8BA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0943C6E-9858-4058-80E6-EE2070074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1CF1-F1F8-427D-93D6-78C075E18FA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18E25DF5-2ADF-4C10-8CB3-E54E6E131FC4}"/>
              </a:ext>
            </a:extLst>
          </p:cNvPr>
          <p:cNvSpPr txBox="1">
            <a:spLocks/>
          </p:cNvSpPr>
          <p:nvPr userDrawn="1"/>
        </p:nvSpPr>
        <p:spPr>
          <a:xfrm>
            <a:off x="340818" y="856343"/>
            <a:ext cx="10515600" cy="518380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000" b="1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dirty="0"/>
          </a:p>
        </p:txBody>
      </p:sp>
      <p:sp>
        <p:nvSpPr>
          <p:cNvPr id="10" name="제목 9">
            <a:extLst>
              <a:ext uri="{FF2B5EF4-FFF2-40B4-BE49-F238E27FC236}">
                <a16:creationId xmlns:a16="http://schemas.microsoft.com/office/drawing/2014/main" id="{4488A1B7-3775-4733-B74A-DB11FB1CA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818" y="856343"/>
            <a:ext cx="10515600" cy="532843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65DC7745-CFEB-473E-B591-6C6CB120B133}"/>
              </a:ext>
            </a:extLst>
          </p:cNvPr>
          <p:cNvCxnSpPr>
            <a:cxnSpLocks/>
          </p:cNvCxnSpPr>
          <p:nvPr userDrawn="1"/>
        </p:nvCxnSpPr>
        <p:spPr>
          <a:xfrm>
            <a:off x="385011" y="1389186"/>
            <a:ext cx="4975057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76F4E7E9-D0A1-4CB4-A0D7-607916678701}"/>
              </a:ext>
            </a:extLst>
          </p:cNvPr>
          <p:cNvSpPr/>
          <p:nvPr userDrawn="1"/>
        </p:nvSpPr>
        <p:spPr>
          <a:xfrm>
            <a:off x="-1" y="6455884"/>
            <a:ext cx="11550317" cy="40211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800" b="1" i="1" dirty="0">
                <a:latin typeface="times" panose="02020603050405020304" pitchFamily="18" charset="0"/>
                <a:cs typeface="times" panose="02020603050405020304" pitchFamily="18" charset="0"/>
              </a:rPr>
              <a:t>2. Text preprocessing</a:t>
            </a:r>
          </a:p>
        </p:txBody>
      </p:sp>
    </p:spTree>
    <p:extLst>
      <p:ext uri="{BB962C8B-B14F-4D97-AF65-F5344CB8AC3E}">
        <p14:creationId xmlns:p14="http://schemas.microsoft.com/office/powerpoint/2010/main" val="1995601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소 주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2446512-A742-45B3-B1D2-DE19428E0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702" y="1689867"/>
            <a:ext cx="10515600" cy="4351338"/>
          </a:xfrm>
        </p:spPr>
        <p:txBody>
          <a:bodyPr>
            <a:normAutofit/>
          </a:bodyPr>
          <a:lstStyle>
            <a:lvl1pPr marL="457200" indent="-457200">
              <a:lnSpc>
                <a:spcPts val="2500"/>
              </a:lnSpc>
              <a:buFont typeface="Arial" panose="020B0604020202020204" pitchFamily="34" charset="0"/>
              <a:buChar char="•"/>
              <a:defRPr sz="1400" b="1"/>
            </a:lvl1pPr>
            <a:lvl2pPr marL="914400" indent="-457200">
              <a:lnSpc>
                <a:spcPts val="2500"/>
              </a:lnSpc>
              <a:buFont typeface="Wingdings" panose="05000000000000000000" pitchFamily="2" charset="2"/>
              <a:buChar char="§"/>
              <a:defRPr sz="1400"/>
            </a:lvl2pPr>
            <a:lvl3pPr marL="1371600" indent="-457200">
              <a:lnSpc>
                <a:spcPts val="2500"/>
              </a:lnSpc>
              <a:buFont typeface="Wingdings" panose="05000000000000000000" pitchFamily="2" charset="2"/>
              <a:buChar char="ü"/>
              <a:defRPr sz="1400"/>
            </a:lvl3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C690C55-53EB-4746-BD15-EC5A01873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F084-0EB9-48FA-B6BA-59088BE4EBCA}" type="datetime1">
              <a:rPr lang="ko-KR" altLang="en-US" smtClean="0"/>
              <a:t>2023-11-07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8E4A274-A60C-44D4-A748-C4D06C8BA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0943C6E-9858-4058-80E6-EE2070074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1CF1-F1F8-427D-93D6-78C075E18FA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18E25DF5-2ADF-4C10-8CB3-E54E6E131FC4}"/>
              </a:ext>
            </a:extLst>
          </p:cNvPr>
          <p:cNvSpPr txBox="1">
            <a:spLocks/>
          </p:cNvSpPr>
          <p:nvPr userDrawn="1"/>
        </p:nvSpPr>
        <p:spPr>
          <a:xfrm>
            <a:off x="340818" y="856343"/>
            <a:ext cx="10515600" cy="518380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000" b="1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dirty="0"/>
          </a:p>
        </p:txBody>
      </p:sp>
      <p:sp>
        <p:nvSpPr>
          <p:cNvPr id="10" name="제목 9">
            <a:extLst>
              <a:ext uri="{FF2B5EF4-FFF2-40B4-BE49-F238E27FC236}">
                <a16:creationId xmlns:a16="http://schemas.microsoft.com/office/drawing/2014/main" id="{4488A1B7-3775-4733-B74A-DB11FB1CA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818" y="856343"/>
            <a:ext cx="10515600" cy="532843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65DC7745-CFEB-473E-B591-6C6CB120B133}"/>
              </a:ext>
            </a:extLst>
          </p:cNvPr>
          <p:cNvCxnSpPr>
            <a:cxnSpLocks/>
          </p:cNvCxnSpPr>
          <p:nvPr userDrawn="1"/>
        </p:nvCxnSpPr>
        <p:spPr>
          <a:xfrm>
            <a:off x="385011" y="1389186"/>
            <a:ext cx="4975057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76F4E7E9-D0A1-4CB4-A0D7-607916678701}"/>
              </a:ext>
            </a:extLst>
          </p:cNvPr>
          <p:cNvSpPr/>
          <p:nvPr userDrawn="1"/>
        </p:nvSpPr>
        <p:spPr>
          <a:xfrm>
            <a:off x="-1" y="6455884"/>
            <a:ext cx="11550317" cy="40211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800" b="1" i="1" dirty="0">
                <a:latin typeface="times" panose="02020603050405020304" pitchFamily="18" charset="0"/>
                <a:cs typeface="times" panose="02020603050405020304" pitchFamily="18" charset="0"/>
              </a:rPr>
              <a:t>3. Language model</a:t>
            </a:r>
          </a:p>
        </p:txBody>
      </p:sp>
    </p:spTree>
    <p:extLst>
      <p:ext uri="{BB962C8B-B14F-4D97-AF65-F5344CB8AC3E}">
        <p14:creationId xmlns:p14="http://schemas.microsoft.com/office/powerpoint/2010/main" val="908301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소 주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2446512-A742-45B3-B1D2-DE19428E0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702" y="1689867"/>
            <a:ext cx="10515600" cy="4351338"/>
          </a:xfrm>
        </p:spPr>
        <p:txBody>
          <a:bodyPr>
            <a:normAutofit/>
          </a:bodyPr>
          <a:lstStyle>
            <a:lvl1pPr marL="457200" indent="-457200">
              <a:lnSpc>
                <a:spcPts val="2500"/>
              </a:lnSpc>
              <a:buFont typeface="Arial" panose="020B0604020202020204" pitchFamily="34" charset="0"/>
              <a:buChar char="•"/>
              <a:defRPr sz="1400" b="1"/>
            </a:lvl1pPr>
            <a:lvl2pPr marL="914400" indent="-457200">
              <a:lnSpc>
                <a:spcPts val="2500"/>
              </a:lnSpc>
              <a:buFont typeface="Wingdings" panose="05000000000000000000" pitchFamily="2" charset="2"/>
              <a:buChar char="§"/>
              <a:defRPr sz="1400"/>
            </a:lvl2pPr>
            <a:lvl3pPr marL="1371600" indent="-457200">
              <a:lnSpc>
                <a:spcPts val="2500"/>
              </a:lnSpc>
              <a:buFont typeface="Wingdings" panose="05000000000000000000" pitchFamily="2" charset="2"/>
              <a:buChar char="ü"/>
              <a:defRPr sz="1400"/>
            </a:lvl3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C690C55-53EB-4746-BD15-EC5A01873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F084-0EB9-48FA-B6BA-59088BE4EBCA}" type="datetime1">
              <a:rPr lang="ko-KR" altLang="en-US" smtClean="0"/>
              <a:t>2023-11-07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8E4A274-A60C-44D4-A748-C4D06C8BA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0943C6E-9858-4058-80E6-EE2070074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1CF1-F1F8-427D-93D6-78C075E18FA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18E25DF5-2ADF-4C10-8CB3-E54E6E131FC4}"/>
              </a:ext>
            </a:extLst>
          </p:cNvPr>
          <p:cNvSpPr txBox="1">
            <a:spLocks/>
          </p:cNvSpPr>
          <p:nvPr userDrawn="1"/>
        </p:nvSpPr>
        <p:spPr>
          <a:xfrm>
            <a:off x="340818" y="856343"/>
            <a:ext cx="10515600" cy="518380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000" b="1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dirty="0"/>
          </a:p>
        </p:txBody>
      </p:sp>
      <p:sp>
        <p:nvSpPr>
          <p:cNvPr id="10" name="제목 9">
            <a:extLst>
              <a:ext uri="{FF2B5EF4-FFF2-40B4-BE49-F238E27FC236}">
                <a16:creationId xmlns:a16="http://schemas.microsoft.com/office/drawing/2014/main" id="{4488A1B7-3775-4733-B74A-DB11FB1CA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818" y="856343"/>
            <a:ext cx="10515600" cy="532843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65DC7745-CFEB-473E-B591-6C6CB120B133}"/>
              </a:ext>
            </a:extLst>
          </p:cNvPr>
          <p:cNvCxnSpPr>
            <a:cxnSpLocks/>
          </p:cNvCxnSpPr>
          <p:nvPr userDrawn="1"/>
        </p:nvCxnSpPr>
        <p:spPr>
          <a:xfrm>
            <a:off x="385011" y="1389186"/>
            <a:ext cx="4975057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76F4E7E9-D0A1-4CB4-A0D7-607916678701}"/>
              </a:ext>
            </a:extLst>
          </p:cNvPr>
          <p:cNvSpPr/>
          <p:nvPr userDrawn="1"/>
        </p:nvSpPr>
        <p:spPr>
          <a:xfrm>
            <a:off x="-1" y="6455884"/>
            <a:ext cx="11550317" cy="40211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800" b="1" i="1" dirty="0">
                <a:latin typeface="times" panose="02020603050405020304" pitchFamily="18" charset="0"/>
                <a:cs typeface="times" panose="02020603050405020304" pitchFamily="18" charset="0"/>
              </a:rPr>
              <a:t>4. Count based word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3237293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소 주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2446512-A742-45B3-B1D2-DE19428E0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702" y="1689867"/>
            <a:ext cx="10515600" cy="4351338"/>
          </a:xfrm>
        </p:spPr>
        <p:txBody>
          <a:bodyPr>
            <a:normAutofit/>
          </a:bodyPr>
          <a:lstStyle>
            <a:lvl1pPr marL="457200" indent="-457200">
              <a:lnSpc>
                <a:spcPts val="2500"/>
              </a:lnSpc>
              <a:buFont typeface="Arial" panose="020B0604020202020204" pitchFamily="34" charset="0"/>
              <a:buChar char="•"/>
              <a:defRPr sz="1400" b="1"/>
            </a:lvl1pPr>
            <a:lvl2pPr marL="914400" indent="-457200">
              <a:lnSpc>
                <a:spcPts val="2500"/>
              </a:lnSpc>
              <a:buFont typeface="Wingdings" panose="05000000000000000000" pitchFamily="2" charset="2"/>
              <a:buChar char="§"/>
              <a:defRPr sz="1400"/>
            </a:lvl2pPr>
            <a:lvl3pPr marL="1371600" indent="-457200">
              <a:lnSpc>
                <a:spcPts val="2500"/>
              </a:lnSpc>
              <a:buFont typeface="Wingdings" panose="05000000000000000000" pitchFamily="2" charset="2"/>
              <a:buChar char="ü"/>
              <a:defRPr sz="1400"/>
            </a:lvl3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C690C55-53EB-4746-BD15-EC5A01873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F084-0EB9-48FA-B6BA-59088BE4EBCA}" type="datetime1">
              <a:rPr lang="ko-KR" altLang="en-US" smtClean="0"/>
              <a:t>2023-11-07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8E4A274-A60C-44D4-A748-C4D06C8BA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0943C6E-9858-4058-80E6-EE2070074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1CF1-F1F8-427D-93D6-78C075E18FA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18E25DF5-2ADF-4C10-8CB3-E54E6E131FC4}"/>
              </a:ext>
            </a:extLst>
          </p:cNvPr>
          <p:cNvSpPr txBox="1">
            <a:spLocks/>
          </p:cNvSpPr>
          <p:nvPr userDrawn="1"/>
        </p:nvSpPr>
        <p:spPr>
          <a:xfrm>
            <a:off x="340818" y="856343"/>
            <a:ext cx="10515600" cy="518380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000" b="1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dirty="0"/>
          </a:p>
        </p:txBody>
      </p:sp>
      <p:sp>
        <p:nvSpPr>
          <p:cNvPr id="10" name="제목 9">
            <a:extLst>
              <a:ext uri="{FF2B5EF4-FFF2-40B4-BE49-F238E27FC236}">
                <a16:creationId xmlns:a16="http://schemas.microsoft.com/office/drawing/2014/main" id="{4488A1B7-3775-4733-B74A-DB11FB1CA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818" y="856343"/>
            <a:ext cx="10515600" cy="532843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65DC7745-CFEB-473E-B591-6C6CB120B133}"/>
              </a:ext>
            </a:extLst>
          </p:cNvPr>
          <p:cNvCxnSpPr>
            <a:cxnSpLocks/>
          </p:cNvCxnSpPr>
          <p:nvPr userDrawn="1"/>
        </p:nvCxnSpPr>
        <p:spPr>
          <a:xfrm>
            <a:off x="385011" y="1389186"/>
            <a:ext cx="4975057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76F4E7E9-D0A1-4CB4-A0D7-607916678701}"/>
              </a:ext>
            </a:extLst>
          </p:cNvPr>
          <p:cNvSpPr/>
          <p:nvPr userDrawn="1"/>
        </p:nvSpPr>
        <p:spPr>
          <a:xfrm>
            <a:off x="-1" y="6455884"/>
            <a:ext cx="11550317" cy="40211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800" b="1" i="1" dirty="0">
                <a:latin typeface="times" panose="02020603050405020304" pitchFamily="18" charset="0"/>
                <a:cs typeface="times" panose="02020603050405020304" pitchFamily="18" charset="0"/>
              </a:rPr>
              <a:t>5. Vector similarity</a:t>
            </a:r>
          </a:p>
        </p:txBody>
      </p:sp>
    </p:spTree>
    <p:extLst>
      <p:ext uri="{BB962C8B-B14F-4D97-AF65-F5344CB8AC3E}">
        <p14:creationId xmlns:p14="http://schemas.microsoft.com/office/powerpoint/2010/main" val="1595223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소 주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2446512-A742-45B3-B1D2-DE19428E0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702" y="1689867"/>
            <a:ext cx="10515600" cy="4351338"/>
          </a:xfrm>
        </p:spPr>
        <p:txBody>
          <a:bodyPr>
            <a:normAutofit/>
          </a:bodyPr>
          <a:lstStyle>
            <a:lvl1pPr marL="457200" indent="-457200">
              <a:lnSpc>
                <a:spcPts val="2500"/>
              </a:lnSpc>
              <a:buFont typeface="Arial" panose="020B0604020202020204" pitchFamily="34" charset="0"/>
              <a:buChar char="•"/>
              <a:defRPr sz="1400" b="1"/>
            </a:lvl1pPr>
            <a:lvl2pPr marL="914400" indent="-457200">
              <a:lnSpc>
                <a:spcPts val="2500"/>
              </a:lnSpc>
              <a:buFont typeface="Wingdings" panose="05000000000000000000" pitchFamily="2" charset="2"/>
              <a:buChar char="§"/>
              <a:defRPr sz="1400"/>
            </a:lvl2pPr>
            <a:lvl3pPr marL="1371600" indent="-457200">
              <a:lnSpc>
                <a:spcPts val="2500"/>
              </a:lnSpc>
              <a:buFont typeface="Wingdings" panose="05000000000000000000" pitchFamily="2" charset="2"/>
              <a:buChar char="ü"/>
              <a:defRPr sz="1400"/>
            </a:lvl3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C690C55-53EB-4746-BD15-EC5A01873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F084-0EB9-48FA-B6BA-59088BE4EBCA}" type="datetime1">
              <a:rPr lang="ko-KR" altLang="en-US" smtClean="0"/>
              <a:t>2023-11-07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8E4A274-A60C-44D4-A748-C4D06C8BA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0943C6E-9858-4058-80E6-EE2070074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1CF1-F1F8-427D-93D6-78C075E18FA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18E25DF5-2ADF-4C10-8CB3-E54E6E131FC4}"/>
              </a:ext>
            </a:extLst>
          </p:cNvPr>
          <p:cNvSpPr txBox="1">
            <a:spLocks/>
          </p:cNvSpPr>
          <p:nvPr userDrawn="1"/>
        </p:nvSpPr>
        <p:spPr>
          <a:xfrm>
            <a:off x="340818" y="856343"/>
            <a:ext cx="10515600" cy="518380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000" b="1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dirty="0"/>
          </a:p>
        </p:txBody>
      </p:sp>
      <p:sp>
        <p:nvSpPr>
          <p:cNvPr id="10" name="제목 9">
            <a:extLst>
              <a:ext uri="{FF2B5EF4-FFF2-40B4-BE49-F238E27FC236}">
                <a16:creationId xmlns:a16="http://schemas.microsoft.com/office/drawing/2014/main" id="{4488A1B7-3775-4733-B74A-DB11FB1CA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818" y="856343"/>
            <a:ext cx="10515600" cy="532843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65DC7745-CFEB-473E-B591-6C6CB120B133}"/>
              </a:ext>
            </a:extLst>
          </p:cNvPr>
          <p:cNvCxnSpPr>
            <a:cxnSpLocks/>
          </p:cNvCxnSpPr>
          <p:nvPr userDrawn="1"/>
        </p:nvCxnSpPr>
        <p:spPr>
          <a:xfrm>
            <a:off x="385011" y="1389186"/>
            <a:ext cx="4975057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76F4E7E9-D0A1-4CB4-A0D7-607916678701}"/>
              </a:ext>
            </a:extLst>
          </p:cNvPr>
          <p:cNvSpPr/>
          <p:nvPr userDrawn="1"/>
        </p:nvSpPr>
        <p:spPr>
          <a:xfrm>
            <a:off x="-1" y="6455884"/>
            <a:ext cx="11550317" cy="40211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800" b="1" i="1" dirty="0">
                <a:latin typeface="times" panose="02020603050405020304" pitchFamily="18" charset="0"/>
                <a:cs typeface="times" panose="02020603050405020304" pitchFamily="18" charset="0"/>
              </a:rPr>
              <a:t>6. Word embedding</a:t>
            </a:r>
          </a:p>
        </p:txBody>
      </p:sp>
    </p:spTree>
    <p:extLst>
      <p:ext uri="{BB962C8B-B14F-4D97-AF65-F5344CB8AC3E}">
        <p14:creationId xmlns:p14="http://schemas.microsoft.com/office/powerpoint/2010/main" val="1359139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소 주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2446512-A742-45B3-B1D2-DE19428E0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702" y="1689867"/>
            <a:ext cx="10515600" cy="4351338"/>
          </a:xfrm>
        </p:spPr>
        <p:txBody>
          <a:bodyPr>
            <a:normAutofit/>
          </a:bodyPr>
          <a:lstStyle>
            <a:lvl1pPr marL="457200" indent="-457200">
              <a:lnSpc>
                <a:spcPts val="2500"/>
              </a:lnSpc>
              <a:buFont typeface="Arial" panose="020B0604020202020204" pitchFamily="34" charset="0"/>
              <a:buChar char="•"/>
              <a:defRPr sz="1400" b="1"/>
            </a:lvl1pPr>
            <a:lvl2pPr marL="914400" indent="-457200">
              <a:lnSpc>
                <a:spcPts val="2500"/>
              </a:lnSpc>
              <a:buFont typeface="Wingdings" panose="05000000000000000000" pitchFamily="2" charset="2"/>
              <a:buChar char="§"/>
              <a:defRPr sz="1400"/>
            </a:lvl2pPr>
            <a:lvl3pPr marL="1371600" indent="-457200">
              <a:lnSpc>
                <a:spcPts val="2500"/>
              </a:lnSpc>
              <a:buFont typeface="Wingdings" panose="05000000000000000000" pitchFamily="2" charset="2"/>
              <a:buChar char="ü"/>
              <a:defRPr sz="1400"/>
            </a:lvl3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C690C55-53EB-4746-BD15-EC5A01873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F084-0EB9-48FA-B6BA-59088BE4EBCA}" type="datetime1">
              <a:rPr lang="ko-KR" altLang="en-US" smtClean="0"/>
              <a:t>2023-11-07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8E4A274-A60C-44D4-A748-C4D06C8BA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0943C6E-9858-4058-80E6-EE2070074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1CF1-F1F8-427D-93D6-78C075E18FA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18E25DF5-2ADF-4C10-8CB3-E54E6E131FC4}"/>
              </a:ext>
            </a:extLst>
          </p:cNvPr>
          <p:cNvSpPr txBox="1">
            <a:spLocks/>
          </p:cNvSpPr>
          <p:nvPr userDrawn="1"/>
        </p:nvSpPr>
        <p:spPr>
          <a:xfrm>
            <a:off x="340818" y="856343"/>
            <a:ext cx="10515600" cy="518380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000" b="1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dirty="0"/>
          </a:p>
        </p:txBody>
      </p:sp>
      <p:sp>
        <p:nvSpPr>
          <p:cNvPr id="10" name="제목 9">
            <a:extLst>
              <a:ext uri="{FF2B5EF4-FFF2-40B4-BE49-F238E27FC236}">
                <a16:creationId xmlns:a16="http://schemas.microsoft.com/office/drawing/2014/main" id="{4488A1B7-3775-4733-B74A-DB11FB1CA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818" y="856343"/>
            <a:ext cx="10515600" cy="532843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65DC7745-CFEB-473E-B591-6C6CB120B133}"/>
              </a:ext>
            </a:extLst>
          </p:cNvPr>
          <p:cNvCxnSpPr>
            <a:cxnSpLocks/>
          </p:cNvCxnSpPr>
          <p:nvPr userDrawn="1"/>
        </p:nvCxnSpPr>
        <p:spPr>
          <a:xfrm>
            <a:off x="385011" y="1389186"/>
            <a:ext cx="4975057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76F4E7E9-D0A1-4CB4-A0D7-607916678701}"/>
              </a:ext>
            </a:extLst>
          </p:cNvPr>
          <p:cNvSpPr/>
          <p:nvPr userDrawn="1"/>
        </p:nvSpPr>
        <p:spPr>
          <a:xfrm>
            <a:off x="-1" y="6455884"/>
            <a:ext cx="11550317" cy="40211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800" b="1" i="1" dirty="0">
                <a:latin typeface="times" panose="02020603050405020304" pitchFamily="18" charset="0"/>
                <a:cs typeface="times" panose="02020603050405020304" pitchFamily="18" charset="0"/>
              </a:rPr>
              <a:t>7. Latest trends</a:t>
            </a:r>
          </a:p>
        </p:txBody>
      </p:sp>
    </p:spTree>
    <p:extLst>
      <p:ext uri="{BB962C8B-B14F-4D97-AF65-F5344CB8AC3E}">
        <p14:creationId xmlns:p14="http://schemas.microsoft.com/office/powerpoint/2010/main" val="4288110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E93A96D-749D-4AC1-9730-10DDBAD7E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0818" y="168986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D9C0502-C928-45E1-82E4-FA39FD71B0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9DFCE-1D31-4557-B084-B86AE0CA2D5B}" type="datetime1">
              <a:rPr lang="ko-KR" altLang="en-US" smtClean="0"/>
              <a:t>2023-11-07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470D598-0EAF-4A82-9672-39FBD6911F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06FFC6A-7B4E-4798-B54B-83F4498745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00556" y="64644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25691CF1-F1F8-427D-93D6-78C075E18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6FBFE932-F7F8-4AE3-9137-7F3FD0A6680E}"/>
              </a:ext>
            </a:extLst>
          </p:cNvPr>
          <p:cNvSpPr/>
          <p:nvPr userDrawn="1"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600" b="1" i="1" dirty="0">
                <a:latin typeface="times" panose="02020603050405020304" pitchFamily="18" charset="0"/>
                <a:cs typeface="times" panose="02020603050405020304" pitchFamily="18" charset="0"/>
              </a:rPr>
              <a:t>Namgyu Jung</a:t>
            </a:r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6" name="제목 개체 틀 15">
            <a:extLst>
              <a:ext uri="{FF2B5EF4-FFF2-40B4-BE49-F238E27FC236}">
                <a16:creationId xmlns:a16="http://schemas.microsoft.com/office/drawing/2014/main" id="{008F8F28-2CEA-45AB-84D9-B52181343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381785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51" r:id="rId11"/>
    <p:sldLayoutId id="2147483652" r:id="rId12"/>
    <p:sldLayoutId id="2147483653" r:id="rId13"/>
    <p:sldLayoutId id="2147483654" r:id="rId14"/>
    <p:sldLayoutId id="2147483655" r:id="rId15"/>
    <p:sldLayoutId id="2147483656" r:id="rId16"/>
    <p:sldLayoutId id="2147483657" r:id="rId17"/>
    <p:sldLayoutId id="2147483658" r:id="rId18"/>
    <p:sldLayoutId id="2147483659" r:id="rId19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000" b="1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Rectangle 192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9" y="450222"/>
            <a:ext cx="3902420" cy="3531840"/>
          </a:xfrm>
          <a:prstGeom prst="rect">
            <a:avLst/>
          </a:prstGeom>
          <a:solidFill>
            <a:srgbClr val="595959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C1E381B1-A175-4FD0-BCE6-3DAB52E53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361" y="884652"/>
            <a:ext cx="3629815" cy="2662980"/>
          </a:xfrm>
        </p:spPr>
        <p:txBody>
          <a:bodyPr anchor="ctr">
            <a:normAutofit/>
          </a:bodyPr>
          <a:lstStyle/>
          <a:p>
            <a:r>
              <a:rPr lang="en-US" altLang="ko-KR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Panoptic </a:t>
            </a:r>
            <a:br>
              <a:rPr lang="en-US" altLang="ko-KR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Scene Graph Generation</a:t>
            </a: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FB2B6738-30C2-42E0-92BA-500EEE519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4870" y="448056"/>
            <a:ext cx="7196328" cy="3538728"/>
          </a:xfrm>
          <a:prstGeom prst="rect">
            <a:avLst/>
          </a:prstGeom>
          <a:solidFill>
            <a:srgbClr val="3E7FBB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145670"/>
            <a:ext cx="2391411" cy="2262108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부제목 2">
            <a:extLst>
              <a:ext uri="{FF2B5EF4-FFF2-40B4-BE49-F238E27FC236}">
                <a16:creationId xmlns:a16="http://schemas.microsoft.com/office/drawing/2014/main" id="{60FF3B19-2987-4414-A10D-DAE39386AB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4451" y="4381694"/>
            <a:ext cx="2020568" cy="1788787"/>
          </a:xfrm>
        </p:spPr>
        <p:txBody>
          <a:bodyPr anchor="ctr">
            <a:normAutofit/>
          </a:bodyPr>
          <a:lstStyle/>
          <a:p>
            <a:pPr algn="l"/>
            <a:r>
              <a:rPr lang="en-US" altLang="ko-KR" sz="16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 November</a:t>
            </a:r>
            <a:r>
              <a:rPr lang="ko-KR" altLang="en-US" sz="16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6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  <a:p>
            <a:pPr algn="l"/>
            <a:endParaRPr lang="en-US" altLang="ko-KR" sz="1600" b="1" i="1" dirty="0">
              <a:solidFill>
                <a:srgbClr val="FFFFFF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r"/>
            <a:r>
              <a:rPr lang="en-US" altLang="ko-KR" sz="1600" b="1" i="1" dirty="0">
                <a:solidFill>
                  <a:srgbClr val="FFFF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Gachon</a:t>
            </a:r>
            <a:r>
              <a:rPr lang="ko-KR" altLang="en-US" sz="1600" b="1" i="1" dirty="0">
                <a:solidFill>
                  <a:srgbClr val="FFFF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altLang="ko-KR" sz="1600" b="1" i="1" dirty="0">
                <a:solidFill>
                  <a:srgbClr val="FFFF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university</a:t>
            </a:r>
          </a:p>
          <a:p>
            <a:pPr algn="r"/>
            <a:r>
              <a:rPr lang="en-US" altLang="ko-KR" sz="1600" b="1" i="1" dirty="0">
                <a:solidFill>
                  <a:srgbClr val="FFFF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Ph.D. student</a:t>
            </a:r>
          </a:p>
          <a:p>
            <a:pPr algn="r"/>
            <a:r>
              <a:rPr lang="en-US" altLang="ko-KR" sz="1600" b="1" i="1" dirty="0">
                <a:solidFill>
                  <a:srgbClr val="FFFFFF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Namgyu Jung</a:t>
            </a:r>
            <a:endParaRPr lang="ko-KR" altLang="en-US" sz="1600" b="1" i="1" dirty="0">
              <a:solidFill>
                <a:srgbClr val="FFFFFF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736FE8F5-3FB3-48E6-995A-0B23EE9E1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8353" y="4146797"/>
            <a:ext cx="1351062" cy="1060960"/>
          </a:xfrm>
          <a:prstGeom prst="rect">
            <a:avLst/>
          </a:prstGeom>
          <a:solidFill>
            <a:srgbClr val="496075">
              <a:alpha val="20000"/>
            </a:srgbClr>
          </a:solidFill>
          <a:ln w="25400">
            <a:solidFill>
              <a:srgbClr val="496075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B1B1B"/>
              </a:solidFill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A4977D79-90D9-48E1-B887-CE7ABE7A7E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7136" y="4142232"/>
            <a:ext cx="3520440" cy="2267712"/>
          </a:xfrm>
          <a:prstGeom prst="rect">
            <a:avLst/>
          </a:prstGeom>
          <a:solidFill>
            <a:srgbClr val="3E7FBB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3417" y="5350513"/>
            <a:ext cx="1351062" cy="1060960"/>
          </a:xfrm>
          <a:prstGeom prst="rect">
            <a:avLst/>
          </a:prstGeom>
          <a:solidFill>
            <a:srgbClr val="496075"/>
          </a:solidFill>
          <a:ln w="25400">
            <a:solidFill>
              <a:srgbClr val="4960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B1B1B"/>
              </a:solidFill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05B90C22-87CC-4834-9BCA-D90C15710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93024" y="4142232"/>
            <a:ext cx="3520440" cy="2267712"/>
          </a:xfrm>
          <a:prstGeom prst="rect">
            <a:avLst/>
          </a:prstGeom>
          <a:solidFill>
            <a:srgbClr val="3E7FBB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0340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F79C251-5409-4A99-AF7E-DF29249B2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Panoptic Quality (PQ)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879F3E53-848E-4AE2-A1CB-721052FC543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464300"/>
            <a:ext cx="2743200" cy="365125"/>
          </a:xfrm>
        </p:spPr>
        <p:txBody>
          <a:bodyPr/>
          <a:lstStyle/>
          <a:p>
            <a:fld id="{25691CF1-F1F8-427D-93D6-78C075E18FA6}" type="slidenum">
              <a:rPr lang="ko-KR" altLang="en-US" smtClean="0"/>
              <a:t>2</a:t>
            </a:fld>
            <a:endParaRPr lang="ko-KR" altLang="en-US"/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98012020-3C3F-9346-9A68-09DEB742F5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612484"/>
              </p:ext>
            </p:extLst>
          </p:nvPr>
        </p:nvGraphicFramePr>
        <p:xfrm>
          <a:off x="1043873" y="3445325"/>
          <a:ext cx="10260003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9231">
                  <a:extLst>
                    <a:ext uri="{9D8B030D-6E8A-4147-A177-3AD203B41FA5}">
                      <a16:colId xmlns:a16="http://schemas.microsoft.com/office/drawing/2014/main" val="4246510588"/>
                    </a:ext>
                  </a:extLst>
                </a:gridCol>
                <a:gridCol w="789231">
                  <a:extLst>
                    <a:ext uri="{9D8B030D-6E8A-4147-A177-3AD203B41FA5}">
                      <a16:colId xmlns:a16="http://schemas.microsoft.com/office/drawing/2014/main" val="3233306321"/>
                    </a:ext>
                  </a:extLst>
                </a:gridCol>
                <a:gridCol w="789231">
                  <a:extLst>
                    <a:ext uri="{9D8B030D-6E8A-4147-A177-3AD203B41FA5}">
                      <a16:colId xmlns:a16="http://schemas.microsoft.com/office/drawing/2014/main" val="1732693702"/>
                    </a:ext>
                  </a:extLst>
                </a:gridCol>
                <a:gridCol w="789231">
                  <a:extLst>
                    <a:ext uri="{9D8B030D-6E8A-4147-A177-3AD203B41FA5}">
                      <a16:colId xmlns:a16="http://schemas.microsoft.com/office/drawing/2014/main" val="2129443800"/>
                    </a:ext>
                  </a:extLst>
                </a:gridCol>
                <a:gridCol w="789231">
                  <a:extLst>
                    <a:ext uri="{9D8B030D-6E8A-4147-A177-3AD203B41FA5}">
                      <a16:colId xmlns:a16="http://schemas.microsoft.com/office/drawing/2014/main" val="815615353"/>
                    </a:ext>
                  </a:extLst>
                </a:gridCol>
                <a:gridCol w="789231">
                  <a:extLst>
                    <a:ext uri="{9D8B030D-6E8A-4147-A177-3AD203B41FA5}">
                      <a16:colId xmlns:a16="http://schemas.microsoft.com/office/drawing/2014/main" val="849801309"/>
                    </a:ext>
                  </a:extLst>
                </a:gridCol>
                <a:gridCol w="789231">
                  <a:extLst>
                    <a:ext uri="{9D8B030D-6E8A-4147-A177-3AD203B41FA5}">
                      <a16:colId xmlns:a16="http://schemas.microsoft.com/office/drawing/2014/main" val="2138278307"/>
                    </a:ext>
                  </a:extLst>
                </a:gridCol>
                <a:gridCol w="789231">
                  <a:extLst>
                    <a:ext uri="{9D8B030D-6E8A-4147-A177-3AD203B41FA5}">
                      <a16:colId xmlns:a16="http://schemas.microsoft.com/office/drawing/2014/main" val="141401435"/>
                    </a:ext>
                  </a:extLst>
                </a:gridCol>
                <a:gridCol w="789231">
                  <a:extLst>
                    <a:ext uri="{9D8B030D-6E8A-4147-A177-3AD203B41FA5}">
                      <a16:colId xmlns:a16="http://schemas.microsoft.com/office/drawing/2014/main" val="1648730156"/>
                    </a:ext>
                  </a:extLst>
                </a:gridCol>
                <a:gridCol w="789231">
                  <a:extLst>
                    <a:ext uri="{9D8B030D-6E8A-4147-A177-3AD203B41FA5}">
                      <a16:colId xmlns:a16="http://schemas.microsoft.com/office/drawing/2014/main" val="316894341"/>
                    </a:ext>
                  </a:extLst>
                </a:gridCol>
                <a:gridCol w="789231">
                  <a:extLst>
                    <a:ext uri="{9D8B030D-6E8A-4147-A177-3AD203B41FA5}">
                      <a16:colId xmlns:a16="http://schemas.microsoft.com/office/drawing/2014/main" val="1223198473"/>
                    </a:ext>
                  </a:extLst>
                </a:gridCol>
                <a:gridCol w="789231">
                  <a:extLst>
                    <a:ext uri="{9D8B030D-6E8A-4147-A177-3AD203B41FA5}">
                      <a16:colId xmlns:a16="http://schemas.microsoft.com/office/drawing/2014/main" val="4062970297"/>
                    </a:ext>
                  </a:extLst>
                </a:gridCol>
                <a:gridCol w="789231">
                  <a:extLst>
                    <a:ext uri="{9D8B030D-6E8A-4147-A177-3AD203B41FA5}">
                      <a16:colId xmlns:a16="http://schemas.microsoft.com/office/drawing/2014/main" val="1517157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/>
                        <a:t>Backbone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/>
                        <a:t>Detector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/>
                        <a:t>Model</a:t>
                      </a:r>
                      <a:endParaRPr lang="ko-KR" altLang="en-US" sz="9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/>
                        <a:t>PQ</a:t>
                      </a:r>
                      <a:endParaRPr lang="ko-KR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/>
                        <a:t>SQ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/>
                        <a:t>RQ</a:t>
                      </a:r>
                      <a:endParaRPr lang="ko-KR" altLang="en-US" sz="9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/>
                        <a:t>PQ_th</a:t>
                      </a:r>
                      <a:endParaRPr lang="ko-KR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/>
                        <a:t>SQ_th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/>
                        <a:t>RQ_th</a:t>
                      </a:r>
                      <a:endParaRPr lang="ko-KR" altLang="en-US" sz="9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/>
                        <a:t>PQ_st</a:t>
                      </a:r>
                      <a:endParaRPr lang="ko-KR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/>
                        <a:t>SQ_st</a:t>
                      </a:r>
                      <a:endParaRPr lang="ko-KR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/>
                        <a:t>RQ_st</a:t>
                      </a:r>
                      <a:endParaRPr lang="ko-KR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/>
                        <a:t>Reference</a:t>
                      </a:r>
                      <a:endParaRPr lang="ko-KR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34887238"/>
                  </a:ext>
                </a:extLst>
              </a:tr>
              <a:tr h="370840">
                <a:tc rowSpan="6"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ResNet-50</a:t>
                      </a:r>
                      <a:endParaRPr lang="ko-KR" altLang="en-US" sz="700" dirty="0"/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Faster R-CNN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1" dirty="0"/>
                        <a:t>IMP</a:t>
                      </a:r>
                      <a:endParaRPr lang="ko-KR" altLang="en-US" sz="7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40.36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77.48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49.31</a:t>
                      </a:r>
                      <a:endParaRPr lang="ko-KR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48.10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81.16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57.75</a:t>
                      </a:r>
                      <a:endParaRPr lang="ko-KR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28.66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71.93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36.57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CVPR’17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3306014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/>
                        <a:t>Faster R-CNN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1" dirty="0"/>
                        <a:t>MOTIFS</a:t>
                      </a:r>
                      <a:endParaRPr lang="ko-KR" altLang="en-US" sz="7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40.36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77.48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49.31</a:t>
                      </a:r>
                      <a:endParaRPr lang="ko-KR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48.10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81.16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57.75</a:t>
                      </a:r>
                      <a:endParaRPr lang="ko-KR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28.66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71.93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36.57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CVPR’18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7894703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/>
                        <a:t>Faster R-CNN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1" dirty="0"/>
                        <a:t>VCTree</a:t>
                      </a:r>
                      <a:endParaRPr lang="ko-KR" altLang="en-US" sz="7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40.36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77.48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49.31</a:t>
                      </a:r>
                      <a:endParaRPr lang="ko-KR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48.10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81.16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57.75</a:t>
                      </a:r>
                      <a:endParaRPr lang="ko-KR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28.66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71.93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36.57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CVPR’19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4004635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/>
                        <a:t>Faster R-CNN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1" dirty="0"/>
                        <a:t>GPSNet</a:t>
                      </a:r>
                      <a:endParaRPr lang="ko-KR" altLang="en-US" sz="7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40.36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77.48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49.31</a:t>
                      </a:r>
                      <a:endParaRPr lang="ko-KR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48.10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81.16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57.75</a:t>
                      </a:r>
                      <a:endParaRPr lang="ko-KR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28.66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71.93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36.57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CVPR’20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2581908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/>
                        <a:t>Faster R-CNN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1" dirty="0"/>
                        <a:t>PSGTR</a:t>
                      </a:r>
                      <a:endParaRPr lang="ko-KR" altLang="en-US" sz="7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34.47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74.63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43.97</a:t>
                      </a:r>
                      <a:endParaRPr lang="ko-KR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38.37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75.34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48.69</a:t>
                      </a:r>
                      <a:endParaRPr lang="ko-KR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28.57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73.55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36.84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ECCV’22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9568359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dirty="0"/>
                        <a:t>DETR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1" dirty="0"/>
                        <a:t>PSGFormer</a:t>
                      </a:r>
                      <a:endParaRPr lang="ko-KR" altLang="en-US" sz="7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41.12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78.97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50.98</a:t>
                      </a:r>
                      <a:endParaRPr lang="ko-KR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46.45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80.40</a:t>
                      </a:r>
                      <a:endParaRPr lang="ko-KR" altLang="en-US" sz="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57.12</a:t>
                      </a:r>
                      <a:endParaRPr lang="ko-KR" altLang="en-US" sz="7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33.09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76.81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41.69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dirty="0"/>
                        <a:t>ECCV’22</a:t>
                      </a:r>
                      <a:endParaRPr lang="ko-KR" altLang="en-US" sz="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61205623"/>
                  </a:ext>
                </a:extLst>
              </a:tr>
            </a:tbl>
          </a:graphicData>
        </a:graphic>
      </p:graphicFrame>
      <p:sp>
        <p:nvSpPr>
          <p:cNvPr id="4" name="내용 개체 틀 1">
            <a:extLst>
              <a:ext uri="{FF2B5EF4-FFF2-40B4-BE49-F238E27FC236}">
                <a16:creationId xmlns:a16="http://schemas.microsoft.com/office/drawing/2014/main" id="{521A9950-258E-0A10-F0F6-1E8821D8F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702" y="1689867"/>
            <a:ext cx="10515600" cy="4351338"/>
          </a:xfrm>
        </p:spPr>
        <p:txBody>
          <a:bodyPr/>
          <a:lstStyle/>
          <a:p>
            <a:r>
              <a:rPr lang="en-US" altLang="ko-KR" dirty="0"/>
              <a:t>PQ	: </a:t>
            </a:r>
            <a:r>
              <a:rPr lang="ko-KR" altLang="en-US" dirty="0"/>
              <a:t>분할 작업 평가를 위한 </a:t>
            </a:r>
            <a:r>
              <a:rPr lang="en-US" altLang="ko-KR" dirty="0"/>
              <a:t>panoptic </a:t>
            </a:r>
            <a:r>
              <a:rPr lang="ko-KR" altLang="en-US" dirty="0"/>
              <a:t>품질</a:t>
            </a:r>
            <a:endParaRPr lang="en-US" altLang="ko-KR" dirty="0"/>
          </a:p>
          <a:p>
            <a:r>
              <a:rPr lang="en-US" altLang="ko-KR" dirty="0"/>
              <a:t>SQ	: </a:t>
            </a:r>
            <a:r>
              <a:rPr lang="ko-KR" altLang="en-US" dirty="0"/>
              <a:t>모델의 예측 </a:t>
            </a:r>
            <a:r>
              <a:rPr lang="en-US" altLang="ko-KR" dirty="0"/>
              <a:t>segment</a:t>
            </a:r>
            <a:r>
              <a:rPr lang="ko-KR" altLang="en-US" dirty="0"/>
              <a:t>와 실제 </a:t>
            </a:r>
            <a:r>
              <a:rPr lang="en-US" altLang="ko-KR" dirty="0"/>
              <a:t>segment</a:t>
            </a:r>
            <a:r>
              <a:rPr lang="ko-KR" altLang="en-US" dirty="0"/>
              <a:t>와의 차이</a:t>
            </a:r>
            <a:endParaRPr lang="en-US" altLang="ko-KR" dirty="0"/>
          </a:p>
          <a:p>
            <a:r>
              <a:rPr lang="en-US" altLang="ko-KR" dirty="0"/>
              <a:t>RQ	: </a:t>
            </a:r>
            <a:r>
              <a:rPr lang="ko-KR" altLang="en-US" dirty="0"/>
              <a:t>모델이 예측을 올바르게 수행하는지에 대해 측정</a:t>
            </a:r>
          </a:p>
        </p:txBody>
      </p:sp>
    </p:spTree>
    <p:extLst>
      <p:ext uri="{BB962C8B-B14F-4D97-AF65-F5344CB8AC3E}">
        <p14:creationId xmlns:p14="http://schemas.microsoft.com/office/powerpoint/2010/main" val="2409511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F79C251-5409-4A99-AF7E-DF29249B2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Scene Graph Generation (SGGen)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879F3E53-848E-4AE2-A1CB-721052FC543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464300"/>
            <a:ext cx="2743200" cy="365125"/>
          </a:xfrm>
        </p:spPr>
        <p:txBody>
          <a:bodyPr/>
          <a:lstStyle/>
          <a:p>
            <a:fld id="{25691CF1-F1F8-427D-93D6-78C075E18FA6}" type="slidenum">
              <a:rPr lang="ko-KR" altLang="en-US" smtClean="0"/>
              <a:t>3</a:t>
            </a:fld>
            <a:endParaRPr lang="ko-KR" altLang="en-US"/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98012020-3C3F-9346-9A68-09DEB742F5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961417"/>
              </p:ext>
            </p:extLst>
          </p:nvPr>
        </p:nvGraphicFramePr>
        <p:xfrm>
          <a:off x="1043873" y="3445325"/>
          <a:ext cx="1032544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544">
                  <a:extLst>
                    <a:ext uri="{9D8B030D-6E8A-4147-A177-3AD203B41FA5}">
                      <a16:colId xmlns:a16="http://schemas.microsoft.com/office/drawing/2014/main" val="4246510588"/>
                    </a:ext>
                  </a:extLst>
                </a:gridCol>
                <a:gridCol w="1032544">
                  <a:extLst>
                    <a:ext uri="{9D8B030D-6E8A-4147-A177-3AD203B41FA5}">
                      <a16:colId xmlns:a16="http://schemas.microsoft.com/office/drawing/2014/main" val="3233306321"/>
                    </a:ext>
                  </a:extLst>
                </a:gridCol>
                <a:gridCol w="1032544">
                  <a:extLst>
                    <a:ext uri="{9D8B030D-6E8A-4147-A177-3AD203B41FA5}">
                      <a16:colId xmlns:a16="http://schemas.microsoft.com/office/drawing/2014/main" val="1732693702"/>
                    </a:ext>
                  </a:extLst>
                </a:gridCol>
                <a:gridCol w="1032544">
                  <a:extLst>
                    <a:ext uri="{9D8B030D-6E8A-4147-A177-3AD203B41FA5}">
                      <a16:colId xmlns:a16="http://schemas.microsoft.com/office/drawing/2014/main" val="2129443800"/>
                    </a:ext>
                  </a:extLst>
                </a:gridCol>
                <a:gridCol w="1032544">
                  <a:extLst>
                    <a:ext uri="{9D8B030D-6E8A-4147-A177-3AD203B41FA5}">
                      <a16:colId xmlns:a16="http://schemas.microsoft.com/office/drawing/2014/main" val="815615353"/>
                    </a:ext>
                  </a:extLst>
                </a:gridCol>
                <a:gridCol w="1032544">
                  <a:extLst>
                    <a:ext uri="{9D8B030D-6E8A-4147-A177-3AD203B41FA5}">
                      <a16:colId xmlns:a16="http://schemas.microsoft.com/office/drawing/2014/main" val="849801309"/>
                    </a:ext>
                  </a:extLst>
                </a:gridCol>
                <a:gridCol w="1032544">
                  <a:extLst>
                    <a:ext uri="{9D8B030D-6E8A-4147-A177-3AD203B41FA5}">
                      <a16:colId xmlns:a16="http://schemas.microsoft.com/office/drawing/2014/main" val="2138278307"/>
                    </a:ext>
                  </a:extLst>
                </a:gridCol>
                <a:gridCol w="1032544">
                  <a:extLst>
                    <a:ext uri="{9D8B030D-6E8A-4147-A177-3AD203B41FA5}">
                      <a16:colId xmlns:a16="http://schemas.microsoft.com/office/drawing/2014/main" val="141401435"/>
                    </a:ext>
                  </a:extLst>
                </a:gridCol>
                <a:gridCol w="1032544">
                  <a:extLst>
                    <a:ext uri="{9D8B030D-6E8A-4147-A177-3AD203B41FA5}">
                      <a16:colId xmlns:a16="http://schemas.microsoft.com/office/drawing/2014/main" val="1648730156"/>
                    </a:ext>
                  </a:extLst>
                </a:gridCol>
                <a:gridCol w="1032544">
                  <a:extLst>
                    <a:ext uri="{9D8B030D-6E8A-4147-A177-3AD203B41FA5}">
                      <a16:colId xmlns:a16="http://schemas.microsoft.com/office/drawing/2014/main" val="1517157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Backbone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Detector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Model</a:t>
                      </a:r>
                      <a:endParaRPr lang="ko-KR" altLang="en-US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R@20</a:t>
                      </a:r>
                      <a:endParaRPr lang="ko-KR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R@50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R@100</a:t>
                      </a:r>
                      <a:endParaRPr lang="ko-KR" altLang="en-US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mR@20</a:t>
                      </a:r>
                      <a:endParaRPr lang="ko-KR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mR@50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mR@100</a:t>
                      </a:r>
                      <a:endParaRPr lang="ko-KR" altLang="en-US" sz="12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Reference</a:t>
                      </a:r>
                      <a:endParaRPr lang="ko-KR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34887238"/>
                  </a:ext>
                </a:extLst>
              </a:tr>
              <a:tr h="370840">
                <a:tc rowSpan="6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ResNet-50</a:t>
                      </a:r>
                      <a:endParaRPr lang="ko-KR" altLang="en-US" sz="1050" dirty="0"/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Faster R-CNN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/>
                        <a:t>IMP</a:t>
                      </a:r>
                      <a:endParaRPr lang="ko-KR" altLang="en-US" sz="105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16.51</a:t>
                      </a:r>
                      <a:endParaRPr lang="ko-KR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18.10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18.64</a:t>
                      </a:r>
                      <a:endParaRPr lang="ko-KR" altLang="en-US" sz="105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6.52</a:t>
                      </a:r>
                      <a:endParaRPr lang="ko-KR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7.05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7.23</a:t>
                      </a:r>
                      <a:endParaRPr lang="ko-KR" altLang="en-US" sz="105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CVPR’17</a:t>
                      </a:r>
                      <a:endParaRPr lang="ko-KR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3306014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/>
                        <a:t>MOTIFS</a:t>
                      </a:r>
                      <a:endParaRPr lang="ko-KR" altLang="en-US" sz="105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19.99</a:t>
                      </a:r>
                      <a:endParaRPr lang="ko-KR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21.65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22.03</a:t>
                      </a:r>
                      <a:endParaRPr lang="ko-KR" altLang="en-US" sz="105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9.10</a:t>
                      </a:r>
                      <a:endParaRPr lang="ko-KR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9.57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9.69</a:t>
                      </a:r>
                      <a:endParaRPr lang="ko-KR" altLang="en-US" sz="105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CVPR’18</a:t>
                      </a:r>
                      <a:endParaRPr lang="ko-KR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7894703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/>
                        <a:t>VCTree</a:t>
                      </a:r>
                      <a:endParaRPr lang="ko-KR" altLang="en-US" sz="105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20.61</a:t>
                      </a:r>
                      <a:endParaRPr lang="ko-KR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22.12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22.53</a:t>
                      </a:r>
                      <a:endParaRPr lang="ko-KR" altLang="en-US" sz="105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9.70</a:t>
                      </a:r>
                      <a:endParaRPr lang="ko-KR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10.14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10.22</a:t>
                      </a:r>
                      <a:endParaRPr lang="ko-KR" altLang="en-US" sz="105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CVPR’19</a:t>
                      </a:r>
                      <a:endParaRPr lang="ko-KR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4004635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/>
                        <a:t>GPSNet</a:t>
                      </a:r>
                      <a:endParaRPr lang="ko-KR" altLang="en-US" sz="105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16.77</a:t>
                      </a:r>
                      <a:endParaRPr lang="ko-KR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18.57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19.19</a:t>
                      </a:r>
                      <a:endParaRPr lang="ko-KR" altLang="en-US" sz="105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5.43</a:t>
                      </a:r>
                      <a:endParaRPr lang="ko-KR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5.91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6.08</a:t>
                      </a:r>
                      <a:endParaRPr lang="ko-KR" altLang="en-US" sz="105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CVPR’20</a:t>
                      </a:r>
                      <a:endParaRPr lang="ko-KR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2581908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/>
                        <a:t>PSGTR</a:t>
                      </a:r>
                      <a:endParaRPr lang="ko-KR" altLang="en-US" sz="105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25.47</a:t>
                      </a:r>
                      <a:endParaRPr lang="ko-KR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27.54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27.57</a:t>
                      </a:r>
                      <a:endParaRPr lang="ko-KR" altLang="en-US" sz="105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15.27</a:t>
                      </a:r>
                      <a:endParaRPr lang="ko-KR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16.77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16.79</a:t>
                      </a:r>
                      <a:endParaRPr lang="ko-KR" altLang="en-US" sz="105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ECCV’22</a:t>
                      </a:r>
                      <a:endParaRPr lang="ko-KR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9568359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/>
                        <a:t>DETR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/>
                        <a:t>PSGFormer</a:t>
                      </a:r>
                      <a:endParaRPr lang="ko-KR" altLang="en-US" sz="105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17.86</a:t>
                      </a:r>
                      <a:endParaRPr lang="ko-KR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19.44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19.82</a:t>
                      </a:r>
                      <a:endParaRPr lang="ko-KR" altLang="en-US" sz="105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14.67</a:t>
                      </a:r>
                      <a:endParaRPr lang="ko-KR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16.91</a:t>
                      </a:r>
                      <a:endParaRPr lang="ko-KR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17.18</a:t>
                      </a:r>
                      <a:endParaRPr lang="ko-KR" altLang="en-US" sz="105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ECCV’22</a:t>
                      </a:r>
                      <a:endParaRPr lang="ko-KR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61205623"/>
                  </a:ext>
                </a:extLst>
              </a:tr>
            </a:tbl>
          </a:graphicData>
        </a:graphic>
      </p:graphicFrame>
      <p:sp>
        <p:nvSpPr>
          <p:cNvPr id="7" name="내용 개체 틀 1">
            <a:extLst>
              <a:ext uri="{FF2B5EF4-FFF2-40B4-BE49-F238E27FC236}">
                <a16:creationId xmlns:a16="http://schemas.microsoft.com/office/drawing/2014/main" id="{C8612655-944B-9DA3-EEDE-74D43F4FF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702" y="1689867"/>
            <a:ext cx="10515600" cy="4351338"/>
          </a:xfrm>
        </p:spPr>
        <p:txBody>
          <a:bodyPr/>
          <a:lstStyle/>
          <a:p>
            <a:r>
              <a:rPr lang="en-US" altLang="ko-KR" dirty="0"/>
              <a:t>Object</a:t>
            </a:r>
            <a:r>
              <a:rPr lang="ko-KR" altLang="en-US" dirty="0"/>
              <a:t>를 </a:t>
            </a:r>
            <a:r>
              <a:rPr lang="en-US" altLang="ko-KR" dirty="0"/>
              <a:t>Detection</a:t>
            </a:r>
            <a:r>
              <a:rPr lang="ko-KR" altLang="en-US" dirty="0"/>
              <a:t>하는 것과 동시에 검출된 </a:t>
            </a:r>
            <a:r>
              <a:rPr lang="en-US" altLang="ko-KR" dirty="0"/>
              <a:t>Object</a:t>
            </a:r>
            <a:r>
              <a:rPr lang="ko-KR" altLang="en-US" dirty="0"/>
              <a:t>의 </a:t>
            </a:r>
            <a:r>
              <a:rPr lang="en-US" altLang="ko-KR" dirty="0"/>
              <a:t>pair</a:t>
            </a:r>
            <a:r>
              <a:rPr lang="ko-KR" altLang="en-US" dirty="0"/>
              <a:t>간의 </a:t>
            </a:r>
            <a:r>
              <a:rPr lang="en-US" altLang="ko-KR" dirty="0"/>
              <a:t>predicate</a:t>
            </a:r>
            <a:r>
              <a:rPr lang="ko-KR" altLang="en-US" dirty="0"/>
              <a:t>를 예측</a:t>
            </a:r>
            <a:endParaRPr lang="en-US" altLang="ko-KR" dirty="0"/>
          </a:p>
          <a:p>
            <a:r>
              <a:rPr lang="en-US" altLang="ko-KR" dirty="0"/>
              <a:t>R@K 	: </a:t>
            </a:r>
            <a:r>
              <a:rPr lang="ko-KR" altLang="en-US" dirty="0"/>
              <a:t>이미지의 </a:t>
            </a:r>
            <a:r>
              <a:rPr lang="en-US" altLang="ko-KR" dirty="0"/>
              <a:t>K</a:t>
            </a:r>
            <a:r>
              <a:rPr lang="ko-KR" altLang="en-US" dirty="0"/>
              <a:t>개 예측</a:t>
            </a:r>
            <a:endParaRPr lang="en-US" altLang="ko-KR" dirty="0"/>
          </a:p>
          <a:p>
            <a:r>
              <a:rPr lang="en-US" altLang="ko-KR" dirty="0"/>
              <a:t>mR@K	: </a:t>
            </a:r>
            <a:r>
              <a:rPr lang="ko-KR" altLang="en-US" dirty="0"/>
              <a:t>이미지의 각 </a:t>
            </a:r>
            <a:r>
              <a:rPr lang="en-US" altLang="ko-KR" dirty="0"/>
              <a:t>predicate</a:t>
            </a:r>
            <a:r>
              <a:rPr lang="ko-KR" altLang="en-US" dirty="0"/>
              <a:t>에 대한 독립적인 </a:t>
            </a:r>
            <a:r>
              <a:rPr lang="en-US" altLang="ko-KR" dirty="0"/>
              <a:t>K</a:t>
            </a:r>
            <a:r>
              <a:rPr lang="ko-KR" altLang="en-US" dirty="0"/>
              <a:t>개 예측 후 평균</a:t>
            </a:r>
          </a:p>
        </p:txBody>
      </p:sp>
    </p:spTree>
    <p:extLst>
      <p:ext uri="{BB962C8B-B14F-4D97-AF65-F5344CB8AC3E}">
        <p14:creationId xmlns:p14="http://schemas.microsoft.com/office/powerpoint/2010/main" val="3514344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F79C251-5409-4A99-AF7E-DF29249B2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Idea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879F3E53-848E-4AE2-A1CB-721052FC543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464300"/>
            <a:ext cx="2743200" cy="365125"/>
          </a:xfrm>
        </p:spPr>
        <p:txBody>
          <a:bodyPr/>
          <a:lstStyle/>
          <a:p>
            <a:fld id="{25691CF1-F1F8-427D-93D6-78C075E18FA6}" type="slidenum">
              <a:rPr lang="ko-KR" altLang="en-US" smtClean="0"/>
              <a:t>4</a:t>
            </a:fld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B0B0C8-75B7-F7E5-F2C8-A63201285E5A}"/>
              </a:ext>
            </a:extLst>
          </p:cNvPr>
          <p:cNvSpPr txBox="1"/>
          <p:nvPr/>
        </p:nvSpPr>
        <p:spPr>
          <a:xfrm>
            <a:off x="1149069" y="1764064"/>
            <a:ext cx="861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PSGTR</a:t>
            </a:r>
            <a:endParaRPr lang="ko-KR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F2ED27-5E6B-7D67-8DB3-084EEB2BC9F3}"/>
              </a:ext>
            </a:extLst>
          </p:cNvPr>
          <p:cNvSpPr txBox="1"/>
          <p:nvPr/>
        </p:nvSpPr>
        <p:spPr>
          <a:xfrm>
            <a:off x="3431023" y="1764064"/>
            <a:ext cx="1346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PSGFormer</a:t>
            </a:r>
            <a:endParaRPr lang="ko-KR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C191CD-9B16-2E4B-92DC-F627FAD129D8}"/>
              </a:ext>
            </a:extLst>
          </p:cNvPr>
          <p:cNvSpPr txBox="1"/>
          <p:nvPr/>
        </p:nvSpPr>
        <p:spPr>
          <a:xfrm>
            <a:off x="6521470" y="1764064"/>
            <a:ext cx="1025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Pair-Net</a:t>
            </a:r>
            <a:endParaRPr lang="ko-KR" alt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35D83A-2FA7-3F94-BC0E-804552AA3293}"/>
              </a:ext>
            </a:extLst>
          </p:cNvPr>
          <p:cNvSpPr txBox="1"/>
          <p:nvPr/>
        </p:nvSpPr>
        <p:spPr>
          <a:xfrm>
            <a:off x="9659798" y="176406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남규</a:t>
            </a: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DE64BD97-68E9-D531-D18D-BA7C08ACAE31}"/>
              </a:ext>
            </a:extLst>
          </p:cNvPr>
          <p:cNvSpPr/>
          <p:nvPr/>
        </p:nvSpPr>
        <p:spPr>
          <a:xfrm>
            <a:off x="2807936" y="2508274"/>
            <a:ext cx="1140977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Relation query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49F9BF2E-B5E0-8A81-BCEB-5D83D82A2A42}"/>
              </a:ext>
            </a:extLst>
          </p:cNvPr>
          <p:cNvSpPr/>
          <p:nvPr/>
        </p:nvSpPr>
        <p:spPr>
          <a:xfrm>
            <a:off x="4120404" y="2508274"/>
            <a:ext cx="1140977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Object</a:t>
            </a:r>
            <a:br>
              <a:rPr lang="en-US" altLang="ko-KR" sz="1200" b="1" dirty="0">
                <a:solidFill>
                  <a:schemeClr val="tx1"/>
                </a:solidFill>
              </a:rPr>
            </a:br>
            <a:r>
              <a:rPr lang="en-US" altLang="ko-KR" sz="1200" b="1" dirty="0">
                <a:solidFill>
                  <a:schemeClr val="tx1"/>
                </a:solidFill>
              </a:rPr>
              <a:t>query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1CA84689-9966-66F4-5E81-97A37E4EC77D}"/>
              </a:ext>
            </a:extLst>
          </p:cNvPr>
          <p:cNvSpPr/>
          <p:nvPr/>
        </p:nvSpPr>
        <p:spPr>
          <a:xfrm>
            <a:off x="5842450" y="2508274"/>
            <a:ext cx="1140977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Relation query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59714C20-CBB7-073E-DD4A-AF309D78E3E2}"/>
              </a:ext>
            </a:extLst>
          </p:cNvPr>
          <p:cNvSpPr/>
          <p:nvPr/>
        </p:nvSpPr>
        <p:spPr>
          <a:xfrm>
            <a:off x="7154918" y="2508274"/>
            <a:ext cx="1140977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Triplet query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212B31AD-11C0-E16E-8B86-468014E3D770}"/>
              </a:ext>
            </a:extLst>
          </p:cNvPr>
          <p:cNvSpPr/>
          <p:nvPr/>
        </p:nvSpPr>
        <p:spPr>
          <a:xfrm>
            <a:off x="8878311" y="2508274"/>
            <a:ext cx="1140977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Relation query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F5CF167C-4955-536B-2FF6-577CCBD85C9C}"/>
              </a:ext>
            </a:extLst>
          </p:cNvPr>
          <p:cNvSpPr/>
          <p:nvPr/>
        </p:nvSpPr>
        <p:spPr>
          <a:xfrm>
            <a:off x="10190779" y="2508274"/>
            <a:ext cx="1140977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Object</a:t>
            </a:r>
            <a:br>
              <a:rPr lang="en-US" altLang="ko-KR" sz="1200" b="1" dirty="0">
                <a:solidFill>
                  <a:schemeClr val="tx1"/>
                </a:solidFill>
              </a:rPr>
            </a:br>
            <a:r>
              <a:rPr lang="en-US" altLang="ko-KR" sz="1200" b="1" dirty="0">
                <a:solidFill>
                  <a:schemeClr val="tx1"/>
                </a:solidFill>
              </a:rPr>
              <a:t>query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294410B3-598A-28D3-990C-492C12ADDF88}"/>
              </a:ext>
            </a:extLst>
          </p:cNvPr>
          <p:cNvSpPr/>
          <p:nvPr/>
        </p:nvSpPr>
        <p:spPr>
          <a:xfrm>
            <a:off x="995320" y="4788729"/>
            <a:ext cx="1140977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Triplet decoder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35E0420E-4D80-309F-CAC9-C4B157FAA4D0}"/>
              </a:ext>
            </a:extLst>
          </p:cNvPr>
          <p:cNvSpPr/>
          <p:nvPr/>
        </p:nvSpPr>
        <p:spPr>
          <a:xfrm>
            <a:off x="2807936" y="3218935"/>
            <a:ext cx="1140977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Relation</a:t>
            </a:r>
            <a:br>
              <a:rPr lang="en-US" altLang="ko-KR" sz="1200" b="1" dirty="0">
                <a:solidFill>
                  <a:schemeClr val="tx1"/>
                </a:solidFill>
              </a:rPr>
            </a:br>
            <a:r>
              <a:rPr lang="en-US" altLang="ko-KR" sz="1200" b="1" dirty="0">
                <a:solidFill>
                  <a:schemeClr val="tx1"/>
                </a:solidFill>
              </a:rPr>
              <a:t>decoder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8DCBC3E0-5BC2-6739-B9BB-F9EE560CBCC1}"/>
              </a:ext>
            </a:extLst>
          </p:cNvPr>
          <p:cNvSpPr/>
          <p:nvPr/>
        </p:nvSpPr>
        <p:spPr>
          <a:xfrm>
            <a:off x="4120404" y="3222246"/>
            <a:ext cx="1140977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Object</a:t>
            </a:r>
            <a:br>
              <a:rPr lang="en-US" altLang="ko-KR" sz="1200" b="1" dirty="0">
                <a:solidFill>
                  <a:schemeClr val="tx1"/>
                </a:solidFill>
              </a:rPr>
            </a:br>
            <a:r>
              <a:rPr lang="en-US" altLang="ko-KR" sz="1200" b="1" dirty="0">
                <a:solidFill>
                  <a:schemeClr val="tx1"/>
                </a:solidFill>
              </a:rPr>
              <a:t>decoder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06B3FD45-E5E2-E1A0-DBBA-1099EB0851E4}"/>
              </a:ext>
            </a:extLst>
          </p:cNvPr>
          <p:cNvSpPr/>
          <p:nvPr/>
        </p:nvSpPr>
        <p:spPr>
          <a:xfrm>
            <a:off x="7154918" y="3222246"/>
            <a:ext cx="1140977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Object decoder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B645FCBD-43FA-7291-DB61-02F2A6775C42}"/>
              </a:ext>
            </a:extLst>
          </p:cNvPr>
          <p:cNvSpPr/>
          <p:nvPr/>
        </p:nvSpPr>
        <p:spPr>
          <a:xfrm>
            <a:off x="8878311" y="3218935"/>
            <a:ext cx="1140977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Relation</a:t>
            </a:r>
            <a:br>
              <a:rPr lang="en-US" altLang="ko-KR" sz="1200" b="1" dirty="0">
                <a:solidFill>
                  <a:schemeClr val="tx1"/>
                </a:solidFill>
              </a:rPr>
            </a:br>
            <a:r>
              <a:rPr lang="en-US" altLang="ko-KR" sz="1200" b="1" dirty="0">
                <a:solidFill>
                  <a:schemeClr val="tx1"/>
                </a:solidFill>
              </a:rPr>
              <a:t>decoder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47AB96C7-DF75-25A3-2EEA-1904BE3E6E49}"/>
              </a:ext>
            </a:extLst>
          </p:cNvPr>
          <p:cNvSpPr/>
          <p:nvPr/>
        </p:nvSpPr>
        <p:spPr>
          <a:xfrm>
            <a:off x="10190779" y="3222246"/>
            <a:ext cx="1140977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Object</a:t>
            </a:r>
            <a:br>
              <a:rPr lang="en-US" altLang="ko-KR" sz="1200" b="1" dirty="0">
                <a:solidFill>
                  <a:schemeClr val="tx1"/>
                </a:solidFill>
              </a:rPr>
            </a:br>
            <a:r>
              <a:rPr lang="en-US" altLang="ko-KR" sz="1200" b="1" dirty="0">
                <a:solidFill>
                  <a:schemeClr val="tx1"/>
                </a:solidFill>
              </a:rPr>
              <a:t>decoder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0C324E1C-CD9E-393B-039A-4CFA3027F77C}"/>
              </a:ext>
            </a:extLst>
          </p:cNvPr>
          <p:cNvSpPr/>
          <p:nvPr/>
        </p:nvSpPr>
        <p:spPr>
          <a:xfrm>
            <a:off x="5842450" y="4782234"/>
            <a:ext cx="2453445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Relation</a:t>
            </a:r>
            <a:br>
              <a:rPr lang="en-US" altLang="ko-KR" sz="1200" b="1" dirty="0">
                <a:solidFill>
                  <a:schemeClr val="tx1"/>
                </a:solidFill>
              </a:rPr>
            </a:br>
            <a:r>
              <a:rPr lang="en-US" altLang="ko-KR" sz="1200" b="1" dirty="0">
                <a:solidFill>
                  <a:schemeClr val="tx1"/>
                </a:solidFill>
              </a:rPr>
              <a:t>decoder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419806F0-72D1-1D40-55FC-0AC7BC2B9730}"/>
              </a:ext>
            </a:extLst>
          </p:cNvPr>
          <p:cNvSpPr/>
          <p:nvPr/>
        </p:nvSpPr>
        <p:spPr>
          <a:xfrm>
            <a:off x="2807936" y="4788729"/>
            <a:ext cx="2453445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matching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7EAAA1FE-EF43-7BED-E51A-9079014EC474}"/>
              </a:ext>
            </a:extLst>
          </p:cNvPr>
          <p:cNvSpPr/>
          <p:nvPr/>
        </p:nvSpPr>
        <p:spPr>
          <a:xfrm>
            <a:off x="8876964" y="5865538"/>
            <a:ext cx="2453445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Triplet</a:t>
            </a:r>
            <a:br>
              <a:rPr lang="en-US" altLang="ko-KR" sz="1200" b="1" dirty="0">
                <a:solidFill>
                  <a:schemeClr val="tx1"/>
                </a:solidFill>
              </a:rPr>
            </a:br>
            <a:r>
              <a:rPr lang="en-US" altLang="ko-KR" sz="1200" b="1" dirty="0">
                <a:solidFill>
                  <a:schemeClr val="tx1"/>
                </a:solidFill>
              </a:rPr>
              <a:t>prediction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41" name="직선 화살표 연결선 40">
            <a:extLst>
              <a:ext uri="{FF2B5EF4-FFF2-40B4-BE49-F238E27FC236}">
                <a16:creationId xmlns:a16="http://schemas.microsoft.com/office/drawing/2014/main" id="{ACC1F2F2-B9DC-2A46-4EC0-C12B5C4A87EA}"/>
              </a:ext>
            </a:extLst>
          </p:cNvPr>
          <p:cNvCxnSpPr>
            <a:cxnSpLocks/>
            <a:stCxn id="13" idx="2"/>
            <a:endCxn id="24" idx="0"/>
          </p:cNvCxnSpPr>
          <p:nvPr/>
        </p:nvCxnSpPr>
        <p:spPr>
          <a:xfrm>
            <a:off x="3378425" y="2877606"/>
            <a:ext cx="0" cy="341329"/>
          </a:xfrm>
          <a:prstGeom prst="straightConnector1">
            <a:avLst/>
          </a:prstGeom>
          <a:ln w="127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화살표 연결선 43">
            <a:extLst>
              <a:ext uri="{FF2B5EF4-FFF2-40B4-BE49-F238E27FC236}">
                <a16:creationId xmlns:a16="http://schemas.microsoft.com/office/drawing/2014/main" id="{18A6D04E-A148-2DA4-CF05-42453E467740}"/>
              </a:ext>
            </a:extLst>
          </p:cNvPr>
          <p:cNvCxnSpPr>
            <a:cxnSpLocks/>
            <a:stCxn id="14" idx="2"/>
            <a:endCxn id="25" idx="0"/>
          </p:cNvCxnSpPr>
          <p:nvPr/>
        </p:nvCxnSpPr>
        <p:spPr>
          <a:xfrm>
            <a:off x="4690893" y="2877606"/>
            <a:ext cx="0" cy="34464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직사각형 53">
            <a:extLst>
              <a:ext uri="{FF2B5EF4-FFF2-40B4-BE49-F238E27FC236}">
                <a16:creationId xmlns:a16="http://schemas.microsoft.com/office/drawing/2014/main" id="{765FFC10-D087-4DF5-0E50-7989CBD0932B}"/>
              </a:ext>
            </a:extLst>
          </p:cNvPr>
          <p:cNvSpPr/>
          <p:nvPr/>
        </p:nvSpPr>
        <p:spPr>
          <a:xfrm>
            <a:off x="7254149" y="3950645"/>
            <a:ext cx="48396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sub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D6FEA98F-A2EF-22C4-D378-9C24B4157497}"/>
              </a:ext>
            </a:extLst>
          </p:cNvPr>
          <p:cNvSpPr/>
          <p:nvPr/>
        </p:nvSpPr>
        <p:spPr>
          <a:xfrm>
            <a:off x="7725406" y="3950645"/>
            <a:ext cx="48396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obj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1B47E129-2D65-A6A0-BAF8-AAD0D3D5FD6F}"/>
              </a:ext>
            </a:extLst>
          </p:cNvPr>
          <p:cNvSpPr/>
          <p:nvPr/>
        </p:nvSpPr>
        <p:spPr>
          <a:xfrm>
            <a:off x="8876964" y="4782234"/>
            <a:ext cx="2453445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matching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ECA44AD6-DEA1-FBC4-6C9E-EFA34CF56604}"/>
              </a:ext>
            </a:extLst>
          </p:cNvPr>
          <p:cNvSpPr/>
          <p:nvPr/>
        </p:nvSpPr>
        <p:spPr>
          <a:xfrm>
            <a:off x="8964835" y="3945118"/>
            <a:ext cx="48396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sub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E8A40602-CAE9-8DA7-C527-5196EBBFC318}"/>
              </a:ext>
            </a:extLst>
          </p:cNvPr>
          <p:cNvSpPr/>
          <p:nvPr/>
        </p:nvSpPr>
        <p:spPr>
          <a:xfrm>
            <a:off x="9448802" y="3947077"/>
            <a:ext cx="483964" cy="369332"/>
          </a:xfrm>
          <a:prstGeom prst="rect">
            <a:avLst/>
          </a:prstGeom>
          <a:solidFill>
            <a:srgbClr val="F8CB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rel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66" name="직사각형 65">
            <a:extLst>
              <a:ext uri="{FF2B5EF4-FFF2-40B4-BE49-F238E27FC236}">
                <a16:creationId xmlns:a16="http://schemas.microsoft.com/office/drawing/2014/main" id="{5BCEA50C-C33A-9FBB-0654-9003A3335FD9}"/>
              </a:ext>
            </a:extLst>
          </p:cNvPr>
          <p:cNvSpPr/>
          <p:nvPr/>
        </p:nvSpPr>
        <p:spPr>
          <a:xfrm>
            <a:off x="10279399" y="3945118"/>
            <a:ext cx="483964" cy="369332"/>
          </a:xfrm>
          <a:prstGeom prst="rect">
            <a:avLst/>
          </a:prstGeom>
          <a:solidFill>
            <a:srgbClr val="F8CB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rel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67" name="직사각형 66">
            <a:extLst>
              <a:ext uri="{FF2B5EF4-FFF2-40B4-BE49-F238E27FC236}">
                <a16:creationId xmlns:a16="http://schemas.microsoft.com/office/drawing/2014/main" id="{294C83BD-1DE0-E9C4-6B2D-01EA4F802C64}"/>
              </a:ext>
            </a:extLst>
          </p:cNvPr>
          <p:cNvSpPr/>
          <p:nvPr/>
        </p:nvSpPr>
        <p:spPr>
          <a:xfrm>
            <a:off x="10763366" y="3947077"/>
            <a:ext cx="48396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obj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74" name="직사각형 73">
            <a:extLst>
              <a:ext uri="{FF2B5EF4-FFF2-40B4-BE49-F238E27FC236}">
                <a16:creationId xmlns:a16="http://schemas.microsoft.com/office/drawing/2014/main" id="{6D43A88F-D28E-54FE-CA0E-997FEF8D3D4A}"/>
              </a:ext>
            </a:extLst>
          </p:cNvPr>
          <p:cNvSpPr/>
          <p:nvPr/>
        </p:nvSpPr>
        <p:spPr>
          <a:xfrm>
            <a:off x="1004972" y="2508274"/>
            <a:ext cx="1140977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Triplet</a:t>
            </a:r>
            <a:br>
              <a:rPr lang="en-US" altLang="ko-KR" sz="1200" b="1" dirty="0">
                <a:solidFill>
                  <a:schemeClr val="tx1"/>
                </a:solidFill>
              </a:rPr>
            </a:br>
            <a:r>
              <a:rPr lang="en-US" altLang="ko-KR" sz="1200" b="1" dirty="0">
                <a:solidFill>
                  <a:schemeClr val="tx1"/>
                </a:solidFill>
              </a:rPr>
              <a:t>query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75" name="직사각형 74">
            <a:extLst>
              <a:ext uri="{FF2B5EF4-FFF2-40B4-BE49-F238E27FC236}">
                <a16:creationId xmlns:a16="http://schemas.microsoft.com/office/drawing/2014/main" id="{16A3DE41-E0E9-928F-2D62-3F611C37B8E3}"/>
              </a:ext>
            </a:extLst>
          </p:cNvPr>
          <p:cNvSpPr/>
          <p:nvPr/>
        </p:nvSpPr>
        <p:spPr>
          <a:xfrm>
            <a:off x="1004971" y="5865538"/>
            <a:ext cx="1140977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Triplet</a:t>
            </a:r>
            <a:br>
              <a:rPr lang="en-US" altLang="ko-KR" sz="1200" b="1" dirty="0">
                <a:solidFill>
                  <a:schemeClr val="tx1"/>
                </a:solidFill>
              </a:rPr>
            </a:br>
            <a:r>
              <a:rPr lang="en-US" altLang="ko-KR" sz="1200" b="1" dirty="0">
                <a:solidFill>
                  <a:schemeClr val="tx1"/>
                </a:solidFill>
              </a:rPr>
              <a:t>prediction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76" name="직사각형 75">
            <a:extLst>
              <a:ext uri="{FF2B5EF4-FFF2-40B4-BE49-F238E27FC236}">
                <a16:creationId xmlns:a16="http://schemas.microsoft.com/office/drawing/2014/main" id="{57B156FC-9804-F90C-8A74-BFF91533672D}"/>
              </a:ext>
            </a:extLst>
          </p:cNvPr>
          <p:cNvSpPr/>
          <p:nvPr/>
        </p:nvSpPr>
        <p:spPr>
          <a:xfrm>
            <a:off x="2817588" y="5865538"/>
            <a:ext cx="2453445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Triplet</a:t>
            </a:r>
            <a:br>
              <a:rPr lang="en-US" altLang="ko-KR" sz="1200" b="1" dirty="0">
                <a:solidFill>
                  <a:schemeClr val="tx1"/>
                </a:solidFill>
              </a:rPr>
            </a:br>
            <a:r>
              <a:rPr lang="en-US" altLang="ko-KR" sz="1200" b="1" dirty="0">
                <a:solidFill>
                  <a:schemeClr val="tx1"/>
                </a:solidFill>
              </a:rPr>
              <a:t>prediction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77" name="직사각형 76">
            <a:extLst>
              <a:ext uri="{FF2B5EF4-FFF2-40B4-BE49-F238E27FC236}">
                <a16:creationId xmlns:a16="http://schemas.microsoft.com/office/drawing/2014/main" id="{6FE6C9E5-DCD9-3F2E-35FF-8C352B7B328A}"/>
              </a:ext>
            </a:extLst>
          </p:cNvPr>
          <p:cNvSpPr/>
          <p:nvPr/>
        </p:nvSpPr>
        <p:spPr>
          <a:xfrm>
            <a:off x="5852102" y="5865538"/>
            <a:ext cx="2453445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Triplet</a:t>
            </a:r>
            <a:br>
              <a:rPr lang="en-US" altLang="ko-KR" sz="1200" b="1" dirty="0">
                <a:solidFill>
                  <a:schemeClr val="tx1"/>
                </a:solidFill>
              </a:rPr>
            </a:br>
            <a:r>
              <a:rPr lang="en-US" altLang="ko-KR" sz="1200" b="1" dirty="0">
                <a:solidFill>
                  <a:schemeClr val="tx1"/>
                </a:solidFill>
              </a:rPr>
              <a:t>prediction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79" name="연결선: 꺾임 78">
            <a:extLst>
              <a:ext uri="{FF2B5EF4-FFF2-40B4-BE49-F238E27FC236}">
                <a16:creationId xmlns:a16="http://schemas.microsoft.com/office/drawing/2014/main" id="{78ECB770-C915-2472-9EA2-14DCFD40526C}"/>
              </a:ext>
            </a:extLst>
          </p:cNvPr>
          <p:cNvCxnSpPr>
            <a:cxnSpLocks/>
            <a:stCxn id="24" idx="2"/>
          </p:cNvCxnSpPr>
          <p:nvPr/>
        </p:nvCxnSpPr>
        <p:spPr>
          <a:xfrm rot="16200000" flipH="1">
            <a:off x="2924063" y="4042628"/>
            <a:ext cx="1193967" cy="285243"/>
          </a:xfrm>
          <a:prstGeom prst="bentConnector3">
            <a:avLst/>
          </a:prstGeom>
          <a:ln w="127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연결선: 꺾임 79">
            <a:extLst>
              <a:ext uri="{FF2B5EF4-FFF2-40B4-BE49-F238E27FC236}">
                <a16:creationId xmlns:a16="http://schemas.microsoft.com/office/drawing/2014/main" id="{ADCE5172-829F-6BFA-DA1E-8DC1CCB379BE}"/>
              </a:ext>
            </a:extLst>
          </p:cNvPr>
          <p:cNvCxnSpPr>
            <a:cxnSpLocks/>
            <a:stCxn id="25" idx="2"/>
          </p:cNvCxnSpPr>
          <p:nvPr/>
        </p:nvCxnSpPr>
        <p:spPr>
          <a:xfrm rot="5400000">
            <a:off x="3963546" y="4054887"/>
            <a:ext cx="1190657" cy="264038"/>
          </a:xfrm>
          <a:prstGeom prst="bentConnector3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연결선: 꺾임 82">
            <a:extLst>
              <a:ext uri="{FF2B5EF4-FFF2-40B4-BE49-F238E27FC236}">
                <a16:creationId xmlns:a16="http://schemas.microsoft.com/office/drawing/2014/main" id="{64480700-8E0F-362D-607A-3FBB36A96AD7}"/>
              </a:ext>
            </a:extLst>
          </p:cNvPr>
          <p:cNvCxnSpPr>
            <a:cxnSpLocks/>
            <a:stCxn id="16" idx="2"/>
          </p:cNvCxnSpPr>
          <p:nvPr/>
        </p:nvCxnSpPr>
        <p:spPr>
          <a:xfrm rot="16200000" flipH="1">
            <a:off x="5599204" y="3691340"/>
            <a:ext cx="1904627" cy="277157"/>
          </a:xfrm>
          <a:prstGeom prst="bentConnector3">
            <a:avLst>
              <a:gd name="adj1" fmla="val 86807"/>
            </a:avLst>
          </a:prstGeom>
          <a:ln w="127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연결선: 꺾임 86">
            <a:extLst>
              <a:ext uri="{FF2B5EF4-FFF2-40B4-BE49-F238E27FC236}">
                <a16:creationId xmlns:a16="http://schemas.microsoft.com/office/drawing/2014/main" id="{E1B10B04-959E-B397-3E4B-3BF9577E9F79}"/>
              </a:ext>
            </a:extLst>
          </p:cNvPr>
          <p:cNvCxnSpPr>
            <a:cxnSpLocks/>
            <a:stCxn id="26" idx="2"/>
            <a:endCxn id="54" idx="0"/>
          </p:cNvCxnSpPr>
          <p:nvPr/>
        </p:nvCxnSpPr>
        <p:spPr>
          <a:xfrm rot="5400000">
            <a:off x="7431236" y="3656473"/>
            <a:ext cx="359067" cy="229276"/>
          </a:xfrm>
          <a:prstGeom prst="bentConnector3">
            <a:avLst>
              <a:gd name="adj1" fmla="val 50000"/>
            </a:avLst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연결선: 꺾임 89">
            <a:extLst>
              <a:ext uri="{FF2B5EF4-FFF2-40B4-BE49-F238E27FC236}">
                <a16:creationId xmlns:a16="http://schemas.microsoft.com/office/drawing/2014/main" id="{1130D193-26D5-3158-7D4F-3C2E8ECB1D48}"/>
              </a:ext>
            </a:extLst>
          </p:cNvPr>
          <p:cNvCxnSpPr>
            <a:cxnSpLocks/>
            <a:stCxn id="26" idx="2"/>
            <a:endCxn id="55" idx="0"/>
          </p:cNvCxnSpPr>
          <p:nvPr/>
        </p:nvCxnSpPr>
        <p:spPr>
          <a:xfrm rot="16200000" flipH="1">
            <a:off x="7666864" y="3650120"/>
            <a:ext cx="359067" cy="241981"/>
          </a:xfrm>
          <a:prstGeom prst="bentConnector3">
            <a:avLst>
              <a:gd name="adj1" fmla="val 50000"/>
            </a:avLst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연결선: 꺾임 92">
            <a:extLst>
              <a:ext uri="{FF2B5EF4-FFF2-40B4-BE49-F238E27FC236}">
                <a16:creationId xmlns:a16="http://schemas.microsoft.com/office/drawing/2014/main" id="{8937FB40-07EA-8298-08C6-4C8126C9C9F0}"/>
              </a:ext>
            </a:extLst>
          </p:cNvPr>
          <p:cNvCxnSpPr>
            <a:cxnSpLocks/>
            <a:stCxn id="107" idx="2"/>
          </p:cNvCxnSpPr>
          <p:nvPr/>
        </p:nvCxnSpPr>
        <p:spPr>
          <a:xfrm rot="5400000">
            <a:off x="7316907" y="4376315"/>
            <a:ext cx="467783" cy="344050"/>
          </a:xfrm>
          <a:prstGeom prst="bentConnector3">
            <a:avLst>
              <a:gd name="adj1" fmla="val 50000"/>
            </a:avLst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직사각형 106">
            <a:extLst>
              <a:ext uri="{FF2B5EF4-FFF2-40B4-BE49-F238E27FC236}">
                <a16:creationId xmlns:a16="http://schemas.microsoft.com/office/drawing/2014/main" id="{CBE589A7-ECC9-B253-F98A-1123514AEE11}"/>
              </a:ext>
            </a:extLst>
          </p:cNvPr>
          <p:cNvSpPr/>
          <p:nvPr/>
        </p:nvSpPr>
        <p:spPr>
          <a:xfrm>
            <a:off x="7594665" y="4231480"/>
            <a:ext cx="256316" cy="829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56D25581-8EFF-4374-4327-09C181E8C849}"/>
              </a:ext>
            </a:extLst>
          </p:cNvPr>
          <p:cNvSpPr/>
          <p:nvPr/>
        </p:nvSpPr>
        <p:spPr>
          <a:xfrm>
            <a:off x="9320639" y="4231480"/>
            <a:ext cx="256316" cy="829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112" name="직사각형 111">
            <a:extLst>
              <a:ext uri="{FF2B5EF4-FFF2-40B4-BE49-F238E27FC236}">
                <a16:creationId xmlns:a16="http://schemas.microsoft.com/office/drawing/2014/main" id="{48C7BD9C-D6E5-7B9F-129B-0E16EF9C320D}"/>
              </a:ext>
            </a:extLst>
          </p:cNvPr>
          <p:cNvSpPr/>
          <p:nvPr/>
        </p:nvSpPr>
        <p:spPr>
          <a:xfrm>
            <a:off x="10635207" y="4231480"/>
            <a:ext cx="256316" cy="829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113" name="연결선: 꺾임 112">
            <a:extLst>
              <a:ext uri="{FF2B5EF4-FFF2-40B4-BE49-F238E27FC236}">
                <a16:creationId xmlns:a16="http://schemas.microsoft.com/office/drawing/2014/main" id="{1390BD21-7B85-049C-6DF7-5284B939DF82}"/>
              </a:ext>
            </a:extLst>
          </p:cNvPr>
          <p:cNvCxnSpPr>
            <a:cxnSpLocks/>
            <a:stCxn id="111" idx="2"/>
          </p:cNvCxnSpPr>
          <p:nvPr/>
        </p:nvCxnSpPr>
        <p:spPr>
          <a:xfrm rot="16200000" flipH="1">
            <a:off x="9377532" y="4385713"/>
            <a:ext cx="467785" cy="325255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연결선: 꺾임 115">
            <a:extLst>
              <a:ext uri="{FF2B5EF4-FFF2-40B4-BE49-F238E27FC236}">
                <a16:creationId xmlns:a16="http://schemas.microsoft.com/office/drawing/2014/main" id="{AF7E6340-5120-6831-5E80-9C59D403BB98}"/>
              </a:ext>
            </a:extLst>
          </p:cNvPr>
          <p:cNvCxnSpPr>
            <a:cxnSpLocks/>
            <a:stCxn id="112" idx="2"/>
          </p:cNvCxnSpPr>
          <p:nvPr/>
        </p:nvCxnSpPr>
        <p:spPr>
          <a:xfrm rot="5400000">
            <a:off x="10370914" y="4389782"/>
            <a:ext cx="467785" cy="317119"/>
          </a:xfrm>
          <a:prstGeom prst="bentConnector3">
            <a:avLst>
              <a:gd name="adj1" fmla="val 50000"/>
            </a:avLst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연결선: 꺾임 118">
            <a:extLst>
              <a:ext uri="{FF2B5EF4-FFF2-40B4-BE49-F238E27FC236}">
                <a16:creationId xmlns:a16="http://schemas.microsoft.com/office/drawing/2014/main" id="{CAB2464C-B7DD-39B8-DCAC-2578A1E81A04}"/>
              </a:ext>
            </a:extLst>
          </p:cNvPr>
          <p:cNvCxnSpPr>
            <a:cxnSpLocks/>
            <a:stCxn id="27" idx="2"/>
            <a:endCxn id="65" idx="0"/>
          </p:cNvCxnSpPr>
          <p:nvPr/>
        </p:nvCxnSpPr>
        <p:spPr>
          <a:xfrm rot="16200000" flipH="1">
            <a:off x="9390387" y="3646680"/>
            <a:ext cx="358810" cy="241984"/>
          </a:xfrm>
          <a:prstGeom prst="bentConnector3">
            <a:avLst>
              <a:gd name="adj1" fmla="val 63937"/>
            </a:avLst>
          </a:prstGeom>
          <a:ln w="127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연결선: 꺾임 121">
            <a:extLst>
              <a:ext uri="{FF2B5EF4-FFF2-40B4-BE49-F238E27FC236}">
                <a16:creationId xmlns:a16="http://schemas.microsoft.com/office/drawing/2014/main" id="{E6F89EFD-A2DF-530C-87FC-6148343EABB5}"/>
              </a:ext>
            </a:extLst>
          </p:cNvPr>
          <p:cNvCxnSpPr>
            <a:cxnSpLocks/>
            <a:stCxn id="27" idx="2"/>
            <a:endCxn id="66" idx="0"/>
          </p:cNvCxnSpPr>
          <p:nvPr/>
        </p:nvCxnSpPr>
        <p:spPr>
          <a:xfrm rot="16200000" flipH="1">
            <a:off x="9806665" y="3230401"/>
            <a:ext cx="356851" cy="1072581"/>
          </a:xfrm>
          <a:prstGeom prst="bentConnector3">
            <a:avLst>
              <a:gd name="adj1" fmla="val 64236"/>
            </a:avLst>
          </a:prstGeom>
          <a:ln w="127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연결선: 꺾임 125">
            <a:extLst>
              <a:ext uri="{FF2B5EF4-FFF2-40B4-BE49-F238E27FC236}">
                <a16:creationId xmlns:a16="http://schemas.microsoft.com/office/drawing/2014/main" id="{3B8CE80B-1AB3-9A17-6228-41E5AB55E6C8}"/>
              </a:ext>
            </a:extLst>
          </p:cNvPr>
          <p:cNvCxnSpPr>
            <a:cxnSpLocks/>
            <a:stCxn id="28" idx="2"/>
            <a:endCxn id="67" idx="0"/>
          </p:cNvCxnSpPr>
          <p:nvPr/>
        </p:nvCxnSpPr>
        <p:spPr>
          <a:xfrm rot="16200000" flipH="1">
            <a:off x="10705559" y="3647287"/>
            <a:ext cx="355499" cy="244080"/>
          </a:xfrm>
          <a:prstGeom prst="bentConnector3">
            <a:avLst>
              <a:gd name="adj1" fmla="val 23206"/>
            </a:avLst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연결선: 꺾임 128">
            <a:extLst>
              <a:ext uri="{FF2B5EF4-FFF2-40B4-BE49-F238E27FC236}">
                <a16:creationId xmlns:a16="http://schemas.microsoft.com/office/drawing/2014/main" id="{D67405B2-8C4F-B05D-004B-D67F53179882}"/>
              </a:ext>
            </a:extLst>
          </p:cNvPr>
          <p:cNvCxnSpPr>
            <a:cxnSpLocks/>
            <a:stCxn id="28" idx="2"/>
            <a:endCxn id="64" idx="0"/>
          </p:cNvCxnSpPr>
          <p:nvPr/>
        </p:nvCxnSpPr>
        <p:spPr>
          <a:xfrm rot="5400000">
            <a:off x="9807273" y="2991123"/>
            <a:ext cx="353540" cy="1554451"/>
          </a:xfrm>
          <a:prstGeom prst="bentConnector3">
            <a:avLst>
              <a:gd name="adj1" fmla="val 23058"/>
            </a:avLst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화살표 연결선 136">
            <a:extLst>
              <a:ext uri="{FF2B5EF4-FFF2-40B4-BE49-F238E27FC236}">
                <a16:creationId xmlns:a16="http://schemas.microsoft.com/office/drawing/2014/main" id="{64BC0AAE-96C8-1B2E-F15F-5A28003974AD}"/>
              </a:ext>
            </a:extLst>
          </p:cNvPr>
          <p:cNvCxnSpPr>
            <a:cxnSpLocks/>
            <a:stCxn id="17" idx="2"/>
            <a:endCxn id="26" idx="0"/>
          </p:cNvCxnSpPr>
          <p:nvPr/>
        </p:nvCxnSpPr>
        <p:spPr>
          <a:xfrm>
            <a:off x="7725407" y="2877606"/>
            <a:ext cx="0" cy="34464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직선 화살표 연결선 139">
            <a:extLst>
              <a:ext uri="{FF2B5EF4-FFF2-40B4-BE49-F238E27FC236}">
                <a16:creationId xmlns:a16="http://schemas.microsoft.com/office/drawing/2014/main" id="{52E44BEA-ED8F-3D42-2140-2830E979CF62}"/>
              </a:ext>
            </a:extLst>
          </p:cNvPr>
          <p:cNvCxnSpPr>
            <a:cxnSpLocks/>
            <a:stCxn id="19" idx="2"/>
            <a:endCxn id="28" idx="0"/>
          </p:cNvCxnSpPr>
          <p:nvPr/>
        </p:nvCxnSpPr>
        <p:spPr>
          <a:xfrm>
            <a:off x="10761268" y="2877606"/>
            <a:ext cx="0" cy="34464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직선 화살표 연결선 142">
            <a:extLst>
              <a:ext uri="{FF2B5EF4-FFF2-40B4-BE49-F238E27FC236}">
                <a16:creationId xmlns:a16="http://schemas.microsoft.com/office/drawing/2014/main" id="{8FFDCF04-49C4-3F1F-FFA5-30ACEDABE9B4}"/>
              </a:ext>
            </a:extLst>
          </p:cNvPr>
          <p:cNvCxnSpPr>
            <a:cxnSpLocks/>
            <a:stCxn id="18" idx="2"/>
            <a:endCxn id="27" idx="0"/>
          </p:cNvCxnSpPr>
          <p:nvPr/>
        </p:nvCxnSpPr>
        <p:spPr>
          <a:xfrm>
            <a:off x="9448800" y="2877606"/>
            <a:ext cx="0" cy="341329"/>
          </a:xfrm>
          <a:prstGeom prst="straightConnector1">
            <a:avLst/>
          </a:prstGeom>
          <a:ln w="127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직선 화살표 연결선 151">
            <a:extLst>
              <a:ext uri="{FF2B5EF4-FFF2-40B4-BE49-F238E27FC236}">
                <a16:creationId xmlns:a16="http://schemas.microsoft.com/office/drawing/2014/main" id="{3B42C3B1-267E-DB86-D6DB-B7DD25A9E4F4}"/>
              </a:ext>
            </a:extLst>
          </p:cNvPr>
          <p:cNvCxnSpPr>
            <a:cxnSpLocks/>
            <a:stCxn id="62" idx="2"/>
            <a:endCxn id="35" idx="0"/>
          </p:cNvCxnSpPr>
          <p:nvPr/>
        </p:nvCxnSpPr>
        <p:spPr>
          <a:xfrm>
            <a:off x="10103687" y="5151566"/>
            <a:ext cx="0" cy="71397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직선 화살표 연결선 154">
            <a:extLst>
              <a:ext uri="{FF2B5EF4-FFF2-40B4-BE49-F238E27FC236}">
                <a16:creationId xmlns:a16="http://schemas.microsoft.com/office/drawing/2014/main" id="{F7AD6683-0195-C779-618F-BFBA7698EA56}"/>
              </a:ext>
            </a:extLst>
          </p:cNvPr>
          <p:cNvCxnSpPr>
            <a:cxnSpLocks/>
            <a:stCxn id="74" idx="2"/>
            <a:endCxn id="22" idx="0"/>
          </p:cNvCxnSpPr>
          <p:nvPr/>
        </p:nvCxnSpPr>
        <p:spPr>
          <a:xfrm flipH="1">
            <a:off x="1565809" y="2877606"/>
            <a:ext cx="9652" cy="191112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직선 화살표 연결선 155">
            <a:extLst>
              <a:ext uri="{FF2B5EF4-FFF2-40B4-BE49-F238E27FC236}">
                <a16:creationId xmlns:a16="http://schemas.microsoft.com/office/drawing/2014/main" id="{8A7DB208-EA0D-95E7-76E8-D347D6B855C4}"/>
              </a:ext>
            </a:extLst>
          </p:cNvPr>
          <p:cNvCxnSpPr>
            <a:cxnSpLocks/>
            <a:stCxn id="22" idx="2"/>
            <a:endCxn id="75" idx="0"/>
          </p:cNvCxnSpPr>
          <p:nvPr/>
        </p:nvCxnSpPr>
        <p:spPr>
          <a:xfrm>
            <a:off x="1565809" y="5158061"/>
            <a:ext cx="9651" cy="70747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직선 화살표 연결선 156">
            <a:extLst>
              <a:ext uri="{FF2B5EF4-FFF2-40B4-BE49-F238E27FC236}">
                <a16:creationId xmlns:a16="http://schemas.microsoft.com/office/drawing/2014/main" id="{03A7A977-0B98-232D-6191-9AA4E2AC14D0}"/>
              </a:ext>
            </a:extLst>
          </p:cNvPr>
          <p:cNvCxnSpPr>
            <a:cxnSpLocks/>
            <a:stCxn id="30" idx="2"/>
            <a:endCxn id="76" idx="0"/>
          </p:cNvCxnSpPr>
          <p:nvPr/>
        </p:nvCxnSpPr>
        <p:spPr>
          <a:xfrm>
            <a:off x="4034659" y="5158061"/>
            <a:ext cx="9652" cy="70747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직선 화살표 연결선 157">
            <a:extLst>
              <a:ext uri="{FF2B5EF4-FFF2-40B4-BE49-F238E27FC236}">
                <a16:creationId xmlns:a16="http://schemas.microsoft.com/office/drawing/2014/main" id="{04994C3A-09BD-204E-F4F2-A575CA30B048}"/>
              </a:ext>
            </a:extLst>
          </p:cNvPr>
          <p:cNvCxnSpPr>
            <a:cxnSpLocks/>
            <a:stCxn id="29" idx="2"/>
            <a:endCxn id="77" idx="0"/>
          </p:cNvCxnSpPr>
          <p:nvPr/>
        </p:nvCxnSpPr>
        <p:spPr>
          <a:xfrm>
            <a:off x="7069173" y="5151566"/>
            <a:ext cx="9652" cy="71397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1796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36121</TotalTime>
  <Words>333</Words>
  <Application>Microsoft Office PowerPoint</Application>
  <PresentationFormat>와이드스크린</PresentationFormat>
  <Paragraphs>195</Paragraphs>
  <Slides>4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0" baseType="lpstr">
      <vt:lpstr>맑은 고딕</vt:lpstr>
      <vt:lpstr>Arial</vt:lpstr>
      <vt:lpstr>Calibri</vt:lpstr>
      <vt:lpstr>times</vt:lpstr>
      <vt:lpstr>Wingdings</vt:lpstr>
      <vt:lpstr>Office 테마</vt:lpstr>
      <vt:lpstr>Panoptic  Scene Graph Generation</vt:lpstr>
      <vt:lpstr>Panoptic Quality (PQ)</vt:lpstr>
      <vt:lpstr>Scene Graph Generation (SGGen)</vt:lpstr>
      <vt:lpstr>Idea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스태킹 앙상블 모델을 통한 심장 마비 가능성 예측</dc:title>
  <dc:creator>주윤상</dc:creator>
  <cp:lastModifiedBy>정남규</cp:lastModifiedBy>
  <cp:revision>896</cp:revision>
  <dcterms:created xsi:type="dcterms:W3CDTF">2020-09-02T13:03:10Z</dcterms:created>
  <dcterms:modified xsi:type="dcterms:W3CDTF">2023-11-08T04:33:18Z</dcterms:modified>
</cp:coreProperties>
</file>