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322" r:id="rId3"/>
    <p:sldId id="321" r:id="rId4"/>
    <p:sldId id="323" r:id="rId5"/>
    <p:sldId id="324" r:id="rId6"/>
    <p:sldId id="325" r:id="rId7"/>
    <p:sldId id="326" r:id="rId8"/>
    <p:sldId id="328" r:id="rId9"/>
    <p:sldId id="327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03" userDrawn="1">
          <p15:clr>
            <a:srgbClr val="A4A3A4"/>
          </p15:clr>
        </p15:guide>
        <p15:guide id="2" pos="5518" userDrawn="1">
          <p15:clr>
            <a:srgbClr val="A4A3A4"/>
          </p15:clr>
        </p15:guide>
        <p15:guide id="3" orient="horz" pos="799" userDrawn="1">
          <p15:clr>
            <a:srgbClr val="A4A3A4"/>
          </p15:clr>
        </p15:guide>
        <p15:guide id="4" orient="horz" pos="200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F0D9"/>
    <a:srgbClr val="FFF2CC"/>
    <a:srgbClr val="FBE5D6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BB6884-25B4-4859-9741-FE51C33C1400}" v="114" dt="2023-11-14T08:00:00.4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보통 스타일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02" autoAdjust="0"/>
    <p:restoredTop sz="95383" autoAdjust="0"/>
  </p:normalViewPr>
  <p:slideViewPr>
    <p:cSldViewPr snapToGrid="0">
      <p:cViewPr varScale="1">
        <p:scale>
          <a:sx n="111" d="100"/>
          <a:sy n="111" d="100"/>
        </p:scale>
        <p:origin x="648" y="114"/>
      </p:cViewPr>
      <p:guideLst>
        <p:guide orient="horz" pos="3203"/>
        <p:guide pos="5518"/>
        <p:guide orient="horz" pos="799"/>
        <p:guide orient="horz" pos="20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emyeonghoe" userId="858deaef-0d0a-4380-8e24-40c864da23e7" providerId="ADAL" clId="{31BB6884-25B4-4859-9741-FE51C33C1400}"/>
    <pc:docChg chg="undo custSel delSld modSld sldOrd">
      <pc:chgData name="Leemyeonghoe" userId="858deaef-0d0a-4380-8e24-40c864da23e7" providerId="ADAL" clId="{31BB6884-25B4-4859-9741-FE51C33C1400}" dt="2023-11-14T08:00:15.867" v="1005" actId="242"/>
      <pc:docMkLst>
        <pc:docMk/>
      </pc:docMkLst>
      <pc:sldChg chg="modSp mod">
        <pc:chgData name="Leemyeonghoe" userId="858deaef-0d0a-4380-8e24-40c864da23e7" providerId="ADAL" clId="{31BB6884-25B4-4859-9741-FE51C33C1400}" dt="2023-11-14T08:00:15.867" v="1005" actId="242"/>
        <pc:sldMkLst>
          <pc:docMk/>
          <pc:sldMk cId="2605731888" sldId="324"/>
        </pc:sldMkLst>
        <pc:graphicFrameChg chg="mod modGraphic">
          <ac:chgData name="Leemyeonghoe" userId="858deaef-0d0a-4380-8e24-40c864da23e7" providerId="ADAL" clId="{31BB6884-25B4-4859-9741-FE51C33C1400}" dt="2023-11-14T08:00:15.867" v="1005" actId="242"/>
          <ac:graphicFrameMkLst>
            <pc:docMk/>
            <pc:sldMk cId="2605731888" sldId="324"/>
            <ac:graphicFrameMk id="2" creationId="{57FD49B9-5F76-3FDB-A92A-25F24E4015B2}"/>
          </ac:graphicFrameMkLst>
        </pc:graphicFrameChg>
        <pc:graphicFrameChg chg="mod modGraphic">
          <ac:chgData name="Leemyeonghoe" userId="858deaef-0d0a-4380-8e24-40c864da23e7" providerId="ADAL" clId="{31BB6884-25B4-4859-9741-FE51C33C1400}" dt="2023-11-14T07:59:20.699" v="986" actId="242"/>
          <ac:graphicFrameMkLst>
            <pc:docMk/>
            <pc:sldMk cId="2605731888" sldId="324"/>
            <ac:graphicFrameMk id="6" creationId="{4F612AE2-34FF-CC60-EB29-13FFC659DC54}"/>
          </ac:graphicFrameMkLst>
        </pc:graphicFrameChg>
      </pc:sldChg>
      <pc:sldChg chg="modSp mod">
        <pc:chgData name="Leemyeonghoe" userId="858deaef-0d0a-4380-8e24-40c864da23e7" providerId="ADAL" clId="{31BB6884-25B4-4859-9741-FE51C33C1400}" dt="2023-11-14T07:51:08.893" v="952" actId="1076"/>
        <pc:sldMkLst>
          <pc:docMk/>
          <pc:sldMk cId="1775152700" sldId="325"/>
        </pc:sldMkLst>
        <pc:picChg chg="mod">
          <ac:chgData name="Leemyeonghoe" userId="858deaef-0d0a-4380-8e24-40c864da23e7" providerId="ADAL" clId="{31BB6884-25B4-4859-9741-FE51C33C1400}" dt="2023-11-14T07:51:08.893" v="952" actId="1076"/>
          <ac:picMkLst>
            <pc:docMk/>
            <pc:sldMk cId="1775152700" sldId="325"/>
            <ac:picMk id="15" creationId="{FBBA48EF-1A82-0329-4B6E-7253DF092299}"/>
          </ac:picMkLst>
        </pc:picChg>
      </pc:sldChg>
      <pc:sldChg chg="addSp modSp mod">
        <pc:chgData name="Leemyeonghoe" userId="858deaef-0d0a-4380-8e24-40c864da23e7" providerId="ADAL" clId="{31BB6884-25B4-4859-9741-FE51C33C1400}" dt="2023-11-14T07:57:03.224" v="954" actId="1440"/>
        <pc:sldMkLst>
          <pc:docMk/>
          <pc:sldMk cId="921610019" sldId="326"/>
        </pc:sldMkLst>
        <pc:spChg chg="mod">
          <ac:chgData name="Leemyeonghoe" userId="858deaef-0d0a-4380-8e24-40c864da23e7" providerId="ADAL" clId="{31BB6884-25B4-4859-9741-FE51C33C1400}" dt="2023-11-14T06:32:39.775" v="69"/>
          <ac:spMkLst>
            <pc:docMk/>
            <pc:sldMk cId="921610019" sldId="326"/>
            <ac:spMk id="2" creationId="{8F96E56C-54A2-161E-3B15-F90DDA54DCD9}"/>
          </ac:spMkLst>
        </pc:spChg>
        <pc:picChg chg="add mod">
          <ac:chgData name="Leemyeonghoe" userId="858deaef-0d0a-4380-8e24-40c864da23e7" providerId="ADAL" clId="{31BB6884-25B4-4859-9741-FE51C33C1400}" dt="2023-11-14T06:32:21.683" v="12" actId="1076"/>
          <ac:picMkLst>
            <pc:docMk/>
            <pc:sldMk cId="921610019" sldId="326"/>
            <ac:picMk id="4" creationId="{38B60C2B-A7B6-8AAB-BAEC-EDF2678503FC}"/>
          </ac:picMkLst>
        </pc:picChg>
        <pc:picChg chg="add mod">
          <ac:chgData name="Leemyeonghoe" userId="858deaef-0d0a-4380-8e24-40c864da23e7" providerId="ADAL" clId="{31BB6884-25B4-4859-9741-FE51C33C1400}" dt="2023-11-14T07:56:58.301" v="953" actId="1440"/>
          <ac:picMkLst>
            <pc:docMk/>
            <pc:sldMk cId="921610019" sldId="326"/>
            <ac:picMk id="1026" creationId="{0771365C-4913-7FD6-75F8-5C08E58C3A7A}"/>
          </ac:picMkLst>
        </pc:picChg>
        <pc:picChg chg="add mod">
          <ac:chgData name="Leemyeonghoe" userId="858deaef-0d0a-4380-8e24-40c864da23e7" providerId="ADAL" clId="{31BB6884-25B4-4859-9741-FE51C33C1400}" dt="2023-11-14T07:57:03.224" v="954" actId="1440"/>
          <ac:picMkLst>
            <pc:docMk/>
            <pc:sldMk cId="921610019" sldId="326"/>
            <ac:picMk id="1028" creationId="{A099BAFE-909B-EE8C-8520-9B26BC1B2191}"/>
          </ac:picMkLst>
        </pc:picChg>
      </pc:sldChg>
      <pc:sldChg chg="delSp modSp mod ord">
        <pc:chgData name="Leemyeonghoe" userId="858deaef-0d0a-4380-8e24-40c864da23e7" providerId="ADAL" clId="{31BB6884-25B4-4859-9741-FE51C33C1400}" dt="2023-11-14T07:39:30.662" v="74"/>
        <pc:sldMkLst>
          <pc:docMk/>
          <pc:sldMk cId="2641493568" sldId="327"/>
        </pc:sldMkLst>
        <pc:spChg chg="del">
          <ac:chgData name="Leemyeonghoe" userId="858deaef-0d0a-4380-8e24-40c864da23e7" providerId="ADAL" clId="{31BB6884-25B4-4859-9741-FE51C33C1400}" dt="2023-11-14T06:43:57.680" v="70" actId="478"/>
          <ac:spMkLst>
            <pc:docMk/>
            <pc:sldMk cId="2641493568" sldId="327"/>
            <ac:spMk id="2" creationId="{8F96E56C-54A2-161E-3B15-F90DDA54DCD9}"/>
          </ac:spMkLst>
        </pc:spChg>
        <pc:grpChg chg="mod">
          <ac:chgData name="Leemyeonghoe" userId="858deaef-0d0a-4380-8e24-40c864da23e7" providerId="ADAL" clId="{31BB6884-25B4-4859-9741-FE51C33C1400}" dt="2023-11-14T06:44:03.490" v="72" actId="1076"/>
          <ac:grpSpMkLst>
            <pc:docMk/>
            <pc:sldMk cId="2641493568" sldId="327"/>
            <ac:grpSpMk id="21" creationId="{0D30C61C-6FDB-4FB6-2634-DE397ADE21E1}"/>
          </ac:grpSpMkLst>
        </pc:grpChg>
      </pc:sldChg>
      <pc:sldChg chg="modSp mod">
        <pc:chgData name="Leemyeonghoe" userId="858deaef-0d0a-4380-8e24-40c864da23e7" providerId="ADAL" clId="{31BB6884-25B4-4859-9741-FE51C33C1400}" dt="2023-11-14T07:45:08.356" v="950"/>
        <pc:sldMkLst>
          <pc:docMk/>
          <pc:sldMk cId="245869464" sldId="328"/>
        </pc:sldMkLst>
        <pc:spChg chg="mod">
          <ac:chgData name="Leemyeonghoe" userId="858deaef-0d0a-4380-8e24-40c864da23e7" providerId="ADAL" clId="{31BB6884-25B4-4859-9741-FE51C33C1400}" dt="2023-11-14T07:45:08.356" v="950"/>
          <ac:spMkLst>
            <pc:docMk/>
            <pc:sldMk cId="245869464" sldId="328"/>
            <ac:spMk id="2" creationId="{8F96E56C-54A2-161E-3B15-F90DDA54DCD9}"/>
          </ac:spMkLst>
        </pc:spChg>
        <pc:spChg chg="mod">
          <ac:chgData name="Leemyeonghoe" userId="858deaef-0d0a-4380-8e24-40c864da23e7" providerId="ADAL" clId="{31BB6884-25B4-4859-9741-FE51C33C1400}" dt="2023-11-14T07:40:57.765" v="185" actId="20577"/>
          <ac:spMkLst>
            <pc:docMk/>
            <pc:sldMk cId="245869464" sldId="328"/>
            <ac:spMk id="24" creationId="{A9D87750-A369-3289-162A-B389708D85DA}"/>
          </ac:spMkLst>
        </pc:spChg>
      </pc:sldChg>
      <pc:sldChg chg="del">
        <pc:chgData name="Leemyeonghoe" userId="858deaef-0d0a-4380-8e24-40c864da23e7" providerId="ADAL" clId="{31BB6884-25B4-4859-9741-FE51C33C1400}" dt="2023-11-14T06:25:16.364" v="7" actId="47"/>
        <pc:sldMkLst>
          <pc:docMk/>
          <pc:sldMk cId="3439033026" sldId="32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C003E-4B25-438D-8373-DEAB235E3E23}" type="datetimeFigureOut">
              <a:rPr lang="ko-KR" altLang="en-US" smtClean="0"/>
              <a:t>2023-11-14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062B4-FD7B-49C6-B959-CCAD71B2FE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0406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A062B4-FD7B-49C6-B959-CCAD71B2FE11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7910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0687D-12C7-47DD-AA20-D7718533C7CA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97154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0687D-12C7-47DD-AA20-D7718533C7CA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406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0687D-12C7-47DD-AA20-D7718533C7CA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7117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0687D-12C7-47DD-AA20-D7718533C7CA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6967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0687D-12C7-47DD-AA20-D7718533C7CA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0966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0687D-12C7-47DD-AA20-D7718533C7CA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91382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0687D-12C7-47DD-AA20-D7718533C7CA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86967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0687D-12C7-47DD-AA20-D7718533C7CA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165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1822F0-2AC3-D6EF-271C-3EACC43A6B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E0A05D3-7D58-F52C-9E15-457F0D2547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1C86E0B-A91A-37B0-771A-E362054F8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2023-11-14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5C69CC0-D59D-47DB-98BE-E3AB6DC42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61A7C14-A514-8A17-6BF3-5D985943B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5889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DA7F53-062F-3D22-6212-53CD0E102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CBB8FC9-DEAE-32AF-B670-A716F97245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6938E65-3A87-3E38-001A-5E827A5E9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2023-11-14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B24F57A-D150-E111-30EC-A7F80DC10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44F1173-D59E-4059-4600-50F62AF31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9468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CDFF33D-9F26-87DE-B236-7F298ACA1F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8546524-DA38-B774-CD16-D2A5EB758F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2142C06-A45F-219F-1043-A2548620C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2023-11-14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412DB14-8153-33C1-65EA-C244E95C2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F7C562D-1350-BA18-406C-F3A49F989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6812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E574146-1BB0-77AD-48A6-194D61723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E6EEC43-1E70-6ED8-A370-5D6D4A063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7411B0A-CD10-3A59-A6EC-2A76CB49E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2023-11-14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8462AD3-CA52-75BF-8ED3-507D5CC5D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1526A29-D4BE-32F4-2C9B-124F83FA9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9383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399C68-051A-B5CD-EF13-307B34A5E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059A2C4-46C3-43FC-DEBB-6BB76ED32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05DB51F-5BBC-F8C7-D857-DEB3B2D40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2023-11-14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851DFA-FAEB-9F70-DC28-AE4A58ADF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50989C7-6AF2-B973-D65E-167864F43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410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5E9030A-CD5B-8500-07B8-98E56D05E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37C7B9-E8E6-00B5-2DB1-E7213E3D77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0193220-9BD5-2758-5C86-7EDE1539A5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E7865AC-B17E-0874-E6B5-51B7D28FE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2023-11-14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2191A63-418E-57A4-CD4A-93E95AB27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746AE4F-1815-159D-12BE-32542040D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8324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E2D069B-03C0-A058-1BA8-2E04A09D1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D163DDF-BCC4-3B9A-2379-0B739AB247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A130BD1-5A7F-F95E-C109-31D6F0E47B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86CDBD3-458C-C0F9-F738-A47A435376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5A37BB9-F1F5-2DBC-9A34-4CB535AC53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4D9F2B1-6F2E-709E-EBD7-3B03F74C9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2023-11-14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A4EC7F0-AF6A-50C8-20AF-21F1388CC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074A1D6-8387-E988-0E47-DD4E41610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4981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E308A98-057F-0C8F-F8B2-5BBC72EC5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1AB0456-30E5-41AB-4F88-54274355F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2023-11-14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2DBFFA5-2B46-589A-6EC6-E296FDF7D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59DB6D4-33B7-2DF1-D604-09C3C9611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062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DDEE2E58-08D6-B0CA-CD8B-B587C433E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2023-11-14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72EBC50-12FD-92D6-606F-000E8349C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645E157-C116-BD6C-B6C4-C4CDFE779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6137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46FE9A-3531-8038-B084-176F63240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43195AA-8CAE-7F5C-FB33-CD09D8300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38C71A1-996F-D649-C7B5-DB03C300A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F1E4FB7-1E37-664F-2359-2E754E4C0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2023-11-14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D957E95-4438-F81B-9B8B-0C48B3A23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1CBAAF0-2A5A-FFF2-6288-8A8D69D2B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255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D9D55D-BFB5-2B67-58F3-2C12A2D2A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9A830DB-C043-A2F7-5AAE-CF30CC998A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8FD1126-07A0-273D-B43A-8C2E112579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B43B67C-A7CA-8691-121C-354088F57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2023-11-14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D4BFAEB-1E30-60C6-2BE3-53BB3D043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91030B0-6BC9-CC90-E843-339E79928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3279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4A8E580-844F-9745-8470-D7806B879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A441D4B-D973-EEC4-726C-F8172B832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905FF30-E8A2-8F8A-E54C-FB08BEE802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E324A-EA40-40CD-8750-55D55D2A969A}" type="datetimeFigureOut">
              <a:rPr lang="ko-KR" altLang="en-US" smtClean="0"/>
              <a:t>2023-11-14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6F70C09-3034-81D2-9371-9286CD277A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0A951D5-5737-C2F0-D9DF-A50A4BADDB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0783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15A0820-DF2E-435C-8017-BAE7637697F3}"/>
              </a:ext>
            </a:extLst>
          </p:cNvPr>
          <p:cNvSpPr txBox="1"/>
          <p:nvPr/>
        </p:nvSpPr>
        <p:spPr>
          <a:xfrm>
            <a:off x="8901553" y="5821529"/>
            <a:ext cx="3358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2023.11.15.</a:t>
            </a:r>
          </a:p>
          <a:p>
            <a:pPr algn="ctr"/>
            <a:r>
              <a:rPr lang="en-US" altLang="ko-KR" dirty="0"/>
              <a:t>Myeonghoe Lee</a:t>
            </a:r>
            <a:endParaRPr lang="ko-KR" altLang="en-US" dirty="0"/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03BE2E8B-AB68-3910-FB92-51B745E6E7A1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B105365A-369F-B22F-D17C-6AB6E4793764}"/>
              </a:ext>
            </a:extLst>
          </p:cNvPr>
          <p:cNvSpPr txBox="1"/>
          <p:nvPr/>
        </p:nvSpPr>
        <p:spPr>
          <a:xfrm>
            <a:off x="158619" y="989560"/>
            <a:ext cx="4596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0" dirty="0"/>
              <a:t>Intelligent Information Processing Lab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82859D-D802-0A8F-358E-A915ACD287A8}"/>
              </a:ext>
            </a:extLst>
          </p:cNvPr>
          <p:cNvSpPr txBox="1"/>
          <p:nvPr/>
        </p:nvSpPr>
        <p:spPr>
          <a:xfrm>
            <a:off x="158619" y="404785"/>
            <a:ext cx="2971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/>
              <a:t>Lab Seminar</a:t>
            </a:r>
            <a:endParaRPr lang="ko-KR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716710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A9D87750-A369-3289-162A-B389708D85DA}"/>
              </a:ext>
            </a:extLst>
          </p:cNvPr>
          <p:cNvSpPr txBox="1"/>
          <p:nvPr/>
        </p:nvSpPr>
        <p:spPr>
          <a:xfrm>
            <a:off x="352485" y="403610"/>
            <a:ext cx="11487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/>
              <a:t>연구</a:t>
            </a: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68A8F393-5239-A896-A61E-F1F298F6253F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슬라이드 번호 개체 틀 3">
            <a:extLst>
              <a:ext uri="{FF2B5EF4-FFF2-40B4-BE49-F238E27FC236}">
                <a16:creationId xmlns:a16="http://schemas.microsoft.com/office/drawing/2014/main" id="{DA91484F-6674-D2C2-ECA6-7DC98F00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4015" y="6168993"/>
            <a:ext cx="539621" cy="365125"/>
          </a:xfrm>
        </p:spPr>
        <p:txBody>
          <a:bodyPr/>
          <a:lstStyle/>
          <a:p>
            <a:fld id="{9FEEF446-C080-42B6-8959-B1772BDC3DCB}" type="slidenum">
              <a:rPr lang="ko-KR" altLang="en-US" sz="1500" smtClean="0">
                <a:solidFill>
                  <a:schemeClr val="tx1"/>
                </a:solidFill>
              </a:rPr>
              <a:t>2</a:t>
            </a:fld>
            <a:endParaRPr lang="ko-KR" altLang="en-US" sz="1500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96E56C-54A2-161E-3B15-F90DDA54DCD9}"/>
              </a:ext>
            </a:extLst>
          </p:cNvPr>
          <p:cNvSpPr txBox="1"/>
          <p:nvPr/>
        </p:nvSpPr>
        <p:spPr>
          <a:xfrm>
            <a:off x="352484" y="1257300"/>
            <a:ext cx="10256633" cy="5022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주제 </a:t>
            </a:r>
            <a:r>
              <a:rPr lang="en-US" altLang="ko-KR" dirty="0"/>
              <a:t>: </a:t>
            </a:r>
            <a:r>
              <a:rPr lang="ko-KR" altLang="en-US" dirty="0"/>
              <a:t>저해상도 이미지 객체 탐지 성능 향상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진행 상황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    [Super Resolution]</a:t>
            </a:r>
          </a:p>
          <a:p>
            <a:pPr>
              <a:lnSpc>
                <a:spcPct val="130000"/>
              </a:lnSpc>
            </a:pPr>
            <a:r>
              <a:rPr lang="en-US" altLang="ko-KR" sz="1800" dirty="0"/>
              <a:t>    - PULSE</a:t>
            </a:r>
            <a:r>
              <a:rPr lang="ko-KR" altLang="en-US" sz="1800" dirty="0"/>
              <a:t> </a:t>
            </a:r>
            <a:r>
              <a:rPr lang="en-US" altLang="ko-KR" sz="1800" dirty="0"/>
              <a:t>paper &amp; code review, code test</a:t>
            </a:r>
          </a:p>
          <a:p>
            <a:pPr>
              <a:lnSpc>
                <a:spcPct val="130000"/>
              </a:lnSpc>
            </a:pPr>
            <a:endParaRPr lang="en-US" altLang="ko-KR" dirty="0"/>
          </a:p>
          <a:p>
            <a:pPr>
              <a:lnSpc>
                <a:spcPct val="130000"/>
              </a:lnSpc>
            </a:pPr>
            <a:r>
              <a:rPr lang="en-US" altLang="ko-KR" dirty="0"/>
              <a:t>    [Object Detection]</a:t>
            </a:r>
          </a:p>
          <a:p>
            <a:pPr>
              <a:lnSpc>
                <a:spcPct val="130000"/>
              </a:lnSpc>
            </a:pPr>
            <a:r>
              <a:rPr lang="en-US" altLang="ko-KR" sz="1800" dirty="0"/>
              <a:t>    - R-CNN, faster R-CNN review</a:t>
            </a:r>
          </a:p>
          <a:p>
            <a:pPr>
              <a:lnSpc>
                <a:spcPct val="130000"/>
              </a:lnSpc>
            </a:pPr>
            <a:r>
              <a:rPr lang="en-US" altLang="ko-KR" sz="1800" dirty="0"/>
              <a:t>    - YOLO v5 ~ v8 review</a:t>
            </a:r>
          </a:p>
          <a:p>
            <a:pPr>
              <a:lnSpc>
                <a:spcPct val="130000"/>
              </a:lnSpc>
            </a:pPr>
            <a:r>
              <a:rPr lang="en-US" altLang="ko-KR" sz="1800" dirty="0"/>
              <a:t>    - Cyclist dataset(</a:t>
            </a:r>
            <a:r>
              <a:rPr lang="ko-KR" altLang="en-US" sz="1800" dirty="0"/>
              <a:t>저해상도 </a:t>
            </a:r>
            <a:r>
              <a:rPr lang="en-US" altLang="ko-KR" sz="1800" dirty="0"/>
              <a:t>image dataset)</a:t>
            </a:r>
            <a:r>
              <a:rPr lang="ko-KR" altLang="en-US" sz="1800" dirty="0"/>
              <a:t>에 대한 각 </a:t>
            </a:r>
            <a:r>
              <a:rPr lang="en-US" altLang="ko-KR" sz="1800" dirty="0"/>
              <a:t>model</a:t>
            </a:r>
            <a:r>
              <a:rPr lang="ko-KR" altLang="en-US" sz="1800" dirty="0"/>
              <a:t>의 성능 비교 진행 중</a:t>
            </a:r>
            <a:endParaRPr lang="en-US" altLang="ko-KR" sz="1800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Contribution : Super Resolution</a:t>
            </a:r>
          </a:p>
          <a:p>
            <a:r>
              <a:rPr lang="en-US" altLang="ko-KR" dirty="0"/>
              <a:t>                   “</a:t>
            </a:r>
            <a:r>
              <a:rPr lang="ko-KR" altLang="en-US" dirty="0"/>
              <a:t>기존 </a:t>
            </a:r>
            <a:r>
              <a:rPr lang="en-US" altLang="ko-KR" dirty="0"/>
              <a:t>paper</a:t>
            </a:r>
            <a:r>
              <a:rPr lang="ko-KR" altLang="en-US" dirty="0"/>
              <a:t>의 </a:t>
            </a:r>
            <a:r>
              <a:rPr lang="en-US" altLang="ko-KR" dirty="0"/>
              <a:t>GAN model</a:t>
            </a:r>
            <a:r>
              <a:rPr lang="ko-KR" altLang="en-US" dirty="0"/>
              <a:t>을 </a:t>
            </a:r>
            <a:r>
              <a:rPr lang="en-US" altLang="ko-KR" dirty="0"/>
              <a:t>Diffusion model</a:t>
            </a:r>
            <a:r>
              <a:rPr lang="ko-KR" altLang="en-US" dirty="0"/>
              <a:t>로 바꿨을 때 성능이 더 좋았다</a:t>
            </a:r>
            <a:r>
              <a:rPr lang="en-US" altLang="ko-KR" dirty="0"/>
              <a:t>.”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51973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A9D87750-A369-3289-162A-B389708D85DA}"/>
              </a:ext>
            </a:extLst>
          </p:cNvPr>
          <p:cNvSpPr txBox="1"/>
          <p:nvPr/>
        </p:nvSpPr>
        <p:spPr>
          <a:xfrm>
            <a:off x="352485" y="403610"/>
            <a:ext cx="11487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Plan</a:t>
            </a:r>
            <a:endParaRPr lang="ko-KR" altLang="en-US" sz="2000" dirty="0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68A8F393-5239-A896-A61E-F1F298F6253F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슬라이드 번호 개체 틀 3">
            <a:extLst>
              <a:ext uri="{FF2B5EF4-FFF2-40B4-BE49-F238E27FC236}">
                <a16:creationId xmlns:a16="http://schemas.microsoft.com/office/drawing/2014/main" id="{DA91484F-6674-D2C2-ECA6-7DC98F00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4015" y="6168993"/>
            <a:ext cx="539621" cy="365125"/>
          </a:xfrm>
        </p:spPr>
        <p:txBody>
          <a:bodyPr/>
          <a:lstStyle/>
          <a:p>
            <a:fld id="{9FEEF446-C080-42B6-8959-B1772BDC3DCB}" type="slidenum">
              <a:rPr lang="ko-KR" altLang="en-US" sz="1500" smtClean="0">
                <a:solidFill>
                  <a:schemeClr val="tx1"/>
                </a:solidFill>
              </a:rPr>
              <a:t>3</a:t>
            </a:fld>
            <a:endParaRPr lang="ko-KR" altLang="en-US" sz="1500" dirty="0">
              <a:solidFill>
                <a:schemeClr val="tx1"/>
              </a:solidFill>
            </a:endParaRPr>
          </a:p>
        </p:txBody>
      </p: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8073CC4B-48A5-2559-30D6-F5AD8F256E82}"/>
              </a:ext>
            </a:extLst>
          </p:cNvPr>
          <p:cNvSpPr/>
          <p:nvPr/>
        </p:nvSpPr>
        <p:spPr>
          <a:xfrm>
            <a:off x="1121414" y="1890221"/>
            <a:ext cx="1621788" cy="96102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solidFill>
                  <a:schemeClr val="tx1"/>
                </a:solidFill>
              </a:rPr>
              <a:t>Super</a:t>
            </a:r>
          </a:p>
          <a:p>
            <a:pPr algn="ctr"/>
            <a:r>
              <a:rPr lang="en-US" altLang="ko-KR" b="1" dirty="0">
                <a:solidFill>
                  <a:schemeClr val="tx1"/>
                </a:solidFill>
              </a:rPr>
              <a:t>Resolution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EE72662C-27ED-99B6-075E-0A9A422DD495}"/>
              </a:ext>
            </a:extLst>
          </p:cNvPr>
          <p:cNvSpPr/>
          <p:nvPr/>
        </p:nvSpPr>
        <p:spPr>
          <a:xfrm>
            <a:off x="1121414" y="4935724"/>
            <a:ext cx="1621788" cy="96102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solidFill>
                  <a:schemeClr val="tx1"/>
                </a:solidFill>
              </a:rPr>
              <a:t>Object</a:t>
            </a:r>
          </a:p>
          <a:p>
            <a:pPr algn="ctr"/>
            <a:r>
              <a:rPr lang="en-US" altLang="ko-KR" b="1" dirty="0">
                <a:solidFill>
                  <a:schemeClr val="tx1"/>
                </a:solidFill>
              </a:rPr>
              <a:t>Detection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5B53D3E4-3B77-8020-4AEC-8D5DD4D252BD}"/>
              </a:ext>
            </a:extLst>
          </p:cNvPr>
          <p:cNvCxnSpPr>
            <a:cxnSpLocks/>
          </p:cNvCxnSpPr>
          <p:nvPr/>
        </p:nvCxnSpPr>
        <p:spPr>
          <a:xfrm>
            <a:off x="280788" y="3813464"/>
            <a:ext cx="11685841" cy="0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05501CD-646C-CFB3-BB44-2D495D3266C8}"/>
              </a:ext>
            </a:extLst>
          </p:cNvPr>
          <p:cNvSpPr txBox="1"/>
          <p:nvPr/>
        </p:nvSpPr>
        <p:spPr>
          <a:xfrm>
            <a:off x="3632431" y="1702057"/>
            <a:ext cx="8011391" cy="1337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sz="1600" dirty="0"/>
              <a:t>- PULSE</a:t>
            </a:r>
            <a:r>
              <a:rPr lang="ko-KR" altLang="en-US" sz="1600" dirty="0"/>
              <a:t>의 </a:t>
            </a:r>
            <a:r>
              <a:rPr lang="en-US" altLang="ko-KR" sz="1600" dirty="0"/>
              <a:t>image generation model = </a:t>
            </a:r>
            <a:r>
              <a:rPr lang="en-US" altLang="ko-KR" sz="1600" dirty="0" err="1"/>
              <a:t>StyleGAN</a:t>
            </a:r>
            <a:r>
              <a:rPr lang="en-US" altLang="ko-KR" sz="1600" dirty="0"/>
              <a:t> </a:t>
            </a:r>
          </a:p>
          <a:p>
            <a:pPr>
              <a:lnSpc>
                <a:spcPct val="130000"/>
              </a:lnSpc>
            </a:pPr>
            <a:r>
              <a:rPr lang="en-US" altLang="ko-KR" sz="1600" dirty="0"/>
              <a:t>  </a:t>
            </a:r>
            <a:r>
              <a:rPr lang="ko-KR" altLang="en-US" sz="1600" dirty="0"/>
              <a:t>→ </a:t>
            </a:r>
            <a:r>
              <a:rPr lang="en-US" altLang="ko-KR" sz="1600" dirty="0"/>
              <a:t>diffusion</a:t>
            </a:r>
            <a:r>
              <a:rPr lang="ko-KR" altLang="en-US" sz="1600" dirty="0"/>
              <a:t>으로 바꾼 뒤</a:t>
            </a:r>
            <a:r>
              <a:rPr lang="en-US" altLang="ko-KR" sz="1600" dirty="0"/>
              <a:t>, </a:t>
            </a:r>
            <a:r>
              <a:rPr lang="ko-KR" altLang="en-US" sz="1600" dirty="0"/>
              <a:t>성능 비교할 계획</a:t>
            </a:r>
            <a:r>
              <a:rPr lang="en-US" altLang="ko-KR" sz="1600" dirty="0"/>
              <a:t>.</a:t>
            </a:r>
            <a:r>
              <a:rPr lang="ko-KR" altLang="en-US" sz="1600" dirty="0"/>
              <a:t> </a:t>
            </a:r>
            <a:endParaRPr lang="en-US" altLang="ko-KR" sz="1600" dirty="0"/>
          </a:p>
          <a:p>
            <a:pPr>
              <a:lnSpc>
                <a:spcPct val="130000"/>
              </a:lnSpc>
            </a:pPr>
            <a:endParaRPr lang="en-US" altLang="ko-KR" sz="1600" dirty="0"/>
          </a:p>
          <a:p>
            <a:pPr>
              <a:lnSpc>
                <a:spcPct val="130000"/>
              </a:lnSpc>
            </a:pPr>
            <a:r>
              <a:rPr lang="en-US" altLang="ko-KR" sz="1600" dirty="0"/>
              <a:t>- PULSE</a:t>
            </a:r>
            <a:r>
              <a:rPr lang="ko-KR" altLang="en-US" sz="1600" dirty="0"/>
              <a:t>가 아닌 다른 </a:t>
            </a:r>
            <a:r>
              <a:rPr lang="en-US" altLang="ko-KR" sz="1600" dirty="0"/>
              <a:t>SR method</a:t>
            </a:r>
            <a:r>
              <a:rPr lang="ko-KR" altLang="en-US" sz="1600" dirty="0"/>
              <a:t> 성능 확인 및 </a:t>
            </a:r>
            <a:r>
              <a:rPr lang="en-US" altLang="ko-KR" sz="1600" dirty="0"/>
              <a:t>PULSE</a:t>
            </a:r>
            <a:r>
              <a:rPr lang="ko-KR" altLang="en-US" sz="1600" dirty="0"/>
              <a:t>와의 비교</a:t>
            </a:r>
            <a:r>
              <a:rPr lang="en-US" altLang="ko-KR" sz="1600" dirty="0"/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0F5B13-958B-8B65-A883-21B84ABA89A9}"/>
              </a:ext>
            </a:extLst>
          </p:cNvPr>
          <p:cNvSpPr txBox="1"/>
          <p:nvPr/>
        </p:nvSpPr>
        <p:spPr>
          <a:xfrm>
            <a:off x="3632431" y="4587518"/>
            <a:ext cx="8011391" cy="1657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sz="1600" dirty="0"/>
              <a:t>- MS COCO, CIFAR, </a:t>
            </a:r>
            <a:r>
              <a:rPr lang="en-US" altLang="ko-KR" sz="1600" dirty="0" err="1"/>
              <a:t>ImageNET</a:t>
            </a:r>
            <a:r>
              <a:rPr lang="en-US" altLang="ko-KR" sz="1600" dirty="0"/>
              <a:t> </a:t>
            </a:r>
            <a:r>
              <a:rPr lang="ko-KR" altLang="en-US" sz="1600" dirty="0"/>
              <a:t>등으로 </a:t>
            </a:r>
            <a:r>
              <a:rPr lang="en-US" altLang="ko-KR" sz="1600" dirty="0"/>
              <a:t>data sampling.</a:t>
            </a:r>
          </a:p>
          <a:p>
            <a:pPr>
              <a:lnSpc>
                <a:spcPct val="130000"/>
              </a:lnSpc>
            </a:pPr>
            <a:endParaRPr lang="en-US" altLang="ko-KR" sz="1600" dirty="0"/>
          </a:p>
          <a:p>
            <a:pPr>
              <a:lnSpc>
                <a:spcPct val="130000"/>
              </a:lnSpc>
            </a:pPr>
            <a:r>
              <a:rPr lang="en-US" altLang="ko-KR" sz="1600" dirty="0"/>
              <a:t>- SR</a:t>
            </a:r>
            <a:r>
              <a:rPr lang="ko-KR" altLang="en-US" sz="1600" dirty="0"/>
              <a:t>쪽의 </a:t>
            </a:r>
            <a:r>
              <a:rPr lang="en-US" altLang="ko-KR" sz="1600" dirty="0"/>
              <a:t>diffusion method</a:t>
            </a:r>
            <a:r>
              <a:rPr lang="ko-KR" altLang="en-US" sz="1600" dirty="0"/>
              <a:t> 결과가 나오면</a:t>
            </a:r>
            <a:r>
              <a:rPr lang="en-US" altLang="ko-KR" sz="1600" dirty="0"/>
              <a:t>, </a:t>
            </a:r>
          </a:p>
          <a:p>
            <a:pPr>
              <a:lnSpc>
                <a:spcPct val="130000"/>
              </a:lnSpc>
            </a:pPr>
            <a:r>
              <a:rPr lang="en-US" altLang="ko-KR" sz="1600" dirty="0"/>
              <a:t>  </a:t>
            </a:r>
            <a:r>
              <a:rPr lang="ko-KR" altLang="en-US" sz="1600" dirty="0"/>
              <a:t>해당 </a:t>
            </a:r>
            <a:r>
              <a:rPr lang="en-US" altLang="ko-KR" sz="1600" dirty="0"/>
              <a:t>method</a:t>
            </a:r>
            <a:r>
              <a:rPr lang="ko-KR" altLang="en-US" sz="1600" dirty="0"/>
              <a:t>로 저해상도 </a:t>
            </a:r>
            <a:r>
              <a:rPr lang="en-US" altLang="ko-KR" sz="1600" dirty="0"/>
              <a:t>dataset</a:t>
            </a:r>
            <a:r>
              <a:rPr lang="ko-KR" altLang="en-US" sz="1600" dirty="0"/>
              <a:t>에 대해 해상도를 올린 뒤</a:t>
            </a:r>
            <a:endParaRPr lang="en-US" altLang="ko-KR" sz="1600" dirty="0"/>
          </a:p>
          <a:p>
            <a:pPr>
              <a:lnSpc>
                <a:spcPct val="130000"/>
              </a:lnSpc>
            </a:pPr>
            <a:r>
              <a:rPr lang="en-US" altLang="ko-KR" sz="1600" dirty="0"/>
              <a:t>  </a:t>
            </a:r>
            <a:r>
              <a:rPr lang="ko-KR" altLang="en-US" sz="1600" dirty="0"/>
              <a:t>각각 </a:t>
            </a:r>
            <a:r>
              <a:rPr lang="en-US" altLang="ko-KR" sz="1600" dirty="0"/>
              <a:t>R-CNN, YOLO</a:t>
            </a:r>
            <a:r>
              <a:rPr lang="ko-KR" altLang="en-US" sz="1600" dirty="0"/>
              <a:t>로 객체 탐지 </a:t>
            </a:r>
            <a:r>
              <a:rPr lang="en-US" altLang="ko-KR" sz="1600" dirty="0"/>
              <a:t>test </a:t>
            </a:r>
            <a:r>
              <a:rPr lang="ko-KR" altLang="en-US" sz="1600" dirty="0"/>
              <a:t>진행할 예정</a:t>
            </a:r>
            <a:r>
              <a:rPr lang="en-US" altLang="ko-KR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4581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A9D87750-A369-3289-162A-B389708D85DA}"/>
              </a:ext>
            </a:extLst>
          </p:cNvPr>
          <p:cNvSpPr txBox="1"/>
          <p:nvPr/>
        </p:nvSpPr>
        <p:spPr>
          <a:xfrm>
            <a:off x="352485" y="403610"/>
            <a:ext cx="11487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/>
              <a:t>졸업논문</a:t>
            </a: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68A8F393-5239-A896-A61E-F1F298F6253F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슬라이드 번호 개체 틀 3">
            <a:extLst>
              <a:ext uri="{FF2B5EF4-FFF2-40B4-BE49-F238E27FC236}">
                <a16:creationId xmlns:a16="http://schemas.microsoft.com/office/drawing/2014/main" id="{DA91484F-6674-D2C2-ECA6-7DC98F00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4015" y="6168993"/>
            <a:ext cx="539621" cy="365125"/>
          </a:xfrm>
        </p:spPr>
        <p:txBody>
          <a:bodyPr/>
          <a:lstStyle/>
          <a:p>
            <a:fld id="{9FEEF446-C080-42B6-8959-B1772BDC3DCB}" type="slidenum">
              <a:rPr lang="ko-KR" altLang="en-US" sz="1500" smtClean="0">
                <a:solidFill>
                  <a:schemeClr val="tx1"/>
                </a:solidFill>
              </a:rPr>
              <a:t>4</a:t>
            </a:fld>
            <a:endParaRPr lang="ko-KR" altLang="en-US" sz="1500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96E56C-54A2-161E-3B15-F90DDA54DCD9}"/>
              </a:ext>
            </a:extLst>
          </p:cNvPr>
          <p:cNvSpPr txBox="1"/>
          <p:nvPr/>
        </p:nvSpPr>
        <p:spPr>
          <a:xfrm>
            <a:off x="352484" y="1257300"/>
            <a:ext cx="102566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여러 </a:t>
            </a:r>
            <a:r>
              <a:rPr lang="en-US" altLang="ko-KR" dirty="0"/>
              <a:t>task</a:t>
            </a:r>
            <a:r>
              <a:rPr lang="ko-KR" altLang="en-US" dirty="0"/>
              <a:t>를 사용하여 특정 조합 성능 비교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각 데이터를 이용해서 </a:t>
            </a:r>
            <a:r>
              <a:rPr lang="en-US" altLang="ko-KR" dirty="0"/>
              <a:t>classification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어떤 조합의 데이터 사용시 가장 높은 성능</a:t>
            </a:r>
            <a:r>
              <a:rPr lang="en-US" altLang="ko-KR" dirty="0">
                <a:sym typeface="Wingdings" panose="05000000000000000000" pitchFamily="2" charset="2"/>
              </a:rPr>
              <a:t>  </a:t>
            </a:r>
            <a:r>
              <a:rPr lang="en-US" altLang="ko-KR" dirty="0"/>
              <a:t> </a:t>
            </a:r>
          </a:p>
          <a:p>
            <a:r>
              <a:rPr lang="ko-KR" altLang="en-US" dirty="0"/>
              <a:t> 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en-US" altLang="ko-KR" dirty="0"/>
              <a:t>Video </a:t>
            </a:r>
            <a:r>
              <a:rPr lang="en-US" altLang="ko-KR" dirty="0">
                <a:sym typeface="Wingdings" panose="05000000000000000000" pitchFamily="2" charset="2"/>
              </a:rPr>
              <a:t> Image(Full frame</a:t>
            </a:r>
            <a:r>
              <a:rPr lang="ko-KR" altLang="en-US" dirty="0">
                <a:sym typeface="Wingdings" panose="05000000000000000000" pitchFamily="2" charset="2"/>
              </a:rPr>
              <a:t> </a:t>
            </a:r>
            <a:r>
              <a:rPr lang="en-US" altLang="ko-KR" dirty="0">
                <a:sym typeface="Wingdings" panose="05000000000000000000" pitchFamily="2" charset="2"/>
              </a:rPr>
              <a:t>/ 2 = Image)</a:t>
            </a:r>
          </a:p>
          <a:p>
            <a:pPr>
              <a:lnSpc>
                <a:spcPct val="150000"/>
              </a:lnSpc>
            </a:pPr>
            <a:r>
              <a:rPr lang="en-US" altLang="ko-KR" dirty="0"/>
              <a:t>Audio </a:t>
            </a:r>
            <a:r>
              <a:rPr lang="en-US" altLang="ko-KR" dirty="0">
                <a:sym typeface="Wingdings" panose="05000000000000000000" pitchFamily="2" charset="2"/>
              </a:rPr>
              <a:t> 1D, 2D(MFCC, </a:t>
            </a:r>
            <a:r>
              <a:rPr lang="en-US" altLang="ko-KR" dirty="0" err="1">
                <a:sym typeface="Wingdings" panose="05000000000000000000" pitchFamily="2" charset="2"/>
              </a:rPr>
              <a:t>Mels</a:t>
            </a:r>
            <a:r>
              <a:rPr lang="en-US" altLang="ko-KR" dirty="0">
                <a:sym typeface="Wingdings" panose="05000000000000000000" pitchFamily="2" charset="2"/>
              </a:rPr>
              <a:t>)</a:t>
            </a:r>
          </a:p>
          <a:p>
            <a:endParaRPr lang="ko-KR" altLang="en-US" dirty="0"/>
          </a:p>
        </p:txBody>
      </p:sp>
      <p:pic>
        <p:nvPicPr>
          <p:cNvPr id="3" name="그림 2" descr="스크린샷, 다채로움, 호박, 마룬이(가) 표시된 사진&#10;&#10;자동 생성된 설명">
            <a:extLst>
              <a:ext uri="{FF2B5EF4-FFF2-40B4-BE49-F238E27FC236}">
                <a16:creationId xmlns:a16="http://schemas.microsoft.com/office/drawing/2014/main" id="{201437A7-F563-0BBE-BEEA-7833325F54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845" y="4045236"/>
            <a:ext cx="3147382" cy="1876246"/>
          </a:xfrm>
          <a:prstGeom prst="rect">
            <a:avLst/>
          </a:prstGeom>
        </p:spPr>
      </p:pic>
      <p:pic>
        <p:nvPicPr>
          <p:cNvPr id="4" name="그림 3" descr="라인, 야외, 흐릿한, 플랫폼이(가) 표시된 사진&#10;&#10;자동 생성된 설명">
            <a:extLst>
              <a:ext uri="{FF2B5EF4-FFF2-40B4-BE49-F238E27FC236}">
                <a16:creationId xmlns:a16="http://schemas.microsoft.com/office/drawing/2014/main" id="{96813BA2-12DF-3AFC-840B-0E7956CBB6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56" y="4045236"/>
            <a:ext cx="2501661" cy="1876246"/>
          </a:xfrm>
          <a:prstGeom prst="rect">
            <a:avLst/>
          </a:prstGeom>
        </p:spPr>
      </p:pic>
      <p:pic>
        <p:nvPicPr>
          <p:cNvPr id="5" name="그림 4" descr="패턴, 레드, 스크린샷, 다채로움이(가) 표시된 사진&#10;&#10;자동 생성된 설명">
            <a:extLst>
              <a:ext uri="{FF2B5EF4-FFF2-40B4-BE49-F238E27FC236}">
                <a16:creationId xmlns:a16="http://schemas.microsoft.com/office/drawing/2014/main" id="{3106097E-5E09-105D-3F20-E5B0861D520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8955" y="4045236"/>
            <a:ext cx="3147383" cy="18762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A22277C-C5BB-A5F6-2524-837E41F4E5D8}"/>
              </a:ext>
            </a:extLst>
          </p:cNvPr>
          <p:cNvSpPr txBox="1"/>
          <p:nvPr/>
        </p:nvSpPr>
        <p:spPr>
          <a:xfrm>
            <a:off x="599534" y="5982802"/>
            <a:ext cx="1505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Video frame</a:t>
            </a:r>
            <a:endParaRPr lang="ko-KR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A73F85-ABD2-03A8-1C0B-238D3FB55909}"/>
              </a:ext>
            </a:extLst>
          </p:cNvPr>
          <p:cNvSpPr txBox="1"/>
          <p:nvPr/>
        </p:nvSpPr>
        <p:spPr>
          <a:xfrm>
            <a:off x="6617912" y="5982802"/>
            <a:ext cx="1505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/>
              <a:t>Mels</a:t>
            </a:r>
            <a:endParaRPr lang="ko-KR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C1564F-CCCC-50FD-3157-7CA20EE4EFD3}"/>
              </a:ext>
            </a:extLst>
          </p:cNvPr>
          <p:cNvSpPr txBox="1"/>
          <p:nvPr/>
        </p:nvSpPr>
        <p:spPr>
          <a:xfrm>
            <a:off x="10053045" y="5982802"/>
            <a:ext cx="1505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MFCC</a:t>
            </a:r>
            <a:endParaRPr lang="ko-KR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684656-D3A4-F4A5-3EC8-DA7562D5B9AB}"/>
              </a:ext>
            </a:extLst>
          </p:cNvPr>
          <p:cNvSpPr txBox="1"/>
          <p:nvPr/>
        </p:nvSpPr>
        <p:spPr>
          <a:xfrm>
            <a:off x="3409245" y="5982802"/>
            <a:ext cx="1505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1D data</a:t>
            </a:r>
            <a:endParaRPr lang="ko-KR" altLang="en-US" dirty="0"/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F82879D7-24A1-90D9-24FF-17F08527A9CA}"/>
              </a:ext>
            </a:extLst>
          </p:cNvPr>
          <p:cNvGrpSpPr/>
          <p:nvPr/>
        </p:nvGrpSpPr>
        <p:grpSpPr>
          <a:xfrm>
            <a:off x="3026256" y="4168001"/>
            <a:ext cx="2113861" cy="1539359"/>
            <a:chOff x="3043509" y="1734969"/>
            <a:chExt cx="2113861" cy="1539359"/>
          </a:xfrm>
        </p:grpSpPr>
        <p:pic>
          <p:nvPicPr>
            <p:cNvPr id="12" name="그림 11">
              <a:extLst>
                <a:ext uri="{FF2B5EF4-FFF2-40B4-BE49-F238E27FC236}">
                  <a16:creationId xmlns:a16="http://schemas.microsoft.com/office/drawing/2014/main" id="{0B83EB06-7E16-F1EE-8401-BE91096F496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043509" y="1826326"/>
              <a:ext cx="2041149" cy="1448002"/>
            </a:xfrm>
            <a:prstGeom prst="rect">
              <a:avLst/>
            </a:prstGeom>
          </p:spPr>
        </p:pic>
        <p:pic>
          <p:nvPicPr>
            <p:cNvPr id="13" name="그림 12">
              <a:extLst>
                <a:ext uri="{FF2B5EF4-FFF2-40B4-BE49-F238E27FC236}">
                  <a16:creationId xmlns:a16="http://schemas.microsoft.com/office/drawing/2014/main" id="{0F06B56B-C009-BD25-4E1D-3D91685B458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820347" y="1734969"/>
              <a:ext cx="337023" cy="3048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57409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A9D87750-A369-3289-162A-B389708D85DA}"/>
              </a:ext>
            </a:extLst>
          </p:cNvPr>
          <p:cNvSpPr txBox="1"/>
          <p:nvPr/>
        </p:nvSpPr>
        <p:spPr>
          <a:xfrm>
            <a:off x="352485" y="403610"/>
            <a:ext cx="11487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Model  </a:t>
            </a:r>
            <a:endParaRPr lang="ko-KR" altLang="en-US" sz="2000" dirty="0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68A8F393-5239-A896-A61E-F1F298F6253F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슬라이드 번호 개체 틀 3">
            <a:extLst>
              <a:ext uri="{FF2B5EF4-FFF2-40B4-BE49-F238E27FC236}">
                <a16:creationId xmlns:a16="http://schemas.microsoft.com/office/drawing/2014/main" id="{DA91484F-6674-D2C2-ECA6-7DC98F00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4015" y="6168993"/>
            <a:ext cx="539621" cy="365125"/>
          </a:xfrm>
        </p:spPr>
        <p:txBody>
          <a:bodyPr/>
          <a:lstStyle/>
          <a:p>
            <a:fld id="{9FEEF446-C080-42B6-8959-B1772BDC3DCB}" type="slidenum">
              <a:rPr lang="ko-KR" altLang="en-US" sz="1500" smtClean="0">
                <a:solidFill>
                  <a:schemeClr val="tx1"/>
                </a:solidFill>
              </a:rPr>
              <a:t>5</a:t>
            </a:fld>
            <a:endParaRPr lang="ko-KR" altLang="en-US" sz="1500" dirty="0">
              <a:solidFill>
                <a:schemeClr val="tx1"/>
              </a:solidFill>
            </a:endParaRPr>
          </a:p>
        </p:txBody>
      </p:sp>
      <p:graphicFrame>
        <p:nvGraphicFramePr>
          <p:cNvPr id="2" name="표 3">
            <a:extLst>
              <a:ext uri="{FF2B5EF4-FFF2-40B4-BE49-F238E27FC236}">
                <a16:creationId xmlns:a16="http://schemas.microsoft.com/office/drawing/2014/main" id="{57FD49B9-5F76-3FDB-A92A-25F24E4015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037442"/>
              </p:ext>
            </p:extLst>
          </p:nvPr>
        </p:nvGraphicFramePr>
        <p:xfrm>
          <a:off x="118926" y="3851217"/>
          <a:ext cx="11371463" cy="26829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3727">
                  <a:extLst>
                    <a:ext uri="{9D8B030D-6E8A-4147-A177-3AD203B41FA5}">
                      <a16:colId xmlns:a16="http://schemas.microsoft.com/office/drawing/2014/main" val="898201828"/>
                    </a:ext>
                  </a:extLst>
                </a:gridCol>
                <a:gridCol w="1295967">
                  <a:extLst>
                    <a:ext uri="{9D8B030D-6E8A-4147-A177-3AD203B41FA5}">
                      <a16:colId xmlns:a16="http://schemas.microsoft.com/office/drawing/2014/main" val="1097578679"/>
                    </a:ext>
                  </a:extLst>
                </a:gridCol>
                <a:gridCol w="1295967">
                  <a:extLst>
                    <a:ext uri="{9D8B030D-6E8A-4147-A177-3AD203B41FA5}">
                      <a16:colId xmlns:a16="http://schemas.microsoft.com/office/drawing/2014/main" val="2137832571"/>
                    </a:ext>
                  </a:extLst>
                </a:gridCol>
                <a:gridCol w="1295967">
                  <a:extLst>
                    <a:ext uri="{9D8B030D-6E8A-4147-A177-3AD203B41FA5}">
                      <a16:colId xmlns:a16="http://schemas.microsoft.com/office/drawing/2014/main" val="3053497085"/>
                    </a:ext>
                  </a:extLst>
                </a:gridCol>
                <a:gridCol w="1295967">
                  <a:extLst>
                    <a:ext uri="{9D8B030D-6E8A-4147-A177-3AD203B41FA5}">
                      <a16:colId xmlns:a16="http://schemas.microsoft.com/office/drawing/2014/main" val="3774237744"/>
                    </a:ext>
                  </a:extLst>
                </a:gridCol>
                <a:gridCol w="1295967">
                  <a:extLst>
                    <a:ext uri="{9D8B030D-6E8A-4147-A177-3AD203B41FA5}">
                      <a16:colId xmlns:a16="http://schemas.microsoft.com/office/drawing/2014/main" val="2632672432"/>
                    </a:ext>
                  </a:extLst>
                </a:gridCol>
                <a:gridCol w="1295967">
                  <a:extLst>
                    <a:ext uri="{9D8B030D-6E8A-4147-A177-3AD203B41FA5}">
                      <a16:colId xmlns:a16="http://schemas.microsoft.com/office/drawing/2014/main" val="2270427396"/>
                    </a:ext>
                  </a:extLst>
                </a:gridCol>
                <a:gridCol w="1295967">
                  <a:extLst>
                    <a:ext uri="{9D8B030D-6E8A-4147-A177-3AD203B41FA5}">
                      <a16:colId xmlns:a16="http://schemas.microsoft.com/office/drawing/2014/main" val="2841200988"/>
                    </a:ext>
                  </a:extLst>
                </a:gridCol>
                <a:gridCol w="1295967">
                  <a:extLst>
                    <a:ext uri="{9D8B030D-6E8A-4147-A177-3AD203B41FA5}">
                      <a16:colId xmlns:a16="http://schemas.microsoft.com/office/drawing/2014/main" val="711598531"/>
                    </a:ext>
                  </a:extLst>
                </a:gridCol>
              </a:tblGrid>
              <a:tr h="512701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err="1"/>
                        <a:t>Image+Mels</a:t>
                      </a:r>
                      <a:r>
                        <a:rPr lang="en-US" altLang="ko-KR" sz="1800" dirty="0"/>
                        <a:t>(</a:t>
                      </a:r>
                      <a:r>
                        <a:rPr lang="en-US" altLang="ko-KR" sz="1800" dirty="0" err="1"/>
                        <a:t>Concat</a:t>
                      </a:r>
                      <a:r>
                        <a:rPr lang="en-US" altLang="ko-KR" sz="1800" dirty="0"/>
                        <a:t>)</a:t>
                      </a:r>
                      <a:endParaRPr lang="ko-KR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err="1"/>
                        <a:t>Image+MFCC</a:t>
                      </a:r>
                      <a:r>
                        <a:rPr lang="en-US" altLang="ko-KR" sz="1800" dirty="0"/>
                        <a:t>(</a:t>
                      </a:r>
                      <a:r>
                        <a:rPr lang="en-US" altLang="ko-KR" sz="1800" dirty="0" err="1"/>
                        <a:t>Concat</a:t>
                      </a:r>
                      <a:r>
                        <a:rPr lang="en-US" altLang="ko-KR" sz="1800" dirty="0"/>
                        <a:t>)</a:t>
                      </a:r>
                      <a:endParaRPr lang="ko-KR" altLang="en-US" sz="1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err="1"/>
                        <a:t>Image+Mels</a:t>
                      </a:r>
                      <a:r>
                        <a:rPr lang="en-US" altLang="ko-KR" sz="1800" dirty="0"/>
                        <a:t>(Mean)</a:t>
                      </a:r>
                      <a:endParaRPr lang="ko-KR" altLang="en-US" sz="1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err="1"/>
                        <a:t>Image+MFCC</a:t>
                      </a:r>
                      <a:r>
                        <a:rPr lang="en-US" altLang="ko-KR" sz="1800" dirty="0"/>
                        <a:t>(Mean)</a:t>
                      </a:r>
                      <a:endParaRPr lang="ko-KR" altLang="en-US" sz="1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935384"/>
                  </a:ext>
                </a:extLst>
              </a:tr>
              <a:tr h="512701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Acc</a:t>
                      </a:r>
                      <a:endParaRPr lang="ko-KR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F1_score</a:t>
                      </a:r>
                      <a:endParaRPr lang="ko-KR" altLang="en-US" sz="14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Acc</a:t>
                      </a:r>
                      <a:endParaRPr lang="ko-KR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F1_score</a:t>
                      </a:r>
                      <a:endParaRPr lang="ko-KR" altLang="en-US" sz="14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Acc</a:t>
                      </a:r>
                      <a:endParaRPr lang="ko-KR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F1_score</a:t>
                      </a:r>
                      <a:endParaRPr lang="ko-KR" altLang="en-US" sz="14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Acc</a:t>
                      </a:r>
                      <a:endParaRPr lang="ko-KR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F1_score</a:t>
                      </a:r>
                      <a:endParaRPr lang="ko-KR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5734371"/>
                  </a:ext>
                </a:extLst>
              </a:tr>
              <a:tr h="51270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VGG</a:t>
                      </a:r>
                      <a:endParaRPr lang="ko-KR" altLang="en-US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0.0063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0.0001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8809915"/>
                  </a:ext>
                </a:extLst>
              </a:tr>
              <a:tr h="51270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err="1"/>
                        <a:t>ResNet</a:t>
                      </a:r>
                      <a:endParaRPr lang="ko-KR" altLang="en-US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0.5038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0.5098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0.4630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0.4688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rgbClr val="FF0000"/>
                          </a:solidFill>
                        </a:rPr>
                        <a:t>0.5226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rgbClr val="FF0000"/>
                          </a:solidFill>
                        </a:rPr>
                        <a:t>0.5246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0.4692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0.4707</a:t>
                      </a:r>
                      <a:endParaRPr lang="ko-KR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4770638"/>
                  </a:ext>
                </a:extLst>
              </a:tr>
              <a:tr h="63209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err="1"/>
                        <a:t>Efficientnet</a:t>
                      </a:r>
                      <a:endParaRPr lang="ko-KR" altLang="en-US" sz="10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0.4751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0.4811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0.4285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0.4326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0.4757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0.4773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0.4323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0.4342</a:t>
                      </a:r>
                      <a:endParaRPr lang="ko-KR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230374"/>
                  </a:ext>
                </a:extLst>
              </a:tr>
            </a:tbl>
          </a:graphicData>
        </a:graphic>
      </p:graphicFrame>
      <p:graphicFrame>
        <p:nvGraphicFramePr>
          <p:cNvPr id="6" name="표 3">
            <a:extLst>
              <a:ext uri="{FF2B5EF4-FFF2-40B4-BE49-F238E27FC236}">
                <a16:creationId xmlns:a16="http://schemas.microsoft.com/office/drawing/2014/main" id="{4F612AE2-34FF-CC60-EB29-13FFC659DC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950720"/>
              </p:ext>
            </p:extLst>
          </p:nvPr>
        </p:nvGraphicFramePr>
        <p:xfrm>
          <a:off x="118926" y="985754"/>
          <a:ext cx="8826666" cy="26829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9116">
                  <a:extLst>
                    <a:ext uri="{9D8B030D-6E8A-4147-A177-3AD203B41FA5}">
                      <a16:colId xmlns:a16="http://schemas.microsoft.com/office/drawing/2014/main" val="898201828"/>
                    </a:ext>
                  </a:extLst>
                </a:gridCol>
                <a:gridCol w="1302925">
                  <a:extLst>
                    <a:ext uri="{9D8B030D-6E8A-4147-A177-3AD203B41FA5}">
                      <a16:colId xmlns:a16="http://schemas.microsoft.com/office/drawing/2014/main" val="1097578679"/>
                    </a:ext>
                  </a:extLst>
                </a:gridCol>
                <a:gridCol w="1302925">
                  <a:extLst>
                    <a:ext uri="{9D8B030D-6E8A-4147-A177-3AD203B41FA5}">
                      <a16:colId xmlns:a16="http://schemas.microsoft.com/office/drawing/2014/main" val="2137832571"/>
                    </a:ext>
                  </a:extLst>
                </a:gridCol>
                <a:gridCol w="1302925">
                  <a:extLst>
                    <a:ext uri="{9D8B030D-6E8A-4147-A177-3AD203B41FA5}">
                      <a16:colId xmlns:a16="http://schemas.microsoft.com/office/drawing/2014/main" val="2632672432"/>
                    </a:ext>
                  </a:extLst>
                </a:gridCol>
                <a:gridCol w="1302925">
                  <a:extLst>
                    <a:ext uri="{9D8B030D-6E8A-4147-A177-3AD203B41FA5}">
                      <a16:colId xmlns:a16="http://schemas.microsoft.com/office/drawing/2014/main" val="2270427396"/>
                    </a:ext>
                  </a:extLst>
                </a:gridCol>
                <a:gridCol w="1302925">
                  <a:extLst>
                    <a:ext uri="{9D8B030D-6E8A-4147-A177-3AD203B41FA5}">
                      <a16:colId xmlns:a16="http://schemas.microsoft.com/office/drawing/2014/main" val="2841200988"/>
                    </a:ext>
                  </a:extLst>
                </a:gridCol>
                <a:gridCol w="1302925">
                  <a:extLst>
                    <a:ext uri="{9D8B030D-6E8A-4147-A177-3AD203B41FA5}">
                      <a16:colId xmlns:a16="http://schemas.microsoft.com/office/drawing/2014/main" val="711598531"/>
                    </a:ext>
                  </a:extLst>
                </a:gridCol>
              </a:tblGrid>
              <a:tr h="512701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/>
                        <a:t>Image</a:t>
                      </a:r>
                      <a:endParaRPr lang="ko-KR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err="1"/>
                        <a:t>Audio_Mel</a:t>
                      </a:r>
                      <a:r>
                        <a:rPr lang="en-US" altLang="ko-KR" sz="1800" dirty="0"/>
                        <a:t>-Spectrum</a:t>
                      </a:r>
                      <a:endParaRPr lang="ko-KR" altLang="en-US" sz="1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err="1"/>
                        <a:t>Audio_MFCC</a:t>
                      </a:r>
                      <a:endParaRPr lang="ko-KR" altLang="en-US" sz="1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935384"/>
                  </a:ext>
                </a:extLst>
              </a:tr>
              <a:tr h="512701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Acc</a:t>
                      </a:r>
                      <a:endParaRPr lang="ko-KR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F1_score</a:t>
                      </a:r>
                      <a:endParaRPr lang="ko-KR" altLang="en-US" sz="14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Acc</a:t>
                      </a:r>
                      <a:endParaRPr lang="ko-KR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F1_score</a:t>
                      </a:r>
                      <a:endParaRPr lang="ko-KR" altLang="en-US" sz="14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Acc</a:t>
                      </a:r>
                      <a:endParaRPr lang="ko-KR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F1_score</a:t>
                      </a:r>
                      <a:endParaRPr lang="ko-KR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5734371"/>
                  </a:ext>
                </a:extLst>
              </a:tr>
              <a:tr h="51270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VGG</a:t>
                      </a:r>
                      <a:endParaRPr lang="ko-KR" altLang="en-US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/>
                        <a:t>0.3422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/>
                        <a:t>0.3458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/>
                        <a:t>0.4350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/>
                        <a:t>0.4369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/>
                        <a:t>0.006</a:t>
                      </a:r>
                      <a:endParaRPr lang="en-US" altLang="ko-KR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/>
                        <a:t>0.0001</a:t>
                      </a:r>
                      <a:endParaRPr lang="ko-KR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8809915"/>
                  </a:ext>
                </a:extLst>
              </a:tr>
              <a:tr h="51270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ResNet</a:t>
                      </a:r>
                      <a:endParaRPr lang="ko-KR" altLang="en-US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/>
                        <a:t>0.4030</a:t>
                      </a:r>
                      <a:endParaRPr lang="en-US" altLang="ko-KR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/>
                        <a:t>0.4027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>
                          <a:solidFill>
                            <a:srgbClr val="FF0000"/>
                          </a:solidFill>
                        </a:rPr>
                        <a:t>0.4970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>
                          <a:solidFill>
                            <a:srgbClr val="FF0000"/>
                          </a:solidFill>
                        </a:rPr>
                        <a:t>0.4981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/>
                        <a:t>0.4156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/>
                        <a:t>0.4132</a:t>
                      </a:r>
                      <a:endParaRPr lang="ko-KR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4770638"/>
                  </a:ext>
                </a:extLst>
              </a:tr>
              <a:tr h="63209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Efficientnet</a:t>
                      </a:r>
                      <a:endParaRPr lang="ko-KR" altLang="en-US" sz="10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/>
                        <a:t>0.4074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/>
                        <a:t>0.4016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/>
                        <a:t>0.4854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/>
                        <a:t>0.4835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0.4179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0.4153</a:t>
                      </a:r>
                      <a:endParaRPr lang="ko-KR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230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731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A9D87750-A369-3289-162A-B389708D85DA}"/>
              </a:ext>
            </a:extLst>
          </p:cNvPr>
          <p:cNvSpPr txBox="1"/>
          <p:nvPr/>
        </p:nvSpPr>
        <p:spPr>
          <a:xfrm>
            <a:off x="352485" y="403610"/>
            <a:ext cx="11487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/>
              <a:t>관련 내용</a:t>
            </a: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68A8F393-5239-A896-A61E-F1F298F6253F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슬라이드 번호 개체 틀 3">
            <a:extLst>
              <a:ext uri="{FF2B5EF4-FFF2-40B4-BE49-F238E27FC236}">
                <a16:creationId xmlns:a16="http://schemas.microsoft.com/office/drawing/2014/main" id="{DA91484F-6674-D2C2-ECA6-7DC98F00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4015" y="6168993"/>
            <a:ext cx="539621" cy="365125"/>
          </a:xfrm>
        </p:spPr>
        <p:txBody>
          <a:bodyPr/>
          <a:lstStyle/>
          <a:p>
            <a:fld id="{9FEEF446-C080-42B6-8959-B1772BDC3DCB}" type="slidenum">
              <a:rPr lang="ko-KR" altLang="en-US" sz="1500" smtClean="0">
                <a:solidFill>
                  <a:schemeClr val="tx1"/>
                </a:solidFill>
              </a:rPr>
              <a:t>6</a:t>
            </a:fld>
            <a:endParaRPr lang="ko-KR" altLang="en-US" sz="1500" dirty="0">
              <a:solidFill>
                <a:schemeClr val="tx1"/>
              </a:solidFill>
            </a:endParaRPr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FBBA48EF-1A82-0329-4B6E-7253DF0922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092" y="1109673"/>
            <a:ext cx="9519017" cy="5561920"/>
          </a:xfrm>
          <a:prstGeom prst="rect">
            <a:avLst/>
          </a:prstGeom>
        </p:spPr>
      </p:pic>
      <p:sp>
        <p:nvSpPr>
          <p:cNvPr id="16" name="직사각형 15">
            <a:extLst>
              <a:ext uri="{FF2B5EF4-FFF2-40B4-BE49-F238E27FC236}">
                <a16:creationId xmlns:a16="http://schemas.microsoft.com/office/drawing/2014/main" id="{EAE9AFA4-9AC7-4A90-A74B-ACDDD0339D63}"/>
              </a:ext>
            </a:extLst>
          </p:cNvPr>
          <p:cNvSpPr/>
          <p:nvPr/>
        </p:nvSpPr>
        <p:spPr>
          <a:xfrm>
            <a:off x="3281820" y="1196381"/>
            <a:ext cx="851770" cy="55619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5152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A9D87750-A369-3289-162A-B389708D85DA}"/>
              </a:ext>
            </a:extLst>
          </p:cNvPr>
          <p:cNvSpPr txBox="1"/>
          <p:nvPr/>
        </p:nvSpPr>
        <p:spPr>
          <a:xfrm>
            <a:off x="352485" y="403610"/>
            <a:ext cx="11487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/>
              <a:t>졸업논문</a:t>
            </a: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68A8F393-5239-A896-A61E-F1F298F6253F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슬라이드 번호 개체 틀 3">
            <a:extLst>
              <a:ext uri="{FF2B5EF4-FFF2-40B4-BE49-F238E27FC236}">
                <a16:creationId xmlns:a16="http://schemas.microsoft.com/office/drawing/2014/main" id="{DA91484F-6674-D2C2-ECA6-7DC98F00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4015" y="6168993"/>
            <a:ext cx="539621" cy="365125"/>
          </a:xfrm>
        </p:spPr>
        <p:txBody>
          <a:bodyPr/>
          <a:lstStyle/>
          <a:p>
            <a:fld id="{9FEEF446-C080-42B6-8959-B1772BDC3DCB}" type="slidenum">
              <a:rPr lang="ko-KR" altLang="en-US" sz="1500" smtClean="0">
                <a:solidFill>
                  <a:schemeClr val="tx1"/>
                </a:solidFill>
              </a:rPr>
              <a:t>7</a:t>
            </a:fld>
            <a:endParaRPr lang="ko-KR" altLang="en-US" sz="1500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96E56C-54A2-161E-3B15-F90DDA54DCD9}"/>
              </a:ext>
            </a:extLst>
          </p:cNvPr>
          <p:cNvSpPr txBox="1"/>
          <p:nvPr/>
        </p:nvSpPr>
        <p:spPr>
          <a:xfrm>
            <a:off x="352484" y="1257300"/>
            <a:ext cx="10256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VQA</a:t>
            </a:r>
            <a:r>
              <a:rPr lang="ko-KR" altLang="en-US" dirty="0"/>
              <a:t> 관련 공부 </a:t>
            </a:r>
            <a:r>
              <a:rPr lang="en-US" altLang="ko-KR" dirty="0">
                <a:sym typeface="Wingdings" panose="05000000000000000000" pitchFamily="2" charset="2"/>
              </a:rPr>
              <a:t> text graph </a:t>
            </a:r>
            <a:r>
              <a:rPr lang="ko-KR" altLang="en-US" dirty="0">
                <a:sym typeface="Wingdings" panose="05000000000000000000" pitchFamily="2" charset="2"/>
              </a:rPr>
              <a:t>관련 연구</a:t>
            </a:r>
            <a:endParaRPr lang="ko-KR" altLang="en-US" dirty="0"/>
          </a:p>
        </p:txBody>
      </p:sp>
      <p:pic>
        <p:nvPicPr>
          <p:cNvPr id="1026" name="Picture 2" descr="Corentin Dancette | An overview of bias reduction methods for Visual  Question Answering">
            <a:extLst>
              <a:ext uri="{FF2B5EF4-FFF2-40B4-BE49-F238E27FC236}">
                <a16:creationId xmlns:a16="http://schemas.microsoft.com/office/drawing/2014/main" id="{0771365C-4913-7FD6-75F8-5C08E58C3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138" y="2080212"/>
            <a:ext cx="3849657" cy="374365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ow to Use Graph Neural Networks for Text Classification?">
            <a:extLst>
              <a:ext uri="{FF2B5EF4-FFF2-40B4-BE49-F238E27FC236}">
                <a16:creationId xmlns:a16="http://schemas.microsoft.com/office/drawing/2014/main" id="{A099BAFE-909B-EE8C-8520-9B26BC1B21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3118" y="2780778"/>
            <a:ext cx="5223352" cy="210158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38B60C2B-A7B6-8AAB-BAEC-EDF2678503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55748" y="3661330"/>
            <a:ext cx="581416" cy="581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610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A9D87750-A369-3289-162A-B389708D85DA}"/>
              </a:ext>
            </a:extLst>
          </p:cNvPr>
          <p:cNvSpPr txBox="1"/>
          <p:nvPr/>
        </p:nvSpPr>
        <p:spPr>
          <a:xfrm>
            <a:off x="352485" y="403610"/>
            <a:ext cx="11487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Text graph </a:t>
            </a:r>
            <a:r>
              <a:rPr lang="ko-KR" altLang="en-US" sz="2000" dirty="0"/>
              <a:t>관련 </a:t>
            </a: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68A8F393-5239-A896-A61E-F1F298F6253F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슬라이드 번호 개체 틀 3">
            <a:extLst>
              <a:ext uri="{FF2B5EF4-FFF2-40B4-BE49-F238E27FC236}">
                <a16:creationId xmlns:a16="http://schemas.microsoft.com/office/drawing/2014/main" id="{DA91484F-6674-D2C2-ECA6-7DC98F00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4015" y="6168993"/>
            <a:ext cx="539621" cy="365125"/>
          </a:xfrm>
        </p:spPr>
        <p:txBody>
          <a:bodyPr/>
          <a:lstStyle/>
          <a:p>
            <a:fld id="{9FEEF446-C080-42B6-8959-B1772BDC3DCB}" type="slidenum">
              <a:rPr lang="ko-KR" altLang="en-US" sz="1500" smtClean="0">
                <a:solidFill>
                  <a:schemeClr val="tx1"/>
                </a:solidFill>
              </a:rPr>
              <a:t>8</a:t>
            </a:fld>
            <a:endParaRPr lang="ko-KR" altLang="en-US" sz="1500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96E56C-54A2-161E-3B15-F90DDA54DCD9}"/>
              </a:ext>
            </a:extLst>
          </p:cNvPr>
          <p:cNvSpPr txBox="1"/>
          <p:nvPr/>
        </p:nvSpPr>
        <p:spPr>
          <a:xfrm>
            <a:off x="352484" y="1257300"/>
            <a:ext cx="1025663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문맥 이해의 한계 </a:t>
            </a:r>
            <a:r>
              <a:rPr lang="en-US" altLang="ko-KR" dirty="0"/>
              <a:t>: </a:t>
            </a:r>
            <a:r>
              <a:rPr lang="ko-KR" altLang="en-US" dirty="0"/>
              <a:t>긴 문장이나 복잡한 문맥에서 정확한 의미 파악 어려움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데이터 부족 문제 </a:t>
            </a:r>
            <a:r>
              <a:rPr lang="en-US" altLang="ko-KR" dirty="0"/>
              <a:t>: </a:t>
            </a:r>
            <a:r>
              <a:rPr lang="ko-KR" altLang="en-US" dirty="0"/>
              <a:t>특정 도메인이나 작업에 대한 충분한 양의 텍스트 데이터 수집 어려움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다양성 부족 </a:t>
            </a:r>
            <a:r>
              <a:rPr lang="en-US" altLang="ko-KR" dirty="0"/>
              <a:t>: </a:t>
            </a:r>
            <a:r>
              <a:rPr lang="ko-KR" altLang="en-US" dirty="0"/>
              <a:t>다양한 언어</a:t>
            </a:r>
            <a:r>
              <a:rPr lang="en-US" altLang="ko-KR" dirty="0"/>
              <a:t>, </a:t>
            </a:r>
            <a:r>
              <a:rPr lang="ko-KR" altLang="en-US" dirty="0"/>
              <a:t>문체</a:t>
            </a:r>
            <a:r>
              <a:rPr lang="en-US" altLang="ko-KR" dirty="0"/>
              <a:t>, </a:t>
            </a:r>
            <a:r>
              <a:rPr lang="ko-KR" altLang="en-US" dirty="0"/>
              <a:t>주제에 대한 이해력이 떨어질 수 있음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지식 범위의 한계 </a:t>
            </a:r>
            <a:r>
              <a:rPr lang="en-US" altLang="ko-KR" dirty="0"/>
              <a:t>: </a:t>
            </a:r>
            <a:r>
              <a:rPr lang="ko-KR" altLang="en-US" dirty="0"/>
              <a:t>새로운 정보나 동향에 대한 최신 정보 학습 어려움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감정 및 미묘한 의미 처리의 어려움 </a:t>
            </a:r>
            <a:r>
              <a:rPr lang="en-US" altLang="ko-KR" dirty="0"/>
              <a:t>: </a:t>
            </a:r>
            <a:r>
              <a:rPr lang="ko-KR" altLang="en-US" dirty="0"/>
              <a:t> 유머</a:t>
            </a:r>
            <a:r>
              <a:rPr lang="en-US" altLang="ko-KR" dirty="0"/>
              <a:t>, </a:t>
            </a:r>
            <a:r>
              <a:rPr lang="ko-KR" altLang="en-US" dirty="0"/>
              <a:t>언어유희</a:t>
            </a:r>
            <a:r>
              <a:rPr lang="en-US" altLang="ko-KR" dirty="0"/>
              <a:t>, </a:t>
            </a:r>
            <a:r>
              <a:rPr lang="ko-KR" altLang="en-US" dirty="0"/>
              <a:t>은유 등 이해하는데 한계 존재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본 한계점들을 개선 및 극복하는 연구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5869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A9D87750-A369-3289-162A-B389708D85DA}"/>
              </a:ext>
            </a:extLst>
          </p:cNvPr>
          <p:cNvSpPr txBox="1"/>
          <p:nvPr/>
        </p:nvSpPr>
        <p:spPr>
          <a:xfrm>
            <a:off x="352485" y="403610"/>
            <a:ext cx="11487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/>
              <a:t>심사일정</a:t>
            </a: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68A8F393-5239-A896-A61E-F1F298F6253F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슬라이드 번호 개체 틀 3">
            <a:extLst>
              <a:ext uri="{FF2B5EF4-FFF2-40B4-BE49-F238E27FC236}">
                <a16:creationId xmlns:a16="http://schemas.microsoft.com/office/drawing/2014/main" id="{DA91484F-6674-D2C2-ECA6-7DC98F00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4015" y="6168993"/>
            <a:ext cx="539621" cy="365125"/>
          </a:xfrm>
        </p:spPr>
        <p:txBody>
          <a:bodyPr/>
          <a:lstStyle/>
          <a:p>
            <a:fld id="{9FEEF446-C080-42B6-8959-B1772BDC3DCB}" type="slidenum">
              <a:rPr lang="ko-KR" altLang="en-US" sz="1500" smtClean="0">
                <a:solidFill>
                  <a:schemeClr val="tx1"/>
                </a:solidFill>
              </a:rPr>
              <a:t>9</a:t>
            </a:fld>
            <a:endParaRPr lang="ko-KR" altLang="en-US" sz="1500" dirty="0">
              <a:solidFill>
                <a:schemeClr val="tx1"/>
              </a:solidFill>
            </a:endParaRPr>
          </a:p>
        </p:txBody>
      </p:sp>
      <p:grpSp>
        <p:nvGrpSpPr>
          <p:cNvPr id="21" name="그룹 20">
            <a:extLst>
              <a:ext uri="{FF2B5EF4-FFF2-40B4-BE49-F238E27FC236}">
                <a16:creationId xmlns:a16="http://schemas.microsoft.com/office/drawing/2014/main" id="{0D30C61C-6FDB-4FB6-2634-DE397ADE21E1}"/>
              </a:ext>
            </a:extLst>
          </p:cNvPr>
          <p:cNvGrpSpPr/>
          <p:nvPr/>
        </p:nvGrpSpPr>
        <p:grpSpPr>
          <a:xfrm>
            <a:off x="101963" y="1444495"/>
            <a:ext cx="7513861" cy="3979995"/>
            <a:chOff x="465104" y="2381811"/>
            <a:chExt cx="6401693" cy="3218889"/>
          </a:xfrm>
        </p:grpSpPr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13A83DA0-08A8-9DDE-24BE-D104D7DA20C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5104" y="2381811"/>
              <a:ext cx="6401693" cy="1790950"/>
            </a:xfrm>
            <a:prstGeom prst="rect">
              <a:avLst/>
            </a:prstGeom>
          </p:spPr>
        </p:pic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F682C288-4C1F-1184-B4BB-5C2E923F39C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65104" y="4333698"/>
              <a:ext cx="5696745" cy="1267002"/>
            </a:xfrm>
            <a:prstGeom prst="rect">
              <a:avLst/>
            </a:prstGeom>
          </p:spPr>
        </p:pic>
        <p:sp>
          <p:nvSpPr>
            <p:cNvPr id="19" name="직사각형 18">
              <a:extLst>
                <a:ext uri="{FF2B5EF4-FFF2-40B4-BE49-F238E27FC236}">
                  <a16:creationId xmlns:a16="http://schemas.microsoft.com/office/drawing/2014/main" id="{8DE2328F-B1AF-B1CD-4EB0-B198A0774E9B}"/>
                </a:ext>
              </a:extLst>
            </p:cNvPr>
            <p:cNvSpPr/>
            <p:nvPr/>
          </p:nvSpPr>
          <p:spPr>
            <a:xfrm>
              <a:off x="776615" y="2942539"/>
              <a:ext cx="1177446" cy="362518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EB4AFA3A-EF3F-7534-B810-687F700EAC33}"/>
                </a:ext>
              </a:extLst>
            </p:cNvPr>
            <p:cNvSpPr/>
            <p:nvPr/>
          </p:nvSpPr>
          <p:spPr>
            <a:xfrm>
              <a:off x="776615" y="4976594"/>
              <a:ext cx="3519812" cy="362518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641493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26440</TotalTime>
  <Words>431</Words>
  <Application>Microsoft Office PowerPoint</Application>
  <PresentationFormat>와이드스크린</PresentationFormat>
  <Paragraphs>146</Paragraphs>
  <Slides>9</Slides>
  <Notes>9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2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 myeonghoe</dc:creator>
  <cp:lastModifiedBy>Leemyeonghoe</cp:lastModifiedBy>
  <cp:revision>324</cp:revision>
  <dcterms:created xsi:type="dcterms:W3CDTF">2022-08-14T06:58:21Z</dcterms:created>
  <dcterms:modified xsi:type="dcterms:W3CDTF">2023-11-14T08:00:23Z</dcterms:modified>
</cp:coreProperties>
</file>