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303" r:id="rId3"/>
    <p:sldId id="301" r:id="rId4"/>
    <p:sldId id="305" r:id="rId5"/>
    <p:sldId id="304" r:id="rId6"/>
    <p:sldId id="302" r:id="rId7"/>
    <p:sldId id="306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873CF8-31C2-43B1-8AEC-FA531140A2CA}" v="167" dt="2023-03-29T05:42:01.7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471" autoAdjust="0"/>
  </p:normalViewPr>
  <p:slideViewPr>
    <p:cSldViewPr snapToGrid="0">
      <p:cViewPr varScale="1">
        <p:scale>
          <a:sx n="60" d="100"/>
          <a:sy n="60" d="100"/>
        </p:scale>
        <p:origin x="70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C003E-4B25-438D-8373-DEAB235E3E23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062B4-FD7B-49C6-B959-CCAD71B2FE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0406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062B4-FD7B-49C6-B959-CCAD71B2FE1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7910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0687D-12C7-47DD-AA20-D7718533C7CA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7114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0687D-12C7-47DD-AA20-D7718533C7CA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552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0687D-12C7-47DD-AA20-D7718533C7CA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2678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0687D-12C7-47DD-AA20-D7718533C7CA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0847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0687D-12C7-47DD-AA20-D7718533C7CA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4731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0687D-12C7-47DD-AA20-D7718533C7CA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406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1822F0-2AC3-D6EF-271C-3EACC43A6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E0A05D3-7D58-F52C-9E15-457F0D2547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1C86E0B-A91A-37B0-771A-E362054F8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5C69CC0-D59D-47DB-98BE-E3AB6DC42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1A7C14-A514-8A17-6BF3-5D985943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889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DA7F53-062F-3D22-6212-53CD0E102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BB8FC9-DEAE-32AF-B670-A716F9724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6938E65-3A87-3E38-001A-5E827A5E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B24F57A-D150-E111-30EC-A7F80DC10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4F1173-D59E-4059-4600-50F62AF31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468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CDFF33D-9F26-87DE-B236-7F298ACA1F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8546524-DA38-B774-CD16-D2A5EB758F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2142C06-A45F-219F-1043-A2548620C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12DB14-8153-33C1-65EA-C244E95C2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7C562D-1350-BA18-406C-F3A49F98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681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574146-1BB0-77AD-48A6-194D6172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6EEC43-1E70-6ED8-A370-5D6D4A063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411B0A-CD10-3A59-A6EC-2A76CB49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462AD3-CA52-75BF-8ED3-507D5CC5D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1526A29-D4BE-32F4-2C9B-124F83FA9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938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399C68-051A-B5CD-EF13-307B34A5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59A2C4-46C3-43FC-DEBB-6BB76ED32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05DB51F-5BBC-F8C7-D857-DEB3B2D40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851DFA-FAEB-9F70-DC28-AE4A58AD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0989C7-6AF2-B973-D65E-167864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410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E9030A-CD5B-8500-07B8-98E56D05E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37C7B9-E8E6-00B5-2DB1-E7213E3D77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0193220-9BD5-2758-5C86-7EDE1539A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7865AC-B17E-0874-E6B5-51B7D28FE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2191A63-418E-57A4-CD4A-93E95AB2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746AE4F-1815-159D-12BE-32542040D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8324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2D069B-03C0-A058-1BA8-2E04A09D1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D163DDF-BCC4-3B9A-2379-0B739AB24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A130BD1-5A7F-F95E-C109-31D6F0E47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86CDBD3-458C-C0F9-F738-A47A435376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5A37BB9-F1F5-2DBC-9A34-4CB535AC5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4D9F2B1-6F2E-709E-EBD7-3B03F74C9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A4EC7F0-AF6A-50C8-20AF-21F1388C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074A1D6-8387-E988-0E47-DD4E41610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4981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308A98-057F-0C8F-F8B2-5BBC72EC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1AB0456-30E5-41AB-4F88-5427435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2DBFFA5-2B46-589A-6EC6-E296FDF7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59DB6D4-33B7-2DF1-D604-09C3C9611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062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DEE2E58-08D6-B0CA-CD8B-B587C433E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72EBC50-12FD-92D6-606F-000E8349C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645E157-C116-BD6C-B6C4-C4CDFE779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6137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46FE9A-3531-8038-B084-176F63240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3195AA-8CAE-7F5C-FB33-CD09D8300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38C71A1-996F-D649-C7B5-DB03C300A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F1E4FB7-1E37-664F-2359-2E754E4C0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D957E95-4438-F81B-9B8B-0C48B3A23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1CBAAF0-2A5A-FFF2-6288-8A8D69D2B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25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D9D55D-BFB5-2B67-58F3-2C12A2D2A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9A830DB-C043-A2F7-5AAE-CF30CC998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8FD1126-07A0-273D-B43A-8C2E11257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B43B67C-A7CA-8691-121C-354088F57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D4BFAEB-1E30-60C6-2BE3-53BB3D043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91030B0-6BC9-CC90-E843-339E7992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3279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4A8E580-844F-9745-8470-D7806B879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A441D4B-D973-EEC4-726C-F8172B832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05FF30-E8A2-8F8A-E54C-FB08BEE802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E324A-EA40-40CD-8750-55D55D2A969A}" type="datetimeFigureOut">
              <a:rPr lang="ko-KR" altLang="en-US" smtClean="0"/>
              <a:t>2023-04-26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F70C09-3034-81D2-9371-9286CD277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0A951D5-5737-C2F0-D9DF-A50A4BADD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AD605-2B4E-49A5-9EDA-1A418CE192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0783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FFC9C5D-C2E6-4123-9128-1F6A419C1648}"/>
              </a:ext>
            </a:extLst>
          </p:cNvPr>
          <p:cNvSpPr txBox="1"/>
          <p:nvPr/>
        </p:nvSpPr>
        <p:spPr>
          <a:xfrm>
            <a:off x="498254" y="404785"/>
            <a:ext cx="2971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/>
              <a:t>Lab</a:t>
            </a:r>
            <a:r>
              <a:rPr lang="ko-KR" altLang="en-US" sz="2800" b="1" dirty="0"/>
              <a:t> </a:t>
            </a:r>
            <a:r>
              <a:rPr lang="en-US" altLang="ko-KR" sz="2800" b="1" dirty="0"/>
              <a:t>Seminar</a:t>
            </a:r>
            <a:endParaRPr lang="ko-KR" alt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5A0820-DF2E-435C-8017-BAE7637697F3}"/>
              </a:ext>
            </a:extLst>
          </p:cNvPr>
          <p:cNvSpPr txBox="1"/>
          <p:nvPr/>
        </p:nvSpPr>
        <p:spPr>
          <a:xfrm>
            <a:off x="8901553" y="5821529"/>
            <a:ext cx="3358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2023.04.26.</a:t>
            </a:r>
          </a:p>
          <a:p>
            <a:pPr algn="ctr"/>
            <a:r>
              <a:rPr lang="en-US" altLang="ko-KR" dirty="0"/>
              <a:t>Myeonghoe Lee</a:t>
            </a:r>
            <a:endParaRPr lang="ko-KR" altLang="en-US" dirty="0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03BE2E8B-AB68-3910-FB92-51B745E6E7A1}"/>
              </a:ext>
            </a:extLst>
          </p:cNvPr>
          <p:cNvCxnSpPr>
            <a:cxnSpLocks/>
          </p:cNvCxnSpPr>
          <p:nvPr/>
        </p:nvCxnSpPr>
        <p:spPr>
          <a:xfrm>
            <a:off x="352485" y="928005"/>
            <a:ext cx="4462111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DA882D7-F195-0A62-790E-8DB802FDFF44}"/>
              </a:ext>
            </a:extLst>
          </p:cNvPr>
          <p:cNvSpPr txBox="1"/>
          <p:nvPr/>
        </p:nvSpPr>
        <p:spPr>
          <a:xfrm>
            <a:off x="498254" y="1056121"/>
            <a:ext cx="505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Intelligent Information Processing Lab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71671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A9D87750-A369-3289-162A-B389708D85DA}"/>
              </a:ext>
            </a:extLst>
          </p:cNvPr>
          <p:cNvSpPr txBox="1"/>
          <p:nvPr/>
        </p:nvSpPr>
        <p:spPr>
          <a:xfrm>
            <a:off x="352485" y="403610"/>
            <a:ext cx="11487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VGG-Sound dataset</a:t>
            </a:r>
            <a:endParaRPr lang="ko-KR" altLang="en-US" sz="2000" dirty="0"/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68A8F393-5239-A896-A61E-F1F298F6253F}"/>
              </a:ext>
            </a:extLst>
          </p:cNvPr>
          <p:cNvCxnSpPr>
            <a:cxnSpLocks/>
          </p:cNvCxnSpPr>
          <p:nvPr/>
        </p:nvCxnSpPr>
        <p:spPr>
          <a:xfrm>
            <a:off x="352485" y="928005"/>
            <a:ext cx="4462111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슬라이드 번호 개체 틀 3">
            <a:extLst>
              <a:ext uri="{FF2B5EF4-FFF2-40B4-BE49-F238E27FC236}">
                <a16:creationId xmlns:a16="http://schemas.microsoft.com/office/drawing/2014/main" id="{DA91484F-6674-D2C2-ECA6-7DC98F00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4015" y="6168993"/>
            <a:ext cx="539621" cy="365125"/>
          </a:xfrm>
        </p:spPr>
        <p:txBody>
          <a:bodyPr/>
          <a:lstStyle/>
          <a:p>
            <a:fld id="{9FEEF446-C080-42B6-8959-B1772BDC3DCB}" type="slidenum">
              <a:rPr lang="ko-KR" altLang="en-US" sz="1500" smtClean="0">
                <a:solidFill>
                  <a:schemeClr val="tx1"/>
                </a:solidFill>
              </a:rPr>
              <a:t>2</a:t>
            </a:fld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AF2CE9-35B4-79BB-FA5B-682D9E216080}"/>
              </a:ext>
            </a:extLst>
          </p:cNvPr>
          <p:cNvSpPr txBox="1"/>
          <p:nvPr/>
        </p:nvSpPr>
        <p:spPr>
          <a:xfrm>
            <a:off x="260057" y="1233073"/>
            <a:ext cx="8649051" cy="2531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전체 데이터 약 </a:t>
            </a:r>
            <a:r>
              <a:rPr lang="en-US" altLang="ko-KR" dirty="0"/>
              <a:t>200,000</a:t>
            </a:r>
            <a:r>
              <a:rPr lang="ko-KR" altLang="en-US" dirty="0"/>
              <a:t>개</a:t>
            </a:r>
            <a:endParaRPr lang="en-US" altLang="ko-KR" dirty="0"/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데이터 다운로드 중 비공개</a:t>
            </a:r>
            <a:r>
              <a:rPr lang="en-US" altLang="ko-KR" dirty="0"/>
              <a:t>, </a:t>
            </a:r>
            <a:r>
              <a:rPr lang="ko-KR" altLang="en-US" dirty="0"/>
              <a:t>삭제된 데이터 약 </a:t>
            </a:r>
            <a:r>
              <a:rPr lang="en-US" altLang="ko-KR" dirty="0"/>
              <a:t>25% (</a:t>
            </a:r>
            <a:r>
              <a:rPr lang="ko-KR" altLang="en-US" dirty="0"/>
              <a:t>약 </a:t>
            </a:r>
            <a:r>
              <a:rPr lang="en-US" altLang="ko-KR" dirty="0"/>
              <a:t>50,000</a:t>
            </a:r>
            <a:r>
              <a:rPr lang="ko-KR" altLang="en-US" dirty="0"/>
              <a:t>개</a:t>
            </a:r>
            <a:r>
              <a:rPr lang="en-US" altLang="ko-KR" dirty="0"/>
              <a:t>)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ko-KR" altLang="en-US" dirty="0">
                <a:sym typeface="Wingdings" panose="05000000000000000000" pitchFamily="2" charset="2"/>
              </a:rPr>
              <a:t>약 </a:t>
            </a:r>
            <a:r>
              <a:rPr lang="en-US" altLang="ko-KR" dirty="0">
                <a:sym typeface="Wingdings" panose="05000000000000000000" pitchFamily="2" charset="2"/>
              </a:rPr>
              <a:t>150,000</a:t>
            </a:r>
            <a:r>
              <a:rPr lang="ko-KR" altLang="en-US" dirty="0">
                <a:sym typeface="Wingdings" panose="05000000000000000000" pitchFamily="2" charset="2"/>
              </a:rPr>
              <a:t>개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데이터 </a:t>
            </a:r>
            <a:r>
              <a:rPr lang="ko-KR" altLang="en-US" dirty="0" err="1"/>
              <a:t>전처리</a:t>
            </a:r>
            <a:r>
              <a:rPr lang="ko-KR" altLang="en-US" dirty="0"/>
              <a:t> 과정 중 약 </a:t>
            </a:r>
            <a:r>
              <a:rPr lang="en-US" altLang="ko-KR" dirty="0"/>
              <a:t>20% </a:t>
            </a:r>
            <a:r>
              <a:rPr lang="ko-KR" altLang="en-US" dirty="0"/>
              <a:t>실패 </a:t>
            </a:r>
            <a:r>
              <a:rPr lang="en-US" altLang="ko-KR" dirty="0"/>
              <a:t>(</a:t>
            </a:r>
            <a:r>
              <a:rPr lang="ko-KR" altLang="en-US" dirty="0"/>
              <a:t>약 </a:t>
            </a:r>
            <a:r>
              <a:rPr lang="en-US" altLang="ko-KR" dirty="0"/>
              <a:t>30,000</a:t>
            </a:r>
            <a:r>
              <a:rPr lang="ko-KR" altLang="en-US" dirty="0"/>
              <a:t>개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ko-KR" altLang="en-US" dirty="0">
                <a:sym typeface="Wingdings" panose="05000000000000000000" pitchFamily="2" charset="2"/>
              </a:rPr>
              <a:t>약 </a:t>
            </a:r>
            <a:r>
              <a:rPr lang="en-US" altLang="ko-KR" dirty="0">
                <a:sym typeface="Wingdings" panose="05000000000000000000" pitchFamily="2" charset="2"/>
              </a:rPr>
              <a:t>120,000</a:t>
            </a:r>
            <a:r>
              <a:rPr lang="ko-KR" altLang="en-US" dirty="0">
                <a:sym typeface="Wingdings" panose="05000000000000000000" pitchFamily="2" charset="2"/>
              </a:rPr>
              <a:t>개</a:t>
            </a:r>
            <a:endParaRPr lang="en-US" altLang="ko-KR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en-US" altLang="ko-KR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sym typeface="Wingdings" panose="05000000000000000000" pitchFamily="2" charset="2"/>
              </a:rPr>
              <a:t>전체 데이터 </a:t>
            </a:r>
            <a:r>
              <a:rPr lang="ko-KR" altLang="en-US">
                <a:sym typeface="Wingdings" panose="05000000000000000000" pitchFamily="2" charset="2"/>
              </a:rPr>
              <a:t>기준 약 </a:t>
            </a:r>
            <a:r>
              <a:rPr lang="en-US" altLang="ko-KR">
                <a:sym typeface="Wingdings" panose="05000000000000000000" pitchFamily="2" charset="2"/>
              </a:rPr>
              <a:t>60</a:t>
            </a:r>
            <a:r>
              <a:rPr lang="en-US" altLang="ko-KR" dirty="0">
                <a:sym typeface="Wingdings" panose="05000000000000000000" pitchFamily="2" charset="2"/>
              </a:rPr>
              <a:t>% </a:t>
            </a:r>
            <a:r>
              <a:rPr lang="ko-KR" altLang="en-US" dirty="0">
                <a:sym typeface="Wingdings" panose="05000000000000000000" pitchFamily="2" charset="2"/>
              </a:rPr>
              <a:t>남음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9676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A9D87750-A369-3289-162A-B389708D85DA}"/>
              </a:ext>
            </a:extLst>
          </p:cNvPr>
          <p:cNvSpPr txBox="1"/>
          <p:nvPr/>
        </p:nvSpPr>
        <p:spPr>
          <a:xfrm>
            <a:off x="352485" y="403610"/>
            <a:ext cx="11487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VGG-Sound</a:t>
            </a:r>
            <a:endParaRPr lang="ko-KR" altLang="en-US" sz="2000" dirty="0"/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68A8F393-5239-A896-A61E-F1F298F6253F}"/>
              </a:ext>
            </a:extLst>
          </p:cNvPr>
          <p:cNvCxnSpPr>
            <a:cxnSpLocks/>
          </p:cNvCxnSpPr>
          <p:nvPr/>
        </p:nvCxnSpPr>
        <p:spPr>
          <a:xfrm>
            <a:off x="352485" y="928005"/>
            <a:ext cx="4462111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슬라이드 번호 개체 틀 3">
            <a:extLst>
              <a:ext uri="{FF2B5EF4-FFF2-40B4-BE49-F238E27FC236}">
                <a16:creationId xmlns:a16="http://schemas.microsoft.com/office/drawing/2014/main" id="{DA91484F-6674-D2C2-ECA6-7DC98F00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4015" y="6168993"/>
            <a:ext cx="539621" cy="365125"/>
          </a:xfrm>
        </p:spPr>
        <p:txBody>
          <a:bodyPr/>
          <a:lstStyle/>
          <a:p>
            <a:fld id="{9FEEF446-C080-42B6-8959-B1772BDC3DCB}" type="slidenum">
              <a:rPr lang="ko-KR" altLang="en-US" sz="1500" smtClean="0">
                <a:solidFill>
                  <a:schemeClr val="tx1"/>
                </a:solidFill>
              </a:rPr>
              <a:t>3</a:t>
            </a:fld>
            <a:endParaRPr lang="ko-KR" altLang="en-US" sz="1500" dirty="0">
              <a:solidFill>
                <a:schemeClr val="tx1"/>
              </a:solidFill>
            </a:endParaRPr>
          </a:p>
        </p:txBody>
      </p:sp>
      <p:grpSp>
        <p:nvGrpSpPr>
          <p:cNvPr id="62" name="그룹 61">
            <a:extLst>
              <a:ext uri="{FF2B5EF4-FFF2-40B4-BE49-F238E27FC236}">
                <a16:creationId xmlns:a16="http://schemas.microsoft.com/office/drawing/2014/main" id="{D5116DE9-29A2-5AA2-5C22-A0EE0CBBDA6D}"/>
              </a:ext>
            </a:extLst>
          </p:cNvPr>
          <p:cNvGrpSpPr/>
          <p:nvPr/>
        </p:nvGrpSpPr>
        <p:grpSpPr>
          <a:xfrm>
            <a:off x="4899172" y="2915177"/>
            <a:ext cx="5981350" cy="2969761"/>
            <a:chOff x="4446166" y="3199232"/>
            <a:chExt cx="5981350" cy="2969761"/>
          </a:xfrm>
        </p:grpSpPr>
        <p:pic>
          <p:nvPicPr>
            <p:cNvPr id="57" name="Picture 12" descr="Sound Event Classification: A to Z | by Chathuranga Siriwardhana | Towards  Data Science">
              <a:extLst>
                <a:ext uri="{FF2B5EF4-FFF2-40B4-BE49-F238E27FC236}">
                  <a16:creationId xmlns:a16="http://schemas.microsoft.com/office/drawing/2014/main" id="{3840E88A-36C3-0AD3-B23D-7FAD1CA7A9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166" y="3199232"/>
              <a:ext cx="5981350" cy="29697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직사각형 57">
              <a:extLst>
                <a:ext uri="{FF2B5EF4-FFF2-40B4-BE49-F238E27FC236}">
                  <a16:creationId xmlns:a16="http://schemas.microsoft.com/office/drawing/2014/main" id="{F471540D-4F8A-664A-B510-06141C33EA32}"/>
                </a:ext>
              </a:extLst>
            </p:cNvPr>
            <p:cNvSpPr/>
            <p:nvPr/>
          </p:nvSpPr>
          <p:spPr>
            <a:xfrm>
              <a:off x="6727970" y="4874004"/>
              <a:ext cx="453006" cy="115768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직사각형 59">
              <a:extLst>
                <a:ext uri="{FF2B5EF4-FFF2-40B4-BE49-F238E27FC236}">
                  <a16:creationId xmlns:a16="http://schemas.microsoft.com/office/drawing/2014/main" id="{A40F6083-CB1D-A74A-5B96-A2A3005DFFE6}"/>
                </a:ext>
              </a:extLst>
            </p:cNvPr>
            <p:cNvSpPr/>
            <p:nvPr/>
          </p:nvSpPr>
          <p:spPr>
            <a:xfrm>
              <a:off x="7583648" y="4874004"/>
              <a:ext cx="251669" cy="115768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직사각형 60">
              <a:extLst>
                <a:ext uri="{FF2B5EF4-FFF2-40B4-BE49-F238E27FC236}">
                  <a16:creationId xmlns:a16="http://schemas.microsoft.com/office/drawing/2014/main" id="{0144FDBC-8008-E252-E813-BA79FCDE5E8C}"/>
                </a:ext>
              </a:extLst>
            </p:cNvPr>
            <p:cNvSpPr/>
            <p:nvPr/>
          </p:nvSpPr>
          <p:spPr>
            <a:xfrm>
              <a:off x="8237989" y="4874004"/>
              <a:ext cx="251669" cy="115768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27" name="그룹 1026">
            <a:extLst>
              <a:ext uri="{FF2B5EF4-FFF2-40B4-BE49-F238E27FC236}">
                <a16:creationId xmlns:a16="http://schemas.microsoft.com/office/drawing/2014/main" id="{492DBC4F-43BD-33F6-E237-1A5312DA8F65}"/>
              </a:ext>
            </a:extLst>
          </p:cNvPr>
          <p:cNvGrpSpPr/>
          <p:nvPr/>
        </p:nvGrpSpPr>
        <p:grpSpPr>
          <a:xfrm>
            <a:off x="352485" y="1283517"/>
            <a:ext cx="5972815" cy="2348916"/>
            <a:chOff x="352485" y="1283517"/>
            <a:chExt cx="5972815" cy="2348916"/>
          </a:xfrm>
        </p:grpSpPr>
        <p:sp>
          <p:nvSpPr>
            <p:cNvPr id="51" name="직사각형 50">
              <a:extLst>
                <a:ext uri="{FF2B5EF4-FFF2-40B4-BE49-F238E27FC236}">
                  <a16:creationId xmlns:a16="http://schemas.microsoft.com/office/drawing/2014/main" id="{34BE59CC-EA01-B465-81AF-5085386EBED0}"/>
                </a:ext>
              </a:extLst>
            </p:cNvPr>
            <p:cNvSpPr/>
            <p:nvPr/>
          </p:nvSpPr>
          <p:spPr>
            <a:xfrm>
              <a:off x="2165831" y="2348405"/>
              <a:ext cx="1476316" cy="128402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ko-KR" dirty="0"/>
            </a:p>
            <a:p>
              <a:pPr algn="ctr"/>
              <a:endParaRPr lang="en-US" altLang="ko-KR" dirty="0"/>
            </a:p>
            <a:p>
              <a:pPr algn="ctr"/>
              <a:endParaRPr lang="en-US" altLang="ko-KR" dirty="0"/>
            </a:p>
            <a:p>
              <a:pPr algn="ctr"/>
              <a:r>
                <a:rPr lang="en-US" altLang="ko-KR" dirty="0"/>
                <a:t>Test data</a:t>
              </a:r>
              <a:endParaRPr lang="ko-KR" altLang="en-US" dirty="0"/>
            </a:p>
          </p:txBody>
        </p:sp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9948B4C3-EA04-A81E-4C8C-E0EBFF5B59F7}"/>
                </a:ext>
              </a:extLst>
            </p:cNvPr>
            <p:cNvSpPr/>
            <p:nvPr/>
          </p:nvSpPr>
          <p:spPr>
            <a:xfrm>
              <a:off x="352485" y="1283517"/>
              <a:ext cx="1476316" cy="234891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ko-KR" dirty="0"/>
            </a:p>
            <a:p>
              <a:pPr algn="ctr"/>
              <a:endParaRPr lang="en-US" altLang="ko-KR" dirty="0"/>
            </a:p>
            <a:p>
              <a:pPr algn="ctr"/>
              <a:endParaRPr lang="en-US" altLang="ko-KR" dirty="0"/>
            </a:p>
            <a:p>
              <a:pPr algn="ctr"/>
              <a:endParaRPr lang="en-US" altLang="ko-KR" dirty="0"/>
            </a:p>
            <a:p>
              <a:pPr algn="ctr"/>
              <a:endParaRPr lang="en-US" altLang="ko-KR" dirty="0"/>
            </a:p>
            <a:p>
              <a:pPr algn="ctr"/>
              <a:endParaRPr lang="en-US" altLang="ko-KR" dirty="0"/>
            </a:p>
            <a:p>
              <a:pPr algn="ctr"/>
              <a:endParaRPr lang="en-US" altLang="ko-KR" dirty="0"/>
            </a:p>
            <a:p>
              <a:pPr algn="ctr"/>
              <a:r>
                <a:rPr lang="en-US" altLang="ko-KR" dirty="0"/>
                <a:t>Train data</a:t>
              </a:r>
              <a:endParaRPr lang="ko-KR" altLang="en-US" dirty="0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CF2E1869-0B3E-ECA7-5B33-2C7217D94BF5}"/>
                </a:ext>
              </a:extLst>
            </p:cNvPr>
            <p:cNvSpPr/>
            <p:nvPr/>
          </p:nvSpPr>
          <p:spPr>
            <a:xfrm>
              <a:off x="486562" y="1442906"/>
              <a:ext cx="1208014" cy="3858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video</a:t>
              </a:r>
              <a:endParaRPr lang="ko-KR" altLang="en-US" dirty="0"/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7A515D44-1B4F-C19F-4812-B6724088E7C8}"/>
                </a:ext>
              </a:extLst>
            </p:cNvPr>
            <p:cNvSpPr/>
            <p:nvPr/>
          </p:nvSpPr>
          <p:spPr>
            <a:xfrm>
              <a:off x="486562" y="2117197"/>
              <a:ext cx="1208014" cy="3858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audio</a:t>
              </a:r>
              <a:endParaRPr lang="ko-KR" altLang="en-US" dirty="0"/>
            </a:p>
          </p:txBody>
        </p: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04853809-C553-FED5-289A-E9585C9AD474}"/>
                </a:ext>
              </a:extLst>
            </p:cNvPr>
            <p:cNvCxnSpPr>
              <a:cxnSpLocks/>
              <a:stCxn id="8" idx="3"/>
              <a:endCxn id="23" idx="1"/>
            </p:cNvCxnSpPr>
            <p:nvPr/>
          </p:nvCxnSpPr>
          <p:spPr>
            <a:xfrm>
              <a:off x="1694576" y="1635853"/>
              <a:ext cx="687897" cy="297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>
              <a:extLst>
                <a:ext uri="{FF2B5EF4-FFF2-40B4-BE49-F238E27FC236}">
                  <a16:creationId xmlns:a16="http://schemas.microsoft.com/office/drawing/2014/main" id="{94A14F3C-205C-054F-90A3-97E1F60835B1}"/>
                </a:ext>
              </a:extLst>
            </p:cNvPr>
            <p:cNvCxnSpPr>
              <a:cxnSpLocks/>
              <a:stCxn id="15" idx="3"/>
              <a:endCxn id="23" idx="1"/>
            </p:cNvCxnSpPr>
            <p:nvPr/>
          </p:nvCxnSpPr>
          <p:spPr>
            <a:xfrm flipV="1">
              <a:off x="1694576" y="1933663"/>
              <a:ext cx="687897" cy="3764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E2DC2CBB-F8E5-E1DB-B1BD-6BABC32D628A}"/>
                </a:ext>
              </a:extLst>
            </p:cNvPr>
            <p:cNvSpPr/>
            <p:nvPr/>
          </p:nvSpPr>
          <p:spPr>
            <a:xfrm>
              <a:off x="2382473" y="1750129"/>
              <a:ext cx="1057013" cy="36706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train</a:t>
              </a:r>
              <a:endParaRPr lang="ko-KR" altLang="en-US" dirty="0"/>
            </a:p>
          </p:txBody>
        </p:sp>
        <p:sp>
          <p:nvSpPr>
            <p:cNvPr id="36" name="직사각형 35">
              <a:extLst>
                <a:ext uri="{FF2B5EF4-FFF2-40B4-BE49-F238E27FC236}">
                  <a16:creationId xmlns:a16="http://schemas.microsoft.com/office/drawing/2014/main" id="{C07F5C6E-BF6D-7C79-353D-816BC184FA73}"/>
                </a:ext>
              </a:extLst>
            </p:cNvPr>
            <p:cNvSpPr/>
            <p:nvPr/>
          </p:nvSpPr>
          <p:spPr>
            <a:xfrm>
              <a:off x="2382472" y="2548109"/>
              <a:ext cx="1057013" cy="36706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*SED </a:t>
              </a:r>
              <a:endParaRPr lang="ko-KR" altLang="en-US" dirty="0"/>
            </a:p>
          </p:txBody>
        </p:sp>
        <p:sp>
          <p:nvSpPr>
            <p:cNvPr id="38" name="직사각형 37">
              <a:extLst>
                <a:ext uri="{FF2B5EF4-FFF2-40B4-BE49-F238E27FC236}">
                  <a16:creationId xmlns:a16="http://schemas.microsoft.com/office/drawing/2014/main" id="{DF543769-1706-68BF-6C7A-CFC150BF56FF}"/>
                </a:ext>
              </a:extLst>
            </p:cNvPr>
            <p:cNvSpPr/>
            <p:nvPr/>
          </p:nvSpPr>
          <p:spPr>
            <a:xfrm>
              <a:off x="4446166" y="2052486"/>
              <a:ext cx="1879134" cy="51960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result</a:t>
              </a:r>
              <a:endParaRPr lang="ko-KR" altLang="en-US" dirty="0"/>
            </a:p>
          </p:txBody>
        </p:sp>
        <p:cxnSp>
          <p:nvCxnSpPr>
            <p:cNvPr id="43" name="직선 연결선 42">
              <a:extLst>
                <a:ext uri="{FF2B5EF4-FFF2-40B4-BE49-F238E27FC236}">
                  <a16:creationId xmlns:a16="http://schemas.microsoft.com/office/drawing/2014/main" id="{CBF4FB3B-AE4C-6C5D-1EED-5A221F067B96}"/>
                </a:ext>
              </a:extLst>
            </p:cNvPr>
            <p:cNvCxnSpPr>
              <a:cxnSpLocks/>
              <a:stCxn id="36" idx="3"/>
              <a:endCxn id="38" idx="1"/>
            </p:cNvCxnSpPr>
            <p:nvPr/>
          </p:nvCxnSpPr>
          <p:spPr>
            <a:xfrm flipV="1">
              <a:off x="3439485" y="2312289"/>
              <a:ext cx="1006681" cy="4193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4" name="직선 연결선 1023">
              <a:extLst>
                <a:ext uri="{FF2B5EF4-FFF2-40B4-BE49-F238E27FC236}">
                  <a16:creationId xmlns:a16="http://schemas.microsoft.com/office/drawing/2014/main" id="{76A48B33-1E39-D86B-11E2-99B2A3CBC8BE}"/>
                </a:ext>
              </a:extLst>
            </p:cNvPr>
            <p:cNvCxnSpPr>
              <a:cxnSpLocks/>
              <a:stCxn id="23" idx="2"/>
              <a:endCxn id="36" idx="0"/>
            </p:cNvCxnSpPr>
            <p:nvPr/>
          </p:nvCxnSpPr>
          <p:spPr>
            <a:xfrm flipH="1">
              <a:off x="2910979" y="2117197"/>
              <a:ext cx="1" cy="4309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9" name="TextBox 1028">
            <a:extLst>
              <a:ext uri="{FF2B5EF4-FFF2-40B4-BE49-F238E27FC236}">
                <a16:creationId xmlns:a16="http://schemas.microsoft.com/office/drawing/2014/main" id="{4F65594A-090E-F9E4-CFDA-82A5CA6F9D14}"/>
              </a:ext>
            </a:extLst>
          </p:cNvPr>
          <p:cNvSpPr txBox="1"/>
          <p:nvPr/>
        </p:nvSpPr>
        <p:spPr>
          <a:xfrm>
            <a:off x="167780" y="6349452"/>
            <a:ext cx="2743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*Sound Event Detection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1179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A9D87750-A369-3289-162A-B389708D85DA}"/>
              </a:ext>
            </a:extLst>
          </p:cNvPr>
          <p:cNvSpPr txBox="1"/>
          <p:nvPr/>
        </p:nvSpPr>
        <p:spPr>
          <a:xfrm>
            <a:off x="352485" y="403610"/>
            <a:ext cx="11487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i="0" dirty="0" err="1">
                <a:effectLst/>
                <a:latin typeface="+mj-lt"/>
              </a:rPr>
              <a:t>ViViT</a:t>
            </a:r>
            <a:r>
              <a:rPr lang="en-US" altLang="ko-KR" sz="2000" i="0" dirty="0">
                <a:effectLst/>
                <a:latin typeface="+mj-lt"/>
              </a:rPr>
              <a:t>: A Video Vision Transformer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68A8F393-5239-A896-A61E-F1F298F6253F}"/>
              </a:ext>
            </a:extLst>
          </p:cNvPr>
          <p:cNvCxnSpPr>
            <a:cxnSpLocks/>
          </p:cNvCxnSpPr>
          <p:nvPr/>
        </p:nvCxnSpPr>
        <p:spPr>
          <a:xfrm>
            <a:off x="352485" y="928005"/>
            <a:ext cx="4462111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슬라이드 번호 개체 틀 3">
            <a:extLst>
              <a:ext uri="{FF2B5EF4-FFF2-40B4-BE49-F238E27FC236}">
                <a16:creationId xmlns:a16="http://schemas.microsoft.com/office/drawing/2014/main" id="{DA91484F-6674-D2C2-ECA6-7DC98F00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4015" y="6168993"/>
            <a:ext cx="539621" cy="365125"/>
          </a:xfrm>
        </p:spPr>
        <p:txBody>
          <a:bodyPr/>
          <a:lstStyle/>
          <a:p>
            <a:fld id="{9FEEF446-C080-42B6-8959-B1772BDC3DCB}" type="slidenum">
              <a:rPr lang="ko-KR" altLang="en-US" sz="1500" smtClean="0">
                <a:solidFill>
                  <a:schemeClr val="tx1"/>
                </a:solidFill>
              </a:rPr>
              <a:t>4</a:t>
            </a:fld>
            <a:endParaRPr lang="ko-KR" altLang="en-US" sz="1500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81A8DFB-FB9D-1798-587D-AD54EE657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551" y="952725"/>
            <a:ext cx="8959799" cy="294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그룹 16">
            <a:extLst>
              <a:ext uri="{FF2B5EF4-FFF2-40B4-BE49-F238E27FC236}">
                <a16:creationId xmlns:a16="http://schemas.microsoft.com/office/drawing/2014/main" id="{40211E6D-F2B1-7C12-24B6-C6B1306E10B4}"/>
              </a:ext>
            </a:extLst>
          </p:cNvPr>
          <p:cNvGrpSpPr/>
          <p:nvPr/>
        </p:nvGrpSpPr>
        <p:grpSpPr>
          <a:xfrm>
            <a:off x="1154606" y="3888158"/>
            <a:ext cx="9046962" cy="2943821"/>
            <a:chOff x="811386" y="1400854"/>
            <a:chExt cx="9907383" cy="3934374"/>
          </a:xfrm>
        </p:grpSpPr>
        <p:pic>
          <p:nvPicPr>
            <p:cNvPr id="18" name="그림 17">
              <a:extLst>
                <a:ext uri="{FF2B5EF4-FFF2-40B4-BE49-F238E27FC236}">
                  <a16:creationId xmlns:a16="http://schemas.microsoft.com/office/drawing/2014/main" id="{82B140BB-9AFC-3084-275B-3B3823B6A8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1386" y="1400854"/>
              <a:ext cx="9907383" cy="3934374"/>
            </a:xfrm>
            <a:prstGeom prst="rect">
              <a:avLst/>
            </a:prstGeom>
          </p:spPr>
        </p:pic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B085B6E5-71BE-C980-5476-AAF31DE09CF8}"/>
                </a:ext>
              </a:extLst>
            </p:cNvPr>
            <p:cNvSpPr/>
            <p:nvPr/>
          </p:nvSpPr>
          <p:spPr>
            <a:xfrm>
              <a:off x="811386" y="3766657"/>
              <a:ext cx="2558835" cy="1380109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AAE57876-DC26-00DF-3D8C-F8D567ECC01A}"/>
                </a:ext>
              </a:extLst>
            </p:cNvPr>
            <p:cNvSpPr/>
            <p:nvPr/>
          </p:nvSpPr>
          <p:spPr>
            <a:xfrm>
              <a:off x="4952312" y="2577738"/>
              <a:ext cx="2654628" cy="908619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5BBE2BB6-DCB8-11E1-97DB-4211704DEFDF}"/>
                </a:ext>
              </a:extLst>
            </p:cNvPr>
            <p:cNvSpPr/>
            <p:nvPr/>
          </p:nvSpPr>
          <p:spPr>
            <a:xfrm>
              <a:off x="7900164" y="2812873"/>
              <a:ext cx="2654628" cy="3048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BED4741F-E410-5931-C5D7-B99BEED71DB8}"/>
                </a:ext>
              </a:extLst>
            </p:cNvPr>
            <p:cNvSpPr/>
            <p:nvPr/>
          </p:nvSpPr>
          <p:spPr>
            <a:xfrm>
              <a:off x="7834850" y="4946468"/>
              <a:ext cx="2654628" cy="3048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4EE64A09-F881-8042-FBBB-04600E6F9F5C}"/>
                </a:ext>
              </a:extLst>
            </p:cNvPr>
            <p:cNvSpPr/>
            <p:nvPr/>
          </p:nvSpPr>
          <p:spPr>
            <a:xfrm>
              <a:off x="4947962" y="4923943"/>
              <a:ext cx="2654628" cy="3048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76136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A9D87750-A369-3289-162A-B389708D85DA}"/>
              </a:ext>
            </a:extLst>
          </p:cNvPr>
          <p:cNvSpPr txBox="1"/>
          <p:nvPr/>
        </p:nvSpPr>
        <p:spPr>
          <a:xfrm>
            <a:off x="352485" y="403610"/>
            <a:ext cx="11487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Sound Event Detection</a:t>
            </a:r>
            <a:endParaRPr lang="ko-KR" altLang="en-US" sz="2000" dirty="0"/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68A8F393-5239-A896-A61E-F1F298F6253F}"/>
              </a:ext>
            </a:extLst>
          </p:cNvPr>
          <p:cNvCxnSpPr>
            <a:cxnSpLocks/>
          </p:cNvCxnSpPr>
          <p:nvPr/>
        </p:nvCxnSpPr>
        <p:spPr>
          <a:xfrm>
            <a:off x="352485" y="928005"/>
            <a:ext cx="4462111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슬라이드 번호 개체 틀 3">
            <a:extLst>
              <a:ext uri="{FF2B5EF4-FFF2-40B4-BE49-F238E27FC236}">
                <a16:creationId xmlns:a16="http://schemas.microsoft.com/office/drawing/2014/main" id="{DA91484F-6674-D2C2-ECA6-7DC98F00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4015" y="6168993"/>
            <a:ext cx="539621" cy="365125"/>
          </a:xfrm>
        </p:spPr>
        <p:txBody>
          <a:bodyPr/>
          <a:lstStyle/>
          <a:p>
            <a:fld id="{9FEEF446-C080-42B6-8959-B1772BDC3DCB}" type="slidenum">
              <a:rPr lang="ko-KR" altLang="en-US" sz="1500" smtClean="0">
                <a:solidFill>
                  <a:schemeClr val="tx1"/>
                </a:solidFill>
              </a:rPr>
              <a:t>5</a:t>
            </a:fld>
            <a:endParaRPr lang="ko-KR" altLang="en-US" sz="1500" dirty="0">
              <a:solidFill>
                <a:schemeClr val="tx1"/>
              </a:solidFill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CE43AD69-4F33-7700-B002-E0346FD5A502}"/>
              </a:ext>
            </a:extLst>
          </p:cNvPr>
          <p:cNvGrpSpPr/>
          <p:nvPr/>
        </p:nvGrpSpPr>
        <p:grpSpPr>
          <a:xfrm>
            <a:off x="2013360" y="1311486"/>
            <a:ext cx="7726259" cy="3368176"/>
            <a:chOff x="4446166" y="3199232"/>
            <a:chExt cx="5981350" cy="2969761"/>
          </a:xfrm>
        </p:grpSpPr>
        <p:pic>
          <p:nvPicPr>
            <p:cNvPr id="4" name="Picture 12" descr="Sound Event Classification: A to Z | by Chathuranga Siriwardhana | Towards  Data Science">
              <a:extLst>
                <a:ext uri="{FF2B5EF4-FFF2-40B4-BE49-F238E27FC236}">
                  <a16:creationId xmlns:a16="http://schemas.microsoft.com/office/drawing/2014/main" id="{52E45FE0-F14B-9E70-79FF-1D6D65466F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166" y="3199232"/>
              <a:ext cx="5981350" cy="29697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EA6FAA2A-9DF5-131B-13C9-8C60C349C71A}"/>
                </a:ext>
              </a:extLst>
            </p:cNvPr>
            <p:cNvSpPr/>
            <p:nvPr/>
          </p:nvSpPr>
          <p:spPr>
            <a:xfrm>
              <a:off x="6727970" y="4874004"/>
              <a:ext cx="453006" cy="115768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F5A32743-2597-2995-56A6-E0CA7794279E}"/>
                </a:ext>
              </a:extLst>
            </p:cNvPr>
            <p:cNvSpPr/>
            <p:nvPr/>
          </p:nvSpPr>
          <p:spPr>
            <a:xfrm>
              <a:off x="7583648" y="4874004"/>
              <a:ext cx="251669" cy="115768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D0209A5A-912D-DD7F-6A37-EC7D7753BA49}"/>
                </a:ext>
              </a:extLst>
            </p:cNvPr>
            <p:cNvSpPr/>
            <p:nvPr/>
          </p:nvSpPr>
          <p:spPr>
            <a:xfrm>
              <a:off x="8237989" y="4874004"/>
              <a:ext cx="251669" cy="115768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BCA3BB0-BEBC-7BFF-B193-33E290393B6D}"/>
              </a:ext>
            </a:extLst>
          </p:cNvPr>
          <p:cNvSpPr txBox="1"/>
          <p:nvPr/>
        </p:nvSpPr>
        <p:spPr>
          <a:xfrm>
            <a:off x="2235507" y="4985984"/>
            <a:ext cx="798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동일한 부분 감지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en-US" altLang="ko-KR" dirty="0" err="1">
                <a:sym typeface="Wingdings" panose="05000000000000000000" pitchFamily="2" charset="2"/>
              </a:rPr>
              <a:t>Chromagram</a:t>
            </a:r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ko-KR" altLang="en-US" dirty="0">
                <a:sym typeface="Wingdings" panose="05000000000000000000" pitchFamily="2" charset="2"/>
              </a:rPr>
              <a:t>유사도 측정을 통한 </a:t>
            </a:r>
            <a:r>
              <a:rPr lang="ko-KR" altLang="en-US" dirty="0" err="1">
                <a:sym typeface="Wingdings" panose="05000000000000000000" pitchFamily="2" charset="2"/>
              </a:rPr>
              <a:t>동일음</a:t>
            </a:r>
            <a:r>
              <a:rPr lang="ko-KR" altLang="en-US" dirty="0">
                <a:sym typeface="Wingdings" panose="05000000000000000000" pitchFamily="2" charset="2"/>
              </a:rPr>
              <a:t> 확인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6891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A9D87750-A369-3289-162A-B389708D85DA}"/>
              </a:ext>
            </a:extLst>
          </p:cNvPr>
          <p:cNvSpPr txBox="1"/>
          <p:nvPr/>
        </p:nvSpPr>
        <p:spPr>
          <a:xfrm>
            <a:off x="352485" y="403610"/>
            <a:ext cx="11487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Goals</a:t>
            </a:r>
            <a:endParaRPr lang="ko-KR" altLang="en-US" sz="2000" dirty="0"/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68A8F393-5239-A896-A61E-F1F298F6253F}"/>
              </a:ext>
            </a:extLst>
          </p:cNvPr>
          <p:cNvCxnSpPr>
            <a:cxnSpLocks/>
          </p:cNvCxnSpPr>
          <p:nvPr/>
        </p:nvCxnSpPr>
        <p:spPr>
          <a:xfrm>
            <a:off x="352485" y="928005"/>
            <a:ext cx="4462111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슬라이드 번호 개체 틀 3">
            <a:extLst>
              <a:ext uri="{FF2B5EF4-FFF2-40B4-BE49-F238E27FC236}">
                <a16:creationId xmlns:a16="http://schemas.microsoft.com/office/drawing/2014/main" id="{DA91484F-6674-D2C2-ECA6-7DC98F00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4015" y="6168993"/>
            <a:ext cx="539621" cy="365125"/>
          </a:xfrm>
        </p:spPr>
        <p:txBody>
          <a:bodyPr/>
          <a:lstStyle/>
          <a:p>
            <a:fld id="{9FEEF446-C080-42B6-8959-B1772BDC3DCB}" type="slidenum">
              <a:rPr lang="ko-KR" altLang="en-US" sz="1500" smtClean="0">
                <a:solidFill>
                  <a:schemeClr val="tx1"/>
                </a:solidFill>
              </a:rPr>
              <a:t>6</a:t>
            </a:fld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A84FA9-D2FF-1543-C7AC-D96DF09C1DAC}"/>
              </a:ext>
            </a:extLst>
          </p:cNvPr>
          <p:cNvSpPr txBox="1"/>
          <p:nvPr/>
        </p:nvSpPr>
        <p:spPr>
          <a:xfrm>
            <a:off x="352485" y="1206981"/>
            <a:ext cx="9739618" cy="2776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dirty="0"/>
              <a:t>콘텐츠 검색 기술의 개선</a:t>
            </a:r>
            <a:endParaRPr lang="en-US" altLang="ko-KR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à"/>
            </a:pPr>
            <a:r>
              <a:rPr lang="ko-KR" altLang="en-US" dirty="0">
                <a:sym typeface="Wingdings" panose="05000000000000000000" pitchFamily="2" charset="2"/>
              </a:rPr>
              <a:t>영상의 특정 구간에서 특정 물체나 인물의 등장 여부를 인식하여 검색결과 제공</a:t>
            </a:r>
            <a:endParaRPr lang="en-US" altLang="ko-KR" dirty="0">
              <a:sym typeface="Wingdings" panose="05000000000000000000" pitchFamily="2" charset="2"/>
            </a:endParaRPr>
          </a:p>
          <a:p>
            <a:pPr>
              <a:lnSpc>
                <a:spcPct val="200000"/>
              </a:lnSpc>
            </a:pPr>
            <a:r>
              <a:rPr lang="ko-KR" altLang="en-US" dirty="0">
                <a:sym typeface="Wingdings" panose="05000000000000000000" pitchFamily="2" charset="2"/>
              </a:rPr>
              <a:t> 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ko-KR" altLang="en-US" dirty="0"/>
              <a:t>문화 예술 분야에서의 사용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ko-KR" altLang="en-US" dirty="0">
                <a:sym typeface="Wingdings" panose="05000000000000000000" pitchFamily="2" charset="2"/>
              </a:rPr>
              <a:t>드라마</a:t>
            </a:r>
            <a:r>
              <a:rPr lang="en-US" altLang="ko-KR" dirty="0">
                <a:sym typeface="Wingdings" panose="05000000000000000000" pitchFamily="2" charset="2"/>
              </a:rPr>
              <a:t>, </a:t>
            </a:r>
            <a:r>
              <a:rPr lang="ko-KR" altLang="en-US" dirty="0">
                <a:sym typeface="Wingdings" panose="05000000000000000000" pitchFamily="2" charset="2"/>
              </a:rPr>
              <a:t>영화 등 특정장면의 분류를 자동으로 수행하여 편집작업 지원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7293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A9D87750-A369-3289-162A-B389708D85DA}"/>
              </a:ext>
            </a:extLst>
          </p:cNvPr>
          <p:cNvSpPr txBox="1"/>
          <p:nvPr/>
        </p:nvSpPr>
        <p:spPr>
          <a:xfrm>
            <a:off x="352485" y="403610"/>
            <a:ext cx="11487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Topic list</a:t>
            </a:r>
            <a:endParaRPr lang="ko-KR" altLang="en-US" sz="2000" dirty="0"/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68A8F393-5239-A896-A61E-F1F298F6253F}"/>
              </a:ext>
            </a:extLst>
          </p:cNvPr>
          <p:cNvCxnSpPr>
            <a:cxnSpLocks/>
          </p:cNvCxnSpPr>
          <p:nvPr/>
        </p:nvCxnSpPr>
        <p:spPr>
          <a:xfrm>
            <a:off x="352485" y="928005"/>
            <a:ext cx="4462111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슬라이드 번호 개체 틀 3">
            <a:extLst>
              <a:ext uri="{FF2B5EF4-FFF2-40B4-BE49-F238E27FC236}">
                <a16:creationId xmlns:a16="http://schemas.microsoft.com/office/drawing/2014/main" id="{DA91484F-6674-D2C2-ECA6-7DC98F00F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4015" y="6168993"/>
            <a:ext cx="539621" cy="365125"/>
          </a:xfrm>
        </p:spPr>
        <p:txBody>
          <a:bodyPr/>
          <a:lstStyle/>
          <a:p>
            <a:fld id="{9FEEF446-C080-42B6-8959-B1772BDC3DCB}" type="slidenum">
              <a:rPr lang="ko-KR" altLang="en-US" sz="1500" smtClean="0">
                <a:solidFill>
                  <a:schemeClr val="tx1"/>
                </a:solidFill>
              </a:rPr>
              <a:t>7</a:t>
            </a:fld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A84FA9-D2FF-1543-C7AC-D96DF09C1DAC}"/>
              </a:ext>
            </a:extLst>
          </p:cNvPr>
          <p:cNvSpPr txBox="1"/>
          <p:nvPr/>
        </p:nvSpPr>
        <p:spPr>
          <a:xfrm>
            <a:off x="352485" y="1206981"/>
            <a:ext cx="12208046" cy="3330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기존 문서 요약 주제에 해당 </a:t>
            </a:r>
            <a:r>
              <a:rPr lang="ko-KR" altLang="en-US" dirty="0" err="1"/>
              <a:t>요약글을</a:t>
            </a:r>
            <a:r>
              <a:rPr lang="ko-KR" altLang="en-US" dirty="0"/>
              <a:t> 이미지로 변환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이미지의 요약내용을 </a:t>
            </a:r>
            <a:r>
              <a:rPr lang="en-US" altLang="ko-KR" dirty="0"/>
              <a:t>‘</a:t>
            </a:r>
            <a:r>
              <a:rPr lang="ko-KR" altLang="en-US" dirty="0"/>
              <a:t>점자</a:t>
            </a:r>
            <a:r>
              <a:rPr lang="en-US" altLang="ko-KR" dirty="0"/>
              <a:t>’</a:t>
            </a:r>
            <a:r>
              <a:rPr lang="ko-KR" altLang="en-US" dirty="0"/>
              <a:t>로 변환하여 사회적 약자에게 이미지를 느낄 수 있게 함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이미지의 대상과 그 외의 배경에 따른 </a:t>
            </a:r>
            <a:r>
              <a:rPr lang="ko-KR" altLang="en-US" dirty="0" err="1"/>
              <a:t>캡셔닝</a:t>
            </a:r>
            <a:r>
              <a:rPr lang="en-US" altLang="ko-KR" dirty="0"/>
              <a:t> (</a:t>
            </a:r>
            <a:r>
              <a:rPr lang="ko-KR" altLang="en-US" dirty="0"/>
              <a:t>시각정보</a:t>
            </a:r>
            <a:r>
              <a:rPr lang="en-US" altLang="ko-KR" dirty="0"/>
              <a:t>, </a:t>
            </a:r>
            <a:r>
              <a:rPr lang="ko-KR" altLang="en-US" dirty="0"/>
              <a:t>언어정보 추가</a:t>
            </a:r>
            <a:r>
              <a:rPr lang="en-US" altLang="ko-KR" dirty="0"/>
              <a:t>)</a:t>
            </a:r>
          </a:p>
          <a:p>
            <a:pPr>
              <a:lnSpc>
                <a:spcPct val="200000"/>
              </a:lnSpc>
            </a:pPr>
            <a:r>
              <a:rPr lang="en-US" altLang="ko-KR" dirty="0"/>
              <a:t>	</a:t>
            </a:r>
            <a:r>
              <a:rPr lang="ko-KR" altLang="en-US" dirty="0"/>
              <a:t>시각정보</a:t>
            </a:r>
            <a:r>
              <a:rPr lang="en-US" altLang="ko-KR" dirty="0"/>
              <a:t> : </a:t>
            </a:r>
            <a:r>
              <a:rPr lang="ko-KR" altLang="en-US" dirty="0"/>
              <a:t>이미지에서 나타나는 색감</a:t>
            </a:r>
            <a:r>
              <a:rPr lang="en-US" altLang="ko-KR" dirty="0"/>
              <a:t>, </a:t>
            </a:r>
            <a:r>
              <a:rPr lang="ko-KR" altLang="en-US" dirty="0"/>
              <a:t>질감</a:t>
            </a:r>
            <a:r>
              <a:rPr lang="en-US" altLang="ko-KR" dirty="0"/>
              <a:t>, </a:t>
            </a:r>
            <a:r>
              <a:rPr lang="ko-KR" altLang="en-US" dirty="0"/>
              <a:t>모양 등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/>
              <a:t>	</a:t>
            </a:r>
            <a:r>
              <a:rPr lang="ko-KR" altLang="en-US" dirty="0"/>
              <a:t>언어정보</a:t>
            </a:r>
            <a:r>
              <a:rPr lang="en-US" altLang="ko-KR" dirty="0"/>
              <a:t> : </a:t>
            </a:r>
            <a:r>
              <a:rPr lang="ko-KR" altLang="en-US" dirty="0"/>
              <a:t>이미지에 대한 댓글</a:t>
            </a:r>
            <a:r>
              <a:rPr lang="en-US" altLang="ko-KR" dirty="0"/>
              <a:t>,</a:t>
            </a:r>
            <a:r>
              <a:rPr lang="ko-KR" altLang="en-US" dirty="0"/>
              <a:t> 리뷰 등을 수집하여 이미지에 대한 감정 정보 파악 </a:t>
            </a:r>
            <a:endParaRPr lang="en-US" altLang="ko-KR" dirty="0"/>
          </a:p>
          <a:p>
            <a:pPr>
              <a:lnSpc>
                <a:spcPct val="200000"/>
              </a:lnSpc>
            </a:pPr>
            <a:r>
              <a:rPr lang="en-US" altLang="ko-KR" dirty="0">
                <a:sym typeface="Wingdings" panose="05000000000000000000" pitchFamily="2" charset="2"/>
              </a:rPr>
              <a:t>		 </a:t>
            </a:r>
            <a:r>
              <a:rPr lang="ko-KR" altLang="en-US" dirty="0" err="1">
                <a:sym typeface="Wingdings" panose="05000000000000000000" pitchFamily="2" charset="2"/>
              </a:rPr>
              <a:t>캡셔닝</a:t>
            </a:r>
            <a:r>
              <a:rPr lang="ko-KR" altLang="en-US" dirty="0">
                <a:sym typeface="Wingdings" panose="05000000000000000000" pitchFamily="2" charset="2"/>
              </a:rPr>
              <a:t> 결과 향상 목표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80586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15908</TotalTime>
  <Words>212</Words>
  <Application>Microsoft Office PowerPoint</Application>
  <PresentationFormat>와이드스크린</PresentationFormat>
  <Paragraphs>59</Paragraphs>
  <Slides>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LEE myeonghoe</dc:creator>
  <cp:lastModifiedBy>myeonghoe LEE</cp:lastModifiedBy>
  <cp:revision>228</cp:revision>
  <dcterms:created xsi:type="dcterms:W3CDTF">2022-08-14T06:58:21Z</dcterms:created>
  <dcterms:modified xsi:type="dcterms:W3CDTF">2023-04-26T05:04:57Z</dcterms:modified>
</cp:coreProperties>
</file>