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7" r:id="rId2"/>
    <p:sldId id="307" r:id="rId3"/>
    <p:sldId id="303" r:id="rId4"/>
    <p:sldId id="304" r:id="rId5"/>
    <p:sldId id="305" r:id="rId6"/>
    <p:sldId id="308" r:id="rId7"/>
    <p:sldId id="309" r:id="rId8"/>
    <p:sldId id="306" r:id="rId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471" autoAdjust="0"/>
  </p:normalViewPr>
  <p:slideViewPr>
    <p:cSldViewPr snapToGrid="0">
      <p:cViewPr varScale="1">
        <p:scale>
          <a:sx n="86" d="100"/>
          <a:sy n="86" d="100"/>
        </p:scale>
        <p:origin x="522" y="9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C003E-4B25-438D-8373-DEAB235E3E23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062B4-FD7B-49C6-B959-CCAD71B2FE1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0406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0A062B4-FD7B-49C6-B959-CCAD71B2FE1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7910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5545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17114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ko-KR" altLang="en-US" dirty="0"/>
              <a:t>이벤트 구간을 알려주고 라벨 값을 찾는 것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라벨 값을 알려주고 이벤트 구간을 찾는 것</a:t>
            </a:r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7852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6512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51235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77148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70687D-12C7-47DD-AA20-D7718533C7CA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9357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1822F0-2AC3-D6EF-271C-3EACC43A6B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CE0A05D3-7D58-F52C-9E15-457F0D2547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1C86E0B-A91A-37B0-771A-E362054F8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5C69CC0-D59D-47DB-98BE-E3AB6DC42A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61A7C14-A514-8A17-6BF3-5D985943B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5889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DA7F53-062F-3D22-6212-53CD0E1027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CBB8FC9-DEAE-32AF-B670-A716F97245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6938E65-3A87-3E38-001A-5E827A5E9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B24F57A-D150-E111-30EC-A7F80DC10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44F1173-D59E-4059-4600-50F62AF31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9468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CDFF33D-9F26-87DE-B236-7F298ACA1F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8546524-DA38-B774-CD16-D2A5EB758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2142C06-A45F-219F-1043-A2548620C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412DB14-8153-33C1-65EA-C244E95C2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F7C562D-1350-BA18-406C-F3A49F98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568126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E574146-1BB0-77AD-48A6-194D61723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E6EEC43-1E70-6ED8-A370-5D6D4A0638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7411B0A-CD10-3A59-A6EC-2A76CB49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8462AD3-CA52-75BF-8ED3-507D5CC5D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1526A29-D4BE-32F4-2C9B-124F83FA9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9383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399C68-051A-B5CD-EF13-307B34A5E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059A2C4-46C3-43FC-DEBB-6BB76ED323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05DB51F-5BBC-F8C7-D857-DEB3B2D40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851DFA-FAEB-9F70-DC28-AE4A58ADF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50989C7-6AF2-B973-D65E-167864F43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4108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5E9030A-CD5B-8500-07B8-98E56D05E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337C7B9-E8E6-00B5-2DB1-E7213E3D7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0193220-9BD5-2758-5C86-7EDE1539A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E7865AC-B17E-0874-E6B5-51B7D28FE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2191A63-418E-57A4-CD4A-93E95AB276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3746AE4F-1815-159D-12BE-32542040D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8324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2D069B-03C0-A058-1BA8-2E04A09D1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D163DDF-BCC4-3B9A-2379-0B739AB247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A130BD1-5A7F-F95E-C109-31D6F0E47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86CDBD3-458C-C0F9-F738-A47A435376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5A37BB9-F1F5-2DBC-9A34-4CB535AC53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4D9F2B1-6F2E-709E-EBD7-3B03F74C9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A4EC7F0-AF6A-50C8-20AF-21F1388CC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074A1D6-8387-E988-0E47-DD4E41610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4981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E308A98-057F-0C8F-F8B2-5BBC72EC5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1AB0456-30E5-41AB-4F88-54274355F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2DBFFA5-2B46-589A-6EC6-E296FDF7D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59DB6D4-33B7-2DF1-D604-09C3C9611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062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DEE2E58-08D6-B0CA-CD8B-B587C433E1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72EBC50-12FD-92D6-606F-000E8349C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645E157-C116-BD6C-B6C4-C4CDFE779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6137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B46FE9A-3531-8038-B084-176F63240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43195AA-8CAE-7F5C-FB33-CD09D83007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38C71A1-996F-D649-C7B5-DB03C300A4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F1E4FB7-1E37-664F-2359-2E754E4C0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D957E95-4438-F81B-9B8B-0C48B3A23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1CBAAF0-2A5A-FFF2-6288-8A8D69D2B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255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ED9D55D-BFB5-2B67-58F3-2C12A2D2A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9A830DB-C043-A2F7-5AAE-CF30CC998A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8FD1126-07A0-273D-B43A-8C2E112579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0B43B67C-A7CA-8691-121C-354088F57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E324A-EA40-40CD-8750-55D55D2A969A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D4BFAEB-1E30-60C6-2BE3-53BB3D043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1030B0-6BC9-CC90-E843-339E79928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3279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C4A8E580-844F-9745-8470-D7806B879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A441D4B-D973-EEC4-726C-F8172B832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905FF30-E8A2-8F8A-E54C-FB08BEE802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E324A-EA40-40CD-8750-55D55D2A969A}" type="datetimeFigureOut">
              <a:rPr lang="ko-KR" altLang="en-US" smtClean="0"/>
              <a:t>2023-05-16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F70C09-3034-81D2-9371-9286CD277A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0A951D5-5737-C2F0-D9DF-A50A4BADDB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AD605-2B4E-49A5-9EDA-1A418CE192D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078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FFC9C5D-C2E6-4123-9128-1F6A419C1648}"/>
              </a:ext>
            </a:extLst>
          </p:cNvPr>
          <p:cNvSpPr txBox="1"/>
          <p:nvPr/>
        </p:nvSpPr>
        <p:spPr>
          <a:xfrm>
            <a:off x="498254" y="404785"/>
            <a:ext cx="29717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Lab</a:t>
            </a:r>
            <a:r>
              <a:rPr lang="ko-KR" altLang="en-US" sz="2800" b="1" dirty="0"/>
              <a:t> </a:t>
            </a:r>
            <a:r>
              <a:rPr lang="en-US" altLang="ko-KR" sz="2800" b="1" dirty="0"/>
              <a:t>Seminar</a:t>
            </a:r>
            <a:endParaRPr lang="ko-KR" altLang="en-US" sz="28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15A0820-DF2E-435C-8017-BAE7637697F3}"/>
              </a:ext>
            </a:extLst>
          </p:cNvPr>
          <p:cNvSpPr txBox="1"/>
          <p:nvPr/>
        </p:nvSpPr>
        <p:spPr>
          <a:xfrm>
            <a:off x="8901553" y="5821529"/>
            <a:ext cx="33588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/>
              <a:t>2023.05.17.</a:t>
            </a:r>
          </a:p>
          <a:p>
            <a:pPr algn="ctr"/>
            <a:r>
              <a:rPr lang="en-US" altLang="ko-KR" dirty="0"/>
              <a:t>Myeonghoe Lee</a:t>
            </a:r>
            <a:endParaRPr lang="ko-KR" altLang="en-US" dirty="0"/>
          </a:p>
        </p:txBody>
      </p:sp>
      <p:cxnSp>
        <p:nvCxnSpPr>
          <p:cNvPr id="3" name="직선 연결선 2">
            <a:extLst>
              <a:ext uri="{FF2B5EF4-FFF2-40B4-BE49-F238E27FC236}">
                <a16:creationId xmlns:a16="http://schemas.microsoft.com/office/drawing/2014/main" id="{03BE2E8B-AB68-3910-FB92-51B745E6E7A1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CDA882D7-F195-0A62-790E-8DB802FDFF44}"/>
              </a:ext>
            </a:extLst>
          </p:cNvPr>
          <p:cNvSpPr txBox="1"/>
          <p:nvPr/>
        </p:nvSpPr>
        <p:spPr>
          <a:xfrm>
            <a:off x="498254" y="1056121"/>
            <a:ext cx="50516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Intelligent Information Processing Lab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716710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Review </a:t>
            </a:r>
            <a:endParaRPr lang="ko-KR" altLang="en-US" sz="2000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2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AF2CE9-35B4-79BB-FA5B-682D9E216080}"/>
              </a:ext>
            </a:extLst>
          </p:cNvPr>
          <p:cNvSpPr txBox="1"/>
          <p:nvPr/>
        </p:nvSpPr>
        <p:spPr>
          <a:xfrm>
            <a:off x="260057" y="1233073"/>
            <a:ext cx="8649051" cy="2947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/>
              <a:t>Sound event detection : my individual subject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Mission : Test event detection on video.</a:t>
            </a:r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Image captioning : collaborative subject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The level of steps you just started.</a:t>
            </a:r>
          </a:p>
          <a:p>
            <a:pPr>
              <a:lnSpc>
                <a:spcPct val="150000"/>
              </a:lnSpc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902325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Sound event detection test</a:t>
            </a:r>
            <a:endParaRPr lang="ko-KR" altLang="en-US" sz="2000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3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AF2CE9-35B4-79BB-FA5B-682D9E216080}"/>
              </a:ext>
            </a:extLst>
          </p:cNvPr>
          <p:cNvSpPr txBox="1"/>
          <p:nvPr/>
        </p:nvSpPr>
        <p:spPr>
          <a:xfrm>
            <a:off x="260057" y="1233073"/>
            <a:ext cx="8649051" cy="2947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/>
              <a:t>6-minute video test </a:t>
            </a:r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23 Events Occurred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Less than 1s to 30s : various event intervals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More than 10s</a:t>
            </a:r>
            <a:r>
              <a:rPr lang="ko-KR" altLang="en-US" dirty="0"/>
              <a:t> </a:t>
            </a:r>
            <a:r>
              <a:rPr lang="en-US" altLang="ko-KR" dirty="0"/>
              <a:t>: 6</a:t>
            </a:r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7E85C60C-4FAD-326F-B067-E01F4BACA3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68933" y="1357804"/>
            <a:ext cx="3010320" cy="5096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7669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Sound event detection test</a:t>
            </a:r>
            <a:endParaRPr lang="ko-KR" altLang="en-US" sz="2000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4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AF2CE9-35B4-79BB-FA5B-682D9E216080}"/>
              </a:ext>
            </a:extLst>
          </p:cNvPr>
          <p:cNvSpPr txBox="1"/>
          <p:nvPr/>
        </p:nvSpPr>
        <p:spPr>
          <a:xfrm>
            <a:off x="260057" y="1233073"/>
            <a:ext cx="8649051" cy="5024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/>
              <a:t>Goals</a:t>
            </a:r>
            <a:r>
              <a:rPr lang="ko-KR" altLang="en-US" dirty="0"/>
              <a:t> </a:t>
            </a:r>
            <a:r>
              <a:rPr lang="en-US" altLang="ko-KR" dirty="0"/>
              <a:t>: Improvements in content search technology</a:t>
            </a:r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1. MFCC</a:t>
            </a:r>
            <a:r>
              <a:rPr lang="ko-KR" altLang="en-US" dirty="0"/>
              <a:t> </a:t>
            </a:r>
            <a:r>
              <a:rPr lang="en-US" altLang="ko-KR" dirty="0"/>
              <a:t>compare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2. Compare via video frame</a:t>
            </a:r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Tells event interval and fine the label value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Giving label values and finding event intervals</a:t>
            </a:r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endParaRPr lang="ko-KR" altLang="en-US" dirty="0"/>
          </a:p>
          <a:p>
            <a:pPr>
              <a:lnSpc>
                <a:spcPct val="150000"/>
              </a:lnSpc>
            </a:pPr>
            <a:endParaRPr lang="en-US" altLang="ko-KR" dirty="0"/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91093575-5AD2-6FE5-8069-660ECE517A2C}"/>
              </a:ext>
            </a:extLst>
          </p:cNvPr>
          <p:cNvGrpSpPr/>
          <p:nvPr/>
        </p:nvGrpSpPr>
        <p:grpSpPr>
          <a:xfrm>
            <a:off x="5216564" y="4149320"/>
            <a:ext cx="6547449" cy="2141562"/>
            <a:chOff x="5216564" y="3728215"/>
            <a:chExt cx="6547449" cy="2141562"/>
          </a:xfrm>
        </p:grpSpPr>
        <p:pic>
          <p:nvPicPr>
            <p:cNvPr id="2052" name="Picture 4" descr="Speech Processing for Machine Learning: Filter banks, Mel-Frequency  Cepstral Coefficients (MFCCs) and What's In-Between | Haytham Fayek">
              <a:extLst>
                <a:ext uri="{FF2B5EF4-FFF2-40B4-BE49-F238E27FC236}">
                  <a16:creationId xmlns:a16="http://schemas.microsoft.com/office/drawing/2014/main" id="{4320AE51-8B60-196F-13F8-CE5426EE218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6564" y="3728215"/>
              <a:ext cx="6547449" cy="21415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직사각형 1">
              <a:extLst>
                <a:ext uri="{FF2B5EF4-FFF2-40B4-BE49-F238E27FC236}">
                  <a16:creationId xmlns:a16="http://schemas.microsoft.com/office/drawing/2014/main" id="{50A2DB13-34CD-3CC0-6D37-DB1C58D1E828}"/>
                </a:ext>
              </a:extLst>
            </p:cNvPr>
            <p:cNvSpPr/>
            <p:nvPr/>
          </p:nvSpPr>
          <p:spPr>
            <a:xfrm>
              <a:off x="6811860" y="3823402"/>
              <a:ext cx="511728" cy="1578093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5" name="직사각형 4">
              <a:extLst>
                <a:ext uri="{FF2B5EF4-FFF2-40B4-BE49-F238E27FC236}">
                  <a16:creationId xmlns:a16="http://schemas.microsoft.com/office/drawing/2014/main" id="{4D77A907-F039-9864-A709-6ACF73E05628}"/>
                </a:ext>
              </a:extLst>
            </p:cNvPr>
            <p:cNvSpPr/>
            <p:nvPr/>
          </p:nvSpPr>
          <p:spPr>
            <a:xfrm>
              <a:off x="8734339" y="3824800"/>
              <a:ext cx="511728" cy="1578093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11" name="그룹 10">
            <a:extLst>
              <a:ext uri="{FF2B5EF4-FFF2-40B4-BE49-F238E27FC236}">
                <a16:creationId xmlns:a16="http://schemas.microsoft.com/office/drawing/2014/main" id="{186B538C-CB70-DE93-D6F7-6ED12A755EB2}"/>
              </a:ext>
            </a:extLst>
          </p:cNvPr>
          <p:cNvGrpSpPr/>
          <p:nvPr/>
        </p:nvGrpSpPr>
        <p:grpSpPr>
          <a:xfrm>
            <a:off x="5216565" y="1830968"/>
            <a:ext cx="6547449" cy="2141562"/>
            <a:chOff x="5216565" y="3742376"/>
            <a:chExt cx="6547449" cy="2141562"/>
          </a:xfrm>
        </p:grpSpPr>
        <p:pic>
          <p:nvPicPr>
            <p:cNvPr id="6" name="Picture 4" descr="Speech Processing for Machine Learning: Filter banks, Mel-Frequency  Cepstral Coefficients (MFCCs) and What's In-Between | Haytham Fayek">
              <a:extLst>
                <a:ext uri="{FF2B5EF4-FFF2-40B4-BE49-F238E27FC236}">
                  <a16:creationId xmlns:a16="http://schemas.microsoft.com/office/drawing/2014/main" id="{D7E3A4FE-2F8F-E5B1-869F-D58314165A0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16565" y="3742376"/>
              <a:ext cx="6547449" cy="21415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0F7BD7DD-1691-3C23-BF33-C5E92AF665AA}"/>
                </a:ext>
              </a:extLst>
            </p:cNvPr>
            <p:cNvSpPr/>
            <p:nvPr/>
          </p:nvSpPr>
          <p:spPr>
            <a:xfrm>
              <a:off x="7382313" y="3845952"/>
              <a:ext cx="1501628" cy="1578093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610057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Sound event detection test</a:t>
            </a:r>
            <a:endParaRPr lang="ko-KR" altLang="en-US" sz="2000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5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AF2CE9-35B4-79BB-FA5B-682D9E216080}"/>
              </a:ext>
            </a:extLst>
          </p:cNvPr>
          <p:cNvSpPr txBox="1"/>
          <p:nvPr/>
        </p:nvSpPr>
        <p:spPr>
          <a:xfrm>
            <a:off x="260057" y="1233073"/>
            <a:ext cx="9924178" cy="37801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/>
              <a:t>6 classification, 5.5H / Feature extraction classification using MFCC</a:t>
            </a:r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Video classification</a:t>
            </a:r>
            <a:r>
              <a:rPr lang="ko-KR" altLang="en-US" dirty="0"/>
              <a:t> </a:t>
            </a:r>
            <a:r>
              <a:rPr lang="en-US" altLang="ko-KR" dirty="0"/>
              <a:t>:</a:t>
            </a:r>
            <a:r>
              <a:rPr lang="ko-KR" altLang="en-US" dirty="0"/>
              <a:t> </a:t>
            </a:r>
            <a:r>
              <a:rPr lang="en-US" altLang="ko-KR" dirty="0" err="1"/>
              <a:t>ViViT</a:t>
            </a:r>
            <a:r>
              <a:rPr lang="en-US" altLang="ko-KR" dirty="0"/>
              <a:t> use</a:t>
            </a:r>
            <a:r>
              <a:rPr lang="ko-KR" altLang="en-US" dirty="0"/>
              <a:t> </a:t>
            </a:r>
            <a:r>
              <a:rPr lang="en-US" altLang="ko-KR" dirty="0"/>
              <a:t>/ Audio classification : Extracting MFCC Features</a:t>
            </a:r>
          </a:p>
          <a:p>
            <a:pPr>
              <a:lnSpc>
                <a:spcPct val="150000"/>
              </a:lnSpc>
            </a:pPr>
            <a:r>
              <a:rPr lang="en-US" altLang="ko-KR" dirty="0" err="1"/>
              <a:t>Vgg</a:t>
            </a:r>
            <a:r>
              <a:rPr lang="en-US" altLang="ko-KR" dirty="0"/>
              <a:t>-sound dataset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300 classification / 550+H</a:t>
            </a:r>
            <a:r>
              <a:rPr lang="ko-KR" altLang="en-US" dirty="0"/>
              <a:t> </a:t>
            </a:r>
            <a:r>
              <a:rPr lang="en-US" altLang="ko-KR" dirty="0">
                <a:sym typeface="Wingdings" panose="05000000000000000000" pitchFamily="2" charset="2"/>
              </a:rPr>
              <a:t> Loss during preprocessing / Remaining data : 380H</a:t>
            </a:r>
            <a:endParaRPr lang="en-US" altLang="ko-KR" dirty="0"/>
          </a:p>
        </p:txBody>
      </p:sp>
      <p:pic>
        <p:nvPicPr>
          <p:cNvPr id="3074" name="Picture 2" descr="Table II.- Cnn model accuracy comparison w.r.t epochs along with other parameters">
            <a:extLst>
              <a:ext uri="{FF2B5EF4-FFF2-40B4-BE49-F238E27FC236}">
                <a16:creationId xmlns:a16="http://schemas.microsoft.com/office/drawing/2014/main" id="{EF0161AA-99FE-4936-8B3F-19B54715D0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85" y="1921369"/>
            <a:ext cx="5238750" cy="1171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2999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Image captioning - Topic, Dataset</a:t>
            </a:r>
            <a:endParaRPr lang="ko-KR" altLang="en-US" sz="2000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6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AF2CE9-35B4-79BB-FA5B-682D9E216080}"/>
              </a:ext>
            </a:extLst>
          </p:cNvPr>
          <p:cNvSpPr txBox="1"/>
          <p:nvPr/>
        </p:nvSpPr>
        <p:spPr>
          <a:xfrm>
            <a:off x="260056" y="1233073"/>
            <a:ext cx="11653579" cy="869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/>
              <a:t>Topic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"Judgement analysis through different background on similar objects.”</a:t>
            </a:r>
            <a:endParaRPr lang="ko-KR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9196CE4-0293-2D37-CCA3-20B6A82DF0D0}"/>
              </a:ext>
            </a:extLst>
          </p:cNvPr>
          <p:cNvSpPr txBox="1"/>
          <p:nvPr/>
        </p:nvSpPr>
        <p:spPr>
          <a:xfrm>
            <a:off x="260056" y="2401167"/>
            <a:ext cx="962581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</a:pPr>
            <a:r>
              <a:rPr lang="en-US" altLang="ko-KR" sz="1800" i="0" u="none" strike="noStrike" dirty="0">
                <a:effectLst/>
                <a:latin typeface="Arial" panose="020B0604020202020204" pitchFamily="34" charset="0"/>
              </a:rPr>
              <a:t>Dataset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ko-KR" dirty="0">
              <a:latin typeface="Arial" panose="020B0604020202020204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ko-KR" sz="1800" b="0" i="0" u="none" strike="noStrike" dirty="0">
                <a:effectLst/>
                <a:latin typeface="Arial" panose="020B0604020202020204" pitchFamily="34" charset="0"/>
              </a:rPr>
              <a:t>Sports image dataset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en-US" altLang="ko-KR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altLang="ko-KR" b="0" dirty="0">
                <a:effectLst/>
              </a:rPr>
              <a:t>Dataset of 14,506 images according to 22 sports genres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</a:pPr>
            <a:endParaRPr lang="en-US" altLang="ko-KR" dirty="0"/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</a:pPr>
            <a:endParaRPr lang="en-US" altLang="ko-KR" dirty="0"/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+mj-lt"/>
              <a:buAutoNum type="arabicPeriod" startAt="2"/>
            </a:pPr>
            <a:r>
              <a:rPr lang="en-US" altLang="ko-KR" dirty="0"/>
              <a:t> </a:t>
            </a:r>
            <a:r>
              <a:rPr lang="en-US" altLang="ko-KR" sz="1800" b="0" i="0" u="none" strike="noStrike" dirty="0">
                <a:effectLst/>
                <a:latin typeface="Arial" panose="020B0604020202020204" pitchFamily="34" charset="0"/>
              </a:rPr>
              <a:t>Sports Gameplay image dataset</a:t>
            </a:r>
          </a:p>
          <a:p>
            <a:pPr rtl="0">
              <a:spcBef>
                <a:spcPts val="0"/>
              </a:spcBef>
              <a:spcAft>
                <a:spcPts val="0"/>
              </a:spcAft>
            </a:pPr>
            <a:endParaRPr lang="ko-KR" altLang="en-US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altLang="ko-KR" b="0" dirty="0">
                <a:effectLst/>
              </a:rPr>
              <a:t>100,000 gameplay images dataset of 175 video games according to 10 sports genres</a:t>
            </a:r>
            <a:endParaRPr lang="ko-KR" altLang="en-US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797757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Image captioning – Encoder, Decoder</a:t>
            </a:r>
            <a:endParaRPr lang="ko-KR" altLang="en-US" sz="2000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7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AF2CE9-35B4-79BB-FA5B-682D9E216080}"/>
              </a:ext>
            </a:extLst>
          </p:cNvPr>
          <p:cNvSpPr txBox="1"/>
          <p:nvPr/>
        </p:nvSpPr>
        <p:spPr>
          <a:xfrm>
            <a:off x="284120" y="1232835"/>
            <a:ext cx="9625815" cy="29472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b="0" dirty="0">
                <a:effectLst/>
              </a:rPr>
              <a:t>[Image Encoder]</a:t>
            </a:r>
          </a:p>
          <a:p>
            <a:pPr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dirty="0"/>
              <a:t>-Self Attention, Clip</a:t>
            </a:r>
          </a:p>
          <a:p>
            <a:pPr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dirty="0"/>
          </a:p>
          <a:p>
            <a:pPr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dirty="0"/>
          </a:p>
          <a:p>
            <a:pPr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endParaRPr lang="en-US" altLang="ko-KR" b="0" dirty="0">
              <a:effectLst/>
            </a:endParaRPr>
          </a:p>
          <a:p>
            <a:pPr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dirty="0"/>
              <a:t>[Text Decoder]</a:t>
            </a:r>
          </a:p>
          <a:p>
            <a:pPr rtl="0" fontAlgn="base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ko-KR" b="0" dirty="0">
                <a:effectLst/>
              </a:rPr>
              <a:t>Dual-CNN, multi-layer GRU </a:t>
            </a:r>
            <a:endParaRPr lang="ko-KR" altLang="en-US" b="0" dirty="0">
              <a:effectLst/>
            </a:endParaRPr>
          </a:p>
        </p:txBody>
      </p:sp>
      <p:pic>
        <p:nvPicPr>
          <p:cNvPr id="1029" name="Picture 5" descr="CLIP) 텍스트 정보를 이용한 Visual Model Pre-training – 인포리언스">
            <a:extLst>
              <a:ext uri="{FF2B5EF4-FFF2-40B4-BE49-F238E27FC236}">
                <a16:creationId xmlns:a16="http://schemas.microsoft.com/office/drawing/2014/main" id="{9A07E4D2-23A0-E2DF-D9F8-5091A44CEA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2046" y="928005"/>
            <a:ext cx="3453816" cy="252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Fig. 1. - The proposed multi-layer GRU based decoder">
            <a:extLst>
              <a:ext uri="{FF2B5EF4-FFF2-40B4-BE49-F238E27FC236}">
                <a16:creationId xmlns:a16="http://schemas.microsoft.com/office/drawing/2014/main" id="{0403E44B-E6AD-FCBC-D615-62050D97D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780" y="3929457"/>
            <a:ext cx="2534547" cy="2479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7783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>
            <a:extLst>
              <a:ext uri="{FF2B5EF4-FFF2-40B4-BE49-F238E27FC236}">
                <a16:creationId xmlns:a16="http://schemas.microsoft.com/office/drawing/2014/main" id="{A9D87750-A369-3289-162A-B389708D85DA}"/>
              </a:ext>
            </a:extLst>
          </p:cNvPr>
          <p:cNvSpPr txBox="1"/>
          <p:nvPr/>
        </p:nvSpPr>
        <p:spPr>
          <a:xfrm>
            <a:off x="352485" y="403610"/>
            <a:ext cx="114870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/>
              <a:t>Monthly plan</a:t>
            </a:r>
            <a:endParaRPr lang="ko-KR" altLang="en-US" sz="2000" dirty="0"/>
          </a:p>
        </p:txBody>
      </p:sp>
      <p:cxnSp>
        <p:nvCxnSpPr>
          <p:cNvPr id="25" name="직선 연결선 24">
            <a:extLst>
              <a:ext uri="{FF2B5EF4-FFF2-40B4-BE49-F238E27FC236}">
                <a16:creationId xmlns:a16="http://schemas.microsoft.com/office/drawing/2014/main" id="{68A8F393-5239-A896-A61E-F1F298F6253F}"/>
              </a:ext>
            </a:extLst>
          </p:cNvPr>
          <p:cNvCxnSpPr>
            <a:cxnSpLocks/>
          </p:cNvCxnSpPr>
          <p:nvPr/>
        </p:nvCxnSpPr>
        <p:spPr>
          <a:xfrm>
            <a:off x="352485" y="928005"/>
            <a:ext cx="4462111" cy="0"/>
          </a:xfrm>
          <a:prstGeom prst="line">
            <a:avLst/>
          </a:prstGeom>
          <a:ln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0" name="슬라이드 번호 개체 틀 3">
            <a:extLst>
              <a:ext uri="{FF2B5EF4-FFF2-40B4-BE49-F238E27FC236}">
                <a16:creationId xmlns:a16="http://schemas.microsoft.com/office/drawing/2014/main" id="{DA91484F-6674-D2C2-ECA6-7DC98F00F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74015" y="6168993"/>
            <a:ext cx="539621" cy="365125"/>
          </a:xfrm>
        </p:spPr>
        <p:txBody>
          <a:bodyPr/>
          <a:lstStyle/>
          <a:p>
            <a:fld id="{9FEEF446-C080-42B6-8959-B1772BDC3DCB}" type="slidenum">
              <a:rPr lang="ko-KR" altLang="en-US" sz="1500" smtClean="0">
                <a:solidFill>
                  <a:schemeClr val="tx1"/>
                </a:solidFill>
              </a:rPr>
              <a:t>8</a:t>
            </a:fld>
            <a:endParaRPr lang="ko-KR" altLang="en-US" sz="1500" dirty="0">
              <a:solidFill>
                <a:schemeClr val="tx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2AF2CE9-35B4-79BB-FA5B-682D9E216080}"/>
              </a:ext>
            </a:extLst>
          </p:cNvPr>
          <p:cNvSpPr txBox="1"/>
          <p:nvPr/>
        </p:nvSpPr>
        <p:spPr>
          <a:xfrm>
            <a:off x="260057" y="1233073"/>
            <a:ext cx="864905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/>
              <a:t>May : Dataset collection, Research relevant data,</a:t>
            </a:r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>
              <a:lnSpc>
                <a:spcPct val="150000"/>
              </a:lnSpc>
            </a:pPr>
            <a:r>
              <a:rPr lang="en-US" altLang="ko-KR" dirty="0"/>
              <a:t>June : Data pre-processing, A model test</a:t>
            </a:r>
          </a:p>
          <a:p>
            <a:pPr>
              <a:lnSpc>
                <a:spcPct val="150000"/>
              </a:lnSpc>
            </a:pPr>
            <a:endParaRPr lang="en-US" altLang="ko-KR" dirty="0"/>
          </a:p>
          <a:p>
            <a:pPr algn="l"/>
            <a:r>
              <a:rPr lang="en-US" altLang="ko-KR" dirty="0"/>
              <a:t>July, August : </a:t>
            </a:r>
            <a:r>
              <a:rPr lang="en-US" altLang="ko-KR" b="0" i="0" dirty="0">
                <a:solidFill>
                  <a:srgbClr val="000000"/>
                </a:solidFill>
                <a:effectLst/>
                <a:latin typeface="noto"/>
              </a:rPr>
              <a:t>Performance Improvements</a:t>
            </a:r>
          </a:p>
          <a:p>
            <a:br>
              <a:rPr lang="en-US" altLang="ko-KR" dirty="0"/>
            </a:br>
            <a:r>
              <a:rPr lang="en-US" altLang="ko-KR" dirty="0"/>
              <a:t> </a:t>
            </a:r>
          </a:p>
          <a:p>
            <a:r>
              <a:rPr lang="en-US" altLang="ko-KR" dirty="0"/>
              <a:t>September : Writing paper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38975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18093</TotalTime>
  <Words>273</Words>
  <Application>Microsoft Office PowerPoint</Application>
  <PresentationFormat>와이드스크린</PresentationFormat>
  <Paragraphs>84</Paragraphs>
  <Slides>8</Slides>
  <Notes>8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2" baseType="lpstr">
      <vt:lpstr>noto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 myeonghoe</dc:creator>
  <cp:lastModifiedBy>Leemyeonghoe</cp:lastModifiedBy>
  <cp:revision>246</cp:revision>
  <dcterms:created xsi:type="dcterms:W3CDTF">2022-08-14T06:58:21Z</dcterms:created>
  <dcterms:modified xsi:type="dcterms:W3CDTF">2023-05-16T14:39:57Z</dcterms:modified>
</cp:coreProperties>
</file>