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8" r:id="rId4"/>
    <p:sldId id="263" r:id="rId5"/>
    <p:sldId id="257" r:id="rId6"/>
    <p:sldId id="261" r:id="rId7"/>
    <p:sldId id="264" r:id="rId8"/>
    <p:sldId id="259" r:id="rId9"/>
    <p:sldId id="266" r:id="rId1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中度样式 1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" y="16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1D0DBD-80E0-11C1-6B24-E7C10CAFB7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ko-KR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7C38F12-AF96-CABB-E0E8-1725F25BB3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ko-KR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B98390-D449-1229-3F1E-7624BFCD4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9709C-E797-4332-8DB2-00EA3C86EFFD}" type="datetimeFigureOut">
              <a:rPr lang="ko-KR" altLang="en-US" smtClean="0"/>
              <a:t>2023-05-17</a:t>
            </a:fld>
            <a:endParaRPr lang="ko-KR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C74F3B-8EC4-2001-7296-D020EC1A3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353E1DD-C85E-5070-6141-9C85D087F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442B-BD34-445B-9F9B-762AE6A6A5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5432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45EF04-F4AC-D83C-6028-9D7374FCE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ko-KR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65191B6-0577-EED5-4280-F330CF80B4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ko-KR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D35830-2B94-9DF3-D14A-12F1D5446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9709C-E797-4332-8DB2-00EA3C86EFFD}" type="datetimeFigureOut">
              <a:rPr lang="ko-KR" altLang="en-US" smtClean="0"/>
              <a:t>2023-05-17</a:t>
            </a:fld>
            <a:endParaRPr lang="ko-KR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A48C83-4CB2-05B6-F255-9A974466A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80C42EB-459C-EA15-470C-B4EFF4FB1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442B-BD34-445B-9F9B-762AE6A6A5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5189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1992A38-3EB8-EBA4-B707-14B4695EDA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ko-KR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076CEC9-22CE-62C0-D362-CD2E88FA4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ko-KR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E2542A-FDAC-D8E2-4519-6CD183A5A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9709C-E797-4332-8DB2-00EA3C86EFFD}" type="datetimeFigureOut">
              <a:rPr lang="ko-KR" altLang="en-US" smtClean="0"/>
              <a:t>2023-05-17</a:t>
            </a:fld>
            <a:endParaRPr lang="ko-KR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6DC2BDA-2CD5-F9B1-88FA-753A40D20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DCBAB4-0C64-7366-5DB4-E6A3FF9B4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442B-BD34-445B-9F9B-762AE6A6A5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5606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D9A0E3-68D8-75FE-701D-1A688E031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ko-KR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0932B8C-0AD4-5FBB-AC8D-F185DA508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ko-KR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67297F-6C74-809A-FAF8-D209EA6A7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9709C-E797-4332-8DB2-00EA3C86EFFD}" type="datetimeFigureOut">
              <a:rPr lang="ko-KR" altLang="en-US" smtClean="0"/>
              <a:t>2023-05-17</a:t>
            </a:fld>
            <a:endParaRPr lang="ko-KR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8F99BE2-D64C-28F7-72EF-56CD234EC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389E6E3-A958-0364-2B72-6E16F5F69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442B-BD34-445B-9F9B-762AE6A6A5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2069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7B4444-B0F1-2DAD-9768-3384EDE45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ko-KR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4FE704-751B-EDA0-F87C-D8ADE7826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7C7DC66-0ECD-73FD-1AAA-125AFD64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9709C-E797-4332-8DB2-00EA3C86EFFD}" type="datetimeFigureOut">
              <a:rPr lang="ko-KR" altLang="en-US" smtClean="0"/>
              <a:t>2023-05-17</a:t>
            </a:fld>
            <a:endParaRPr lang="ko-KR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4A9CBE-EF00-E40E-960F-A351CA17B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B0DE51-D972-7B73-1BDE-A22ECB25B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442B-BD34-445B-9F9B-762AE6A6A5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6013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6F8DA3-4CCC-0D30-B9E9-75936FE3B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ko-KR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77EB9FA-E886-72A5-CD64-992D7BC481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ko-KR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85D024F-5B0A-40BC-9773-7AF910D19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ko-KR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7C024CB-F8BC-3DA4-181D-05C435879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9709C-E797-4332-8DB2-00EA3C86EFFD}" type="datetimeFigureOut">
              <a:rPr lang="ko-KR" altLang="en-US" smtClean="0"/>
              <a:t>2023-05-17</a:t>
            </a:fld>
            <a:endParaRPr lang="ko-KR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2073C5-FB70-DA80-3A60-E1F7B8D3D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EFC26DA-C232-EAAA-DA93-D9F23AA7E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442B-BD34-445B-9F9B-762AE6A6A5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6004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3404B4-A385-3A76-A0A7-6F3993C19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ko-KR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D1A366E-64EC-21B6-7591-C1233446B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49352F2-37C7-0087-EE0E-15194140D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ko-KR" alt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2E1631B-BC97-BB2A-CFAC-E6489142BC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8304B5D-20CA-D9F4-0E8D-B0E4E9DBBF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ko-KR" alt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D8834DD-BD1D-FAAD-A869-94CAC1A32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9709C-E797-4332-8DB2-00EA3C86EFFD}" type="datetimeFigureOut">
              <a:rPr lang="ko-KR" altLang="en-US" smtClean="0"/>
              <a:t>2023-05-17</a:t>
            </a:fld>
            <a:endParaRPr lang="ko-KR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2BAB400-C0D3-5B80-BCE2-29BB14B06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E0137C2-165C-76B0-46D9-1BB56B37A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442B-BD34-445B-9F9B-762AE6A6A5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6600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DF08AC-3C4E-4862-274C-FF7F0D8F0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ko-KR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EF01DC8-33E3-E09F-B2AD-52A1428A7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9709C-E797-4332-8DB2-00EA3C86EFFD}" type="datetimeFigureOut">
              <a:rPr lang="ko-KR" altLang="en-US" smtClean="0"/>
              <a:t>2023-05-17</a:t>
            </a:fld>
            <a:endParaRPr lang="ko-KR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F5B16DF-5322-4CA5-F47F-3517F3092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A2BC072-BB3B-F51F-FA09-E5DEDA3ED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442B-BD34-445B-9F9B-762AE6A6A5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5828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494BC37-F4E6-44F0-83AE-1F4537659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9709C-E797-4332-8DB2-00EA3C86EFFD}" type="datetimeFigureOut">
              <a:rPr lang="ko-KR" altLang="en-US" smtClean="0"/>
              <a:t>2023-05-17</a:t>
            </a:fld>
            <a:endParaRPr lang="ko-KR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2D0D4C-A3D7-CBE7-C242-65C427A84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BB8330B-4864-9314-5230-51D468E95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442B-BD34-445B-9F9B-762AE6A6A5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2138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64BE8B-5852-E0C8-521D-F624078F0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ko-KR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3D0D88-50F3-3B52-80D3-F9EF6A84E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ko-KR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F283612-B338-18FD-E0AF-16B7E38DA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937A65A-4C9A-044A-328E-77484D4A8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9709C-E797-4332-8DB2-00EA3C86EFFD}" type="datetimeFigureOut">
              <a:rPr lang="ko-KR" altLang="en-US" smtClean="0"/>
              <a:t>2023-05-17</a:t>
            </a:fld>
            <a:endParaRPr lang="ko-KR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4548831-5182-2C9C-EC0E-690AF968C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09BD8AD-2143-F957-70DC-F09690194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442B-BD34-445B-9F9B-762AE6A6A5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5455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8ADF5C-A513-7C03-675E-CED4DF816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ko-KR" alt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C1A8ED6-0071-4834-510E-2405F83CEF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EAF380E-A0CC-D01A-EC1B-1FBAE5D6D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96041ED-5BE1-949A-D71C-8A2E7AD4F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9709C-E797-4332-8DB2-00EA3C86EFFD}" type="datetimeFigureOut">
              <a:rPr lang="ko-KR" altLang="en-US" smtClean="0"/>
              <a:t>2023-05-17</a:t>
            </a:fld>
            <a:endParaRPr lang="ko-KR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BFAA86B-9DBF-1C8B-67EB-28FA4E260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0798591-49AE-86F0-86B9-D01A8D2C0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442B-BD34-445B-9F9B-762AE6A6A5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963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38CF5F0-E9F7-C007-4FBE-7D155F2D9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ko-KR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F44FE7A-5B0C-3DFA-9D93-0CE49D519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ko-KR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11DF94-A526-1782-521A-059DE52BC4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9709C-E797-4332-8DB2-00EA3C86EFFD}" type="datetimeFigureOut">
              <a:rPr lang="ko-KR" altLang="en-US" smtClean="0"/>
              <a:t>2023-05-17</a:t>
            </a:fld>
            <a:endParaRPr lang="ko-KR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FB529FA-FF9F-C52C-B9B0-5BB8E43BCD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01922C6-3357-ED8A-8710-689CEA6407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F442B-BD34-445B-9F9B-762AE6A6A5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5899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538BF1-0508-98B6-F976-6E0EC3397F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1328" y="1932431"/>
            <a:ext cx="9144000" cy="1272731"/>
          </a:xfrm>
        </p:spPr>
        <p:txBody>
          <a:bodyPr>
            <a:normAutofit/>
          </a:bodyPr>
          <a:lstStyle/>
          <a:p>
            <a:r>
              <a:rPr lang="en-US" altLang="ko-KR" sz="4400" dirty="0">
                <a:latin typeface="Amasis MT Pro Medium" panose="02040604050005020304" pitchFamily="18" charset="0"/>
              </a:rPr>
              <a:t>Signal Analysis and Classification</a:t>
            </a:r>
            <a:endParaRPr lang="ko-KR" altLang="en-US" sz="4400" dirty="0">
              <a:latin typeface="Amasis MT Pro Medium" panose="02040604050005020304" pitchFamily="18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953C482-47DE-C127-0F49-D5F9ABF28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6672" y="4589590"/>
            <a:ext cx="9144000" cy="1272731"/>
          </a:xfrm>
        </p:spPr>
        <p:txBody>
          <a:bodyPr/>
          <a:lstStyle/>
          <a:p>
            <a:r>
              <a:rPr lang="en-US" altLang="ko-KR" sz="1800" dirty="0"/>
              <a:t>Ziyang Gong </a:t>
            </a:r>
          </a:p>
          <a:p>
            <a:r>
              <a:rPr lang="en-US" altLang="ko-KR" sz="1800" dirty="0"/>
              <a:t>2023.05.17</a:t>
            </a:r>
          </a:p>
          <a:p>
            <a:r>
              <a:rPr lang="en-US" altLang="ko-KR" sz="1800" dirty="0"/>
              <a:t>gongzy0123@163.com</a:t>
            </a:r>
            <a:endParaRPr lang="ko-KR" altLang="en-US" sz="400" dirty="0"/>
          </a:p>
          <a:p>
            <a:endParaRPr lang="ko-KR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A8BFE7B-826B-00D7-F346-BBEE053F7DAF}"/>
              </a:ext>
            </a:extLst>
          </p:cNvPr>
          <p:cNvSpPr/>
          <p:nvPr/>
        </p:nvSpPr>
        <p:spPr>
          <a:xfrm>
            <a:off x="0" y="0"/>
            <a:ext cx="12192000" cy="4724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982E24F-4E80-B8AD-E2BC-DA7B9E2E7DEB}"/>
              </a:ext>
            </a:extLst>
          </p:cNvPr>
          <p:cNvSpPr/>
          <p:nvPr/>
        </p:nvSpPr>
        <p:spPr>
          <a:xfrm>
            <a:off x="0" y="6385560"/>
            <a:ext cx="12192000" cy="4724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8148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3A7C9A-674E-FCF7-FF35-9E2BAB39A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7408"/>
            <a:ext cx="10515600" cy="1093280"/>
          </a:xfrm>
        </p:spPr>
        <p:txBody>
          <a:bodyPr/>
          <a:lstStyle/>
          <a:p>
            <a:r>
              <a:rPr lang="en-US" altLang="ko-KR" dirty="0">
                <a:latin typeface="Amasis MT Pro Medium" panose="02040604050005020304" pitchFamily="18" charset="0"/>
              </a:rPr>
              <a:t>contents</a:t>
            </a:r>
            <a:endParaRPr lang="ko-KR" altLang="en-US" dirty="0">
              <a:latin typeface="Amasis MT Pro Medium" panose="020406040500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5CEFE36-6B4B-AEC2-D818-3C8569E88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3960" y="2414015"/>
            <a:ext cx="6763512" cy="3176017"/>
          </a:xfrm>
        </p:spPr>
        <p:txBody>
          <a:bodyPr/>
          <a:lstStyle/>
          <a:p>
            <a:r>
              <a:rPr lang="en-US" altLang="ko-KR" dirty="0">
                <a:latin typeface="Abadi" panose="020B0604020104020204" pitchFamily="34" charset="0"/>
              </a:rPr>
              <a:t>Purpose</a:t>
            </a:r>
          </a:p>
          <a:p>
            <a:r>
              <a:rPr lang="en-US" altLang="ko-KR" dirty="0">
                <a:latin typeface="Abadi" panose="020B0604020104020204" pitchFamily="34" charset="0"/>
              </a:rPr>
              <a:t>Dataset</a:t>
            </a:r>
          </a:p>
          <a:p>
            <a:r>
              <a:rPr lang="en-US" altLang="ko-KR" dirty="0">
                <a:latin typeface="Abadi" panose="020B0604020104020204" pitchFamily="34" charset="0"/>
              </a:rPr>
              <a:t>Related work</a:t>
            </a:r>
          </a:p>
          <a:p>
            <a:r>
              <a:rPr lang="en-US" altLang="ko-KR" dirty="0">
                <a:latin typeface="Abadi" panose="020B0604020104020204" pitchFamily="34" charset="0"/>
              </a:rPr>
              <a:t>Plan Structure</a:t>
            </a:r>
          </a:p>
          <a:p>
            <a:r>
              <a:rPr lang="en-US" altLang="ko-KR" dirty="0">
                <a:latin typeface="Abadi" panose="020B0604020104020204" pitchFamily="34" charset="0"/>
              </a:rPr>
              <a:t>Contribution</a:t>
            </a:r>
          </a:p>
          <a:p>
            <a:endParaRPr lang="ko-KR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7449FC5-EC5D-3254-1011-F148682D5BFE}"/>
              </a:ext>
            </a:extLst>
          </p:cNvPr>
          <p:cNvSpPr/>
          <p:nvPr/>
        </p:nvSpPr>
        <p:spPr>
          <a:xfrm>
            <a:off x="0" y="0"/>
            <a:ext cx="12192000" cy="4724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7B00894-9E9C-E774-C0F7-35CA856FF6E2}"/>
              </a:ext>
            </a:extLst>
          </p:cNvPr>
          <p:cNvSpPr/>
          <p:nvPr/>
        </p:nvSpPr>
        <p:spPr>
          <a:xfrm>
            <a:off x="0" y="6412992"/>
            <a:ext cx="12192000" cy="4724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276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468A7B-7543-95A8-5E76-CF2394F56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752" y="537781"/>
            <a:ext cx="10360152" cy="982219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Amasis MT Pro Medium" panose="02040604050005020304" pitchFamily="18" charset="0"/>
              </a:rPr>
              <a:t>Purpose</a:t>
            </a:r>
            <a:endParaRPr lang="ko-KR" altLang="en-US" sz="3600" dirty="0">
              <a:latin typeface="Amasis MT Pro Medium" panose="020406040500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D37C48-9825-1BB9-8979-DD27EF695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432" y="1654937"/>
            <a:ext cx="10515600" cy="4351338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CN" sz="1600" dirty="0"/>
              <a:t>Use </a:t>
            </a:r>
            <a:r>
              <a:rPr lang="en-US" altLang="zh-CN" sz="1600" dirty="0">
                <a:solidFill>
                  <a:schemeClr val="accent1"/>
                </a:solidFill>
              </a:rPr>
              <a:t>ECG</a:t>
            </a:r>
            <a:r>
              <a:rPr lang="zh-CN" altLang="en-US" sz="1600" dirty="0"/>
              <a:t> </a:t>
            </a:r>
            <a:r>
              <a:rPr lang="en-US" altLang="zh-CN" sz="1600" dirty="0"/>
              <a:t>and</a:t>
            </a:r>
            <a:r>
              <a:rPr lang="zh-CN" altLang="en-US" sz="1600" dirty="0"/>
              <a:t> </a:t>
            </a:r>
            <a:r>
              <a:rPr lang="en-US" altLang="zh-CN" sz="1600" dirty="0">
                <a:solidFill>
                  <a:schemeClr val="accent1"/>
                </a:solidFill>
              </a:rPr>
              <a:t>PCG</a:t>
            </a:r>
            <a:r>
              <a:rPr lang="en-US" altLang="zh-CN" sz="1600" dirty="0"/>
              <a:t>(phonocardiogram,</a:t>
            </a:r>
            <a:r>
              <a:rPr lang="ko-KR" altLang="en-US" sz="1600" dirty="0"/>
              <a:t> 심음도</a:t>
            </a:r>
            <a:r>
              <a:rPr lang="en-US" altLang="zh-CN" sz="1600" dirty="0"/>
              <a:t>)</a:t>
            </a:r>
            <a:r>
              <a:rPr lang="en-US" altLang="ko-KR" sz="1600" b="0" i="0" dirty="0">
                <a:solidFill>
                  <a:srgbClr val="212529"/>
                </a:solidFill>
                <a:effectLst/>
                <a:latin typeface="-apple-system"/>
              </a:rPr>
              <a:t> two Simultaneous signals.</a:t>
            </a:r>
          </a:p>
          <a:p>
            <a:pPr marL="342900" indent="-342900">
              <a:buFont typeface="+mj-lt"/>
              <a:buAutoNum type="arabicPeriod"/>
            </a:pPr>
            <a:endParaRPr lang="en-US" altLang="ko-KR" sz="1600" dirty="0">
              <a:solidFill>
                <a:srgbClr val="212529"/>
              </a:solidFill>
              <a:latin typeface="-apple-system"/>
            </a:endParaRPr>
          </a:p>
          <a:p>
            <a:pPr marL="342900" indent="-342900">
              <a:buFont typeface="+mj-lt"/>
              <a:buAutoNum type="arabicPeriod"/>
            </a:pPr>
            <a:endParaRPr lang="en-US" altLang="ko-KR" sz="1600" b="0" i="0" dirty="0">
              <a:solidFill>
                <a:srgbClr val="212529"/>
              </a:solidFill>
              <a:effectLst/>
              <a:latin typeface="-apple-system"/>
            </a:endParaRPr>
          </a:p>
          <a:p>
            <a:pPr marL="342900" indent="-342900">
              <a:buFont typeface="+mj-lt"/>
              <a:buAutoNum type="arabicPeriod"/>
            </a:pPr>
            <a:endParaRPr lang="en-US" altLang="ko-KR" sz="1600" b="0" i="0" dirty="0">
              <a:solidFill>
                <a:srgbClr val="212529"/>
              </a:solidFill>
              <a:effectLst/>
              <a:latin typeface="-apple-system"/>
            </a:endParaRPr>
          </a:p>
          <a:p>
            <a:pPr marL="342900" indent="-342900">
              <a:buFont typeface="+mj-lt"/>
              <a:buAutoNum type="arabicPeriod"/>
            </a:pPr>
            <a:endParaRPr lang="en-US" altLang="ko-KR" sz="1600" b="0" i="0" dirty="0">
              <a:solidFill>
                <a:srgbClr val="212529"/>
              </a:solidFill>
              <a:effectLst/>
              <a:latin typeface="-apple-system"/>
            </a:endParaRPr>
          </a:p>
          <a:p>
            <a:pPr marL="342900" indent="-342900">
              <a:buFont typeface="+mj-lt"/>
              <a:buAutoNum type="arabicPeriod"/>
            </a:pPr>
            <a:endParaRPr lang="en-US" altLang="zh-CN" sz="1600" dirty="0"/>
          </a:p>
          <a:p>
            <a:pPr marL="342900" indent="-342900">
              <a:buFont typeface="+mj-lt"/>
              <a:buAutoNum type="arabicPeriod"/>
            </a:pPr>
            <a:endParaRPr lang="en-US" altLang="zh-CN" sz="1600" dirty="0"/>
          </a:p>
          <a:p>
            <a:pPr marL="342900" indent="-342900">
              <a:buFont typeface="+mj-lt"/>
              <a:buAutoNum type="arabicPeriod"/>
            </a:pPr>
            <a:endParaRPr lang="en-US" altLang="ko-KR" sz="1600" dirty="0"/>
          </a:p>
          <a:p>
            <a:pPr marL="342900" indent="-342900">
              <a:buFont typeface="+mj-lt"/>
              <a:buAutoNum type="arabicPeriod"/>
            </a:pPr>
            <a:endParaRPr lang="en-US" altLang="ko-KR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ko-KR" sz="1600" dirty="0">
                <a:solidFill>
                  <a:srgbClr val="000000"/>
                </a:solidFill>
                <a:latin typeface="Arial" panose="020B0604020202020204" pitchFamily="34" charset="0"/>
              </a:rPr>
              <a:t>U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 the deep learning-oriented </a:t>
            </a:r>
            <a:r>
              <a:rPr lang="en-US" altLang="ko-KR" sz="1600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hybrid fusion 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method to do user authentication.  </a:t>
            </a:r>
            <a:br>
              <a:rPr lang="en-US" altLang="ko-KR" sz="16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US" altLang="ko-KR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sz="1600" dirty="0">
                <a:solidFill>
                  <a:schemeClr val="accent1"/>
                </a:solidFill>
                <a:latin typeface="Arial" panose="020B0604020202020204" pitchFamily="34" charset="0"/>
              </a:rPr>
              <a:t>I</a:t>
            </a:r>
            <a:r>
              <a:rPr lang="en-US" altLang="ko-KR" sz="1600" dirty="0">
                <a:solidFill>
                  <a:schemeClr val="accent1"/>
                </a:solidFill>
                <a:latin typeface="Arial" panose="020B0604020202020204" pitchFamily="34" charset="0"/>
              </a:rPr>
              <a:t>mprove the performance </a:t>
            </a:r>
            <a:r>
              <a:rPr lang="en-US" altLang="ko-KR" sz="1600" dirty="0">
                <a:solidFill>
                  <a:srgbClr val="000000"/>
                </a:solidFill>
                <a:latin typeface="Arial" panose="020B0604020202020204" pitchFamily="34" charset="0"/>
              </a:rPr>
              <a:t>indicators of classification and improves the classification effect.</a:t>
            </a:r>
            <a:endParaRPr lang="en-US" altLang="zh-CN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B936C71-9FE9-AE63-190C-C695BE956B7F}"/>
              </a:ext>
            </a:extLst>
          </p:cNvPr>
          <p:cNvSpPr/>
          <p:nvPr/>
        </p:nvSpPr>
        <p:spPr>
          <a:xfrm>
            <a:off x="0" y="0"/>
            <a:ext cx="12192000" cy="4724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80D289B-B3DF-E56C-5B4B-61A49394CF3D}"/>
              </a:ext>
            </a:extLst>
          </p:cNvPr>
          <p:cNvSpPr/>
          <p:nvPr/>
        </p:nvSpPr>
        <p:spPr>
          <a:xfrm>
            <a:off x="0" y="6412992"/>
            <a:ext cx="12192000" cy="4724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D8FBB14-945B-B272-3CC5-04A9897F79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51"/>
          <a:stretch/>
        </p:blipFill>
        <p:spPr>
          <a:xfrm>
            <a:off x="6022849" y="2042540"/>
            <a:ext cx="4764332" cy="252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029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BA4A00-362E-6D06-E6D9-D071F0187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152" y="382827"/>
            <a:ext cx="10639536" cy="1102613"/>
          </a:xfrm>
        </p:spPr>
        <p:txBody>
          <a:bodyPr/>
          <a:lstStyle/>
          <a:p>
            <a:r>
              <a:rPr lang="en-US" altLang="ko-KR" sz="3600" dirty="0">
                <a:latin typeface="Amasis MT Pro Medium" panose="02040604050005020304" pitchFamily="18" charset="0"/>
              </a:rPr>
              <a:t>D</a:t>
            </a:r>
            <a:r>
              <a:rPr lang="en-US" altLang="zh-CN" sz="3600" dirty="0">
                <a:latin typeface="Amasis MT Pro Medium" panose="02040604050005020304" pitchFamily="18" charset="0"/>
              </a:rPr>
              <a:t>ataset</a:t>
            </a:r>
            <a:endParaRPr lang="ko-KR" altLang="en-US" sz="3600" dirty="0">
              <a:latin typeface="Amasis MT Pro Medium" panose="02040604050005020304" pitchFamily="18" charset="0"/>
            </a:endParaRPr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414746A4-CDB0-A870-68A2-D076C0DAB8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20898" y="1828661"/>
            <a:ext cx="3901778" cy="320067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1C1184A9-2272-3E69-6563-18748B187A38}"/>
              </a:ext>
            </a:extLst>
          </p:cNvPr>
          <p:cNvSpPr txBox="1"/>
          <p:nvPr/>
        </p:nvSpPr>
        <p:spPr>
          <a:xfrm>
            <a:off x="714264" y="1690688"/>
            <a:ext cx="62359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1. </a:t>
            </a:r>
            <a:r>
              <a:rPr lang="en-US" altLang="ko-KR" dirty="0">
                <a:solidFill>
                  <a:schemeClr val="accent6">
                    <a:lumMod val="75000"/>
                  </a:schemeClr>
                </a:solidFill>
              </a:rPr>
              <a:t>ECG</a:t>
            </a:r>
            <a:r>
              <a:rPr lang="en-US" altLang="ko-KR" dirty="0"/>
              <a:t>: </a:t>
            </a:r>
            <a:r>
              <a:rPr lang="en-US" altLang="ko-KR" dirty="0">
                <a:solidFill>
                  <a:schemeClr val="accent6">
                    <a:lumMod val="75000"/>
                  </a:schemeClr>
                </a:solidFill>
              </a:rPr>
              <a:t>three ECG leads</a:t>
            </a:r>
          </a:p>
          <a:p>
            <a:endParaRPr lang="en-US" altLang="ko-KR" dirty="0"/>
          </a:p>
          <a:p>
            <a:r>
              <a:rPr lang="en-US" altLang="ko-KR" dirty="0"/>
              <a:t>           </a:t>
            </a:r>
          </a:p>
          <a:p>
            <a:r>
              <a:rPr lang="en-US" altLang="ko-KR" dirty="0"/>
              <a:t>     RA ( </a:t>
            </a:r>
            <a:r>
              <a:rPr lang="en-US" altLang="zh-CN" dirty="0"/>
              <a:t>right arm </a:t>
            </a:r>
            <a:r>
              <a:rPr lang="en-US" altLang="ko-KR" dirty="0"/>
              <a:t>), RL( right leg) , LA ( left arm)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2. </a:t>
            </a:r>
            <a:r>
              <a:rPr lang="en-US" altLang="ko-KR" dirty="0">
                <a:solidFill>
                  <a:schemeClr val="accent5">
                    <a:lumMod val="75000"/>
                  </a:schemeClr>
                </a:solidFill>
              </a:rPr>
              <a:t>PCG</a:t>
            </a:r>
            <a:r>
              <a:rPr lang="en-US" altLang="ko-KR" dirty="0"/>
              <a:t>:  on the </a:t>
            </a:r>
            <a:r>
              <a:rPr lang="en-US" altLang="ko-KR" dirty="0">
                <a:solidFill>
                  <a:schemeClr val="accent5">
                    <a:lumMod val="75000"/>
                  </a:schemeClr>
                </a:solidFill>
              </a:rPr>
              <a:t>left</a:t>
            </a:r>
            <a:r>
              <a:rPr lang="en-US" altLang="ko-KR" dirty="0"/>
              <a:t> side of the heart, between the </a:t>
            </a:r>
            <a:r>
              <a:rPr lang="en-US" altLang="ko-KR" dirty="0">
                <a:solidFill>
                  <a:schemeClr val="accent5">
                    <a:lumMod val="75000"/>
                  </a:schemeClr>
                </a:solidFill>
              </a:rPr>
              <a:t>fourth and sixth</a:t>
            </a:r>
            <a:r>
              <a:rPr lang="en-US" altLang="ko-KR" dirty="0"/>
              <a:t> ribs(</a:t>
            </a:r>
            <a:r>
              <a:rPr lang="ko-KR" altLang="en-US" dirty="0"/>
              <a:t>늑골</a:t>
            </a:r>
            <a:r>
              <a:rPr lang="en-US" altLang="ko-KR" dirty="0"/>
              <a:t>).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3. S</a:t>
            </a:r>
            <a:r>
              <a:rPr lang="en-US" altLang="zh-CN" dirty="0"/>
              <a:t>imultaneous signals from the same subject</a:t>
            </a:r>
            <a:endParaRPr lang="en-US" altLang="ko-KR" dirty="0"/>
          </a:p>
          <a:p>
            <a:pPr marL="342900" indent="-342900">
              <a:buAutoNum type="arabicPeriod"/>
            </a:pPr>
            <a:endParaRPr lang="en-US" altLang="ko-KR" dirty="0"/>
          </a:p>
          <a:p>
            <a:pPr marL="342900" indent="-342900">
              <a:buAutoNum type="arabicPeriod"/>
            </a:pPr>
            <a:endParaRPr lang="ko-KR" altLang="en-US" dirty="0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2A81730-97B2-6003-E5C7-23CBEBD43BDE}"/>
              </a:ext>
            </a:extLst>
          </p:cNvPr>
          <p:cNvSpPr/>
          <p:nvPr/>
        </p:nvSpPr>
        <p:spPr>
          <a:xfrm>
            <a:off x="8994710" y="2705876"/>
            <a:ext cx="429208" cy="38255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9FE42156-6FBC-4889-7964-845FD5614681}"/>
              </a:ext>
            </a:extLst>
          </p:cNvPr>
          <p:cNvSpPr/>
          <p:nvPr/>
        </p:nvSpPr>
        <p:spPr>
          <a:xfrm>
            <a:off x="9072465" y="4285860"/>
            <a:ext cx="429208" cy="38255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5CAE37D0-5130-E3F1-3714-3515648913E3}"/>
              </a:ext>
            </a:extLst>
          </p:cNvPr>
          <p:cNvSpPr/>
          <p:nvPr/>
        </p:nvSpPr>
        <p:spPr>
          <a:xfrm>
            <a:off x="10412138" y="2732311"/>
            <a:ext cx="429208" cy="38255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70E576E2-67B1-F506-BC33-161F4C7B359C}"/>
              </a:ext>
            </a:extLst>
          </p:cNvPr>
          <p:cNvSpPr/>
          <p:nvPr/>
        </p:nvSpPr>
        <p:spPr>
          <a:xfrm rot="19768498">
            <a:off x="9787814" y="3382044"/>
            <a:ext cx="1079312" cy="44692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A3E2847-551A-DE25-4272-D3308DDE6098}"/>
              </a:ext>
            </a:extLst>
          </p:cNvPr>
          <p:cNvSpPr/>
          <p:nvPr/>
        </p:nvSpPr>
        <p:spPr>
          <a:xfrm>
            <a:off x="0" y="0"/>
            <a:ext cx="12192000" cy="4724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E15767E-6585-B31A-7040-08FBAE2EAA99}"/>
              </a:ext>
            </a:extLst>
          </p:cNvPr>
          <p:cNvSpPr/>
          <p:nvPr/>
        </p:nvSpPr>
        <p:spPr>
          <a:xfrm>
            <a:off x="0" y="6412992"/>
            <a:ext cx="12192000" cy="4724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2809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16B6A4-350A-3CE4-94F4-28D284D5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63" y="793714"/>
            <a:ext cx="10916137" cy="675886"/>
          </a:xfrm>
        </p:spPr>
        <p:txBody>
          <a:bodyPr>
            <a:normAutofit fontScale="90000"/>
          </a:bodyPr>
          <a:lstStyle/>
          <a:p>
            <a:r>
              <a:rPr lang="en-US" altLang="ko-KR" sz="4000" dirty="0">
                <a:latin typeface="Amasis MT Pro Medium" panose="02040604050005020304" pitchFamily="18" charset="0"/>
              </a:rPr>
              <a:t>D</a:t>
            </a:r>
            <a:r>
              <a:rPr lang="en-US" altLang="zh-CN" sz="4000" dirty="0">
                <a:latin typeface="Amasis MT Pro Medium" panose="02040604050005020304" pitchFamily="18" charset="0"/>
              </a:rPr>
              <a:t>ataset:</a:t>
            </a:r>
            <a:r>
              <a:rPr lang="en-US" altLang="zh-CN" dirty="0"/>
              <a:t> </a:t>
            </a:r>
            <a:r>
              <a:rPr lang="en-US" altLang="ko-KR" sz="2200" b="0" i="0" dirty="0">
                <a:solidFill>
                  <a:srgbClr val="212529"/>
                </a:solidFill>
                <a:effectLst/>
                <a:latin typeface="-apple-system"/>
              </a:rPr>
              <a:t>EPHNOGRAM: A Simultaneous </a:t>
            </a:r>
            <a:r>
              <a:rPr lang="en-US" altLang="ko-KR" sz="2200" b="1" i="0" dirty="0">
                <a:solidFill>
                  <a:schemeClr val="accent1"/>
                </a:solidFill>
                <a:effectLst/>
                <a:latin typeface="-apple-system"/>
              </a:rPr>
              <a:t>Electrocardiogram</a:t>
            </a:r>
            <a:r>
              <a:rPr lang="en-US" altLang="ko-KR" sz="2200" b="0" i="0" dirty="0">
                <a:solidFill>
                  <a:srgbClr val="212529"/>
                </a:solidFill>
                <a:effectLst/>
                <a:latin typeface="-apple-system"/>
              </a:rPr>
              <a:t> and </a:t>
            </a:r>
            <a:r>
              <a:rPr lang="en-US" altLang="ko-KR" sz="2200" b="1" i="0" dirty="0">
                <a:solidFill>
                  <a:schemeClr val="accent1"/>
                </a:solidFill>
                <a:effectLst/>
                <a:latin typeface="-apple-system"/>
              </a:rPr>
              <a:t>Phonocardiogram </a:t>
            </a:r>
            <a:r>
              <a:rPr lang="en-US" altLang="ko-KR" sz="2200" b="0" i="0" dirty="0">
                <a:solidFill>
                  <a:srgbClr val="212529"/>
                </a:solidFill>
                <a:effectLst/>
                <a:latin typeface="-apple-system"/>
              </a:rPr>
              <a:t>Database</a:t>
            </a:r>
            <a:br>
              <a:rPr lang="en-US" altLang="ko-KR" sz="2200" b="0" i="0" dirty="0">
                <a:solidFill>
                  <a:srgbClr val="212529"/>
                </a:solidFill>
                <a:effectLst/>
                <a:latin typeface="-apple-system"/>
              </a:rPr>
            </a:br>
            <a:endParaRPr lang="ko-KR" altLang="en-US" dirty="0"/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BE8293AF-2A99-D6C4-2465-45C6AEA692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4847466"/>
              </p:ext>
            </p:extLst>
          </p:nvPr>
        </p:nvGraphicFramePr>
        <p:xfrm>
          <a:off x="836416" y="1753385"/>
          <a:ext cx="9282120" cy="3733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3574">
                  <a:extLst>
                    <a:ext uri="{9D8B030D-6E8A-4147-A177-3AD203B41FA5}">
                      <a16:colId xmlns:a16="http://schemas.microsoft.com/office/drawing/2014/main" val="269587037"/>
                    </a:ext>
                  </a:extLst>
                </a:gridCol>
                <a:gridCol w="1122224">
                  <a:extLst>
                    <a:ext uri="{9D8B030D-6E8A-4147-A177-3AD203B41FA5}">
                      <a16:colId xmlns:a16="http://schemas.microsoft.com/office/drawing/2014/main" val="3661546409"/>
                    </a:ext>
                  </a:extLst>
                </a:gridCol>
                <a:gridCol w="1411550">
                  <a:extLst>
                    <a:ext uri="{9D8B030D-6E8A-4147-A177-3AD203B41FA5}">
                      <a16:colId xmlns:a16="http://schemas.microsoft.com/office/drawing/2014/main" val="2449885109"/>
                    </a:ext>
                  </a:extLst>
                </a:gridCol>
                <a:gridCol w="1615736">
                  <a:extLst>
                    <a:ext uri="{9D8B030D-6E8A-4147-A177-3AD203B41FA5}">
                      <a16:colId xmlns:a16="http://schemas.microsoft.com/office/drawing/2014/main" val="3092876501"/>
                    </a:ext>
                  </a:extLst>
                </a:gridCol>
                <a:gridCol w="1412016">
                  <a:extLst>
                    <a:ext uri="{9D8B030D-6E8A-4147-A177-3AD203B41FA5}">
                      <a16:colId xmlns:a16="http://schemas.microsoft.com/office/drawing/2014/main" val="168856085"/>
                    </a:ext>
                  </a:extLst>
                </a:gridCol>
                <a:gridCol w="1547020">
                  <a:extLst>
                    <a:ext uri="{9D8B030D-6E8A-4147-A177-3AD203B41FA5}">
                      <a16:colId xmlns:a16="http://schemas.microsoft.com/office/drawing/2014/main" val="1434938921"/>
                    </a:ext>
                  </a:extLst>
                </a:gridCol>
              </a:tblGrid>
              <a:tr h="678190">
                <a:tc>
                  <a:txBody>
                    <a:bodyPr/>
                    <a:lstStyle/>
                    <a:p>
                      <a:pPr algn="ctr" latinLnBrk="1"/>
                      <a:endParaRPr lang="en-US" altLang="ko-KR" sz="2000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</a:rPr>
                        <a:t>Signal</a:t>
                      </a:r>
                      <a:endParaRPr lang="ko-KR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Number 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Age</a:t>
                      </a:r>
                    </a:p>
                    <a:p>
                      <a:pPr algn="ctr"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 &amp; </a:t>
                      </a:r>
                    </a:p>
                    <a:p>
                      <a:pPr algn="ctr"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Gender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8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latinLnBrk="1"/>
                      <a:r>
                        <a:rPr lang="en-US" altLang="ko-KR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Conditions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Num Channels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Record Duration (min)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077679"/>
                  </a:ext>
                </a:extLst>
              </a:tr>
              <a:tr h="67819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Simultaneous Electrocardiogram (ECG)  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Phonocardiogram (PCG)  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Database</a:t>
                      </a:r>
                    </a:p>
                    <a:p>
                      <a:pPr algn="ctr"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latinLnBrk="1"/>
                      <a:endParaRPr lang="en-US" altLang="ko-KR" dirty="0"/>
                    </a:p>
                    <a:p>
                      <a:pPr algn="ctr" latinLnBrk="1"/>
                      <a:r>
                        <a:rPr lang="en-US" altLang="ko-KR" dirty="0"/>
                        <a:t>24 </a:t>
                      </a:r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healthy adults</a:t>
                      </a:r>
                    </a:p>
                    <a:p>
                      <a:pPr algn="ctr" latinLnBrk="1"/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 latinLnBrk="1"/>
                      <a:r>
                        <a:rPr lang="en-US" altLang="ko-KR" dirty="0"/>
                        <a:t>include</a:t>
                      </a:r>
                    </a:p>
                    <a:p>
                      <a:pPr algn="ctr" latinLnBrk="1"/>
                      <a:endParaRPr lang="en-US" altLang="ko-KR" dirty="0"/>
                    </a:p>
                    <a:p>
                      <a:pPr algn="ctr" latinLnBrk="1"/>
                      <a:r>
                        <a:rPr lang="en-US" altLang="ko-KR" dirty="0"/>
                        <a:t>69 records</a:t>
                      </a:r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between 23 and 29 (average: 25.4 ± 1.9 years) </a:t>
                      </a:r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resting</a:t>
                      </a:r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latinLnBrk="1"/>
                      <a:endParaRPr lang="en-US" altLang="ko-KR" dirty="0"/>
                    </a:p>
                    <a:p>
                      <a:pPr algn="ctr" latinLnBrk="1"/>
                      <a:endParaRPr lang="en-US" altLang="ko-KR" dirty="0"/>
                    </a:p>
                    <a:p>
                      <a:pPr algn="ctr" latinLnBrk="1"/>
                      <a:endParaRPr lang="en-US" altLang="ko-KR" dirty="0"/>
                    </a:p>
                    <a:p>
                      <a:pPr algn="ctr" latinLnBrk="1"/>
                      <a:endParaRPr lang="en-US" altLang="ko-KR" dirty="0"/>
                    </a:p>
                    <a:p>
                      <a:pPr algn="ctr" latinLnBrk="1"/>
                      <a:endParaRPr lang="en-US" altLang="ko-KR" dirty="0"/>
                    </a:p>
                    <a:p>
                      <a:pPr algn="ctr" latinLnBrk="1"/>
                      <a:r>
                        <a:rPr lang="en-US" altLang="ko-KR" dirty="0"/>
                        <a:t>2 &amp; 5</a:t>
                      </a:r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endParaRPr lang="en-US" altLang="ko-KR" dirty="0"/>
                    </a:p>
                    <a:p>
                      <a:pPr algn="ctr" latinLnBrk="1"/>
                      <a:endParaRPr lang="en-US" altLang="ko-KR" dirty="0"/>
                    </a:p>
                    <a:p>
                      <a:pPr algn="ctr" latinLnBrk="1"/>
                      <a:r>
                        <a:rPr lang="en-US" altLang="ko-KR" dirty="0">
                          <a:solidFill>
                            <a:srgbClr val="FF0000"/>
                          </a:solidFill>
                        </a:rPr>
                        <a:t>30min </a:t>
                      </a:r>
                      <a:r>
                        <a:rPr lang="en-US" altLang="ko-KR" dirty="0"/>
                        <a:t>*61</a:t>
                      </a:r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683933"/>
                  </a:ext>
                </a:extLst>
              </a:tr>
              <a:tr h="67819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walking</a:t>
                      </a:r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716915"/>
                  </a:ext>
                </a:extLst>
              </a:tr>
              <a:tr h="67819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en-US" altLang="ko-KR" dirty="0"/>
                    </a:p>
                    <a:p>
                      <a:pPr algn="ctr" latinLnBrk="1"/>
                      <a:r>
                        <a:rPr lang="en-US" altLang="ko-KR" dirty="0"/>
                        <a:t>69 records</a:t>
                      </a:r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endParaRPr lang="en-US" altLang="ko-KR" dirty="0"/>
                    </a:p>
                    <a:p>
                      <a:pPr algn="ctr" latinLnBrk="1"/>
                      <a:endParaRPr lang="en-US" altLang="ko-KR" dirty="0"/>
                    </a:p>
                    <a:p>
                      <a:pPr algn="ctr" latinLnBrk="1"/>
                      <a:r>
                        <a:rPr lang="en-US" altLang="ko-KR" dirty="0"/>
                        <a:t>M</a:t>
                      </a:r>
                      <a:r>
                        <a:rPr lang="en-US" altLang="zh-CN" dirty="0"/>
                        <a:t>ale</a:t>
                      </a:r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running </a:t>
                      </a:r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endParaRPr lang="en-US" altLang="ko-KR" dirty="0"/>
                    </a:p>
                    <a:p>
                      <a:pPr algn="ctr" latinLnBrk="1"/>
                      <a:r>
                        <a:rPr lang="en-US" altLang="ko-KR" dirty="0"/>
                        <a:t>0.5min *8</a:t>
                      </a:r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491488"/>
                  </a:ext>
                </a:extLst>
              </a:tr>
              <a:tr h="67819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biking conditions</a:t>
                      </a:r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919603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258CFEAC-49F1-70DD-37AE-A61032A9649A}"/>
              </a:ext>
            </a:extLst>
          </p:cNvPr>
          <p:cNvSpPr txBox="1"/>
          <p:nvPr/>
        </p:nvSpPr>
        <p:spPr>
          <a:xfrm>
            <a:off x="10159374" y="3140459"/>
            <a:ext cx="177447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b="1" dirty="0"/>
              <a:t>“</a:t>
            </a:r>
            <a:r>
              <a:rPr lang="en-US" altLang="zh-CN" sz="1050" b="1" dirty="0"/>
              <a:t>So has enough length, can be split into a large data set</a:t>
            </a:r>
            <a:r>
              <a:rPr lang="zh-CN" altLang="en-US" sz="1050" b="1" dirty="0"/>
              <a:t>”</a:t>
            </a:r>
            <a:endParaRPr lang="ko-KR" altLang="en-US" sz="1050" b="1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618EF86-08F5-437F-84C1-B7D3DE0885E2}"/>
              </a:ext>
            </a:extLst>
          </p:cNvPr>
          <p:cNvSpPr/>
          <p:nvPr/>
        </p:nvSpPr>
        <p:spPr>
          <a:xfrm>
            <a:off x="0" y="0"/>
            <a:ext cx="12192000" cy="4724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9CCD129-A990-C364-CA77-397702F1EA48}"/>
              </a:ext>
            </a:extLst>
          </p:cNvPr>
          <p:cNvSpPr/>
          <p:nvPr/>
        </p:nvSpPr>
        <p:spPr>
          <a:xfrm>
            <a:off x="0" y="6412992"/>
            <a:ext cx="12192000" cy="4724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6972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88C08C16-1A0C-FE47-3346-C59D3878FE6E}"/>
              </a:ext>
            </a:extLst>
          </p:cNvPr>
          <p:cNvSpPr/>
          <p:nvPr/>
        </p:nvSpPr>
        <p:spPr>
          <a:xfrm>
            <a:off x="0" y="6402324"/>
            <a:ext cx="12192000" cy="4724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CEBB291C-1256-58DD-B489-33699E62B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737" y="461161"/>
            <a:ext cx="10475976" cy="915035"/>
          </a:xfrm>
        </p:spPr>
        <p:txBody>
          <a:bodyPr/>
          <a:lstStyle/>
          <a:p>
            <a:r>
              <a:rPr lang="en-US" altLang="ko-KR" sz="3600" dirty="0">
                <a:latin typeface="Amasis MT Pro Medium" panose="02040604050005020304" pitchFamily="18" charset="0"/>
              </a:rPr>
              <a:t>Related work</a:t>
            </a:r>
            <a:endParaRPr lang="ko-KR" altLang="en-US" sz="3600" dirty="0">
              <a:latin typeface="Amasis MT Pro Medium" panose="020406040500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EBCE96C-5371-F4CC-C78B-953D5EBFB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7142" y="1188261"/>
            <a:ext cx="6596121" cy="3454137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C9EA2778-D713-644D-877D-09B434648CB9}"/>
              </a:ext>
            </a:extLst>
          </p:cNvPr>
          <p:cNvSpPr txBox="1"/>
          <p:nvPr/>
        </p:nvSpPr>
        <p:spPr>
          <a:xfrm>
            <a:off x="503853" y="2155372"/>
            <a:ext cx="424729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Contributions:</a:t>
            </a:r>
          </a:p>
          <a:p>
            <a:endParaRPr lang="en-US" altLang="zh-CN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zh-CN" sz="1200" dirty="0"/>
              <a:t>For judging </a:t>
            </a:r>
            <a:r>
              <a:rPr lang="en-US" altLang="zh-CN" sz="1200" dirty="0">
                <a:solidFill>
                  <a:schemeClr val="accent1"/>
                </a:solidFill>
              </a:rPr>
              <a:t>cardiac disease</a:t>
            </a:r>
          </a:p>
          <a:p>
            <a:endParaRPr lang="en-US" altLang="zh-CN" sz="1200" dirty="0"/>
          </a:p>
          <a:p>
            <a:endParaRPr lang="en-US" altLang="ko-KR" sz="12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/>
              <a:t>The classification method of ECG and PCG signals </a:t>
            </a:r>
            <a:r>
              <a:rPr lang="en-US" altLang="ko-KR" sz="1200" dirty="0">
                <a:solidFill>
                  <a:schemeClr val="accent5">
                    <a:lumMod val="75000"/>
                  </a:schemeClr>
                </a:solidFill>
              </a:rPr>
              <a:t>is better than </a:t>
            </a:r>
            <a:r>
              <a:rPr lang="en-US" altLang="ko-KR" sz="1200" dirty="0"/>
              <a:t>the classification methods of </a:t>
            </a:r>
            <a:r>
              <a:rPr lang="en-US" altLang="ko-KR" sz="1200" dirty="0">
                <a:solidFill>
                  <a:schemeClr val="accent5">
                    <a:lumMod val="75000"/>
                  </a:schemeClr>
                </a:solidFill>
              </a:rPr>
              <a:t>single-modal</a:t>
            </a:r>
            <a:r>
              <a:rPr lang="en-US" altLang="ko-KR" sz="1200" dirty="0"/>
              <a:t> signals.</a:t>
            </a:r>
          </a:p>
          <a:p>
            <a:endParaRPr lang="en-US" altLang="ko-KR" sz="1200" dirty="0"/>
          </a:p>
          <a:p>
            <a:endParaRPr lang="en-US" altLang="ko-KR" sz="12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/>
              <a:t>Information </a:t>
            </a:r>
            <a:r>
              <a:rPr lang="en-US" altLang="ko-KR" sz="1200" dirty="0">
                <a:solidFill>
                  <a:schemeClr val="accent1"/>
                </a:solidFill>
              </a:rPr>
              <a:t>fusion</a:t>
            </a:r>
            <a:r>
              <a:rPr lang="en-US" altLang="ko-KR" sz="1200" dirty="0"/>
              <a:t> of ECG and PCG signals </a:t>
            </a:r>
            <a:r>
              <a:rPr lang="en-US" altLang="ko-KR" sz="1200" dirty="0">
                <a:solidFill>
                  <a:schemeClr val="accent1"/>
                </a:solidFill>
              </a:rPr>
              <a:t>improves the performance </a:t>
            </a:r>
            <a:r>
              <a:rPr lang="en-US" altLang="ko-KR" sz="1200" dirty="0"/>
              <a:t>indicators of classification and improves the </a:t>
            </a:r>
            <a:r>
              <a:rPr lang="en-US" altLang="ko-KR" sz="1200" dirty="0">
                <a:solidFill>
                  <a:schemeClr val="accent1"/>
                </a:solidFill>
              </a:rPr>
              <a:t>classification effect.</a:t>
            </a:r>
          </a:p>
          <a:p>
            <a:endParaRPr lang="en-US" altLang="ko-KR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7C2191D7-F2F5-D97C-D491-F8CFCB9C32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29" b="4418"/>
          <a:stretch/>
        </p:blipFill>
        <p:spPr>
          <a:xfrm>
            <a:off x="5213946" y="4622371"/>
            <a:ext cx="6845316" cy="1714238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AB0784C8-19AB-9DCE-9B6B-190EF5537267}"/>
              </a:ext>
            </a:extLst>
          </p:cNvPr>
          <p:cNvSpPr txBox="1"/>
          <p:nvPr/>
        </p:nvSpPr>
        <p:spPr>
          <a:xfrm>
            <a:off x="3170789" y="5442830"/>
            <a:ext cx="16775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dirty="0"/>
              <a:t>The model proposed    in this paper </a:t>
            </a:r>
            <a:endParaRPr lang="ko-KR" altLang="en-US" sz="1100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1D11504C-9EEA-94E0-3657-BF8B1403CE78}"/>
              </a:ext>
            </a:extLst>
          </p:cNvPr>
          <p:cNvSpPr/>
          <p:nvPr/>
        </p:nvSpPr>
        <p:spPr>
          <a:xfrm>
            <a:off x="0" y="0"/>
            <a:ext cx="12192000" cy="4724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标注: 线形(带边框和强调线) 20">
            <a:extLst>
              <a:ext uri="{FF2B5EF4-FFF2-40B4-BE49-F238E27FC236}">
                <a16:creationId xmlns:a16="http://schemas.microsoft.com/office/drawing/2014/main" id="{CE3E6B72-ABB3-3D26-087C-714FC9CDF73F}"/>
              </a:ext>
            </a:extLst>
          </p:cNvPr>
          <p:cNvSpPr/>
          <p:nvPr/>
        </p:nvSpPr>
        <p:spPr>
          <a:xfrm>
            <a:off x="5197773" y="4625750"/>
            <a:ext cx="6767865" cy="1779953"/>
          </a:xfrm>
          <a:prstGeom prst="accentBorderCallout1">
            <a:avLst>
              <a:gd name="adj1" fmla="val 54026"/>
              <a:gd name="adj2" fmla="val -2208"/>
              <a:gd name="adj3" fmla="val 54279"/>
              <a:gd name="adj4" fmla="val -6357"/>
            </a:avLst>
          </a:prstGeom>
          <a:noFill/>
          <a:ln>
            <a:solidFill>
              <a:schemeClr val="tx1">
                <a:lumMod val="85000"/>
                <a:lumOff val="1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1771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FE5C55-3BFD-8164-9AB9-3BD0B4084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984" y="472440"/>
            <a:ext cx="10402824" cy="854075"/>
          </a:xfrm>
        </p:spPr>
        <p:txBody>
          <a:bodyPr/>
          <a:lstStyle/>
          <a:p>
            <a:r>
              <a:rPr lang="en-US" altLang="ko-KR" sz="3600" dirty="0">
                <a:latin typeface="Amasis MT Pro Medium" panose="02040604050005020304" pitchFamily="18" charset="0"/>
              </a:rPr>
              <a:t>Related work</a:t>
            </a:r>
            <a:endParaRPr lang="ko-KR" altLang="en-US" sz="3600" dirty="0">
              <a:latin typeface="Amasis MT Pro Medium" panose="02040604050005020304" pitchFamily="18" charset="0"/>
            </a:endParaRPr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633AE332-915C-6B7B-3E99-46662C6EEB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98340" y="2368498"/>
            <a:ext cx="6382845" cy="3962775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616D29EB-20E9-766B-34B7-31B3E319BA40}"/>
              </a:ext>
            </a:extLst>
          </p:cNvPr>
          <p:cNvSpPr/>
          <p:nvPr/>
        </p:nvSpPr>
        <p:spPr>
          <a:xfrm>
            <a:off x="9899780" y="5617027"/>
            <a:ext cx="1045028" cy="63960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3D227911-F81E-3B12-6FBF-901E1AD1FA25}"/>
              </a:ext>
            </a:extLst>
          </p:cNvPr>
          <p:cNvSpPr txBox="1">
            <a:spLocks/>
          </p:cNvSpPr>
          <p:nvPr/>
        </p:nvSpPr>
        <p:spPr>
          <a:xfrm>
            <a:off x="905070" y="1519658"/>
            <a:ext cx="10515600" cy="712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000" dirty="0">
                <a:solidFill>
                  <a:srgbClr val="222222"/>
                </a:solidFill>
                <a:latin typeface="Abadi" panose="020B0604020104020204" pitchFamily="34" charset="0"/>
              </a:rPr>
              <a:t>Paper</a:t>
            </a:r>
            <a:r>
              <a:rPr lang="zh-CN" altLang="en-US" sz="2000" dirty="0">
                <a:solidFill>
                  <a:srgbClr val="222222"/>
                </a:solidFill>
                <a:latin typeface="Abadi" panose="020B0604020104020204" pitchFamily="34" charset="0"/>
              </a:rPr>
              <a:t>：</a:t>
            </a:r>
            <a:r>
              <a:rPr lang="en-US" altLang="ko-KR" sz="1600" dirty="0">
                <a:solidFill>
                  <a:srgbClr val="222222"/>
                </a:solidFill>
                <a:latin typeface="Abadi" panose="020B0604020104020204" pitchFamily="34" charset="0"/>
              </a:rPr>
              <a:t>Li J, </a:t>
            </a:r>
            <a:r>
              <a:rPr lang="en-US" altLang="ko-KR" sz="1600" dirty="0" err="1">
                <a:solidFill>
                  <a:srgbClr val="222222"/>
                </a:solidFill>
                <a:latin typeface="Abadi" panose="020B0604020104020204" pitchFamily="34" charset="0"/>
              </a:rPr>
              <a:t>Ke</a:t>
            </a:r>
            <a:r>
              <a:rPr lang="en-US" altLang="ko-KR" sz="1600" dirty="0">
                <a:solidFill>
                  <a:srgbClr val="222222"/>
                </a:solidFill>
                <a:latin typeface="Abadi" panose="020B0604020104020204" pitchFamily="34" charset="0"/>
              </a:rPr>
              <a:t> L, Du Q, et al. Research on the Classification of ECG and PCG Signals Based on </a:t>
            </a:r>
            <a:r>
              <a:rPr lang="en-US" altLang="ko-KR" sz="1600" dirty="0" err="1">
                <a:solidFill>
                  <a:srgbClr val="222222"/>
                </a:solidFill>
                <a:latin typeface="Abadi" panose="020B0604020104020204" pitchFamily="34" charset="0"/>
              </a:rPr>
              <a:t>BiLSTM</a:t>
            </a:r>
            <a:r>
              <a:rPr lang="en-US" altLang="ko-KR" sz="1600" dirty="0">
                <a:solidFill>
                  <a:srgbClr val="222222"/>
                </a:solidFill>
                <a:latin typeface="Abadi" panose="020B0604020104020204" pitchFamily="34" charset="0"/>
              </a:rPr>
              <a:t>-</a:t>
            </a:r>
            <a:r>
              <a:rPr lang="en-US" altLang="ko-KR" sz="1600" dirty="0" err="1">
                <a:solidFill>
                  <a:srgbClr val="222222"/>
                </a:solidFill>
                <a:latin typeface="Abadi" panose="020B0604020104020204" pitchFamily="34" charset="0"/>
              </a:rPr>
              <a:t>GoogLeNet</a:t>
            </a:r>
            <a:r>
              <a:rPr lang="en-US" altLang="ko-KR" sz="1600" dirty="0">
                <a:solidFill>
                  <a:srgbClr val="222222"/>
                </a:solidFill>
                <a:latin typeface="Abadi" panose="020B0604020104020204" pitchFamily="34" charset="0"/>
              </a:rPr>
              <a:t>-DS[J]. Applied Sciences, 2022, 12(22): 11762.</a:t>
            </a:r>
            <a:endParaRPr lang="ko-KR" altLang="en-US" sz="2000" dirty="0">
              <a:latin typeface="Abadi" panose="020B0604020104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56DCB82-30A0-ED15-2A1C-CA53FFF2B27D}"/>
              </a:ext>
            </a:extLst>
          </p:cNvPr>
          <p:cNvSpPr txBox="1"/>
          <p:nvPr/>
        </p:nvSpPr>
        <p:spPr>
          <a:xfrm>
            <a:off x="447165" y="2845221"/>
            <a:ext cx="42589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Get some inspirations:</a:t>
            </a:r>
          </a:p>
          <a:p>
            <a:endParaRPr lang="en-US" altLang="zh-CN" dirty="0"/>
          </a:p>
          <a:p>
            <a:pPr marL="342900" indent="-342900">
              <a:buFont typeface="+mj-lt"/>
              <a:buAutoNum type="arabicPeriod"/>
            </a:pPr>
            <a:r>
              <a:rPr lang="en-US" altLang="zh-CN" sz="1200" dirty="0"/>
              <a:t>Try to use this method for user identification authentication.	</a:t>
            </a:r>
          </a:p>
          <a:p>
            <a:pPr marL="342900" indent="-342900">
              <a:buFont typeface="+mj-lt"/>
              <a:buAutoNum type="arabicPeriod"/>
            </a:pPr>
            <a:endParaRPr lang="en-US" altLang="ko-KR" sz="1200" dirty="0"/>
          </a:p>
          <a:p>
            <a:pPr marL="342900" indent="-342900">
              <a:buFont typeface="+mj-lt"/>
              <a:buAutoNum type="arabicPeriod"/>
            </a:pPr>
            <a:endParaRPr lang="en-US" altLang="ko-KR" sz="1200" dirty="0"/>
          </a:p>
          <a:p>
            <a:pPr marL="342900" indent="-342900">
              <a:buFont typeface="+mj-lt"/>
              <a:buAutoNum type="arabicPeriod"/>
            </a:pPr>
            <a:r>
              <a:rPr lang="en-US" altLang="ko-KR" sz="1200" dirty="0"/>
              <a:t>The specificity value has place to </a:t>
            </a:r>
            <a:r>
              <a:rPr lang="en-US" altLang="ko-KR" sz="1200" dirty="0">
                <a:solidFill>
                  <a:schemeClr val="accent1"/>
                </a:solidFill>
              </a:rPr>
              <a:t>improve</a:t>
            </a:r>
            <a:r>
              <a:rPr lang="en-US" altLang="ko-KR" sz="1200" dirty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altLang="ko-KR" sz="1200" dirty="0"/>
          </a:p>
          <a:p>
            <a:pPr marL="342900" indent="-342900">
              <a:buFont typeface="+mj-lt"/>
              <a:buAutoNum type="arabicPeriod"/>
            </a:pPr>
            <a:endParaRPr lang="en-US" altLang="ko-KR" sz="1200" dirty="0"/>
          </a:p>
          <a:p>
            <a:pPr marL="342900" indent="-342900">
              <a:buFont typeface="+mj-lt"/>
              <a:buAutoNum type="arabicPeriod"/>
            </a:pPr>
            <a:r>
              <a:rPr lang="en-US" altLang="zh-CN" sz="1200" dirty="0"/>
              <a:t>Try to make some modifications, such as </a:t>
            </a:r>
            <a:r>
              <a:rPr lang="en-US" altLang="zh-CN" sz="1200" dirty="0">
                <a:solidFill>
                  <a:schemeClr val="accent1"/>
                </a:solidFill>
              </a:rPr>
              <a:t>using other models.</a:t>
            </a:r>
            <a:endParaRPr lang="ko-KR" altLang="en-US" sz="1200" dirty="0">
              <a:solidFill>
                <a:schemeClr val="accent1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D0A20BA-3D7C-A56C-AC57-A9A9A0CE998D}"/>
              </a:ext>
            </a:extLst>
          </p:cNvPr>
          <p:cNvSpPr/>
          <p:nvPr/>
        </p:nvSpPr>
        <p:spPr>
          <a:xfrm>
            <a:off x="0" y="0"/>
            <a:ext cx="12192000" cy="4724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D013052-291E-D171-95B3-16E933622500}"/>
              </a:ext>
            </a:extLst>
          </p:cNvPr>
          <p:cNvSpPr/>
          <p:nvPr/>
        </p:nvSpPr>
        <p:spPr>
          <a:xfrm>
            <a:off x="0" y="6412992"/>
            <a:ext cx="12192000" cy="4724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777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图片 106">
            <a:extLst>
              <a:ext uri="{FF2B5EF4-FFF2-40B4-BE49-F238E27FC236}">
                <a16:creationId xmlns:a16="http://schemas.microsoft.com/office/drawing/2014/main" id="{BF6F30AF-5D11-299B-4A46-88E6D59B6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7205" y="4281367"/>
            <a:ext cx="843518" cy="656264"/>
          </a:xfrm>
          <a:prstGeom prst="rect">
            <a:avLst/>
          </a:prstGeom>
        </p:spPr>
      </p:pic>
      <p:pic>
        <p:nvPicPr>
          <p:cNvPr id="109" name="图片 108">
            <a:extLst>
              <a:ext uri="{FF2B5EF4-FFF2-40B4-BE49-F238E27FC236}">
                <a16:creationId xmlns:a16="http://schemas.microsoft.com/office/drawing/2014/main" id="{000C9DA1-EFE0-5169-EBD0-D62AE9A5E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927" y="3300848"/>
            <a:ext cx="854718" cy="647194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A413ACA7-E4BB-830E-2959-A5CD0BDF7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264" y="412405"/>
            <a:ext cx="10515600" cy="1325563"/>
          </a:xfrm>
        </p:spPr>
        <p:txBody>
          <a:bodyPr/>
          <a:lstStyle/>
          <a:p>
            <a:r>
              <a:rPr lang="en-US" altLang="ko-KR" sz="3600" dirty="0">
                <a:latin typeface="Amasis MT Pro Medium" panose="02040604050005020304" pitchFamily="18" charset="0"/>
              </a:rPr>
              <a:t>Plan Structure</a:t>
            </a:r>
            <a:endParaRPr lang="ko-KR" altLang="en-US" sz="3600" dirty="0">
              <a:latin typeface="Amasis MT Pro Medium" panose="020406040500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A84650F-EBEC-B4CD-B9C9-4C1078B3FF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468" y="3614858"/>
            <a:ext cx="1099548" cy="657756"/>
          </a:xfrm>
          <a:prstGeom prst="rect">
            <a:avLst/>
          </a:prstGeom>
        </p:spPr>
      </p:pic>
      <p:sp>
        <p:nvSpPr>
          <p:cNvPr id="88" name="文本框 87">
            <a:extLst>
              <a:ext uri="{FF2B5EF4-FFF2-40B4-BE49-F238E27FC236}">
                <a16:creationId xmlns:a16="http://schemas.microsoft.com/office/drawing/2014/main" id="{267F3DE9-4281-6EB5-EE2A-8153D26BDFA2}"/>
              </a:ext>
            </a:extLst>
          </p:cNvPr>
          <p:cNvSpPr txBox="1"/>
          <p:nvPr/>
        </p:nvSpPr>
        <p:spPr>
          <a:xfrm>
            <a:off x="738618" y="5097398"/>
            <a:ext cx="917199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sz="1400" dirty="0"/>
              <a:t>A total of </a:t>
            </a:r>
            <a:r>
              <a:rPr lang="en-US" altLang="zh-CN" sz="1400" dirty="0">
                <a:solidFill>
                  <a:schemeClr val="accent1"/>
                </a:solidFill>
              </a:rPr>
              <a:t>three channel </a:t>
            </a:r>
            <a:r>
              <a:rPr lang="en-US" altLang="zh-CN" sz="1400" dirty="0"/>
              <a:t>results are used and finally </a:t>
            </a:r>
            <a:r>
              <a:rPr lang="en-US" altLang="zh-CN" sz="1400" dirty="0">
                <a:solidFill>
                  <a:schemeClr val="accent1"/>
                </a:solidFill>
              </a:rPr>
              <a:t>merged</a:t>
            </a:r>
            <a:r>
              <a:rPr lang="en-US" altLang="zh-CN" sz="1400" dirty="0"/>
              <a:t>.</a:t>
            </a:r>
          </a:p>
          <a:p>
            <a:pPr marL="342900" indent="-342900">
              <a:buAutoNum type="arabicPeriod"/>
            </a:pPr>
            <a:endParaRPr lang="en-US" altLang="zh-CN" sz="1400" dirty="0"/>
          </a:p>
          <a:p>
            <a:pPr marL="342900" indent="-342900">
              <a:buAutoNum type="arabicPeriod"/>
            </a:pPr>
            <a:endParaRPr lang="en-US" altLang="zh-CN" sz="1400" dirty="0"/>
          </a:p>
          <a:p>
            <a:r>
              <a:rPr lang="en-US" altLang="ko-KR" sz="1400" dirty="0"/>
              <a:t>2.  </a:t>
            </a:r>
            <a:r>
              <a:rPr lang="en-US" altLang="zh-CN" sz="1400" dirty="0"/>
              <a:t>Choose </a:t>
            </a:r>
            <a:r>
              <a:rPr lang="en-US" altLang="zh-CN" sz="1400" dirty="0">
                <a:solidFill>
                  <a:schemeClr val="accent1"/>
                </a:solidFill>
              </a:rPr>
              <a:t>Resnet</a:t>
            </a:r>
            <a:r>
              <a:rPr lang="en-US" altLang="zh-CN" sz="1400" dirty="0"/>
              <a:t> to handle image input currently.</a:t>
            </a:r>
          </a:p>
          <a:p>
            <a:endParaRPr lang="ko-KR" altLang="en-US" dirty="0"/>
          </a:p>
        </p:txBody>
      </p:sp>
      <p:grpSp>
        <p:nvGrpSpPr>
          <p:cNvPr id="105" name="组合 104">
            <a:extLst>
              <a:ext uri="{FF2B5EF4-FFF2-40B4-BE49-F238E27FC236}">
                <a16:creationId xmlns:a16="http://schemas.microsoft.com/office/drawing/2014/main" id="{DC143642-AADB-B108-3133-FBE8521240E7}"/>
              </a:ext>
            </a:extLst>
          </p:cNvPr>
          <p:cNvGrpSpPr/>
          <p:nvPr/>
        </p:nvGrpSpPr>
        <p:grpSpPr>
          <a:xfrm>
            <a:off x="169809" y="1381862"/>
            <a:ext cx="11903530" cy="2872304"/>
            <a:chOff x="163402" y="1514716"/>
            <a:chExt cx="11903530" cy="2872304"/>
          </a:xfrm>
        </p:grpSpPr>
        <p:pic>
          <p:nvPicPr>
            <p:cNvPr id="5" name="内容占位符 4">
              <a:extLst>
                <a:ext uri="{FF2B5EF4-FFF2-40B4-BE49-F238E27FC236}">
                  <a16:creationId xmlns:a16="http://schemas.microsoft.com/office/drawing/2014/main" id="{E0177501-28F7-554D-D0AD-CB5AF3F7F451}"/>
                </a:ext>
              </a:extLst>
            </p:cNvPr>
            <p:cNvPicPr>
              <a:picLocks noGrp="1" noChangeAspect="1"/>
            </p:cNvPicPr>
            <p:nvPr>
              <p:ph idx="1"/>
            </p:nvPr>
          </p:nvPicPr>
          <p:blipFill>
            <a:blip r:embed="rId5"/>
            <a:stretch>
              <a:fillRect/>
            </a:stretch>
          </p:blipFill>
          <p:spPr>
            <a:xfrm>
              <a:off x="163402" y="2805542"/>
              <a:ext cx="1022811" cy="920006"/>
            </a:xfrm>
          </p:spPr>
        </p:pic>
        <p:pic>
          <p:nvPicPr>
            <p:cNvPr id="58" name="图片 57">
              <a:extLst>
                <a:ext uri="{FF2B5EF4-FFF2-40B4-BE49-F238E27FC236}">
                  <a16:creationId xmlns:a16="http://schemas.microsoft.com/office/drawing/2014/main" id="{BBEEED21-F859-AFA0-CD9E-D265F1A25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56965" y="1514716"/>
              <a:ext cx="781495" cy="867733"/>
            </a:xfrm>
            <a:prstGeom prst="rect">
              <a:avLst/>
            </a:prstGeom>
          </p:spPr>
        </p:pic>
        <p:grpSp>
          <p:nvGrpSpPr>
            <p:cNvPr id="104" name="组合 103">
              <a:extLst>
                <a:ext uri="{FF2B5EF4-FFF2-40B4-BE49-F238E27FC236}">
                  <a16:creationId xmlns:a16="http://schemas.microsoft.com/office/drawing/2014/main" id="{8F078D39-C5BE-CC48-0E1B-399B514D5A31}"/>
                </a:ext>
              </a:extLst>
            </p:cNvPr>
            <p:cNvGrpSpPr/>
            <p:nvPr/>
          </p:nvGrpSpPr>
          <p:grpSpPr>
            <a:xfrm>
              <a:off x="1224615" y="2082876"/>
              <a:ext cx="10842317" cy="2304144"/>
              <a:chOff x="1224615" y="2082876"/>
              <a:chExt cx="10842317" cy="2304144"/>
            </a:xfrm>
          </p:grpSpPr>
          <p:cxnSp>
            <p:nvCxnSpPr>
              <p:cNvPr id="28" name="直接箭头连接符 27">
                <a:extLst>
                  <a:ext uri="{FF2B5EF4-FFF2-40B4-BE49-F238E27FC236}">
                    <a16:creationId xmlns:a16="http://schemas.microsoft.com/office/drawing/2014/main" id="{D2626484-5E35-DC48-0F67-795C968E3CC8}"/>
                  </a:ext>
                </a:extLst>
              </p:cNvPr>
              <p:cNvCxnSpPr/>
              <p:nvPr/>
            </p:nvCxnSpPr>
            <p:spPr>
              <a:xfrm>
                <a:off x="10540861" y="3331311"/>
                <a:ext cx="33740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直接箭头连接符 9">
                <a:extLst>
                  <a:ext uri="{FF2B5EF4-FFF2-40B4-BE49-F238E27FC236}">
                    <a16:creationId xmlns:a16="http://schemas.microsoft.com/office/drawing/2014/main" id="{CE541613-E043-E7CC-147B-9914B7AE46FB}"/>
                  </a:ext>
                </a:extLst>
              </p:cNvPr>
              <p:cNvCxnSpPr/>
              <p:nvPr/>
            </p:nvCxnSpPr>
            <p:spPr>
              <a:xfrm>
                <a:off x="4649626" y="3300100"/>
                <a:ext cx="33752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3" name="直接箭头连接符 12">
                <a:extLst>
                  <a:ext uri="{FF2B5EF4-FFF2-40B4-BE49-F238E27FC236}">
                    <a16:creationId xmlns:a16="http://schemas.microsoft.com/office/drawing/2014/main" id="{17712536-AC5B-3CA6-AD3C-6F1E05F7536B}"/>
                  </a:ext>
                </a:extLst>
              </p:cNvPr>
              <p:cNvCxnSpPr/>
              <p:nvPr/>
            </p:nvCxnSpPr>
            <p:spPr>
              <a:xfrm>
                <a:off x="4658536" y="4169417"/>
                <a:ext cx="33752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4" name="直接箭头连接符 13">
                <a:extLst>
                  <a:ext uri="{FF2B5EF4-FFF2-40B4-BE49-F238E27FC236}">
                    <a16:creationId xmlns:a16="http://schemas.microsoft.com/office/drawing/2014/main" id="{D12D5B1D-3E7E-F67F-D6D9-E374DF4112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89706" y="2571773"/>
                <a:ext cx="26218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" name="直接箭头连接符 8">
                <a:extLst>
                  <a:ext uri="{FF2B5EF4-FFF2-40B4-BE49-F238E27FC236}">
                    <a16:creationId xmlns:a16="http://schemas.microsoft.com/office/drawing/2014/main" id="{BF632AB5-F5E5-551A-3283-95A54D9BA0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24615" y="3297435"/>
                <a:ext cx="33752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直接箭头连接符 10">
                <a:extLst>
                  <a:ext uri="{FF2B5EF4-FFF2-40B4-BE49-F238E27FC236}">
                    <a16:creationId xmlns:a16="http://schemas.microsoft.com/office/drawing/2014/main" id="{6D7823F7-4B6E-2B51-8473-3C17CC7487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24615" y="4137093"/>
                <a:ext cx="33752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直接箭头连接符 11">
                <a:extLst>
                  <a:ext uri="{FF2B5EF4-FFF2-40B4-BE49-F238E27FC236}">
                    <a16:creationId xmlns:a16="http://schemas.microsoft.com/office/drawing/2014/main" id="{3162CA66-C3D1-7802-6FD0-9431F7026B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51963" y="3322493"/>
                <a:ext cx="86370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5" name="直接箭头连接符 14">
                <a:extLst>
                  <a:ext uri="{FF2B5EF4-FFF2-40B4-BE49-F238E27FC236}">
                    <a16:creationId xmlns:a16="http://schemas.microsoft.com/office/drawing/2014/main" id="{AFB1C63A-4117-FF19-7032-C91EAAA360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51963" y="4137092"/>
                <a:ext cx="86370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DE6ED996-A6DA-5CB1-F163-EF7687AA116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632491" y="3134614"/>
                <a:ext cx="1123037" cy="37576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dirty="0">
                    <a:solidFill>
                      <a:schemeClr val="tx1"/>
                    </a:solidFill>
                  </a:rPr>
                  <a:t>Pre-processing</a:t>
                </a:r>
                <a:r>
                  <a:rPr lang="en-US" altLang="ko-KR" dirty="0"/>
                  <a:t> </a:t>
                </a:r>
                <a:endParaRPr lang="ko-KR" altLang="en-US" dirty="0"/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F259AAE1-4C45-00E9-412D-4039EBC6DAB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632490" y="3949212"/>
                <a:ext cx="1123037" cy="37576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dirty="0">
                    <a:solidFill>
                      <a:schemeClr val="tx1"/>
                    </a:solidFill>
                  </a:rPr>
                  <a:t>Pre-processing</a:t>
                </a:r>
                <a:r>
                  <a:rPr lang="en-US" altLang="ko-KR" sz="1100" dirty="0"/>
                  <a:t> </a:t>
                </a:r>
                <a:endParaRPr lang="ko-KR" altLang="en-US" sz="1100" dirty="0"/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0386E65D-5641-F09B-1A46-7A906FAF64F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816317" y="3109554"/>
                <a:ext cx="773300" cy="375761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dirty="0">
                    <a:solidFill>
                      <a:schemeClr val="tx1"/>
                    </a:solidFill>
                  </a:rPr>
                  <a:t>STFT </a:t>
                </a:r>
                <a:endParaRPr lang="ko-KR" altLang="en-US" dirty="0"/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7490DB55-3729-5D52-C12E-97CB277092A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225184" y="3061203"/>
                <a:ext cx="1254919" cy="36931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dirty="0">
                    <a:solidFill>
                      <a:schemeClr val="tx1"/>
                    </a:solidFill>
                  </a:rPr>
                  <a:t>Spectrogram image and split </a:t>
                </a:r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40027BA8-C3A2-2D22-8741-183CA9BB4BF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816317" y="3988934"/>
                <a:ext cx="773300" cy="375761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dirty="0">
                    <a:solidFill>
                      <a:schemeClr val="tx1"/>
                    </a:solidFill>
                  </a:rPr>
                  <a:t>STFT </a:t>
                </a:r>
                <a:endParaRPr lang="ko-KR" altLang="en-US" dirty="0"/>
              </a:p>
            </p:txBody>
          </p:sp>
          <p:cxnSp>
            <p:nvCxnSpPr>
              <p:cNvPr id="27" name="直接箭头连接符 26">
                <a:extLst>
                  <a:ext uri="{FF2B5EF4-FFF2-40B4-BE49-F238E27FC236}">
                    <a16:creationId xmlns:a16="http://schemas.microsoft.com/office/drawing/2014/main" id="{971F1A29-BAF6-0250-E47C-D524D14F77F0}"/>
                  </a:ext>
                </a:extLst>
              </p:cNvPr>
              <p:cNvCxnSpPr/>
              <p:nvPr/>
            </p:nvCxnSpPr>
            <p:spPr>
              <a:xfrm>
                <a:off x="8876536" y="3322493"/>
                <a:ext cx="337524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直接箭头连接符 29">
                <a:extLst>
                  <a:ext uri="{FF2B5EF4-FFF2-40B4-BE49-F238E27FC236}">
                    <a16:creationId xmlns:a16="http://schemas.microsoft.com/office/drawing/2014/main" id="{6C766123-5DB9-1A85-8CE5-867232307B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8279" y="3322493"/>
                <a:ext cx="54468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3" name="直接箭头连接符 32">
                <a:extLst>
                  <a:ext uri="{FF2B5EF4-FFF2-40B4-BE49-F238E27FC236}">
                    <a16:creationId xmlns:a16="http://schemas.microsoft.com/office/drawing/2014/main" id="{6E0F5842-A0AE-C551-E7A5-3F2DE010FC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8278" y="4193028"/>
                <a:ext cx="54468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8" name="连接符: 肘形 37">
                <a:extLst>
                  <a:ext uri="{FF2B5EF4-FFF2-40B4-BE49-F238E27FC236}">
                    <a16:creationId xmlns:a16="http://schemas.microsoft.com/office/drawing/2014/main" id="{C918210C-0795-02DD-343C-8305B6D5CC1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54004" y="2366915"/>
                <a:ext cx="1078167" cy="871011"/>
              </a:xfrm>
              <a:prstGeom prst="bentConnector3">
                <a:avLst>
                  <a:gd name="adj1" fmla="val 26818"/>
                </a:avLst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09383765-163F-8C12-9A15-279B61EF46D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197104" y="2571773"/>
                <a:ext cx="1025357" cy="375761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>
                    <a:solidFill>
                      <a:schemeClr val="tx1"/>
                    </a:solidFill>
                  </a:rPr>
                  <a:t>RR </a:t>
                </a:r>
                <a:r>
                  <a:rPr lang="en-US" altLang="zh-CN" sz="1000">
                    <a:solidFill>
                      <a:schemeClr val="tx1"/>
                    </a:solidFill>
                  </a:rPr>
                  <a:t>interval    time series</a:t>
                </a:r>
                <a:endParaRPr lang="en-US" altLang="ko-KR" sz="10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3" name="直接箭头连接符 52">
                <a:extLst>
                  <a:ext uri="{FF2B5EF4-FFF2-40B4-BE49-F238E27FC236}">
                    <a16:creationId xmlns:a16="http://schemas.microsoft.com/office/drawing/2014/main" id="{AF62E13B-E503-4656-D075-088A934708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62979" y="2465372"/>
                <a:ext cx="43998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4" name="矩形 53">
                <a:extLst>
                  <a:ext uri="{FF2B5EF4-FFF2-40B4-BE49-F238E27FC236}">
                    <a16:creationId xmlns:a16="http://schemas.microsoft.com/office/drawing/2014/main" id="{B0C03A3C-9FF2-8E89-7051-5517E05D7DC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211441" y="2230194"/>
                <a:ext cx="1416396" cy="375761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dirty="0" err="1">
                    <a:solidFill>
                      <a:schemeClr val="tx1"/>
                    </a:solidFill>
                  </a:rPr>
                  <a:t>BiLSTM</a:t>
                </a:r>
                <a:r>
                  <a:rPr lang="en-US" altLang="ko-KR" sz="1100" dirty="0">
                    <a:solidFill>
                      <a:schemeClr val="tx1"/>
                    </a:solidFill>
                  </a:rPr>
                  <a:t> Network</a:t>
                </a:r>
              </a:p>
            </p:txBody>
          </p:sp>
          <p:sp>
            <p:nvSpPr>
              <p:cNvPr id="55" name="矩形 54">
                <a:extLst>
                  <a:ext uri="{FF2B5EF4-FFF2-40B4-BE49-F238E27FC236}">
                    <a16:creationId xmlns:a16="http://schemas.microsoft.com/office/drawing/2014/main" id="{26D53E72-7962-76AC-4C36-D3C1DF975CE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181319" y="4000007"/>
                <a:ext cx="1416396" cy="375761"/>
              </a:xfrm>
              <a:prstGeom prst="rect">
                <a:avLst/>
              </a:prstGeom>
              <a:ln w="38100"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b="1" dirty="0">
                    <a:solidFill>
                      <a:schemeClr val="bg1">
                        <a:lumMod val="50000"/>
                      </a:schemeClr>
                    </a:solidFill>
                  </a:rPr>
                  <a:t>R</a:t>
                </a:r>
                <a:r>
                  <a:rPr lang="en-US" altLang="zh-CN" sz="1100" b="1" dirty="0">
                    <a:solidFill>
                      <a:schemeClr val="bg1">
                        <a:lumMod val="50000"/>
                      </a:schemeClr>
                    </a:solidFill>
                  </a:rPr>
                  <a:t>esnet</a:t>
                </a:r>
                <a:r>
                  <a:rPr lang="en-US" altLang="ko-KR" sz="1100" b="1" dirty="0">
                    <a:solidFill>
                      <a:schemeClr val="bg1">
                        <a:lumMod val="50000"/>
                      </a:schemeClr>
                    </a:solidFill>
                  </a:rPr>
                  <a:t> Network</a:t>
                </a:r>
              </a:p>
            </p:txBody>
          </p:sp>
          <p:sp>
            <p:nvSpPr>
              <p:cNvPr id="56" name="矩形 55">
                <a:extLst>
                  <a:ext uri="{FF2B5EF4-FFF2-40B4-BE49-F238E27FC236}">
                    <a16:creationId xmlns:a16="http://schemas.microsoft.com/office/drawing/2014/main" id="{AF21A3D9-ED53-08F0-14EA-724EFFD0DF7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197934" y="3143431"/>
                <a:ext cx="1416396" cy="375761"/>
              </a:xfrm>
              <a:prstGeom prst="rect">
                <a:avLst/>
              </a:prstGeom>
              <a:ln w="38100"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b="1" dirty="0">
                    <a:solidFill>
                      <a:schemeClr val="bg1">
                        <a:lumMod val="50000"/>
                      </a:schemeClr>
                    </a:solidFill>
                  </a:rPr>
                  <a:t>Resnet Network</a:t>
                </a:r>
              </a:p>
            </p:txBody>
          </p:sp>
          <p:cxnSp>
            <p:nvCxnSpPr>
              <p:cNvPr id="64" name="连接符: 肘形 63">
                <a:extLst>
                  <a:ext uri="{FF2B5EF4-FFF2-40B4-BE49-F238E27FC236}">
                    <a16:creationId xmlns:a16="http://schemas.microsoft.com/office/drawing/2014/main" id="{25E8C4C8-CDCD-B34A-807E-382F64B31B4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69795" y="2802420"/>
                <a:ext cx="1282850" cy="1255704"/>
              </a:xfrm>
              <a:prstGeom prst="bentConnector3">
                <a:avLst>
                  <a:gd name="adj1" fmla="val 38120"/>
                </a:avLst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73" name="矩形 72">
                <a:extLst>
                  <a:ext uri="{FF2B5EF4-FFF2-40B4-BE49-F238E27FC236}">
                    <a16:creationId xmlns:a16="http://schemas.microsoft.com/office/drawing/2014/main" id="{0E750738-E367-54EA-353C-4F801AB07E4B}"/>
                  </a:ext>
                </a:extLst>
              </p:cNvPr>
              <p:cNvSpPr/>
              <p:nvPr/>
            </p:nvSpPr>
            <p:spPr>
              <a:xfrm>
                <a:off x="5546522" y="2379909"/>
                <a:ext cx="1025096" cy="35258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dirty="0">
                    <a:solidFill>
                      <a:schemeClr val="tx1"/>
                    </a:solidFill>
                  </a:rPr>
                  <a:t>Signal fusion input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右中括号 73">
                <a:extLst>
                  <a:ext uri="{FF2B5EF4-FFF2-40B4-BE49-F238E27FC236}">
                    <a16:creationId xmlns:a16="http://schemas.microsoft.com/office/drawing/2014/main" id="{45768B01-85BE-2C2A-5B05-506005F1A958}"/>
                  </a:ext>
                </a:extLst>
              </p:cNvPr>
              <p:cNvSpPr/>
              <p:nvPr/>
            </p:nvSpPr>
            <p:spPr>
              <a:xfrm>
                <a:off x="8899076" y="2280703"/>
                <a:ext cx="140396" cy="1912326"/>
              </a:xfrm>
              <a:prstGeom prst="rightBracket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7" name="矩形 76">
                <a:extLst>
                  <a:ext uri="{FF2B5EF4-FFF2-40B4-BE49-F238E27FC236}">
                    <a16:creationId xmlns:a16="http://schemas.microsoft.com/office/drawing/2014/main" id="{6F817DC7-0EEB-17C1-8ACF-503D1E04138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324218" y="3112644"/>
                <a:ext cx="1159971" cy="37576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dirty="0">
                    <a:solidFill>
                      <a:schemeClr val="tx1"/>
                    </a:solidFill>
                  </a:rPr>
                  <a:t>Feature Fusion</a:t>
                </a:r>
                <a:endParaRPr lang="ko-KR" altLang="en-US" dirty="0"/>
              </a:p>
            </p:txBody>
          </p:sp>
          <p:sp>
            <p:nvSpPr>
              <p:cNvPr id="79" name="矩形 78">
                <a:extLst>
                  <a:ext uri="{FF2B5EF4-FFF2-40B4-BE49-F238E27FC236}">
                    <a16:creationId xmlns:a16="http://schemas.microsoft.com/office/drawing/2014/main" id="{777BE5B6-A107-296D-04FF-3E3AE5BFACD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0946864" y="3118740"/>
                <a:ext cx="1120068" cy="37576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dirty="0">
                    <a:solidFill>
                      <a:schemeClr val="tx1"/>
                    </a:solidFill>
                  </a:rPr>
                  <a:t>User Identification</a:t>
                </a:r>
                <a:endParaRPr lang="ko-KR" altLang="en-US" dirty="0"/>
              </a:p>
            </p:txBody>
          </p:sp>
          <p:sp>
            <p:nvSpPr>
              <p:cNvPr id="81" name="矩形 80">
                <a:extLst>
                  <a:ext uri="{FF2B5EF4-FFF2-40B4-BE49-F238E27FC236}">
                    <a16:creationId xmlns:a16="http://schemas.microsoft.com/office/drawing/2014/main" id="{2AB5CBD1-C354-340A-135E-0679BC90929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182823" y="2129807"/>
                <a:ext cx="1025357" cy="375761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altLang="zh-CN" sz="10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altLang="zh-CN" sz="1000" dirty="0">
                    <a:solidFill>
                      <a:schemeClr val="tx1"/>
                    </a:solidFill>
                  </a:rPr>
                  <a:t>SS1/SS2 interval time series</a:t>
                </a:r>
                <a:endParaRPr lang="en-US" altLang="ko-KR" sz="1000" dirty="0">
                  <a:solidFill>
                    <a:schemeClr val="tx1"/>
                  </a:solidFill>
                </a:endParaRPr>
              </a:p>
              <a:p>
                <a:pPr algn="ctr"/>
                <a:endParaRPr lang="en-US" altLang="ko-KR" sz="10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97" name="图形 96" descr="徽章 1 轮廓">
                <a:extLst>
                  <a:ext uri="{FF2B5EF4-FFF2-40B4-BE49-F238E27FC236}">
                    <a16:creationId xmlns:a16="http://schemas.microsoft.com/office/drawing/2014/main" id="{961046E6-5C94-A843-4BF4-76696D07FA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3398634" y="2082876"/>
                <a:ext cx="326437" cy="326437"/>
              </a:xfrm>
              <a:prstGeom prst="rect">
                <a:avLst/>
              </a:prstGeom>
            </p:spPr>
          </p:pic>
          <p:pic>
            <p:nvPicPr>
              <p:cNvPr id="99" name="图形 98" descr="徽章 轮廓">
                <a:extLst>
                  <a:ext uri="{FF2B5EF4-FFF2-40B4-BE49-F238E27FC236}">
                    <a16:creationId xmlns:a16="http://schemas.microsoft.com/office/drawing/2014/main" id="{E738EF5B-159E-BFC4-B862-BE4ADA1B24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3363038" y="3009991"/>
                <a:ext cx="345445" cy="345445"/>
              </a:xfrm>
              <a:prstGeom prst="rect">
                <a:avLst/>
              </a:prstGeom>
            </p:spPr>
          </p:pic>
          <p:pic>
            <p:nvPicPr>
              <p:cNvPr id="101" name="图形 100" descr="徽章 3 轮廓">
                <a:extLst>
                  <a:ext uri="{FF2B5EF4-FFF2-40B4-BE49-F238E27FC236}">
                    <a16:creationId xmlns:a16="http://schemas.microsoft.com/office/drawing/2014/main" id="{304C4DF7-B22E-C243-FB0D-FE2A1DA28C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3351213" y="3802786"/>
                <a:ext cx="370908" cy="370908"/>
              </a:xfrm>
              <a:prstGeom prst="rect">
                <a:avLst/>
              </a:prstGeom>
            </p:spPr>
          </p:pic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F316F881-9CF3-B425-962E-48710A30DE8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239929" y="4025166"/>
                <a:ext cx="1254919" cy="361854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dirty="0">
                    <a:solidFill>
                      <a:schemeClr val="tx1"/>
                    </a:solidFill>
                  </a:rPr>
                  <a:t>Spectrogram image and split</a:t>
                </a:r>
              </a:p>
            </p:txBody>
          </p:sp>
        </p:grpSp>
      </p:grpSp>
      <p:sp>
        <p:nvSpPr>
          <p:cNvPr id="102" name="矩形 101">
            <a:extLst>
              <a:ext uri="{FF2B5EF4-FFF2-40B4-BE49-F238E27FC236}">
                <a16:creationId xmlns:a16="http://schemas.microsoft.com/office/drawing/2014/main" id="{EADE8D2F-3573-7AA9-61A0-754EAC217ACA}"/>
              </a:ext>
            </a:extLst>
          </p:cNvPr>
          <p:cNvSpPr/>
          <p:nvPr/>
        </p:nvSpPr>
        <p:spPr>
          <a:xfrm>
            <a:off x="0" y="0"/>
            <a:ext cx="12192000" cy="4724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矩形 102">
            <a:extLst>
              <a:ext uri="{FF2B5EF4-FFF2-40B4-BE49-F238E27FC236}">
                <a16:creationId xmlns:a16="http://schemas.microsoft.com/office/drawing/2014/main" id="{DB73A951-643C-807D-75EE-4E3BF25F4CAE}"/>
              </a:ext>
            </a:extLst>
          </p:cNvPr>
          <p:cNvSpPr/>
          <p:nvPr/>
        </p:nvSpPr>
        <p:spPr>
          <a:xfrm>
            <a:off x="0" y="6412992"/>
            <a:ext cx="12192000" cy="4724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2693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8D4CEC-50D1-DA0E-C951-F6FFD292D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Contribution:</a:t>
            </a:r>
            <a:endParaRPr lang="ko-KR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A68D286-8AAF-CEE9-F2CC-BB3875EF0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400" dirty="0"/>
              <a:t>Next to do:</a:t>
            </a:r>
          </a:p>
          <a:p>
            <a:pPr marL="0" indent="0">
              <a:buNone/>
            </a:pPr>
            <a:r>
              <a:rPr lang="en-US" altLang="ko-KR" dirty="0"/>
              <a:t>   </a:t>
            </a:r>
            <a:r>
              <a:rPr lang="en-US" altLang="zh-CN" sz="1600" dirty="0"/>
              <a:t>Data preprocessing</a:t>
            </a:r>
            <a:r>
              <a:rPr lang="en-US" altLang="zh-CN" sz="1600" b="1" dirty="0"/>
              <a:t> </a:t>
            </a:r>
          </a:p>
          <a:p>
            <a:pPr marL="0" indent="0">
              <a:buNone/>
            </a:pPr>
            <a:r>
              <a:rPr lang="en-US" altLang="zh-CN" sz="1600" b="1" dirty="0"/>
              <a:t>     </a:t>
            </a:r>
            <a:r>
              <a:rPr lang="en-US" altLang="zh-CN" sz="1600" dirty="0"/>
              <a:t>Continue to find suitable dataset</a:t>
            </a:r>
          </a:p>
          <a:p>
            <a:r>
              <a:rPr lang="en-US" altLang="ko-KR" sz="2400" dirty="0"/>
              <a:t>Future to do:</a:t>
            </a:r>
          </a:p>
          <a:p>
            <a:pPr marL="0" indent="0">
              <a:buNone/>
            </a:pPr>
            <a:r>
              <a:rPr lang="ko-KR" altLang="en-US" dirty="0"/>
              <a:t>    </a:t>
            </a:r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F57B3FDA-360A-6FED-F341-608933E6CE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319104"/>
              </p:ext>
            </p:extLst>
          </p:nvPr>
        </p:nvGraphicFramePr>
        <p:xfrm>
          <a:off x="3584899" y="3734658"/>
          <a:ext cx="7768901" cy="256032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418363">
                  <a:extLst>
                    <a:ext uri="{9D8B030D-6E8A-4147-A177-3AD203B41FA5}">
                      <a16:colId xmlns:a16="http://schemas.microsoft.com/office/drawing/2014/main" val="1426464983"/>
                    </a:ext>
                  </a:extLst>
                </a:gridCol>
                <a:gridCol w="935838">
                  <a:extLst>
                    <a:ext uri="{9D8B030D-6E8A-4147-A177-3AD203B41FA5}">
                      <a16:colId xmlns:a16="http://schemas.microsoft.com/office/drawing/2014/main" val="223693256"/>
                    </a:ext>
                  </a:extLst>
                </a:gridCol>
                <a:gridCol w="1022622">
                  <a:extLst>
                    <a:ext uri="{9D8B030D-6E8A-4147-A177-3AD203B41FA5}">
                      <a16:colId xmlns:a16="http://schemas.microsoft.com/office/drawing/2014/main" val="4037411350"/>
                    </a:ext>
                  </a:extLst>
                </a:gridCol>
                <a:gridCol w="1145337">
                  <a:extLst>
                    <a:ext uri="{9D8B030D-6E8A-4147-A177-3AD203B41FA5}">
                      <a16:colId xmlns:a16="http://schemas.microsoft.com/office/drawing/2014/main" val="3270248849"/>
                    </a:ext>
                  </a:extLst>
                </a:gridCol>
                <a:gridCol w="1227147">
                  <a:extLst>
                    <a:ext uri="{9D8B030D-6E8A-4147-A177-3AD203B41FA5}">
                      <a16:colId xmlns:a16="http://schemas.microsoft.com/office/drawing/2014/main" val="3633828043"/>
                    </a:ext>
                  </a:extLst>
                </a:gridCol>
                <a:gridCol w="1019594">
                  <a:extLst>
                    <a:ext uri="{9D8B030D-6E8A-4147-A177-3AD203B41FA5}">
                      <a16:colId xmlns:a16="http://schemas.microsoft.com/office/drawing/2014/main" val="711795012"/>
                    </a:ext>
                  </a:extLst>
                </a:gridCol>
              </a:tblGrid>
              <a:tr h="33143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Classification model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Acc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Sen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>
                          <a:solidFill>
                            <a:schemeClr val="tx1"/>
                          </a:solidFill>
                        </a:rPr>
                        <a:t>Spe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Pre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F1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0886020"/>
                  </a:ext>
                </a:extLst>
              </a:tr>
              <a:tr h="33143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PCG-</a:t>
                      </a:r>
                      <a:r>
                        <a:rPr lang="en-US" altLang="ko-KR" dirty="0" err="1"/>
                        <a:t>BiLSTM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4006619"/>
                  </a:ext>
                </a:extLst>
              </a:tr>
              <a:tr h="33143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ECG-</a:t>
                      </a:r>
                      <a:r>
                        <a:rPr lang="en-US" altLang="ko-KR" dirty="0" err="1"/>
                        <a:t>BiLSTM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4695281"/>
                  </a:ext>
                </a:extLst>
              </a:tr>
              <a:tr h="33143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PCG-ECG-</a:t>
                      </a:r>
                      <a:r>
                        <a:rPr lang="en-US" altLang="ko-KR" dirty="0" err="1"/>
                        <a:t>BiLSTM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669699"/>
                  </a:ext>
                </a:extLst>
              </a:tr>
              <a:tr h="33143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PCG-</a:t>
                      </a:r>
                      <a:r>
                        <a:rPr lang="en-US" altLang="ko-KR" dirty="0" err="1"/>
                        <a:t>ResNet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893971"/>
                  </a:ext>
                </a:extLst>
              </a:tr>
              <a:tr h="33143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ECG-</a:t>
                      </a:r>
                      <a:r>
                        <a:rPr lang="en-US" altLang="ko-KR" dirty="0" err="1"/>
                        <a:t>ResNet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002066"/>
                  </a:ext>
                </a:extLst>
              </a:tr>
              <a:tr h="33143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/>
                        <a:t>BiLSTM-ResNet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525527"/>
                  </a:ext>
                </a:extLst>
              </a:tr>
            </a:tbl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B163DC3C-0266-A6A0-7277-48B3DC3B8962}"/>
              </a:ext>
            </a:extLst>
          </p:cNvPr>
          <p:cNvSpPr/>
          <p:nvPr/>
        </p:nvSpPr>
        <p:spPr>
          <a:xfrm>
            <a:off x="0" y="0"/>
            <a:ext cx="12192000" cy="4724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205F871-F89F-4747-6E4A-6D7F352BB490}"/>
              </a:ext>
            </a:extLst>
          </p:cNvPr>
          <p:cNvSpPr/>
          <p:nvPr/>
        </p:nvSpPr>
        <p:spPr>
          <a:xfrm>
            <a:off x="0" y="6412992"/>
            <a:ext cx="12192000" cy="4724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9969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1657</TotalTime>
  <Words>418</Words>
  <Application>Microsoft Office PowerPoint</Application>
  <PresentationFormat>宽屏</PresentationFormat>
  <Paragraphs>139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-apple-system</vt:lpstr>
      <vt:lpstr>맑은 고딕</vt:lpstr>
      <vt:lpstr>Abadi</vt:lpstr>
      <vt:lpstr>Amasis MT Pro Medium</vt:lpstr>
      <vt:lpstr>Arial</vt:lpstr>
      <vt:lpstr>Wingdings</vt:lpstr>
      <vt:lpstr>Office 主题​​</vt:lpstr>
      <vt:lpstr>Signal Analysis and Classification</vt:lpstr>
      <vt:lpstr>contents</vt:lpstr>
      <vt:lpstr>Purpose</vt:lpstr>
      <vt:lpstr>Dataset</vt:lpstr>
      <vt:lpstr>Dataset: EPHNOGRAM: A Simultaneous Electrocardiogram and Phonocardiogram Database </vt:lpstr>
      <vt:lpstr>Related work</vt:lpstr>
      <vt:lpstr>Related work</vt:lpstr>
      <vt:lpstr>Plan Structure</vt:lpstr>
      <vt:lpstr>Contribution: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GONG ZIYANG</dc:creator>
  <cp:lastModifiedBy>GONG ZIYANG</cp:lastModifiedBy>
  <cp:revision>21</cp:revision>
  <dcterms:created xsi:type="dcterms:W3CDTF">2023-05-15T10:48:35Z</dcterms:created>
  <dcterms:modified xsi:type="dcterms:W3CDTF">2023-05-17T04:00:22Z</dcterms:modified>
</cp:coreProperties>
</file>