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0" r:id="rId3"/>
    <p:sldId id="271" r:id="rId4"/>
    <p:sldId id="272" r:id="rId5"/>
    <p:sldId id="257" r:id="rId6"/>
    <p:sldId id="259" r:id="rId7"/>
    <p:sldId id="258" r:id="rId8"/>
    <p:sldId id="264" r:id="rId9"/>
    <p:sldId id="260" r:id="rId10"/>
    <p:sldId id="261" r:id="rId11"/>
    <p:sldId id="267" r:id="rId12"/>
    <p:sldId id="262" r:id="rId13"/>
    <p:sldId id="269" r:id="rId14"/>
    <p:sldId id="266" r:id="rId15"/>
    <p:sldId id="276" r:id="rId16"/>
    <p:sldId id="27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0BE"/>
    <a:srgbClr val="FFFFFF"/>
    <a:srgbClr val="9A3854"/>
    <a:srgbClr val="D2849A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1A65-247C-4EA1-A13E-D2201B16205F}" type="datetimeFigureOut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3B04-4FB3-4D7C-B125-F27E3AC9C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3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6D187-0EDE-AD62-4A12-037F0490E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1B940C-133C-6E48-4EB6-A31705081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024A9E-5BF0-80BE-0369-BDDCB7DA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F0D25-CF6B-B3D6-DA54-429DD955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4CDBF-24B2-4D37-29BE-C247AFB0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78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DB8FD-FBBC-E600-7B8F-9C1C79C4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0F0BAD-A8B0-1BCE-2427-AAC006E0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34EE5D-4DEB-E033-B71F-9300F4F9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E4F01A-3C46-FFD6-8C39-BF436ECD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4AC5B3-6FFB-3966-FA45-5CB300AD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2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4143C2-2F6F-176B-EB7C-1B6FB183D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ABF093-5A0B-0561-A17C-BF5755FC9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3A07FD-985A-2E0A-FA34-A705BEB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C97AF-490D-2F9E-9BB4-89703DB7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BAFDE7-F69F-F204-4CD1-AAA01D5E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00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F524D-1141-AA8B-ABAE-5B6AC6E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3B4319-9106-E5DA-4E1B-B564BDE8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15821-4F93-F82B-12A1-499A7890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E0C8CB-BAA4-71A9-5ACB-71491752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E8C95-D26D-CF47-EF54-8FFF0E53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1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0EE17-9820-2EC6-C6B3-438D1C84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34ABB4-DB4A-B133-77A9-0F4D52F2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0CFB2-5BE7-EBA9-C8BC-F7A0226D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CDA51A-4AAA-B1C1-791D-3F145A7A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66AF-13F1-BD9C-B440-4A7F5E8E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2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4C5F5-16E9-F8E7-827B-353F0730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ECEF17-84CE-069C-B96A-9E0E447CD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2C16D0-3A01-5415-3C55-BD8DB9633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74D3B8-8B62-484F-B057-4CEE569F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653C91-7621-D747-E61A-32F055E4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BF0EB3-1F58-7423-3771-E850BE28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A3187-AA88-A654-F0E1-A27C4A6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76AF06-5480-9F91-2159-9D071FA1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99CB68-7958-EDAC-F24E-4952F0BE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1B79EE-B5D6-6F96-8ACD-4A4ACFEE3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1FBF12-CF71-25BA-18EC-9E9BAF58B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C8998-174B-04EA-255E-6356FEF7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7309D0-6839-23A1-EA49-8371E208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CE017E-7040-6204-2117-B19D58D4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8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88D7F-7105-7037-6FCC-E1D37A35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2F6846-984D-A0FE-D691-4DC67352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4AD754-BC68-376E-EC93-BBECAB47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BCF0D5-657D-9EE5-35CC-C2308E8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3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E515A7-5DC4-CAC6-4448-3C312186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B1B9A8-1CF6-FBC8-1B84-FD559D0B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485D9F-59E6-8A8F-456B-EBB41131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60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695C5-7711-E3DD-B064-AA163C84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034B79-9027-1CFC-BD0C-D2E70D6D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764450-4EFA-5BCC-26ED-DD39A135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C3473E-4780-CE81-03B9-ED72F2AB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A618F1-E1D9-324F-9C32-E9DD5783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AAD660-C4EB-D4D9-D71B-B2FE35D2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ED63F-2CBC-B612-0357-DF964C69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474FA6-9C70-3274-767A-05C998B65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054E88-DBBF-C15D-B6C1-0C78D8B7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5FBB45-A5E8-B4E1-5AFA-CFEC1354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E899BD-5A3A-AFFE-5C8B-35A27F65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CB77EE-0BD7-0A58-953D-BA2057DD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2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F3BB66-CDBC-C937-8331-8A57125C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EE7A2B-69CA-997D-67E7-DB90B307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85324-9CAB-6D37-E945-35B1A0146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A7AC-F404-4B6E-A618-8D7F6CB2F99A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C5899F-D41C-8518-79D1-CFAA465F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EFFC7A-8803-0153-7F03-7B3AA0B00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6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FD84731-97DD-6EBA-7E35-99D818FEC371}"/>
              </a:ext>
            </a:extLst>
          </p:cNvPr>
          <p:cNvSpPr txBox="1">
            <a:spLocks/>
          </p:cNvSpPr>
          <p:nvPr/>
        </p:nvSpPr>
        <p:spPr>
          <a:xfrm>
            <a:off x="1481328" y="1932431"/>
            <a:ext cx="9144000" cy="1272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400" dirty="0">
                <a:latin typeface="Amasis MT Pro Medium" panose="02040604050005020304" pitchFamily="18" charset="0"/>
              </a:rPr>
              <a:t>Signal Analysis and Classification</a:t>
            </a:r>
            <a:endParaRPr lang="ko-KR" altLang="en-US" sz="4400" dirty="0">
              <a:latin typeface="Amasis MT Pro Medium" panose="02040604050005020304" pitchFamily="18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39C283B-55A6-1017-F89B-3C12A9E08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altLang="ko-KR" sz="1800" dirty="0"/>
              <a:t>Ziyang Gong </a:t>
            </a:r>
          </a:p>
          <a:p>
            <a:r>
              <a:rPr lang="en-US" altLang="ko-KR" sz="1800" dirty="0"/>
              <a:t>2023.05.31</a:t>
            </a:r>
          </a:p>
          <a:p>
            <a:r>
              <a:rPr lang="en-US" altLang="ko-KR" sz="1800" dirty="0"/>
              <a:t>gongzy0123@163.com</a:t>
            </a:r>
            <a:endParaRPr lang="ko-KR" altLang="en-US" sz="400" dirty="0"/>
          </a:p>
          <a:p>
            <a:endParaRPr lang="ko-KR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06888F-C4D7-3289-2C9F-65A0F8579DA4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BDA9A9-FE58-C4FB-B96A-B20604563767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84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Data imbalance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4638869" cy="4846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Data augmentation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4" name="图片 3" descr="图片包含 应用程序&#10;&#10;描述已自动生成">
            <a:extLst>
              <a:ext uri="{FF2B5EF4-FFF2-40B4-BE49-F238E27FC236}">
                <a16:creationId xmlns:a16="http://schemas.microsoft.com/office/drawing/2014/main" id="{0FB35AF0-E6B2-A54C-681B-192E362F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2" y="2175324"/>
            <a:ext cx="6762780" cy="39735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215E94-D53E-2EF6-230C-4EAA618A91E8}"/>
              </a:ext>
            </a:extLst>
          </p:cNvPr>
          <p:cNvSpPr txBox="1"/>
          <p:nvPr/>
        </p:nvSpPr>
        <p:spPr>
          <a:xfrm>
            <a:off x="7763069" y="1690688"/>
            <a:ext cx="39375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Why data augmentation ?</a:t>
            </a:r>
          </a:p>
          <a:p>
            <a:r>
              <a:rPr lang="en-US" altLang="zh-CN" dirty="0"/>
              <a:t>  </a:t>
            </a:r>
          </a:p>
          <a:p>
            <a:r>
              <a:rPr lang="en-US" altLang="zh-CN" sz="1600" dirty="0"/>
              <a:t>For example, in the Freiburg Hospital   dataset, the </a:t>
            </a:r>
            <a:r>
              <a:rPr lang="en-US" altLang="zh-CN" sz="1600" b="1" dirty="0"/>
              <a:t>interictal-to-preictal ratio</a:t>
            </a:r>
            <a:r>
              <a:rPr lang="en-US" altLang="zh-CN" sz="1600" dirty="0"/>
              <a:t> per patient ranges from </a:t>
            </a:r>
            <a:r>
              <a:rPr lang="en-US" altLang="zh-CN" sz="1600" b="1" dirty="0"/>
              <a:t>9.5:1 to 15.9:1</a:t>
            </a:r>
            <a:r>
              <a:rPr lang="en-US" altLang="zh-CN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Why not use GNN</a:t>
            </a:r>
            <a:r>
              <a:rPr lang="zh-CN" altLang="en-US" sz="1800" dirty="0"/>
              <a:t>？</a:t>
            </a:r>
            <a:endParaRPr lang="en-US" altLang="zh-CN" sz="1800" dirty="0"/>
          </a:p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sz="1600" dirty="0"/>
              <a:t>Using GNN to generate signals, because of the large number of channels, there will be a </a:t>
            </a:r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>lack of channel correlation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D4B190-1C88-7A95-0952-892DE7B4B571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5027AC-A28E-6CB6-C1B3-5306461BF647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F694D8-FF12-41C2-E085-62602BAFCBD9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3E5F358-C5D1-8B49-19A0-3B1C41DEEAB5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300728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日程表&#10;&#10;低可信度描述已自动生成">
            <a:extLst>
              <a:ext uri="{FF2B5EF4-FFF2-40B4-BE49-F238E27FC236}">
                <a16:creationId xmlns:a16="http://schemas.microsoft.com/office/drawing/2014/main" id="{56FE6CFF-B0B2-252E-1AE8-20DB5BF4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892" y="3243270"/>
            <a:ext cx="3655872" cy="12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7004D-8531-4B22-49C8-5734862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1D</a:t>
            </a:r>
            <a:r>
              <a:rPr lang="zh-CN" alt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signal to 2D matrix (STFT)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984D99-ECDA-2536-9B9F-45AD3372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9" y="2365561"/>
            <a:ext cx="6570306" cy="3324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Transform raw data into suitable input for CNN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an EEG window length of 30 s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Remove Power Line Noise:</a:t>
            </a:r>
          </a:p>
          <a:p>
            <a:pPr marL="0" indent="0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by excluding 47–53 Hz and 97–103 Hz for 50 Hz 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    and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excluding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57–63 Hz and 117–123 Hz for 60 Hz. 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11B066-F1B7-4696-C428-934E3525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6" y="2032834"/>
            <a:ext cx="4729065" cy="3657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C36D82-7E39-A199-4AA7-F7E09380BD96}"/>
              </a:ext>
            </a:extLst>
          </p:cNvPr>
          <p:cNvSpPr txBox="1"/>
          <p:nvPr/>
        </p:nvSpPr>
        <p:spPr>
          <a:xfrm>
            <a:off x="7240945" y="5757902"/>
            <a:ext cx="49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45FC28-DA9D-0803-ADA0-89E8FFA3740C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29EE93-666F-8E06-2BDC-9F05EBDD3D01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D9DC18-5659-CE22-C698-656404AE6BB1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1217A27-4ED9-1222-00B7-C46901F36D43}"/>
              </a:ext>
            </a:extLst>
          </p:cNvPr>
          <p:cNvCxnSpPr>
            <a:cxnSpLocks/>
          </p:cNvCxnSpPr>
          <p:nvPr/>
        </p:nvCxnSpPr>
        <p:spPr>
          <a:xfrm>
            <a:off x="838200" y="1335024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2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</a:t>
            </a:r>
            <a:endParaRPr lang="ko-KR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B222CF-756F-D2F4-2AEA-F8FCB1CF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8" y="2337541"/>
            <a:ext cx="6349679" cy="218291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BC5B-348D-7A3C-7FCA-5EC8DB21E888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99990E-CBD0-19CE-7FB5-581D80E274AA}"/>
              </a:ext>
            </a:extLst>
          </p:cNvPr>
          <p:cNvSpPr txBox="1"/>
          <p:nvPr/>
        </p:nvSpPr>
        <p:spPr>
          <a:xfrm>
            <a:off x="679433" y="4777801"/>
            <a:ext cx="49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5C70CBF-A1C0-D312-BF8C-886A4790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87" y="1917490"/>
            <a:ext cx="4922792" cy="32003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21DA7C0-4F37-055B-3591-07075B0028B8}"/>
              </a:ext>
            </a:extLst>
          </p:cNvPr>
          <p:cNvSpPr txBox="1"/>
          <p:nvPr/>
        </p:nvSpPr>
        <p:spPr>
          <a:xfrm>
            <a:off x="6900124" y="5264833"/>
            <a:ext cx="49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[3]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Mir W A, Anjum M, Shahab S. Deep-EEG: an optimized and robust framework and method for EEG-based diagnosis of epileptic seizure[J]. Diagnostics, 2023, 13(4): 773.</a:t>
            </a:r>
            <a:endParaRPr lang="ko-KR" altLang="en-US" sz="1000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4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4ED73-94C1-64D6-9FBF-5158496D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</a:t>
            </a:r>
            <a:r>
              <a:rPr lang="en-US" altLang="zh-CN" dirty="0"/>
              <a:t>larm setting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802AC-D14B-327B-1E55-904484CE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If an alarm occurs at any point within 30 min </a:t>
            </a:r>
            <a:r>
              <a:rPr lang="en-US" altLang="zh-CN" sz="2000" b="1" dirty="0"/>
              <a:t>before seizure </a:t>
            </a:r>
            <a:r>
              <a:rPr lang="en-US" altLang="zh-CN" sz="2000" dirty="0"/>
              <a:t>onset, it is considered a   successful prediction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/>
              <a:t>For a correct prediction, a seizure onset must be after the SPH and within the SOP.</a:t>
            </a:r>
            <a:endParaRPr lang="ko-KR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F7E026-484C-1FFC-551D-FE385A3C00AA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AB6C44-31B8-A37C-1359-F0B24D35F123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3D7F48-3398-C14E-3217-9D85FF07374F}"/>
              </a:ext>
            </a:extLst>
          </p:cNvPr>
          <p:cNvSpPr txBox="1"/>
          <p:nvPr/>
        </p:nvSpPr>
        <p:spPr>
          <a:xfrm>
            <a:off x="11667744" y="6496550"/>
            <a:ext cx="52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  <p:pic>
        <p:nvPicPr>
          <p:cNvPr id="7" name="图片 6" descr="图表&#10;&#10;中度可信度描述已自动生成">
            <a:extLst>
              <a:ext uri="{FF2B5EF4-FFF2-40B4-BE49-F238E27FC236}">
                <a16:creationId xmlns:a16="http://schemas.microsoft.com/office/drawing/2014/main" id="{2AFB1E16-E202-F067-37EE-BD639468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17" y="4150818"/>
            <a:ext cx="7421821" cy="136661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BE5C113-D927-E489-B909-B0B4DE749A9E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9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287C0-8DDD-5F9B-29DB-A22CA8DF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712"/>
            <a:ext cx="10515600" cy="43552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ko-KR" dirty="0"/>
              <a:t>My research process:</a:t>
            </a:r>
          </a:p>
          <a:p>
            <a:pPr marL="0" indent="0">
              <a:buNone/>
            </a:pPr>
            <a:r>
              <a:rPr lang="en-US" altLang="ko-KR" dirty="0"/>
              <a:t>        a. Convert 1D signal to 2D matrix</a:t>
            </a:r>
            <a:endParaRPr lang="en-US" altLang="zh-CN" dirty="0"/>
          </a:p>
          <a:p>
            <a:pPr marL="0" indent="0">
              <a:buNone/>
            </a:pPr>
            <a:r>
              <a:rPr lang="en-US" altLang="ko-KR" dirty="0"/>
              <a:t>              </a:t>
            </a:r>
            <a:r>
              <a:rPr lang="en-US" altLang="ko-KR" sz="2000" dirty="0"/>
              <a:t>STFT ; remove the noise line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b.</a:t>
            </a:r>
            <a:r>
              <a:rPr lang="zh-CN" altLang="en-US" dirty="0"/>
              <a:t> </a:t>
            </a:r>
            <a:r>
              <a:rPr lang="en-US" altLang="zh-CN" dirty="0"/>
              <a:t>to make data balance</a:t>
            </a:r>
          </a:p>
          <a:p>
            <a:pPr marL="0" indent="0">
              <a:buNone/>
            </a:pPr>
            <a:r>
              <a:rPr lang="en-US" altLang="zh-CN" dirty="0"/>
              <a:t>               </a:t>
            </a:r>
            <a:r>
              <a:rPr lang="en-US" altLang="zh-CN" sz="2000" dirty="0"/>
              <a:t>oversampling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c. Model selection, stacking method</a:t>
            </a:r>
          </a:p>
          <a:p>
            <a:pPr marL="0" indent="0">
              <a:buNone/>
            </a:pPr>
            <a:r>
              <a:rPr lang="en-US" altLang="zh-CN" dirty="0"/>
              <a:t>               </a:t>
            </a:r>
            <a:r>
              <a:rPr lang="en-US" altLang="zh-CN" sz="2000" dirty="0" err="1"/>
              <a:t>CNN+Lstm</a:t>
            </a:r>
            <a:r>
              <a:rPr lang="en-US" altLang="zh-CN" sz="2000" dirty="0"/>
              <a:t>/</a:t>
            </a:r>
            <a:r>
              <a:rPr lang="en-US" altLang="zh-CN" sz="2000" dirty="0" err="1"/>
              <a:t>BiLSTM</a:t>
            </a:r>
            <a:endParaRPr lang="en-US" altLang="zh-CN" dirty="0"/>
          </a:p>
          <a:p>
            <a:pPr marL="0" indent="0">
              <a:buNone/>
            </a:pPr>
            <a:r>
              <a:rPr lang="en-US" altLang="ko-KR" dirty="0"/>
              <a:t>             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D32DB6-A73A-E378-D95C-BD1407CAD200}"/>
              </a:ext>
            </a:extLst>
          </p:cNvPr>
          <p:cNvSpPr txBox="1"/>
          <p:nvPr/>
        </p:nvSpPr>
        <p:spPr>
          <a:xfrm>
            <a:off x="11704320" y="6496550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964EEA8-F3EA-A20B-6998-0D92A29A5485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8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287C0-8DDD-5F9B-29DB-A22CA8DF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712"/>
            <a:ext cx="10515600" cy="435525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2. Use two models for stacking:</a:t>
            </a:r>
          </a:p>
          <a:p>
            <a:pPr marL="0" indent="0">
              <a:buNone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D32DB6-A73A-E378-D95C-BD1407CAD200}"/>
              </a:ext>
            </a:extLst>
          </p:cNvPr>
          <p:cNvSpPr txBox="1"/>
          <p:nvPr/>
        </p:nvSpPr>
        <p:spPr>
          <a:xfrm>
            <a:off x="11704320" y="6496550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964EEA8-F3EA-A20B-6998-0D92A29A5485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D669A4AA-AF6A-9BCA-CAB4-94ACB6AF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51" y="2764690"/>
            <a:ext cx="5766840" cy="2731501"/>
          </a:xfrm>
          <a:prstGeom prst="rect">
            <a:avLst/>
          </a:prstGeom>
        </p:spPr>
      </p:pic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120E65B5-B4C8-E770-529B-AC4DC6E0C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3" y="4643137"/>
            <a:ext cx="2933180" cy="17061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1F65C49-C03B-1C66-FC56-FEBB83654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61" y="2666129"/>
            <a:ext cx="3272444" cy="3263900"/>
          </a:xfrm>
          <a:prstGeom prst="rect">
            <a:avLst/>
          </a:prstGeom>
        </p:spPr>
      </p:pic>
      <p:sp>
        <p:nvSpPr>
          <p:cNvPr id="14" name="箭头: 下 13">
            <a:extLst>
              <a:ext uri="{FF2B5EF4-FFF2-40B4-BE49-F238E27FC236}">
                <a16:creationId xmlns:a16="http://schemas.microsoft.com/office/drawing/2014/main" id="{95D25D69-3A9B-C690-7A0A-DD3D4AA4B48B}"/>
              </a:ext>
            </a:extLst>
          </p:cNvPr>
          <p:cNvSpPr/>
          <p:nvPr/>
        </p:nvSpPr>
        <p:spPr>
          <a:xfrm rot="16200000">
            <a:off x="3461412" y="4055261"/>
            <a:ext cx="316171" cy="350121"/>
          </a:xfrm>
          <a:prstGeom prst="downArrow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04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0" y="3064700"/>
            <a:ext cx="2727960" cy="72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400" b="1" dirty="0">
                <a:solidFill>
                  <a:srgbClr val="9A3854"/>
                </a:solidFill>
              </a:rPr>
              <a:t>THANKS</a:t>
            </a:r>
            <a:endParaRPr lang="ko-KR" altLang="en-US" sz="4400" b="1" dirty="0">
              <a:solidFill>
                <a:srgbClr val="9A3854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D32DB6-A73A-E378-D95C-BD1407CAD200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5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26AA9-8A6D-9E3A-323C-3E93E4E9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contents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BF02D2-9AF2-AD56-1381-1F9895AD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06" y="2702702"/>
            <a:ext cx="10515600" cy="248511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</a:t>
            </a:r>
            <a:r>
              <a:rPr lang="en-US" altLang="ko-KR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 </a:t>
            </a:r>
            <a:r>
              <a:rPr lang="en-US" altLang="zh-CN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Abandon ECG User Authentication </a:t>
            </a:r>
          </a:p>
          <a:p>
            <a:pPr marL="0" indent="0">
              <a:buNone/>
            </a:pPr>
            <a:endParaRPr lang="en-US" altLang="zh-CN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lang="en-US" altLang="zh-CN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r>
              <a:rPr lang="en-US" altLang="ko-KR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</a:t>
            </a:r>
            <a:r>
              <a:rPr lang="en-US" altLang="zh-CN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 Predicting seizures</a:t>
            </a:r>
            <a:r>
              <a:rPr lang="zh-CN" alt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（</a:t>
            </a:r>
            <a:r>
              <a:rPr lang="ko-KR" altLang="en-US" sz="2400" dirty="0">
                <a:latin typeface="Adobe Heiti Std R" panose="020B0400000000000000" pitchFamily="34" charset="-128"/>
              </a:rPr>
              <a:t>간질예측</a:t>
            </a:r>
            <a:r>
              <a:rPr lang="zh-CN" alt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）</a:t>
            </a:r>
            <a:r>
              <a:rPr lang="en-US" altLang="zh-CN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from </a:t>
            </a:r>
            <a:r>
              <a:rPr lang="en-US" altLang="zh-CN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r>
              <a:rPr lang="en-US" altLang="zh-CN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signals</a:t>
            </a:r>
            <a:endParaRPr lang="ko-KR" altLang="en-US" sz="2400" dirty="0">
              <a:latin typeface="Adobe Heiti Std R" panose="020B0400000000000000" pitchFamily="34" charset="-128"/>
            </a:endParaRPr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40228A19-325D-B50C-51D3-0EF9EA2EF336}"/>
              </a:ext>
            </a:extLst>
          </p:cNvPr>
          <p:cNvSpPr/>
          <p:nvPr/>
        </p:nvSpPr>
        <p:spPr>
          <a:xfrm>
            <a:off x="6294866" y="2657402"/>
            <a:ext cx="625151" cy="699796"/>
          </a:xfrm>
          <a:prstGeom prst="mathMultiply">
            <a:avLst/>
          </a:prstGeom>
          <a:solidFill>
            <a:srgbClr val="9A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1D28E6-6976-7DAE-7CD4-C11CEA78A8C7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4D25A4-82EB-CF86-66BE-B577C52D9543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FB72AB-8330-B48D-CDBD-4D101098CCDA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4BD74BF-E2DC-878A-1200-7C58C542EA31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9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3CBFB-E472-079A-9ECC-95BE6EF7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Why abandon ECG user authentication</a:t>
            </a:r>
            <a:endParaRPr lang="ko-KR" altLang="en-US" sz="32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75CDB5-4928-C618-7D57-77624758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>
                <a:ea typeface="Adobe Heiti Std R" panose="020B0400000000000000" pitchFamily="34" charset="-128"/>
              </a:rPr>
              <a:t>Hard to find innovations:</a:t>
            </a:r>
          </a:p>
          <a:p>
            <a:pPr marL="0" indent="0">
              <a:buNone/>
            </a:pPr>
            <a:r>
              <a:rPr lang="en-US" altLang="zh-CN" dirty="0">
                <a:ea typeface="Adobe Heiti Std R" panose="020B0400000000000000" pitchFamily="34" charset="-128"/>
              </a:rPr>
              <a:t>      Current accuracy values are high (ML &amp; DL)</a:t>
            </a:r>
          </a:p>
          <a:p>
            <a:pPr marL="0" indent="0">
              <a:buNone/>
            </a:pPr>
            <a:r>
              <a:rPr lang="en-US" altLang="zh-CN" dirty="0">
                <a:ea typeface="Adobe Heiti Std R" panose="020B0400000000000000" pitchFamily="34" charset="-128"/>
              </a:rPr>
              <a:t>      It is difficult to have breakthroughs in innovative methods</a:t>
            </a:r>
          </a:p>
          <a:p>
            <a:pPr marL="0" indent="0">
              <a:buNone/>
            </a:pPr>
            <a:endParaRPr lang="en-US" altLang="zh-CN" dirty="0">
              <a:ea typeface="Adobe Heiti Std R" panose="020B0400000000000000" pitchFamily="34" charset="-128"/>
            </a:endParaRPr>
          </a:p>
          <a:p>
            <a:pPr marL="0" indent="0">
              <a:buNone/>
            </a:pPr>
            <a:r>
              <a:rPr lang="en-US" altLang="zh-CN" dirty="0">
                <a:ea typeface="Adobe Heiti Std R" panose="020B0400000000000000" pitchFamily="34" charset="-128"/>
              </a:rPr>
              <a:t>2.  My</a:t>
            </a:r>
            <a:r>
              <a:rPr lang="zh-CN" altLang="en-US" dirty="0">
                <a:ea typeface="Adobe Heiti Std R" panose="020B0400000000000000" pitchFamily="34" charset="-128"/>
              </a:rPr>
              <a:t> </a:t>
            </a:r>
            <a:r>
              <a:rPr lang="en-US" altLang="zh-CN" dirty="0">
                <a:ea typeface="Adobe Heiti Std R" panose="020B0400000000000000" pitchFamily="34" charset="-128"/>
              </a:rPr>
              <a:t>research</a:t>
            </a:r>
            <a:r>
              <a:rPr lang="zh-CN" altLang="en-US" dirty="0">
                <a:ea typeface="Adobe Heiti Std R" panose="020B0400000000000000" pitchFamily="34" charset="-128"/>
              </a:rPr>
              <a:t>：</a:t>
            </a:r>
            <a:endParaRPr lang="en-US" altLang="zh-CN" dirty="0">
              <a:ea typeface="Adobe Heiti Std R" panose="020B0400000000000000" pitchFamily="34" charset="-128"/>
            </a:endParaRPr>
          </a:p>
          <a:p>
            <a:pPr marL="0" indent="0">
              <a:buNone/>
            </a:pPr>
            <a:r>
              <a:rPr lang="en-US" altLang="ko-KR" dirty="0">
                <a:ea typeface="Adobe Heiti Std R" panose="020B0400000000000000" pitchFamily="34" charset="-128"/>
              </a:rPr>
              <a:t>      My progress is difficult, too much time wasted.</a:t>
            </a:r>
          </a:p>
          <a:p>
            <a:pPr marL="0" indent="0">
              <a:buNone/>
            </a:pPr>
            <a:r>
              <a:rPr lang="ko-KR" altLang="en-US" dirty="0"/>
              <a:t>      </a:t>
            </a:r>
            <a:r>
              <a:rPr lang="en-US" altLang="ko-KR" dirty="0">
                <a:ea typeface="Adobe Heiti Std R" panose="020B0400000000000000" pitchFamily="34" charset="-128"/>
              </a:rPr>
              <a:t>Want to consider other topics about signaling research</a:t>
            </a:r>
            <a:endParaRPr lang="ko-KR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276D18-8BB6-D688-FCDC-03421495C1AA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B8E7E2-A0C5-8871-04F7-F3C20A91AE98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FF6D8C-0F45-F374-AE04-5960ADDEF512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2881863-09B3-0807-69F5-72554FB5B2CA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79644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F6CFB-C99B-B1BC-38AA-A6DB7D6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1475468"/>
            <a:ext cx="10868609" cy="3423103"/>
          </a:xfrm>
        </p:spPr>
        <p:txBody>
          <a:bodyPr>
            <a:normAutofit/>
          </a:bodyPr>
          <a:lstStyle/>
          <a:p>
            <a:pPr algn="ctr"/>
            <a:br>
              <a:rPr lang="en-US" altLang="ko-KR" dirty="0"/>
            </a:br>
            <a:r>
              <a:rPr lang="en-US" altLang="ko-KR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Predicting epileptic seizures</a:t>
            </a:r>
            <a:b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（</a:t>
            </a:r>
            <a:r>
              <a:rPr lang="ko-KR" altLang="en-US" sz="4000" dirty="0">
                <a:latin typeface="Adobe Heiti Std R" panose="020B0400000000000000" pitchFamily="34" charset="-128"/>
              </a:rPr>
              <a:t>간질 발작을 예측하다</a:t>
            </a: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）</a:t>
            </a:r>
            <a:endParaRPr lang="ko-KR" altLang="en-US" dirty="0">
              <a:latin typeface="Adobe Heiti Std R" panose="020B04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B8D6C-09E4-3FB3-D16D-1ED5D7E83A3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5EC5B7-87E1-7194-CC0B-D372911F1AC6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9E6488-5148-B079-08A2-A4FCAD310066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32240C1-2A49-9BAC-2780-74FE1374D533}"/>
              </a:ext>
            </a:extLst>
          </p:cNvPr>
          <p:cNvCxnSpPr>
            <a:cxnSpLocks/>
          </p:cNvCxnSpPr>
          <p:nvPr/>
        </p:nvCxnSpPr>
        <p:spPr>
          <a:xfrm>
            <a:off x="4355592" y="3096768"/>
            <a:ext cx="4002024" cy="0"/>
          </a:xfrm>
          <a:prstGeom prst="line">
            <a:avLst/>
          </a:prstGeom>
          <a:ln w="5715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6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C6D85-C45A-2C50-DB01-003A9387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Purpose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75B31-B81A-95D5-1260-232DB7D8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Significance of epilepsy prediction: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sz="1600" dirty="0"/>
              <a:t>Epilepsy patients account for a large proportion. There are many studies to detect epilepsy, but if epilepsy is </a:t>
            </a:r>
            <a:r>
              <a:rPr lang="en-US" altLang="zh-CN" sz="1600" b="1" dirty="0"/>
              <a:t>predicted in advance</a:t>
            </a:r>
            <a:r>
              <a:rPr lang="en-US" altLang="zh-CN" sz="1600" dirty="0"/>
              <a:t>, early treatment can be taken, so predicting epilepsy will be more promising.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Challenges :</a:t>
            </a:r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en-US" altLang="zh-CN" sz="1600" dirty="0"/>
              <a:t>1.</a:t>
            </a:r>
            <a:r>
              <a:rPr lang="en-US" altLang="ko-KR" sz="1600" dirty="0"/>
              <a:t>The EEG of epilepsy patients </a:t>
            </a:r>
            <a:r>
              <a:rPr lang="en-US" altLang="ko-KR" sz="1600" b="1" dirty="0"/>
              <a:t>constantly transitions </a:t>
            </a:r>
            <a:r>
              <a:rPr lang="en-US" altLang="ko-KR" sz="1600" dirty="0"/>
              <a:t>between seizure and non-seizure states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2. Epilepsy dataset imbalance</a:t>
            </a:r>
          </a:p>
          <a:p>
            <a:pPr marL="0" indent="0">
              <a:buNone/>
            </a:pPr>
            <a:r>
              <a:rPr lang="en-US" altLang="zh-CN" sz="1600" dirty="0"/>
              <a:t>       3. It is </a:t>
            </a:r>
            <a:r>
              <a:rPr lang="en-US" altLang="zh-CN" sz="1600" b="1" dirty="0"/>
              <a:t>difficult</a:t>
            </a:r>
            <a:r>
              <a:rPr lang="en-US" altLang="zh-CN" sz="1600" dirty="0"/>
              <a:t> to achieve high sensitivity and low false prediction rate</a:t>
            </a:r>
            <a:r>
              <a:rPr lang="en-US" altLang="ko-KR" sz="1600" dirty="0"/>
              <a:t> : lager</a:t>
            </a:r>
            <a:r>
              <a:rPr lang="zh-CN" altLang="en-US" sz="1600" dirty="0"/>
              <a:t> </a:t>
            </a:r>
            <a:r>
              <a:rPr lang="en-US" altLang="ko-KR" sz="1600" dirty="0"/>
              <a:t>overlap in the EEG associated with seizure and non-seizure states. </a:t>
            </a:r>
            <a:endParaRPr lang="ko-KR" altLang="en-US" sz="1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2EC36E-8162-ED86-2617-CEAE8971D526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4339F3-3CBA-5203-CC26-C1D4E7FEF81E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88CC4D-5873-29ED-782D-98C45DD1B037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2F9CD5-BF5B-C07D-0943-93457AA5769D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3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13" y="1852986"/>
            <a:ext cx="6195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There are generally </a:t>
            </a:r>
            <a:r>
              <a:rPr lang="en-US" altLang="zh-CN" sz="2000" b="1" dirty="0"/>
              <a:t>two ways </a:t>
            </a:r>
            <a:r>
              <a:rPr lang="en-US" altLang="zh-CN" sz="2000" dirty="0"/>
              <a:t>to collect EEG data: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intracranial collection(</a:t>
            </a:r>
            <a:r>
              <a:rPr lang="ko-KR" altLang="en-US" sz="1800" dirty="0"/>
              <a:t>두개내 채집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iEEG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 </a:t>
            </a:r>
            <a:r>
              <a:rPr lang="en-US" altLang="zh-CN" sz="1600" dirty="0"/>
              <a:t>: </a:t>
            </a:r>
            <a:r>
              <a:rPr lang="en-US" altLang="zh-CN" sz="1400" dirty="0"/>
              <a:t>Record signal directly, no noise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short-term implantation into the skull is required, and  collection</a:t>
            </a:r>
          </a:p>
          <a:p>
            <a:pPr marL="0" indent="0">
              <a:buNone/>
            </a:pPr>
            <a:r>
              <a:rPr lang="en-US" altLang="zh-CN" sz="1400" dirty="0"/>
              <a:t> is difficult</a:t>
            </a:r>
          </a:p>
          <a:p>
            <a:pPr marL="0" indent="0">
              <a:buNone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Scalp collection(</a:t>
            </a:r>
            <a:r>
              <a:rPr lang="ko-KR" altLang="en-US" sz="1800" dirty="0"/>
              <a:t>두피 채취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sEEG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400" dirty="0"/>
              <a:t>         : Convenience, Safety, Extensive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have noise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B335EF-DAA3-17D6-5656-F86E336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28" y="365125"/>
            <a:ext cx="3370495" cy="30389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56E9AE-8B8B-CF1E-C5BE-E8E8807D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8" y="3811764"/>
            <a:ext cx="4632960" cy="26769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8937775-ECB3-470B-F5E5-544263EB214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A73DAF-BF2C-B86E-7C3D-F71F31310A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100198-812A-319D-F0F4-2677474C7EA6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5A0B82-B6A6-06FE-9118-918587CBAD71}"/>
              </a:ext>
            </a:extLst>
          </p:cNvPr>
          <p:cNvCxnSpPr>
            <a:cxnSpLocks/>
          </p:cNvCxnSpPr>
          <p:nvPr/>
        </p:nvCxnSpPr>
        <p:spPr>
          <a:xfrm>
            <a:off x="758952" y="1304544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 descr="和平手势 轮廓">
            <a:extLst>
              <a:ext uri="{FF2B5EF4-FFF2-40B4-BE49-F238E27FC236}">
                <a16:creationId xmlns:a16="http://schemas.microsoft.com/office/drawing/2014/main" id="{914FB6E4-06C9-E2EF-1FFC-C129996CE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82" y="3120622"/>
            <a:ext cx="393909" cy="393909"/>
          </a:xfrm>
          <a:prstGeom prst="rect">
            <a:avLst/>
          </a:prstGeom>
        </p:spPr>
      </p:pic>
      <p:pic>
        <p:nvPicPr>
          <p:cNvPr id="13" name="图形 12" descr="和平手势 轮廓">
            <a:extLst>
              <a:ext uri="{FF2B5EF4-FFF2-40B4-BE49-F238E27FC236}">
                <a16:creationId xmlns:a16="http://schemas.microsoft.com/office/drawing/2014/main" id="{F92196CD-92C2-4A00-76A7-E32371834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368" y="5087816"/>
            <a:ext cx="393909" cy="393909"/>
          </a:xfrm>
          <a:prstGeom prst="rect">
            <a:avLst/>
          </a:prstGeom>
        </p:spPr>
      </p:pic>
      <p:pic>
        <p:nvPicPr>
          <p:cNvPr id="15" name="图形 14" descr="拇指向下 轮廓">
            <a:extLst>
              <a:ext uri="{FF2B5EF4-FFF2-40B4-BE49-F238E27FC236}">
                <a16:creationId xmlns:a16="http://schemas.microsoft.com/office/drawing/2014/main" id="{98318A12-B481-2A25-9857-230FFF570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693314"/>
            <a:ext cx="393909" cy="393909"/>
          </a:xfrm>
          <a:prstGeom prst="rect">
            <a:avLst/>
          </a:prstGeom>
        </p:spPr>
      </p:pic>
      <p:pic>
        <p:nvPicPr>
          <p:cNvPr id="16" name="图形 15" descr="拇指向下 轮廓">
            <a:extLst>
              <a:ext uri="{FF2B5EF4-FFF2-40B4-BE49-F238E27FC236}">
                <a16:creationId xmlns:a16="http://schemas.microsoft.com/office/drawing/2014/main" id="{1A4DF25F-1AD0-D327-0E00-C54ECCEC8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152" y="5724380"/>
            <a:ext cx="393909" cy="3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Related work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BCFFF9-1675-A5F3-0345-38F8F061E91F}"/>
              </a:ext>
            </a:extLst>
          </p:cNvPr>
          <p:cNvSpPr txBox="1"/>
          <p:nvPr/>
        </p:nvSpPr>
        <p:spPr>
          <a:xfrm>
            <a:off x="412055" y="1418780"/>
            <a:ext cx="635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Recent AUC and FPR Results on </a:t>
            </a:r>
            <a:r>
              <a:rPr lang="en-US" altLang="zh-CN" b="1" dirty="0"/>
              <a:t>Epilepsy Prediction</a:t>
            </a:r>
            <a:endParaRPr lang="ko-KR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0DFF51-CBB3-521C-9806-132DDC0686BF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42D5B2-95A8-CB77-91E2-774672C9E4EA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45E0DE-B85E-35F0-DDD3-74C421B52F63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F89ECC8-5843-8310-4B41-A82166C13914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15B8757A-5885-C6F6-F974-E9CBE08B80DB}"/>
              </a:ext>
            </a:extLst>
          </p:cNvPr>
          <p:cNvSpPr txBox="1"/>
          <p:nvPr/>
        </p:nvSpPr>
        <p:spPr>
          <a:xfrm>
            <a:off x="10337752" y="1690688"/>
            <a:ext cx="17893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where </a:t>
            </a:r>
            <a:r>
              <a:rPr lang="zh-CN" altLang="en-US" sz="1100" dirty="0"/>
              <a:t>𝑛 </a:t>
            </a:r>
            <a:r>
              <a:rPr lang="en-US" altLang="zh-CN" sz="1100" dirty="0"/>
              <a:t>is the number of true seizure predictions, </a:t>
            </a:r>
            <a:r>
              <a:rPr lang="zh-CN" altLang="en-US" sz="1100" dirty="0"/>
              <a:t>𝑁 </a:t>
            </a:r>
            <a:r>
              <a:rPr lang="en-US" altLang="zh-CN" sz="1100" dirty="0"/>
              <a:t>is the total number</a:t>
            </a:r>
          </a:p>
          <a:p>
            <a:r>
              <a:rPr lang="en-US" altLang="zh-CN" sz="1100" dirty="0"/>
              <a:t>of seizures.</a:t>
            </a:r>
          </a:p>
          <a:p>
            <a:endParaRPr lang="ko-KR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E7E98D5-5093-05E2-F212-6802DAEC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74" y="1173068"/>
            <a:ext cx="676369" cy="4382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7AE8BAB-6E78-86A6-95DD-CA32B0BE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70" y="2431776"/>
            <a:ext cx="1024235" cy="566433"/>
          </a:xfrm>
          <a:prstGeom prst="rect">
            <a:avLst/>
          </a:prstGeom>
        </p:spPr>
      </p:pic>
      <p:pic>
        <p:nvPicPr>
          <p:cNvPr id="25" name="图片 24" descr="表格&#10;&#10;描述已自动生成">
            <a:extLst>
              <a:ext uri="{FF2B5EF4-FFF2-40B4-BE49-F238E27FC236}">
                <a16:creationId xmlns:a16="http://schemas.microsoft.com/office/drawing/2014/main" id="{E1D2C6E5-EB46-A56C-5545-621827D87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5" y="1786801"/>
            <a:ext cx="9097645" cy="442974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452E9FE3-7B95-160F-FEDA-2C3413853514}"/>
              </a:ext>
            </a:extLst>
          </p:cNvPr>
          <p:cNvSpPr/>
          <p:nvPr/>
        </p:nvSpPr>
        <p:spPr>
          <a:xfrm>
            <a:off x="8206749" y="5813878"/>
            <a:ext cx="1250302" cy="410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EAF230B-1377-0272-EAB7-97D46179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617" y="3255944"/>
            <a:ext cx="1377167" cy="43155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18EF6EB-6A4B-5A99-E1BB-75A35C5C8C5E}"/>
              </a:ext>
            </a:extLst>
          </p:cNvPr>
          <p:cNvSpPr txBox="1"/>
          <p:nvPr/>
        </p:nvSpPr>
        <p:spPr>
          <a:xfrm>
            <a:off x="687695" y="6214296"/>
            <a:ext cx="9038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[4]Li, Chang, et al. "</a:t>
            </a:r>
            <a:r>
              <a:rPr lang="en-US" altLang="ko-KR" sz="1200" dirty="0" err="1"/>
              <a:t>Spatio</a:t>
            </a:r>
            <a:r>
              <a:rPr lang="en-US" altLang="ko-KR" sz="1200" dirty="0"/>
              <a:t>-temporal MLP network for seizure prediction using EEG signals." Measurement 206 (2023): 112278.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04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36511-81C7-349B-3AD5-2C818D10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494407"/>
            <a:ext cx="6251448" cy="9043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Seizure introduction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4F69F-5FC9-9715-2B60-13DF1246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8" y="1539551"/>
            <a:ext cx="5854961" cy="493765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SIH: Seizure interictal horizon (</a:t>
            </a: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</a:rPr>
              <a:t>간질 간기 범위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SPH: Seizure prediction horizon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간질예측발작범위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lang="en-US" altLang="zh-CN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SOP: Seizure occurrence period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간질 발작기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）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2100" dirty="0"/>
          </a:p>
          <a:p>
            <a:pPr marL="0" indent="0">
              <a:buNone/>
            </a:pPr>
            <a:endParaRPr lang="en-US" altLang="zh-CN" sz="21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About predictions:</a:t>
            </a:r>
          </a:p>
          <a:p>
            <a:pPr marL="0" indent="0">
              <a:buNone/>
            </a:pPr>
            <a:r>
              <a:rPr lang="en-US" altLang="zh-CN" sz="1800" dirty="0"/>
              <a:t>     </a:t>
            </a:r>
            <a:r>
              <a:rPr lang="en-US" altLang="zh-CN" sz="1600" dirty="0"/>
              <a:t>Only need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Interictal</a:t>
            </a:r>
            <a:r>
              <a:rPr lang="en-US" altLang="zh-CN" sz="1600" dirty="0"/>
              <a:t>,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Preictal</a:t>
            </a:r>
            <a:r>
              <a:rPr lang="en-US" altLang="zh-CN" sz="1600" dirty="0"/>
              <a:t>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For clinical: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SPH</a:t>
            </a:r>
            <a:r>
              <a:rPr lang="zh-CN" altLang="en-US" sz="1600" dirty="0"/>
              <a:t> </a:t>
            </a:r>
            <a:r>
              <a:rPr lang="en-US" altLang="zh-CN" sz="1600" dirty="0"/>
              <a:t>should be long</a:t>
            </a:r>
            <a:endParaRPr lang="ko-KR" altLang="en-US" sz="1800" dirty="0"/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:a16="http://schemas.microsoft.com/office/drawing/2014/main" id="{2F039344-D7F8-B435-A9FD-C8B604E60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"/>
          <a:stretch/>
        </p:blipFill>
        <p:spPr>
          <a:xfrm>
            <a:off x="6422573" y="1948060"/>
            <a:ext cx="5504649" cy="4271773"/>
          </a:xfrm>
          <a:prstGeom prst="rect">
            <a:avLst/>
          </a:prstGeom>
        </p:spPr>
      </p:pic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FDD1FD65-A198-1E76-1A33-DC9BA1C2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58383"/>
            <a:ext cx="4468600" cy="13255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95F1E5C-91DE-5C13-9865-EC5767E6D009}"/>
              </a:ext>
            </a:extLst>
          </p:cNvPr>
          <p:cNvSpPr/>
          <p:nvPr/>
        </p:nvSpPr>
        <p:spPr>
          <a:xfrm>
            <a:off x="4282751" y="2892798"/>
            <a:ext cx="727788" cy="10724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980CE3-0F20-1668-CB86-0397F9A3F2C8}"/>
              </a:ext>
            </a:extLst>
          </p:cNvPr>
          <p:cNvSpPr txBox="1"/>
          <p:nvPr/>
        </p:nvSpPr>
        <p:spPr>
          <a:xfrm>
            <a:off x="7371185" y="1265376"/>
            <a:ext cx="420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waveforms in </a:t>
            </a:r>
            <a:r>
              <a:rPr lang="en-US" altLang="zh-CN" b="1" dirty="0"/>
              <a:t>different stages</a:t>
            </a:r>
            <a:r>
              <a:rPr lang="zh-CN" altLang="en-US" dirty="0"/>
              <a:t>：</a:t>
            </a:r>
            <a:endParaRPr lang="ko-KR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5FEC76-11FD-4AC8-9745-BEB369D5D574}"/>
              </a:ext>
            </a:extLst>
          </p:cNvPr>
          <p:cNvSpPr/>
          <p:nvPr/>
        </p:nvSpPr>
        <p:spPr>
          <a:xfrm>
            <a:off x="2996681" y="3013788"/>
            <a:ext cx="1184988" cy="914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EB15FD-71E0-CAC4-E82A-6B93CB7B2631}"/>
              </a:ext>
            </a:extLst>
          </p:cNvPr>
          <p:cNvSpPr/>
          <p:nvPr/>
        </p:nvSpPr>
        <p:spPr>
          <a:xfrm>
            <a:off x="1306286" y="3065986"/>
            <a:ext cx="1589313" cy="914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AA867D-FD9F-586B-0EB9-06630DBD81A6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AB93B5-86D9-6F89-ED95-75B6869D743A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8EE084-7770-A40F-AF12-F408536489A1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DF39308-5FA6-F1F8-FD4B-3E1CBB6A5E18}"/>
              </a:ext>
            </a:extLst>
          </p:cNvPr>
          <p:cNvCxnSpPr>
            <a:cxnSpLocks/>
          </p:cNvCxnSpPr>
          <p:nvPr/>
        </p:nvCxnSpPr>
        <p:spPr>
          <a:xfrm>
            <a:off x="512064" y="1292352"/>
            <a:ext cx="479473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54696" cy="1097786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CHB-MIT Scalp EEG Database</a:t>
            </a:r>
            <a:r>
              <a:rPr lang="en-US" altLang="zh-CN" sz="3600" dirty="0"/>
              <a:t> (</a:t>
            </a:r>
            <a:r>
              <a:rPr lang="en-US" altLang="zh-CN" sz="3600" dirty="0" err="1"/>
              <a:t>sEEG</a:t>
            </a:r>
            <a:r>
              <a:rPr lang="en-US" altLang="zh-CN" sz="3600" dirty="0"/>
              <a:t>)</a:t>
            </a:r>
            <a:endParaRPr lang="en-US" altLang="ko-KR" sz="36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302" y="2036148"/>
            <a:ext cx="5912498" cy="2024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CHB-MIT dataset 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700" dirty="0"/>
          </a:p>
          <a:p>
            <a:pPr marL="0" indent="0">
              <a:buNone/>
            </a:pPr>
            <a:r>
              <a:rPr lang="en-US" altLang="zh-CN" sz="1700" dirty="0"/>
              <a:t>        Select a common channel for all patients </a:t>
            </a:r>
          </a:p>
          <a:p>
            <a:pPr marL="0" indent="0">
              <a:buNone/>
            </a:pPr>
            <a:r>
              <a:rPr lang="en-US" altLang="zh-CN" sz="1700" dirty="0">
                <a:sym typeface="Wingdings" panose="05000000000000000000" pitchFamily="2" charset="2"/>
              </a:rPr>
              <a:t>         </a:t>
            </a:r>
            <a:r>
              <a:rPr lang="en-US" altLang="zh-CN" sz="1700" dirty="0"/>
              <a:t>Usually choose 18 channels</a:t>
            </a:r>
            <a:endParaRPr lang="ko-KR" altLang="en-US" sz="17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9552D7-B16B-46FC-5D56-6775D8E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01" y="4567182"/>
            <a:ext cx="6570305" cy="2124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31508D-6D2D-970F-3998-08790618D996}"/>
              </a:ext>
            </a:extLst>
          </p:cNvPr>
          <p:cNvSpPr txBox="1"/>
          <p:nvPr/>
        </p:nvSpPr>
        <p:spPr>
          <a:xfrm>
            <a:off x="6719987" y="4247579"/>
            <a:ext cx="338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Several well-known databases </a:t>
            </a:r>
            <a:r>
              <a:rPr lang="en-US" altLang="zh-CN" dirty="0"/>
              <a:t>:</a:t>
            </a:r>
            <a:endParaRPr lang="ko-KR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52EBFB-3224-2AF0-7F35-1B887D6CD086}"/>
              </a:ext>
            </a:extLst>
          </p:cNvPr>
          <p:cNvSpPr/>
          <p:nvPr/>
        </p:nvSpPr>
        <p:spPr>
          <a:xfrm>
            <a:off x="5472015" y="5629367"/>
            <a:ext cx="6186196" cy="279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A6146A-1CD8-5422-5409-71F0F86A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168837" cy="32645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BBC5D0-9C1C-9F62-63A4-86CD8D034C22}"/>
              </a:ext>
            </a:extLst>
          </p:cNvPr>
          <p:cNvSpPr txBox="1"/>
          <p:nvPr/>
        </p:nvSpPr>
        <p:spPr>
          <a:xfrm>
            <a:off x="5975868" y="6482522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4B5EC-D870-A8B6-F15F-DAAFF80CF7B7}"/>
              </a:ext>
            </a:extLst>
          </p:cNvPr>
          <p:cNvSpPr txBox="1"/>
          <p:nvPr/>
        </p:nvSpPr>
        <p:spPr>
          <a:xfrm>
            <a:off x="838200" y="4955240"/>
            <a:ext cx="376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 Y, Guo Y, Yang P, et al. Epilepsy seizure prediction on EEG using common spatial pattern and convolutional neural network[J]. IEEE Journal of Biomedical and Health Informatics, 2019, 24(2): 465-474. IF: 7.021</a:t>
            </a:r>
            <a:endParaRPr lang="ko-KR" altLang="en-US" sz="1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A56A10-EF4C-8D6B-DD63-6D7096C07FE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7ACF10-4C40-AC46-E384-7874995BDABB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F21A50-2E55-0554-FA84-785ABEEED5F8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58ECF87-5003-B82E-AC34-8C1C49EFE8B7}"/>
              </a:ext>
            </a:extLst>
          </p:cNvPr>
          <p:cNvCxnSpPr>
            <a:cxnSpLocks/>
          </p:cNvCxnSpPr>
          <p:nvPr/>
        </p:nvCxnSpPr>
        <p:spPr>
          <a:xfrm>
            <a:off x="984504" y="1231392"/>
            <a:ext cx="8171688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5B2C0FB-6C1B-ABE4-AED5-6CBD1376B0A2}"/>
              </a:ext>
            </a:extLst>
          </p:cNvPr>
          <p:cNvSpPr/>
          <p:nvPr/>
        </p:nvSpPr>
        <p:spPr>
          <a:xfrm>
            <a:off x="11353800" y="5679096"/>
            <a:ext cx="210312" cy="14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10CE504-92D4-ACAB-776E-5BCD486ABD91}"/>
              </a:ext>
            </a:extLst>
          </p:cNvPr>
          <p:cNvSpPr/>
          <p:nvPr/>
        </p:nvSpPr>
        <p:spPr>
          <a:xfrm>
            <a:off x="10895650" y="5665387"/>
            <a:ext cx="210312" cy="14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96319E0-BA92-A5FA-7A4E-8E5B2704A548}"/>
              </a:ext>
            </a:extLst>
          </p:cNvPr>
          <p:cNvSpPr/>
          <p:nvPr/>
        </p:nvSpPr>
        <p:spPr>
          <a:xfrm>
            <a:off x="9512808" y="5679096"/>
            <a:ext cx="210312" cy="148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56492F1-BC86-2202-A55F-9766F40A88A9}"/>
              </a:ext>
            </a:extLst>
          </p:cNvPr>
          <p:cNvSpPr txBox="1"/>
          <p:nvPr/>
        </p:nvSpPr>
        <p:spPr>
          <a:xfrm>
            <a:off x="9512808" y="5637253"/>
            <a:ext cx="337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 Nova Cond" panose="020B0506020202020204" pitchFamily="34" charset="0"/>
              </a:rPr>
              <a:t>23</a:t>
            </a:r>
            <a:endParaRPr lang="ko-KR" altLang="en-US" sz="900" dirty="0">
              <a:latin typeface="Arial Nova Cond" panose="020B0506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FFBE8B-EFE1-D66F-CC3A-47A38B2C920B}"/>
              </a:ext>
            </a:extLst>
          </p:cNvPr>
          <p:cNvSpPr txBox="1"/>
          <p:nvPr/>
        </p:nvSpPr>
        <p:spPr>
          <a:xfrm>
            <a:off x="10803623" y="5629558"/>
            <a:ext cx="441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 Nova Cond" panose="020B0506020202020204" pitchFamily="34" charset="0"/>
              </a:rPr>
              <a:t>198</a:t>
            </a:r>
            <a:endParaRPr lang="ko-KR" altLang="en-US" sz="1000" dirty="0">
              <a:latin typeface="Arial Nova Cond" panose="020B0506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8E7699-A913-A0C9-9DE5-0557D631B909}"/>
              </a:ext>
            </a:extLst>
          </p:cNvPr>
          <p:cNvSpPr txBox="1"/>
          <p:nvPr/>
        </p:nvSpPr>
        <p:spPr>
          <a:xfrm>
            <a:off x="11306936" y="5637253"/>
            <a:ext cx="441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 Nova Cond" panose="020B0506020202020204" pitchFamily="34" charset="0"/>
              </a:rPr>
              <a:t>983</a:t>
            </a:r>
            <a:endParaRPr lang="ko-KR" altLang="en-US" sz="10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3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807</Words>
  <Application>Microsoft Office PowerPoint</Application>
  <PresentationFormat>宽屏</PresentationFormat>
  <Paragraphs>137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Adobe Heiti Std R</vt:lpstr>
      <vt:lpstr>맑은 고딕</vt:lpstr>
      <vt:lpstr>Amasis MT Pro Medium</vt:lpstr>
      <vt:lpstr>Arial</vt:lpstr>
      <vt:lpstr>Arial Nova Cond</vt:lpstr>
      <vt:lpstr>Wingdings</vt:lpstr>
      <vt:lpstr>Office 主题​​</vt:lpstr>
      <vt:lpstr>PowerPoint 演示文稿</vt:lpstr>
      <vt:lpstr>contents</vt:lpstr>
      <vt:lpstr>Why abandon ECG user authentication</vt:lpstr>
      <vt:lpstr> EEG  Predicting epileptic seizures （간질 발작을 예측하다）</vt:lpstr>
      <vt:lpstr>Purpose</vt:lpstr>
      <vt:lpstr>EEG</vt:lpstr>
      <vt:lpstr>Related work</vt:lpstr>
      <vt:lpstr>Seizure introduction</vt:lpstr>
      <vt:lpstr>CHB-MIT Scalp EEG Database (sEEG)</vt:lpstr>
      <vt:lpstr>Data imbalance</vt:lpstr>
      <vt:lpstr>1D signal to 2D matrix (STFT)</vt:lpstr>
      <vt:lpstr>Model</vt:lpstr>
      <vt:lpstr>Alarm setting</vt:lpstr>
      <vt:lpstr>Contribution</vt:lpstr>
      <vt:lpstr>Contribution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 ZIYANG</dc:creator>
  <cp:lastModifiedBy>GONG ZIYANG</cp:lastModifiedBy>
  <cp:revision>11</cp:revision>
  <dcterms:created xsi:type="dcterms:W3CDTF">2023-05-30T05:49:35Z</dcterms:created>
  <dcterms:modified xsi:type="dcterms:W3CDTF">2023-05-31T04:59:53Z</dcterms:modified>
</cp:coreProperties>
</file>