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307" r:id="rId3"/>
    <p:sldId id="303" r:id="rId4"/>
    <p:sldId id="311" r:id="rId5"/>
    <p:sldId id="312" r:id="rId6"/>
    <p:sldId id="315" r:id="rId7"/>
    <p:sldId id="313" r:id="rId8"/>
    <p:sldId id="31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81806" autoAdjust="0"/>
  </p:normalViewPr>
  <p:slideViewPr>
    <p:cSldViewPr snapToGrid="0">
      <p:cViewPr varScale="1">
        <p:scale>
          <a:sx n="67" d="100"/>
          <a:sy n="67" d="100"/>
        </p:scale>
        <p:origin x="1291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C003E-4B25-438D-8373-DEAB235E3E23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062B4-FD7B-49C6-B959-CCAD71B2FE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040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062B4-FD7B-49C6-B959-CCAD71B2FE1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7910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5545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114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전체</a:t>
            </a:r>
            <a:r>
              <a:rPr lang="en-US" altLang="ko-KR" dirty="0"/>
              <a:t>/</a:t>
            </a:r>
            <a:r>
              <a:rPr lang="ko-KR" altLang="en-US" dirty="0"/>
              <a:t>특정 구간에서 탐지</a:t>
            </a: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전체구간</a:t>
            </a:r>
            <a:r>
              <a:rPr lang="en-US" altLang="ko-KR" dirty="0"/>
              <a:t>/</a:t>
            </a:r>
            <a:r>
              <a:rPr lang="ko-KR" altLang="en-US" dirty="0"/>
              <a:t>일정구간 </a:t>
            </a:r>
            <a:r>
              <a:rPr lang="en-US" altLang="ko-KR" dirty="0" err="1"/>
              <a:t>mfcc</a:t>
            </a:r>
            <a:r>
              <a:rPr lang="ko-KR" altLang="en-US" dirty="0"/>
              <a:t>로 변환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err="1">
                <a:sym typeface="Wingdings" panose="05000000000000000000" pitchFamily="2" charset="2"/>
              </a:rPr>
              <a:t>mfcc</a:t>
            </a:r>
            <a:r>
              <a:rPr lang="en-US" altLang="ko-KR" dirty="0">
                <a:sym typeface="Wingdings" panose="05000000000000000000" pitchFamily="2" charset="2"/>
              </a:rPr>
              <a:t> feature extraction</a:t>
            </a:r>
            <a:r>
              <a:rPr lang="ko-KR" altLang="en-US" dirty="0">
                <a:sym typeface="Wingdings" panose="05000000000000000000" pitchFamily="2" charset="2"/>
              </a:rPr>
              <a:t>을 통해 유사구간 탐지</a:t>
            </a:r>
            <a:endParaRPr lang="en-US" altLang="ko-KR" dirty="0"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>
                <a:sym typeface="Wingdings" panose="05000000000000000000" pitchFamily="2" charset="2"/>
              </a:rPr>
              <a:t>탐지한 유사구간을 </a:t>
            </a:r>
            <a:r>
              <a:rPr lang="en-US" altLang="ko-KR" dirty="0">
                <a:sym typeface="Wingdings" panose="05000000000000000000" pitchFamily="2" charset="2"/>
              </a:rPr>
              <a:t>video frame</a:t>
            </a:r>
            <a:r>
              <a:rPr lang="ko-KR" altLang="en-US" dirty="0">
                <a:sym typeface="Wingdings" panose="05000000000000000000" pitchFamily="2" charset="2"/>
              </a:rPr>
              <a:t>을 통해 분류 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6609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사회적 맥락 파악을 어떻게 할 것인가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</a:t>
            </a:r>
            <a:endParaRPr lang="ko-KR" alt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먼저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image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로부터 뽑아낸 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caption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에서 맥락을 파악함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ko-KR" altLang="en-US" b="0" dirty="0">
              <a:effectLst/>
            </a:endParaRP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ex1) 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교실에서 책을 읽는 학생 → ‘수업 </a:t>
            </a:r>
            <a:r>
              <a:rPr lang="ko-KR" alt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중’이라고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맥락 파악</a:t>
            </a:r>
            <a:endParaRPr lang="ko-KR" altLang="en-US" b="0" dirty="0">
              <a:effectLst/>
            </a:endParaRP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ex2) 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도서관에서 책을 읽는 학생 → ‘독서 </a:t>
            </a:r>
            <a:r>
              <a:rPr lang="ko-KR" alt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중’이라고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맥락 파악</a:t>
            </a:r>
            <a:endParaRPr lang="ko-KR" alt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그 후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맥락을 담은 문장을 재구성 후 출력함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ko-KR" alt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 교실에서 수업을 들으며 책을 읽는 학생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도서관에서 독서를 하고 있는 학생 등</a:t>
            </a:r>
            <a:br>
              <a:rPr lang="ko-KR" altLang="en-US" dirty="0"/>
            </a:b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1619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주제가 다른 세 가지 이상의 동영상 데이터셋 확보 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ko-KR" alt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나레이션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있음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lang="ko-KR" alt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Image Encoder </a:t>
            </a:r>
            <a:r>
              <a:rPr lang="ko-KR" alt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앞단에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객체 탐지 모델 추가 목표</a:t>
            </a:r>
            <a:endParaRPr lang="ko-KR" alt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YOLO, Faster-RCNN, SSD 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중 보다 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captioning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에 적합한 모델 선정하고자 함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ko-KR" alt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그 후 대량의 데이터를 해당 방법으로 </a:t>
            </a:r>
            <a:r>
              <a:rPr lang="ko-KR" alt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전처리하고자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함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ko-KR" altLang="en-US" b="0" dirty="0">
              <a:effectLst/>
            </a:endParaRPr>
          </a:p>
          <a:p>
            <a:br>
              <a:rPr lang="ko-KR" altLang="en-US" dirty="0"/>
            </a:b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5246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9229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데이터셋 추가 수집</a:t>
            </a:r>
          </a:p>
          <a:p>
            <a:pPr marL="457200" rtl="0">
              <a:spcBef>
                <a:spcPts val="0"/>
              </a:spcBef>
              <a:spcAft>
                <a:spcPts val="0"/>
              </a:spcAft>
            </a:pP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한 종류의 데이터에 대한 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종 이상의 비디오 데이터셋 수집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.(</a:t>
            </a:r>
            <a:r>
              <a:rPr lang="ko-KR" alt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나레이션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포함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lang="ko-KR" altLang="en-US" b="0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br>
              <a:rPr lang="ko-KR" altLang="en-US" b="0" dirty="0">
                <a:effectLst/>
              </a:rPr>
            </a:b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객체 탐지를 통해 데이터 </a:t>
            </a:r>
            <a:r>
              <a:rPr lang="ko-KR" alt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전처리</a:t>
            </a:r>
            <a:endParaRPr lang="ko-KR" alt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rtl="0">
              <a:spcBef>
                <a:spcPts val="0"/>
              </a:spcBef>
              <a:spcAft>
                <a:spcPts val="0"/>
              </a:spcAft>
            </a:pPr>
            <a:br>
              <a:rPr lang="ko-KR" altLang="en-US" b="0" dirty="0">
                <a:effectLst/>
              </a:rPr>
            </a:b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faster-</a:t>
            </a:r>
            <a:r>
              <a:rPr lang="en-US" altLang="ko-KR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rcnn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altLang="ko-KR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ssd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yolo 3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가지 모델 조사하여 보다 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captioning</a:t>
            </a:r>
            <a:r>
              <a:rPr lang="ko-KR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에 적합한 모델 찾기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ko-KR" altLang="en-US" b="0" dirty="0">
              <a:effectLst/>
            </a:endParaRPr>
          </a:p>
          <a:p>
            <a:br>
              <a:rPr lang="ko-KR" altLang="en-US" dirty="0"/>
            </a:b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760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1822F0-2AC3-D6EF-271C-3EACC43A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E0A05D3-7D58-F52C-9E15-457F0D254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C86E0B-A91A-37B0-771A-E362054F8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5C69CC0-D59D-47DB-98BE-E3AB6DC42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1A7C14-A514-8A17-6BF3-5D985943B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88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DA7F53-062F-3D22-6212-53CD0E102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CBB8FC9-DEAE-32AF-B670-A716F9724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6938E65-3A87-3E38-001A-5E827A5E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24F57A-D150-E111-30EC-A7F80DC10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44F1173-D59E-4059-4600-50F62AF31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468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CDFF33D-9F26-87DE-B236-7F298ACA1F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8546524-DA38-B774-CD16-D2A5EB758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142C06-A45F-219F-1043-A2548620C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412DB14-8153-33C1-65EA-C244E95C2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7C562D-1350-BA18-406C-F3A49F98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681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574146-1BB0-77AD-48A6-194D6172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6EEC43-1E70-6ED8-A370-5D6D4A063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7411B0A-CD10-3A59-A6EC-2A76CB49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462AD3-CA52-75BF-8ED3-507D5CC5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526A29-D4BE-32F4-2C9B-124F83FA9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938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399C68-051A-B5CD-EF13-307B34A5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059A2C4-46C3-43FC-DEBB-6BB76ED32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5DB51F-5BBC-F8C7-D857-DEB3B2D40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851DFA-FAEB-9F70-DC28-AE4A58AD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50989C7-6AF2-B973-D65E-167864F43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410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E9030A-CD5B-8500-07B8-98E56D05E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37C7B9-E8E6-00B5-2DB1-E7213E3D7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0193220-9BD5-2758-5C86-7EDE1539A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E7865AC-B17E-0874-E6B5-51B7D28FE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2191A63-418E-57A4-CD4A-93E95AB2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746AE4F-1815-159D-12BE-32542040D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32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2D069B-03C0-A058-1BA8-2E04A09D1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163DDF-BCC4-3B9A-2379-0B739AB24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A130BD1-5A7F-F95E-C109-31D6F0E47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86CDBD3-458C-C0F9-F738-A47A435376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5A37BB9-F1F5-2DBC-9A34-4CB535AC5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4D9F2B1-6F2E-709E-EBD7-3B03F74C9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A4EC7F0-AF6A-50C8-20AF-21F1388C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074A1D6-8387-E988-0E47-DD4E41610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98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308A98-057F-0C8F-F8B2-5BBC72EC5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1AB0456-30E5-41AB-4F88-5427435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2DBFFA5-2B46-589A-6EC6-E296FDF7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59DB6D4-33B7-2DF1-D604-09C3C9611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06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DEE2E58-08D6-B0CA-CD8B-B587C433E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72EBC50-12FD-92D6-606F-000E8349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645E157-C116-BD6C-B6C4-C4CDFE779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613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46FE9A-3531-8038-B084-176F63240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3195AA-8CAE-7F5C-FB33-CD09D8300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38C71A1-996F-D649-C7B5-DB03C300A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F1E4FB7-1E37-664F-2359-2E754E4C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D957E95-4438-F81B-9B8B-0C48B3A2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1CBAAF0-2A5A-FFF2-6288-8A8D69D2B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25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D9D55D-BFB5-2B67-58F3-2C12A2D2A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A830DB-C043-A2F7-5AAE-CF30CC998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8FD1126-07A0-273D-B43A-8C2E11257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B43B67C-A7CA-8691-121C-354088F57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D4BFAEB-1E30-60C6-2BE3-53BB3D04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1030B0-6BC9-CC90-E843-339E79928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327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4A8E580-844F-9745-8470-D7806B879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A441D4B-D973-EEC4-726C-F8172B832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05FF30-E8A2-8F8A-E54C-FB08BEE80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E324A-EA40-40CD-8750-55D55D2A969A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F70C09-3034-81D2-9371-9286CD277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0A951D5-5737-C2F0-D9DF-A50A4BADD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78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FFC9C5D-C2E6-4123-9128-1F6A419C1648}"/>
              </a:ext>
            </a:extLst>
          </p:cNvPr>
          <p:cNvSpPr txBox="1"/>
          <p:nvPr/>
        </p:nvSpPr>
        <p:spPr>
          <a:xfrm>
            <a:off x="498254" y="404785"/>
            <a:ext cx="2971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Lab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Seminar</a:t>
            </a:r>
            <a:endParaRPr lang="ko-KR" alt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5A0820-DF2E-435C-8017-BAE7637697F3}"/>
              </a:ext>
            </a:extLst>
          </p:cNvPr>
          <p:cNvSpPr txBox="1"/>
          <p:nvPr/>
        </p:nvSpPr>
        <p:spPr>
          <a:xfrm>
            <a:off x="8901553" y="5821529"/>
            <a:ext cx="335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2023.05.31.</a:t>
            </a:r>
          </a:p>
          <a:p>
            <a:pPr algn="ctr"/>
            <a:r>
              <a:rPr lang="en-US" altLang="ko-KR" dirty="0"/>
              <a:t>Myeonghoe Lee</a:t>
            </a:r>
            <a:endParaRPr lang="ko-KR" altLang="en-US" dirty="0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03BE2E8B-AB68-3910-FB92-51B745E6E7A1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DA882D7-F195-0A62-790E-8DB802FDFF44}"/>
              </a:ext>
            </a:extLst>
          </p:cNvPr>
          <p:cNvSpPr txBox="1"/>
          <p:nvPr/>
        </p:nvSpPr>
        <p:spPr>
          <a:xfrm>
            <a:off x="498254" y="1056121"/>
            <a:ext cx="5051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Intelligent Information Processing Lab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71671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Review 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2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60057" y="1233073"/>
            <a:ext cx="8649051" cy="2116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Sound event detection : my individual subject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Image captioning : collaborative subject</a:t>
            </a:r>
          </a:p>
          <a:p>
            <a:pPr>
              <a:lnSpc>
                <a:spcPct val="150000"/>
              </a:lnSpc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023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Sound event detection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3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60057" y="1233073"/>
            <a:ext cx="5383063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Video : </a:t>
            </a:r>
            <a:r>
              <a:rPr lang="en-US" altLang="ko-KR" dirty="0" err="1"/>
              <a:t>ViViT</a:t>
            </a:r>
            <a:r>
              <a:rPr lang="en-US" altLang="ko-KR" dirty="0"/>
              <a:t> use / video -&gt; frame </a:t>
            </a:r>
            <a:endParaRPr lang="ko-KR" altLang="en-US" dirty="0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CD44C9B0-35D3-482B-1D77-8DAA83791224}"/>
              </a:ext>
            </a:extLst>
          </p:cNvPr>
          <p:cNvGrpSpPr/>
          <p:nvPr/>
        </p:nvGrpSpPr>
        <p:grpSpPr>
          <a:xfrm>
            <a:off x="5840083" y="1790882"/>
            <a:ext cx="5383063" cy="1996114"/>
            <a:chOff x="2726128" y="4554146"/>
            <a:chExt cx="6547449" cy="2141562"/>
          </a:xfrm>
        </p:grpSpPr>
        <p:pic>
          <p:nvPicPr>
            <p:cNvPr id="5" name="Picture 4" descr="Speech Processing for Machine Learning: Filter banks, Mel-Frequency  Cepstral Coefficients (MFCCs) and What's In-Between | Haytham Fayek">
              <a:extLst>
                <a:ext uri="{FF2B5EF4-FFF2-40B4-BE49-F238E27FC236}">
                  <a16:creationId xmlns:a16="http://schemas.microsoft.com/office/drawing/2014/main" id="{75015D86-4E6D-F677-5192-24271E552F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6128" y="4554146"/>
              <a:ext cx="6547449" cy="21415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AB2A4659-9553-3ED9-0D82-A3703A13EE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29251" y="6276551"/>
              <a:ext cx="6175134" cy="109914"/>
            </a:xfrm>
            <a:prstGeom prst="rect">
              <a:avLst/>
            </a:prstGeom>
          </p:spPr>
        </p:pic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6CC4EEFD-42D7-501E-1C64-63670368F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85" y="1687366"/>
            <a:ext cx="4462111" cy="188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D877778-5B4E-8004-8E6E-0AB6E4581A16}"/>
              </a:ext>
            </a:extLst>
          </p:cNvPr>
          <p:cNvSpPr txBox="1"/>
          <p:nvPr/>
        </p:nvSpPr>
        <p:spPr>
          <a:xfrm>
            <a:off x="5840083" y="1233073"/>
            <a:ext cx="5193102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Audio : MFCC feature extraction</a:t>
            </a:r>
            <a:endParaRPr lang="ko-KR" altLang="en-US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5FF66846-5BF5-1299-0036-58DB5B86B3A4}"/>
              </a:ext>
            </a:extLst>
          </p:cNvPr>
          <p:cNvSpPr/>
          <p:nvPr/>
        </p:nvSpPr>
        <p:spPr>
          <a:xfrm>
            <a:off x="352485" y="5165275"/>
            <a:ext cx="11100753" cy="4542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화살표: 오른쪽 14">
            <a:extLst>
              <a:ext uri="{FF2B5EF4-FFF2-40B4-BE49-F238E27FC236}">
                <a16:creationId xmlns:a16="http://schemas.microsoft.com/office/drawing/2014/main" id="{CA86FCED-A7F0-EE70-7B66-0044FBC5CF35}"/>
              </a:ext>
            </a:extLst>
          </p:cNvPr>
          <p:cNvSpPr/>
          <p:nvPr/>
        </p:nvSpPr>
        <p:spPr>
          <a:xfrm rot="3166369">
            <a:off x="2851242" y="4178770"/>
            <a:ext cx="1242204" cy="4542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화살표: 오른쪽 15">
            <a:extLst>
              <a:ext uri="{FF2B5EF4-FFF2-40B4-BE49-F238E27FC236}">
                <a16:creationId xmlns:a16="http://schemas.microsoft.com/office/drawing/2014/main" id="{BE63AD8C-1B3E-D52C-CB96-EF6323115524}"/>
              </a:ext>
            </a:extLst>
          </p:cNvPr>
          <p:cNvSpPr/>
          <p:nvPr/>
        </p:nvSpPr>
        <p:spPr>
          <a:xfrm rot="7431782">
            <a:off x="7007240" y="4202164"/>
            <a:ext cx="1242204" cy="4542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676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Sound event detection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4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60057" y="1233073"/>
            <a:ext cx="5383063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Video : </a:t>
            </a:r>
            <a:r>
              <a:rPr lang="en-US" altLang="ko-KR" dirty="0" err="1"/>
              <a:t>ViViT</a:t>
            </a:r>
            <a:r>
              <a:rPr lang="en-US" altLang="ko-KR" dirty="0"/>
              <a:t> use / video -&gt; frame </a:t>
            </a:r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877778-5B4E-8004-8E6E-0AB6E4581A16}"/>
              </a:ext>
            </a:extLst>
          </p:cNvPr>
          <p:cNvSpPr txBox="1"/>
          <p:nvPr/>
        </p:nvSpPr>
        <p:spPr>
          <a:xfrm>
            <a:off x="5840083" y="1233073"/>
            <a:ext cx="5193102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Audio : MFCC feature extraction</a:t>
            </a:r>
            <a:endParaRPr lang="ko-KR" altLang="en-US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5FF66846-5BF5-1299-0036-58DB5B86B3A4}"/>
              </a:ext>
            </a:extLst>
          </p:cNvPr>
          <p:cNvSpPr/>
          <p:nvPr/>
        </p:nvSpPr>
        <p:spPr>
          <a:xfrm>
            <a:off x="289706" y="2301305"/>
            <a:ext cx="11100753" cy="4542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232641FA-34B8-A7B5-6A72-0CFF47EC2E26}"/>
              </a:ext>
            </a:extLst>
          </p:cNvPr>
          <p:cNvSpPr/>
          <p:nvPr/>
        </p:nvSpPr>
        <p:spPr>
          <a:xfrm>
            <a:off x="260056" y="2135376"/>
            <a:ext cx="2405505" cy="79901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6566AC-EA7F-DD8A-9F17-0C93C51FAE01}"/>
              </a:ext>
            </a:extLst>
          </p:cNvPr>
          <p:cNvSpPr txBox="1"/>
          <p:nvPr/>
        </p:nvSpPr>
        <p:spPr>
          <a:xfrm>
            <a:off x="352485" y="3203608"/>
            <a:ext cx="10516798" cy="1666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dirty="0"/>
              <a:t>Detect in all / specific intervals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altLang="ko-KR" dirty="0" err="1"/>
              <a:t>Conver</a:t>
            </a:r>
            <a:r>
              <a:rPr lang="en-US" altLang="ko-KR" dirty="0"/>
              <a:t> to full / scheduled MFCC </a:t>
            </a:r>
            <a:r>
              <a:rPr lang="en-US" altLang="ko-KR" dirty="0">
                <a:sym typeface="Wingdings" panose="05000000000000000000" pitchFamily="2" charset="2"/>
              </a:rPr>
              <a:t> MFCC feature </a:t>
            </a:r>
            <a:r>
              <a:rPr lang="en-US" altLang="ko-KR" dirty="0" err="1">
                <a:sym typeface="Wingdings" panose="05000000000000000000" pitchFamily="2" charset="2"/>
              </a:rPr>
              <a:t>extaction</a:t>
            </a:r>
            <a:r>
              <a:rPr lang="en-US" altLang="ko-KR" dirty="0">
                <a:sym typeface="Wingdings" panose="05000000000000000000" pitchFamily="2" charset="2"/>
              </a:rPr>
              <a:t> to similar intervals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altLang="ko-KR" dirty="0">
                <a:sym typeface="Wingdings" panose="05000000000000000000" pitchFamily="2" charset="2"/>
              </a:rPr>
              <a:t>Classify detected intervals by video frame</a:t>
            </a:r>
            <a:endParaRPr lang="en-US" altLang="ko-KR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50C2C407-98A1-89C5-9206-5F3C9D15FFDF}"/>
              </a:ext>
            </a:extLst>
          </p:cNvPr>
          <p:cNvSpPr/>
          <p:nvPr/>
        </p:nvSpPr>
        <p:spPr>
          <a:xfrm>
            <a:off x="2665561" y="2135376"/>
            <a:ext cx="2405505" cy="79901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E04C938-9083-A11E-1D84-AC13B1B8F9C1}"/>
              </a:ext>
            </a:extLst>
          </p:cNvPr>
          <p:cNvSpPr/>
          <p:nvPr/>
        </p:nvSpPr>
        <p:spPr>
          <a:xfrm>
            <a:off x="5075920" y="2135376"/>
            <a:ext cx="2405505" cy="79901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8A73361-8BE7-968D-A4B0-9E4F5DBF5061}"/>
              </a:ext>
            </a:extLst>
          </p:cNvPr>
          <p:cNvSpPr/>
          <p:nvPr/>
        </p:nvSpPr>
        <p:spPr>
          <a:xfrm>
            <a:off x="7476571" y="2135376"/>
            <a:ext cx="2405505" cy="79901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3DD8584D-95A0-309C-1250-F1C16E12DF7B}"/>
              </a:ext>
            </a:extLst>
          </p:cNvPr>
          <p:cNvSpPr/>
          <p:nvPr/>
        </p:nvSpPr>
        <p:spPr>
          <a:xfrm>
            <a:off x="9885848" y="2133971"/>
            <a:ext cx="1542887" cy="79901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3B1ACD1-5B57-3ED0-FB59-3A5C7DC48A42}"/>
              </a:ext>
            </a:extLst>
          </p:cNvPr>
          <p:cNvSpPr/>
          <p:nvPr/>
        </p:nvSpPr>
        <p:spPr>
          <a:xfrm>
            <a:off x="9023230" y="2214661"/>
            <a:ext cx="2405505" cy="627579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B1CA430-2BEA-BE5E-A7E3-2AA96D897F8B}"/>
              </a:ext>
            </a:extLst>
          </p:cNvPr>
          <p:cNvSpPr/>
          <p:nvPr/>
        </p:nvSpPr>
        <p:spPr>
          <a:xfrm>
            <a:off x="6609250" y="2214741"/>
            <a:ext cx="2405505" cy="627579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B7D280F5-6DEC-9DE0-2C2B-E70116DCB94D}"/>
              </a:ext>
            </a:extLst>
          </p:cNvPr>
          <p:cNvSpPr/>
          <p:nvPr/>
        </p:nvSpPr>
        <p:spPr>
          <a:xfrm>
            <a:off x="4198891" y="2214661"/>
            <a:ext cx="2405505" cy="627579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B4369F50-0348-1FA8-3055-91E36594117B}"/>
              </a:ext>
            </a:extLst>
          </p:cNvPr>
          <p:cNvSpPr/>
          <p:nvPr/>
        </p:nvSpPr>
        <p:spPr>
          <a:xfrm>
            <a:off x="1778561" y="2214741"/>
            <a:ext cx="2405505" cy="627579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E3EAE3AB-7D77-D0F9-E62A-4C199BE25224}"/>
              </a:ext>
            </a:extLst>
          </p:cNvPr>
          <p:cNvSpPr/>
          <p:nvPr/>
        </p:nvSpPr>
        <p:spPr>
          <a:xfrm>
            <a:off x="260057" y="2214660"/>
            <a:ext cx="1503680" cy="627579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1704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9" grpId="0" animBg="1"/>
      <p:bldP spid="11" grpId="0" animBg="1"/>
      <p:bldP spid="5" grpId="0" animBg="1"/>
      <p:bldP spid="12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Image Captioning – embody a subject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5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60057" y="1233072"/>
            <a:ext cx="12376443" cy="3328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dirty="0"/>
              <a:t>How do we get the social context?</a:t>
            </a:r>
          </a:p>
          <a:p>
            <a:pPr>
              <a:lnSpc>
                <a:spcPct val="200000"/>
              </a:lnSpc>
            </a:pPr>
            <a:r>
              <a:rPr lang="en-US" altLang="ko-KR" dirty="0"/>
              <a:t>First, Contextualization by extracted captions from the image.</a:t>
            </a:r>
            <a:endParaRPr lang="en-US" altLang="ko-KR" b="0" i="0" dirty="0">
              <a:solidFill>
                <a:srgbClr val="000000"/>
              </a:solidFill>
              <a:effectLst/>
              <a:latin typeface="noto"/>
            </a:endParaRP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srgbClr val="000000"/>
                </a:solidFill>
                <a:latin typeface="noto"/>
              </a:rPr>
              <a:t>	ex1) 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a student who reads books in the classroom --&gt; Contextualize 'In </a:t>
            </a:r>
            <a:r>
              <a:rPr lang="en-US" altLang="ko-KR" b="0" i="0" dirty="0" err="1">
                <a:solidFill>
                  <a:srgbClr val="000000"/>
                </a:solidFill>
                <a:effectLst/>
                <a:latin typeface="noto"/>
              </a:rPr>
              <a:t>Class’</a:t>
            </a:r>
            <a:endParaRPr lang="en-US" altLang="ko-KR" b="0" i="0" dirty="0">
              <a:solidFill>
                <a:srgbClr val="000000"/>
              </a:solidFill>
              <a:effectLst/>
              <a:latin typeface="noto"/>
            </a:endParaRP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srgbClr val="000000"/>
                </a:solidFill>
                <a:latin typeface="noto"/>
              </a:rPr>
              <a:t>	ex2)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 a student who reads books in the library --&gt; Understanding the context of "reading“</a:t>
            </a:r>
          </a:p>
          <a:p>
            <a:pPr>
              <a:lnSpc>
                <a:spcPct val="200000"/>
              </a:lnSpc>
            </a:pPr>
            <a:r>
              <a:rPr lang="en-US" altLang="ko-KR" dirty="0"/>
              <a:t>Second, Rebuilds and outputs contextual sentences.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à"/>
            </a:pPr>
            <a:r>
              <a:rPr lang="en-US" altLang="ko-KR" dirty="0"/>
              <a:t>Students who read books while taking classes in the classroom, students who are reading in the library, </a:t>
            </a:r>
            <a:r>
              <a:rPr lang="en-US" altLang="ko-KR" dirty="0" err="1"/>
              <a:t>etc</a:t>
            </a:r>
            <a:endParaRPr lang="en-US" altLang="ko-K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2F847A-D2D8-C8D8-1412-842B1DC10EB5}"/>
              </a:ext>
            </a:extLst>
          </p:cNvPr>
          <p:cNvSpPr txBox="1"/>
          <p:nvPr/>
        </p:nvSpPr>
        <p:spPr>
          <a:xfrm>
            <a:off x="3181350" y="3244334"/>
            <a:ext cx="6362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ko-KR" altLang="en-US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3079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Image Captioning – data preprocessing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6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60057" y="1233072"/>
            <a:ext cx="12376443" cy="2220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dirty="0"/>
              <a:t>Get more than three different movie datasets with different themes(There’s a narration)</a:t>
            </a:r>
          </a:p>
          <a:p>
            <a:pPr>
              <a:lnSpc>
                <a:spcPct val="200000"/>
              </a:lnSpc>
            </a:pPr>
            <a:r>
              <a:rPr lang="en-US" altLang="ko-KR" dirty="0"/>
              <a:t>Objectives to add an object detection model to the front of the Image Encoder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en-US" altLang="ko-KR" dirty="0"/>
              <a:t>We want to select a model that is more suitable for capturing among YOLO, Fast-RCNN, and SSD.</a:t>
            </a:r>
          </a:p>
          <a:p>
            <a:pPr>
              <a:lnSpc>
                <a:spcPct val="200000"/>
              </a:lnSpc>
            </a:pPr>
            <a:r>
              <a:rPr lang="en-US" altLang="ko-KR" dirty="0"/>
              <a:t>Then you want to preprocess large amounts of data in this way.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2F847A-D2D8-C8D8-1412-842B1DC10EB5}"/>
              </a:ext>
            </a:extLst>
          </p:cNvPr>
          <p:cNvSpPr txBox="1"/>
          <p:nvPr/>
        </p:nvSpPr>
        <p:spPr>
          <a:xfrm>
            <a:off x="3181350" y="3244334"/>
            <a:ext cx="6362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ko-KR" altLang="en-US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9432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Image Captioning – Selection of image captioning model recently 3 years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7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60057" y="1233072"/>
            <a:ext cx="123764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Cross-Domain Image Captioning with Discriminative Finetuning (CVPR, 2023)</a:t>
            </a:r>
            <a:endParaRPr lang="en-US" altLang="ko-KR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altLang="ko-KR" b="0" dirty="0">
                <a:effectLst/>
              </a:rPr>
            </a:b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BLIP (2022)</a:t>
            </a:r>
            <a:endParaRPr lang="en-US" altLang="ko-KR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altLang="ko-KR" b="0" dirty="0">
                <a:effectLst/>
              </a:rPr>
            </a:br>
            <a:br>
              <a:rPr lang="en-US" altLang="ko-KR" b="0" dirty="0">
                <a:effectLst/>
              </a:rPr>
            </a:b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pre-knowledge</a:t>
            </a:r>
            <a:endParaRPr lang="en-US" altLang="ko-KR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altLang="ko-KR" b="0" dirty="0">
                <a:effectLst/>
              </a:rPr>
            </a:b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CLIP: contrastive language-image pre-training</a:t>
            </a:r>
            <a:endParaRPr lang="en-US" altLang="ko-KR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altLang="ko-KR" b="0" dirty="0">
                <a:effectLst/>
              </a:rPr>
            </a:b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</a:t>
            </a:r>
            <a:r>
              <a:rPr lang="en-US" altLang="ko-KR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ClipCap</a:t>
            </a: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CLIP Prefix for image Captioning</a:t>
            </a:r>
            <a:endParaRPr lang="en-US" altLang="ko-KR" b="0" dirty="0">
              <a:effectLst/>
            </a:endParaRPr>
          </a:p>
          <a:p>
            <a:br>
              <a:rPr lang="en-US" altLang="ko-KR" dirty="0"/>
            </a:b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08117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Image Captioning – Next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8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60057" y="1233072"/>
            <a:ext cx="1237644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 additional datasets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ko-KR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ko-KR" dirty="0">
                <a:solidFill>
                  <a:srgbClr val="000000"/>
                </a:solidFill>
                <a:latin typeface="Arial" panose="020B0604020202020204" pitchFamily="34" charset="0"/>
              </a:rPr>
              <a:t>Collects three or more video datasets for one type of data.(Include narration)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ko-KR" dirty="0"/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ko-KR" dirty="0"/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ko-KR" dirty="0"/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ko-KR" dirty="0"/>
              <a:t>Data preprocessing with object detection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ko-KR" dirty="0"/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ko-KR" dirty="0"/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ko-KR" dirty="0"/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ko-KR" dirty="0"/>
              <a:t>Find a more suitable model for capturing by investigating three models: fast-</a:t>
            </a:r>
            <a:r>
              <a:rPr lang="en-US" altLang="ko-KR" dirty="0" err="1"/>
              <a:t>rcnn</a:t>
            </a:r>
            <a:r>
              <a:rPr lang="en-US" altLang="ko-KR" dirty="0"/>
              <a:t>, </a:t>
            </a:r>
            <a:r>
              <a:rPr lang="en-US" altLang="ko-KR" dirty="0" err="1"/>
              <a:t>ssd</a:t>
            </a:r>
            <a:r>
              <a:rPr lang="en-US" altLang="ko-KR" dirty="0"/>
              <a:t>, and yolo.</a:t>
            </a:r>
          </a:p>
        </p:txBody>
      </p:sp>
    </p:spTree>
    <p:extLst>
      <p:ext uri="{BB962C8B-B14F-4D97-AF65-F5344CB8AC3E}">
        <p14:creationId xmlns:p14="http://schemas.microsoft.com/office/powerpoint/2010/main" val="674918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18798</TotalTime>
  <Words>532</Words>
  <Application>Microsoft Office PowerPoint</Application>
  <PresentationFormat>와이드스크린</PresentationFormat>
  <Paragraphs>83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noto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 myeonghoe</dc:creator>
  <cp:lastModifiedBy>Leemyeonghoe</cp:lastModifiedBy>
  <cp:revision>259</cp:revision>
  <dcterms:created xsi:type="dcterms:W3CDTF">2022-08-14T06:58:21Z</dcterms:created>
  <dcterms:modified xsi:type="dcterms:W3CDTF">2023-05-31T03:52:48Z</dcterms:modified>
</cp:coreProperties>
</file>