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2" r:id="rId2"/>
    <p:sldId id="257" r:id="rId3"/>
    <p:sldId id="259" r:id="rId4"/>
    <p:sldId id="258" r:id="rId5"/>
    <p:sldId id="260" r:id="rId6"/>
    <p:sldId id="264" r:id="rId7"/>
    <p:sldId id="261" r:id="rId8"/>
    <p:sldId id="267" r:id="rId9"/>
    <p:sldId id="269" r:id="rId10"/>
    <p:sldId id="262" r:id="rId11"/>
    <p:sldId id="277" r:id="rId12"/>
    <p:sldId id="278" r:id="rId13"/>
    <p:sldId id="266" r:id="rId14"/>
    <p:sldId id="275" r:id="rId1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2B0BE"/>
    <a:srgbClr val="9A3854"/>
    <a:srgbClr val="D2849A"/>
    <a:srgbClr val="FFE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82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20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4" d="100"/>
        <a:sy n="4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C81A65-247C-4EA1-A13E-D2201B16205F}" type="datetimeFigureOut">
              <a:rPr lang="ko-KR" altLang="en-US" smtClean="0"/>
              <a:t>2023-06-13</a:t>
            </a:fld>
            <a:endParaRPr lang="ko-KR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ko-KR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03B04-4FB3-4D7C-B125-F27E3AC9C1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0382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36D187-0EDE-AD62-4A12-037F0490EC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ko-KR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61B940C-133C-6E48-4EB6-A31705081F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ko-KR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024A9E-5BF0-80BE-0369-BDDCB7DA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CA7AC-F404-4B6E-A618-8D7F6CB2F99A}" type="datetimeFigureOut">
              <a:rPr lang="ko-KR" altLang="en-US" smtClean="0"/>
              <a:t>2023-06-13</a:t>
            </a:fld>
            <a:endParaRPr lang="ko-KR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E9F0D25-CF6B-B3D6-DA54-429DD955B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94CDBF-24B2-4D37-29BE-C247AFB0B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B1FF-D3EC-4D30-9339-A7DEE2316A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8780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2DB8FD-FBBC-E600-7B8F-9C1C79C48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ko-KR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A0F0BAD-A8B0-1BCE-2427-AAC006E057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ko-KR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234EE5D-4DEB-E033-B71F-9300F4F9E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CA7AC-F404-4B6E-A618-8D7F6CB2F99A}" type="datetimeFigureOut">
              <a:rPr lang="ko-KR" altLang="en-US" smtClean="0"/>
              <a:t>2023-06-13</a:t>
            </a:fld>
            <a:endParaRPr lang="ko-KR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E4F01A-3C46-FFD6-8C39-BF436ECD8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4AC5B3-6FFB-3966-FA45-5CB300AD6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B1FF-D3EC-4D30-9339-A7DEE2316A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5240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44143C2-2F6F-176B-EB7C-1B6FB183DE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ko-KR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AABF093-5A0B-0561-A17C-BF5755FC9F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ko-KR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73A07FD-985A-2E0A-FA34-A705BEBAD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CA7AC-F404-4B6E-A618-8D7F6CB2F99A}" type="datetimeFigureOut">
              <a:rPr lang="ko-KR" altLang="en-US" smtClean="0"/>
              <a:t>2023-06-13</a:t>
            </a:fld>
            <a:endParaRPr lang="ko-KR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B8C97AF-490D-2F9E-9BB4-89703DB77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2BAFDE7-F69F-F204-4CD1-AAA01D5ED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B1FF-D3EC-4D30-9339-A7DEE2316A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6000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BF524D-1141-AA8B-ABAE-5B6AC6EE8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ko-KR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93B4319-9106-E5DA-4E1B-B564BDE857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ko-KR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A15821-4F93-F82B-12A1-499A7890F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CA7AC-F404-4B6E-A618-8D7F6CB2F99A}" type="datetimeFigureOut">
              <a:rPr lang="ko-KR" altLang="en-US" smtClean="0"/>
              <a:t>2023-06-13</a:t>
            </a:fld>
            <a:endParaRPr lang="ko-KR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E0C8CB-BAA4-71A9-5ACB-714917529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AE8C95-D26D-CF47-EF54-8FFF0E53B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B1FF-D3EC-4D30-9339-A7DEE2316A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7157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00EE17-9820-2EC6-C6B3-438D1C840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ko-KR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D34ABB4-DB4A-B133-77A9-0F4D52F20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10CFB2-5BE7-EBA9-C8BC-F7A0226D7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CA7AC-F404-4B6E-A618-8D7F6CB2F99A}" type="datetimeFigureOut">
              <a:rPr lang="ko-KR" altLang="en-US" smtClean="0"/>
              <a:t>2023-06-13</a:t>
            </a:fld>
            <a:endParaRPr lang="ko-KR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CDA51A-4AAA-B1C1-791D-3F145A7A0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C7666AF-13F1-BD9C-B440-4A7F5E8ED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B1FF-D3EC-4D30-9339-A7DEE2316A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1295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4C5F5-16E9-F8E7-827B-353F07306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ko-KR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ECEF17-84CE-069C-B96A-9E0E447CD7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ko-KR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42C16D0-3A01-5415-3C55-BD8DB96333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ko-KR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474D3B8-8B62-484F-B057-4CEE569F3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CA7AC-F404-4B6E-A618-8D7F6CB2F99A}" type="datetimeFigureOut">
              <a:rPr lang="ko-KR" altLang="en-US" smtClean="0"/>
              <a:t>2023-06-13</a:t>
            </a:fld>
            <a:endParaRPr lang="ko-KR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4653C91-7621-D747-E61A-32F055E41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BF0EB3-1F58-7423-3771-E850BE280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B1FF-D3EC-4D30-9339-A7DEE2316A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4515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6A3187-AA88-A654-F0E1-A27C4A6A8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ko-KR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476AF06-5480-9F91-2159-9D071FA1A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F99CB68-7958-EDAC-F24E-4952F0BE13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ko-KR" alt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B1B79EE-B5D6-6F96-8ACD-4A4ACFEE36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D1FBF12-CF71-25BA-18EC-9E9BAF58B9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ko-KR" alt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AFC8998-174B-04EA-255E-6356FEF72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CA7AC-F404-4B6E-A618-8D7F6CB2F99A}" type="datetimeFigureOut">
              <a:rPr lang="ko-KR" altLang="en-US" smtClean="0"/>
              <a:t>2023-06-13</a:t>
            </a:fld>
            <a:endParaRPr lang="ko-KR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E7309D0-6839-23A1-EA49-8371E208E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6CE017E-7040-6204-2117-B19D58D41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B1FF-D3EC-4D30-9339-A7DEE2316A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3879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A88D7F-7105-7037-6FCC-E1D37A354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ko-KR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92F6846-984D-A0FE-D691-4DC67352D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CA7AC-F404-4B6E-A618-8D7F6CB2F99A}" type="datetimeFigureOut">
              <a:rPr lang="ko-KR" altLang="en-US" smtClean="0"/>
              <a:t>2023-06-13</a:t>
            </a:fld>
            <a:endParaRPr lang="ko-KR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84AD754-BC68-376E-EC93-BBECAB47A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DBCF0D5-657D-9EE5-35CC-C2308E823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B1FF-D3EC-4D30-9339-A7DEE2316A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2363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AE515A7-5DC4-CAC6-4448-3C312186A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CA7AC-F404-4B6E-A618-8D7F6CB2F99A}" type="datetimeFigureOut">
              <a:rPr lang="ko-KR" altLang="en-US" smtClean="0"/>
              <a:t>2023-06-13</a:t>
            </a:fld>
            <a:endParaRPr lang="ko-KR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7B1B9A8-1CF6-FBC8-1B84-FD559D0B1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C485D9F-59E6-8A8F-456B-EBB411317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B1FF-D3EC-4D30-9339-A7DEE2316A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9603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4695C5-7711-E3DD-B064-AA163C844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ko-KR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5034B79-9027-1CFC-BD0C-D2E70D6D7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ko-KR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F764450-4EFA-5BCC-26ED-DD39A13507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C3473E-4780-CE81-03B9-ED72F2AB2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CA7AC-F404-4B6E-A618-8D7F6CB2F99A}" type="datetimeFigureOut">
              <a:rPr lang="ko-KR" altLang="en-US" smtClean="0"/>
              <a:t>2023-06-13</a:t>
            </a:fld>
            <a:endParaRPr lang="ko-KR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3A618F1-E1D9-324F-9C32-E9DD57835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0AAD660-C4EB-D4D9-D71B-B2FE35D2F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B1FF-D3EC-4D30-9339-A7DEE2316A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286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ED63F-2CBC-B612-0357-DF964C692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ko-KR" alt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7474FA6-9C70-3274-767A-05C998B655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5054E88-DBBF-C15D-B6C1-0C78D8B731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5FBB45-A5E8-B4E1-5AFA-CFEC1354C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CA7AC-F404-4B6E-A618-8D7F6CB2F99A}" type="datetimeFigureOut">
              <a:rPr lang="ko-KR" altLang="en-US" smtClean="0"/>
              <a:t>2023-06-13</a:t>
            </a:fld>
            <a:endParaRPr lang="ko-KR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4E899BD-5A3A-AFFE-5C8B-35A27F652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CCB77EE-0BD7-0A58-953D-BA2057DD6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B1FF-D3EC-4D30-9339-A7DEE2316A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52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6F3BB66-CDBC-C937-8331-8A57125CD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ko-KR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6EE7A2B-69CA-997D-67E7-DB90B3071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ko-KR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185324-9CAB-6D37-E945-35B1A01465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CA7AC-F404-4B6E-A618-8D7F6CB2F99A}" type="datetimeFigureOut">
              <a:rPr lang="ko-KR" altLang="en-US" smtClean="0"/>
              <a:t>2023-06-13</a:t>
            </a:fld>
            <a:endParaRPr lang="ko-KR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8C5899F-D41C-8518-79D1-CFAA465F0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EFFC7A-8803-0153-7F03-7B3AA0B00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0B1FF-D3EC-4D30-9339-A7DEE2316A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0664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svg"/><Relationship Id="rId3" Type="http://schemas.openxmlformats.org/officeDocument/2006/relationships/image" Target="../media/image34.png"/><Relationship Id="rId7" Type="http://schemas.openxmlformats.org/officeDocument/2006/relationships/image" Target="../media/image38.svg"/><Relationship Id="rId12" Type="http://schemas.openxmlformats.org/officeDocument/2006/relationships/image" Target="../media/image43.png"/><Relationship Id="rId17" Type="http://schemas.openxmlformats.org/officeDocument/2006/relationships/image" Target="../media/image48.svg"/><Relationship Id="rId2" Type="http://schemas.openxmlformats.org/officeDocument/2006/relationships/image" Target="../media/image33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svg"/><Relationship Id="rId5" Type="http://schemas.openxmlformats.org/officeDocument/2006/relationships/image" Target="../media/image36.png"/><Relationship Id="rId15" Type="http://schemas.openxmlformats.org/officeDocument/2006/relationships/image" Target="../media/image46.sv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svg"/><Relationship Id="rId1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AF6CFB-C99B-B1BC-38AA-A6DB7D687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10" y="1475468"/>
            <a:ext cx="10868609" cy="3423103"/>
          </a:xfrm>
        </p:spPr>
        <p:txBody>
          <a:bodyPr>
            <a:normAutofit/>
          </a:bodyPr>
          <a:lstStyle/>
          <a:p>
            <a:pPr algn="ctr"/>
            <a:br>
              <a:rPr lang="en-US" altLang="ko-KR" dirty="0"/>
            </a:br>
            <a:r>
              <a:rPr lang="en-US" altLang="ko-KR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EEG</a:t>
            </a:r>
            <a:br>
              <a:rPr lang="en-US" altLang="ko-KR" dirty="0"/>
            </a:br>
            <a:br>
              <a:rPr lang="en-US" altLang="ko-KR" dirty="0"/>
            </a:br>
            <a:r>
              <a:rPr lang="en-US" altLang="ko-KR" sz="40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Predicting epileptic seizures</a:t>
            </a:r>
            <a:br>
              <a:rPr lang="en-US" altLang="ko-KR" sz="40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</a:br>
            <a:r>
              <a:rPr lang="zh-CN" altLang="en-US" sz="40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（</a:t>
            </a:r>
            <a:r>
              <a:rPr lang="ko-KR" altLang="en-US" sz="4000" dirty="0">
                <a:latin typeface="Adobe Heiti Std R" panose="020B0400000000000000" pitchFamily="34" charset="-128"/>
              </a:rPr>
              <a:t>간질 발작을 예측하다</a:t>
            </a:r>
            <a:r>
              <a:rPr lang="zh-CN" altLang="en-US" sz="40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）</a:t>
            </a:r>
            <a:endParaRPr lang="ko-KR" altLang="en-US" dirty="0">
              <a:latin typeface="Adobe Heiti Std R" panose="020B0400000000000000" pitchFamily="34" charset="-128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9EB8D6C-09E4-3FB3-D16D-1ED5D7E83A33}"/>
              </a:ext>
            </a:extLst>
          </p:cNvPr>
          <p:cNvSpPr/>
          <p:nvPr/>
        </p:nvSpPr>
        <p:spPr>
          <a:xfrm>
            <a:off x="0" y="0"/>
            <a:ext cx="12192000" cy="353568"/>
          </a:xfrm>
          <a:prstGeom prst="rect">
            <a:avLst/>
          </a:prstGeom>
          <a:solidFill>
            <a:srgbClr val="E2B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55EC5B7-87E1-7194-CC0B-D372911F1AC6}"/>
              </a:ext>
            </a:extLst>
          </p:cNvPr>
          <p:cNvSpPr/>
          <p:nvPr/>
        </p:nvSpPr>
        <p:spPr>
          <a:xfrm>
            <a:off x="0" y="6504432"/>
            <a:ext cx="12192000" cy="353568"/>
          </a:xfrm>
          <a:prstGeom prst="rect">
            <a:avLst/>
          </a:prstGeom>
          <a:solidFill>
            <a:srgbClr val="E2B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232240C1-2A49-9BAC-2780-74FE1374D533}"/>
              </a:ext>
            </a:extLst>
          </p:cNvPr>
          <p:cNvCxnSpPr>
            <a:cxnSpLocks/>
          </p:cNvCxnSpPr>
          <p:nvPr/>
        </p:nvCxnSpPr>
        <p:spPr>
          <a:xfrm>
            <a:off x="4355592" y="3096768"/>
            <a:ext cx="4002024" cy="0"/>
          </a:xfrm>
          <a:prstGeom prst="line">
            <a:avLst/>
          </a:prstGeom>
          <a:ln w="57150">
            <a:solidFill>
              <a:srgbClr val="9A38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副标题 2">
            <a:extLst>
              <a:ext uri="{FF2B5EF4-FFF2-40B4-BE49-F238E27FC236}">
                <a16:creationId xmlns:a16="http://schemas.microsoft.com/office/drawing/2014/main" id="{633395DA-301C-AFFF-94C5-ECEF182F7719}"/>
              </a:ext>
            </a:extLst>
          </p:cNvPr>
          <p:cNvSpPr txBox="1">
            <a:spLocks/>
          </p:cNvSpPr>
          <p:nvPr/>
        </p:nvSpPr>
        <p:spPr>
          <a:xfrm>
            <a:off x="5547360" y="5492496"/>
            <a:ext cx="1834896" cy="780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800" dirty="0"/>
              <a:t>Ziyang Gong </a:t>
            </a:r>
          </a:p>
          <a:p>
            <a:pPr marL="0" indent="0">
              <a:buNone/>
            </a:pPr>
            <a:r>
              <a:rPr lang="en-US" altLang="ko-KR" sz="1800" dirty="0"/>
              <a:t>2023.6.14</a:t>
            </a:r>
          </a:p>
        </p:txBody>
      </p:sp>
    </p:spTree>
    <p:extLst>
      <p:ext uri="{BB962C8B-B14F-4D97-AF65-F5344CB8AC3E}">
        <p14:creationId xmlns:p14="http://schemas.microsoft.com/office/powerpoint/2010/main" val="3340868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A548FC-A5E5-21E2-EBC5-A47D635BF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3568"/>
            <a:ext cx="10515600" cy="1325563"/>
          </a:xfrm>
        </p:spPr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0DF42F1-87CC-BB2C-954D-6B5C07A8C863}"/>
              </a:ext>
            </a:extLst>
          </p:cNvPr>
          <p:cNvSpPr/>
          <p:nvPr/>
        </p:nvSpPr>
        <p:spPr>
          <a:xfrm>
            <a:off x="0" y="0"/>
            <a:ext cx="12192000" cy="353568"/>
          </a:xfrm>
          <a:prstGeom prst="rect">
            <a:avLst/>
          </a:prstGeom>
          <a:solidFill>
            <a:srgbClr val="E2B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3950D1C-5A35-B763-F936-118B4470DF8D}"/>
              </a:ext>
            </a:extLst>
          </p:cNvPr>
          <p:cNvSpPr/>
          <p:nvPr/>
        </p:nvSpPr>
        <p:spPr>
          <a:xfrm>
            <a:off x="0" y="6504432"/>
            <a:ext cx="12192000" cy="353568"/>
          </a:xfrm>
          <a:prstGeom prst="rect">
            <a:avLst/>
          </a:prstGeom>
          <a:solidFill>
            <a:srgbClr val="E2B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3BEBC5B-348D-7A3C-7FCA-5EC8DB21E888}"/>
              </a:ext>
            </a:extLst>
          </p:cNvPr>
          <p:cNvSpPr txBox="1"/>
          <p:nvPr/>
        </p:nvSpPr>
        <p:spPr>
          <a:xfrm>
            <a:off x="11791098" y="6504432"/>
            <a:ext cx="400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9</a:t>
            </a:r>
            <a:endParaRPr lang="ko-KR" altLang="en-US" dirty="0"/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3DA3118A-74F7-257E-5A88-A048465F64D9}"/>
              </a:ext>
            </a:extLst>
          </p:cNvPr>
          <p:cNvCxnSpPr>
            <a:cxnSpLocks/>
          </p:cNvCxnSpPr>
          <p:nvPr/>
        </p:nvCxnSpPr>
        <p:spPr>
          <a:xfrm>
            <a:off x="760614" y="1340566"/>
            <a:ext cx="6757416" cy="0"/>
          </a:xfrm>
          <a:prstGeom prst="line">
            <a:avLst/>
          </a:prstGeom>
          <a:ln w="12700">
            <a:solidFill>
              <a:srgbClr val="9A38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6332A2E3-D9BA-7ADA-1F16-2A6C4ED03CED}"/>
              </a:ext>
            </a:extLst>
          </p:cNvPr>
          <p:cNvSpPr txBox="1"/>
          <p:nvPr/>
        </p:nvSpPr>
        <p:spPr>
          <a:xfrm>
            <a:off x="914400" y="1612669"/>
            <a:ext cx="5441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Method Ⅰ</a:t>
            </a:r>
            <a:r>
              <a:rPr lang="en-US" altLang="ko-KR" b="1" dirty="0"/>
              <a:t>(1D signal + ID TCN model)</a:t>
            </a:r>
            <a:endParaRPr lang="ko-KR" altLang="en-US" b="1" dirty="0"/>
          </a:p>
        </p:txBody>
      </p:sp>
      <p:pic>
        <p:nvPicPr>
          <p:cNvPr id="4" name="图片 3" descr="电脑萤幕画面&#10;&#10;低可信度描述已自动生成">
            <a:extLst>
              <a:ext uri="{FF2B5EF4-FFF2-40B4-BE49-F238E27FC236}">
                <a16:creationId xmlns:a16="http://schemas.microsoft.com/office/drawing/2014/main" id="{CD1D2DEC-8A27-7131-8171-F506FA3C36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730" r="50778" b="1730"/>
          <a:stretch/>
        </p:blipFill>
        <p:spPr>
          <a:xfrm>
            <a:off x="439965" y="2897824"/>
            <a:ext cx="1631576" cy="1295400"/>
          </a:xfrm>
          <a:prstGeom prst="rect">
            <a:avLst/>
          </a:prstGeom>
        </p:spPr>
      </p:pic>
      <p:pic>
        <p:nvPicPr>
          <p:cNvPr id="9" name="图片 8" descr="图示&#10;&#10;描述已自动生成">
            <a:extLst>
              <a:ext uri="{FF2B5EF4-FFF2-40B4-BE49-F238E27FC236}">
                <a16:creationId xmlns:a16="http://schemas.microsoft.com/office/drawing/2014/main" id="{B4F5E4A0-A7AC-06B5-673A-E1D6E4BADB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81" t="14355" r="46582" b="18239"/>
          <a:stretch/>
        </p:blipFill>
        <p:spPr bwMode="auto">
          <a:xfrm>
            <a:off x="4735706" y="2600371"/>
            <a:ext cx="3936739" cy="3071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E3B04D94-4F09-D468-549F-A7AFFEA95678}"/>
              </a:ext>
            </a:extLst>
          </p:cNvPr>
          <p:cNvCxnSpPr>
            <a:cxnSpLocks/>
          </p:cNvCxnSpPr>
          <p:nvPr/>
        </p:nvCxnSpPr>
        <p:spPr>
          <a:xfrm>
            <a:off x="2801706" y="4632933"/>
            <a:ext cx="0" cy="4228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图片 14">
            <a:extLst>
              <a:ext uri="{FF2B5EF4-FFF2-40B4-BE49-F238E27FC236}">
                <a16:creationId xmlns:a16="http://schemas.microsoft.com/office/drawing/2014/main" id="{BFE4081C-9ECA-8B75-E8F7-B5BEFC5C9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2445" y="2436113"/>
            <a:ext cx="3040845" cy="3266790"/>
          </a:xfrm>
          <a:prstGeom prst="rect">
            <a:avLst/>
          </a:prstGeom>
        </p:spPr>
      </p:pic>
      <p:sp>
        <p:nvSpPr>
          <p:cNvPr id="29" name="矩形 28">
            <a:extLst>
              <a:ext uri="{FF2B5EF4-FFF2-40B4-BE49-F238E27FC236}">
                <a16:creationId xmlns:a16="http://schemas.microsoft.com/office/drawing/2014/main" id="{58133AC2-7F02-3F40-B701-28053A7A7666}"/>
              </a:ext>
            </a:extLst>
          </p:cNvPr>
          <p:cNvSpPr/>
          <p:nvPr/>
        </p:nvSpPr>
        <p:spPr>
          <a:xfrm>
            <a:off x="4848869" y="2084204"/>
            <a:ext cx="3037001" cy="3454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流程图: 接点 30">
            <a:extLst>
              <a:ext uri="{FF2B5EF4-FFF2-40B4-BE49-F238E27FC236}">
                <a16:creationId xmlns:a16="http://schemas.microsoft.com/office/drawing/2014/main" id="{4CD7A1EF-82F6-340E-A9ED-A63255A7595B}"/>
              </a:ext>
            </a:extLst>
          </p:cNvPr>
          <p:cNvSpPr/>
          <p:nvPr/>
        </p:nvSpPr>
        <p:spPr>
          <a:xfrm>
            <a:off x="5352621" y="2127231"/>
            <a:ext cx="223210" cy="269151"/>
          </a:xfrm>
          <a:prstGeom prst="flowChartConnector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1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流程图: 接点 32">
            <a:extLst>
              <a:ext uri="{FF2B5EF4-FFF2-40B4-BE49-F238E27FC236}">
                <a16:creationId xmlns:a16="http://schemas.microsoft.com/office/drawing/2014/main" id="{20DCDFCB-AF79-8AD8-3474-7C7C438BC4AA}"/>
              </a:ext>
            </a:extLst>
          </p:cNvPr>
          <p:cNvSpPr/>
          <p:nvPr/>
        </p:nvSpPr>
        <p:spPr>
          <a:xfrm>
            <a:off x="7196853" y="2111713"/>
            <a:ext cx="223210" cy="269151"/>
          </a:xfrm>
          <a:prstGeom prst="flowChartConnector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0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D448610D-5FD7-268A-54F9-419A65928AF2}"/>
              </a:ext>
            </a:extLst>
          </p:cNvPr>
          <p:cNvSpPr txBox="1"/>
          <p:nvPr/>
        </p:nvSpPr>
        <p:spPr>
          <a:xfrm>
            <a:off x="0" y="5267213"/>
            <a:ext cx="7575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input</a:t>
            </a:r>
            <a:endParaRPr lang="ko-KR" altLang="en-US" sz="1600" dirty="0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8DC8C25E-53C1-ED52-453F-A12B6882245C}"/>
              </a:ext>
            </a:extLst>
          </p:cNvPr>
          <p:cNvSpPr txBox="1"/>
          <p:nvPr/>
        </p:nvSpPr>
        <p:spPr>
          <a:xfrm>
            <a:off x="7923815" y="2091066"/>
            <a:ext cx="936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output</a:t>
            </a:r>
            <a:endParaRPr lang="ko-KR" altLang="en-US" sz="1600" dirty="0"/>
          </a:p>
        </p:txBody>
      </p:sp>
      <p:grpSp>
        <p:nvGrpSpPr>
          <p:cNvPr id="127" name="组合 126">
            <a:extLst>
              <a:ext uri="{FF2B5EF4-FFF2-40B4-BE49-F238E27FC236}">
                <a16:creationId xmlns:a16="http://schemas.microsoft.com/office/drawing/2014/main" id="{2A94C814-13C3-50C3-44DE-71986A81F94D}"/>
              </a:ext>
            </a:extLst>
          </p:cNvPr>
          <p:cNvGrpSpPr/>
          <p:nvPr/>
        </p:nvGrpSpPr>
        <p:grpSpPr>
          <a:xfrm>
            <a:off x="669903" y="5203705"/>
            <a:ext cx="3812447" cy="375520"/>
            <a:chOff x="760614" y="4930446"/>
            <a:chExt cx="4528561" cy="499551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4F312C4-A7C3-481B-6FFE-5ED2C104033D}"/>
                </a:ext>
              </a:extLst>
            </p:cNvPr>
            <p:cNvSpPr/>
            <p:nvPr/>
          </p:nvSpPr>
          <p:spPr>
            <a:xfrm>
              <a:off x="760614" y="5038380"/>
              <a:ext cx="4528561" cy="39161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流程图: 接点 12">
              <a:extLst>
                <a:ext uri="{FF2B5EF4-FFF2-40B4-BE49-F238E27FC236}">
                  <a16:creationId xmlns:a16="http://schemas.microsoft.com/office/drawing/2014/main" id="{C7E6E7B7-D051-C18D-DF77-09AA481FB8A3}"/>
                </a:ext>
              </a:extLst>
            </p:cNvPr>
            <p:cNvSpPr/>
            <p:nvPr/>
          </p:nvSpPr>
          <p:spPr>
            <a:xfrm>
              <a:off x="827851" y="5100165"/>
              <a:ext cx="278807" cy="28778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流程图: 接点 16">
              <a:extLst>
                <a:ext uri="{FF2B5EF4-FFF2-40B4-BE49-F238E27FC236}">
                  <a16:creationId xmlns:a16="http://schemas.microsoft.com/office/drawing/2014/main" id="{ADEB07DA-C946-A571-485A-48BE3748720B}"/>
                </a:ext>
              </a:extLst>
            </p:cNvPr>
            <p:cNvSpPr/>
            <p:nvPr/>
          </p:nvSpPr>
          <p:spPr>
            <a:xfrm>
              <a:off x="1145425" y="5101432"/>
              <a:ext cx="278807" cy="28778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流程图: 接点 17">
              <a:extLst>
                <a:ext uri="{FF2B5EF4-FFF2-40B4-BE49-F238E27FC236}">
                  <a16:creationId xmlns:a16="http://schemas.microsoft.com/office/drawing/2014/main" id="{6902EBBF-48E2-98CC-B948-7EE3F87414EC}"/>
                </a:ext>
              </a:extLst>
            </p:cNvPr>
            <p:cNvSpPr/>
            <p:nvPr/>
          </p:nvSpPr>
          <p:spPr>
            <a:xfrm>
              <a:off x="1500412" y="5110798"/>
              <a:ext cx="278807" cy="28778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流程图: 接点 18">
              <a:extLst>
                <a:ext uri="{FF2B5EF4-FFF2-40B4-BE49-F238E27FC236}">
                  <a16:creationId xmlns:a16="http://schemas.microsoft.com/office/drawing/2014/main" id="{58AFA16C-1C3B-B482-E87A-1B3B630395F2}"/>
                </a:ext>
              </a:extLst>
            </p:cNvPr>
            <p:cNvSpPr/>
            <p:nvPr/>
          </p:nvSpPr>
          <p:spPr>
            <a:xfrm>
              <a:off x="3219512" y="5107490"/>
              <a:ext cx="278807" cy="287786"/>
            </a:xfrm>
            <a:prstGeom prst="flowChartConnector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流程图: 接点 19">
              <a:extLst>
                <a:ext uri="{FF2B5EF4-FFF2-40B4-BE49-F238E27FC236}">
                  <a16:creationId xmlns:a16="http://schemas.microsoft.com/office/drawing/2014/main" id="{65788D0E-6D63-106C-811B-7FEF561E3EF0}"/>
                </a:ext>
              </a:extLst>
            </p:cNvPr>
            <p:cNvSpPr/>
            <p:nvPr/>
          </p:nvSpPr>
          <p:spPr>
            <a:xfrm>
              <a:off x="3546832" y="5107818"/>
              <a:ext cx="278807" cy="287786"/>
            </a:xfrm>
            <a:prstGeom prst="flowChartConnector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流程图: 接点 20">
              <a:extLst>
                <a:ext uri="{FF2B5EF4-FFF2-40B4-BE49-F238E27FC236}">
                  <a16:creationId xmlns:a16="http://schemas.microsoft.com/office/drawing/2014/main" id="{FE52047E-C768-F6FC-DBBF-6B9D6B93DD29}"/>
                </a:ext>
              </a:extLst>
            </p:cNvPr>
            <p:cNvSpPr/>
            <p:nvPr/>
          </p:nvSpPr>
          <p:spPr>
            <a:xfrm>
              <a:off x="1855398" y="5110802"/>
              <a:ext cx="278807" cy="287786"/>
            </a:xfrm>
            <a:prstGeom prst="flowChartConnector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流程图: 接点 21">
              <a:extLst>
                <a:ext uri="{FF2B5EF4-FFF2-40B4-BE49-F238E27FC236}">
                  <a16:creationId xmlns:a16="http://schemas.microsoft.com/office/drawing/2014/main" id="{9320ACC3-E34C-86F1-CE6B-4ACD3FBD36C1}"/>
                </a:ext>
              </a:extLst>
            </p:cNvPr>
            <p:cNvSpPr/>
            <p:nvPr/>
          </p:nvSpPr>
          <p:spPr>
            <a:xfrm>
              <a:off x="2545964" y="5109428"/>
              <a:ext cx="278807" cy="287786"/>
            </a:xfrm>
            <a:prstGeom prst="flowChartConnector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流程图: 接点 22">
              <a:extLst>
                <a:ext uri="{FF2B5EF4-FFF2-40B4-BE49-F238E27FC236}">
                  <a16:creationId xmlns:a16="http://schemas.microsoft.com/office/drawing/2014/main" id="{866D1F15-7FFD-5A0F-2DCD-1D485443218D}"/>
                </a:ext>
              </a:extLst>
            </p:cNvPr>
            <p:cNvSpPr/>
            <p:nvPr/>
          </p:nvSpPr>
          <p:spPr>
            <a:xfrm>
              <a:off x="2890927" y="5107597"/>
              <a:ext cx="278807" cy="287786"/>
            </a:xfrm>
            <a:prstGeom prst="flowChartConnector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流程图: 接点 23">
              <a:extLst>
                <a:ext uri="{FF2B5EF4-FFF2-40B4-BE49-F238E27FC236}">
                  <a16:creationId xmlns:a16="http://schemas.microsoft.com/office/drawing/2014/main" id="{B2FF9E8E-1188-DF19-63F4-4716CD562045}"/>
                </a:ext>
              </a:extLst>
            </p:cNvPr>
            <p:cNvSpPr/>
            <p:nvPr/>
          </p:nvSpPr>
          <p:spPr>
            <a:xfrm>
              <a:off x="2210384" y="5111805"/>
              <a:ext cx="278807" cy="287786"/>
            </a:xfrm>
            <a:prstGeom prst="flowChartConnector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流程图: 接点 25">
              <a:extLst>
                <a:ext uri="{FF2B5EF4-FFF2-40B4-BE49-F238E27FC236}">
                  <a16:creationId xmlns:a16="http://schemas.microsoft.com/office/drawing/2014/main" id="{5CD0F513-3A3B-B865-395C-620DBC8DD570}"/>
                </a:ext>
              </a:extLst>
            </p:cNvPr>
            <p:cNvSpPr/>
            <p:nvPr/>
          </p:nvSpPr>
          <p:spPr>
            <a:xfrm>
              <a:off x="4275613" y="5111078"/>
              <a:ext cx="278807" cy="287786"/>
            </a:xfrm>
            <a:prstGeom prst="flowChartConnector">
              <a:avLst/>
            </a:prstGeom>
            <a:solidFill>
              <a:srgbClr val="E2B0B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4" name="流程图: 接点 123">
              <a:extLst>
                <a:ext uri="{FF2B5EF4-FFF2-40B4-BE49-F238E27FC236}">
                  <a16:creationId xmlns:a16="http://schemas.microsoft.com/office/drawing/2014/main" id="{2AC81D92-9FD6-77F3-8484-3C9C9300E533}"/>
                </a:ext>
              </a:extLst>
            </p:cNvPr>
            <p:cNvSpPr/>
            <p:nvPr/>
          </p:nvSpPr>
          <p:spPr>
            <a:xfrm>
              <a:off x="4614565" y="5111684"/>
              <a:ext cx="278807" cy="287786"/>
            </a:xfrm>
            <a:prstGeom prst="flowChartConnector">
              <a:avLst/>
            </a:prstGeom>
            <a:solidFill>
              <a:srgbClr val="E2B0B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5" name="流程图: 接点 124">
              <a:extLst>
                <a:ext uri="{FF2B5EF4-FFF2-40B4-BE49-F238E27FC236}">
                  <a16:creationId xmlns:a16="http://schemas.microsoft.com/office/drawing/2014/main" id="{A698B38F-F0C9-B491-4908-61CDEEBA5BC4}"/>
                </a:ext>
              </a:extLst>
            </p:cNvPr>
            <p:cNvSpPr/>
            <p:nvPr/>
          </p:nvSpPr>
          <p:spPr>
            <a:xfrm>
              <a:off x="4965014" y="5107490"/>
              <a:ext cx="278807" cy="287786"/>
            </a:xfrm>
            <a:prstGeom prst="flowChartConnector">
              <a:avLst/>
            </a:prstGeom>
            <a:solidFill>
              <a:srgbClr val="E2B0B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6" name="文本框 125">
              <a:extLst>
                <a:ext uri="{FF2B5EF4-FFF2-40B4-BE49-F238E27FC236}">
                  <a16:creationId xmlns:a16="http://schemas.microsoft.com/office/drawing/2014/main" id="{D0703038-4F6A-75B5-AB2F-B465C193270C}"/>
                </a:ext>
              </a:extLst>
            </p:cNvPr>
            <p:cNvSpPr txBox="1"/>
            <p:nvPr/>
          </p:nvSpPr>
          <p:spPr>
            <a:xfrm>
              <a:off x="3898415" y="4930446"/>
              <a:ext cx="168902" cy="491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…</a:t>
              </a:r>
              <a:endParaRPr lang="ko-KR" altLang="en-US" dirty="0"/>
            </a:p>
          </p:txBody>
        </p:sp>
      </p:grpSp>
      <p:pic>
        <p:nvPicPr>
          <p:cNvPr id="130" name="图形 129" descr="徽章关注 轮廓">
            <a:extLst>
              <a:ext uri="{FF2B5EF4-FFF2-40B4-BE49-F238E27FC236}">
                <a16:creationId xmlns:a16="http://schemas.microsoft.com/office/drawing/2014/main" id="{4B09FEF7-E4C4-2F20-172F-1E98BB536D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18960" y="4656758"/>
            <a:ext cx="307950" cy="307950"/>
          </a:xfrm>
          <a:prstGeom prst="rect">
            <a:avLst/>
          </a:prstGeom>
        </p:spPr>
      </p:pic>
      <p:sp>
        <p:nvSpPr>
          <p:cNvPr id="134" name="左大括号 133">
            <a:extLst>
              <a:ext uri="{FF2B5EF4-FFF2-40B4-BE49-F238E27FC236}">
                <a16:creationId xmlns:a16="http://schemas.microsoft.com/office/drawing/2014/main" id="{FAA86B69-8C0B-2763-EB6E-CDC13ABDE7AC}"/>
              </a:ext>
            </a:extLst>
          </p:cNvPr>
          <p:cNvSpPr/>
          <p:nvPr/>
        </p:nvSpPr>
        <p:spPr>
          <a:xfrm rot="16200000">
            <a:off x="8029367" y="2520512"/>
            <a:ext cx="422378" cy="693972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5" name="文本框 134">
            <a:extLst>
              <a:ext uri="{FF2B5EF4-FFF2-40B4-BE49-F238E27FC236}">
                <a16:creationId xmlns:a16="http://schemas.microsoft.com/office/drawing/2014/main" id="{861671BB-9516-5B51-4917-2FD51E11AE04}"/>
              </a:ext>
            </a:extLst>
          </p:cNvPr>
          <p:cNvSpPr txBox="1"/>
          <p:nvPr/>
        </p:nvSpPr>
        <p:spPr>
          <a:xfrm>
            <a:off x="6355976" y="6155648"/>
            <a:ext cx="5917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TCN(</a:t>
            </a:r>
            <a:r>
              <a:rPr lang="en-US" altLang="ko-KR" b="0" i="0" dirty="0">
                <a:solidFill>
                  <a:srgbClr val="4D4D4D"/>
                </a:solidFill>
                <a:effectLst/>
                <a:latin typeface="-apple-system"/>
              </a:rPr>
              <a:t>Temporal Convolutional Network</a:t>
            </a:r>
            <a:r>
              <a:rPr lang="en-US" altLang="ko-KR" dirty="0"/>
              <a:t>)</a:t>
            </a:r>
            <a:endParaRPr lang="ko-KR" altLang="en-US" dirty="0"/>
          </a:p>
        </p:txBody>
      </p:sp>
      <p:grpSp>
        <p:nvGrpSpPr>
          <p:cNvPr id="136" name="组合 135">
            <a:extLst>
              <a:ext uri="{FF2B5EF4-FFF2-40B4-BE49-F238E27FC236}">
                <a16:creationId xmlns:a16="http://schemas.microsoft.com/office/drawing/2014/main" id="{3EDB9820-B366-0431-6C05-BC547B94B40F}"/>
              </a:ext>
            </a:extLst>
          </p:cNvPr>
          <p:cNvGrpSpPr/>
          <p:nvPr/>
        </p:nvGrpSpPr>
        <p:grpSpPr>
          <a:xfrm>
            <a:off x="2122892" y="3116800"/>
            <a:ext cx="2203926" cy="1010104"/>
            <a:chOff x="2122892" y="3116800"/>
            <a:chExt cx="2203926" cy="1010104"/>
          </a:xfrm>
        </p:grpSpPr>
        <p:grpSp>
          <p:nvGrpSpPr>
            <p:cNvPr id="128" name="组合 127">
              <a:extLst>
                <a:ext uri="{FF2B5EF4-FFF2-40B4-BE49-F238E27FC236}">
                  <a16:creationId xmlns:a16="http://schemas.microsoft.com/office/drawing/2014/main" id="{9ABE9DF2-71A6-317B-C304-B1957C05D1A9}"/>
                </a:ext>
              </a:extLst>
            </p:cNvPr>
            <p:cNvGrpSpPr/>
            <p:nvPr/>
          </p:nvGrpSpPr>
          <p:grpSpPr>
            <a:xfrm>
              <a:off x="2541708" y="3116800"/>
              <a:ext cx="1785110" cy="1010104"/>
              <a:chOff x="2214646" y="3126037"/>
              <a:chExt cx="1785110" cy="1010104"/>
            </a:xfrm>
          </p:grpSpPr>
          <p:grpSp>
            <p:nvGrpSpPr>
              <p:cNvPr id="70" name="组合 69">
                <a:extLst>
                  <a:ext uri="{FF2B5EF4-FFF2-40B4-BE49-F238E27FC236}">
                    <a16:creationId xmlns:a16="http://schemas.microsoft.com/office/drawing/2014/main" id="{9EF08478-24DC-1A74-00C9-C40543C0E477}"/>
                  </a:ext>
                </a:extLst>
              </p:cNvPr>
              <p:cNvGrpSpPr/>
              <p:nvPr/>
            </p:nvGrpSpPr>
            <p:grpSpPr>
              <a:xfrm>
                <a:off x="2220332" y="3126037"/>
                <a:ext cx="1769660" cy="166907"/>
                <a:chOff x="339621" y="4296713"/>
                <a:chExt cx="3640360" cy="353558"/>
              </a:xfrm>
            </p:grpSpPr>
            <p:sp>
              <p:nvSpPr>
                <p:cNvPr id="71" name="矩形 70">
                  <a:extLst>
                    <a:ext uri="{FF2B5EF4-FFF2-40B4-BE49-F238E27FC236}">
                      <a16:creationId xmlns:a16="http://schemas.microsoft.com/office/drawing/2014/main" id="{C2DD947C-7D39-BD2E-8678-06C173A06B4F}"/>
                    </a:ext>
                  </a:extLst>
                </p:cNvPr>
                <p:cNvSpPr/>
                <p:nvPr/>
              </p:nvSpPr>
              <p:spPr>
                <a:xfrm>
                  <a:off x="339621" y="4296713"/>
                  <a:ext cx="3640360" cy="35355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2" name="流程图: 接点 71">
                  <a:extLst>
                    <a:ext uri="{FF2B5EF4-FFF2-40B4-BE49-F238E27FC236}">
                      <a16:creationId xmlns:a16="http://schemas.microsoft.com/office/drawing/2014/main" id="{013F0C59-1E33-D118-EC13-96D9F9EDD4B0}"/>
                    </a:ext>
                  </a:extLst>
                </p:cNvPr>
                <p:cNvSpPr/>
                <p:nvPr/>
              </p:nvSpPr>
              <p:spPr>
                <a:xfrm>
                  <a:off x="404144" y="4334526"/>
                  <a:ext cx="267555" cy="275495"/>
                </a:xfrm>
                <a:prstGeom prst="flowChartConnector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3" name="流程图: 接点 72">
                  <a:extLst>
                    <a:ext uri="{FF2B5EF4-FFF2-40B4-BE49-F238E27FC236}">
                      <a16:creationId xmlns:a16="http://schemas.microsoft.com/office/drawing/2014/main" id="{39B8D780-0DED-E9CD-FA4C-2232537D13ED}"/>
                    </a:ext>
                  </a:extLst>
                </p:cNvPr>
                <p:cNvSpPr/>
                <p:nvPr/>
              </p:nvSpPr>
              <p:spPr>
                <a:xfrm>
                  <a:off x="708902" y="4335739"/>
                  <a:ext cx="267555" cy="275495"/>
                </a:xfrm>
                <a:prstGeom prst="flowChartConnector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4" name="流程图: 接点 73">
                  <a:extLst>
                    <a:ext uri="{FF2B5EF4-FFF2-40B4-BE49-F238E27FC236}">
                      <a16:creationId xmlns:a16="http://schemas.microsoft.com/office/drawing/2014/main" id="{69122676-2758-9BFA-DC90-687E4D035353}"/>
                    </a:ext>
                  </a:extLst>
                </p:cNvPr>
                <p:cNvSpPr/>
                <p:nvPr/>
              </p:nvSpPr>
              <p:spPr>
                <a:xfrm>
                  <a:off x="1049562" y="4344705"/>
                  <a:ext cx="267555" cy="275495"/>
                </a:xfrm>
                <a:prstGeom prst="flowChartConnector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5" name="流程图: 接点 74">
                  <a:extLst>
                    <a:ext uri="{FF2B5EF4-FFF2-40B4-BE49-F238E27FC236}">
                      <a16:creationId xmlns:a16="http://schemas.microsoft.com/office/drawing/2014/main" id="{5F8CA5C7-179E-F6C3-79BC-D8BDE92F7B28}"/>
                    </a:ext>
                  </a:extLst>
                </p:cNvPr>
                <p:cNvSpPr/>
                <p:nvPr/>
              </p:nvSpPr>
              <p:spPr>
                <a:xfrm>
                  <a:off x="2699284" y="4341538"/>
                  <a:ext cx="267555" cy="275495"/>
                </a:xfrm>
                <a:prstGeom prst="flowChartConnector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6" name="流程图: 接点 75">
                  <a:extLst>
                    <a:ext uri="{FF2B5EF4-FFF2-40B4-BE49-F238E27FC236}">
                      <a16:creationId xmlns:a16="http://schemas.microsoft.com/office/drawing/2014/main" id="{B3167C9F-E106-AB1A-62CC-10014D70552C}"/>
                    </a:ext>
                  </a:extLst>
                </p:cNvPr>
                <p:cNvSpPr/>
                <p:nvPr/>
              </p:nvSpPr>
              <p:spPr>
                <a:xfrm>
                  <a:off x="3013394" y="4341852"/>
                  <a:ext cx="267555" cy="275495"/>
                </a:xfrm>
                <a:prstGeom prst="flowChartConnector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7" name="流程图: 接点 76">
                  <a:extLst>
                    <a:ext uri="{FF2B5EF4-FFF2-40B4-BE49-F238E27FC236}">
                      <a16:creationId xmlns:a16="http://schemas.microsoft.com/office/drawing/2014/main" id="{E05199FD-54B0-F32B-20ED-6F86AF871A6B}"/>
                    </a:ext>
                  </a:extLst>
                </p:cNvPr>
                <p:cNvSpPr/>
                <p:nvPr/>
              </p:nvSpPr>
              <p:spPr>
                <a:xfrm>
                  <a:off x="1390222" y="4344709"/>
                  <a:ext cx="267555" cy="275495"/>
                </a:xfrm>
                <a:prstGeom prst="flowChartConnector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78" name="流程图: 接点 77">
                  <a:extLst>
                    <a:ext uri="{FF2B5EF4-FFF2-40B4-BE49-F238E27FC236}">
                      <a16:creationId xmlns:a16="http://schemas.microsoft.com/office/drawing/2014/main" id="{0C552EDD-1195-8DFF-3DFB-050CEE331D44}"/>
                    </a:ext>
                  </a:extLst>
                </p:cNvPr>
                <p:cNvSpPr/>
                <p:nvPr/>
              </p:nvSpPr>
              <p:spPr>
                <a:xfrm>
                  <a:off x="2052918" y="4343393"/>
                  <a:ext cx="267555" cy="275495"/>
                </a:xfrm>
                <a:prstGeom prst="flowChartConnector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9" name="流程图: 接点 78">
                  <a:extLst>
                    <a:ext uri="{FF2B5EF4-FFF2-40B4-BE49-F238E27FC236}">
                      <a16:creationId xmlns:a16="http://schemas.microsoft.com/office/drawing/2014/main" id="{A3F2DDD5-4257-F6DD-8A62-C8AB676943D2}"/>
                    </a:ext>
                  </a:extLst>
                </p:cNvPr>
                <p:cNvSpPr/>
                <p:nvPr/>
              </p:nvSpPr>
              <p:spPr>
                <a:xfrm>
                  <a:off x="2383960" y="4341641"/>
                  <a:ext cx="267555" cy="275495"/>
                </a:xfrm>
                <a:prstGeom prst="flowChartConnector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0" name="流程图: 接点 79">
                  <a:extLst>
                    <a:ext uri="{FF2B5EF4-FFF2-40B4-BE49-F238E27FC236}">
                      <a16:creationId xmlns:a16="http://schemas.microsoft.com/office/drawing/2014/main" id="{A01E9576-5AD8-35C6-CA84-5F9975EFA3B7}"/>
                    </a:ext>
                  </a:extLst>
                </p:cNvPr>
                <p:cNvSpPr/>
                <p:nvPr/>
              </p:nvSpPr>
              <p:spPr>
                <a:xfrm>
                  <a:off x="1730882" y="4345669"/>
                  <a:ext cx="267555" cy="275495"/>
                </a:xfrm>
                <a:prstGeom prst="flowChartConnector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1" name="流程图: 接点 80">
                  <a:extLst>
                    <a:ext uri="{FF2B5EF4-FFF2-40B4-BE49-F238E27FC236}">
                      <a16:creationId xmlns:a16="http://schemas.microsoft.com/office/drawing/2014/main" id="{DDC51C4B-E90E-4419-ED6F-C76CA3510B90}"/>
                    </a:ext>
                  </a:extLst>
                </p:cNvPr>
                <p:cNvSpPr/>
                <p:nvPr/>
              </p:nvSpPr>
              <p:spPr>
                <a:xfrm>
                  <a:off x="3327352" y="4336703"/>
                  <a:ext cx="267555" cy="275495"/>
                </a:xfrm>
                <a:prstGeom prst="flowChartConnector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2" name="流程图: 接点 81">
                  <a:extLst>
                    <a:ext uri="{FF2B5EF4-FFF2-40B4-BE49-F238E27FC236}">
                      <a16:creationId xmlns:a16="http://schemas.microsoft.com/office/drawing/2014/main" id="{5B840488-BD77-5B58-A3B9-DF80967FFC99}"/>
                    </a:ext>
                  </a:extLst>
                </p:cNvPr>
                <p:cNvSpPr/>
                <p:nvPr/>
              </p:nvSpPr>
              <p:spPr>
                <a:xfrm>
                  <a:off x="3651534" y="4344709"/>
                  <a:ext cx="267555" cy="275495"/>
                </a:xfrm>
                <a:prstGeom prst="flowChartConnector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85" name="组合 84">
                <a:extLst>
                  <a:ext uri="{FF2B5EF4-FFF2-40B4-BE49-F238E27FC236}">
                    <a16:creationId xmlns:a16="http://schemas.microsoft.com/office/drawing/2014/main" id="{436C4CAF-92F5-FC09-4E8D-CADF85B2F608}"/>
                  </a:ext>
                </a:extLst>
              </p:cNvPr>
              <p:cNvGrpSpPr/>
              <p:nvPr/>
            </p:nvGrpSpPr>
            <p:grpSpPr>
              <a:xfrm>
                <a:off x="2218318" y="3367667"/>
                <a:ext cx="1769660" cy="166907"/>
                <a:chOff x="339621" y="4296713"/>
                <a:chExt cx="3640360" cy="353558"/>
              </a:xfrm>
            </p:grpSpPr>
            <p:sp>
              <p:nvSpPr>
                <p:cNvPr id="86" name="矩形 85">
                  <a:extLst>
                    <a:ext uri="{FF2B5EF4-FFF2-40B4-BE49-F238E27FC236}">
                      <a16:creationId xmlns:a16="http://schemas.microsoft.com/office/drawing/2014/main" id="{C40E6CD4-0CDD-9F11-2F49-B36DD1C5AA3C}"/>
                    </a:ext>
                  </a:extLst>
                </p:cNvPr>
                <p:cNvSpPr/>
                <p:nvPr/>
              </p:nvSpPr>
              <p:spPr>
                <a:xfrm>
                  <a:off x="339621" y="4296713"/>
                  <a:ext cx="3640360" cy="35355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7" name="流程图: 接点 86">
                  <a:extLst>
                    <a:ext uri="{FF2B5EF4-FFF2-40B4-BE49-F238E27FC236}">
                      <a16:creationId xmlns:a16="http://schemas.microsoft.com/office/drawing/2014/main" id="{E9F5BED7-14FA-C305-4B4F-F7B96772B391}"/>
                    </a:ext>
                  </a:extLst>
                </p:cNvPr>
                <p:cNvSpPr/>
                <p:nvPr/>
              </p:nvSpPr>
              <p:spPr>
                <a:xfrm>
                  <a:off x="404144" y="4334526"/>
                  <a:ext cx="267555" cy="275495"/>
                </a:xfrm>
                <a:prstGeom prst="flowChartConnector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8" name="流程图: 接点 87">
                  <a:extLst>
                    <a:ext uri="{FF2B5EF4-FFF2-40B4-BE49-F238E27FC236}">
                      <a16:creationId xmlns:a16="http://schemas.microsoft.com/office/drawing/2014/main" id="{A33CF5DE-DE91-8CED-95FD-5DB3249640D7}"/>
                    </a:ext>
                  </a:extLst>
                </p:cNvPr>
                <p:cNvSpPr/>
                <p:nvPr/>
              </p:nvSpPr>
              <p:spPr>
                <a:xfrm>
                  <a:off x="708902" y="4335739"/>
                  <a:ext cx="267555" cy="275495"/>
                </a:xfrm>
                <a:prstGeom prst="flowChartConnector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9" name="流程图: 接点 88">
                  <a:extLst>
                    <a:ext uri="{FF2B5EF4-FFF2-40B4-BE49-F238E27FC236}">
                      <a16:creationId xmlns:a16="http://schemas.microsoft.com/office/drawing/2014/main" id="{C4A1C592-9DBE-AD38-1389-D339E2C78C9C}"/>
                    </a:ext>
                  </a:extLst>
                </p:cNvPr>
                <p:cNvSpPr/>
                <p:nvPr/>
              </p:nvSpPr>
              <p:spPr>
                <a:xfrm>
                  <a:off x="1049562" y="4344705"/>
                  <a:ext cx="267555" cy="275495"/>
                </a:xfrm>
                <a:prstGeom prst="flowChartConnector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0" name="流程图: 接点 89">
                  <a:extLst>
                    <a:ext uri="{FF2B5EF4-FFF2-40B4-BE49-F238E27FC236}">
                      <a16:creationId xmlns:a16="http://schemas.microsoft.com/office/drawing/2014/main" id="{C65F511F-34B0-7064-2A7C-99A458AC5779}"/>
                    </a:ext>
                  </a:extLst>
                </p:cNvPr>
                <p:cNvSpPr/>
                <p:nvPr/>
              </p:nvSpPr>
              <p:spPr>
                <a:xfrm>
                  <a:off x="2699284" y="4341538"/>
                  <a:ext cx="267555" cy="275495"/>
                </a:xfrm>
                <a:prstGeom prst="flowChartConnector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1" name="流程图: 接点 90">
                  <a:extLst>
                    <a:ext uri="{FF2B5EF4-FFF2-40B4-BE49-F238E27FC236}">
                      <a16:creationId xmlns:a16="http://schemas.microsoft.com/office/drawing/2014/main" id="{DEF6CC3D-B742-4265-DCFB-3396FD7B343C}"/>
                    </a:ext>
                  </a:extLst>
                </p:cNvPr>
                <p:cNvSpPr/>
                <p:nvPr/>
              </p:nvSpPr>
              <p:spPr>
                <a:xfrm>
                  <a:off x="3013394" y="4341852"/>
                  <a:ext cx="267555" cy="275495"/>
                </a:xfrm>
                <a:prstGeom prst="flowChartConnector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2" name="流程图: 接点 91">
                  <a:extLst>
                    <a:ext uri="{FF2B5EF4-FFF2-40B4-BE49-F238E27FC236}">
                      <a16:creationId xmlns:a16="http://schemas.microsoft.com/office/drawing/2014/main" id="{E479FD09-85C4-466F-96A3-BC321F82BF7A}"/>
                    </a:ext>
                  </a:extLst>
                </p:cNvPr>
                <p:cNvSpPr/>
                <p:nvPr/>
              </p:nvSpPr>
              <p:spPr>
                <a:xfrm>
                  <a:off x="1390222" y="4344709"/>
                  <a:ext cx="267555" cy="275495"/>
                </a:xfrm>
                <a:prstGeom prst="flowChartConnector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3" name="流程图: 接点 92">
                  <a:extLst>
                    <a:ext uri="{FF2B5EF4-FFF2-40B4-BE49-F238E27FC236}">
                      <a16:creationId xmlns:a16="http://schemas.microsoft.com/office/drawing/2014/main" id="{84D262E0-078F-D9BB-5D3E-3E8E44A1BCBC}"/>
                    </a:ext>
                  </a:extLst>
                </p:cNvPr>
                <p:cNvSpPr/>
                <p:nvPr/>
              </p:nvSpPr>
              <p:spPr>
                <a:xfrm>
                  <a:off x="2052918" y="4343393"/>
                  <a:ext cx="267555" cy="275495"/>
                </a:xfrm>
                <a:prstGeom prst="flowChartConnector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4" name="流程图: 接点 93">
                  <a:extLst>
                    <a:ext uri="{FF2B5EF4-FFF2-40B4-BE49-F238E27FC236}">
                      <a16:creationId xmlns:a16="http://schemas.microsoft.com/office/drawing/2014/main" id="{986AB647-0EA7-DCF0-B4BE-B878ABF55FA6}"/>
                    </a:ext>
                  </a:extLst>
                </p:cNvPr>
                <p:cNvSpPr/>
                <p:nvPr/>
              </p:nvSpPr>
              <p:spPr>
                <a:xfrm>
                  <a:off x="2383960" y="4341641"/>
                  <a:ext cx="267555" cy="275495"/>
                </a:xfrm>
                <a:prstGeom prst="flowChartConnector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5" name="流程图: 接点 94">
                  <a:extLst>
                    <a:ext uri="{FF2B5EF4-FFF2-40B4-BE49-F238E27FC236}">
                      <a16:creationId xmlns:a16="http://schemas.microsoft.com/office/drawing/2014/main" id="{C4C4C468-50BE-0EED-60E7-E704F5D520AE}"/>
                    </a:ext>
                  </a:extLst>
                </p:cNvPr>
                <p:cNvSpPr/>
                <p:nvPr/>
              </p:nvSpPr>
              <p:spPr>
                <a:xfrm>
                  <a:off x="1730882" y="4345669"/>
                  <a:ext cx="267555" cy="275495"/>
                </a:xfrm>
                <a:prstGeom prst="flowChartConnector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6" name="流程图: 接点 95">
                  <a:extLst>
                    <a:ext uri="{FF2B5EF4-FFF2-40B4-BE49-F238E27FC236}">
                      <a16:creationId xmlns:a16="http://schemas.microsoft.com/office/drawing/2014/main" id="{24E9EF21-AD4D-8B05-2778-A00432A812DE}"/>
                    </a:ext>
                  </a:extLst>
                </p:cNvPr>
                <p:cNvSpPr/>
                <p:nvPr/>
              </p:nvSpPr>
              <p:spPr>
                <a:xfrm>
                  <a:off x="3327352" y="4336703"/>
                  <a:ext cx="267555" cy="275495"/>
                </a:xfrm>
                <a:prstGeom prst="flowChartConnector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7" name="流程图: 接点 96">
                  <a:extLst>
                    <a:ext uri="{FF2B5EF4-FFF2-40B4-BE49-F238E27FC236}">
                      <a16:creationId xmlns:a16="http://schemas.microsoft.com/office/drawing/2014/main" id="{1DD342CD-CFD0-5ED7-A810-340816F55D90}"/>
                    </a:ext>
                  </a:extLst>
                </p:cNvPr>
                <p:cNvSpPr/>
                <p:nvPr/>
              </p:nvSpPr>
              <p:spPr>
                <a:xfrm>
                  <a:off x="3651534" y="4344709"/>
                  <a:ext cx="267555" cy="275495"/>
                </a:xfrm>
                <a:prstGeom prst="flowChartConnector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98" name="组合 97">
                <a:extLst>
                  <a:ext uri="{FF2B5EF4-FFF2-40B4-BE49-F238E27FC236}">
                    <a16:creationId xmlns:a16="http://schemas.microsoft.com/office/drawing/2014/main" id="{5D5F32B6-7743-D432-2056-2F58E6E4856E}"/>
                  </a:ext>
                </a:extLst>
              </p:cNvPr>
              <p:cNvGrpSpPr/>
              <p:nvPr/>
            </p:nvGrpSpPr>
            <p:grpSpPr>
              <a:xfrm>
                <a:off x="2214646" y="3636837"/>
                <a:ext cx="1769660" cy="166907"/>
                <a:chOff x="339621" y="4296713"/>
                <a:chExt cx="3640360" cy="353558"/>
              </a:xfrm>
            </p:grpSpPr>
            <p:sp>
              <p:nvSpPr>
                <p:cNvPr id="99" name="矩形 98">
                  <a:extLst>
                    <a:ext uri="{FF2B5EF4-FFF2-40B4-BE49-F238E27FC236}">
                      <a16:creationId xmlns:a16="http://schemas.microsoft.com/office/drawing/2014/main" id="{85467B9F-BB1E-F8B1-E0B9-61352BE297B0}"/>
                    </a:ext>
                  </a:extLst>
                </p:cNvPr>
                <p:cNvSpPr/>
                <p:nvPr/>
              </p:nvSpPr>
              <p:spPr>
                <a:xfrm>
                  <a:off x="339621" y="4296713"/>
                  <a:ext cx="3640360" cy="35355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0" name="流程图: 接点 99">
                  <a:extLst>
                    <a:ext uri="{FF2B5EF4-FFF2-40B4-BE49-F238E27FC236}">
                      <a16:creationId xmlns:a16="http://schemas.microsoft.com/office/drawing/2014/main" id="{984FFD86-16E2-A395-5E52-739FB609994F}"/>
                    </a:ext>
                  </a:extLst>
                </p:cNvPr>
                <p:cNvSpPr/>
                <p:nvPr/>
              </p:nvSpPr>
              <p:spPr>
                <a:xfrm>
                  <a:off x="404144" y="4334526"/>
                  <a:ext cx="267555" cy="275495"/>
                </a:xfrm>
                <a:prstGeom prst="flowChartConnector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1" name="流程图: 接点 100">
                  <a:extLst>
                    <a:ext uri="{FF2B5EF4-FFF2-40B4-BE49-F238E27FC236}">
                      <a16:creationId xmlns:a16="http://schemas.microsoft.com/office/drawing/2014/main" id="{3103617D-C404-603A-CFB5-021A7AF26A12}"/>
                    </a:ext>
                  </a:extLst>
                </p:cNvPr>
                <p:cNvSpPr/>
                <p:nvPr/>
              </p:nvSpPr>
              <p:spPr>
                <a:xfrm>
                  <a:off x="708902" y="4335739"/>
                  <a:ext cx="267555" cy="275495"/>
                </a:xfrm>
                <a:prstGeom prst="flowChartConnector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2" name="流程图: 接点 101">
                  <a:extLst>
                    <a:ext uri="{FF2B5EF4-FFF2-40B4-BE49-F238E27FC236}">
                      <a16:creationId xmlns:a16="http://schemas.microsoft.com/office/drawing/2014/main" id="{3FBC0D1A-40B1-5E31-2076-364C9BAFF1C3}"/>
                    </a:ext>
                  </a:extLst>
                </p:cNvPr>
                <p:cNvSpPr/>
                <p:nvPr/>
              </p:nvSpPr>
              <p:spPr>
                <a:xfrm>
                  <a:off x="1049562" y="4344705"/>
                  <a:ext cx="267555" cy="275495"/>
                </a:xfrm>
                <a:prstGeom prst="flowChartConnector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3" name="流程图: 接点 102">
                  <a:extLst>
                    <a:ext uri="{FF2B5EF4-FFF2-40B4-BE49-F238E27FC236}">
                      <a16:creationId xmlns:a16="http://schemas.microsoft.com/office/drawing/2014/main" id="{0B2C155A-948A-8CEC-9D40-59D3D0C6C700}"/>
                    </a:ext>
                  </a:extLst>
                </p:cNvPr>
                <p:cNvSpPr/>
                <p:nvPr/>
              </p:nvSpPr>
              <p:spPr>
                <a:xfrm>
                  <a:off x="2699284" y="4341538"/>
                  <a:ext cx="267555" cy="275495"/>
                </a:xfrm>
                <a:prstGeom prst="flowChartConnector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4" name="流程图: 接点 103">
                  <a:extLst>
                    <a:ext uri="{FF2B5EF4-FFF2-40B4-BE49-F238E27FC236}">
                      <a16:creationId xmlns:a16="http://schemas.microsoft.com/office/drawing/2014/main" id="{B9E4E6BB-58D6-AF90-8414-DCABAFE7FE2B}"/>
                    </a:ext>
                  </a:extLst>
                </p:cNvPr>
                <p:cNvSpPr/>
                <p:nvPr/>
              </p:nvSpPr>
              <p:spPr>
                <a:xfrm>
                  <a:off x="3013394" y="4341852"/>
                  <a:ext cx="267555" cy="275495"/>
                </a:xfrm>
                <a:prstGeom prst="flowChartConnector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5" name="流程图: 接点 104">
                  <a:extLst>
                    <a:ext uri="{FF2B5EF4-FFF2-40B4-BE49-F238E27FC236}">
                      <a16:creationId xmlns:a16="http://schemas.microsoft.com/office/drawing/2014/main" id="{9C5984F1-50D3-CB56-2385-DFCF1CA06A88}"/>
                    </a:ext>
                  </a:extLst>
                </p:cNvPr>
                <p:cNvSpPr/>
                <p:nvPr/>
              </p:nvSpPr>
              <p:spPr>
                <a:xfrm>
                  <a:off x="1390222" y="4344709"/>
                  <a:ext cx="267555" cy="275495"/>
                </a:xfrm>
                <a:prstGeom prst="flowChartConnector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6" name="流程图: 接点 105">
                  <a:extLst>
                    <a:ext uri="{FF2B5EF4-FFF2-40B4-BE49-F238E27FC236}">
                      <a16:creationId xmlns:a16="http://schemas.microsoft.com/office/drawing/2014/main" id="{142847CB-1A3A-725E-3B29-8D7D45153240}"/>
                    </a:ext>
                  </a:extLst>
                </p:cNvPr>
                <p:cNvSpPr/>
                <p:nvPr/>
              </p:nvSpPr>
              <p:spPr>
                <a:xfrm>
                  <a:off x="2052918" y="4343393"/>
                  <a:ext cx="267555" cy="275495"/>
                </a:xfrm>
                <a:prstGeom prst="flowChartConnector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7" name="流程图: 接点 106">
                  <a:extLst>
                    <a:ext uri="{FF2B5EF4-FFF2-40B4-BE49-F238E27FC236}">
                      <a16:creationId xmlns:a16="http://schemas.microsoft.com/office/drawing/2014/main" id="{A7353466-73A1-C747-2D54-2948A9633D3D}"/>
                    </a:ext>
                  </a:extLst>
                </p:cNvPr>
                <p:cNvSpPr/>
                <p:nvPr/>
              </p:nvSpPr>
              <p:spPr>
                <a:xfrm>
                  <a:off x="2383960" y="4341641"/>
                  <a:ext cx="267555" cy="275495"/>
                </a:xfrm>
                <a:prstGeom prst="flowChartConnector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8" name="流程图: 接点 107">
                  <a:extLst>
                    <a:ext uri="{FF2B5EF4-FFF2-40B4-BE49-F238E27FC236}">
                      <a16:creationId xmlns:a16="http://schemas.microsoft.com/office/drawing/2014/main" id="{AED716B7-BA24-7A9A-9415-64D3C152622E}"/>
                    </a:ext>
                  </a:extLst>
                </p:cNvPr>
                <p:cNvSpPr/>
                <p:nvPr/>
              </p:nvSpPr>
              <p:spPr>
                <a:xfrm>
                  <a:off x="1730882" y="4345669"/>
                  <a:ext cx="267555" cy="275495"/>
                </a:xfrm>
                <a:prstGeom prst="flowChartConnector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9" name="流程图: 接点 108">
                  <a:extLst>
                    <a:ext uri="{FF2B5EF4-FFF2-40B4-BE49-F238E27FC236}">
                      <a16:creationId xmlns:a16="http://schemas.microsoft.com/office/drawing/2014/main" id="{3AB25097-2DBA-1635-4C85-70C1111D4327}"/>
                    </a:ext>
                  </a:extLst>
                </p:cNvPr>
                <p:cNvSpPr/>
                <p:nvPr/>
              </p:nvSpPr>
              <p:spPr>
                <a:xfrm>
                  <a:off x="3327352" y="4336703"/>
                  <a:ext cx="267555" cy="275495"/>
                </a:xfrm>
                <a:prstGeom prst="flowChartConnector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0" name="流程图: 接点 109">
                  <a:extLst>
                    <a:ext uri="{FF2B5EF4-FFF2-40B4-BE49-F238E27FC236}">
                      <a16:creationId xmlns:a16="http://schemas.microsoft.com/office/drawing/2014/main" id="{5A1184D5-4C6D-73DD-31BF-362592E8ACA3}"/>
                    </a:ext>
                  </a:extLst>
                </p:cNvPr>
                <p:cNvSpPr/>
                <p:nvPr/>
              </p:nvSpPr>
              <p:spPr>
                <a:xfrm>
                  <a:off x="3651534" y="4344709"/>
                  <a:ext cx="267555" cy="275495"/>
                </a:xfrm>
                <a:prstGeom prst="flowChartConnector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11" name="组合 110">
                <a:extLst>
                  <a:ext uri="{FF2B5EF4-FFF2-40B4-BE49-F238E27FC236}">
                    <a16:creationId xmlns:a16="http://schemas.microsoft.com/office/drawing/2014/main" id="{EFD58F6E-533E-C5E6-602D-24147CAA5069}"/>
                  </a:ext>
                </a:extLst>
              </p:cNvPr>
              <p:cNvGrpSpPr/>
              <p:nvPr/>
            </p:nvGrpSpPr>
            <p:grpSpPr>
              <a:xfrm>
                <a:off x="2230096" y="3969234"/>
                <a:ext cx="1769660" cy="166907"/>
                <a:chOff x="339621" y="4296713"/>
                <a:chExt cx="3640360" cy="353558"/>
              </a:xfrm>
            </p:grpSpPr>
            <p:sp>
              <p:nvSpPr>
                <p:cNvPr id="112" name="矩形 111">
                  <a:extLst>
                    <a:ext uri="{FF2B5EF4-FFF2-40B4-BE49-F238E27FC236}">
                      <a16:creationId xmlns:a16="http://schemas.microsoft.com/office/drawing/2014/main" id="{4A2399C9-6F91-2E0C-B2E5-3303F064CF7B}"/>
                    </a:ext>
                  </a:extLst>
                </p:cNvPr>
                <p:cNvSpPr/>
                <p:nvPr/>
              </p:nvSpPr>
              <p:spPr>
                <a:xfrm>
                  <a:off x="339621" y="4296713"/>
                  <a:ext cx="3640360" cy="35355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3" name="流程图: 接点 112">
                  <a:extLst>
                    <a:ext uri="{FF2B5EF4-FFF2-40B4-BE49-F238E27FC236}">
                      <a16:creationId xmlns:a16="http://schemas.microsoft.com/office/drawing/2014/main" id="{879CA297-72A2-9084-5EF3-EED52ABEEB74}"/>
                    </a:ext>
                  </a:extLst>
                </p:cNvPr>
                <p:cNvSpPr/>
                <p:nvPr/>
              </p:nvSpPr>
              <p:spPr>
                <a:xfrm>
                  <a:off x="404144" y="4334526"/>
                  <a:ext cx="267555" cy="275495"/>
                </a:xfrm>
                <a:prstGeom prst="flowChartConnector">
                  <a:avLst/>
                </a:prstGeom>
                <a:solidFill>
                  <a:srgbClr val="E2B0BE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4" name="流程图: 接点 113">
                  <a:extLst>
                    <a:ext uri="{FF2B5EF4-FFF2-40B4-BE49-F238E27FC236}">
                      <a16:creationId xmlns:a16="http://schemas.microsoft.com/office/drawing/2014/main" id="{D474B37C-6366-9498-4BB6-741C3B3F1A69}"/>
                    </a:ext>
                  </a:extLst>
                </p:cNvPr>
                <p:cNvSpPr/>
                <p:nvPr/>
              </p:nvSpPr>
              <p:spPr>
                <a:xfrm>
                  <a:off x="708902" y="4335739"/>
                  <a:ext cx="267555" cy="275495"/>
                </a:xfrm>
                <a:prstGeom prst="flowChartConnector">
                  <a:avLst/>
                </a:prstGeom>
                <a:solidFill>
                  <a:srgbClr val="E2B0BE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5" name="流程图: 接点 114">
                  <a:extLst>
                    <a:ext uri="{FF2B5EF4-FFF2-40B4-BE49-F238E27FC236}">
                      <a16:creationId xmlns:a16="http://schemas.microsoft.com/office/drawing/2014/main" id="{7A16FE2F-B260-2D67-43F4-0B69F95491C5}"/>
                    </a:ext>
                  </a:extLst>
                </p:cNvPr>
                <p:cNvSpPr/>
                <p:nvPr/>
              </p:nvSpPr>
              <p:spPr>
                <a:xfrm>
                  <a:off x="1049562" y="4344705"/>
                  <a:ext cx="267555" cy="275495"/>
                </a:xfrm>
                <a:prstGeom prst="flowChartConnector">
                  <a:avLst/>
                </a:prstGeom>
                <a:solidFill>
                  <a:srgbClr val="E2B0BE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6" name="流程图: 接点 115">
                  <a:extLst>
                    <a:ext uri="{FF2B5EF4-FFF2-40B4-BE49-F238E27FC236}">
                      <a16:creationId xmlns:a16="http://schemas.microsoft.com/office/drawing/2014/main" id="{B8B973C0-8099-4148-6B77-51DFE4ACFA7E}"/>
                    </a:ext>
                  </a:extLst>
                </p:cNvPr>
                <p:cNvSpPr/>
                <p:nvPr/>
              </p:nvSpPr>
              <p:spPr>
                <a:xfrm>
                  <a:off x="2699284" y="4341538"/>
                  <a:ext cx="267555" cy="275495"/>
                </a:xfrm>
                <a:prstGeom prst="flowChartConnector">
                  <a:avLst/>
                </a:prstGeom>
                <a:solidFill>
                  <a:srgbClr val="E2B0BE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7" name="流程图: 接点 116">
                  <a:extLst>
                    <a:ext uri="{FF2B5EF4-FFF2-40B4-BE49-F238E27FC236}">
                      <a16:creationId xmlns:a16="http://schemas.microsoft.com/office/drawing/2014/main" id="{49B01CCE-DEF1-379B-BB7F-8B2E1B87B1B0}"/>
                    </a:ext>
                  </a:extLst>
                </p:cNvPr>
                <p:cNvSpPr/>
                <p:nvPr/>
              </p:nvSpPr>
              <p:spPr>
                <a:xfrm>
                  <a:off x="3013394" y="4341852"/>
                  <a:ext cx="267555" cy="275495"/>
                </a:xfrm>
                <a:prstGeom prst="flowChartConnector">
                  <a:avLst/>
                </a:prstGeom>
                <a:solidFill>
                  <a:srgbClr val="E2B0BE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8" name="流程图: 接点 117">
                  <a:extLst>
                    <a:ext uri="{FF2B5EF4-FFF2-40B4-BE49-F238E27FC236}">
                      <a16:creationId xmlns:a16="http://schemas.microsoft.com/office/drawing/2014/main" id="{ABF66C1A-339A-C33B-89B0-E45C5AE49598}"/>
                    </a:ext>
                  </a:extLst>
                </p:cNvPr>
                <p:cNvSpPr/>
                <p:nvPr/>
              </p:nvSpPr>
              <p:spPr>
                <a:xfrm>
                  <a:off x="1390222" y="4344709"/>
                  <a:ext cx="267555" cy="275495"/>
                </a:xfrm>
                <a:prstGeom prst="flowChartConnector">
                  <a:avLst/>
                </a:prstGeom>
                <a:solidFill>
                  <a:srgbClr val="E2B0BE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9" name="流程图: 接点 118">
                  <a:extLst>
                    <a:ext uri="{FF2B5EF4-FFF2-40B4-BE49-F238E27FC236}">
                      <a16:creationId xmlns:a16="http://schemas.microsoft.com/office/drawing/2014/main" id="{903BD8F5-D76C-10C4-C47D-269F48A5A731}"/>
                    </a:ext>
                  </a:extLst>
                </p:cNvPr>
                <p:cNvSpPr/>
                <p:nvPr/>
              </p:nvSpPr>
              <p:spPr>
                <a:xfrm>
                  <a:off x="2052918" y="4343393"/>
                  <a:ext cx="267555" cy="275495"/>
                </a:xfrm>
                <a:prstGeom prst="flowChartConnector">
                  <a:avLst/>
                </a:prstGeom>
                <a:solidFill>
                  <a:srgbClr val="E2B0BE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0" name="流程图: 接点 119">
                  <a:extLst>
                    <a:ext uri="{FF2B5EF4-FFF2-40B4-BE49-F238E27FC236}">
                      <a16:creationId xmlns:a16="http://schemas.microsoft.com/office/drawing/2014/main" id="{8C34EEFB-6176-B3DA-B7A0-913BB5938E3A}"/>
                    </a:ext>
                  </a:extLst>
                </p:cNvPr>
                <p:cNvSpPr/>
                <p:nvPr/>
              </p:nvSpPr>
              <p:spPr>
                <a:xfrm>
                  <a:off x="2383960" y="4341641"/>
                  <a:ext cx="267555" cy="275495"/>
                </a:xfrm>
                <a:prstGeom prst="flowChartConnector">
                  <a:avLst/>
                </a:prstGeom>
                <a:solidFill>
                  <a:srgbClr val="E2B0BE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1" name="流程图: 接点 120">
                  <a:extLst>
                    <a:ext uri="{FF2B5EF4-FFF2-40B4-BE49-F238E27FC236}">
                      <a16:creationId xmlns:a16="http://schemas.microsoft.com/office/drawing/2014/main" id="{A2237D49-EF15-A0A8-8142-1E0453A52D89}"/>
                    </a:ext>
                  </a:extLst>
                </p:cNvPr>
                <p:cNvSpPr/>
                <p:nvPr/>
              </p:nvSpPr>
              <p:spPr>
                <a:xfrm>
                  <a:off x="1730882" y="4345669"/>
                  <a:ext cx="267555" cy="275495"/>
                </a:xfrm>
                <a:prstGeom prst="flowChartConnector">
                  <a:avLst/>
                </a:prstGeom>
                <a:solidFill>
                  <a:srgbClr val="E2B0BE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2" name="流程图: 接点 121">
                  <a:extLst>
                    <a:ext uri="{FF2B5EF4-FFF2-40B4-BE49-F238E27FC236}">
                      <a16:creationId xmlns:a16="http://schemas.microsoft.com/office/drawing/2014/main" id="{E4EAABA9-2126-4AC5-F59C-5FFE3BE2553B}"/>
                    </a:ext>
                  </a:extLst>
                </p:cNvPr>
                <p:cNvSpPr/>
                <p:nvPr/>
              </p:nvSpPr>
              <p:spPr>
                <a:xfrm>
                  <a:off x="3327352" y="4336703"/>
                  <a:ext cx="267555" cy="275495"/>
                </a:xfrm>
                <a:prstGeom prst="flowChartConnector">
                  <a:avLst/>
                </a:prstGeom>
                <a:solidFill>
                  <a:srgbClr val="E2B0BE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3" name="流程图: 接点 122">
                  <a:extLst>
                    <a:ext uri="{FF2B5EF4-FFF2-40B4-BE49-F238E27FC236}">
                      <a16:creationId xmlns:a16="http://schemas.microsoft.com/office/drawing/2014/main" id="{6AFF5A3A-0B59-CCAA-9FA2-C4406F45DB41}"/>
                    </a:ext>
                  </a:extLst>
                </p:cNvPr>
                <p:cNvSpPr/>
                <p:nvPr/>
              </p:nvSpPr>
              <p:spPr>
                <a:xfrm>
                  <a:off x="3651534" y="4344709"/>
                  <a:ext cx="267555" cy="275495"/>
                </a:xfrm>
                <a:prstGeom prst="flowChartConnector">
                  <a:avLst/>
                </a:prstGeom>
                <a:solidFill>
                  <a:srgbClr val="E2B0BE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sp>
          <p:nvSpPr>
            <p:cNvPr id="133" name="箭头: 右 132">
              <a:extLst>
                <a:ext uri="{FF2B5EF4-FFF2-40B4-BE49-F238E27FC236}">
                  <a16:creationId xmlns:a16="http://schemas.microsoft.com/office/drawing/2014/main" id="{EA65A6A4-5A06-00FE-D1F6-58B78A4B1618}"/>
                </a:ext>
              </a:extLst>
            </p:cNvPr>
            <p:cNvSpPr/>
            <p:nvPr/>
          </p:nvSpPr>
          <p:spPr>
            <a:xfrm>
              <a:off x="2122892" y="3543379"/>
              <a:ext cx="263732" cy="204143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53545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A548FC-A5E5-21E2-EBC5-A47D635BF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0DF42F1-87CC-BB2C-954D-6B5C07A8C863}"/>
              </a:ext>
            </a:extLst>
          </p:cNvPr>
          <p:cNvSpPr/>
          <p:nvPr/>
        </p:nvSpPr>
        <p:spPr>
          <a:xfrm>
            <a:off x="0" y="0"/>
            <a:ext cx="12192000" cy="353568"/>
          </a:xfrm>
          <a:prstGeom prst="rect">
            <a:avLst/>
          </a:prstGeom>
          <a:solidFill>
            <a:srgbClr val="E2B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3950D1C-5A35-B763-F936-118B4470DF8D}"/>
              </a:ext>
            </a:extLst>
          </p:cNvPr>
          <p:cNvSpPr/>
          <p:nvPr/>
        </p:nvSpPr>
        <p:spPr>
          <a:xfrm>
            <a:off x="0" y="6504432"/>
            <a:ext cx="12192000" cy="353568"/>
          </a:xfrm>
          <a:prstGeom prst="rect">
            <a:avLst/>
          </a:prstGeom>
          <a:solidFill>
            <a:srgbClr val="E2B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3BEBC5B-348D-7A3C-7FCA-5EC8DB21E888}"/>
              </a:ext>
            </a:extLst>
          </p:cNvPr>
          <p:cNvSpPr txBox="1"/>
          <p:nvPr/>
        </p:nvSpPr>
        <p:spPr>
          <a:xfrm>
            <a:off x="11710416" y="6504432"/>
            <a:ext cx="55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10</a:t>
            </a:r>
            <a:endParaRPr lang="ko-KR" altLang="en-US" dirty="0"/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3DA3118A-74F7-257E-5A88-A048465F64D9}"/>
              </a:ext>
            </a:extLst>
          </p:cNvPr>
          <p:cNvCxnSpPr>
            <a:cxnSpLocks/>
          </p:cNvCxnSpPr>
          <p:nvPr/>
        </p:nvCxnSpPr>
        <p:spPr>
          <a:xfrm>
            <a:off x="760614" y="1340566"/>
            <a:ext cx="6757416" cy="0"/>
          </a:xfrm>
          <a:prstGeom prst="line">
            <a:avLst/>
          </a:prstGeom>
          <a:ln w="12700">
            <a:solidFill>
              <a:srgbClr val="9A38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6332A2E3-D9BA-7ADA-1F16-2A6C4ED03CED}"/>
              </a:ext>
            </a:extLst>
          </p:cNvPr>
          <p:cNvSpPr txBox="1"/>
          <p:nvPr/>
        </p:nvSpPr>
        <p:spPr>
          <a:xfrm>
            <a:off x="914400" y="1612669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Method Ⅱ</a:t>
            </a:r>
            <a:r>
              <a:rPr lang="en-US" altLang="ko-KR" b="1" dirty="0"/>
              <a:t> (2D matrix + 2D </a:t>
            </a:r>
            <a:r>
              <a:rPr lang="en-US" altLang="ko-KR" b="1" dirty="0" err="1"/>
              <a:t>ViT</a:t>
            </a:r>
            <a:r>
              <a:rPr lang="en-US" altLang="ko-KR" b="1" dirty="0"/>
              <a:t> model)</a:t>
            </a:r>
            <a:endParaRPr lang="ko-KR" altLang="en-US" dirty="0"/>
          </a:p>
        </p:txBody>
      </p:sp>
      <p:pic>
        <p:nvPicPr>
          <p:cNvPr id="4" name="图片 3" descr="电脑萤幕画面&#10;&#10;低可信度描述已自动生成">
            <a:extLst>
              <a:ext uri="{FF2B5EF4-FFF2-40B4-BE49-F238E27FC236}">
                <a16:creationId xmlns:a16="http://schemas.microsoft.com/office/drawing/2014/main" id="{E4B466DF-5576-7C6C-9B82-A8C8D20380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69"/>
          <a:stretch/>
        </p:blipFill>
        <p:spPr>
          <a:xfrm>
            <a:off x="2783514" y="4658454"/>
            <a:ext cx="1485994" cy="12954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364D071-48D2-8DBA-6BA5-9E2C1B3F46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630"/>
          <a:stretch/>
        </p:blipFill>
        <p:spPr>
          <a:xfrm>
            <a:off x="3199395" y="3824406"/>
            <a:ext cx="4904256" cy="869760"/>
          </a:xfrm>
          <a:prstGeom prst="rect">
            <a:avLst/>
          </a:prstGeom>
        </p:spPr>
      </p:pic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6065FE65-6422-1E4A-14A1-5BE77CF0A087}"/>
              </a:ext>
            </a:extLst>
          </p:cNvPr>
          <p:cNvCxnSpPr>
            <a:cxnSpLocks/>
          </p:cNvCxnSpPr>
          <p:nvPr/>
        </p:nvCxnSpPr>
        <p:spPr>
          <a:xfrm>
            <a:off x="4365381" y="5280722"/>
            <a:ext cx="4249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图片 12">
            <a:extLst>
              <a:ext uri="{FF2B5EF4-FFF2-40B4-BE49-F238E27FC236}">
                <a16:creationId xmlns:a16="http://schemas.microsoft.com/office/drawing/2014/main" id="{5C1A26BC-892A-491D-2D47-16BF470E83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8785" y="5130650"/>
            <a:ext cx="294366" cy="27334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95FB273-3401-F503-9004-9ADAF5A9D6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7292" y="5130650"/>
            <a:ext cx="276036" cy="27334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C174D8A-CDE3-D6FA-B58A-0CBDDE9B7F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2385" y="5136783"/>
            <a:ext cx="272552" cy="26720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E3BFE4FA-C09E-C887-D6E4-8AFA74B421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2342" y="5130650"/>
            <a:ext cx="267173" cy="27262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4200D99D-32E5-6134-D341-E9BBDF2D59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58231" y="5144211"/>
            <a:ext cx="296154" cy="275492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A1F3C2A2-B902-56FA-37A2-1D03B6CFE2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19862" y="5141123"/>
            <a:ext cx="267172" cy="273533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113469AF-4072-FDA3-FD35-90F2903079B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70171" y="5139972"/>
            <a:ext cx="281383" cy="27468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EC126DAC-DFEA-730E-2A62-BF64493640A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17032" y="5139972"/>
            <a:ext cx="260350" cy="274684"/>
          </a:xfrm>
          <a:prstGeom prst="rect">
            <a:avLst/>
          </a:prstGeom>
        </p:spPr>
      </p:pic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9A0AD410-6505-B606-B3E1-4995E88E2124}"/>
              </a:ext>
            </a:extLst>
          </p:cNvPr>
          <p:cNvCxnSpPr>
            <a:cxnSpLocks/>
          </p:cNvCxnSpPr>
          <p:nvPr/>
        </p:nvCxnSpPr>
        <p:spPr>
          <a:xfrm>
            <a:off x="5139691" y="4747957"/>
            <a:ext cx="0" cy="35870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7EE889CA-F6BA-61FA-DB41-7B92199C90E8}"/>
              </a:ext>
            </a:extLst>
          </p:cNvPr>
          <p:cNvCxnSpPr>
            <a:cxnSpLocks/>
          </p:cNvCxnSpPr>
          <p:nvPr/>
        </p:nvCxnSpPr>
        <p:spPr>
          <a:xfrm>
            <a:off x="5480351" y="4747952"/>
            <a:ext cx="0" cy="35870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9AA2534A-E5FF-25A1-F469-358BD6724D5D}"/>
              </a:ext>
            </a:extLst>
          </p:cNvPr>
          <p:cNvCxnSpPr>
            <a:cxnSpLocks/>
          </p:cNvCxnSpPr>
          <p:nvPr/>
        </p:nvCxnSpPr>
        <p:spPr>
          <a:xfrm>
            <a:off x="5838938" y="4747955"/>
            <a:ext cx="0" cy="35870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928B02E6-ACA1-3210-B236-C09C1A58A9ED}"/>
              </a:ext>
            </a:extLst>
          </p:cNvPr>
          <p:cNvCxnSpPr>
            <a:cxnSpLocks/>
          </p:cNvCxnSpPr>
          <p:nvPr/>
        </p:nvCxnSpPr>
        <p:spPr>
          <a:xfrm>
            <a:off x="6197523" y="4747955"/>
            <a:ext cx="0" cy="35870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B1A28D79-CBF4-CCA2-267B-8AA3A630D22A}"/>
              </a:ext>
            </a:extLst>
          </p:cNvPr>
          <p:cNvCxnSpPr>
            <a:cxnSpLocks/>
          </p:cNvCxnSpPr>
          <p:nvPr/>
        </p:nvCxnSpPr>
        <p:spPr>
          <a:xfrm>
            <a:off x="6816085" y="4765880"/>
            <a:ext cx="0" cy="35870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5BE2C149-63AD-E82C-C59B-346E405DBF61}"/>
              </a:ext>
            </a:extLst>
          </p:cNvPr>
          <p:cNvCxnSpPr>
            <a:cxnSpLocks/>
          </p:cNvCxnSpPr>
          <p:nvPr/>
        </p:nvCxnSpPr>
        <p:spPr>
          <a:xfrm>
            <a:off x="7174678" y="4756915"/>
            <a:ext cx="0" cy="35870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973EF1A4-B17D-4C5B-D39B-E2203E5F7505}"/>
              </a:ext>
            </a:extLst>
          </p:cNvPr>
          <p:cNvCxnSpPr>
            <a:cxnSpLocks/>
          </p:cNvCxnSpPr>
          <p:nvPr/>
        </p:nvCxnSpPr>
        <p:spPr>
          <a:xfrm>
            <a:off x="7497406" y="4756917"/>
            <a:ext cx="0" cy="35870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22EA0811-7002-73AF-36FD-D04139C5F4B7}"/>
              </a:ext>
            </a:extLst>
          </p:cNvPr>
          <p:cNvCxnSpPr>
            <a:cxnSpLocks/>
          </p:cNvCxnSpPr>
          <p:nvPr/>
        </p:nvCxnSpPr>
        <p:spPr>
          <a:xfrm>
            <a:off x="7825741" y="4756915"/>
            <a:ext cx="0" cy="35870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文本框 39">
            <a:extLst>
              <a:ext uri="{FF2B5EF4-FFF2-40B4-BE49-F238E27FC236}">
                <a16:creationId xmlns:a16="http://schemas.microsoft.com/office/drawing/2014/main" id="{9592F235-9DA3-EDE6-7F05-3DB5E770A914}"/>
              </a:ext>
            </a:extLst>
          </p:cNvPr>
          <p:cNvSpPr txBox="1"/>
          <p:nvPr/>
        </p:nvSpPr>
        <p:spPr>
          <a:xfrm>
            <a:off x="6336742" y="5052547"/>
            <a:ext cx="142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…</a:t>
            </a:r>
            <a:endParaRPr lang="ko-KR" altLang="en-US" dirty="0"/>
          </a:p>
        </p:txBody>
      </p:sp>
      <p:pic>
        <p:nvPicPr>
          <p:cNvPr id="42" name="图片 41">
            <a:extLst>
              <a:ext uri="{FF2B5EF4-FFF2-40B4-BE49-F238E27FC236}">
                <a16:creationId xmlns:a16="http://schemas.microsoft.com/office/drawing/2014/main" id="{633B960D-CC8D-38A9-1E18-58E598F26CD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69128" y="2382136"/>
            <a:ext cx="2292793" cy="3607431"/>
          </a:xfrm>
          <a:prstGeom prst="rect">
            <a:avLst/>
          </a:prstGeom>
        </p:spPr>
      </p:pic>
      <p:sp>
        <p:nvSpPr>
          <p:cNvPr id="43" name="矩形: 圆角 42">
            <a:extLst>
              <a:ext uri="{FF2B5EF4-FFF2-40B4-BE49-F238E27FC236}">
                <a16:creationId xmlns:a16="http://schemas.microsoft.com/office/drawing/2014/main" id="{6281A855-52B6-F3F4-0660-C93DB76999B7}"/>
              </a:ext>
            </a:extLst>
          </p:cNvPr>
          <p:cNvSpPr/>
          <p:nvPr/>
        </p:nvSpPr>
        <p:spPr>
          <a:xfrm>
            <a:off x="4458375" y="3233041"/>
            <a:ext cx="3519007" cy="62819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Transformer Encoder</a:t>
            </a:r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10370513-5666-00EE-5BA4-3B0E59BF8150}"/>
              </a:ext>
            </a:extLst>
          </p:cNvPr>
          <p:cNvCxnSpPr/>
          <p:nvPr/>
        </p:nvCxnSpPr>
        <p:spPr>
          <a:xfrm flipV="1">
            <a:off x="6197523" y="2990997"/>
            <a:ext cx="0" cy="22411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矩形: 圆角 45">
            <a:extLst>
              <a:ext uri="{FF2B5EF4-FFF2-40B4-BE49-F238E27FC236}">
                <a16:creationId xmlns:a16="http://schemas.microsoft.com/office/drawing/2014/main" id="{78A2ABA1-7676-FA07-A350-52E0273FCE87}"/>
              </a:ext>
            </a:extLst>
          </p:cNvPr>
          <p:cNvSpPr/>
          <p:nvPr/>
        </p:nvSpPr>
        <p:spPr>
          <a:xfrm>
            <a:off x="5759272" y="2601027"/>
            <a:ext cx="967167" cy="39387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dirty="0">
                <a:solidFill>
                  <a:schemeClr val="tx1"/>
                </a:solidFill>
              </a:rPr>
              <a:t>MLP</a:t>
            </a:r>
          </a:p>
          <a:p>
            <a:pPr algn="ctr"/>
            <a:r>
              <a:rPr lang="en-US" altLang="ko-KR" sz="1300" dirty="0">
                <a:solidFill>
                  <a:schemeClr val="tx1"/>
                </a:solidFill>
              </a:rPr>
              <a:t>Head</a:t>
            </a:r>
            <a:endParaRPr lang="ko-KR" altLang="en-US" sz="1300" dirty="0">
              <a:solidFill>
                <a:schemeClr val="tx1"/>
              </a:solidFill>
            </a:endParaRPr>
          </a:p>
        </p:txBody>
      </p:sp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id="{AAD9EDFC-C8AF-7F1E-2AC3-26A3AE82223E}"/>
              </a:ext>
            </a:extLst>
          </p:cNvPr>
          <p:cNvCxnSpPr>
            <a:cxnSpLocks/>
          </p:cNvCxnSpPr>
          <p:nvPr/>
        </p:nvCxnSpPr>
        <p:spPr>
          <a:xfrm flipV="1">
            <a:off x="6204001" y="2319959"/>
            <a:ext cx="0" cy="2721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矩形: 圆角 50">
            <a:extLst>
              <a:ext uri="{FF2B5EF4-FFF2-40B4-BE49-F238E27FC236}">
                <a16:creationId xmlns:a16="http://schemas.microsoft.com/office/drawing/2014/main" id="{C9A026B2-DBA9-1111-CA1F-101BEDB1B7EE}"/>
              </a:ext>
            </a:extLst>
          </p:cNvPr>
          <p:cNvSpPr/>
          <p:nvPr/>
        </p:nvSpPr>
        <p:spPr>
          <a:xfrm>
            <a:off x="5506709" y="1814577"/>
            <a:ext cx="1472291" cy="47801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schemeClr val="tx1"/>
                </a:solidFill>
              </a:rPr>
              <a:t>Classification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pic>
        <p:nvPicPr>
          <p:cNvPr id="53" name="图片 52" descr="电脑萤幕画面&#10;&#10;低可信度描述已自动生成">
            <a:extLst>
              <a:ext uri="{FF2B5EF4-FFF2-40B4-BE49-F238E27FC236}">
                <a16:creationId xmlns:a16="http://schemas.microsoft.com/office/drawing/2014/main" id="{1682420F-FF3A-A4F3-6E32-0416A8B7AA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730" r="50778" b="1730"/>
          <a:stretch/>
        </p:blipFill>
        <p:spPr>
          <a:xfrm>
            <a:off x="250272" y="4666668"/>
            <a:ext cx="1631576" cy="1295400"/>
          </a:xfrm>
          <a:prstGeom prst="rect">
            <a:avLst/>
          </a:prstGeom>
        </p:spPr>
      </p:pic>
      <p:cxnSp>
        <p:nvCxnSpPr>
          <p:cNvPr id="55" name="直接箭头连接符 54">
            <a:extLst>
              <a:ext uri="{FF2B5EF4-FFF2-40B4-BE49-F238E27FC236}">
                <a16:creationId xmlns:a16="http://schemas.microsoft.com/office/drawing/2014/main" id="{33555825-87EE-623B-3A4D-A7028EC78AE5}"/>
              </a:ext>
            </a:extLst>
          </p:cNvPr>
          <p:cNvCxnSpPr>
            <a:stCxn id="53" idx="3"/>
          </p:cNvCxnSpPr>
          <p:nvPr/>
        </p:nvCxnSpPr>
        <p:spPr>
          <a:xfrm>
            <a:off x="1881848" y="5314368"/>
            <a:ext cx="8192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文本框 55">
            <a:extLst>
              <a:ext uri="{FF2B5EF4-FFF2-40B4-BE49-F238E27FC236}">
                <a16:creationId xmlns:a16="http://schemas.microsoft.com/office/drawing/2014/main" id="{926EDA40-D7F7-638B-288C-2A8BFC562772}"/>
              </a:ext>
            </a:extLst>
          </p:cNvPr>
          <p:cNvSpPr txBox="1"/>
          <p:nvPr/>
        </p:nvSpPr>
        <p:spPr>
          <a:xfrm>
            <a:off x="1865169" y="5007336"/>
            <a:ext cx="859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STFT</a:t>
            </a:r>
          </a:p>
          <a:p>
            <a:pPr algn="ctr"/>
            <a:r>
              <a:rPr lang="en-US" altLang="ko-KR" b="1" dirty="0"/>
              <a:t>ST</a:t>
            </a:r>
            <a:endParaRPr lang="ko-KR" altLang="en-US" b="1" dirty="0"/>
          </a:p>
        </p:txBody>
      </p:sp>
      <p:sp>
        <p:nvSpPr>
          <p:cNvPr id="57" name="左大括号 56">
            <a:extLst>
              <a:ext uri="{FF2B5EF4-FFF2-40B4-BE49-F238E27FC236}">
                <a16:creationId xmlns:a16="http://schemas.microsoft.com/office/drawing/2014/main" id="{68F20361-8877-6D4B-DEEC-58BEF4808EE0}"/>
              </a:ext>
            </a:extLst>
          </p:cNvPr>
          <p:cNvSpPr/>
          <p:nvPr/>
        </p:nvSpPr>
        <p:spPr>
          <a:xfrm rot="16200000">
            <a:off x="7192430" y="3156622"/>
            <a:ext cx="369328" cy="573913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8A1722E9-10FC-EBA9-9B88-3BBC02F1CB30}"/>
              </a:ext>
            </a:extLst>
          </p:cNvPr>
          <p:cNvSpPr txBox="1"/>
          <p:nvPr/>
        </p:nvSpPr>
        <p:spPr>
          <a:xfrm>
            <a:off x="6407838" y="6192685"/>
            <a:ext cx="2484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/>
              <a:t>ViT</a:t>
            </a:r>
            <a:r>
              <a:rPr lang="en-US" altLang="ko-KR" dirty="0"/>
              <a:t>(</a:t>
            </a:r>
            <a:r>
              <a:rPr lang="en-US" altLang="ko-KR" i="0" dirty="0">
                <a:solidFill>
                  <a:srgbClr val="121212"/>
                </a:solidFill>
                <a:effectLst/>
                <a:latin typeface="-apple-system"/>
              </a:rPr>
              <a:t>Vision Transformer</a:t>
            </a:r>
            <a:r>
              <a:rPr lang="en-US" altLang="ko-KR" dirty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56243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矩形: 圆角 97">
            <a:extLst>
              <a:ext uri="{FF2B5EF4-FFF2-40B4-BE49-F238E27FC236}">
                <a16:creationId xmlns:a16="http://schemas.microsoft.com/office/drawing/2014/main" id="{859E506C-AB15-E681-B8DC-6F1C544423AB}"/>
              </a:ext>
            </a:extLst>
          </p:cNvPr>
          <p:cNvSpPr/>
          <p:nvPr/>
        </p:nvSpPr>
        <p:spPr>
          <a:xfrm>
            <a:off x="5882965" y="2512649"/>
            <a:ext cx="2816140" cy="355996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E3A548FC-A5E5-21E2-EBC5-A47D635BF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0DF42F1-87CC-BB2C-954D-6B5C07A8C863}"/>
              </a:ext>
            </a:extLst>
          </p:cNvPr>
          <p:cNvSpPr/>
          <p:nvPr/>
        </p:nvSpPr>
        <p:spPr>
          <a:xfrm>
            <a:off x="0" y="0"/>
            <a:ext cx="12192000" cy="353568"/>
          </a:xfrm>
          <a:prstGeom prst="rect">
            <a:avLst/>
          </a:prstGeom>
          <a:solidFill>
            <a:srgbClr val="E2B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3950D1C-5A35-B763-F936-118B4470DF8D}"/>
              </a:ext>
            </a:extLst>
          </p:cNvPr>
          <p:cNvSpPr/>
          <p:nvPr/>
        </p:nvSpPr>
        <p:spPr>
          <a:xfrm>
            <a:off x="0" y="6504432"/>
            <a:ext cx="12192000" cy="353568"/>
          </a:xfrm>
          <a:prstGeom prst="rect">
            <a:avLst/>
          </a:prstGeom>
          <a:solidFill>
            <a:srgbClr val="E2B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3BEBC5B-348D-7A3C-7FCA-5EC8DB21E888}"/>
              </a:ext>
            </a:extLst>
          </p:cNvPr>
          <p:cNvSpPr txBox="1"/>
          <p:nvPr/>
        </p:nvSpPr>
        <p:spPr>
          <a:xfrm>
            <a:off x="11710416" y="6504432"/>
            <a:ext cx="55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11</a:t>
            </a:r>
            <a:endParaRPr lang="ko-KR" altLang="en-US" dirty="0"/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3DA3118A-74F7-257E-5A88-A048465F64D9}"/>
              </a:ext>
            </a:extLst>
          </p:cNvPr>
          <p:cNvCxnSpPr>
            <a:cxnSpLocks/>
          </p:cNvCxnSpPr>
          <p:nvPr/>
        </p:nvCxnSpPr>
        <p:spPr>
          <a:xfrm>
            <a:off x="760614" y="1340566"/>
            <a:ext cx="6757416" cy="0"/>
          </a:xfrm>
          <a:prstGeom prst="line">
            <a:avLst/>
          </a:prstGeom>
          <a:ln w="12700">
            <a:solidFill>
              <a:srgbClr val="9A38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6332A2E3-D9BA-7ADA-1F16-2A6C4ED03CED}"/>
              </a:ext>
            </a:extLst>
          </p:cNvPr>
          <p:cNvSpPr txBox="1"/>
          <p:nvPr/>
        </p:nvSpPr>
        <p:spPr>
          <a:xfrm>
            <a:off x="914399" y="1612669"/>
            <a:ext cx="613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Method Ⅲ (</a:t>
            </a:r>
            <a:r>
              <a:rPr lang="en-US" altLang="ko-KR" b="1" dirty="0"/>
              <a:t>1D Signal    2D Metrix + ID TCN model</a:t>
            </a:r>
            <a:r>
              <a:rPr lang="en-US" altLang="ko-KR" dirty="0"/>
              <a:t>)</a:t>
            </a:r>
            <a:endParaRPr lang="ko-KR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E9AF7FF-0A66-A639-4D09-5335A9A3F4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78"/>
          <a:stretch/>
        </p:blipFill>
        <p:spPr>
          <a:xfrm>
            <a:off x="3625647" y="3330367"/>
            <a:ext cx="1203885" cy="84380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BD6B29D-BC6D-2DE8-37CF-C33477C48C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39"/>
          <a:stretch/>
        </p:blipFill>
        <p:spPr>
          <a:xfrm>
            <a:off x="3540029" y="4429526"/>
            <a:ext cx="1332583" cy="117863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648574E-93CF-7637-08AF-1006E98992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34" y="5815498"/>
            <a:ext cx="2032926" cy="189661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2101B9E4-2B8C-D1F9-1A89-96850A6DF0DD}"/>
              </a:ext>
            </a:extLst>
          </p:cNvPr>
          <p:cNvGrpSpPr/>
          <p:nvPr/>
        </p:nvGrpSpPr>
        <p:grpSpPr>
          <a:xfrm>
            <a:off x="3240142" y="2669200"/>
            <a:ext cx="2151120" cy="374310"/>
            <a:chOff x="766050" y="4711806"/>
            <a:chExt cx="4528561" cy="701908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678AE4BB-D791-F46D-E4A8-27E2CC5453E6}"/>
                </a:ext>
              </a:extLst>
            </p:cNvPr>
            <p:cNvSpPr/>
            <p:nvPr/>
          </p:nvSpPr>
          <p:spPr>
            <a:xfrm>
              <a:off x="766050" y="5022098"/>
              <a:ext cx="4528561" cy="3916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流程图: 接点 13">
              <a:extLst>
                <a:ext uri="{FF2B5EF4-FFF2-40B4-BE49-F238E27FC236}">
                  <a16:creationId xmlns:a16="http://schemas.microsoft.com/office/drawing/2014/main" id="{4F85A429-453A-EA4B-CF1B-BFEFD1108829}"/>
                </a:ext>
              </a:extLst>
            </p:cNvPr>
            <p:cNvSpPr/>
            <p:nvPr/>
          </p:nvSpPr>
          <p:spPr>
            <a:xfrm>
              <a:off x="827851" y="5100165"/>
              <a:ext cx="278807" cy="28778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流程图: 接点 14">
              <a:extLst>
                <a:ext uri="{FF2B5EF4-FFF2-40B4-BE49-F238E27FC236}">
                  <a16:creationId xmlns:a16="http://schemas.microsoft.com/office/drawing/2014/main" id="{A5AF0B81-EA31-4682-28EF-01D0ACB124BB}"/>
                </a:ext>
              </a:extLst>
            </p:cNvPr>
            <p:cNvSpPr/>
            <p:nvPr/>
          </p:nvSpPr>
          <p:spPr>
            <a:xfrm>
              <a:off x="1145425" y="5101432"/>
              <a:ext cx="278807" cy="28778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流程图: 接点 16">
              <a:extLst>
                <a:ext uri="{FF2B5EF4-FFF2-40B4-BE49-F238E27FC236}">
                  <a16:creationId xmlns:a16="http://schemas.microsoft.com/office/drawing/2014/main" id="{588C4E3E-6D02-C588-04AA-4AA0CF7E7F87}"/>
                </a:ext>
              </a:extLst>
            </p:cNvPr>
            <p:cNvSpPr/>
            <p:nvPr/>
          </p:nvSpPr>
          <p:spPr>
            <a:xfrm>
              <a:off x="1500412" y="5110798"/>
              <a:ext cx="278807" cy="28778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流程图: 接点 17">
              <a:extLst>
                <a:ext uri="{FF2B5EF4-FFF2-40B4-BE49-F238E27FC236}">
                  <a16:creationId xmlns:a16="http://schemas.microsoft.com/office/drawing/2014/main" id="{633CD548-B789-4ABD-3351-BDEEC259992A}"/>
                </a:ext>
              </a:extLst>
            </p:cNvPr>
            <p:cNvSpPr/>
            <p:nvPr/>
          </p:nvSpPr>
          <p:spPr>
            <a:xfrm>
              <a:off x="3219512" y="5107490"/>
              <a:ext cx="278807" cy="287786"/>
            </a:xfrm>
            <a:prstGeom prst="flowChartConnector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" name="流程图: 接点 18">
              <a:extLst>
                <a:ext uri="{FF2B5EF4-FFF2-40B4-BE49-F238E27FC236}">
                  <a16:creationId xmlns:a16="http://schemas.microsoft.com/office/drawing/2014/main" id="{97FAFAC2-1A61-5C42-C890-6D9641E4CCA5}"/>
                </a:ext>
              </a:extLst>
            </p:cNvPr>
            <p:cNvSpPr/>
            <p:nvPr/>
          </p:nvSpPr>
          <p:spPr>
            <a:xfrm>
              <a:off x="3546832" y="5107818"/>
              <a:ext cx="278807" cy="287786"/>
            </a:xfrm>
            <a:prstGeom prst="flowChartConnector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流程图: 接点 19">
              <a:extLst>
                <a:ext uri="{FF2B5EF4-FFF2-40B4-BE49-F238E27FC236}">
                  <a16:creationId xmlns:a16="http://schemas.microsoft.com/office/drawing/2014/main" id="{24776876-AB39-CB67-EE51-AC827260D5BC}"/>
                </a:ext>
              </a:extLst>
            </p:cNvPr>
            <p:cNvSpPr/>
            <p:nvPr/>
          </p:nvSpPr>
          <p:spPr>
            <a:xfrm>
              <a:off x="1855398" y="5110802"/>
              <a:ext cx="278807" cy="287786"/>
            </a:xfrm>
            <a:prstGeom prst="flowChartConnector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流程图: 接点 20">
              <a:extLst>
                <a:ext uri="{FF2B5EF4-FFF2-40B4-BE49-F238E27FC236}">
                  <a16:creationId xmlns:a16="http://schemas.microsoft.com/office/drawing/2014/main" id="{45D35E58-E159-5C58-F6DB-497ED2407F80}"/>
                </a:ext>
              </a:extLst>
            </p:cNvPr>
            <p:cNvSpPr/>
            <p:nvPr/>
          </p:nvSpPr>
          <p:spPr>
            <a:xfrm>
              <a:off x="2545964" y="5109428"/>
              <a:ext cx="278807" cy="287786"/>
            </a:xfrm>
            <a:prstGeom prst="flowChartConnector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流程图: 接点 21">
              <a:extLst>
                <a:ext uri="{FF2B5EF4-FFF2-40B4-BE49-F238E27FC236}">
                  <a16:creationId xmlns:a16="http://schemas.microsoft.com/office/drawing/2014/main" id="{D6F5AF25-0189-3555-F94D-77F109233378}"/>
                </a:ext>
              </a:extLst>
            </p:cNvPr>
            <p:cNvSpPr/>
            <p:nvPr/>
          </p:nvSpPr>
          <p:spPr>
            <a:xfrm>
              <a:off x="2890927" y="5107597"/>
              <a:ext cx="278807" cy="287786"/>
            </a:xfrm>
            <a:prstGeom prst="flowChartConnector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流程图: 接点 22">
              <a:extLst>
                <a:ext uri="{FF2B5EF4-FFF2-40B4-BE49-F238E27FC236}">
                  <a16:creationId xmlns:a16="http://schemas.microsoft.com/office/drawing/2014/main" id="{DDC613E9-B42A-2C31-E399-F038711DF6BA}"/>
                </a:ext>
              </a:extLst>
            </p:cNvPr>
            <p:cNvSpPr/>
            <p:nvPr/>
          </p:nvSpPr>
          <p:spPr>
            <a:xfrm>
              <a:off x="2210384" y="5111805"/>
              <a:ext cx="278807" cy="287786"/>
            </a:xfrm>
            <a:prstGeom prst="flowChartConnector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流程图: 接点 23">
              <a:extLst>
                <a:ext uri="{FF2B5EF4-FFF2-40B4-BE49-F238E27FC236}">
                  <a16:creationId xmlns:a16="http://schemas.microsoft.com/office/drawing/2014/main" id="{2925A9FF-E612-E184-37B0-31A0772A8867}"/>
                </a:ext>
              </a:extLst>
            </p:cNvPr>
            <p:cNvSpPr/>
            <p:nvPr/>
          </p:nvSpPr>
          <p:spPr>
            <a:xfrm>
              <a:off x="4275613" y="5111078"/>
              <a:ext cx="278807" cy="287786"/>
            </a:xfrm>
            <a:prstGeom prst="flowChartConnector">
              <a:avLst/>
            </a:prstGeom>
            <a:solidFill>
              <a:srgbClr val="E2B0B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流程图: 接点 24">
              <a:extLst>
                <a:ext uri="{FF2B5EF4-FFF2-40B4-BE49-F238E27FC236}">
                  <a16:creationId xmlns:a16="http://schemas.microsoft.com/office/drawing/2014/main" id="{851779AF-597A-4952-A2D0-C5564F7094B3}"/>
                </a:ext>
              </a:extLst>
            </p:cNvPr>
            <p:cNvSpPr/>
            <p:nvPr/>
          </p:nvSpPr>
          <p:spPr>
            <a:xfrm>
              <a:off x="4614565" y="5111684"/>
              <a:ext cx="278807" cy="287786"/>
            </a:xfrm>
            <a:prstGeom prst="flowChartConnector">
              <a:avLst/>
            </a:prstGeom>
            <a:solidFill>
              <a:srgbClr val="E2B0B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6" name="流程图: 接点 25">
              <a:extLst>
                <a:ext uri="{FF2B5EF4-FFF2-40B4-BE49-F238E27FC236}">
                  <a16:creationId xmlns:a16="http://schemas.microsoft.com/office/drawing/2014/main" id="{89E02B4D-C1F4-8B69-CF0A-956F2ACF88A1}"/>
                </a:ext>
              </a:extLst>
            </p:cNvPr>
            <p:cNvSpPr/>
            <p:nvPr/>
          </p:nvSpPr>
          <p:spPr>
            <a:xfrm>
              <a:off x="4965014" y="5107490"/>
              <a:ext cx="278807" cy="287786"/>
            </a:xfrm>
            <a:prstGeom prst="flowChartConnector">
              <a:avLst/>
            </a:prstGeom>
            <a:solidFill>
              <a:srgbClr val="E2B0B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4E96E51F-C1BA-0BFE-2516-255E89C36590}"/>
                </a:ext>
              </a:extLst>
            </p:cNvPr>
            <p:cNvSpPr txBox="1"/>
            <p:nvPr/>
          </p:nvSpPr>
          <p:spPr>
            <a:xfrm>
              <a:off x="3808606" y="4711806"/>
              <a:ext cx="168902" cy="491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…</a:t>
              </a:r>
              <a:endParaRPr lang="ko-KR" altLang="en-US" dirty="0"/>
            </a:p>
          </p:txBody>
        </p:sp>
      </p:grpSp>
      <p:pic>
        <p:nvPicPr>
          <p:cNvPr id="30" name="图片 29">
            <a:extLst>
              <a:ext uri="{FF2B5EF4-FFF2-40B4-BE49-F238E27FC236}">
                <a16:creationId xmlns:a16="http://schemas.microsoft.com/office/drawing/2014/main" id="{9C8F044A-BD3E-1F8C-FCE5-01D6625FAB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06" y="2961254"/>
            <a:ext cx="2754309" cy="2855944"/>
          </a:xfrm>
          <a:prstGeom prst="rect">
            <a:avLst/>
          </a:prstGeom>
        </p:spPr>
      </p:pic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BF3F5BE1-A143-D320-648D-CD08965684F0}"/>
              </a:ext>
            </a:extLst>
          </p:cNvPr>
          <p:cNvSpPr/>
          <p:nvPr/>
        </p:nvSpPr>
        <p:spPr>
          <a:xfrm>
            <a:off x="6353198" y="2980634"/>
            <a:ext cx="2151120" cy="84380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TCN </a:t>
            </a:r>
            <a:r>
              <a:rPr lang="en-US" altLang="zh-CN" dirty="0"/>
              <a:t>model</a:t>
            </a:r>
            <a:endParaRPr lang="ko-KR" altLang="en-US" dirty="0"/>
          </a:p>
        </p:txBody>
      </p:sp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E7A57F21-702F-429F-FCD2-2172C31F6A4C}"/>
              </a:ext>
            </a:extLst>
          </p:cNvPr>
          <p:cNvSpPr/>
          <p:nvPr/>
        </p:nvSpPr>
        <p:spPr>
          <a:xfrm>
            <a:off x="6317994" y="4971690"/>
            <a:ext cx="2151120" cy="84380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err="1"/>
              <a:t>ViT</a:t>
            </a:r>
            <a:r>
              <a:rPr lang="en-US" altLang="zh-CN" dirty="0"/>
              <a:t> model</a:t>
            </a:r>
            <a:endParaRPr lang="ko-KR" altLang="en-US" dirty="0"/>
          </a:p>
        </p:txBody>
      </p:sp>
      <p:sp>
        <p:nvSpPr>
          <p:cNvPr id="68" name="箭头: 下 67">
            <a:extLst>
              <a:ext uri="{FF2B5EF4-FFF2-40B4-BE49-F238E27FC236}">
                <a16:creationId xmlns:a16="http://schemas.microsoft.com/office/drawing/2014/main" id="{BA6CDF88-6169-2CE4-6FC9-62D5260D8FCB}"/>
              </a:ext>
            </a:extLst>
          </p:cNvPr>
          <p:cNvSpPr/>
          <p:nvPr/>
        </p:nvSpPr>
        <p:spPr>
          <a:xfrm rot="13938691">
            <a:off x="3045429" y="3571837"/>
            <a:ext cx="240616" cy="764211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箭头: 下 68">
            <a:extLst>
              <a:ext uri="{FF2B5EF4-FFF2-40B4-BE49-F238E27FC236}">
                <a16:creationId xmlns:a16="http://schemas.microsoft.com/office/drawing/2014/main" id="{947E9D27-DE07-32D7-BBC0-1647FC8BE2EB}"/>
              </a:ext>
            </a:extLst>
          </p:cNvPr>
          <p:cNvSpPr/>
          <p:nvPr/>
        </p:nvSpPr>
        <p:spPr>
          <a:xfrm rot="18272705">
            <a:off x="3011543" y="4460133"/>
            <a:ext cx="240616" cy="764211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矩形: 圆角 69">
            <a:extLst>
              <a:ext uri="{FF2B5EF4-FFF2-40B4-BE49-F238E27FC236}">
                <a16:creationId xmlns:a16="http://schemas.microsoft.com/office/drawing/2014/main" id="{E4E6AC34-4B8C-258F-23C8-2467B6E6EFDA}"/>
              </a:ext>
            </a:extLst>
          </p:cNvPr>
          <p:cNvSpPr/>
          <p:nvPr/>
        </p:nvSpPr>
        <p:spPr>
          <a:xfrm>
            <a:off x="3093604" y="2377922"/>
            <a:ext cx="2444196" cy="1904833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矩形: 圆角 70">
            <a:extLst>
              <a:ext uri="{FF2B5EF4-FFF2-40B4-BE49-F238E27FC236}">
                <a16:creationId xmlns:a16="http://schemas.microsoft.com/office/drawing/2014/main" id="{3EC66290-CCB0-E422-B3BB-6BC6B9E52A7D}"/>
              </a:ext>
            </a:extLst>
          </p:cNvPr>
          <p:cNvSpPr/>
          <p:nvPr/>
        </p:nvSpPr>
        <p:spPr>
          <a:xfrm>
            <a:off x="3059010" y="4448226"/>
            <a:ext cx="2444196" cy="1904833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3" name="直接箭头连接符 72">
            <a:extLst>
              <a:ext uri="{FF2B5EF4-FFF2-40B4-BE49-F238E27FC236}">
                <a16:creationId xmlns:a16="http://schemas.microsoft.com/office/drawing/2014/main" id="{1F404105-1D09-4455-69C2-D933D73E85AB}"/>
              </a:ext>
            </a:extLst>
          </p:cNvPr>
          <p:cNvCxnSpPr>
            <a:cxnSpLocks/>
          </p:cNvCxnSpPr>
          <p:nvPr/>
        </p:nvCxnSpPr>
        <p:spPr>
          <a:xfrm flipV="1">
            <a:off x="4227589" y="3016598"/>
            <a:ext cx="1" cy="294763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图形 75" descr="徽章关注 轮廓">
            <a:extLst>
              <a:ext uri="{FF2B5EF4-FFF2-40B4-BE49-F238E27FC236}">
                <a16:creationId xmlns:a16="http://schemas.microsoft.com/office/drawing/2014/main" id="{F78E2987-5FD3-7482-C50C-8399F50C47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27589" y="3079214"/>
            <a:ext cx="261070" cy="261070"/>
          </a:xfrm>
          <a:prstGeom prst="rect">
            <a:avLst/>
          </a:prstGeom>
        </p:spPr>
      </p:pic>
      <p:cxnSp>
        <p:nvCxnSpPr>
          <p:cNvPr id="77" name="直接箭头连接符 76">
            <a:extLst>
              <a:ext uri="{FF2B5EF4-FFF2-40B4-BE49-F238E27FC236}">
                <a16:creationId xmlns:a16="http://schemas.microsoft.com/office/drawing/2014/main" id="{FA2F4A79-81CE-8FA6-D9FD-C185E323A219}"/>
              </a:ext>
            </a:extLst>
          </p:cNvPr>
          <p:cNvCxnSpPr>
            <a:cxnSpLocks/>
          </p:cNvCxnSpPr>
          <p:nvPr/>
        </p:nvCxnSpPr>
        <p:spPr>
          <a:xfrm>
            <a:off x="4139321" y="5550964"/>
            <a:ext cx="1" cy="307171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文本框 79">
            <a:extLst>
              <a:ext uri="{FF2B5EF4-FFF2-40B4-BE49-F238E27FC236}">
                <a16:creationId xmlns:a16="http://schemas.microsoft.com/office/drawing/2014/main" id="{70E7EB26-76F4-1D58-4607-320668BAC16A}"/>
              </a:ext>
            </a:extLst>
          </p:cNvPr>
          <p:cNvSpPr txBox="1"/>
          <p:nvPr/>
        </p:nvSpPr>
        <p:spPr>
          <a:xfrm>
            <a:off x="3717222" y="2409677"/>
            <a:ext cx="1190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1D S</a:t>
            </a:r>
            <a:r>
              <a:rPr lang="en-US" altLang="zh-CN" dirty="0"/>
              <a:t>ignal</a:t>
            </a:r>
            <a:endParaRPr lang="ko-KR" altLang="en-US" dirty="0"/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8D3855A4-65CF-5AF2-8F32-CB1E1D095D00}"/>
              </a:ext>
            </a:extLst>
          </p:cNvPr>
          <p:cNvSpPr txBox="1"/>
          <p:nvPr/>
        </p:nvSpPr>
        <p:spPr>
          <a:xfrm>
            <a:off x="3625646" y="6012295"/>
            <a:ext cx="128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2D </a:t>
            </a:r>
            <a:r>
              <a:rPr lang="en-US" altLang="zh-CN" dirty="0"/>
              <a:t>Metrix</a:t>
            </a:r>
            <a:endParaRPr lang="ko-KR" altLang="en-US" dirty="0"/>
          </a:p>
        </p:txBody>
      </p:sp>
      <p:sp>
        <p:nvSpPr>
          <p:cNvPr id="82" name="箭头: 下 81">
            <a:extLst>
              <a:ext uri="{FF2B5EF4-FFF2-40B4-BE49-F238E27FC236}">
                <a16:creationId xmlns:a16="http://schemas.microsoft.com/office/drawing/2014/main" id="{6A305A74-966D-6146-B2BD-CAFB78614446}"/>
              </a:ext>
            </a:extLst>
          </p:cNvPr>
          <p:cNvSpPr/>
          <p:nvPr/>
        </p:nvSpPr>
        <p:spPr>
          <a:xfrm rot="16200000">
            <a:off x="5659279" y="4960607"/>
            <a:ext cx="264870" cy="90087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箭头: 下 82">
            <a:extLst>
              <a:ext uri="{FF2B5EF4-FFF2-40B4-BE49-F238E27FC236}">
                <a16:creationId xmlns:a16="http://schemas.microsoft.com/office/drawing/2014/main" id="{E6FEB33B-439E-5F1D-8020-A5F12B9B2641}"/>
              </a:ext>
            </a:extLst>
          </p:cNvPr>
          <p:cNvSpPr/>
          <p:nvPr/>
        </p:nvSpPr>
        <p:spPr>
          <a:xfrm rot="16200000">
            <a:off x="5687146" y="3080550"/>
            <a:ext cx="240616" cy="880627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id="{154CECE4-B3D1-4A36-0A3E-58F067EB0A59}"/>
              </a:ext>
            </a:extLst>
          </p:cNvPr>
          <p:cNvSpPr txBox="1"/>
          <p:nvPr/>
        </p:nvSpPr>
        <p:spPr>
          <a:xfrm>
            <a:off x="5961124" y="4302896"/>
            <a:ext cx="2701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feature extraction to 1D</a:t>
            </a:r>
            <a:endParaRPr lang="ko-KR" altLang="en-US" dirty="0"/>
          </a:p>
        </p:txBody>
      </p:sp>
      <p:grpSp>
        <p:nvGrpSpPr>
          <p:cNvPr id="91" name="组合 90">
            <a:extLst>
              <a:ext uri="{FF2B5EF4-FFF2-40B4-BE49-F238E27FC236}">
                <a16:creationId xmlns:a16="http://schemas.microsoft.com/office/drawing/2014/main" id="{7E39C7B7-84A3-A223-D036-F116C58D6FB8}"/>
              </a:ext>
            </a:extLst>
          </p:cNvPr>
          <p:cNvGrpSpPr/>
          <p:nvPr/>
        </p:nvGrpSpPr>
        <p:grpSpPr>
          <a:xfrm>
            <a:off x="8574544" y="3157094"/>
            <a:ext cx="744072" cy="2464263"/>
            <a:chOff x="8857128" y="3079214"/>
            <a:chExt cx="744072" cy="2464263"/>
          </a:xfrm>
        </p:grpSpPr>
        <p:sp>
          <p:nvSpPr>
            <p:cNvPr id="87" name="右中括号 86">
              <a:extLst>
                <a:ext uri="{FF2B5EF4-FFF2-40B4-BE49-F238E27FC236}">
                  <a16:creationId xmlns:a16="http://schemas.microsoft.com/office/drawing/2014/main" id="{96350150-1531-AC57-96E2-4FE18DE85B90}"/>
                </a:ext>
              </a:extLst>
            </p:cNvPr>
            <p:cNvSpPr/>
            <p:nvPr/>
          </p:nvSpPr>
          <p:spPr>
            <a:xfrm>
              <a:off x="8857128" y="3079214"/>
              <a:ext cx="299865" cy="2464263"/>
            </a:xfrm>
            <a:prstGeom prst="righ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89" name="直接箭头连接符 88">
              <a:extLst>
                <a:ext uri="{FF2B5EF4-FFF2-40B4-BE49-F238E27FC236}">
                  <a16:creationId xmlns:a16="http://schemas.microsoft.com/office/drawing/2014/main" id="{95242282-8E4F-2D29-0D27-0538DEEEB20D}"/>
                </a:ext>
              </a:extLst>
            </p:cNvPr>
            <p:cNvCxnSpPr>
              <a:cxnSpLocks/>
              <a:stCxn id="87" idx="2"/>
            </p:cNvCxnSpPr>
            <p:nvPr/>
          </p:nvCxnSpPr>
          <p:spPr>
            <a:xfrm>
              <a:off x="9156993" y="4311346"/>
              <a:ext cx="44420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5" name="直接箭头连接符 94">
            <a:extLst>
              <a:ext uri="{FF2B5EF4-FFF2-40B4-BE49-F238E27FC236}">
                <a16:creationId xmlns:a16="http://schemas.microsoft.com/office/drawing/2014/main" id="{FFB414E0-87CC-F597-8A93-3FD8C2F786A0}"/>
              </a:ext>
            </a:extLst>
          </p:cNvPr>
          <p:cNvCxnSpPr>
            <a:cxnSpLocks/>
          </p:cNvCxnSpPr>
          <p:nvPr/>
        </p:nvCxnSpPr>
        <p:spPr>
          <a:xfrm>
            <a:off x="9941271" y="4389225"/>
            <a:ext cx="43973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矩形: 圆角 96">
            <a:extLst>
              <a:ext uri="{FF2B5EF4-FFF2-40B4-BE49-F238E27FC236}">
                <a16:creationId xmlns:a16="http://schemas.microsoft.com/office/drawing/2014/main" id="{DC2A5473-8372-B4D3-0A3D-84F607C5C642}"/>
              </a:ext>
            </a:extLst>
          </p:cNvPr>
          <p:cNvSpPr/>
          <p:nvPr/>
        </p:nvSpPr>
        <p:spPr>
          <a:xfrm>
            <a:off x="10355932" y="2758477"/>
            <a:ext cx="568991" cy="307717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9" name="文本框 98">
            <a:extLst>
              <a:ext uri="{FF2B5EF4-FFF2-40B4-BE49-F238E27FC236}">
                <a16:creationId xmlns:a16="http://schemas.microsoft.com/office/drawing/2014/main" id="{A445560A-A9E6-AFBA-FA65-87AEB083328F}"/>
              </a:ext>
            </a:extLst>
          </p:cNvPr>
          <p:cNvSpPr txBox="1"/>
          <p:nvPr/>
        </p:nvSpPr>
        <p:spPr>
          <a:xfrm rot="10800000">
            <a:off x="10404187" y="3214206"/>
            <a:ext cx="461665" cy="21507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dirty="0"/>
              <a:t>TCN Classification</a:t>
            </a:r>
            <a:endParaRPr lang="ko-KR" altLang="en-US" dirty="0"/>
          </a:p>
        </p:txBody>
      </p:sp>
      <p:sp>
        <p:nvSpPr>
          <p:cNvPr id="100" name="矩形: 圆角 99">
            <a:extLst>
              <a:ext uri="{FF2B5EF4-FFF2-40B4-BE49-F238E27FC236}">
                <a16:creationId xmlns:a16="http://schemas.microsoft.com/office/drawing/2014/main" id="{E17EE4CE-5AF6-9A69-F21D-3727E3733F7C}"/>
              </a:ext>
            </a:extLst>
          </p:cNvPr>
          <p:cNvSpPr/>
          <p:nvPr/>
        </p:nvSpPr>
        <p:spPr>
          <a:xfrm>
            <a:off x="11418793" y="2804352"/>
            <a:ext cx="568991" cy="307717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101" name="直接箭头连接符 100">
            <a:extLst>
              <a:ext uri="{FF2B5EF4-FFF2-40B4-BE49-F238E27FC236}">
                <a16:creationId xmlns:a16="http://schemas.microsoft.com/office/drawing/2014/main" id="{33DA5FF4-8395-3D42-2AA3-EE8A2A41C0D7}"/>
              </a:ext>
            </a:extLst>
          </p:cNvPr>
          <p:cNvCxnSpPr>
            <a:cxnSpLocks/>
          </p:cNvCxnSpPr>
          <p:nvPr/>
        </p:nvCxnSpPr>
        <p:spPr>
          <a:xfrm>
            <a:off x="10981173" y="4407150"/>
            <a:ext cx="43973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文本框 101">
            <a:extLst>
              <a:ext uri="{FF2B5EF4-FFF2-40B4-BE49-F238E27FC236}">
                <a16:creationId xmlns:a16="http://schemas.microsoft.com/office/drawing/2014/main" id="{72BF3EDD-467B-8175-9398-E6A894CB59C4}"/>
              </a:ext>
            </a:extLst>
          </p:cNvPr>
          <p:cNvSpPr txBox="1"/>
          <p:nvPr/>
        </p:nvSpPr>
        <p:spPr>
          <a:xfrm rot="10800000">
            <a:off x="11472455" y="3884299"/>
            <a:ext cx="461665" cy="10098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dirty="0"/>
              <a:t>Output</a:t>
            </a:r>
            <a:endParaRPr lang="ko-KR" altLang="en-US" dirty="0"/>
          </a:p>
        </p:txBody>
      </p:sp>
      <p:pic>
        <p:nvPicPr>
          <p:cNvPr id="103" name="图形 102" descr="徽章关注 轮廓">
            <a:extLst>
              <a:ext uri="{FF2B5EF4-FFF2-40B4-BE49-F238E27FC236}">
                <a16:creationId xmlns:a16="http://schemas.microsoft.com/office/drawing/2014/main" id="{B02A8C34-5ADB-6C87-2AD7-5BBC9E8BC6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33655" y="1675315"/>
            <a:ext cx="261070" cy="261070"/>
          </a:xfrm>
          <a:prstGeom prst="rect">
            <a:avLst/>
          </a:prstGeom>
        </p:spPr>
      </p:pic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85AA62EC-0EF5-7AE0-FDFE-A3BD59B9D36C}"/>
              </a:ext>
            </a:extLst>
          </p:cNvPr>
          <p:cNvGrpSpPr/>
          <p:nvPr/>
        </p:nvGrpSpPr>
        <p:grpSpPr>
          <a:xfrm rot="16200000">
            <a:off x="7738054" y="3377967"/>
            <a:ext cx="3812447" cy="521309"/>
            <a:chOff x="760614" y="5005722"/>
            <a:chExt cx="4528561" cy="491319"/>
          </a:xfrm>
        </p:grpSpPr>
        <p:sp>
          <p:nvSpPr>
            <p:cNvPr id="105" name="矩形 104">
              <a:extLst>
                <a:ext uri="{FF2B5EF4-FFF2-40B4-BE49-F238E27FC236}">
                  <a16:creationId xmlns:a16="http://schemas.microsoft.com/office/drawing/2014/main" id="{97D4CEF2-A6E4-10DA-706B-3FD58F87C48A}"/>
                </a:ext>
              </a:extLst>
            </p:cNvPr>
            <p:cNvSpPr/>
            <p:nvPr/>
          </p:nvSpPr>
          <p:spPr>
            <a:xfrm>
              <a:off x="760614" y="5038380"/>
              <a:ext cx="4528561" cy="39161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6" name="流程图: 接点 105">
              <a:extLst>
                <a:ext uri="{FF2B5EF4-FFF2-40B4-BE49-F238E27FC236}">
                  <a16:creationId xmlns:a16="http://schemas.microsoft.com/office/drawing/2014/main" id="{EE73381A-95D4-4927-00F1-3C54BC716490}"/>
                </a:ext>
              </a:extLst>
            </p:cNvPr>
            <p:cNvSpPr/>
            <p:nvPr/>
          </p:nvSpPr>
          <p:spPr>
            <a:xfrm>
              <a:off x="827851" y="5100165"/>
              <a:ext cx="278807" cy="28778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7" name="流程图: 接点 106">
              <a:extLst>
                <a:ext uri="{FF2B5EF4-FFF2-40B4-BE49-F238E27FC236}">
                  <a16:creationId xmlns:a16="http://schemas.microsoft.com/office/drawing/2014/main" id="{428E7AA8-25E6-BB77-5624-B2010BCF6BBA}"/>
                </a:ext>
              </a:extLst>
            </p:cNvPr>
            <p:cNvSpPr/>
            <p:nvPr/>
          </p:nvSpPr>
          <p:spPr>
            <a:xfrm>
              <a:off x="1145425" y="5101432"/>
              <a:ext cx="278807" cy="28778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8" name="流程图: 接点 107">
              <a:extLst>
                <a:ext uri="{FF2B5EF4-FFF2-40B4-BE49-F238E27FC236}">
                  <a16:creationId xmlns:a16="http://schemas.microsoft.com/office/drawing/2014/main" id="{5879F943-0A29-A2A1-9F62-9EE9E0B38D46}"/>
                </a:ext>
              </a:extLst>
            </p:cNvPr>
            <p:cNvSpPr/>
            <p:nvPr/>
          </p:nvSpPr>
          <p:spPr>
            <a:xfrm>
              <a:off x="1500412" y="5110798"/>
              <a:ext cx="278807" cy="28778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9" name="流程图: 接点 108">
              <a:extLst>
                <a:ext uri="{FF2B5EF4-FFF2-40B4-BE49-F238E27FC236}">
                  <a16:creationId xmlns:a16="http://schemas.microsoft.com/office/drawing/2014/main" id="{B85F9B2C-BC7A-28FE-930D-12CE92A26A7C}"/>
                </a:ext>
              </a:extLst>
            </p:cNvPr>
            <p:cNvSpPr/>
            <p:nvPr/>
          </p:nvSpPr>
          <p:spPr>
            <a:xfrm>
              <a:off x="3219512" y="5107490"/>
              <a:ext cx="278807" cy="28778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0" name="流程图: 接点 109">
              <a:extLst>
                <a:ext uri="{FF2B5EF4-FFF2-40B4-BE49-F238E27FC236}">
                  <a16:creationId xmlns:a16="http://schemas.microsoft.com/office/drawing/2014/main" id="{0DD4F1B2-1216-51A7-9396-996E2123F021}"/>
                </a:ext>
              </a:extLst>
            </p:cNvPr>
            <p:cNvSpPr/>
            <p:nvPr/>
          </p:nvSpPr>
          <p:spPr>
            <a:xfrm>
              <a:off x="3546832" y="5107818"/>
              <a:ext cx="278807" cy="28778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1" name="流程图: 接点 110">
              <a:extLst>
                <a:ext uri="{FF2B5EF4-FFF2-40B4-BE49-F238E27FC236}">
                  <a16:creationId xmlns:a16="http://schemas.microsoft.com/office/drawing/2014/main" id="{5ECE4D82-E66D-A083-F580-9D372CE2464C}"/>
                </a:ext>
              </a:extLst>
            </p:cNvPr>
            <p:cNvSpPr/>
            <p:nvPr/>
          </p:nvSpPr>
          <p:spPr>
            <a:xfrm>
              <a:off x="1855398" y="5110802"/>
              <a:ext cx="278807" cy="28778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2" name="流程图: 接点 111">
              <a:extLst>
                <a:ext uri="{FF2B5EF4-FFF2-40B4-BE49-F238E27FC236}">
                  <a16:creationId xmlns:a16="http://schemas.microsoft.com/office/drawing/2014/main" id="{CBDE2833-C1E6-9C42-6780-8F31B6F72F19}"/>
                </a:ext>
              </a:extLst>
            </p:cNvPr>
            <p:cNvSpPr/>
            <p:nvPr/>
          </p:nvSpPr>
          <p:spPr>
            <a:xfrm>
              <a:off x="2545964" y="5109428"/>
              <a:ext cx="278807" cy="28778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3" name="流程图: 接点 112">
              <a:extLst>
                <a:ext uri="{FF2B5EF4-FFF2-40B4-BE49-F238E27FC236}">
                  <a16:creationId xmlns:a16="http://schemas.microsoft.com/office/drawing/2014/main" id="{338BD2EC-7B47-058E-C54C-E3B19618FEF4}"/>
                </a:ext>
              </a:extLst>
            </p:cNvPr>
            <p:cNvSpPr/>
            <p:nvPr/>
          </p:nvSpPr>
          <p:spPr>
            <a:xfrm>
              <a:off x="2890927" y="5107600"/>
              <a:ext cx="278806" cy="28778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4" name="流程图: 接点 113">
              <a:extLst>
                <a:ext uri="{FF2B5EF4-FFF2-40B4-BE49-F238E27FC236}">
                  <a16:creationId xmlns:a16="http://schemas.microsoft.com/office/drawing/2014/main" id="{89BAF202-FA5E-C3ED-1444-223EA45EB237}"/>
                </a:ext>
              </a:extLst>
            </p:cNvPr>
            <p:cNvSpPr/>
            <p:nvPr/>
          </p:nvSpPr>
          <p:spPr>
            <a:xfrm>
              <a:off x="2210384" y="5111805"/>
              <a:ext cx="278807" cy="28778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5" name="流程图: 接点 114">
              <a:extLst>
                <a:ext uri="{FF2B5EF4-FFF2-40B4-BE49-F238E27FC236}">
                  <a16:creationId xmlns:a16="http://schemas.microsoft.com/office/drawing/2014/main" id="{52254A57-E3B3-29D9-5F65-FBFF843D443A}"/>
                </a:ext>
              </a:extLst>
            </p:cNvPr>
            <p:cNvSpPr/>
            <p:nvPr/>
          </p:nvSpPr>
          <p:spPr>
            <a:xfrm>
              <a:off x="4275613" y="5111078"/>
              <a:ext cx="278807" cy="28778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6" name="流程图: 接点 115">
              <a:extLst>
                <a:ext uri="{FF2B5EF4-FFF2-40B4-BE49-F238E27FC236}">
                  <a16:creationId xmlns:a16="http://schemas.microsoft.com/office/drawing/2014/main" id="{D684CD4F-E7F8-E098-88BF-51E0896A7C66}"/>
                </a:ext>
              </a:extLst>
            </p:cNvPr>
            <p:cNvSpPr/>
            <p:nvPr/>
          </p:nvSpPr>
          <p:spPr>
            <a:xfrm>
              <a:off x="4614565" y="5111684"/>
              <a:ext cx="278807" cy="28778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7" name="流程图: 接点 116">
              <a:extLst>
                <a:ext uri="{FF2B5EF4-FFF2-40B4-BE49-F238E27FC236}">
                  <a16:creationId xmlns:a16="http://schemas.microsoft.com/office/drawing/2014/main" id="{D0639AB9-5533-4BC4-BB3B-82CEA3692906}"/>
                </a:ext>
              </a:extLst>
            </p:cNvPr>
            <p:cNvSpPr/>
            <p:nvPr/>
          </p:nvSpPr>
          <p:spPr>
            <a:xfrm>
              <a:off x="4965014" y="5107490"/>
              <a:ext cx="278807" cy="28778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8" name="文本框 117">
              <a:extLst>
                <a:ext uri="{FF2B5EF4-FFF2-40B4-BE49-F238E27FC236}">
                  <a16:creationId xmlns:a16="http://schemas.microsoft.com/office/drawing/2014/main" id="{F31356D7-EC19-A7EE-7E2C-5F0D7416B27A}"/>
                </a:ext>
              </a:extLst>
            </p:cNvPr>
            <p:cNvSpPr txBox="1"/>
            <p:nvPr/>
          </p:nvSpPr>
          <p:spPr>
            <a:xfrm>
              <a:off x="3898576" y="5005722"/>
              <a:ext cx="168902" cy="491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…</a:t>
              </a:r>
              <a:endParaRPr lang="ko-KR" altLang="en-US" dirty="0"/>
            </a:p>
          </p:txBody>
        </p:sp>
      </p:grpSp>
      <p:sp>
        <p:nvSpPr>
          <p:cNvPr id="119" name="文本框 118">
            <a:extLst>
              <a:ext uri="{FF2B5EF4-FFF2-40B4-BE49-F238E27FC236}">
                <a16:creationId xmlns:a16="http://schemas.microsoft.com/office/drawing/2014/main" id="{AECB0834-09D3-84F2-4D18-42DCACA164E6}"/>
              </a:ext>
            </a:extLst>
          </p:cNvPr>
          <p:cNvSpPr txBox="1"/>
          <p:nvPr/>
        </p:nvSpPr>
        <p:spPr>
          <a:xfrm rot="10800000">
            <a:off x="9360621" y="5577216"/>
            <a:ext cx="461665" cy="89347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dirty="0"/>
              <a:t>Feature</a:t>
            </a:r>
            <a:endParaRPr lang="ko-KR" altLang="en-US" dirty="0"/>
          </a:p>
        </p:txBody>
      </p:sp>
      <p:pic>
        <p:nvPicPr>
          <p:cNvPr id="120" name="图形 119" descr="徽章关注 轮廓">
            <a:extLst>
              <a:ext uri="{FF2B5EF4-FFF2-40B4-BE49-F238E27FC236}">
                <a16:creationId xmlns:a16="http://schemas.microsoft.com/office/drawing/2014/main" id="{FEDA3CDF-7FFB-BC9C-6707-E0340D8351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130438" y="5570151"/>
            <a:ext cx="301340" cy="261070"/>
          </a:xfrm>
          <a:prstGeom prst="rect">
            <a:avLst/>
          </a:prstGeom>
        </p:spPr>
      </p:pic>
      <p:pic>
        <p:nvPicPr>
          <p:cNvPr id="121" name="图形 120" descr="徽章关注 轮廓">
            <a:extLst>
              <a:ext uri="{FF2B5EF4-FFF2-40B4-BE49-F238E27FC236}">
                <a16:creationId xmlns:a16="http://schemas.microsoft.com/office/drawing/2014/main" id="{94A76859-38EA-02C5-1E46-8F6EED988E1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989205" y="4089613"/>
            <a:ext cx="301340" cy="317537"/>
          </a:xfrm>
          <a:prstGeom prst="rect">
            <a:avLst/>
          </a:prstGeom>
        </p:spPr>
      </p:pic>
      <p:pic>
        <p:nvPicPr>
          <p:cNvPr id="124" name="图形 123" descr="徽章 1 轮廓">
            <a:extLst>
              <a:ext uri="{FF2B5EF4-FFF2-40B4-BE49-F238E27FC236}">
                <a16:creationId xmlns:a16="http://schemas.microsoft.com/office/drawing/2014/main" id="{9730F9BC-3440-3E79-C63B-96CF627F874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8981494">
            <a:off x="2874378" y="3646862"/>
            <a:ext cx="322752" cy="322752"/>
          </a:xfrm>
          <a:prstGeom prst="rect">
            <a:avLst/>
          </a:prstGeom>
        </p:spPr>
      </p:pic>
      <p:pic>
        <p:nvPicPr>
          <p:cNvPr id="125" name="图形 124" descr="徽章 1 轮廓">
            <a:extLst>
              <a:ext uri="{FF2B5EF4-FFF2-40B4-BE49-F238E27FC236}">
                <a16:creationId xmlns:a16="http://schemas.microsoft.com/office/drawing/2014/main" id="{15F8636D-5C1D-629A-BB2F-6711ED91562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576620" y="3164361"/>
            <a:ext cx="322752" cy="322752"/>
          </a:xfrm>
          <a:prstGeom prst="rect">
            <a:avLst/>
          </a:prstGeom>
        </p:spPr>
      </p:pic>
      <p:pic>
        <p:nvPicPr>
          <p:cNvPr id="127" name="图形 126" descr="徽章 轮廓">
            <a:extLst>
              <a:ext uri="{FF2B5EF4-FFF2-40B4-BE49-F238E27FC236}">
                <a16:creationId xmlns:a16="http://schemas.microsoft.com/office/drawing/2014/main" id="{7D073F47-F907-2EAA-CA14-F97E3D58667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6649755">
            <a:off x="2805018" y="4812757"/>
            <a:ext cx="312777" cy="332017"/>
          </a:xfrm>
          <a:prstGeom prst="rect">
            <a:avLst/>
          </a:prstGeom>
        </p:spPr>
      </p:pic>
      <p:pic>
        <p:nvPicPr>
          <p:cNvPr id="128" name="图形 127" descr="徽章 轮廓">
            <a:extLst>
              <a:ext uri="{FF2B5EF4-FFF2-40B4-BE49-F238E27FC236}">
                <a16:creationId xmlns:a16="http://schemas.microsoft.com/office/drawing/2014/main" id="{D9E97342-EAE8-C0C0-122C-55B69F4E13B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576620" y="5468006"/>
            <a:ext cx="312777" cy="32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507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0287C0-8DDD-5F9B-29DB-A22CA8DF6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Next:</a:t>
            </a:r>
            <a:endParaRPr lang="ko-KR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18AE088-775F-F68D-470E-10B43472A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1713"/>
            <a:ext cx="10515600" cy="4158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/>
              <a:t>              </a:t>
            </a:r>
          </a:p>
          <a:p>
            <a:pPr marL="514350" indent="-514350">
              <a:buAutoNum type="arabicPeriod"/>
            </a:pPr>
            <a:r>
              <a:rPr lang="en-US" altLang="ko-KR" dirty="0"/>
              <a:t>Use ST method convert 1D signal to 2D matrix.</a:t>
            </a:r>
          </a:p>
          <a:p>
            <a:pPr marL="514350" indent="-514350">
              <a:buAutoNum type="arabicPeriod"/>
            </a:pPr>
            <a:endParaRPr lang="en-US" altLang="ko-KR" dirty="0"/>
          </a:p>
          <a:p>
            <a:pPr marL="514350" indent="-514350">
              <a:buAutoNum type="arabicPeriod"/>
            </a:pPr>
            <a:r>
              <a:rPr lang="en-US" altLang="ko-KR" dirty="0"/>
              <a:t>Take </a:t>
            </a:r>
            <a:r>
              <a:rPr lang="en-US" altLang="ko-KR" dirty="0" err="1"/>
              <a:t>methodⅠⅡⅢ</a:t>
            </a:r>
            <a:r>
              <a:rPr lang="en-US" altLang="ko-KR" dirty="0"/>
              <a:t> result and compare.</a:t>
            </a:r>
            <a:endParaRPr lang="ko-KR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F2F90BE-F814-EE25-92AF-754F02D1B200}"/>
              </a:ext>
            </a:extLst>
          </p:cNvPr>
          <p:cNvSpPr/>
          <p:nvPr/>
        </p:nvSpPr>
        <p:spPr>
          <a:xfrm>
            <a:off x="0" y="0"/>
            <a:ext cx="12192000" cy="353568"/>
          </a:xfrm>
          <a:prstGeom prst="rect">
            <a:avLst/>
          </a:prstGeom>
          <a:solidFill>
            <a:srgbClr val="E2B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A5854BA-6BC1-D159-11A8-85E19C8FCDD0}"/>
              </a:ext>
            </a:extLst>
          </p:cNvPr>
          <p:cNvSpPr/>
          <p:nvPr/>
        </p:nvSpPr>
        <p:spPr>
          <a:xfrm>
            <a:off x="0" y="6504432"/>
            <a:ext cx="12192000" cy="353568"/>
          </a:xfrm>
          <a:prstGeom prst="rect">
            <a:avLst/>
          </a:prstGeom>
          <a:solidFill>
            <a:srgbClr val="E2B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2D32DB6-A73A-E378-D95C-BD1407CAD200}"/>
              </a:ext>
            </a:extLst>
          </p:cNvPr>
          <p:cNvSpPr txBox="1"/>
          <p:nvPr/>
        </p:nvSpPr>
        <p:spPr>
          <a:xfrm>
            <a:off x="11704320" y="6496550"/>
            <a:ext cx="487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12</a:t>
            </a:r>
            <a:endParaRPr lang="ko-KR" altLang="en-US" dirty="0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F964EEA8-F3EA-A20B-6998-0D92A29A5485}"/>
              </a:ext>
            </a:extLst>
          </p:cNvPr>
          <p:cNvCxnSpPr>
            <a:cxnSpLocks/>
          </p:cNvCxnSpPr>
          <p:nvPr/>
        </p:nvCxnSpPr>
        <p:spPr>
          <a:xfrm>
            <a:off x="760614" y="1340566"/>
            <a:ext cx="6757416" cy="0"/>
          </a:xfrm>
          <a:prstGeom prst="line">
            <a:avLst/>
          </a:prstGeom>
          <a:ln w="12700">
            <a:solidFill>
              <a:srgbClr val="9A38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284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18AE088-775F-F68D-470E-10B43472A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2020" y="3064700"/>
            <a:ext cx="2727960" cy="728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4400" b="1" dirty="0">
                <a:solidFill>
                  <a:srgbClr val="9A3854"/>
                </a:solidFill>
              </a:rPr>
              <a:t>THANKS</a:t>
            </a:r>
            <a:endParaRPr lang="ko-KR" altLang="en-US" sz="4400" b="1" dirty="0">
              <a:solidFill>
                <a:srgbClr val="9A3854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F2F90BE-F814-EE25-92AF-754F02D1B200}"/>
              </a:ext>
            </a:extLst>
          </p:cNvPr>
          <p:cNvSpPr/>
          <p:nvPr/>
        </p:nvSpPr>
        <p:spPr>
          <a:xfrm>
            <a:off x="0" y="0"/>
            <a:ext cx="12192000" cy="353568"/>
          </a:xfrm>
          <a:prstGeom prst="rect">
            <a:avLst/>
          </a:prstGeom>
          <a:solidFill>
            <a:srgbClr val="E2B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A5854BA-6BC1-D159-11A8-85E19C8FCDD0}"/>
              </a:ext>
            </a:extLst>
          </p:cNvPr>
          <p:cNvSpPr/>
          <p:nvPr/>
        </p:nvSpPr>
        <p:spPr>
          <a:xfrm>
            <a:off x="0" y="6504432"/>
            <a:ext cx="12192000" cy="353568"/>
          </a:xfrm>
          <a:prstGeom prst="rect">
            <a:avLst/>
          </a:prstGeom>
          <a:solidFill>
            <a:srgbClr val="E2B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534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0C6D85-C45A-2C50-DB01-003A93871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Purpose</a:t>
            </a:r>
            <a:endParaRPr lang="ko-KR" altLang="en-US" sz="3600" dirty="0">
              <a:latin typeface="Adobe Heiti Std R" panose="020B0400000000000000" pitchFamily="34" charset="-128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7275B31-B81A-95D5-1260-232DB7D803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dirty="0"/>
              <a:t>Significance of epilepsy prediction:</a:t>
            </a:r>
          </a:p>
          <a:p>
            <a:pPr marL="0" indent="0">
              <a:buNone/>
            </a:pPr>
            <a:r>
              <a:rPr lang="en-US" altLang="zh-CN" dirty="0"/>
              <a:t>      </a:t>
            </a:r>
            <a:r>
              <a:rPr lang="en-US" altLang="zh-CN" sz="1600" dirty="0"/>
              <a:t>Epilepsy patients account for a large proportion. There are many studies to detect epilepsy, but if epilepsy is </a:t>
            </a:r>
            <a:r>
              <a:rPr lang="en-US" altLang="zh-CN" sz="1600" b="1" dirty="0"/>
              <a:t>predicted in advance</a:t>
            </a:r>
            <a:r>
              <a:rPr lang="en-US" altLang="zh-CN" sz="1600" dirty="0"/>
              <a:t>, early treatment can be taken(</a:t>
            </a:r>
            <a:r>
              <a:rPr lang="ko-KR" altLang="en-US" sz="1600" dirty="0"/>
              <a:t>발작 예측은 조기 치료 예방으로 이어질 수 있습니다</a:t>
            </a:r>
            <a:r>
              <a:rPr lang="en-US" altLang="zh-CN" sz="1600" b="1" dirty="0"/>
              <a:t>),</a:t>
            </a:r>
            <a:r>
              <a:rPr lang="en-US" altLang="zh-CN" sz="1600" dirty="0"/>
              <a:t> so predicting epilepsy will be more promising.</a:t>
            </a:r>
          </a:p>
          <a:p>
            <a:pPr marL="0" indent="0">
              <a:buNone/>
            </a:pPr>
            <a:endParaRPr lang="en-US" altLang="zh-CN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/>
              <a:t>Challenges :</a:t>
            </a:r>
          </a:p>
          <a:p>
            <a:pPr marL="0" indent="0">
              <a:buNone/>
            </a:pPr>
            <a:r>
              <a:rPr lang="en-US" altLang="zh-CN" sz="2400" dirty="0"/>
              <a:t>     </a:t>
            </a:r>
            <a:r>
              <a:rPr lang="en-US" altLang="zh-CN" sz="1600" dirty="0"/>
              <a:t>1.</a:t>
            </a:r>
            <a:r>
              <a:rPr lang="en-US" altLang="ko-KR" sz="1600" dirty="0"/>
              <a:t>The EEG of epilepsy patients </a:t>
            </a:r>
            <a:r>
              <a:rPr lang="en-US" altLang="ko-KR" sz="1600" b="1" dirty="0"/>
              <a:t>constantly transitions </a:t>
            </a:r>
            <a:r>
              <a:rPr lang="en-US" altLang="ko-KR" sz="1600" dirty="0"/>
              <a:t>between seizure and non-seizure states</a:t>
            </a:r>
            <a:endParaRPr lang="en-US" altLang="zh-CN" sz="1600" dirty="0"/>
          </a:p>
          <a:p>
            <a:pPr marL="0" indent="0">
              <a:buNone/>
            </a:pPr>
            <a:r>
              <a:rPr lang="en-US" altLang="zh-CN" sz="1600" dirty="0"/>
              <a:t>       2. Epilepsy </a:t>
            </a:r>
            <a:r>
              <a:rPr lang="en-US" altLang="zh-CN" sz="1600" b="1" dirty="0"/>
              <a:t>dataset imbalance</a:t>
            </a:r>
          </a:p>
          <a:p>
            <a:pPr marL="0" indent="0">
              <a:buNone/>
            </a:pPr>
            <a:r>
              <a:rPr lang="en-US" altLang="zh-CN" sz="1600" b="1" dirty="0"/>
              <a:t>       </a:t>
            </a:r>
            <a:r>
              <a:rPr lang="en-US" altLang="zh-CN" sz="1600" dirty="0"/>
              <a:t>3. Have </a:t>
            </a:r>
            <a:r>
              <a:rPr lang="en-US" altLang="zh-CN" sz="1600" b="1" dirty="0"/>
              <a:t>many channels</a:t>
            </a:r>
          </a:p>
          <a:p>
            <a:pPr marL="0" indent="0">
              <a:buNone/>
            </a:pPr>
            <a:r>
              <a:rPr lang="en-US" altLang="zh-CN" sz="1600" dirty="0"/>
              <a:t>       4. It is </a:t>
            </a:r>
            <a:r>
              <a:rPr lang="en-US" altLang="zh-CN" sz="1600" b="1" dirty="0"/>
              <a:t>difficult</a:t>
            </a:r>
            <a:r>
              <a:rPr lang="en-US" altLang="zh-CN" sz="1600" dirty="0"/>
              <a:t> to achieve high sensitivity and low false prediction rate</a:t>
            </a:r>
            <a:r>
              <a:rPr lang="en-US" altLang="ko-KR" sz="1600" dirty="0"/>
              <a:t> : lager</a:t>
            </a:r>
            <a:r>
              <a:rPr lang="zh-CN" altLang="en-US" sz="1600" dirty="0"/>
              <a:t> </a:t>
            </a:r>
            <a:r>
              <a:rPr lang="en-US" altLang="ko-KR" sz="1600" dirty="0"/>
              <a:t>overlap in the EEG associated with seizure and non-seizure states. </a:t>
            </a:r>
            <a:endParaRPr lang="ko-KR" altLang="en-US" sz="16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B2EC36E-8162-ED86-2617-CEAE8971D526}"/>
              </a:ext>
            </a:extLst>
          </p:cNvPr>
          <p:cNvSpPr/>
          <p:nvPr/>
        </p:nvSpPr>
        <p:spPr>
          <a:xfrm>
            <a:off x="0" y="0"/>
            <a:ext cx="12192000" cy="353568"/>
          </a:xfrm>
          <a:prstGeom prst="rect">
            <a:avLst/>
          </a:prstGeom>
          <a:solidFill>
            <a:srgbClr val="E2B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B4339F3-3CBA-5203-CC26-C1D4E7FEF81E}"/>
              </a:ext>
            </a:extLst>
          </p:cNvPr>
          <p:cNvSpPr/>
          <p:nvPr/>
        </p:nvSpPr>
        <p:spPr>
          <a:xfrm>
            <a:off x="0" y="6504432"/>
            <a:ext cx="12192000" cy="353568"/>
          </a:xfrm>
          <a:prstGeom prst="rect">
            <a:avLst/>
          </a:prstGeom>
          <a:solidFill>
            <a:srgbClr val="E2B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088CC4D-5873-29ED-782D-98C45DD1B037}"/>
              </a:ext>
            </a:extLst>
          </p:cNvPr>
          <p:cNvSpPr txBox="1"/>
          <p:nvPr/>
        </p:nvSpPr>
        <p:spPr>
          <a:xfrm>
            <a:off x="11783568" y="6504432"/>
            <a:ext cx="33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1</a:t>
            </a:r>
            <a:endParaRPr lang="ko-KR" altLang="en-US" dirty="0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C82F9CD5-BF5B-C07D-0943-93457AA5769D}"/>
              </a:ext>
            </a:extLst>
          </p:cNvPr>
          <p:cNvCxnSpPr>
            <a:cxnSpLocks/>
          </p:cNvCxnSpPr>
          <p:nvPr/>
        </p:nvCxnSpPr>
        <p:spPr>
          <a:xfrm>
            <a:off x="838200" y="1292352"/>
            <a:ext cx="4002024" cy="0"/>
          </a:xfrm>
          <a:prstGeom prst="line">
            <a:avLst/>
          </a:prstGeom>
          <a:ln w="12700">
            <a:solidFill>
              <a:srgbClr val="9A38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731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A548FC-A5E5-21E2-EBC5-A47D635BF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EEG</a:t>
            </a:r>
            <a:endParaRPr lang="ko-KR" altLang="en-US" sz="3600" dirty="0">
              <a:latin typeface="Adobe Heiti Std R" panose="020B0400000000000000" pitchFamily="34" charset="-128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19E761-C25E-CC5F-3413-2A192374C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113" y="1852986"/>
            <a:ext cx="619554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000" dirty="0"/>
              <a:t>There are generally </a:t>
            </a:r>
            <a:r>
              <a:rPr lang="en-US" altLang="zh-CN" sz="2000" b="1" dirty="0"/>
              <a:t>two ways </a:t>
            </a:r>
            <a:r>
              <a:rPr lang="en-US" altLang="zh-CN" sz="2000" dirty="0"/>
              <a:t>to collect EEG data:</a:t>
            </a:r>
          </a:p>
          <a:p>
            <a:pPr marL="0" indent="0">
              <a:buNone/>
            </a:pPr>
            <a:endParaRPr lang="en-US" altLang="zh-CN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1800" dirty="0"/>
              <a:t> intracranial collection(</a:t>
            </a:r>
            <a:r>
              <a:rPr lang="ko-KR" altLang="en-US" sz="1800" dirty="0"/>
              <a:t>두개내 채집</a:t>
            </a:r>
            <a:r>
              <a:rPr lang="en-US" altLang="ko-KR" sz="1800" dirty="0"/>
              <a:t>) </a:t>
            </a:r>
            <a:r>
              <a:rPr lang="en-US" altLang="zh-CN" sz="1800" dirty="0" err="1"/>
              <a:t>iEEG</a:t>
            </a:r>
            <a:endParaRPr lang="en-US" altLang="zh-CN" sz="1800" dirty="0"/>
          </a:p>
          <a:p>
            <a:pPr marL="0" indent="0">
              <a:buNone/>
            </a:pPr>
            <a:r>
              <a:rPr lang="en-US" altLang="zh-CN" sz="1800" dirty="0"/>
              <a:t>       </a:t>
            </a:r>
            <a:r>
              <a:rPr lang="en-US" altLang="zh-CN" sz="1600" dirty="0"/>
              <a:t>: </a:t>
            </a:r>
            <a:r>
              <a:rPr lang="en-US" altLang="zh-CN" sz="1400" dirty="0"/>
              <a:t>Record signal directly, no noise</a:t>
            </a:r>
          </a:p>
          <a:p>
            <a:pPr marL="0" indent="0">
              <a:buNone/>
            </a:pPr>
            <a:endParaRPr lang="en-US" altLang="zh-CN" sz="1400" dirty="0"/>
          </a:p>
          <a:p>
            <a:pPr marL="0" indent="0">
              <a:buNone/>
            </a:pPr>
            <a:r>
              <a:rPr lang="en-US" altLang="zh-CN" sz="1400" dirty="0"/>
              <a:t>         : short-term implantation into the skull is required, and  collection</a:t>
            </a:r>
          </a:p>
          <a:p>
            <a:pPr marL="0" indent="0">
              <a:buNone/>
            </a:pPr>
            <a:r>
              <a:rPr lang="en-US" altLang="zh-CN" sz="1400" dirty="0"/>
              <a:t> is difficult</a:t>
            </a:r>
          </a:p>
          <a:p>
            <a:pPr marL="0" indent="0">
              <a:buNone/>
            </a:pPr>
            <a:endParaRPr lang="en-US" altLang="zh-CN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1800" dirty="0"/>
              <a:t> Scalp collection(</a:t>
            </a:r>
            <a:r>
              <a:rPr lang="ko-KR" altLang="en-US" sz="1800" dirty="0"/>
              <a:t>두피 채취</a:t>
            </a:r>
            <a:r>
              <a:rPr lang="en-US" altLang="ko-KR" sz="1800" dirty="0"/>
              <a:t>) </a:t>
            </a:r>
            <a:r>
              <a:rPr lang="en-US" altLang="zh-CN" sz="1800" dirty="0" err="1"/>
              <a:t>sEEG</a:t>
            </a:r>
            <a:endParaRPr lang="en-US" altLang="zh-CN" sz="1800" dirty="0"/>
          </a:p>
          <a:p>
            <a:pPr marL="0" indent="0">
              <a:buNone/>
            </a:pPr>
            <a:r>
              <a:rPr lang="en-US" altLang="zh-CN" sz="1400" dirty="0"/>
              <a:t>         : Convenience, Safety, Extensive</a:t>
            </a:r>
          </a:p>
          <a:p>
            <a:pPr marL="0" indent="0">
              <a:buNone/>
            </a:pPr>
            <a:endParaRPr lang="en-US" altLang="zh-CN" sz="1400" dirty="0"/>
          </a:p>
          <a:p>
            <a:pPr marL="0" indent="0">
              <a:buNone/>
            </a:pPr>
            <a:r>
              <a:rPr lang="en-US" altLang="zh-CN" sz="1400" dirty="0"/>
              <a:t>         : have noise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8937775-ECB3-470B-F5E5-544263EB2140}"/>
              </a:ext>
            </a:extLst>
          </p:cNvPr>
          <p:cNvSpPr/>
          <p:nvPr/>
        </p:nvSpPr>
        <p:spPr>
          <a:xfrm>
            <a:off x="0" y="0"/>
            <a:ext cx="12192000" cy="353568"/>
          </a:xfrm>
          <a:prstGeom prst="rect">
            <a:avLst/>
          </a:prstGeom>
          <a:solidFill>
            <a:srgbClr val="E2B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BA73DAF-BF2C-B86E-7C3D-F71F31310AD0}"/>
              </a:ext>
            </a:extLst>
          </p:cNvPr>
          <p:cNvSpPr/>
          <p:nvPr/>
        </p:nvSpPr>
        <p:spPr>
          <a:xfrm>
            <a:off x="0" y="6504432"/>
            <a:ext cx="12192000" cy="353568"/>
          </a:xfrm>
          <a:prstGeom prst="rect">
            <a:avLst/>
          </a:prstGeom>
          <a:solidFill>
            <a:srgbClr val="E2B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6100198-812A-319D-F0F4-2677474C7EA6}"/>
              </a:ext>
            </a:extLst>
          </p:cNvPr>
          <p:cNvSpPr txBox="1"/>
          <p:nvPr/>
        </p:nvSpPr>
        <p:spPr>
          <a:xfrm>
            <a:off x="11783568" y="6504432"/>
            <a:ext cx="33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2</a:t>
            </a:r>
            <a:endParaRPr lang="ko-KR" altLang="en-US" dirty="0"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AC5A0B82-B6A6-06FE-9118-918587CBAD71}"/>
              </a:ext>
            </a:extLst>
          </p:cNvPr>
          <p:cNvCxnSpPr>
            <a:cxnSpLocks/>
          </p:cNvCxnSpPr>
          <p:nvPr/>
        </p:nvCxnSpPr>
        <p:spPr>
          <a:xfrm>
            <a:off x="758952" y="1304544"/>
            <a:ext cx="4002024" cy="0"/>
          </a:xfrm>
          <a:prstGeom prst="line">
            <a:avLst/>
          </a:prstGeom>
          <a:ln w="12700">
            <a:solidFill>
              <a:srgbClr val="9A38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形 11" descr="和平手势 轮廓">
            <a:extLst>
              <a:ext uri="{FF2B5EF4-FFF2-40B4-BE49-F238E27FC236}">
                <a16:creationId xmlns:a16="http://schemas.microsoft.com/office/drawing/2014/main" id="{914FB6E4-06C9-E2EF-1FFC-C129996CE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7382" y="3120622"/>
            <a:ext cx="393909" cy="393909"/>
          </a:xfrm>
          <a:prstGeom prst="rect">
            <a:avLst/>
          </a:prstGeom>
        </p:spPr>
      </p:pic>
      <p:pic>
        <p:nvPicPr>
          <p:cNvPr id="13" name="图形 12" descr="和平手势 轮廓">
            <a:extLst>
              <a:ext uri="{FF2B5EF4-FFF2-40B4-BE49-F238E27FC236}">
                <a16:creationId xmlns:a16="http://schemas.microsoft.com/office/drawing/2014/main" id="{F92196CD-92C2-4A00-76A7-E32371834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7368" y="5087816"/>
            <a:ext cx="393909" cy="393909"/>
          </a:xfrm>
          <a:prstGeom prst="rect">
            <a:avLst/>
          </a:prstGeom>
        </p:spPr>
      </p:pic>
      <p:pic>
        <p:nvPicPr>
          <p:cNvPr id="15" name="图形 14" descr="拇指向下 轮廓">
            <a:extLst>
              <a:ext uri="{FF2B5EF4-FFF2-40B4-BE49-F238E27FC236}">
                <a16:creationId xmlns:a16="http://schemas.microsoft.com/office/drawing/2014/main" id="{98318A12-B481-2A25-9857-230FFF5702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3693314"/>
            <a:ext cx="393909" cy="393909"/>
          </a:xfrm>
          <a:prstGeom prst="rect">
            <a:avLst/>
          </a:prstGeom>
        </p:spPr>
      </p:pic>
      <p:pic>
        <p:nvPicPr>
          <p:cNvPr id="16" name="图形 15" descr="拇指向下 轮廓">
            <a:extLst>
              <a:ext uri="{FF2B5EF4-FFF2-40B4-BE49-F238E27FC236}">
                <a16:creationId xmlns:a16="http://schemas.microsoft.com/office/drawing/2014/main" id="{1A4DF25F-1AD0-D327-0E00-C54ECCEC8D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4152" y="5724380"/>
            <a:ext cx="393909" cy="393909"/>
          </a:xfrm>
          <a:prstGeom prst="rect">
            <a:avLst/>
          </a:prstGeom>
        </p:spPr>
      </p:pic>
      <p:pic>
        <p:nvPicPr>
          <p:cNvPr id="5" name="图片 4" descr="图示&#10;&#10;描述已自动生成">
            <a:extLst>
              <a:ext uri="{FF2B5EF4-FFF2-40B4-BE49-F238E27FC236}">
                <a16:creationId xmlns:a16="http://schemas.microsoft.com/office/drawing/2014/main" id="{A26E914D-61C1-80A2-AEEA-5A5F843CEA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9575" y="2704317"/>
            <a:ext cx="4643167" cy="272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900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A548FC-A5E5-21E2-EBC5-A47D635BF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Related work</a:t>
            </a:r>
            <a:endParaRPr lang="ko-KR" altLang="en-US" sz="3600" dirty="0">
              <a:latin typeface="Adobe Heiti Std R" panose="020B0400000000000000" pitchFamily="34" charset="-128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6BCFFF9-1675-A5F3-0345-38F8F061E91F}"/>
              </a:ext>
            </a:extLst>
          </p:cNvPr>
          <p:cNvSpPr txBox="1"/>
          <p:nvPr/>
        </p:nvSpPr>
        <p:spPr>
          <a:xfrm>
            <a:off x="412055" y="1418780"/>
            <a:ext cx="6354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Recent AUC and FPR Results on </a:t>
            </a:r>
            <a:r>
              <a:rPr lang="en-US" altLang="zh-CN" b="1" dirty="0"/>
              <a:t>Epilepsy Prediction</a:t>
            </a:r>
            <a:endParaRPr lang="ko-KR" altLang="en-US" b="1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F0DFF51-CBB3-521C-9806-132DDC0686BF}"/>
              </a:ext>
            </a:extLst>
          </p:cNvPr>
          <p:cNvSpPr/>
          <p:nvPr/>
        </p:nvSpPr>
        <p:spPr>
          <a:xfrm>
            <a:off x="0" y="0"/>
            <a:ext cx="12192000" cy="353568"/>
          </a:xfrm>
          <a:prstGeom prst="rect">
            <a:avLst/>
          </a:prstGeom>
          <a:solidFill>
            <a:srgbClr val="E2B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042D5B2-95A8-CB77-91E2-774672C9E4EA}"/>
              </a:ext>
            </a:extLst>
          </p:cNvPr>
          <p:cNvSpPr/>
          <p:nvPr/>
        </p:nvSpPr>
        <p:spPr>
          <a:xfrm>
            <a:off x="0" y="6504432"/>
            <a:ext cx="12192000" cy="353568"/>
          </a:xfrm>
          <a:prstGeom prst="rect">
            <a:avLst/>
          </a:prstGeom>
          <a:solidFill>
            <a:srgbClr val="E2B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245E0DE-B85E-35F0-DDD3-74C421B52F63}"/>
              </a:ext>
            </a:extLst>
          </p:cNvPr>
          <p:cNvSpPr txBox="1"/>
          <p:nvPr/>
        </p:nvSpPr>
        <p:spPr>
          <a:xfrm>
            <a:off x="11783568" y="6504432"/>
            <a:ext cx="33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3</a:t>
            </a:r>
            <a:endParaRPr lang="ko-KR" altLang="en-US" dirty="0"/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2F89ECC8-5843-8310-4B41-A82166C13914}"/>
              </a:ext>
            </a:extLst>
          </p:cNvPr>
          <p:cNvCxnSpPr>
            <a:cxnSpLocks/>
          </p:cNvCxnSpPr>
          <p:nvPr/>
        </p:nvCxnSpPr>
        <p:spPr>
          <a:xfrm>
            <a:off x="838200" y="1292352"/>
            <a:ext cx="4002024" cy="0"/>
          </a:xfrm>
          <a:prstGeom prst="line">
            <a:avLst/>
          </a:prstGeom>
          <a:ln w="12700">
            <a:solidFill>
              <a:srgbClr val="9A38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15B8757A-5885-C6F6-F974-E9CBE08B80DB}"/>
              </a:ext>
            </a:extLst>
          </p:cNvPr>
          <p:cNvSpPr txBox="1"/>
          <p:nvPr/>
        </p:nvSpPr>
        <p:spPr>
          <a:xfrm>
            <a:off x="10337752" y="1690688"/>
            <a:ext cx="178938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/>
              <a:t>where </a:t>
            </a:r>
            <a:r>
              <a:rPr lang="zh-CN" altLang="en-US" sz="1100" dirty="0"/>
              <a:t>𝑛 </a:t>
            </a:r>
            <a:r>
              <a:rPr lang="en-US" altLang="zh-CN" sz="1100" dirty="0"/>
              <a:t>is the number of true seizure predictions, </a:t>
            </a:r>
            <a:r>
              <a:rPr lang="zh-CN" altLang="en-US" sz="1100" dirty="0"/>
              <a:t>𝑁 </a:t>
            </a:r>
            <a:r>
              <a:rPr lang="en-US" altLang="zh-CN" sz="1100" dirty="0"/>
              <a:t>is the total number</a:t>
            </a:r>
          </a:p>
          <a:p>
            <a:r>
              <a:rPr lang="en-US" altLang="zh-CN" sz="1100" dirty="0"/>
              <a:t>of seizures.</a:t>
            </a:r>
          </a:p>
          <a:p>
            <a:endParaRPr lang="ko-KR" altLang="en-US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FE7E98D5-5093-05E2-F212-6802DAECE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6074" y="1173068"/>
            <a:ext cx="676369" cy="43821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7AE8BAB-6E78-86A6-95DD-CA32B0BE2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0070" y="2431776"/>
            <a:ext cx="1024235" cy="566433"/>
          </a:xfrm>
          <a:prstGeom prst="rect">
            <a:avLst/>
          </a:prstGeom>
        </p:spPr>
      </p:pic>
      <p:pic>
        <p:nvPicPr>
          <p:cNvPr id="25" name="图片 24" descr="表格&#10;&#10;描述已自动生成">
            <a:extLst>
              <a:ext uri="{FF2B5EF4-FFF2-40B4-BE49-F238E27FC236}">
                <a16:creationId xmlns:a16="http://schemas.microsoft.com/office/drawing/2014/main" id="{E1D2C6E5-EB46-A56C-5545-621827D874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95" y="1786801"/>
            <a:ext cx="9097645" cy="4429743"/>
          </a:xfrm>
          <a:prstGeom prst="rect">
            <a:avLst/>
          </a:prstGeom>
        </p:spPr>
      </p:pic>
      <p:sp>
        <p:nvSpPr>
          <p:cNvPr id="8" name="椭圆 7">
            <a:extLst>
              <a:ext uri="{FF2B5EF4-FFF2-40B4-BE49-F238E27FC236}">
                <a16:creationId xmlns:a16="http://schemas.microsoft.com/office/drawing/2014/main" id="{452E9FE3-7B95-160F-FEDA-2C3413853514}"/>
              </a:ext>
            </a:extLst>
          </p:cNvPr>
          <p:cNvSpPr/>
          <p:nvPr/>
        </p:nvSpPr>
        <p:spPr>
          <a:xfrm>
            <a:off x="8206749" y="5813878"/>
            <a:ext cx="1250302" cy="4105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1EAF230B-1377-0272-EAB7-97D46179D0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2617" y="3255944"/>
            <a:ext cx="1377167" cy="431554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218EF6EB-6A4B-5A99-E1BB-75A35C5C8C5E}"/>
              </a:ext>
            </a:extLst>
          </p:cNvPr>
          <p:cNvSpPr txBox="1"/>
          <p:nvPr/>
        </p:nvSpPr>
        <p:spPr>
          <a:xfrm>
            <a:off x="687695" y="6214296"/>
            <a:ext cx="9038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[4]Li, Chang, et al. "</a:t>
            </a:r>
            <a:r>
              <a:rPr lang="en-US" altLang="ko-KR" sz="1200" dirty="0" err="1"/>
              <a:t>Spatio</a:t>
            </a:r>
            <a:r>
              <a:rPr lang="en-US" altLang="ko-KR" sz="1200" dirty="0"/>
              <a:t>-temporal MLP network for seizure prediction using EEG signals." Measurement 206 (2023): 112278.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430442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A548FC-A5E5-21E2-EBC5-A47D635BF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7854696" cy="1097786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CHB-MIT Scalp EEG Database</a:t>
            </a:r>
            <a:r>
              <a:rPr lang="en-US" altLang="zh-CN" sz="3600" dirty="0"/>
              <a:t> (</a:t>
            </a:r>
            <a:r>
              <a:rPr lang="en-US" altLang="zh-CN" sz="3600" dirty="0" err="1"/>
              <a:t>sEEG</a:t>
            </a:r>
            <a:r>
              <a:rPr lang="en-US" altLang="zh-CN" sz="3600" dirty="0"/>
              <a:t>)</a:t>
            </a:r>
            <a:endParaRPr lang="en-US" altLang="ko-KR" sz="3600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19E761-C25E-CC5F-3413-2A192374C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1655" y="1791956"/>
            <a:ext cx="5912498" cy="400111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10000" dirty="0"/>
              <a:t>CHB-MIT dataset </a:t>
            </a:r>
            <a:r>
              <a:rPr lang="zh-CN" altLang="en-US" sz="1800" dirty="0"/>
              <a:t>：</a:t>
            </a:r>
            <a:endParaRPr lang="en-US" altLang="zh-CN" sz="1800" dirty="0"/>
          </a:p>
          <a:p>
            <a:pPr marL="0" indent="0">
              <a:buNone/>
            </a:pPr>
            <a:endParaRPr lang="en-US" altLang="zh-CN" sz="1700" dirty="0"/>
          </a:p>
          <a:p>
            <a:pPr marL="0" indent="0">
              <a:buNone/>
            </a:pPr>
            <a:r>
              <a:rPr lang="en-US" altLang="zh-CN" sz="1700" dirty="0"/>
              <a:t>  </a:t>
            </a:r>
            <a:endParaRPr lang="ko-KR" altLang="en-US" sz="170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2A6146A-1CD8-5422-5409-71F0F86AD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4168837" cy="3264552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7EBBC5D0-9C1C-9F62-63A4-86CD8D034C22}"/>
              </a:ext>
            </a:extLst>
          </p:cNvPr>
          <p:cNvSpPr txBox="1"/>
          <p:nvPr/>
        </p:nvSpPr>
        <p:spPr>
          <a:xfrm>
            <a:off x="5975868" y="6482522"/>
            <a:ext cx="5682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</a:rPr>
              <a:t>[1] </a:t>
            </a:r>
            <a:r>
              <a:rPr lang="en-US" altLang="ko-KR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Truong, Nhan Duy, et al. "Convolutional neural networks for seizure prediction using intracranial and scalp electroencephalogram." </a:t>
            </a:r>
            <a:r>
              <a:rPr lang="en-US" altLang="ko-KR" sz="10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Neural Networks</a:t>
            </a:r>
            <a:r>
              <a:rPr lang="en-US" altLang="ko-KR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105 (2018): 104-111.</a:t>
            </a:r>
            <a:r>
              <a:rPr lang="en-US" altLang="zh-CN" sz="1000" dirty="0"/>
              <a:t>Cited by 365</a:t>
            </a:r>
            <a:endParaRPr lang="ko-KR" altLang="en-US" sz="10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C24B5EC-D870-A8B6-F15F-DAAFF80CF7B7}"/>
              </a:ext>
            </a:extLst>
          </p:cNvPr>
          <p:cNvSpPr txBox="1"/>
          <p:nvPr/>
        </p:nvSpPr>
        <p:spPr>
          <a:xfrm>
            <a:off x="838200" y="4955240"/>
            <a:ext cx="3760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</a:rPr>
              <a:t>[2] </a:t>
            </a:r>
            <a:r>
              <a:rPr lang="en-US" altLang="ko-KR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Zhang Y, Guo Y, Yang P, et al. Epilepsy seizure prediction on EEG using common spatial pattern and convolutional neural network[J]. IEEE Journal of Biomedical and Health Informatics, 2019, 24(2): 465-474. IF: 7.021</a:t>
            </a:r>
            <a:endParaRPr lang="ko-KR" altLang="en-US" sz="1000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FA56A10-EF4C-8D6B-DD63-6D7096C07FE3}"/>
              </a:ext>
            </a:extLst>
          </p:cNvPr>
          <p:cNvSpPr/>
          <p:nvPr/>
        </p:nvSpPr>
        <p:spPr>
          <a:xfrm>
            <a:off x="0" y="0"/>
            <a:ext cx="12192000" cy="353568"/>
          </a:xfrm>
          <a:prstGeom prst="rect">
            <a:avLst/>
          </a:prstGeom>
          <a:solidFill>
            <a:srgbClr val="E2B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B7ACF10-4C40-AC46-E384-7874995BDABB}"/>
              </a:ext>
            </a:extLst>
          </p:cNvPr>
          <p:cNvSpPr/>
          <p:nvPr/>
        </p:nvSpPr>
        <p:spPr>
          <a:xfrm>
            <a:off x="0" y="6504432"/>
            <a:ext cx="12192000" cy="353568"/>
          </a:xfrm>
          <a:prstGeom prst="rect">
            <a:avLst/>
          </a:prstGeom>
          <a:solidFill>
            <a:srgbClr val="E2B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CF21A50-2E55-0554-FA84-785ABEEED5F8}"/>
              </a:ext>
            </a:extLst>
          </p:cNvPr>
          <p:cNvSpPr txBox="1"/>
          <p:nvPr/>
        </p:nvSpPr>
        <p:spPr>
          <a:xfrm>
            <a:off x="11783568" y="6504432"/>
            <a:ext cx="33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4</a:t>
            </a:r>
            <a:endParaRPr lang="ko-KR" altLang="en-US" dirty="0"/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358ECF87-5003-B82E-AC34-8C1C49EFE8B7}"/>
              </a:ext>
            </a:extLst>
          </p:cNvPr>
          <p:cNvCxnSpPr>
            <a:cxnSpLocks/>
          </p:cNvCxnSpPr>
          <p:nvPr/>
        </p:nvCxnSpPr>
        <p:spPr>
          <a:xfrm>
            <a:off x="984504" y="1231392"/>
            <a:ext cx="8171688" cy="0"/>
          </a:xfrm>
          <a:prstGeom prst="line">
            <a:avLst/>
          </a:prstGeom>
          <a:ln w="12700">
            <a:solidFill>
              <a:srgbClr val="9A38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 descr="图片包含 表格&#10;&#10;描述已自动生成">
            <a:extLst>
              <a:ext uri="{FF2B5EF4-FFF2-40B4-BE49-F238E27FC236}">
                <a16:creationId xmlns:a16="http://schemas.microsoft.com/office/drawing/2014/main" id="{CE739AA9-47BC-2DD8-47D1-1EAE2E28DB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2149" y="2395168"/>
            <a:ext cx="5731510" cy="291401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232D6462-5FE1-C3B0-59E0-D9C986A9D452}"/>
              </a:ext>
            </a:extLst>
          </p:cNvPr>
          <p:cNvSpPr txBox="1"/>
          <p:nvPr/>
        </p:nvSpPr>
        <p:spPr>
          <a:xfrm>
            <a:off x="6078321" y="5543758"/>
            <a:ext cx="5477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altLang="zh-CN" sz="1800" b="1" dirty="0"/>
              <a:t>23 Channel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-apple-system"/>
              </a:rPr>
              <a:t>(24 or 26 in a few cases)</a:t>
            </a:r>
          </a:p>
          <a:p>
            <a:pPr marL="0" indent="0">
              <a:buNone/>
            </a:pPr>
            <a:endParaRPr lang="en-US" altLang="ko-KR" b="0" i="0" dirty="0">
              <a:solidFill>
                <a:srgbClr val="212529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2983739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236511-81C7-349B-3AD5-2C818D107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8" y="494407"/>
            <a:ext cx="6251448" cy="904304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Seizure introduction</a:t>
            </a:r>
            <a:endParaRPr lang="ko-KR" altLang="en-US" sz="3600" dirty="0">
              <a:latin typeface="Adobe Heiti Std R" panose="020B0400000000000000" pitchFamily="34" charset="-128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D74F69F-5FC9-9715-2B60-13DF12462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576952"/>
            <a:ext cx="5715002" cy="4900254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+mj-lt"/>
              <a:buAutoNum type="alphaLcPeriod"/>
            </a:pP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</a:rPr>
              <a:t>SIH: Seizure interictal horizon (</a:t>
            </a:r>
            <a:r>
              <a:rPr lang="ko-KR" altLang="en-US" sz="1600" dirty="0">
                <a:solidFill>
                  <a:schemeClr val="accent1">
                    <a:lumMod val="75000"/>
                  </a:schemeClr>
                </a:solidFill>
              </a:rPr>
              <a:t>간질 간기 범위</a:t>
            </a:r>
            <a:r>
              <a:rPr lang="zh-CN" altLang="en-US" sz="1600" dirty="0"/>
              <a:t>）</a:t>
            </a:r>
            <a:endParaRPr lang="en-US" altLang="zh-CN" sz="1600" dirty="0"/>
          </a:p>
          <a:p>
            <a:pPr marL="342900" indent="-342900">
              <a:buFont typeface="+mj-lt"/>
              <a:buAutoNum type="alphaLcPeriod"/>
            </a:pPr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</a:rPr>
              <a:t>SPH: Seizure prediction horizon</a:t>
            </a:r>
            <a:r>
              <a:rPr lang="zh-CN" altLang="en-US" sz="1600" dirty="0">
                <a:solidFill>
                  <a:schemeClr val="accent6">
                    <a:lumMod val="75000"/>
                  </a:schemeClr>
                </a:solidFill>
              </a:rPr>
              <a:t>（</a:t>
            </a:r>
            <a:r>
              <a:rPr lang="ko-KR" altLang="en-US" sz="1600" dirty="0">
                <a:solidFill>
                  <a:schemeClr val="accent6">
                    <a:lumMod val="75000"/>
                  </a:schemeClr>
                </a:solidFill>
              </a:rPr>
              <a:t>간질예측발작범위</a:t>
            </a:r>
            <a:r>
              <a:rPr lang="zh-CN" altLang="en-US" sz="1600" dirty="0">
                <a:solidFill>
                  <a:schemeClr val="accent6">
                    <a:lumMod val="75000"/>
                  </a:schemeClr>
                </a:solidFill>
              </a:rPr>
              <a:t>）</a:t>
            </a:r>
            <a:endParaRPr lang="en-US" altLang="zh-CN" sz="1600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lphaLcPeriod"/>
            </a:pPr>
            <a:r>
              <a:rPr lang="en-US" altLang="zh-CN" sz="1600" dirty="0">
                <a:solidFill>
                  <a:schemeClr val="accent2">
                    <a:lumMod val="75000"/>
                  </a:schemeClr>
                </a:solidFill>
              </a:rPr>
              <a:t>SOP: Seizure occurrence period</a:t>
            </a:r>
            <a:r>
              <a:rPr lang="zh-CN" altLang="en-US" sz="1600" dirty="0">
                <a:solidFill>
                  <a:schemeClr val="accent2">
                    <a:lumMod val="75000"/>
                  </a:schemeClr>
                </a:solidFill>
              </a:rPr>
              <a:t>（</a:t>
            </a:r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</a:rPr>
              <a:t>간질 발작기</a:t>
            </a:r>
            <a:r>
              <a:rPr lang="zh-CN" altLang="en-US" sz="1600" dirty="0">
                <a:solidFill>
                  <a:schemeClr val="accent2">
                    <a:lumMod val="75000"/>
                  </a:schemeClr>
                </a:solidFill>
              </a:rPr>
              <a:t>）</a:t>
            </a:r>
            <a:endParaRPr lang="en-US" altLang="zh-CN" sz="16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zh-CN" sz="1800" dirty="0"/>
          </a:p>
          <a:p>
            <a:pPr marL="0" indent="0">
              <a:buNone/>
            </a:pPr>
            <a:endParaRPr lang="en-US" altLang="zh-CN" sz="1800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sz="1600" dirty="0"/>
              <a:t>    </a:t>
            </a:r>
          </a:p>
          <a:p>
            <a:pPr marL="0" indent="0">
              <a:buNone/>
            </a:pPr>
            <a:endParaRPr lang="en-US" altLang="zh-CN" sz="1600" dirty="0"/>
          </a:p>
          <a:p>
            <a:pPr marL="0" indent="0">
              <a:buNone/>
            </a:pPr>
            <a:r>
              <a:rPr lang="en-US" altLang="zh-CN" sz="1600" dirty="0"/>
              <a:t>   Usually:    Interictal : 4h     preictal : 0.5h</a:t>
            </a:r>
          </a:p>
          <a:p>
            <a:pPr marL="0" indent="0">
              <a:buNone/>
            </a:pPr>
            <a:endParaRPr lang="en-US" altLang="zh-CN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1600" dirty="0"/>
              <a:t>About predictions:</a:t>
            </a:r>
          </a:p>
          <a:p>
            <a:pPr marL="0" indent="0">
              <a:buNone/>
            </a:pPr>
            <a:r>
              <a:rPr lang="en-US" altLang="zh-CN" sz="1600" dirty="0"/>
              <a:t>     Only need 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</a:rPr>
              <a:t>Interictal</a:t>
            </a:r>
            <a:r>
              <a:rPr lang="en-US" altLang="zh-CN" sz="1600" dirty="0"/>
              <a:t>, </a:t>
            </a:r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</a:rPr>
              <a:t>Preictal</a:t>
            </a:r>
            <a:r>
              <a:rPr lang="en-US" altLang="zh-CN" sz="1600" dirty="0"/>
              <a:t> stage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1600" dirty="0"/>
              <a:t>For clinical:</a:t>
            </a:r>
          </a:p>
          <a:p>
            <a:pPr marL="0" indent="0">
              <a:buNone/>
            </a:pPr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</a:rPr>
              <a:t>     SPH</a:t>
            </a:r>
            <a:r>
              <a:rPr lang="zh-CN" altLang="en-US" sz="1600" dirty="0"/>
              <a:t> </a:t>
            </a:r>
            <a:r>
              <a:rPr lang="en-US" altLang="zh-CN" sz="1600" dirty="0"/>
              <a:t>should be long</a:t>
            </a:r>
            <a:endParaRPr lang="ko-KR" altLang="en-US" sz="1600" dirty="0"/>
          </a:p>
        </p:txBody>
      </p:sp>
      <p:pic>
        <p:nvPicPr>
          <p:cNvPr id="5" name="图片 4" descr="图片包含 图形用户界面&#10;&#10;描述已自动生成">
            <a:extLst>
              <a:ext uri="{FF2B5EF4-FFF2-40B4-BE49-F238E27FC236}">
                <a16:creationId xmlns:a16="http://schemas.microsoft.com/office/drawing/2014/main" id="{2F039344-D7F8-B435-A9FD-C8B604E600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04"/>
          <a:stretch/>
        </p:blipFill>
        <p:spPr>
          <a:xfrm>
            <a:off x="6422573" y="1948060"/>
            <a:ext cx="5504649" cy="4271773"/>
          </a:xfrm>
          <a:prstGeom prst="rect">
            <a:avLst/>
          </a:prstGeom>
        </p:spPr>
      </p:pic>
      <p:pic>
        <p:nvPicPr>
          <p:cNvPr id="6" name="图片 5" descr="图示&#10;&#10;描述已自动生成">
            <a:extLst>
              <a:ext uri="{FF2B5EF4-FFF2-40B4-BE49-F238E27FC236}">
                <a16:creationId xmlns:a16="http://schemas.microsoft.com/office/drawing/2014/main" id="{FDD1FD65-A198-1E76-1A33-DC9BA1C27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758383"/>
            <a:ext cx="4468600" cy="1325563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C95F1E5C-91DE-5C13-9865-EC5767E6D009}"/>
              </a:ext>
            </a:extLst>
          </p:cNvPr>
          <p:cNvSpPr/>
          <p:nvPr/>
        </p:nvSpPr>
        <p:spPr>
          <a:xfrm>
            <a:off x="4264821" y="3045203"/>
            <a:ext cx="727788" cy="91440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D980CE3-0F20-1668-CB86-0397F9A3F2C8}"/>
              </a:ext>
            </a:extLst>
          </p:cNvPr>
          <p:cNvSpPr txBox="1"/>
          <p:nvPr/>
        </p:nvSpPr>
        <p:spPr>
          <a:xfrm>
            <a:off x="7371185" y="1265376"/>
            <a:ext cx="4208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The waveforms in </a:t>
            </a:r>
            <a:r>
              <a:rPr lang="en-US" altLang="zh-CN" b="1" dirty="0"/>
              <a:t>different stages</a:t>
            </a:r>
            <a:r>
              <a:rPr lang="zh-CN" altLang="en-US" dirty="0"/>
              <a:t>：</a:t>
            </a:r>
            <a:endParaRPr lang="ko-KR" altLang="en-US" b="1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C5FEC76-11FD-4AC8-9745-BEB369D5D574}"/>
              </a:ext>
            </a:extLst>
          </p:cNvPr>
          <p:cNvSpPr/>
          <p:nvPr/>
        </p:nvSpPr>
        <p:spPr>
          <a:xfrm>
            <a:off x="2996681" y="3050364"/>
            <a:ext cx="1184988" cy="91440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6EB15FD-71E0-CAC4-E82A-6B93CB7B2631}"/>
              </a:ext>
            </a:extLst>
          </p:cNvPr>
          <p:cNvSpPr/>
          <p:nvPr/>
        </p:nvSpPr>
        <p:spPr>
          <a:xfrm>
            <a:off x="1306286" y="3065986"/>
            <a:ext cx="1589313" cy="91440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BAA867D-FD9F-586B-0EB9-06630DBD81A6}"/>
              </a:ext>
            </a:extLst>
          </p:cNvPr>
          <p:cNvSpPr/>
          <p:nvPr/>
        </p:nvSpPr>
        <p:spPr>
          <a:xfrm>
            <a:off x="0" y="0"/>
            <a:ext cx="12192000" cy="353568"/>
          </a:xfrm>
          <a:prstGeom prst="rect">
            <a:avLst/>
          </a:prstGeom>
          <a:solidFill>
            <a:srgbClr val="E2B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0AB93B5-86D9-6F89-ED95-75B6869D743A}"/>
              </a:ext>
            </a:extLst>
          </p:cNvPr>
          <p:cNvSpPr/>
          <p:nvPr/>
        </p:nvSpPr>
        <p:spPr>
          <a:xfrm>
            <a:off x="0" y="6504432"/>
            <a:ext cx="12192000" cy="353568"/>
          </a:xfrm>
          <a:prstGeom prst="rect">
            <a:avLst/>
          </a:prstGeom>
          <a:solidFill>
            <a:srgbClr val="E2B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68EE084-7770-A40F-AF12-F408536489A1}"/>
              </a:ext>
            </a:extLst>
          </p:cNvPr>
          <p:cNvSpPr txBox="1"/>
          <p:nvPr/>
        </p:nvSpPr>
        <p:spPr>
          <a:xfrm>
            <a:off x="11783568" y="6504432"/>
            <a:ext cx="33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5</a:t>
            </a:r>
            <a:endParaRPr lang="ko-KR" altLang="en-US" dirty="0"/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BDF39308-5FA6-F1F8-FD4B-3E1CBB6A5E18}"/>
              </a:ext>
            </a:extLst>
          </p:cNvPr>
          <p:cNvCxnSpPr>
            <a:cxnSpLocks/>
          </p:cNvCxnSpPr>
          <p:nvPr/>
        </p:nvCxnSpPr>
        <p:spPr>
          <a:xfrm>
            <a:off x="512064" y="1292352"/>
            <a:ext cx="4794736" cy="0"/>
          </a:xfrm>
          <a:prstGeom prst="line">
            <a:avLst/>
          </a:prstGeom>
          <a:ln w="12700">
            <a:solidFill>
              <a:srgbClr val="9A38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箭头: 右 3">
            <a:extLst>
              <a:ext uri="{FF2B5EF4-FFF2-40B4-BE49-F238E27FC236}">
                <a16:creationId xmlns:a16="http://schemas.microsoft.com/office/drawing/2014/main" id="{8685CA07-1836-CF60-8A43-1D3CF89F4504}"/>
              </a:ext>
            </a:extLst>
          </p:cNvPr>
          <p:cNvSpPr/>
          <p:nvPr/>
        </p:nvSpPr>
        <p:spPr>
          <a:xfrm rot="16200000">
            <a:off x="2067148" y="4076117"/>
            <a:ext cx="268942" cy="284599"/>
          </a:xfrm>
          <a:prstGeom prst="rightArrow">
            <a:avLst/>
          </a:prstGeom>
          <a:solidFill>
            <a:srgbClr val="E2B0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箭头: 右 6">
            <a:extLst>
              <a:ext uri="{FF2B5EF4-FFF2-40B4-BE49-F238E27FC236}">
                <a16:creationId xmlns:a16="http://schemas.microsoft.com/office/drawing/2014/main" id="{A80D8C0E-B4EE-AB0C-4DC9-BDB39EB28C47}"/>
              </a:ext>
            </a:extLst>
          </p:cNvPr>
          <p:cNvSpPr/>
          <p:nvPr/>
        </p:nvSpPr>
        <p:spPr>
          <a:xfrm rot="16200000">
            <a:off x="3430567" y="4070487"/>
            <a:ext cx="268942" cy="284599"/>
          </a:xfrm>
          <a:prstGeom prst="rightArrow">
            <a:avLst/>
          </a:prstGeom>
          <a:solidFill>
            <a:srgbClr val="E2B0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938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A548FC-A5E5-21E2-EBC5-A47D635BF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Data imbalance</a:t>
            </a:r>
            <a:endParaRPr lang="ko-KR" altLang="en-US" sz="3600" dirty="0">
              <a:latin typeface="Adobe Heiti Std R" panose="020B0400000000000000" pitchFamily="34" charset="-128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19E761-C25E-CC5F-3413-2A192374C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014" y="1512282"/>
            <a:ext cx="5257800" cy="124815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2000" dirty="0"/>
              <a:t>Data augmentation</a:t>
            </a:r>
          </a:p>
          <a:p>
            <a:pPr marL="0" indent="0">
              <a:buNone/>
            </a:pPr>
            <a:r>
              <a:rPr lang="en-US" altLang="zh-CN" sz="1600" dirty="0"/>
              <a:t>Interictal : 4h  preictal : 0.5h</a:t>
            </a:r>
          </a:p>
          <a:p>
            <a:pPr marL="0" indent="0">
              <a:buNone/>
            </a:pPr>
            <a:endParaRPr lang="en-US" altLang="zh-CN" sz="1600" dirty="0"/>
          </a:p>
          <a:p>
            <a:pPr marL="0" indent="0">
              <a:buNone/>
            </a:pPr>
            <a:r>
              <a:rPr lang="en-US" altLang="zh-CN" sz="2000" dirty="0"/>
              <a:t>Method:</a:t>
            </a:r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ko-KR" sz="2000" dirty="0"/>
          </a:p>
        </p:txBody>
      </p:sp>
      <p:pic>
        <p:nvPicPr>
          <p:cNvPr id="4" name="图片 3" descr="图片包含 应用程序&#10;&#10;描述已自动生成">
            <a:extLst>
              <a:ext uri="{FF2B5EF4-FFF2-40B4-BE49-F238E27FC236}">
                <a16:creationId xmlns:a16="http://schemas.microsoft.com/office/drawing/2014/main" id="{0FB35AF0-E6B2-A54C-681B-192E362F7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43" y="2718394"/>
            <a:ext cx="6167082" cy="362354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B215E94-D53E-2EF6-230C-4EAA618A91E8}"/>
              </a:ext>
            </a:extLst>
          </p:cNvPr>
          <p:cNvSpPr txBox="1"/>
          <p:nvPr/>
        </p:nvSpPr>
        <p:spPr>
          <a:xfrm>
            <a:off x="7763068" y="1532225"/>
            <a:ext cx="393751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1800" dirty="0"/>
              <a:t>Why data augmentation ?</a:t>
            </a:r>
          </a:p>
          <a:p>
            <a:r>
              <a:rPr lang="en-US" altLang="zh-CN" dirty="0"/>
              <a:t>  </a:t>
            </a:r>
          </a:p>
          <a:p>
            <a:r>
              <a:rPr lang="en-US" altLang="zh-CN" sz="1600" dirty="0"/>
              <a:t>For example, in the Freiburg Hospital   dataset, the </a:t>
            </a:r>
            <a:r>
              <a:rPr lang="en-US" altLang="zh-CN" sz="1600" b="1" dirty="0"/>
              <a:t>interictal-to-preictal ratio</a:t>
            </a:r>
            <a:r>
              <a:rPr lang="en-US" altLang="zh-CN" sz="1600" dirty="0"/>
              <a:t> per patient ranges from </a:t>
            </a:r>
            <a:r>
              <a:rPr lang="en-US" altLang="zh-CN" sz="1600" b="1" dirty="0"/>
              <a:t>9.5:1 to 15.9:1</a:t>
            </a:r>
            <a:r>
              <a:rPr lang="en-US" altLang="zh-CN" sz="1600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zh-CN" sz="1800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CN" dirty="0"/>
          </a:p>
          <a:p>
            <a:endParaRPr lang="en-US" altLang="zh-CN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CN" sz="1800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CN" sz="1800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1800" dirty="0"/>
              <a:t>Why not use GNN</a:t>
            </a:r>
            <a:r>
              <a:rPr lang="zh-CN" altLang="en-US" sz="1800" dirty="0"/>
              <a:t>？</a:t>
            </a:r>
            <a:endParaRPr lang="en-US" altLang="zh-CN" sz="1800" dirty="0"/>
          </a:p>
          <a:p>
            <a:r>
              <a:rPr lang="ko-KR" altLang="en-US" dirty="0"/>
              <a:t> </a:t>
            </a:r>
            <a:endParaRPr lang="en-US" altLang="ko-KR" dirty="0"/>
          </a:p>
          <a:p>
            <a:r>
              <a:rPr lang="en-US" altLang="ko-KR" dirty="0"/>
              <a:t>    </a:t>
            </a:r>
            <a:r>
              <a:rPr lang="en-US" altLang="ko-KR" sz="1600" dirty="0"/>
              <a:t>Using GNN to generate signals, because of the large number of channels, there will be a </a:t>
            </a:r>
            <a:r>
              <a:rPr lang="en-US" altLang="ko-KR" sz="1600" dirty="0">
                <a:solidFill>
                  <a:schemeClr val="accent1">
                    <a:lumMod val="75000"/>
                  </a:schemeClr>
                </a:solidFill>
              </a:rPr>
              <a:t>lack of channel correlation</a:t>
            </a:r>
            <a:endParaRPr lang="ko-KR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6D4B190-1C88-7A95-0952-892DE7B4B571}"/>
              </a:ext>
            </a:extLst>
          </p:cNvPr>
          <p:cNvSpPr/>
          <p:nvPr/>
        </p:nvSpPr>
        <p:spPr>
          <a:xfrm>
            <a:off x="0" y="0"/>
            <a:ext cx="12192000" cy="353568"/>
          </a:xfrm>
          <a:prstGeom prst="rect">
            <a:avLst/>
          </a:prstGeom>
          <a:solidFill>
            <a:srgbClr val="E2B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75027AC-A28E-6CB6-C1B3-5306461BF647}"/>
              </a:ext>
            </a:extLst>
          </p:cNvPr>
          <p:cNvSpPr/>
          <p:nvPr/>
        </p:nvSpPr>
        <p:spPr>
          <a:xfrm>
            <a:off x="0" y="6504432"/>
            <a:ext cx="12192000" cy="353568"/>
          </a:xfrm>
          <a:prstGeom prst="rect">
            <a:avLst/>
          </a:prstGeom>
          <a:solidFill>
            <a:srgbClr val="E2B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5F694D8-FF12-41C2-E085-62602BAFCBD9}"/>
              </a:ext>
            </a:extLst>
          </p:cNvPr>
          <p:cNvSpPr txBox="1"/>
          <p:nvPr/>
        </p:nvSpPr>
        <p:spPr>
          <a:xfrm>
            <a:off x="11783568" y="6504432"/>
            <a:ext cx="33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6</a:t>
            </a:r>
            <a:endParaRPr lang="ko-KR" altLang="en-US" dirty="0"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B3E5F358-C5D1-8B49-19A0-3B1C41DEEAB5}"/>
              </a:ext>
            </a:extLst>
          </p:cNvPr>
          <p:cNvCxnSpPr>
            <a:cxnSpLocks/>
          </p:cNvCxnSpPr>
          <p:nvPr/>
        </p:nvCxnSpPr>
        <p:spPr>
          <a:xfrm>
            <a:off x="838200" y="1292352"/>
            <a:ext cx="4300728" cy="0"/>
          </a:xfrm>
          <a:prstGeom prst="line">
            <a:avLst/>
          </a:prstGeom>
          <a:ln w="12700">
            <a:solidFill>
              <a:srgbClr val="9A38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 descr="日程表&#10;&#10;低可信度描述已自动生成">
            <a:extLst>
              <a:ext uri="{FF2B5EF4-FFF2-40B4-BE49-F238E27FC236}">
                <a16:creationId xmlns:a16="http://schemas.microsoft.com/office/drawing/2014/main" id="{56FE6CFF-B0B2-252E-1AE8-20DB5BF49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7240" y="3118579"/>
            <a:ext cx="3655872" cy="123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09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B7004D-8531-4B22-49C8-5734862DB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1D</a:t>
            </a:r>
            <a:r>
              <a:rPr lang="zh-CN" altLang="en-US" sz="36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en-US" altLang="zh-CN" sz="36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signal to 2D matrix </a:t>
            </a:r>
            <a:endParaRPr lang="ko-KR" altLang="en-US" sz="3600" dirty="0">
              <a:latin typeface="Adobe Heiti Std R" panose="020B0400000000000000" pitchFamily="34" charset="-128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0984D99-ECDA-2536-9B9F-45AD33723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639" y="2365561"/>
            <a:ext cx="6570306" cy="33248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2000" dirty="0"/>
              <a:t>Transform raw data into suitable input for CNN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Arial" panose="020B0604020202020204" pitchFamily="34" charset="0"/>
              </a:rPr>
              <a:t>           </a:t>
            </a:r>
            <a:r>
              <a:rPr lang="en-US" altLang="ko-KR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use an EEG window length of </a:t>
            </a:r>
            <a:r>
              <a:rPr lang="en-US" altLang="ko-KR" sz="1800" dirty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r>
              <a:rPr lang="en-US" altLang="ko-KR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</a:t>
            </a:r>
            <a:endParaRPr lang="en-US" altLang="zh-CN" dirty="0"/>
          </a:p>
          <a:p>
            <a:pPr marL="514350" indent="-514350">
              <a:buAutoNum type="arabicPeriod"/>
            </a:pPr>
            <a:endParaRPr lang="en-US" altLang="zh-CN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000" dirty="0"/>
              <a:t>Remove Power Line Noise:</a:t>
            </a:r>
          </a:p>
          <a:p>
            <a:pPr marL="0" indent="0">
              <a:buNone/>
            </a:pPr>
            <a:r>
              <a:rPr lang="en-US" altLang="ko-K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     </a:t>
            </a:r>
            <a:r>
              <a:rPr lang="en-US" altLang="ko-KR" sz="1800" dirty="0">
                <a:solidFill>
                  <a:srgbClr val="000000"/>
                </a:solidFill>
                <a:latin typeface="Arial" panose="020B0604020202020204" pitchFamily="34" charset="0"/>
              </a:rPr>
              <a:t>by excluding 47–53 Hz and 97–103 Hz for 50 Hz </a:t>
            </a:r>
          </a:p>
          <a:p>
            <a:pPr marL="0" indent="0">
              <a:buNone/>
            </a:pPr>
            <a:r>
              <a:rPr lang="en-US" altLang="ko-KR" sz="1800" dirty="0">
                <a:solidFill>
                  <a:srgbClr val="000000"/>
                </a:solidFill>
                <a:latin typeface="Arial" panose="020B0604020202020204" pitchFamily="34" charset="0"/>
              </a:rPr>
              <a:t>    and</a:t>
            </a:r>
            <a:r>
              <a:rPr lang="zh-CN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 panose="020B0604020202020204" pitchFamily="34" charset="0"/>
              </a:rPr>
              <a:t>excluding </a:t>
            </a:r>
            <a:r>
              <a:rPr lang="en-US" altLang="ko-KR" sz="1800" dirty="0">
                <a:solidFill>
                  <a:srgbClr val="000000"/>
                </a:solidFill>
                <a:latin typeface="Arial" panose="020B0604020202020204" pitchFamily="34" charset="0"/>
              </a:rPr>
              <a:t>57–63 Hz and 117–123 Hz for 60 Hz. </a:t>
            </a:r>
            <a:endParaRPr lang="en-US" altLang="zh-CN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E11B066-F1B7-4696-C428-934E3525F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8506" y="2032834"/>
            <a:ext cx="4729065" cy="36576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4DC36D82-7E39-A199-4AA7-F7E09380BD96}"/>
              </a:ext>
            </a:extLst>
          </p:cNvPr>
          <p:cNvSpPr txBox="1"/>
          <p:nvPr/>
        </p:nvSpPr>
        <p:spPr>
          <a:xfrm>
            <a:off x="7240945" y="5757902"/>
            <a:ext cx="49510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</a:rPr>
              <a:t>[1] </a:t>
            </a:r>
            <a:r>
              <a:rPr lang="en-US" altLang="ko-KR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Truong, Nhan Duy, et al. "Convolutional neural networks for seizure prediction using intracranial and scalp electroencephalogram." </a:t>
            </a:r>
            <a:r>
              <a:rPr lang="en-US" altLang="ko-KR" sz="10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Neural Networks</a:t>
            </a:r>
            <a:r>
              <a:rPr lang="en-US" altLang="ko-KR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105 (2018): 104-111.</a:t>
            </a:r>
            <a:r>
              <a:rPr lang="en-US" altLang="zh-CN" sz="1000" dirty="0"/>
              <a:t>Cited by 365</a:t>
            </a:r>
            <a:endParaRPr lang="ko-KR" altLang="en-US" sz="10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645FC28-DA9D-0803-ADA0-89E8FFA3740C}"/>
              </a:ext>
            </a:extLst>
          </p:cNvPr>
          <p:cNvSpPr/>
          <p:nvPr/>
        </p:nvSpPr>
        <p:spPr>
          <a:xfrm>
            <a:off x="0" y="0"/>
            <a:ext cx="12192000" cy="353568"/>
          </a:xfrm>
          <a:prstGeom prst="rect">
            <a:avLst/>
          </a:prstGeom>
          <a:solidFill>
            <a:srgbClr val="E2B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C29EE93-666F-8E06-2BDC-9F05EBDD3D01}"/>
              </a:ext>
            </a:extLst>
          </p:cNvPr>
          <p:cNvSpPr/>
          <p:nvPr/>
        </p:nvSpPr>
        <p:spPr>
          <a:xfrm>
            <a:off x="0" y="6504432"/>
            <a:ext cx="12192000" cy="353568"/>
          </a:xfrm>
          <a:prstGeom prst="rect">
            <a:avLst/>
          </a:prstGeom>
          <a:solidFill>
            <a:srgbClr val="E2B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1D9DC18-5659-CE22-C698-656404AE6BB1}"/>
              </a:ext>
            </a:extLst>
          </p:cNvPr>
          <p:cNvSpPr txBox="1"/>
          <p:nvPr/>
        </p:nvSpPr>
        <p:spPr>
          <a:xfrm>
            <a:off x="11783568" y="6504432"/>
            <a:ext cx="33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7</a:t>
            </a:r>
            <a:endParaRPr lang="ko-KR" altLang="en-US" dirty="0"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D1217A27-4ED9-1222-00B7-C46901F36D43}"/>
              </a:ext>
            </a:extLst>
          </p:cNvPr>
          <p:cNvCxnSpPr>
            <a:cxnSpLocks/>
          </p:cNvCxnSpPr>
          <p:nvPr/>
        </p:nvCxnSpPr>
        <p:spPr>
          <a:xfrm>
            <a:off x="838200" y="1335024"/>
            <a:ext cx="6757416" cy="0"/>
          </a:xfrm>
          <a:prstGeom prst="line">
            <a:avLst/>
          </a:prstGeom>
          <a:ln w="12700">
            <a:solidFill>
              <a:srgbClr val="9A38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4AE8BE84-3C1F-5D6A-DC91-4789C966D7A0}"/>
              </a:ext>
            </a:extLst>
          </p:cNvPr>
          <p:cNvSpPr txBox="1"/>
          <p:nvPr/>
        </p:nvSpPr>
        <p:spPr>
          <a:xfrm>
            <a:off x="731520" y="1621536"/>
            <a:ext cx="5894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i="0" dirty="0">
                <a:solidFill>
                  <a:srgbClr val="000000"/>
                </a:solidFill>
                <a:effectLst/>
                <a:latin typeface="Linux Libertine"/>
              </a:rPr>
              <a:t>Method1: </a:t>
            </a:r>
            <a:r>
              <a:rPr lang="en-US" altLang="ko-KR" b="0" i="0" dirty="0">
                <a:solidFill>
                  <a:srgbClr val="0070C0"/>
                </a:solidFill>
                <a:effectLst/>
                <a:latin typeface="Linux Libertine"/>
              </a:rPr>
              <a:t>Short-time Fourier </a:t>
            </a:r>
            <a:r>
              <a:rPr lang="en-US" altLang="ko-KR" dirty="0">
                <a:solidFill>
                  <a:srgbClr val="0070C0"/>
                </a:solidFill>
                <a:latin typeface="Linux Libertine"/>
              </a:rPr>
              <a:t>transform</a:t>
            </a:r>
            <a:r>
              <a:rPr lang="en-US" altLang="zh-CN" dirty="0">
                <a:solidFill>
                  <a:srgbClr val="0070C0"/>
                </a:solidFill>
                <a:latin typeface="Linux Libertine"/>
              </a:rPr>
              <a:t>(STFT)  </a:t>
            </a:r>
            <a:r>
              <a:rPr lang="en-US" altLang="zh-CN" dirty="0">
                <a:latin typeface="Linux Libertine"/>
              </a:rPr>
              <a:t>done</a:t>
            </a:r>
          </a:p>
          <a:p>
            <a:r>
              <a:rPr lang="en-US" altLang="ko-KR" i="0" dirty="0">
                <a:solidFill>
                  <a:srgbClr val="000000"/>
                </a:solidFill>
                <a:effectLst/>
                <a:latin typeface="Linux Libertine"/>
              </a:rPr>
              <a:t>Method2: </a:t>
            </a:r>
            <a:r>
              <a:rPr lang="en-US" altLang="zh-CN" dirty="0" err="1">
                <a:solidFill>
                  <a:srgbClr val="0070C0"/>
                </a:solidFill>
                <a:latin typeface="Linux Libertine"/>
              </a:rPr>
              <a:t>Stockwell</a:t>
            </a:r>
            <a:r>
              <a:rPr lang="en-US" altLang="zh-CN" dirty="0">
                <a:solidFill>
                  <a:srgbClr val="0070C0"/>
                </a:solidFill>
                <a:latin typeface="Linux Libertine"/>
              </a:rPr>
              <a:t> </a:t>
            </a:r>
            <a:r>
              <a:rPr lang="en-US" altLang="ko-KR" dirty="0">
                <a:solidFill>
                  <a:srgbClr val="0070C0"/>
                </a:solidFill>
                <a:latin typeface="Linux Libertine"/>
              </a:rPr>
              <a:t>transform</a:t>
            </a:r>
            <a:r>
              <a:rPr lang="en-US" altLang="zh-CN" dirty="0">
                <a:solidFill>
                  <a:srgbClr val="0070C0"/>
                </a:solidFill>
                <a:latin typeface="Linux Libertine"/>
              </a:rPr>
              <a:t> (ST) </a:t>
            </a:r>
            <a:endParaRPr lang="ko-KR" altLang="en-US" dirty="0">
              <a:solidFill>
                <a:srgbClr val="0070C0"/>
              </a:solidFill>
              <a:latin typeface="Linux Libertine"/>
            </a:endParaRPr>
          </a:p>
        </p:txBody>
      </p:sp>
    </p:spTree>
    <p:extLst>
      <p:ext uri="{BB962C8B-B14F-4D97-AF65-F5344CB8AC3E}">
        <p14:creationId xmlns:p14="http://schemas.microsoft.com/office/powerpoint/2010/main" val="865425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A4ED73-94C1-64D6-9FBF-5158496D2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</a:t>
            </a:r>
            <a:r>
              <a:rPr lang="en-US" altLang="zh-CN" dirty="0"/>
              <a:t>larm setting</a:t>
            </a:r>
            <a:endParaRPr lang="ko-KR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6802AC-D14B-327B-1E55-904484CEE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2000" dirty="0"/>
              <a:t>If an alarm occurs at any point within 30 min </a:t>
            </a:r>
            <a:r>
              <a:rPr lang="en-US" altLang="zh-CN" sz="2000" b="1" dirty="0"/>
              <a:t>before seizure </a:t>
            </a:r>
            <a:r>
              <a:rPr lang="en-US" altLang="zh-CN" sz="2000" dirty="0"/>
              <a:t>onset, it is considered a   successful prediction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zh-CN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ko-KR" sz="2000" dirty="0"/>
              <a:t>For a correct prediction, a seizure onset must be after the SPH and within the SOP.</a:t>
            </a:r>
            <a:endParaRPr lang="ko-KR" altLang="en-US" sz="20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5F7E026-484C-1FFC-551D-FE385A3C00AA}"/>
              </a:ext>
            </a:extLst>
          </p:cNvPr>
          <p:cNvSpPr/>
          <p:nvPr/>
        </p:nvSpPr>
        <p:spPr>
          <a:xfrm>
            <a:off x="0" y="0"/>
            <a:ext cx="12192000" cy="353568"/>
          </a:xfrm>
          <a:prstGeom prst="rect">
            <a:avLst/>
          </a:prstGeom>
          <a:solidFill>
            <a:srgbClr val="E2B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AAB6C44-31B8-A37C-1359-F0B24D35F123}"/>
              </a:ext>
            </a:extLst>
          </p:cNvPr>
          <p:cNvSpPr/>
          <p:nvPr/>
        </p:nvSpPr>
        <p:spPr>
          <a:xfrm>
            <a:off x="0" y="6504432"/>
            <a:ext cx="12192000" cy="353568"/>
          </a:xfrm>
          <a:prstGeom prst="rect">
            <a:avLst/>
          </a:prstGeom>
          <a:solidFill>
            <a:srgbClr val="E2B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93D7F48-3398-C14E-3217-9D85FF07374F}"/>
              </a:ext>
            </a:extLst>
          </p:cNvPr>
          <p:cNvSpPr txBox="1"/>
          <p:nvPr/>
        </p:nvSpPr>
        <p:spPr>
          <a:xfrm>
            <a:off x="11811179" y="6527382"/>
            <a:ext cx="380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8</a:t>
            </a:r>
            <a:endParaRPr lang="ko-KR" altLang="en-US" dirty="0"/>
          </a:p>
        </p:txBody>
      </p:sp>
      <p:pic>
        <p:nvPicPr>
          <p:cNvPr id="7" name="图片 6" descr="图表&#10;&#10;中度可信度描述已自动生成">
            <a:extLst>
              <a:ext uri="{FF2B5EF4-FFF2-40B4-BE49-F238E27FC236}">
                <a16:creationId xmlns:a16="http://schemas.microsoft.com/office/drawing/2014/main" id="{2AFB1E16-E202-F067-37EE-BD6394689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717" y="4150818"/>
            <a:ext cx="7421821" cy="1366615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CBE5C113-D927-E489-B909-B0B4DE749A9E}"/>
              </a:ext>
            </a:extLst>
          </p:cNvPr>
          <p:cNvCxnSpPr>
            <a:cxnSpLocks/>
          </p:cNvCxnSpPr>
          <p:nvPr/>
        </p:nvCxnSpPr>
        <p:spPr>
          <a:xfrm>
            <a:off x="760614" y="1340566"/>
            <a:ext cx="6757416" cy="0"/>
          </a:xfrm>
          <a:prstGeom prst="line">
            <a:avLst/>
          </a:prstGeom>
          <a:ln w="12700">
            <a:solidFill>
              <a:srgbClr val="9A38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796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3320</TotalTime>
  <Words>728</Words>
  <Application>Microsoft Office PowerPoint</Application>
  <PresentationFormat>宽屏</PresentationFormat>
  <Paragraphs>145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Adobe Heiti Std R</vt:lpstr>
      <vt:lpstr>-apple-system</vt:lpstr>
      <vt:lpstr>Linux Libertine</vt:lpstr>
      <vt:lpstr>맑은 고딕</vt:lpstr>
      <vt:lpstr>Arial</vt:lpstr>
      <vt:lpstr>Wingdings</vt:lpstr>
      <vt:lpstr>Office 主题​​</vt:lpstr>
      <vt:lpstr> EEG  Predicting epileptic seizures （간질 발작을 예측하다）</vt:lpstr>
      <vt:lpstr>Purpose</vt:lpstr>
      <vt:lpstr>EEG</vt:lpstr>
      <vt:lpstr>Related work</vt:lpstr>
      <vt:lpstr>CHB-MIT Scalp EEG Database (sEEG)</vt:lpstr>
      <vt:lpstr>Seizure introduction</vt:lpstr>
      <vt:lpstr>Data imbalance</vt:lpstr>
      <vt:lpstr>1D signal to 2D matrix </vt:lpstr>
      <vt:lpstr>Alarm setting</vt:lpstr>
      <vt:lpstr>Method</vt:lpstr>
      <vt:lpstr>Method</vt:lpstr>
      <vt:lpstr>Method</vt:lpstr>
      <vt:lpstr>Next: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GONG ZIYANG</dc:creator>
  <cp:lastModifiedBy>GONG ZIYANG</cp:lastModifiedBy>
  <cp:revision>20</cp:revision>
  <dcterms:created xsi:type="dcterms:W3CDTF">2023-05-30T05:49:35Z</dcterms:created>
  <dcterms:modified xsi:type="dcterms:W3CDTF">2023-06-14T04:27:09Z</dcterms:modified>
</cp:coreProperties>
</file>