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0" r:id="rId3"/>
    <p:sldId id="282" r:id="rId4"/>
    <p:sldId id="283" r:id="rId5"/>
    <p:sldId id="284" r:id="rId6"/>
    <p:sldId id="281" r:id="rId7"/>
    <p:sldId id="285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99B1"/>
    <a:srgbClr val="607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5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1586BD-0F56-465E-90DD-4F7EB5C2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62D75AF-8D7E-477A-B06A-773B54B1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2D08B3-A9A6-4CA5-94A5-60BE4193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5B2C64-F6D0-4564-A934-9F517F7C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881C62-2657-4643-9CC9-89D68799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7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8AADC-F389-4BCD-9E52-49B7E649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A3D60F-143D-47A7-90DD-8D2052D7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2913F-34A8-4E19-BE54-298D842C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6ADB15-0821-4678-8A84-0615C961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5E1647-A311-42C8-900F-03252A53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2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42E21EA-AC61-43C5-AA22-71763E049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D08377-D434-4883-933D-05403373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6BEFAE-52A5-4771-A24E-66D37EDB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F5FDAD-E360-45AB-9254-5D5A1437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79758A-1063-49CC-A47B-5A24925A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0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9BCD5E-CF2F-45CD-A1C5-FACE037A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340CAA-7987-4F30-B10A-034CDBA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8DEE94-B9EB-437B-B87B-4D634395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C7A974-A07A-49C2-B147-F6EC8505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EDD24-940C-445F-B974-623173FA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4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55FC26-2554-4ACE-AD62-BF4C0D15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F7A203-776E-48E1-8F52-E0C061723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2283AA-0163-40C4-BD15-4B5D9779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A8905D-720A-4884-BF88-251296BD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1F5B7E-479B-4C2C-9C2F-FC3D3BAF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5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78C707-FFC8-4A24-BA23-EF9EC446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160DF4-3AB1-42B3-8971-B823E5CB2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B6BFC4C-B0FA-4F91-8D27-3D1AF4C2C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FAC31B-12B8-44B6-A9E9-8F967BCF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FAD4C5-4E96-46C0-9033-3CF48A72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F5A243-79AB-498E-9F6B-C0EA9EA1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9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839153-E8CD-49CF-A352-CE2C89DD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D2D86D-B04B-4F6E-8B70-CEEE8EE7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DF040F-70C5-4670-BDE4-017C92D5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02EE54B-8A53-409D-B09E-64BD2F952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2B72209-6EC7-4418-A78D-417AB466F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F99256C-B33C-4980-B58A-185F1B50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0D41821-F2CE-4C29-8132-70323ED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8C219DB-B597-4742-98CD-2CAE4BE5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10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6D106D-5995-4C96-A34B-80776AE9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F2DA30-6E46-4781-A24E-22BEFDC9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E6DFE5-8E83-400E-805F-69D1FE73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D16593-628A-472D-A9C3-C41BD888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6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9B1C4D2-3722-4C1D-B0E4-3ABC0DA4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3A393B7-AE11-4029-9D65-0BDEFB02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9F3B94-79EC-477D-B625-FF12E870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4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D40AC1-6795-4CA4-8863-90C130E9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AA3D37-5CDD-4F3C-8395-110B3811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09C48F-85AB-4E64-BEFA-3A18C6A9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C7D03F-6B67-4E51-B669-6A0E67E1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5481C9-7778-4E3B-A752-9007B5C8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C20EB4-E727-4E37-91E3-2D601E7F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73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0C0D57-3EBF-4D7D-9103-029D562A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25C662-F8E6-4896-9E6B-19D16B209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7ED9F6B-4286-432D-A5CB-100E7F776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AD39F7-71D8-4D10-B6E7-04E0D95E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3C73A8-E25B-4949-B956-80A5EC26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7CE8D1-E11F-4E87-B585-E1E5C946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89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718C337-9B27-40D3-A9B2-4005EE7E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69189F-28A1-4057-8CE9-3B76810BF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F256D8-7BB6-49E2-954E-EF9E05DBF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E8F7-8EF6-4880-9F1A-6D10965A868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38B22D-A8A6-4CDF-89EF-E670765EC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BBC4C3-52FC-436A-A3AE-F6A5F52B6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D7EB52D8-023D-4E81-9586-9D518643AACE}"/>
              </a:ext>
            </a:extLst>
          </p:cNvPr>
          <p:cNvSpPr txBox="1"/>
          <p:nvPr/>
        </p:nvSpPr>
        <p:spPr>
          <a:xfrm>
            <a:off x="290813" y="2861129"/>
            <a:ext cx="3248643" cy="3282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>
                <a:solidFill>
                  <a:srgbClr val="C5A48D"/>
                </a:solidFill>
              </a:rPr>
              <a:t>Preliminaries / </a:t>
            </a:r>
            <a:r>
              <a:rPr lang="en-US" altLang="ko-KR" sz="1400" b="1" err="1">
                <a:solidFill>
                  <a:srgbClr val="C5A48D"/>
                </a:solidFill>
              </a:rPr>
              <a:t>JunHo</a:t>
            </a:r>
            <a:r>
              <a:rPr lang="en-US" altLang="ko-KR" sz="1400" b="1">
                <a:solidFill>
                  <a:srgbClr val="C5A48D"/>
                </a:solidFill>
              </a:rPr>
              <a:t> Yoon</a:t>
            </a:r>
          </a:p>
          <a:p>
            <a:pPr algn="ctr">
              <a:lnSpc>
                <a:spcPct val="150000"/>
              </a:lnSpc>
            </a:pPr>
            <a:endParaRPr lang="en-US" altLang="ko-KR" sz="1400" b="1">
              <a:solidFill>
                <a:srgbClr val="C5A48D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1400" b="1">
              <a:solidFill>
                <a:srgbClr val="C5A48D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1400" b="1">
              <a:solidFill>
                <a:srgbClr val="C5A48D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i="1">
                <a:solidFill>
                  <a:schemeClr val="bg1"/>
                </a:solidFill>
                <a:cs typeface="Aharoni" panose="02010803020104030203" pitchFamily="2" charset="-79"/>
              </a:rPr>
              <a:t>From FC Layers to Convolutions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i="1">
                <a:solidFill>
                  <a:schemeClr val="bg1"/>
                </a:solidFill>
                <a:cs typeface="Aharoni" panose="02010803020104030203" pitchFamily="2" charset="-79"/>
              </a:rPr>
              <a:t>Convolutions for Images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i="1">
                <a:solidFill>
                  <a:schemeClr val="bg1"/>
                </a:solidFill>
                <a:cs typeface="Aharoni" panose="02010803020104030203" pitchFamily="2" charset="-79"/>
              </a:rPr>
              <a:t>Padding and Stride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i="1">
                <a:solidFill>
                  <a:schemeClr val="bg1"/>
                </a:solidFill>
                <a:cs typeface="Aharoni" panose="02010803020104030203" pitchFamily="2" charset="-79"/>
              </a:rPr>
              <a:t>Multiple(I/O) Channels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i="1">
                <a:solidFill>
                  <a:schemeClr val="bg1"/>
                </a:solidFill>
                <a:cs typeface="Aharoni" panose="02010803020104030203" pitchFamily="2" charset="-79"/>
              </a:rPr>
              <a:t>Pooling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b="1" i="1" err="1">
                <a:solidFill>
                  <a:schemeClr val="bg1"/>
                </a:solidFill>
                <a:cs typeface="Aharoni" panose="02010803020104030203" pitchFamily="2" charset="-79"/>
              </a:rPr>
              <a:t>LeNet</a:t>
            </a:r>
            <a:endParaRPr lang="en-US" altLang="ko-KR" sz="1400" b="1" i="1">
              <a:solidFill>
                <a:schemeClr val="bg1"/>
              </a:solidFill>
              <a:cs typeface="Aharoni" panose="02010803020104030203" pitchFamily="2" charset="-79"/>
            </a:endParaRP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2BD16B41-F7FD-471B-9BA2-685E4CBA434D}"/>
              </a:ext>
            </a:extLst>
          </p:cNvPr>
          <p:cNvSpPr/>
          <p:nvPr/>
        </p:nvSpPr>
        <p:spPr>
          <a:xfrm>
            <a:off x="1375135" y="1233029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0E8AEC4A-6DC8-4C3B-A5BF-A32693A6AD71}"/>
              </a:ext>
            </a:extLst>
          </p:cNvPr>
          <p:cNvGrpSpPr/>
          <p:nvPr/>
        </p:nvGrpSpPr>
        <p:grpSpPr>
          <a:xfrm>
            <a:off x="4166007" y="650059"/>
            <a:ext cx="5659637" cy="2508777"/>
            <a:chOff x="4706334" y="1714088"/>
            <a:chExt cx="5659637" cy="2508777"/>
          </a:xfrm>
        </p:grpSpPr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6EA19975-759C-41E4-BE94-5BF7C5E983EF}"/>
                </a:ext>
              </a:extLst>
            </p:cNvPr>
            <p:cNvCxnSpPr>
              <a:cxnSpLocks/>
            </p:cNvCxnSpPr>
            <p:nvPr/>
          </p:nvCxnSpPr>
          <p:spPr>
            <a:xfrm>
              <a:off x="4706334" y="1714088"/>
              <a:ext cx="5659637" cy="25087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13F20A7C-65C8-4325-83F7-99B54500B6C6}"/>
                </a:ext>
              </a:extLst>
            </p:cNvPr>
            <p:cNvSpPr/>
            <p:nvPr/>
          </p:nvSpPr>
          <p:spPr>
            <a:xfrm>
              <a:off x="5372955" y="1959895"/>
              <a:ext cx="4145117" cy="1754326"/>
            </a:xfrm>
            <a:prstGeom prst="rect">
              <a:avLst/>
            </a:prstGeom>
            <a:solidFill>
              <a:srgbClr val="536580"/>
            </a:solidFill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4400" b="1" kern="0">
                  <a:solidFill>
                    <a:prstClr val="white"/>
                  </a:solidFill>
                </a:rPr>
                <a:t>Dive into</a:t>
              </a:r>
            </a:p>
            <a:p>
              <a:pPr latinLnBrk="0">
                <a:defRPr/>
              </a:pPr>
              <a:r>
                <a:rPr lang="en-US" altLang="ko-KR" sz="4400" b="1" kern="0">
                  <a:solidFill>
                    <a:prstClr val="white"/>
                  </a:solidFill>
                </a:rPr>
                <a:t>Deep Learning</a:t>
              </a:r>
            </a:p>
            <a:p>
              <a:r>
                <a:rPr lang="en-US" altLang="ko-Kore-KR" sz="2000" kern="0">
                  <a:solidFill>
                    <a:srgbClr val="8899B2"/>
                  </a:solidFill>
                </a:rPr>
                <a:t>Convolutional Neural Networks</a:t>
              </a:r>
              <a:endParaRPr lang="en" altLang="ko-Kore-KR" sz="2000"/>
            </a:p>
          </p:txBody>
        </p:sp>
      </p:grpSp>
      <p:pic>
        <p:nvPicPr>
          <p:cNvPr id="18" name="그림 17">
            <a:extLst>
              <a:ext uri="{FF2B5EF4-FFF2-40B4-BE49-F238E27FC236}">
                <a16:creationId xmlns:a16="http://schemas.microsoft.com/office/drawing/2014/main" id="{DD2AA2A4-A1CC-46C6-8DAB-77EA480BB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628" y="3699165"/>
            <a:ext cx="5924041" cy="250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88E15D24-C853-407E-AB82-5F6CBFBCEA87}"/>
              </a:ext>
            </a:extLst>
          </p:cNvPr>
          <p:cNvGrpSpPr/>
          <p:nvPr/>
        </p:nvGrpSpPr>
        <p:grpSpPr>
          <a:xfrm>
            <a:off x="423142" y="375229"/>
            <a:ext cx="3325897" cy="5714640"/>
            <a:chOff x="521146" y="458243"/>
            <a:chExt cx="3566688" cy="5714640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74DEFD0-8194-4D35-876E-8D27D8399D6F}"/>
                </a:ext>
              </a:extLst>
            </p:cNvPr>
            <p:cNvSpPr/>
            <p:nvPr/>
          </p:nvSpPr>
          <p:spPr>
            <a:xfrm>
              <a:off x="521146" y="458243"/>
              <a:ext cx="2885885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Dive</a:t>
              </a:r>
              <a:r>
                <a:rPr lang="ko-KR" altLang="en-US" sz="2800" b="1" kern="0">
                  <a:solidFill>
                    <a:prstClr val="white"/>
                  </a:solidFill>
                </a:rPr>
                <a:t> </a:t>
              </a:r>
              <a:r>
                <a:rPr lang="en-US" altLang="ko-KR" sz="2800" b="1" kern="0">
                  <a:solidFill>
                    <a:prstClr val="white"/>
                  </a:solidFill>
                </a:rPr>
                <a:t>into</a:t>
              </a:r>
            </a:p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Deep</a:t>
              </a:r>
              <a:r>
                <a:rPr lang="ko-KR" altLang="en-US" sz="2800" b="1" kern="0">
                  <a:solidFill>
                    <a:prstClr val="white"/>
                  </a:solidFill>
                </a:rPr>
                <a:t> </a:t>
              </a:r>
              <a:r>
                <a:rPr lang="en-US" altLang="ko-KR" sz="2800" b="1" kern="0">
                  <a:solidFill>
                    <a:prstClr val="white"/>
                  </a:solidFill>
                </a:rPr>
                <a:t>Learning 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>
                  <a:solidFill>
                    <a:prstClr val="white"/>
                  </a:solidFill>
                </a:rPr>
                <a:t>Preliminaries</a:t>
              </a:r>
              <a:endParaRPr lang="en-US" altLang="ko-KR" sz="900" kern="0">
                <a:solidFill>
                  <a:prstClr val="white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DFC654-F103-4D74-9344-CECAE2D89465}"/>
                </a:ext>
              </a:extLst>
            </p:cNvPr>
            <p:cNvSpPr txBox="1"/>
            <p:nvPr/>
          </p:nvSpPr>
          <p:spPr>
            <a:xfrm>
              <a:off x="521146" y="4183171"/>
              <a:ext cx="3566688" cy="1989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chemeClr val="bg1"/>
                  </a:solidFill>
                  <a:cs typeface="Aharoni" panose="02010803020104030203" pitchFamily="2" charset="-79"/>
                </a:rPr>
                <a:t>From FC Layers to Convolutions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Convolutions for Images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Padding and Stride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Multiple(I/O) Channels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Pooling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 err="1">
                  <a:solidFill>
                    <a:srgbClr val="8899B1"/>
                  </a:solidFill>
                  <a:cs typeface="Aharoni" panose="02010803020104030203" pitchFamily="2" charset="-79"/>
                </a:rPr>
                <a:t>LeNet</a:t>
              </a:r>
              <a:endParaRPr lang="en-US" altLang="ko-KR" sz="1100" b="1" i="1">
                <a:solidFill>
                  <a:srgbClr val="8899B1"/>
                </a:solidFill>
                <a:cs typeface="Aharoni" panose="02010803020104030203" pitchFamily="2" charset="-79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F880E3A0-BC72-45DE-8FEE-7D0AF08340C5}"/>
              </a:ext>
            </a:extLst>
          </p:cNvPr>
          <p:cNvGrpSpPr/>
          <p:nvPr/>
        </p:nvGrpSpPr>
        <p:grpSpPr>
          <a:xfrm>
            <a:off x="4328846" y="642049"/>
            <a:ext cx="4200842" cy="2553170"/>
            <a:chOff x="4096326" y="525879"/>
            <a:chExt cx="4200842" cy="2553170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8B53E219-C3F8-4F4A-95A4-7CE44D1510A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162827" y="525879"/>
              <a:ext cx="3568245" cy="2283674"/>
            </a:xfrm>
            <a:prstGeom prst="rect">
              <a:avLst/>
            </a:prstGeom>
          </p:spPr>
        </p:pic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B466DC7B-6AC2-4AAA-B955-018B4DA1CD0A}"/>
                </a:ext>
              </a:extLst>
            </p:cNvPr>
            <p:cNvSpPr/>
            <p:nvPr/>
          </p:nvSpPr>
          <p:spPr>
            <a:xfrm>
              <a:off x="4096326" y="2765502"/>
              <a:ext cx="4200842" cy="313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100">
                  <a:solidFill>
                    <a:srgbClr val="8899B1"/>
                  </a:solidFill>
                </a:rPr>
                <a:t>* CNN</a:t>
              </a:r>
              <a:r>
                <a:rPr lang="ko-KR" altLang="en-US" sz="1100">
                  <a:solidFill>
                    <a:srgbClr val="8899B1"/>
                  </a:solidFill>
                </a:rPr>
                <a:t>은 고차원 데이터를 학습하기 위해 개발</a:t>
              </a:r>
              <a:endParaRPr lang="en-US" altLang="ko-KR" sz="1100">
                <a:solidFill>
                  <a:srgbClr val="8899B1"/>
                </a:solidFill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F0BD1A9F-8C9C-4FE8-A192-7558A77C0561}"/>
              </a:ext>
            </a:extLst>
          </p:cNvPr>
          <p:cNvGrpSpPr/>
          <p:nvPr/>
        </p:nvGrpSpPr>
        <p:grpSpPr>
          <a:xfrm>
            <a:off x="4328846" y="3429000"/>
            <a:ext cx="4200842" cy="2828692"/>
            <a:chOff x="4105377" y="499164"/>
            <a:chExt cx="4200842" cy="2828692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321CE17E-D25C-4063-9910-F99044AA56BF}"/>
                </a:ext>
              </a:extLst>
            </p:cNvPr>
            <p:cNvGrpSpPr/>
            <p:nvPr/>
          </p:nvGrpSpPr>
          <p:grpSpPr>
            <a:xfrm>
              <a:off x="4105377" y="499164"/>
              <a:ext cx="4200842" cy="1588368"/>
              <a:chOff x="4105377" y="499164"/>
              <a:chExt cx="4200842" cy="1588368"/>
            </a:xfrm>
          </p:grpSpPr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3D03959C-36A7-4A4E-ABFF-E0BFD52F0644}"/>
                  </a:ext>
                </a:extLst>
              </p:cNvPr>
              <p:cNvSpPr/>
              <p:nvPr/>
            </p:nvSpPr>
            <p:spPr>
              <a:xfrm>
                <a:off x="4105377" y="1390482"/>
                <a:ext cx="4200842" cy="697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>
                    <a:solidFill>
                      <a:prstClr val="white"/>
                    </a:solidFill>
                  </a:rPr>
                  <a:t>Translation Invariance :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400" b="1">
                    <a:solidFill>
                      <a:prstClr val="white"/>
                    </a:solidFill>
                  </a:rPr>
                  <a:t>이미지의 모든 패치가 동일한 방식으로 처리</a:t>
                </a:r>
                <a:endParaRPr lang="en-US" altLang="ko-KR" sz="1400" b="1">
                  <a:solidFill>
                    <a:prstClr val="white"/>
                  </a:solidFill>
                </a:endParaRPr>
              </a:p>
            </p:txBody>
          </p:sp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id="{07B5D742-CE2A-4F2B-9586-928DC5AB19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63168" y="499164"/>
                <a:ext cx="3933825" cy="953135"/>
              </a:xfrm>
              <a:prstGeom prst="rect">
                <a:avLst/>
              </a:prstGeom>
            </p:spPr>
          </p:pic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175CC37F-C652-4AB7-A543-495D4E4CEC9B}"/>
                </a:ext>
              </a:extLst>
            </p:cNvPr>
            <p:cNvGrpSpPr/>
            <p:nvPr/>
          </p:nvGrpSpPr>
          <p:grpSpPr>
            <a:xfrm>
              <a:off x="4163168" y="2281376"/>
              <a:ext cx="3770493" cy="1046480"/>
              <a:chOff x="4163168" y="2281376"/>
              <a:chExt cx="3770493" cy="1046480"/>
            </a:xfrm>
          </p:grpSpPr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DEFC6D53-46E5-41E9-B8DA-BA1122B3C8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3168" y="2281376"/>
                <a:ext cx="1276350" cy="1046480"/>
              </a:xfrm>
              <a:prstGeom prst="rect">
                <a:avLst/>
              </a:prstGeom>
            </p:spPr>
          </p:pic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9A28B0E8-A825-44B1-B871-D380926E3EAE}"/>
                  </a:ext>
                </a:extLst>
              </p:cNvPr>
              <p:cNvSpPr/>
              <p:nvPr/>
            </p:nvSpPr>
            <p:spPr>
              <a:xfrm>
                <a:off x="5426421" y="2419756"/>
                <a:ext cx="2507240" cy="697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>
                    <a:solidFill>
                      <a:prstClr val="white"/>
                    </a:solidFill>
                  </a:rPr>
                  <a:t>Loclity :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400" b="1">
                    <a:solidFill>
                      <a:prstClr val="white"/>
                    </a:solidFill>
                  </a:rPr>
                  <a:t>근접 픽셀들 간의 종속성</a:t>
                </a:r>
                <a:endParaRPr lang="en-US" altLang="ko-KR" sz="1400" b="1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20AB2863-20F3-4D91-BB4E-424441326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982" y="3429000"/>
            <a:ext cx="3204469" cy="17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0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88E15D24-C853-407E-AB82-5F6CBFBCEA87}"/>
              </a:ext>
            </a:extLst>
          </p:cNvPr>
          <p:cNvGrpSpPr/>
          <p:nvPr/>
        </p:nvGrpSpPr>
        <p:grpSpPr>
          <a:xfrm>
            <a:off x="423142" y="375229"/>
            <a:ext cx="3325897" cy="5714640"/>
            <a:chOff x="521146" y="458243"/>
            <a:chExt cx="3566688" cy="5714640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74DEFD0-8194-4D35-876E-8D27D8399D6F}"/>
                </a:ext>
              </a:extLst>
            </p:cNvPr>
            <p:cNvSpPr/>
            <p:nvPr/>
          </p:nvSpPr>
          <p:spPr>
            <a:xfrm>
              <a:off x="521146" y="458243"/>
              <a:ext cx="2885885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Dive</a:t>
              </a:r>
              <a:r>
                <a:rPr lang="ko-KR" altLang="en-US" sz="2800" b="1" kern="0">
                  <a:solidFill>
                    <a:prstClr val="white"/>
                  </a:solidFill>
                </a:rPr>
                <a:t> </a:t>
              </a:r>
              <a:r>
                <a:rPr lang="en-US" altLang="ko-KR" sz="2800" b="1" kern="0">
                  <a:solidFill>
                    <a:prstClr val="white"/>
                  </a:solidFill>
                </a:rPr>
                <a:t>into</a:t>
              </a:r>
            </a:p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Deep</a:t>
              </a:r>
              <a:r>
                <a:rPr lang="ko-KR" altLang="en-US" sz="2800" b="1" kern="0">
                  <a:solidFill>
                    <a:prstClr val="white"/>
                  </a:solidFill>
                </a:rPr>
                <a:t> </a:t>
              </a:r>
              <a:r>
                <a:rPr lang="en-US" altLang="ko-KR" sz="2800" b="1" kern="0">
                  <a:solidFill>
                    <a:prstClr val="white"/>
                  </a:solidFill>
                </a:rPr>
                <a:t>Learning 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>
                  <a:solidFill>
                    <a:prstClr val="white"/>
                  </a:solidFill>
                </a:rPr>
                <a:t>Preliminaries</a:t>
              </a:r>
              <a:endParaRPr lang="en-US" altLang="ko-KR" sz="900" kern="0">
                <a:solidFill>
                  <a:prstClr val="white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DFC654-F103-4D74-9344-CECAE2D89465}"/>
                </a:ext>
              </a:extLst>
            </p:cNvPr>
            <p:cNvSpPr txBox="1"/>
            <p:nvPr/>
          </p:nvSpPr>
          <p:spPr>
            <a:xfrm>
              <a:off x="521146" y="4183171"/>
              <a:ext cx="3566688" cy="1989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From FC Layers to Convolutions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chemeClr val="bg1"/>
                  </a:solidFill>
                  <a:cs typeface="Aharoni" panose="02010803020104030203" pitchFamily="2" charset="-79"/>
                </a:rPr>
                <a:t>Convolutions for Images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Padding and Stride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Multiple(I/O) Channels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Pooling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 err="1">
                  <a:solidFill>
                    <a:srgbClr val="8899B1"/>
                  </a:solidFill>
                  <a:cs typeface="Aharoni" panose="02010803020104030203" pitchFamily="2" charset="-79"/>
                </a:rPr>
                <a:t>LeNet</a:t>
              </a:r>
              <a:endParaRPr lang="en-US" altLang="ko-KR" sz="1100" b="1" i="1">
                <a:solidFill>
                  <a:srgbClr val="8899B1"/>
                </a:solidFill>
                <a:cs typeface="Aharoni" panose="02010803020104030203" pitchFamily="2" charset="-79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ABAF67D9-38C5-4D9D-80A3-C2011AB96380}"/>
              </a:ext>
            </a:extLst>
          </p:cNvPr>
          <p:cNvGrpSpPr/>
          <p:nvPr/>
        </p:nvGrpSpPr>
        <p:grpSpPr>
          <a:xfrm>
            <a:off x="4330800" y="1040270"/>
            <a:ext cx="3415822" cy="2051390"/>
            <a:chOff x="4024137" y="375229"/>
            <a:chExt cx="3415822" cy="2051390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3F078FED-FBD7-483A-A73D-A33C375F040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065702" y="375229"/>
              <a:ext cx="3362325" cy="1257300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360C36F0-B883-40AD-B43F-D9424515553C}"/>
                </a:ext>
              </a:extLst>
            </p:cNvPr>
            <p:cNvSpPr/>
            <p:nvPr/>
          </p:nvSpPr>
          <p:spPr>
            <a:xfrm>
              <a:off x="4024137" y="2113072"/>
              <a:ext cx="3415822" cy="313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100">
                  <a:solidFill>
                    <a:srgbClr val="8899B1"/>
                  </a:solidFill>
                </a:rPr>
                <a:t>* Convolution Layer </a:t>
              </a:r>
              <a:r>
                <a:rPr lang="ko-KR" altLang="en-US" sz="1100">
                  <a:solidFill>
                    <a:srgbClr val="8899B1"/>
                  </a:solidFill>
                </a:rPr>
                <a:t>연산 방법</a:t>
              </a:r>
              <a:endParaRPr lang="en-US" altLang="ko-KR" sz="1100">
                <a:solidFill>
                  <a:srgbClr val="8899B1"/>
                </a:solidFill>
              </a:endParaRPr>
            </a:p>
          </p:txBody>
        </p:sp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1BE61F41-124D-4583-AFB8-4D169403ACF1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065702" y="1632528"/>
              <a:ext cx="3362325" cy="528781"/>
            </a:xfrm>
            <a:prstGeom prst="rect">
              <a:avLst/>
            </a:prstGeom>
          </p:spPr>
        </p:pic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F5257804-C106-4B3E-B218-9BAA2C5D77BF}"/>
              </a:ext>
            </a:extLst>
          </p:cNvPr>
          <p:cNvGrpSpPr/>
          <p:nvPr/>
        </p:nvGrpSpPr>
        <p:grpSpPr>
          <a:xfrm>
            <a:off x="4330800" y="3786219"/>
            <a:ext cx="5919310" cy="2146783"/>
            <a:chOff x="4024137" y="3700764"/>
            <a:chExt cx="5919310" cy="2146783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8F6AA3BA-BB7C-4089-BE43-E0038A1E2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65702" y="3700764"/>
              <a:ext cx="5877745" cy="1867161"/>
            </a:xfrm>
            <a:prstGeom prst="rect">
              <a:avLst/>
            </a:prstGeom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AC49E9ED-0C0F-4323-8DC7-48489200170A}"/>
                </a:ext>
              </a:extLst>
            </p:cNvPr>
            <p:cNvSpPr/>
            <p:nvPr/>
          </p:nvSpPr>
          <p:spPr>
            <a:xfrm>
              <a:off x="4024137" y="5534000"/>
              <a:ext cx="5919310" cy="313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100">
                  <a:solidFill>
                    <a:srgbClr val="8899B1"/>
                  </a:solidFill>
                </a:rPr>
                <a:t>* </a:t>
              </a:r>
              <a:r>
                <a:rPr lang="ko-KR" altLang="en-US" sz="1100">
                  <a:solidFill>
                    <a:srgbClr val="8899B1"/>
                  </a:solidFill>
                </a:rPr>
                <a:t>이미지 분류를 위한 특징 추출</a:t>
              </a:r>
              <a:endParaRPr lang="en-US" altLang="ko-KR" sz="1100">
                <a:solidFill>
                  <a:srgbClr val="8899B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943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707B2B5E-5C47-4281-ADA4-BE3F970223FC}"/>
              </a:ext>
            </a:extLst>
          </p:cNvPr>
          <p:cNvSpPr/>
          <p:nvPr/>
        </p:nvSpPr>
        <p:spPr>
          <a:xfrm>
            <a:off x="4330800" y="999039"/>
            <a:ext cx="4200842" cy="1929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>
                <a:solidFill>
                  <a:prstClr val="white"/>
                </a:solidFill>
              </a:rPr>
              <a:t>padding</a:t>
            </a:r>
            <a:r>
              <a:rPr lang="ko-KR" altLang="en-US" sz="1400" b="1">
                <a:solidFill>
                  <a:prstClr val="white"/>
                </a:solidFill>
              </a:rPr>
              <a:t> </a:t>
            </a:r>
            <a:r>
              <a:rPr lang="en-US" altLang="ko-KR" sz="1400" b="1">
                <a:solidFill>
                  <a:prstClr val="white"/>
                </a:solidFill>
              </a:rPr>
              <a:t>: Input </a:t>
            </a:r>
            <a:r>
              <a:rPr lang="ko-KR" altLang="en-US" sz="1400" b="1">
                <a:solidFill>
                  <a:prstClr val="white"/>
                </a:solidFill>
              </a:rPr>
              <a:t>가장자리에 특정 값을 추가</a:t>
            </a:r>
            <a:endParaRPr lang="en-US" altLang="ko-KR" sz="1400" b="1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b="1">
                <a:solidFill>
                  <a:prstClr val="white"/>
                </a:solidFill>
              </a:rPr>
              <a:t>Convolution Layer</a:t>
            </a:r>
            <a:r>
              <a:rPr lang="ko-KR" altLang="en-US" sz="1400" b="1">
                <a:solidFill>
                  <a:prstClr val="white"/>
                </a:solidFill>
              </a:rPr>
              <a:t>를 지날때 이미지 축소 방지</a:t>
            </a:r>
            <a:endParaRPr lang="en-US" altLang="ko-KR" sz="1400" b="1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b="1">
                <a:solidFill>
                  <a:prstClr val="white"/>
                </a:solidFill>
              </a:rPr>
              <a:t>stride : kernel</a:t>
            </a:r>
            <a:r>
              <a:rPr lang="ko-KR" altLang="en-US" sz="1400" b="1">
                <a:solidFill>
                  <a:prstClr val="white"/>
                </a:solidFill>
              </a:rPr>
              <a:t>의 이동 간격</a:t>
            </a:r>
            <a:endParaRPr lang="en-US" altLang="ko-KR" sz="1400" b="1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b="1">
                <a:solidFill>
                  <a:prstClr val="white"/>
                </a:solidFill>
              </a:rPr>
              <a:t>출력 해상도를 줄일 때 사용 </a:t>
            </a:r>
            <a:r>
              <a:rPr lang="en-US" altLang="ko-KR" sz="1400" b="1">
                <a:solidFill>
                  <a:prstClr val="white"/>
                </a:solidFill>
              </a:rPr>
              <a:t>1/stride </a:t>
            </a:r>
            <a:r>
              <a:rPr lang="ko-KR" altLang="en-US" sz="1400" b="1">
                <a:solidFill>
                  <a:prstClr val="white"/>
                </a:solidFill>
              </a:rPr>
              <a:t>만큼  </a:t>
            </a:r>
            <a:r>
              <a:rPr lang="en-US" altLang="ko-KR" sz="1400" b="1">
                <a:solidFill>
                  <a:prstClr val="white"/>
                </a:solidFill>
              </a:rPr>
              <a:t>resize</a:t>
            </a:r>
          </a:p>
          <a:p>
            <a:pPr>
              <a:lnSpc>
                <a:spcPct val="150000"/>
              </a:lnSpc>
            </a:pPr>
            <a:r>
              <a:rPr lang="en-US" altLang="ko-KR" sz="1100">
                <a:solidFill>
                  <a:srgbClr val="8899B1"/>
                </a:solidFill>
              </a:rPr>
              <a:t>* default : padding = 0, stride = 1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88E15D24-C853-407E-AB82-5F6CBFBCEA87}"/>
              </a:ext>
            </a:extLst>
          </p:cNvPr>
          <p:cNvGrpSpPr/>
          <p:nvPr/>
        </p:nvGrpSpPr>
        <p:grpSpPr>
          <a:xfrm>
            <a:off x="423142" y="375229"/>
            <a:ext cx="3325897" cy="5714640"/>
            <a:chOff x="521146" y="458243"/>
            <a:chExt cx="3566688" cy="5714640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74DEFD0-8194-4D35-876E-8D27D8399D6F}"/>
                </a:ext>
              </a:extLst>
            </p:cNvPr>
            <p:cNvSpPr/>
            <p:nvPr/>
          </p:nvSpPr>
          <p:spPr>
            <a:xfrm>
              <a:off x="521146" y="458243"/>
              <a:ext cx="2885885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Dive</a:t>
              </a:r>
              <a:r>
                <a:rPr lang="ko-KR" altLang="en-US" sz="2800" b="1" kern="0">
                  <a:solidFill>
                    <a:prstClr val="white"/>
                  </a:solidFill>
                </a:rPr>
                <a:t> </a:t>
              </a:r>
              <a:r>
                <a:rPr lang="en-US" altLang="ko-KR" sz="2800" b="1" kern="0">
                  <a:solidFill>
                    <a:prstClr val="white"/>
                  </a:solidFill>
                </a:rPr>
                <a:t>into</a:t>
              </a:r>
            </a:p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Deep</a:t>
              </a:r>
              <a:r>
                <a:rPr lang="ko-KR" altLang="en-US" sz="2800" b="1" kern="0">
                  <a:solidFill>
                    <a:prstClr val="white"/>
                  </a:solidFill>
                </a:rPr>
                <a:t> </a:t>
              </a:r>
              <a:r>
                <a:rPr lang="en-US" altLang="ko-KR" sz="2800" b="1" kern="0">
                  <a:solidFill>
                    <a:prstClr val="white"/>
                  </a:solidFill>
                </a:rPr>
                <a:t>Learning 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>
                  <a:solidFill>
                    <a:prstClr val="white"/>
                  </a:solidFill>
                </a:rPr>
                <a:t>Preliminaries</a:t>
              </a:r>
              <a:endParaRPr lang="en-US" altLang="ko-KR" sz="900" kern="0">
                <a:solidFill>
                  <a:prstClr val="white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DFC654-F103-4D74-9344-CECAE2D89465}"/>
                </a:ext>
              </a:extLst>
            </p:cNvPr>
            <p:cNvSpPr txBox="1"/>
            <p:nvPr/>
          </p:nvSpPr>
          <p:spPr>
            <a:xfrm>
              <a:off x="521146" y="4183171"/>
              <a:ext cx="3566688" cy="1989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From FC Layers to Convolutions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Convolutions for Images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chemeClr val="bg1"/>
                  </a:solidFill>
                  <a:cs typeface="Aharoni" panose="02010803020104030203" pitchFamily="2" charset="-79"/>
                </a:rPr>
                <a:t>Padding and Stride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Multiple(I/O) Channels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Pooling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 err="1">
                  <a:solidFill>
                    <a:srgbClr val="8899B1"/>
                  </a:solidFill>
                  <a:cs typeface="Aharoni" panose="02010803020104030203" pitchFamily="2" charset="-79"/>
                </a:rPr>
                <a:t>LeNet</a:t>
              </a:r>
              <a:endParaRPr lang="en-US" altLang="ko-KR" sz="1100" b="1" i="1">
                <a:solidFill>
                  <a:srgbClr val="8899B1"/>
                </a:solidFill>
                <a:cs typeface="Aharoni" panose="02010803020104030203" pitchFamily="2" charset="-79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E84B7DE-B999-4210-BA7B-13DD84EA1CB5}"/>
              </a:ext>
            </a:extLst>
          </p:cNvPr>
          <p:cNvGrpSpPr/>
          <p:nvPr/>
        </p:nvGrpSpPr>
        <p:grpSpPr>
          <a:xfrm>
            <a:off x="4289235" y="3984696"/>
            <a:ext cx="5212574" cy="1777129"/>
            <a:chOff x="4289235" y="2801943"/>
            <a:chExt cx="4929050" cy="1777129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45485CDB-2EEC-4A8B-B078-807A0CD19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0800" y="2801943"/>
              <a:ext cx="4887485" cy="1494997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497EB927-D344-4B8F-8334-A0FCE9878B8B}"/>
                </a:ext>
              </a:extLst>
            </p:cNvPr>
            <p:cNvSpPr/>
            <p:nvPr/>
          </p:nvSpPr>
          <p:spPr>
            <a:xfrm>
              <a:off x="4289235" y="4245455"/>
              <a:ext cx="4200842" cy="333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>
                  <a:solidFill>
                    <a:schemeClr val="bg1"/>
                  </a:solidFill>
                </a:rPr>
                <a:t>padding(W,H) = (kernel(W,H) – 1) / 2</a:t>
              </a: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77C31E2D-9E8E-4D97-9E8C-693266D22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191" y="3984696"/>
            <a:ext cx="5168618" cy="177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1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88E15D24-C853-407E-AB82-5F6CBFBCEA87}"/>
              </a:ext>
            </a:extLst>
          </p:cNvPr>
          <p:cNvGrpSpPr/>
          <p:nvPr/>
        </p:nvGrpSpPr>
        <p:grpSpPr>
          <a:xfrm>
            <a:off x="423142" y="375229"/>
            <a:ext cx="3325897" cy="5714640"/>
            <a:chOff x="521146" y="458243"/>
            <a:chExt cx="3566688" cy="5714640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74DEFD0-8194-4D35-876E-8D27D8399D6F}"/>
                </a:ext>
              </a:extLst>
            </p:cNvPr>
            <p:cNvSpPr/>
            <p:nvPr/>
          </p:nvSpPr>
          <p:spPr>
            <a:xfrm>
              <a:off x="521146" y="458243"/>
              <a:ext cx="2885885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Dive</a:t>
              </a:r>
              <a:r>
                <a:rPr lang="ko-KR" altLang="en-US" sz="2800" b="1" kern="0">
                  <a:solidFill>
                    <a:prstClr val="white"/>
                  </a:solidFill>
                </a:rPr>
                <a:t> </a:t>
              </a:r>
              <a:r>
                <a:rPr lang="en-US" altLang="ko-KR" sz="2800" b="1" kern="0">
                  <a:solidFill>
                    <a:prstClr val="white"/>
                  </a:solidFill>
                </a:rPr>
                <a:t>into</a:t>
              </a:r>
            </a:p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Deep</a:t>
              </a:r>
              <a:r>
                <a:rPr lang="ko-KR" altLang="en-US" sz="2800" b="1" kern="0">
                  <a:solidFill>
                    <a:prstClr val="white"/>
                  </a:solidFill>
                </a:rPr>
                <a:t> </a:t>
              </a:r>
              <a:r>
                <a:rPr lang="en-US" altLang="ko-KR" sz="2800" b="1" kern="0">
                  <a:solidFill>
                    <a:prstClr val="white"/>
                  </a:solidFill>
                </a:rPr>
                <a:t>Learning 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>
                  <a:solidFill>
                    <a:prstClr val="white"/>
                  </a:solidFill>
                </a:rPr>
                <a:t>Preliminaries</a:t>
              </a:r>
              <a:endParaRPr lang="en-US" altLang="ko-KR" sz="900" kern="0">
                <a:solidFill>
                  <a:prstClr val="white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DFC654-F103-4D74-9344-CECAE2D89465}"/>
                </a:ext>
              </a:extLst>
            </p:cNvPr>
            <p:cNvSpPr txBox="1"/>
            <p:nvPr/>
          </p:nvSpPr>
          <p:spPr>
            <a:xfrm>
              <a:off x="521146" y="4183171"/>
              <a:ext cx="3566688" cy="1989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From FC Layers to Convolutions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Convolutions for Images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Padding and Stride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chemeClr val="bg1"/>
                  </a:solidFill>
                  <a:cs typeface="Aharoni" panose="02010803020104030203" pitchFamily="2" charset="-79"/>
                </a:rPr>
                <a:t>Multiple(I/O) Channels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Pooling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 err="1">
                  <a:solidFill>
                    <a:srgbClr val="8899B1"/>
                  </a:solidFill>
                  <a:cs typeface="Aharoni" panose="02010803020104030203" pitchFamily="2" charset="-79"/>
                </a:rPr>
                <a:t>LeNet</a:t>
              </a:r>
              <a:endParaRPr lang="en-US" altLang="ko-KR" sz="1100" b="1" i="1">
                <a:solidFill>
                  <a:srgbClr val="8899B1"/>
                </a:solidFill>
                <a:cs typeface="Aharoni" panose="02010803020104030203" pitchFamily="2" charset="-79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C4132666-913F-49FF-B11D-9C6D6F81346B}"/>
              </a:ext>
            </a:extLst>
          </p:cNvPr>
          <p:cNvGrpSpPr/>
          <p:nvPr/>
        </p:nvGrpSpPr>
        <p:grpSpPr>
          <a:xfrm>
            <a:off x="4284025" y="704572"/>
            <a:ext cx="4713809" cy="3098452"/>
            <a:chOff x="4284025" y="972925"/>
            <a:chExt cx="4713809" cy="3098452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BFA624E0-D20B-416C-B71B-6370921CAB94}"/>
                </a:ext>
              </a:extLst>
            </p:cNvPr>
            <p:cNvSpPr/>
            <p:nvPr/>
          </p:nvSpPr>
          <p:spPr>
            <a:xfrm>
              <a:off x="4284025" y="3111499"/>
              <a:ext cx="4713809" cy="959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400" b="1">
                  <a:solidFill>
                    <a:prstClr val="white"/>
                  </a:solidFill>
                </a:rPr>
                <a:t>고차원 데이터의 경우 각각에 해당하는 </a:t>
              </a:r>
              <a:r>
                <a:rPr lang="en-US" altLang="ko-KR" sz="1400" b="1">
                  <a:solidFill>
                    <a:prstClr val="white"/>
                  </a:solidFill>
                </a:rPr>
                <a:t>kernel </a:t>
              </a:r>
              <a:r>
                <a:rPr lang="ko-KR" altLang="en-US" sz="1400" b="1">
                  <a:solidFill>
                    <a:prstClr val="white"/>
                  </a:solidFill>
                </a:rPr>
                <a:t>생성 가능</a:t>
              </a:r>
              <a:endParaRPr lang="en-US" altLang="ko-KR" sz="1400" b="1">
                <a:solidFill>
                  <a:prstClr val="white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400" b="1">
                  <a:solidFill>
                    <a:prstClr val="white"/>
                  </a:solidFill>
                </a:rPr>
                <a:t>채널 축소로 이한 연산량 감소</a:t>
              </a:r>
              <a:endParaRPr lang="en-US" altLang="ko-KR" sz="1400" b="1">
                <a:solidFill>
                  <a:prstClr val="white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100">
                  <a:solidFill>
                    <a:srgbClr val="8899B1"/>
                  </a:solidFill>
                </a:rPr>
                <a:t>* Input</a:t>
              </a:r>
              <a:r>
                <a:rPr lang="ko-KR" altLang="en-US" sz="1100">
                  <a:solidFill>
                    <a:srgbClr val="8899B1"/>
                  </a:solidFill>
                </a:rPr>
                <a:t>과 </a:t>
              </a:r>
              <a:r>
                <a:rPr lang="en-US" altLang="ko-KR" sz="1100">
                  <a:solidFill>
                    <a:srgbClr val="8899B1"/>
                  </a:solidFill>
                </a:rPr>
                <a:t>kernel</a:t>
              </a:r>
              <a:r>
                <a:rPr lang="ko-KR" altLang="en-US" sz="1100">
                  <a:solidFill>
                    <a:srgbClr val="8899B1"/>
                  </a:solidFill>
                </a:rPr>
                <a:t>의 </a:t>
              </a:r>
              <a:r>
                <a:rPr lang="en-US" altLang="ko-KR" sz="1100">
                  <a:solidFill>
                    <a:srgbClr val="8899B1"/>
                  </a:solidFill>
                </a:rPr>
                <a:t>channel</a:t>
              </a:r>
              <a:r>
                <a:rPr lang="ko-KR" altLang="en-US" sz="1100">
                  <a:solidFill>
                    <a:srgbClr val="8899B1"/>
                  </a:solidFill>
                </a:rPr>
                <a:t>은 동일해야함</a:t>
              </a:r>
              <a:endParaRPr lang="en-US" altLang="ko-KR" sz="1100">
                <a:solidFill>
                  <a:srgbClr val="8899B1"/>
                </a:solidFill>
              </a:endParaRPr>
            </a:p>
          </p:txBody>
        </p:sp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D7F97EE0-75F4-43B6-A64F-6FFDF46B510C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330800" y="972925"/>
              <a:ext cx="4584600" cy="2177779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8F4331CD-FF91-4EB2-B4E2-998AD712D471}"/>
              </a:ext>
            </a:extLst>
          </p:cNvPr>
          <p:cNvGrpSpPr/>
          <p:nvPr/>
        </p:nvGrpSpPr>
        <p:grpSpPr>
          <a:xfrm>
            <a:off x="4284025" y="4377359"/>
            <a:ext cx="4713809" cy="1855769"/>
            <a:chOff x="4284025" y="4417115"/>
            <a:chExt cx="4713809" cy="1855769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0DDF14EC-9C2C-45FD-B9AD-790356DD1701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330800" y="4417115"/>
              <a:ext cx="4620260" cy="1562100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8B0ADBB3-FE54-487E-BA47-A80C4C8B3F29}"/>
                </a:ext>
              </a:extLst>
            </p:cNvPr>
            <p:cNvSpPr/>
            <p:nvPr/>
          </p:nvSpPr>
          <p:spPr>
            <a:xfrm>
              <a:off x="4284025" y="5959337"/>
              <a:ext cx="4713809" cy="313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100">
                  <a:solidFill>
                    <a:srgbClr val="8899B1"/>
                  </a:solidFill>
                </a:rPr>
                <a:t>* Output channel</a:t>
              </a:r>
              <a:r>
                <a:rPr lang="ko-KR" altLang="en-US" sz="1100">
                  <a:solidFill>
                    <a:srgbClr val="8899B1"/>
                  </a:solidFill>
                </a:rPr>
                <a:t>을 한 개가 아닌 여러 개로도 가능</a:t>
              </a:r>
              <a:endParaRPr lang="en-US" altLang="ko-KR" sz="1100">
                <a:solidFill>
                  <a:srgbClr val="8899B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005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707B2B5E-5C47-4281-ADA4-BE3F970223FC}"/>
              </a:ext>
            </a:extLst>
          </p:cNvPr>
          <p:cNvSpPr/>
          <p:nvPr/>
        </p:nvSpPr>
        <p:spPr>
          <a:xfrm>
            <a:off x="4330799" y="580956"/>
            <a:ext cx="5349913" cy="1666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>
                <a:solidFill>
                  <a:prstClr val="white"/>
                </a:solidFill>
              </a:rPr>
              <a:t>Maximum Pooling : </a:t>
            </a:r>
            <a:r>
              <a:rPr lang="ko-KR" altLang="en-US" sz="1400" b="1">
                <a:solidFill>
                  <a:prstClr val="white"/>
                </a:solidFill>
              </a:rPr>
              <a:t>최대 값을 계산</a:t>
            </a:r>
            <a:endParaRPr lang="en-US" altLang="ko-KR" sz="1400" b="1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b="1">
                <a:solidFill>
                  <a:prstClr val="white"/>
                </a:solidFill>
              </a:rPr>
              <a:t>Average Pooling : </a:t>
            </a:r>
            <a:r>
              <a:rPr lang="ko-KR" altLang="en-US" sz="1400" b="1">
                <a:solidFill>
                  <a:prstClr val="white"/>
                </a:solidFill>
              </a:rPr>
              <a:t>평균 값을 계산</a:t>
            </a:r>
            <a:endParaRPr lang="en-US" altLang="ko-KR" sz="1400" b="1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400" b="1">
              <a:solidFill>
                <a:prstClr val="white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400" b="1">
                <a:solidFill>
                  <a:prstClr val="white"/>
                </a:solidFill>
              </a:rPr>
              <a:t>padding &amp; strid</a:t>
            </a:r>
            <a:r>
              <a:rPr lang="ko-KR" altLang="en-US" sz="1400" b="1">
                <a:solidFill>
                  <a:prstClr val="white"/>
                </a:solidFill>
              </a:rPr>
              <a:t>와 달리 </a:t>
            </a:r>
            <a:r>
              <a:rPr lang="en-US" altLang="ko-KR" sz="1400" b="1">
                <a:solidFill>
                  <a:prstClr val="white"/>
                </a:solidFill>
              </a:rPr>
              <a:t>Input &amp; Output channel</a:t>
            </a:r>
            <a:r>
              <a:rPr lang="ko-KR" altLang="en-US" sz="1400" b="1">
                <a:solidFill>
                  <a:prstClr val="white"/>
                </a:solidFill>
              </a:rPr>
              <a:t>이 동일</a:t>
            </a:r>
            <a:endParaRPr lang="en-US" altLang="ko-KR" sz="1400" b="1">
              <a:solidFill>
                <a:prstClr val="white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400" b="1">
                <a:solidFill>
                  <a:prstClr val="white"/>
                </a:solidFill>
              </a:rPr>
              <a:t>연산량 증가에 따른 </a:t>
            </a:r>
            <a:r>
              <a:rPr lang="en-US" altLang="ko-KR" sz="1400" b="1">
                <a:solidFill>
                  <a:prstClr val="white"/>
                </a:solidFill>
              </a:rPr>
              <a:t>overfitting </a:t>
            </a:r>
            <a:r>
              <a:rPr lang="ko-KR" altLang="en-US" sz="1400" b="1">
                <a:solidFill>
                  <a:prstClr val="white"/>
                </a:solidFill>
              </a:rPr>
              <a:t>방지</a:t>
            </a:r>
            <a:endParaRPr lang="en-US" altLang="ko-KR" sz="1400" b="1">
              <a:solidFill>
                <a:prstClr val="white"/>
              </a:solidFill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88E15D24-C853-407E-AB82-5F6CBFBCEA87}"/>
              </a:ext>
            </a:extLst>
          </p:cNvPr>
          <p:cNvGrpSpPr/>
          <p:nvPr/>
        </p:nvGrpSpPr>
        <p:grpSpPr>
          <a:xfrm>
            <a:off x="423142" y="375229"/>
            <a:ext cx="3325897" cy="5714640"/>
            <a:chOff x="521146" y="458243"/>
            <a:chExt cx="3566688" cy="5714640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74DEFD0-8194-4D35-876E-8D27D8399D6F}"/>
                </a:ext>
              </a:extLst>
            </p:cNvPr>
            <p:cNvSpPr/>
            <p:nvPr/>
          </p:nvSpPr>
          <p:spPr>
            <a:xfrm>
              <a:off x="521146" y="458243"/>
              <a:ext cx="2885885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Dive</a:t>
              </a:r>
              <a:r>
                <a:rPr lang="ko-KR" altLang="en-US" sz="2800" b="1" kern="0">
                  <a:solidFill>
                    <a:prstClr val="white"/>
                  </a:solidFill>
                </a:rPr>
                <a:t> </a:t>
              </a:r>
              <a:r>
                <a:rPr lang="en-US" altLang="ko-KR" sz="2800" b="1" kern="0">
                  <a:solidFill>
                    <a:prstClr val="white"/>
                  </a:solidFill>
                </a:rPr>
                <a:t>into</a:t>
              </a:r>
            </a:p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Deep</a:t>
              </a:r>
              <a:r>
                <a:rPr lang="ko-KR" altLang="en-US" sz="2800" b="1" kern="0">
                  <a:solidFill>
                    <a:prstClr val="white"/>
                  </a:solidFill>
                </a:rPr>
                <a:t> </a:t>
              </a:r>
              <a:r>
                <a:rPr lang="en-US" altLang="ko-KR" sz="2800" b="1" kern="0">
                  <a:solidFill>
                    <a:prstClr val="white"/>
                  </a:solidFill>
                </a:rPr>
                <a:t>Learning 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>
                  <a:solidFill>
                    <a:prstClr val="white"/>
                  </a:solidFill>
                </a:rPr>
                <a:t>Preliminaries</a:t>
              </a:r>
              <a:endParaRPr lang="en-US" altLang="ko-KR" sz="900" kern="0">
                <a:solidFill>
                  <a:prstClr val="white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DFC654-F103-4D74-9344-CECAE2D89465}"/>
                </a:ext>
              </a:extLst>
            </p:cNvPr>
            <p:cNvSpPr txBox="1"/>
            <p:nvPr/>
          </p:nvSpPr>
          <p:spPr>
            <a:xfrm>
              <a:off x="521146" y="4183171"/>
              <a:ext cx="3566688" cy="1989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From FC Layers to Convolutions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Convolutions for Images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Padding and Stride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Multiple(I/O) Channels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chemeClr val="bg1"/>
                  </a:solidFill>
                  <a:cs typeface="Aharoni" panose="02010803020104030203" pitchFamily="2" charset="-79"/>
                </a:rPr>
                <a:t>Pooling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 err="1">
                  <a:solidFill>
                    <a:srgbClr val="8899B1"/>
                  </a:solidFill>
                  <a:cs typeface="Aharoni" panose="02010803020104030203" pitchFamily="2" charset="-79"/>
                </a:rPr>
                <a:t>LeNet</a:t>
              </a:r>
              <a:endParaRPr lang="en-US" altLang="ko-KR" sz="1100" b="1" i="1">
                <a:solidFill>
                  <a:srgbClr val="8899B1"/>
                </a:solidFill>
                <a:cs typeface="Aharoni" panose="02010803020104030203" pitchFamily="2" charset="-79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D1E8CC29-113B-422C-A361-CC492D03E97A}"/>
              </a:ext>
            </a:extLst>
          </p:cNvPr>
          <p:cNvGrpSpPr/>
          <p:nvPr/>
        </p:nvGrpSpPr>
        <p:grpSpPr>
          <a:xfrm>
            <a:off x="4293965" y="2984285"/>
            <a:ext cx="4242710" cy="3379375"/>
            <a:chOff x="4293965" y="2984285"/>
            <a:chExt cx="4242710" cy="3379375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91798027-9D7C-4092-BE89-37338FFEC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0799" y="2984285"/>
              <a:ext cx="4205875" cy="3105584"/>
            </a:xfrm>
            <a:prstGeom prst="rect">
              <a:avLst/>
            </a:prstGeom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59BE8347-B703-49AE-80B8-647958A5682C}"/>
                </a:ext>
              </a:extLst>
            </p:cNvPr>
            <p:cNvSpPr/>
            <p:nvPr/>
          </p:nvSpPr>
          <p:spPr>
            <a:xfrm>
              <a:off x="4293965" y="6050113"/>
              <a:ext cx="4242710" cy="3135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100">
                  <a:solidFill>
                    <a:srgbClr val="8899B1"/>
                  </a:solidFill>
                </a:rPr>
                <a:t>* stride(W,H)</a:t>
              </a:r>
              <a:r>
                <a:rPr lang="ko-KR" altLang="en-US" sz="1100">
                  <a:solidFill>
                    <a:srgbClr val="8899B1"/>
                  </a:solidFill>
                </a:rPr>
                <a:t> </a:t>
              </a:r>
              <a:r>
                <a:rPr lang="en-US" altLang="ko-KR" sz="1100">
                  <a:solidFill>
                    <a:srgbClr val="8899B1"/>
                  </a:solidFill>
                </a:rPr>
                <a:t>=</a:t>
              </a:r>
              <a:r>
                <a:rPr lang="ko-KR" altLang="en-US" sz="1100">
                  <a:solidFill>
                    <a:srgbClr val="8899B1"/>
                  </a:solidFill>
                </a:rPr>
                <a:t> </a:t>
              </a:r>
              <a:r>
                <a:rPr lang="en-US" altLang="ko-KR" sz="1100">
                  <a:solidFill>
                    <a:srgbClr val="8899B1"/>
                  </a:solidFill>
                </a:rPr>
                <a:t>pooling(W,H)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978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617695"/>
            </a:gs>
            <a:gs pos="30000">
              <a:srgbClr val="53658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D6B506-9931-4EAF-97D2-ED631DB7F43F}"/>
              </a:ext>
            </a:extLst>
          </p:cNvPr>
          <p:cNvCxnSpPr>
            <a:cxnSpLocks/>
          </p:cNvCxnSpPr>
          <p:nvPr/>
        </p:nvCxnSpPr>
        <p:spPr>
          <a:xfrm>
            <a:off x="157295" y="152884"/>
            <a:ext cx="265847" cy="22234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88E15D24-C853-407E-AB82-5F6CBFBCEA87}"/>
              </a:ext>
            </a:extLst>
          </p:cNvPr>
          <p:cNvGrpSpPr/>
          <p:nvPr/>
        </p:nvGrpSpPr>
        <p:grpSpPr>
          <a:xfrm>
            <a:off x="423142" y="375229"/>
            <a:ext cx="3325897" cy="5714640"/>
            <a:chOff x="521146" y="458243"/>
            <a:chExt cx="3566688" cy="5714640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574DEFD0-8194-4D35-876E-8D27D8399D6F}"/>
                </a:ext>
              </a:extLst>
            </p:cNvPr>
            <p:cNvSpPr/>
            <p:nvPr/>
          </p:nvSpPr>
          <p:spPr>
            <a:xfrm>
              <a:off x="521146" y="458243"/>
              <a:ext cx="2885885" cy="11953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Dive</a:t>
              </a:r>
              <a:r>
                <a:rPr lang="ko-KR" altLang="en-US" sz="2800" b="1" kern="0">
                  <a:solidFill>
                    <a:prstClr val="white"/>
                  </a:solidFill>
                </a:rPr>
                <a:t> </a:t>
              </a:r>
              <a:r>
                <a:rPr lang="en-US" altLang="ko-KR" sz="2800" b="1" kern="0">
                  <a:solidFill>
                    <a:prstClr val="white"/>
                  </a:solidFill>
                </a:rPr>
                <a:t>into</a:t>
              </a:r>
            </a:p>
            <a:p>
              <a:pPr latinLnBrk="0">
                <a:defRPr/>
              </a:pPr>
              <a:r>
                <a:rPr lang="en-US" altLang="ko-KR" sz="2800" b="1" kern="0">
                  <a:solidFill>
                    <a:prstClr val="white"/>
                  </a:solidFill>
                </a:rPr>
                <a:t>Deep</a:t>
              </a:r>
              <a:r>
                <a:rPr lang="ko-KR" altLang="en-US" sz="2800" b="1" kern="0">
                  <a:solidFill>
                    <a:prstClr val="white"/>
                  </a:solidFill>
                </a:rPr>
                <a:t> </a:t>
              </a:r>
              <a:r>
                <a:rPr lang="en-US" altLang="ko-KR" sz="2800" b="1" kern="0">
                  <a:solidFill>
                    <a:prstClr val="white"/>
                  </a:solidFill>
                </a:rPr>
                <a:t>Learning </a:t>
              </a:r>
            </a:p>
            <a:p>
              <a:pPr latinLnBrk="0">
                <a:lnSpc>
                  <a:spcPct val="150000"/>
                </a:lnSpc>
                <a:defRPr/>
              </a:pPr>
              <a:r>
                <a:rPr lang="en-US" altLang="ko-KR" sz="1200" kern="0">
                  <a:solidFill>
                    <a:prstClr val="white"/>
                  </a:solidFill>
                </a:rPr>
                <a:t>Preliminaries</a:t>
              </a:r>
              <a:endParaRPr lang="en-US" altLang="ko-KR" sz="900" kern="0">
                <a:solidFill>
                  <a:prstClr val="white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DFC654-F103-4D74-9344-CECAE2D89465}"/>
                </a:ext>
              </a:extLst>
            </p:cNvPr>
            <p:cNvSpPr txBox="1"/>
            <p:nvPr/>
          </p:nvSpPr>
          <p:spPr>
            <a:xfrm>
              <a:off x="521146" y="4183171"/>
              <a:ext cx="3566688" cy="1989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From FC Layers to Convolutions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Convolutions for Images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Padding and Stride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Multiple(I/O) Channels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>
                  <a:solidFill>
                    <a:srgbClr val="8899B1"/>
                  </a:solidFill>
                  <a:cs typeface="Aharoni" panose="02010803020104030203" pitchFamily="2" charset="-79"/>
                </a:rPr>
                <a:t>Pooling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400" b="1" i="1" err="1">
                  <a:solidFill>
                    <a:schemeClr val="bg1"/>
                  </a:solidFill>
                  <a:cs typeface="Aharoni" panose="02010803020104030203" pitchFamily="2" charset="-79"/>
                </a:rPr>
                <a:t>LeNet</a:t>
              </a:r>
              <a:endParaRPr lang="en-US" altLang="ko-KR" sz="1100" b="1" i="1">
                <a:solidFill>
                  <a:schemeClr val="bg1"/>
                </a:solidFill>
                <a:cs typeface="Aharoni" panose="02010803020104030203" pitchFamily="2" charset="-79"/>
              </a:endParaRPr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9436BA0D-8AC5-47F0-8B3F-8D3AA8F3E0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30799" y="1197374"/>
            <a:ext cx="7317861" cy="2321078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3A395E0B-322F-4060-A331-72BA0A5C5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99" y="4100157"/>
            <a:ext cx="5058481" cy="1733792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8FE85C0-B014-4F73-B6D4-6F0235F8AB27}"/>
              </a:ext>
            </a:extLst>
          </p:cNvPr>
          <p:cNvSpPr/>
          <p:nvPr/>
        </p:nvSpPr>
        <p:spPr>
          <a:xfrm>
            <a:off x="4281104" y="3468757"/>
            <a:ext cx="4242710" cy="313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>
                <a:solidFill>
                  <a:srgbClr val="8899B1"/>
                </a:solidFill>
              </a:rPr>
              <a:t>* LeNet Architecture</a:t>
            </a:r>
          </a:p>
        </p:txBody>
      </p:sp>
    </p:spTree>
    <p:extLst>
      <p:ext uri="{BB962C8B-B14F-4D97-AF65-F5344CB8AC3E}">
        <p14:creationId xmlns:p14="http://schemas.microsoft.com/office/powerpoint/2010/main" val="25589181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350</Words>
  <Application>Microsoft Office PowerPoint</Application>
  <PresentationFormat>와이드스크린</PresentationFormat>
  <Paragraphs>92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윤준호</cp:lastModifiedBy>
  <cp:revision>374</cp:revision>
  <dcterms:created xsi:type="dcterms:W3CDTF">2020-09-22T02:49:34Z</dcterms:created>
  <dcterms:modified xsi:type="dcterms:W3CDTF">2020-11-27T07:42:38Z</dcterms:modified>
</cp:coreProperties>
</file>