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87" r:id="rId4"/>
    <p:sldId id="260" r:id="rId5"/>
    <p:sldId id="262" r:id="rId6"/>
    <p:sldId id="277" r:id="rId7"/>
    <p:sldId id="284" r:id="rId8"/>
    <p:sldId id="278" r:id="rId9"/>
    <p:sldId id="279" r:id="rId10"/>
    <p:sldId id="280" r:id="rId11"/>
    <p:sldId id="286" r:id="rId12"/>
    <p:sldId id="283" r:id="rId13"/>
    <p:sldId id="275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6D7"/>
    <a:srgbClr val="FDE9F3"/>
    <a:srgbClr val="F96BD0"/>
    <a:srgbClr val="FB97DE"/>
    <a:srgbClr val="FDE3FD"/>
    <a:srgbClr val="FFCCFF"/>
    <a:srgbClr val="83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5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97312-7C7C-BBC9-F40A-97BDDC16C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2D7C1C-B2B0-A10F-F13E-E955FFF18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9E14E8-5250-C455-956A-E37B3A51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ABFAA-2ABB-AC50-996D-3F3B5983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E3B7A3-32D6-38DC-BF88-E64835BE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61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FC7AC0-4878-8B06-7311-F6B72A5C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43B5F0-8DF8-313D-8221-1B71E2F78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D11991-E9A7-8A77-114A-92AD0D66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A737B-AD18-E0F0-94FC-B2D15CC1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67E2BB-55BC-D106-CC57-8F28BF82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81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40A67A-C8F4-C3A4-8756-59A552A96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4AF99F-F0C6-ACED-9C3B-CC6D0BEE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88C72-C675-5B27-E7F5-DAAA5C91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EC625B-114D-7B11-F0AD-4A544A04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E6FA9-0768-7193-BFA0-182FF1EB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96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E48DB-AD94-BA17-34E9-12AB0FB2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7030FD-B9DC-71F1-FF99-4E9506E3F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04410A-9D00-B962-582B-3F3BA254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87D50-BB95-59C5-32BD-99CF7EBB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AC6A99-30FF-175A-5CF3-FB48DFE0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8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E5078-016C-8614-0BF2-017C235D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653AC-B7EC-4C97-4260-1174F00DB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DC2EEF-342F-4C30-7C85-683654BF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E46C69-255C-993E-1122-EC6E7D09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E08648-5020-1DEB-DE3D-C2CDF6DC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93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DF251-D2D8-67DE-C738-E4891C6D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1A842B-C646-2CC6-CFF5-45BF83801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4F5240-6782-F1DD-1133-074833AAD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B3A391-3021-FD0B-274A-78B6B9E1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33FB89-4CAE-CAEC-3986-A9FA1636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F3CA3C-A9C2-E2D7-74DF-7162D01B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37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934B5-8D3B-CE3C-EBFC-2E31D7B2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38910F-4572-6E6D-B37C-CBA5D3F0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76C07-0DC1-C3C9-A42A-A55F66E3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AC070A-A443-9F45-651D-95799AD15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C5B95E-14C4-B00E-7EEF-3D3D7590D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BE753B1-B29F-9723-C48C-3705A721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E572E4-0171-D6D8-88C3-C74A7F6E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2D54DB-A32C-2D1F-3B49-34350820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96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6AA93-7A04-8228-3D4D-A37B23C3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8A887B-7606-13E1-B45E-4DE98D31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38E854-89AC-79C8-BA44-9F69B167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228534-5B7A-DF9C-0908-19DCECDB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13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280CB0-96F6-5BB0-EDDA-D5C594C4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12727A-F12E-BF3C-796F-71F6E6B0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308796-A0BA-41AE-BAA9-7B064AAB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45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147E0D-DA5D-6C42-31E7-519D2D16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B5913D-0B87-7816-CC3B-36B1618D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B79891-1167-7B70-996A-1F6227CB7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F25A00-D3DF-2B23-53F0-73A061A7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21C5AE-0142-F759-A802-0F2BDEEE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1DFB2A-483A-DA08-0FF0-6A73CE79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04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BDFA4-1BDF-4411-48D5-78A73E2F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C21B3D0-351C-323E-D65C-D10369C3F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22A7FC-E8DC-EFD9-E1A4-F20B16DCB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CB4BD4-9092-FA8E-3F61-0DDE9603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3CA9E5-6228-F192-0CB7-26A6D864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A029B5-EEF7-F56A-DDF4-3CB47C2D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99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A04CFB2-A874-BF0B-4529-7F45C2AA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7D4EA4-F458-1FD9-ADF5-A0A77C7B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F1FB-2FF4-0C66-A4A6-389C0D3B7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2E9A-A873-48A7-B9AC-25116E19095E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D3111-A472-61A0-E650-66F50D0DC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AC15AF-F1A2-2BE7-A725-D3C838791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3CCC-8F97-48F1-8DBC-8EBB176F8E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F6CFB-C99B-B1BC-38AA-A6DB7D68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1475468"/>
            <a:ext cx="10868609" cy="3423103"/>
          </a:xfrm>
        </p:spPr>
        <p:txBody>
          <a:bodyPr>
            <a:normAutofit/>
          </a:bodyPr>
          <a:lstStyle/>
          <a:p>
            <a:pPr algn="ctr"/>
            <a:br>
              <a:rPr lang="en-US" altLang="ko-KR" dirty="0"/>
            </a:br>
            <a:r>
              <a:rPr lang="en-US" altLang="ko-KR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EEG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Predicting epileptic seizures</a:t>
            </a:r>
            <a:br>
              <a:rPr lang="en-US" altLang="ko-KR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zh-CN" altLang="en-US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（</a:t>
            </a:r>
            <a:r>
              <a:rPr lang="ko-KR" altLang="en-US" sz="4000" dirty="0">
                <a:latin typeface="Adobe Heiti Std R" panose="020B0400000000000000" pitchFamily="34" charset="-128"/>
              </a:rPr>
              <a:t>간질 발작을 예측하다</a:t>
            </a:r>
            <a:r>
              <a:rPr lang="zh-CN" altLang="en-US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）</a:t>
            </a:r>
            <a:endParaRPr lang="ko-KR" altLang="en-US" dirty="0">
              <a:latin typeface="Adobe Heiti Std R" panose="020B0400000000000000" pitchFamily="34" charset="-128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EB8D6C-09E4-3FB3-D16D-1ED5D7E83A3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5EC5B7-87E1-7194-CC0B-D372911F1AC6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32240C1-2A49-9BAC-2780-74FE1374D533}"/>
              </a:ext>
            </a:extLst>
          </p:cNvPr>
          <p:cNvCxnSpPr>
            <a:cxnSpLocks/>
          </p:cNvCxnSpPr>
          <p:nvPr/>
        </p:nvCxnSpPr>
        <p:spPr>
          <a:xfrm>
            <a:off x="4355592" y="3096768"/>
            <a:ext cx="4002024" cy="0"/>
          </a:xfrm>
          <a:prstGeom prst="line">
            <a:avLst/>
          </a:prstGeom>
          <a:ln w="5715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633395DA-301C-AFFF-94C5-ECEF182F7719}"/>
              </a:ext>
            </a:extLst>
          </p:cNvPr>
          <p:cNvSpPr txBox="1">
            <a:spLocks/>
          </p:cNvSpPr>
          <p:nvPr/>
        </p:nvSpPr>
        <p:spPr>
          <a:xfrm>
            <a:off x="5547360" y="5492496"/>
            <a:ext cx="1834896" cy="78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Ziyang Gong </a:t>
            </a:r>
          </a:p>
          <a:p>
            <a:pPr marL="0" indent="0">
              <a:buNone/>
            </a:pPr>
            <a:r>
              <a:rPr lang="en-US" altLang="ko-KR" sz="1800" dirty="0"/>
              <a:t>2023.7.11</a:t>
            </a:r>
          </a:p>
        </p:txBody>
      </p:sp>
    </p:spTree>
    <p:extLst>
      <p:ext uri="{BB962C8B-B14F-4D97-AF65-F5344CB8AC3E}">
        <p14:creationId xmlns:p14="http://schemas.microsoft.com/office/powerpoint/2010/main" val="334086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B9FCA-17CC-8743-D8DC-0F8CB077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Process (Method Ⅱ</a:t>
            </a:r>
            <a:r>
              <a:rPr lang="en-US" altLang="ko-KR" b="1" dirty="0"/>
              <a:t>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248EB8D-11A6-8C17-7209-50049DEA5D89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B85442B-7556-C935-0322-E1347FBB5EC4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75C06A4-B8AE-0BF8-FF4A-EF4009788D31}"/>
              </a:ext>
            </a:extLst>
          </p:cNvPr>
          <p:cNvSpPr txBox="1"/>
          <p:nvPr/>
        </p:nvSpPr>
        <p:spPr>
          <a:xfrm>
            <a:off x="11710416" y="6504432"/>
            <a:ext cx="5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</a:t>
            </a:r>
            <a:endParaRPr lang="ko-KR" altLang="en-US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54614B7-B2C2-5DAA-417A-47AAFB0C9724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88C79F8-F1F5-E7D2-273F-D6EC13B28E84}"/>
              </a:ext>
            </a:extLst>
          </p:cNvPr>
          <p:cNvGrpSpPr/>
          <p:nvPr/>
        </p:nvGrpSpPr>
        <p:grpSpPr>
          <a:xfrm>
            <a:off x="464718" y="3029142"/>
            <a:ext cx="5319059" cy="3063751"/>
            <a:chOff x="464718" y="3029142"/>
            <a:chExt cx="5319059" cy="306375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A9EE801-46FF-016F-0724-96F97BD07B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022"/>
            <a:stretch/>
          </p:blipFill>
          <p:spPr bwMode="auto">
            <a:xfrm>
              <a:off x="464718" y="3029143"/>
              <a:ext cx="5319059" cy="260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F1EA75B-858E-7212-FB48-373B34A5E441}"/>
                </a:ext>
              </a:extLst>
            </p:cNvPr>
            <p:cNvSpPr/>
            <p:nvPr/>
          </p:nvSpPr>
          <p:spPr>
            <a:xfrm>
              <a:off x="2493264" y="3029142"/>
              <a:ext cx="233370" cy="21829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标注: 双弯曲线形 6">
              <a:extLst>
                <a:ext uri="{FF2B5EF4-FFF2-40B4-BE49-F238E27FC236}">
                  <a16:creationId xmlns:a16="http://schemas.microsoft.com/office/drawing/2014/main" id="{329A5D23-8191-869A-3B41-7C06E3B2EEDC}"/>
                </a:ext>
              </a:extLst>
            </p:cNvPr>
            <p:cNvSpPr/>
            <p:nvPr/>
          </p:nvSpPr>
          <p:spPr>
            <a:xfrm>
              <a:off x="2431514" y="5747748"/>
              <a:ext cx="1551824" cy="345145"/>
            </a:xfrm>
            <a:prstGeom prst="borderCallout3">
              <a:avLst>
                <a:gd name="adj1" fmla="val -153761"/>
                <a:gd name="adj2" fmla="val 5713"/>
                <a:gd name="adj3" fmla="val 18750"/>
                <a:gd name="adj4" fmla="val -16667"/>
                <a:gd name="adj5" fmla="val 72093"/>
                <a:gd name="adj6" fmla="val -16643"/>
                <a:gd name="adj7" fmla="val 72287"/>
                <a:gd name="adj8" fmla="val -269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Noise line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9002A0-56D8-C368-EE95-623D9D556DC3}"/>
              </a:ext>
            </a:extLst>
          </p:cNvPr>
          <p:cNvGrpSpPr/>
          <p:nvPr/>
        </p:nvGrpSpPr>
        <p:grpSpPr>
          <a:xfrm>
            <a:off x="6517953" y="3029143"/>
            <a:ext cx="5064448" cy="3269520"/>
            <a:chOff x="6408225" y="3029142"/>
            <a:chExt cx="5064448" cy="326952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21A0E85-DB7A-3494-0E75-5B86A49D79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56" r="7598" b="4903"/>
            <a:stretch/>
          </p:blipFill>
          <p:spPr bwMode="auto">
            <a:xfrm>
              <a:off x="6408225" y="3029142"/>
              <a:ext cx="5064448" cy="260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标注: 双弯曲线形 7">
              <a:extLst>
                <a:ext uri="{FF2B5EF4-FFF2-40B4-BE49-F238E27FC236}">
                  <a16:creationId xmlns:a16="http://schemas.microsoft.com/office/drawing/2014/main" id="{610F0EC5-875E-C689-B1DF-929F063E10B6}"/>
                </a:ext>
              </a:extLst>
            </p:cNvPr>
            <p:cNvSpPr/>
            <p:nvPr/>
          </p:nvSpPr>
          <p:spPr>
            <a:xfrm>
              <a:off x="7668242" y="5747748"/>
              <a:ext cx="3316750" cy="550914"/>
            </a:xfrm>
            <a:prstGeom prst="borderCallout3">
              <a:avLst>
                <a:gd name="adj1" fmla="val -65602"/>
                <a:gd name="adj2" fmla="val 20705"/>
                <a:gd name="adj3" fmla="val 18750"/>
                <a:gd name="adj4" fmla="val -16667"/>
                <a:gd name="adj5" fmla="val 72093"/>
                <a:gd name="adj6" fmla="val -16643"/>
                <a:gd name="adj7" fmla="val 72287"/>
                <a:gd name="adj8" fmla="val -269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buNone/>
              </a:pPr>
              <a:r>
                <a:rPr lang="en-US" altLang="ko-KR" sz="1050" dirty="0">
                  <a:solidFill>
                    <a:srgbClr val="000000"/>
                  </a:solidFill>
                  <a:latin typeface="Arial" panose="020B0604020202020204" pitchFamily="34" charset="0"/>
                </a:rPr>
                <a:t>by excluding 47–53 Hz and 97–103 Hz for 50 Hz and</a:t>
              </a: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050" dirty="0">
                  <a:solidFill>
                    <a:srgbClr val="000000"/>
                  </a:solidFill>
                  <a:latin typeface="Arial" panose="020B0604020202020204" pitchFamily="34" charset="0"/>
                </a:rPr>
                <a:t>excluding </a:t>
              </a:r>
              <a:r>
                <a:rPr lang="en-US" altLang="ko-KR" sz="1050" dirty="0">
                  <a:solidFill>
                    <a:srgbClr val="000000"/>
                  </a:solidFill>
                  <a:latin typeface="Arial" panose="020B0604020202020204" pitchFamily="34" charset="0"/>
                </a:rPr>
                <a:t>57–63 Hz and 117–123 Hz for 60 Hz. 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F84B0C7-3932-8CDD-CAB4-5C2CF7542129}"/>
              </a:ext>
            </a:extLst>
          </p:cNvPr>
          <p:cNvGrpSpPr/>
          <p:nvPr/>
        </p:nvGrpSpPr>
        <p:grpSpPr>
          <a:xfrm>
            <a:off x="1046920" y="1751805"/>
            <a:ext cx="10358696" cy="667647"/>
            <a:chOff x="1046920" y="1751805"/>
            <a:chExt cx="10358696" cy="667647"/>
          </a:xfrm>
        </p:grpSpPr>
        <p:sp>
          <p:nvSpPr>
            <p:cNvPr id="14" name="箭头: 五边形 13">
              <a:extLst>
                <a:ext uri="{FF2B5EF4-FFF2-40B4-BE49-F238E27FC236}">
                  <a16:creationId xmlns:a16="http://schemas.microsoft.com/office/drawing/2014/main" id="{23FD5BCC-B309-312E-8A9F-1DC0CCF25F17}"/>
                </a:ext>
              </a:extLst>
            </p:cNvPr>
            <p:cNvSpPr/>
            <p:nvPr/>
          </p:nvSpPr>
          <p:spPr>
            <a:xfrm>
              <a:off x="1046920" y="1777516"/>
              <a:ext cx="2439991" cy="616226"/>
            </a:xfrm>
            <a:prstGeom prst="homePlat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data preprocessing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箭头: 五边形 14">
              <a:extLst>
                <a:ext uri="{FF2B5EF4-FFF2-40B4-BE49-F238E27FC236}">
                  <a16:creationId xmlns:a16="http://schemas.microsoft.com/office/drawing/2014/main" id="{A7FC8B1F-2C0F-8084-C502-A3AD0A992CA3}"/>
                </a:ext>
              </a:extLst>
            </p:cNvPr>
            <p:cNvSpPr/>
            <p:nvPr/>
          </p:nvSpPr>
          <p:spPr>
            <a:xfrm>
              <a:off x="3708759" y="1751805"/>
              <a:ext cx="2387241" cy="667647"/>
            </a:xfrm>
            <a:prstGeom prst="homePlat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data augmentation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箭头: 五边形 15">
              <a:extLst>
                <a:ext uri="{FF2B5EF4-FFF2-40B4-BE49-F238E27FC236}">
                  <a16:creationId xmlns:a16="http://schemas.microsoft.com/office/drawing/2014/main" id="{A8E9AA0D-096A-3C54-F3A6-2F543F542719}"/>
                </a:ext>
              </a:extLst>
            </p:cNvPr>
            <p:cNvSpPr/>
            <p:nvPr/>
          </p:nvSpPr>
          <p:spPr>
            <a:xfrm>
              <a:off x="6317848" y="1751805"/>
              <a:ext cx="2539640" cy="667647"/>
            </a:xfrm>
            <a:prstGeom prst="homePlate">
              <a:avLst/>
            </a:prstGeom>
            <a:solidFill>
              <a:srgbClr val="FDE9F3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short-time Fourier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箭头: 五边形 23">
              <a:extLst>
                <a:ext uri="{FF2B5EF4-FFF2-40B4-BE49-F238E27FC236}">
                  <a16:creationId xmlns:a16="http://schemas.microsoft.com/office/drawing/2014/main" id="{63D5047F-56A3-CF7E-61A8-74C51C1F9630}"/>
                </a:ext>
              </a:extLst>
            </p:cNvPr>
            <p:cNvSpPr/>
            <p:nvPr/>
          </p:nvSpPr>
          <p:spPr>
            <a:xfrm>
              <a:off x="9200322" y="1751805"/>
              <a:ext cx="2205294" cy="667647"/>
            </a:xfrm>
            <a:prstGeom prst="homePlat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Vit model result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62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B9FCA-17CC-8743-D8DC-0F8CB077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Process (Method Ⅱ</a:t>
            </a:r>
            <a:r>
              <a:rPr lang="en-US" altLang="ko-KR" b="1" dirty="0"/>
              <a:t>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248EB8D-11A6-8C17-7209-50049DEA5D89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B85442B-7556-C935-0322-E1347FBB5EC4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75C06A4-B8AE-0BF8-FF4A-EF4009788D31}"/>
              </a:ext>
            </a:extLst>
          </p:cNvPr>
          <p:cNvSpPr txBox="1"/>
          <p:nvPr/>
        </p:nvSpPr>
        <p:spPr>
          <a:xfrm>
            <a:off x="11710416" y="6504432"/>
            <a:ext cx="5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54614B7-B2C2-5DAA-417A-47AAFB0C9724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74E09E6-553A-13D5-BE69-FDBABEEE2855}"/>
              </a:ext>
            </a:extLst>
          </p:cNvPr>
          <p:cNvSpPr txBox="1"/>
          <p:nvPr/>
        </p:nvSpPr>
        <p:spPr>
          <a:xfrm>
            <a:off x="1148247" y="2987898"/>
            <a:ext cx="108121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Model : ViT</a:t>
            </a:r>
            <a:endParaRPr lang="en-US" altLang="ko-KR" dirty="0"/>
          </a:p>
          <a:p>
            <a:r>
              <a:rPr lang="en-US" altLang="ko-KR" dirty="0"/>
              <a:t>epoch = 50</a:t>
            </a:r>
          </a:p>
          <a:p>
            <a:r>
              <a:rPr lang="en-US" altLang="ko-KR" dirty="0"/>
              <a:t>batch size = 32</a:t>
            </a:r>
          </a:p>
          <a:p>
            <a:r>
              <a:rPr lang="en-US" altLang="ko-KR" dirty="0"/>
              <a:t>train : val : test = 3 : 2 : 1</a:t>
            </a:r>
          </a:p>
          <a:p>
            <a:endParaRPr lang="en-US" altLang="ko-KR" dirty="0"/>
          </a:p>
          <a:p>
            <a:r>
              <a:rPr lang="en-US" altLang="ko-KR" sz="1800" b="1" kern="1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Patient 1 auc: 0.914371 sens: 0.866949 spec: 0.791077 acc: 0.804047 f1: 0.602001 fpr: 0.208923</a:t>
            </a:r>
          </a:p>
          <a:p>
            <a:r>
              <a:rPr lang="fr-FR" altLang="ko-KR" sz="1800" b="1" kern="1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Patient 2 auc: 0.926361 sens: 0.616949 spec: 0.991931 acc: 0.968973 f1: 0.708861 fpr: 0.008069</a:t>
            </a:r>
            <a:endParaRPr lang="en-US" altLang="ko-KR" sz="1800" b="1" kern="100" dirty="0">
              <a:effectLst/>
              <a:latin typeface="맑은 고딕" panose="020B0503020000020004" pitchFamily="50" charset="-127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ko-KR" kern="100" dirty="0"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……</a:t>
            </a:r>
          </a:p>
          <a:p>
            <a:r>
              <a:rPr lang="en-US" altLang="ko-KR" kern="100" dirty="0"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overfitting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367FF53-5B80-B1B6-5581-975580807DE1}"/>
              </a:ext>
            </a:extLst>
          </p:cNvPr>
          <p:cNvGrpSpPr/>
          <p:nvPr/>
        </p:nvGrpSpPr>
        <p:grpSpPr>
          <a:xfrm>
            <a:off x="995104" y="1754052"/>
            <a:ext cx="10358696" cy="667647"/>
            <a:chOff x="1046920" y="1751805"/>
            <a:chExt cx="10358696" cy="667647"/>
          </a:xfrm>
        </p:grpSpPr>
        <p:sp>
          <p:nvSpPr>
            <p:cNvPr id="6" name="箭头: 五边形 5">
              <a:extLst>
                <a:ext uri="{FF2B5EF4-FFF2-40B4-BE49-F238E27FC236}">
                  <a16:creationId xmlns:a16="http://schemas.microsoft.com/office/drawing/2014/main" id="{583F1DBF-6944-81B4-A512-5C6FC3FCFA97}"/>
                </a:ext>
              </a:extLst>
            </p:cNvPr>
            <p:cNvSpPr/>
            <p:nvPr/>
          </p:nvSpPr>
          <p:spPr>
            <a:xfrm>
              <a:off x="1046920" y="1777516"/>
              <a:ext cx="2439991" cy="616226"/>
            </a:xfrm>
            <a:prstGeom prst="homePlat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data preprocessing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箭头: 五边形 6">
              <a:extLst>
                <a:ext uri="{FF2B5EF4-FFF2-40B4-BE49-F238E27FC236}">
                  <a16:creationId xmlns:a16="http://schemas.microsoft.com/office/drawing/2014/main" id="{7B99E8DF-FE42-276D-A4F8-453C939C6149}"/>
                </a:ext>
              </a:extLst>
            </p:cNvPr>
            <p:cNvSpPr/>
            <p:nvPr/>
          </p:nvSpPr>
          <p:spPr>
            <a:xfrm>
              <a:off x="3708759" y="1751805"/>
              <a:ext cx="2387241" cy="667647"/>
            </a:xfrm>
            <a:prstGeom prst="homePlat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data augmentation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箭头: 五边形 7">
              <a:extLst>
                <a:ext uri="{FF2B5EF4-FFF2-40B4-BE49-F238E27FC236}">
                  <a16:creationId xmlns:a16="http://schemas.microsoft.com/office/drawing/2014/main" id="{E8403CAC-7AD0-9988-69E3-0C1B57FCF21C}"/>
                </a:ext>
              </a:extLst>
            </p:cNvPr>
            <p:cNvSpPr/>
            <p:nvPr/>
          </p:nvSpPr>
          <p:spPr>
            <a:xfrm>
              <a:off x="6317848" y="1751805"/>
              <a:ext cx="2539640" cy="667647"/>
            </a:xfrm>
            <a:prstGeom prst="homePlat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short-time Fourier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箭头: 五边形 8">
              <a:extLst>
                <a:ext uri="{FF2B5EF4-FFF2-40B4-BE49-F238E27FC236}">
                  <a16:creationId xmlns:a16="http://schemas.microsoft.com/office/drawing/2014/main" id="{4DBC37CA-7E20-7F15-8BDF-E64762EC7FFA}"/>
                </a:ext>
              </a:extLst>
            </p:cNvPr>
            <p:cNvSpPr/>
            <p:nvPr/>
          </p:nvSpPr>
          <p:spPr>
            <a:xfrm>
              <a:off x="9200322" y="1751805"/>
              <a:ext cx="2205294" cy="667647"/>
            </a:xfrm>
            <a:prstGeom prst="homePlate">
              <a:avLst/>
            </a:prstGeom>
            <a:solidFill>
              <a:srgbClr val="FDE9F3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Vit model result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6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B9FCA-17CC-8743-D8DC-0F8CB077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Next</a:t>
            </a:r>
            <a:endParaRPr lang="ko-KR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248EB8D-11A6-8C17-7209-50049DEA5D89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B85442B-7556-C935-0322-E1347FBB5EC4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75C06A4-B8AE-0BF8-FF4A-EF4009788D31}"/>
              </a:ext>
            </a:extLst>
          </p:cNvPr>
          <p:cNvSpPr txBox="1"/>
          <p:nvPr/>
        </p:nvSpPr>
        <p:spPr>
          <a:xfrm>
            <a:off x="11710416" y="6504432"/>
            <a:ext cx="5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11</a:t>
            </a:r>
            <a:endParaRPr lang="ko-KR" altLang="en-US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54614B7-B2C2-5DAA-417A-47AAFB0C9724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43090D-FEFA-2BA6-4A7A-21BAE0C0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713"/>
            <a:ext cx="10515600" cy="4158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             </a:t>
            </a:r>
          </a:p>
          <a:p>
            <a:pPr marL="0" indent="0">
              <a:buNone/>
            </a:pPr>
            <a:r>
              <a:rPr lang="en-US" altLang="ko-KR" dirty="0"/>
              <a:t>Method Ⅱ</a:t>
            </a:r>
            <a:r>
              <a:rPr lang="en-US" altLang="ko-KR" b="1" dirty="0"/>
              <a:t> (2D matrix + 2D ViT model)</a:t>
            </a:r>
            <a:endParaRPr lang="ko-KR" altLang="en-US" dirty="0"/>
          </a:p>
          <a:p>
            <a:pPr marL="0" indent="0">
              <a:buNone/>
            </a:pPr>
            <a:endParaRPr lang="en-US" altLang="zh-CN" dirty="0"/>
          </a:p>
          <a:p>
            <a:pPr marL="971550" lvl="1" indent="-514350">
              <a:buAutoNum type="arabicPeriod"/>
            </a:pPr>
            <a:r>
              <a:rPr lang="en-US" altLang="zh-CN" dirty="0"/>
              <a:t>Try to use downsampling method for data augmentation.</a:t>
            </a:r>
          </a:p>
          <a:p>
            <a:pPr marL="971550" lvl="1" indent="-514350">
              <a:buAutoNum type="arabicPeriod"/>
            </a:pPr>
            <a:endParaRPr lang="en-US" altLang="zh-CN" dirty="0"/>
          </a:p>
          <a:p>
            <a:pPr marL="971550" lvl="1" indent="-514350">
              <a:buAutoNum type="arabicPeriod"/>
            </a:pPr>
            <a:r>
              <a:rPr lang="en-US" altLang="zh-CN" dirty="0"/>
              <a:t>ViT model modification.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297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8AE088-775F-F68D-470E-10B43472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0" y="3064700"/>
            <a:ext cx="2727960" cy="72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400" b="1" dirty="0">
                <a:solidFill>
                  <a:srgbClr val="9A3854"/>
                </a:solidFill>
              </a:rPr>
              <a:t>THANKS</a:t>
            </a:r>
            <a:endParaRPr lang="ko-KR" altLang="en-US" sz="4400" b="1" dirty="0">
              <a:solidFill>
                <a:srgbClr val="9A3854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2F90BE-F814-EE25-92AF-754F02D1B200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5854BA-6BC1-D159-11A8-85E19C8FCDD0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3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C6D85-C45A-2C50-DB01-003A9387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Purpose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75B31-B81A-95D5-1260-232DB7D80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Significance of epilepsy prediction:</a:t>
            </a:r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sz="1600" dirty="0"/>
              <a:t>Epilepsy patients account for a large proportion. There are many studies to detect epilepsy, but if epilepsy is </a:t>
            </a:r>
            <a:r>
              <a:rPr lang="en-US" altLang="zh-CN" sz="1600" b="1" dirty="0"/>
              <a:t>predicted in advance</a:t>
            </a:r>
            <a:r>
              <a:rPr lang="en-US" altLang="zh-CN" sz="1600" dirty="0"/>
              <a:t>, early treatment can be taken(</a:t>
            </a:r>
            <a:r>
              <a:rPr lang="ko-KR" altLang="en-US" sz="1600" dirty="0"/>
              <a:t>발작 예측은 조기 치료 예방으로 이어질 수 있습니다</a:t>
            </a:r>
            <a:r>
              <a:rPr lang="en-US" altLang="zh-CN" sz="1600" b="1" dirty="0"/>
              <a:t>),</a:t>
            </a:r>
            <a:r>
              <a:rPr lang="en-US" altLang="zh-CN" sz="1600" dirty="0"/>
              <a:t> so predicting epilepsy will be more promising.</a:t>
            </a:r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Challenges :</a:t>
            </a:r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en-US" altLang="zh-CN" sz="1600" dirty="0"/>
              <a:t>1.</a:t>
            </a:r>
            <a:r>
              <a:rPr lang="en-US" altLang="ko-KR" sz="1600" dirty="0"/>
              <a:t>The EEG of epilepsy patients </a:t>
            </a:r>
            <a:r>
              <a:rPr lang="en-US" altLang="ko-KR" sz="1600" b="1" dirty="0"/>
              <a:t>constantly transitions </a:t>
            </a:r>
            <a:r>
              <a:rPr lang="en-US" altLang="ko-KR" sz="1600" dirty="0"/>
              <a:t>between seizure and non-seizure states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     2. Epilepsy </a:t>
            </a:r>
            <a:r>
              <a:rPr lang="en-US" altLang="zh-CN" sz="1600" b="1" dirty="0"/>
              <a:t>dataset imbalance</a:t>
            </a:r>
          </a:p>
          <a:p>
            <a:pPr marL="0" indent="0">
              <a:buNone/>
            </a:pPr>
            <a:r>
              <a:rPr lang="en-US" altLang="zh-CN" sz="1600" b="1" dirty="0"/>
              <a:t>       </a:t>
            </a:r>
            <a:r>
              <a:rPr lang="en-US" altLang="zh-CN" sz="1600" dirty="0"/>
              <a:t>3. Have </a:t>
            </a:r>
            <a:r>
              <a:rPr lang="en-US" altLang="zh-CN" sz="1600" b="1" dirty="0"/>
              <a:t>many channels</a:t>
            </a:r>
          </a:p>
          <a:p>
            <a:pPr marL="0" indent="0">
              <a:buNone/>
            </a:pPr>
            <a:r>
              <a:rPr lang="en-US" altLang="zh-CN" sz="1600" dirty="0"/>
              <a:t>       4. It is </a:t>
            </a:r>
            <a:r>
              <a:rPr lang="en-US" altLang="zh-CN" sz="1600" b="1" dirty="0"/>
              <a:t>difficult</a:t>
            </a:r>
            <a:r>
              <a:rPr lang="en-US" altLang="zh-CN" sz="1600" dirty="0"/>
              <a:t> to achieve high sensitivity and low false prediction rate</a:t>
            </a:r>
            <a:r>
              <a:rPr lang="en-US" altLang="ko-KR" sz="1600" dirty="0"/>
              <a:t> : lager</a:t>
            </a:r>
            <a:r>
              <a:rPr lang="zh-CN" altLang="en-US" sz="1600" dirty="0"/>
              <a:t> </a:t>
            </a:r>
            <a:r>
              <a:rPr lang="en-US" altLang="ko-KR" sz="1600" dirty="0"/>
              <a:t>overlap in the EEG associated with seizure and non-seizure states. </a:t>
            </a:r>
            <a:endParaRPr lang="ko-KR" altLang="en-US" sz="1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2EC36E-8162-ED86-2617-CEAE8971D526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4339F3-3CBA-5203-CC26-C1D4E7FEF81E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88CC4D-5873-29ED-782D-98C45DD1B037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82F9CD5-BF5B-C07D-0943-93457AA5769D}"/>
              </a:ext>
            </a:extLst>
          </p:cNvPr>
          <p:cNvCxnSpPr>
            <a:cxnSpLocks/>
          </p:cNvCxnSpPr>
          <p:nvPr/>
        </p:nvCxnSpPr>
        <p:spPr>
          <a:xfrm>
            <a:off x="838200" y="1292352"/>
            <a:ext cx="40020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3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EEG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9E761-C25E-CC5F-3413-2A192374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13" y="1852986"/>
            <a:ext cx="61955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There are generally </a:t>
            </a:r>
            <a:r>
              <a:rPr lang="en-US" altLang="zh-CN" sz="2000" b="1" dirty="0"/>
              <a:t>two ways </a:t>
            </a:r>
            <a:r>
              <a:rPr lang="en-US" altLang="zh-CN" sz="2000" dirty="0"/>
              <a:t>to collect EEG data:</a:t>
            </a:r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 intracranial collection(</a:t>
            </a:r>
            <a:r>
              <a:rPr lang="ko-KR" altLang="en-US" sz="1800" dirty="0"/>
              <a:t>두개내 채집</a:t>
            </a:r>
            <a:r>
              <a:rPr lang="en-US" altLang="ko-KR" sz="1800" dirty="0"/>
              <a:t>) </a:t>
            </a:r>
            <a:r>
              <a:rPr lang="en-US" altLang="zh-CN" sz="1800" dirty="0" err="1"/>
              <a:t>iEEG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     </a:t>
            </a:r>
            <a:r>
              <a:rPr lang="en-US" altLang="zh-CN" sz="1600" dirty="0"/>
              <a:t>: </a:t>
            </a:r>
            <a:r>
              <a:rPr lang="en-US" altLang="zh-CN" sz="1400" dirty="0"/>
              <a:t>Record signal directly, no noise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        : short-term implantation into the skull is required, and  collection</a:t>
            </a:r>
          </a:p>
          <a:p>
            <a:pPr marL="0" indent="0">
              <a:buNone/>
            </a:pPr>
            <a:r>
              <a:rPr lang="en-US" altLang="zh-CN" sz="1400" dirty="0"/>
              <a:t> is difficult</a:t>
            </a:r>
          </a:p>
          <a:p>
            <a:pPr marL="0" indent="0">
              <a:buNone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 Scalp collection(</a:t>
            </a:r>
            <a:r>
              <a:rPr lang="ko-KR" altLang="en-US" sz="1800" dirty="0"/>
              <a:t>두피 채취</a:t>
            </a:r>
            <a:r>
              <a:rPr lang="en-US" altLang="ko-KR" sz="1800" dirty="0"/>
              <a:t>) </a:t>
            </a:r>
            <a:r>
              <a:rPr lang="en-US" altLang="zh-CN" sz="1800" dirty="0" err="1"/>
              <a:t>sEEG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400" dirty="0"/>
              <a:t>         : Convenience, Safety, Extensive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        : have noise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8937775-ECB3-470B-F5E5-544263EB2140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A73DAF-BF2C-B86E-7C3D-F71F31310AD0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100198-812A-319D-F0F4-2677474C7EA6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C5A0B82-B6A6-06FE-9118-918587CBAD71}"/>
              </a:ext>
            </a:extLst>
          </p:cNvPr>
          <p:cNvCxnSpPr>
            <a:cxnSpLocks/>
          </p:cNvCxnSpPr>
          <p:nvPr/>
        </p:nvCxnSpPr>
        <p:spPr>
          <a:xfrm>
            <a:off x="758952" y="1304544"/>
            <a:ext cx="40020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 descr="和平手势 轮廓">
            <a:extLst>
              <a:ext uri="{FF2B5EF4-FFF2-40B4-BE49-F238E27FC236}">
                <a16:creationId xmlns:a16="http://schemas.microsoft.com/office/drawing/2014/main" id="{914FB6E4-06C9-E2EF-1FFC-C129996C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382" y="3120622"/>
            <a:ext cx="393909" cy="393909"/>
          </a:xfrm>
          <a:prstGeom prst="rect">
            <a:avLst/>
          </a:prstGeom>
        </p:spPr>
      </p:pic>
      <p:pic>
        <p:nvPicPr>
          <p:cNvPr id="13" name="图形 12" descr="和平手势 轮廓">
            <a:extLst>
              <a:ext uri="{FF2B5EF4-FFF2-40B4-BE49-F238E27FC236}">
                <a16:creationId xmlns:a16="http://schemas.microsoft.com/office/drawing/2014/main" id="{F92196CD-92C2-4A00-76A7-E32371834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68" y="5087816"/>
            <a:ext cx="393909" cy="393909"/>
          </a:xfrm>
          <a:prstGeom prst="rect">
            <a:avLst/>
          </a:prstGeom>
        </p:spPr>
      </p:pic>
      <p:pic>
        <p:nvPicPr>
          <p:cNvPr id="15" name="图形 14" descr="拇指向下 轮廓">
            <a:extLst>
              <a:ext uri="{FF2B5EF4-FFF2-40B4-BE49-F238E27FC236}">
                <a16:creationId xmlns:a16="http://schemas.microsoft.com/office/drawing/2014/main" id="{98318A12-B481-2A25-9857-230FFF570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693314"/>
            <a:ext cx="393909" cy="393909"/>
          </a:xfrm>
          <a:prstGeom prst="rect">
            <a:avLst/>
          </a:prstGeom>
        </p:spPr>
      </p:pic>
      <p:pic>
        <p:nvPicPr>
          <p:cNvPr id="16" name="图形 15" descr="拇指向下 轮廓">
            <a:extLst>
              <a:ext uri="{FF2B5EF4-FFF2-40B4-BE49-F238E27FC236}">
                <a16:creationId xmlns:a16="http://schemas.microsoft.com/office/drawing/2014/main" id="{1A4DF25F-1AD0-D327-0E00-C54ECCEC8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152" y="5724380"/>
            <a:ext cx="393909" cy="393909"/>
          </a:xfrm>
          <a:prstGeom prst="rect">
            <a:avLst/>
          </a:prstGeom>
        </p:spPr>
      </p:pic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A26E914D-61C1-80A2-AEEA-5A5F843C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575" y="2704317"/>
            <a:ext cx="4643167" cy="2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854696" cy="1097786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CHB-MIT Scalp EEG Database</a:t>
            </a:r>
            <a:r>
              <a:rPr lang="en-US" altLang="zh-CN" sz="3600" dirty="0"/>
              <a:t> (</a:t>
            </a:r>
            <a:r>
              <a:rPr lang="en-US" altLang="zh-CN" sz="3600" dirty="0" err="1"/>
              <a:t>sEEG</a:t>
            </a:r>
            <a:r>
              <a:rPr lang="en-US" altLang="zh-CN" sz="3600" dirty="0"/>
              <a:t>)</a:t>
            </a:r>
            <a:endParaRPr lang="en-US" altLang="ko-KR" sz="36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9E761-C25E-CC5F-3413-2A192374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655" y="1791956"/>
            <a:ext cx="5912498" cy="40011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0000" dirty="0"/>
              <a:t>CHB-MIT dataset 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700" dirty="0"/>
          </a:p>
          <a:p>
            <a:pPr marL="0" indent="0">
              <a:buNone/>
            </a:pPr>
            <a:r>
              <a:rPr lang="en-US" altLang="zh-CN" sz="1700" dirty="0"/>
              <a:t>  </a:t>
            </a:r>
            <a:endParaRPr lang="ko-KR" altLang="en-US" sz="17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A6146A-1CD8-5422-5409-71F0F86A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168837" cy="32645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EBBC5D0-9C1C-9F62-63A4-86CD8D034C22}"/>
              </a:ext>
            </a:extLst>
          </p:cNvPr>
          <p:cNvSpPr txBox="1"/>
          <p:nvPr/>
        </p:nvSpPr>
        <p:spPr>
          <a:xfrm>
            <a:off x="5975868" y="6482522"/>
            <a:ext cx="568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Truong, Nhan Duy, et al. "Convolutional neural networks for seizure prediction using intracranial and scalp electroencephalogram." </a:t>
            </a:r>
            <a:r>
              <a:rPr lang="en-US" altLang="ko-KR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Neural Networks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105 (2018): 104-111.</a:t>
            </a:r>
            <a:r>
              <a:rPr lang="en-US" altLang="zh-CN" sz="1000" dirty="0"/>
              <a:t>Cited by 365</a:t>
            </a:r>
            <a:endParaRPr lang="ko-KR" altLang="en-US" sz="1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24B5EC-D870-A8B6-F15F-DAAFF80CF7B7}"/>
              </a:ext>
            </a:extLst>
          </p:cNvPr>
          <p:cNvSpPr txBox="1"/>
          <p:nvPr/>
        </p:nvSpPr>
        <p:spPr>
          <a:xfrm>
            <a:off x="838200" y="4955240"/>
            <a:ext cx="376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altLang="ko-KR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 Y, Guo Y, Yang P, et al. Epilepsy seizure prediction on EEG using common spatial pattern and convolutional neural network[J]. IEEE Journal of Biomedical and Health Informatics, 2019, 24(2): 465-474. IF: 7.021</a:t>
            </a:r>
            <a:endParaRPr lang="ko-KR" altLang="en-US" sz="9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FA56A10-EF4C-8D6B-DD63-6D7096C07FE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7ACF10-4C40-AC46-E384-7874995BDABB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F21A50-2E55-0554-FA84-785ABEEED5F8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58ECF87-5003-B82E-AC34-8C1C49EFE8B7}"/>
              </a:ext>
            </a:extLst>
          </p:cNvPr>
          <p:cNvCxnSpPr>
            <a:cxnSpLocks/>
          </p:cNvCxnSpPr>
          <p:nvPr/>
        </p:nvCxnSpPr>
        <p:spPr>
          <a:xfrm>
            <a:off x="984504" y="1231392"/>
            <a:ext cx="8171688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32D6462-5FE1-C3B0-59E0-D9C986A9D452}"/>
              </a:ext>
            </a:extLst>
          </p:cNvPr>
          <p:cNvSpPr txBox="1"/>
          <p:nvPr/>
        </p:nvSpPr>
        <p:spPr>
          <a:xfrm>
            <a:off x="5954178" y="2467438"/>
            <a:ext cx="547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1800" b="1" dirty="0"/>
              <a:t>23 Channel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(24 or 26 in a few cases)</a:t>
            </a:r>
          </a:p>
          <a:p>
            <a:pPr marL="0" indent="0"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E1A6B4-B4D6-B92C-121B-07042FAA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202" y="2935656"/>
            <a:ext cx="6701006" cy="245943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725DCBB-A433-E5E9-CD0E-DB503745C4D8}"/>
              </a:ext>
            </a:extLst>
          </p:cNvPr>
          <p:cNvSpPr txBox="1"/>
          <p:nvPr/>
        </p:nvSpPr>
        <p:spPr>
          <a:xfrm>
            <a:off x="6223287" y="5523260"/>
            <a:ext cx="4939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altLang="ko-KR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Qi N, Piao Y, Yu P, et al. Predicting epileptic seizures based on EEG signals using spatial depth features of a 3D-2D hybrid CNN[J]. Medical &amp; Biological Engineering &amp; Computing, 2023: 1-12. IF: 3.200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8373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68"/>
            <a:ext cx="10515600" cy="1325563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DF42F1-87CC-BB2C-954D-6B5C07A8C86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950D1C-5A35-B763-F936-118B4470DF8D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A3118A-74F7-257E-5A88-A048465F64D9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332A2E3-D9BA-7ADA-1F16-2A6C4ED03CED}"/>
              </a:ext>
            </a:extLst>
          </p:cNvPr>
          <p:cNvSpPr txBox="1"/>
          <p:nvPr/>
        </p:nvSpPr>
        <p:spPr>
          <a:xfrm>
            <a:off x="914400" y="1612669"/>
            <a:ext cx="54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Method Ⅰ</a:t>
            </a:r>
            <a:r>
              <a:rPr lang="en-US" altLang="ko-KR" b="1" dirty="0"/>
              <a:t>(1D signal + ID TCN model)</a:t>
            </a:r>
            <a:endParaRPr lang="ko-KR" altLang="en-US" b="1" dirty="0"/>
          </a:p>
        </p:txBody>
      </p:sp>
      <p:pic>
        <p:nvPicPr>
          <p:cNvPr id="4" name="图片 3" descr="电脑萤幕画面&#10;&#10;低可信度描述已自动生成">
            <a:extLst>
              <a:ext uri="{FF2B5EF4-FFF2-40B4-BE49-F238E27FC236}">
                <a16:creationId xmlns:a16="http://schemas.microsoft.com/office/drawing/2014/main" id="{CD1D2DEC-8A27-7131-8171-F506FA3C3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30" r="50778" b="1730"/>
          <a:stretch/>
        </p:blipFill>
        <p:spPr>
          <a:xfrm>
            <a:off x="439965" y="2897824"/>
            <a:ext cx="1631576" cy="1295400"/>
          </a:xfrm>
          <a:prstGeom prst="rect">
            <a:avLst/>
          </a:prstGeom>
        </p:spPr>
      </p:pic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B4F5E4A0-A7AC-06B5-673A-E1D6E4BAD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1" t="14355" r="46582" b="18239"/>
          <a:stretch/>
        </p:blipFill>
        <p:spPr bwMode="auto">
          <a:xfrm>
            <a:off x="4735706" y="2600371"/>
            <a:ext cx="3936739" cy="3071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3B04D94-4F09-D468-549F-A7AFFEA95678}"/>
              </a:ext>
            </a:extLst>
          </p:cNvPr>
          <p:cNvCxnSpPr>
            <a:cxnSpLocks/>
          </p:cNvCxnSpPr>
          <p:nvPr/>
        </p:nvCxnSpPr>
        <p:spPr>
          <a:xfrm>
            <a:off x="2801706" y="4632933"/>
            <a:ext cx="0" cy="42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BFE4081C-9ECA-8B75-E8F7-B5BEFC5C9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445" y="2436113"/>
            <a:ext cx="3040845" cy="3266790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58133AC2-7F02-3F40-B701-28053A7A7666}"/>
              </a:ext>
            </a:extLst>
          </p:cNvPr>
          <p:cNvSpPr/>
          <p:nvPr/>
        </p:nvSpPr>
        <p:spPr>
          <a:xfrm>
            <a:off x="4848869" y="2084204"/>
            <a:ext cx="3037001" cy="345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4CD7A1EF-82F6-340E-A9ED-A63255A7595B}"/>
              </a:ext>
            </a:extLst>
          </p:cNvPr>
          <p:cNvSpPr/>
          <p:nvPr/>
        </p:nvSpPr>
        <p:spPr>
          <a:xfrm>
            <a:off x="5352621" y="2127231"/>
            <a:ext cx="223210" cy="269151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20DCDFCB-AF79-8AD8-3474-7C7C438BC4AA}"/>
              </a:ext>
            </a:extLst>
          </p:cNvPr>
          <p:cNvSpPr/>
          <p:nvPr/>
        </p:nvSpPr>
        <p:spPr>
          <a:xfrm>
            <a:off x="7196853" y="2111713"/>
            <a:ext cx="223210" cy="269151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448610D-5FD7-268A-54F9-419A65928AF2}"/>
              </a:ext>
            </a:extLst>
          </p:cNvPr>
          <p:cNvSpPr txBox="1"/>
          <p:nvPr/>
        </p:nvSpPr>
        <p:spPr>
          <a:xfrm>
            <a:off x="0" y="5267213"/>
            <a:ext cx="757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input</a:t>
            </a:r>
            <a:endParaRPr lang="ko-KR" altLang="en-US" sz="16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DC8C25E-53C1-ED52-453F-A12B6882245C}"/>
              </a:ext>
            </a:extLst>
          </p:cNvPr>
          <p:cNvSpPr txBox="1"/>
          <p:nvPr/>
        </p:nvSpPr>
        <p:spPr>
          <a:xfrm>
            <a:off x="7923815" y="2091066"/>
            <a:ext cx="936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output</a:t>
            </a:r>
            <a:endParaRPr lang="ko-KR" altLang="en-US" sz="1600" dirty="0"/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2A94C814-13C3-50C3-44DE-71986A81F94D}"/>
              </a:ext>
            </a:extLst>
          </p:cNvPr>
          <p:cNvGrpSpPr/>
          <p:nvPr/>
        </p:nvGrpSpPr>
        <p:grpSpPr>
          <a:xfrm>
            <a:off x="669903" y="5203705"/>
            <a:ext cx="3812447" cy="375520"/>
            <a:chOff x="760614" y="4930446"/>
            <a:chExt cx="4528561" cy="49955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4F312C4-A7C3-481B-6FFE-5ED2C104033D}"/>
                </a:ext>
              </a:extLst>
            </p:cNvPr>
            <p:cNvSpPr/>
            <p:nvPr/>
          </p:nvSpPr>
          <p:spPr>
            <a:xfrm>
              <a:off x="760614" y="5038380"/>
              <a:ext cx="4528561" cy="391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流程图: 接点 12">
              <a:extLst>
                <a:ext uri="{FF2B5EF4-FFF2-40B4-BE49-F238E27FC236}">
                  <a16:creationId xmlns:a16="http://schemas.microsoft.com/office/drawing/2014/main" id="{C7E6E7B7-D051-C18D-DF77-09AA481FB8A3}"/>
                </a:ext>
              </a:extLst>
            </p:cNvPr>
            <p:cNvSpPr/>
            <p:nvPr/>
          </p:nvSpPr>
          <p:spPr>
            <a:xfrm>
              <a:off x="827851" y="5100165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ADEB07DA-C946-A571-485A-48BE3748720B}"/>
                </a:ext>
              </a:extLst>
            </p:cNvPr>
            <p:cNvSpPr/>
            <p:nvPr/>
          </p:nvSpPr>
          <p:spPr>
            <a:xfrm>
              <a:off x="1145425" y="5101432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6902EBBF-48E2-98CC-B948-7EE3F87414EC}"/>
                </a:ext>
              </a:extLst>
            </p:cNvPr>
            <p:cNvSpPr/>
            <p:nvPr/>
          </p:nvSpPr>
          <p:spPr>
            <a:xfrm>
              <a:off x="1500412" y="511079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58AFA16C-1C3B-B482-E87A-1B3B630395F2}"/>
                </a:ext>
              </a:extLst>
            </p:cNvPr>
            <p:cNvSpPr/>
            <p:nvPr/>
          </p:nvSpPr>
          <p:spPr>
            <a:xfrm>
              <a:off x="3219512" y="5107490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65788D0E-6D63-106C-811B-7FEF561E3EF0}"/>
                </a:ext>
              </a:extLst>
            </p:cNvPr>
            <p:cNvSpPr/>
            <p:nvPr/>
          </p:nvSpPr>
          <p:spPr>
            <a:xfrm>
              <a:off x="3546832" y="5107818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流程图: 接点 20">
              <a:extLst>
                <a:ext uri="{FF2B5EF4-FFF2-40B4-BE49-F238E27FC236}">
                  <a16:creationId xmlns:a16="http://schemas.microsoft.com/office/drawing/2014/main" id="{FE52047E-C768-F6FC-DBBF-6B9D6B93DD29}"/>
                </a:ext>
              </a:extLst>
            </p:cNvPr>
            <p:cNvSpPr/>
            <p:nvPr/>
          </p:nvSpPr>
          <p:spPr>
            <a:xfrm>
              <a:off x="1855398" y="5110802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流程图: 接点 21">
              <a:extLst>
                <a:ext uri="{FF2B5EF4-FFF2-40B4-BE49-F238E27FC236}">
                  <a16:creationId xmlns:a16="http://schemas.microsoft.com/office/drawing/2014/main" id="{9320ACC3-E34C-86F1-CE6B-4ACD3FBD36C1}"/>
                </a:ext>
              </a:extLst>
            </p:cNvPr>
            <p:cNvSpPr/>
            <p:nvPr/>
          </p:nvSpPr>
          <p:spPr>
            <a:xfrm>
              <a:off x="2545964" y="5109428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866D1F15-7FFD-5A0F-2DCD-1D485443218D}"/>
                </a:ext>
              </a:extLst>
            </p:cNvPr>
            <p:cNvSpPr/>
            <p:nvPr/>
          </p:nvSpPr>
          <p:spPr>
            <a:xfrm>
              <a:off x="2890927" y="5107597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B2FF9E8E-1188-DF19-63F4-4716CD562045}"/>
                </a:ext>
              </a:extLst>
            </p:cNvPr>
            <p:cNvSpPr/>
            <p:nvPr/>
          </p:nvSpPr>
          <p:spPr>
            <a:xfrm>
              <a:off x="2210384" y="5111805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5CD0F513-3A3B-B865-395C-620DBC8DD570}"/>
                </a:ext>
              </a:extLst>
            </p:cNvPr>
            <p:cNvSpPr/>
            <p:nvPr/>
          </p:nvSpPr>
          <p:spPr>
            <a:xfrm>
              <a:off x="4275613" y="5111078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流程图: 接点 123">
              <a:extLst>
                <a:ext uri="{FF2B5EF4-FFF2-40B4-BE49-F238E27FC236}">
                  <a16:creationId xmlns:a16="http://schemas.microsoft.com/office/drawing/2014/main" id="{2AC81D92-9FD6-77F3-8484-3C9C9300E533}"/>
                </a:ext>
              </a:extLst>
            </p:cNvPr>
            <p:cNvSpPr/>
            <p:nvPr/>
          </p:nvSpPr>
          <p:spPr>
            <a:xfrm>
              <a:off x="4614565" y="5111684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流程图: 接点 124">
              <a:extLst>
                <a:ext uri="{FF2B5EF4-FFF2-40B4-BE49-F238E27FC236}">
                  <a16:creationId xmlns:a16="http://schemas.microsoft.com/office/drawing/2014/main" id="{A698B38F-F0C9-B491-4908-61CDEEBA5BC4}"/>
                </a:ext>
              </a:extLst>
            </p:cNvPr>
            <p:cNvSpPr/>
            <p:nvPr/>
          </p:nvSpPr>
          <p:spPr>
            <a:xfrm>
              <a:off x="4965014" y="5107490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D0703038-4F6A-75B5-AB2F-B465C193270C}"/>
                </a:ext>
              </a:extLst>
            </p:cNvPr>
            <p:cNvSpPr txBox="1"/>
            <p:nvPr/>
          </p:nvSpPr>
          <p:spPr>
            <a:xfrm>
              <a:off x="3898415" y="4930446"/>
              <a:ext cx="168902" cy="49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</a:t>
              </a:r>
              <a:endParaRPr lang="ko-KR" altLang="en-US" dirty="0"/>
            </a:p>
          </p:txBody>
        </p:sp>
      </p:grpSp>
      <p:pic>
        <p:nvPicPr>
          <p:cNvPr id="130" name="图形 129" descr="徽章关注 轮廓">
            <a:extLst>
              <a:ext uri="{FF2B5EF4-FFF2-40B4-BE49-F238E27FC236}">
                <a16:creationId xmlns:a16="http://schemas.microsoft.com/office/drawing/2014/main" id="{4B09FEF7-E4C4-2F20-172F-1E98BB536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8960" y="4656758"/>
            <a:ext cx="307950" cy="307950"/>
          </a:xfrm>
          <a:prstGeom prst="rect">
            <a:avLst/>
          </a:prstGeom>
        </p:spPr>
      </p:pic>
      <p:sp>
        <p:nvSpPr>
          <p:cNvPr id="134" name="左大括号 133">
            <a:extLst>
              <a:ext uri="{FF2B5EF4-FFF2-40B4-BE49-F238E27FC236}">
                <a16:creationId xmlns:a16="http://schemas.microsoft.com/office/drawing/2014/main" id="{FAA86B69-8C0B-2763-EB6E-CDC13ABDE7AC}"/>
              </a:ext>
            </a:extLst>
          </p:cNvPr>
          <p:cNvSpPr/>
          <p:nvPr/>
        </p:nvSpPr>
        <p:spPr>
          <a:xfrm rot="16200000">
            <a:off x="8029367" y="2520512"/>
            <a:ext cx="422378" cy="69397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861671BB-9516-5B51-4917-2FD51E11AE04}"/>
              </a:ext>
            </a:extLst>
          </p:cNvPr>
          <p:cNvSpPr txBox="1"/>
          <p:nvPr/>
        </p:nvSpPr>
        <p:spPr>
          <a:xfrm>
            <a:off x="6355976" y="6155648"/>
            <a:ext cx="591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TCN(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-apple-system"/>
              </a:rPr>
              <a:t>Temporal Convolutional Network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3EDB9820-B366-0431-6C05-BC547B94B40F}"/>
              </a:ext>
            </a:extLst>
          </p:cNvPr>
          <p:cNvGrpSpPr/>
          <p:nvPr/>
        </p:nvGrpSpPr>
        <p:grpSpPr>
          <a:xfrm>
            <a:off x="2122892" y="3116800"/>
            <a:ext cx="2203926" cy="1010104"/>
            <a:chOff x="2122892" y="3116800"/>
            <a:chExt cx="2203926" cy="1010104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9ABE9DF2-71A6-317B-C304-B1957C05D1A9}"/>
                </a:ext>
              </a:extLst>
            </p:cNvPr>
            <p:cNvGrpSpPr/>
            <p:nvPr/>
          </p:nvGrpSpPr>
          <p:grpSpPr>
            <a:xfrm>
              <a:off x="2541708" y="3116800"/>
              <a:ext cx="1785110" cy="1010104"/>
              <a:chOff x="2214646" y="3126037"/>
              <a:chExt cx="1785110" cy="1010104"/>
            </a:xfrm>
          </p:grpSpPr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9EF08478-24DC-1A74-00C9-C40543C0E477}"/>
                  </a:ext>
                </a:extLst>
              </p:cNvPr>
              <p:cNvGrpSpPr/>
              <p:nvPr/>
            </p:nvGrpSpPr>
            <p:grpSpPr>
              <a:xfrm>
                <a:off x="2220332" y="3126037"/>
                <a:ext cx="1769660" cy="166907"/>
                <a:chOff x="339621" y="4296713"/>
                <a:chExt cx="3640360" cy="353558"/>
              </a:xfrm>
            </p:grpSpPr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C2DD947C-7D39-BD2E-8678-06C173A06B4F}"/>
                    </a:ext>
                  </a:extLst>
                </p:cNvPr>
                <p:cNvSpPr/>
                <p:nvPr/>
              </p:nvSpPr>
              <p:spPr>
                <a:xfrm>
                  <a:off x="339621" y="4296713"/>
                  <a:ext cx="3640360" cy="3535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流程图: 接点 71">
                  <a:extLst>
                    <a:ext uri="{FF2B5EF4-FFF2-40B4-BE49-F238E27FC236}">
                      <a16:creationId xmlns:a16="http://schemas.microsoft.com/office/drawing/2014/main" id="{013F0C59-1E33-D118-EC13-96D9F9EDD4B0}"/>
                    </a:ext>
                  </a:extLst>
                </p:cNvPr>
                <p:cNvSpPr/>
                <p:nvPr/>
              </p:nvSpPr>
              <p:spPr>
                <a:xfrm>
                  <a:off x="404144" y="4334526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流程图: 接点 72">
                  <a:extLst>
                    <a:ext uri="{FF2B5EF4-FFF2-40B4-BE49-F238E27FC236}">
                      <a16:creationId xmlns:a16="http://schemas.microsoft.com/office/drawing/2014/main" id="{39B8D780-0DED-E9CD-FA4C-2232537D13ED}"/>
                    </a:ext>
                  </a:extLst>
                </p:cNvPr>
                <p:cNvSpPr/>
                <p:nvPr/>
              </p:nvSpPr>
              <p:spPr>
                <a:xfrm>
                  <a:off x="708902" y="4335739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流程图: 接点 73">
                  <a:extLst>
                    <a:ext uri="{FF2B5EF4-FFF2-40B4-BE49-F238E27FC236}">
                      <a16:creationId xmlns:a16="http://schemas.microsoft.com/office/drawing/2014/main" id="{69122676-2758-9BFA-DC90-687E4D035353}"/>
                    </a:ext>
                  </a:extLst>
                </p:cNvPr>
                <p:cNvSpPr/>
                <p:nvPr/>
              </p:nvSpPr>
              <p:spPr>
                <a:xfrm>
                  <a:off x="1049562" y="4344705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流程图: 接点 74">
                  <a:extLst>
                    <a:ext uri="{FF2B5EF4-FFF2-40B4-BE49-F238E27FC236}">
                      <a16:creationId xmlns:a16="http://schemas.microsoft.com/office/drawing/2014/main" id="{5F8CA5C7-179E-F6C3-79BC-D8BDE92F7B28}"/>
                    </a:ext>
                  </a:extLst>
                </p:cNvPr>
                <p:cNvSpPr/>
                <p:nvPr/>
              </p:nvSpPr>
              <p:spPr>
                <a:xfrm>
                  <a:off x="2699284" y="4341538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流程图: 接点 75">
                  <a:extLst>
                    <a:ext uri="{FF2B5EF4-FFF2-40B4-BE49-F238E27FC236}">
                      <a16:creationId xmlns:a16="http://schemas.microsoft.com/office/drawing/2014/main" id="{B3167C9F-E106-AB1A-62CC-10014D70552C}"/>
                    </a:ext>
                  </a:extLst>
                </p:cNvPr>
                <p:cNvSpPr/>
                <p:nvPr/>
              </p:nvSpPr>
              <p:spPr>
                <a:xfrm>
                  <a:off x="3013394" y="4341852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流程图: 接点 76">
                  <a:extLst>
                    <a:ext uri="{FF2B5EF4-FFF2-40B4-BE49-F238E27FC236}">
                      <a16:creationId xmlns:a16="http://schemas.microsoft.com/office/drawing/2014/main" id="{E05199FD-54B0-F32B-20ED-6F86AF871A6B}"/>
                    </a:ext>
                  </a:extLst>
                </p:cNvPr>
                <p:cNvSpPr/>
                <p:nvPr/>
              </p:nvSpPr>
              <p:spPr>
                <a:xfrm>
                  <a:off x="1390222" y="4344709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8" name="流程图: 接点 77">
                  <a:extLst>
                    <a:ext uri="{FF2B5EF4-FFF2-40B4-BE49-F238E27FC236}">
                      <a16:creationId xmlns:a16="http://schemas.microsoft.com/office/drawing/2014/main" id="{0C552EDD-1195-8DFF-3DFB-050CEE331D44}"/>
                    </a:ext>
                  </a:extLst>
                </p:cNvPr>
                <p:cNvSpPr/>
                <p:nvPr/>
              </p:nvSpPr>
              <p:spPr>
                <a:xfrm>
                  <a:off x="2052918" y="4343393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流程图: 接点 78">
                  <a:extLst>
                    <a:ext uri="{FF2B5EF4-FFF2-40B4-BE49-F238E27FC236}">
                      <a16:creationId xmlns:a16="http://schemas.microsoft.com/office/drawing/2014/main" id="{A3F2DDD5-4257-F6DD-8A62-C8AB676943D2}"/>
                    </a:ext>
                  </a:extLst>
                </p:cNvPr>
                <p:cNvSpPr/>
                <p:nvPr/>
              </p:nvSpPr>
              <p:spPr>
                <a:xfrm>
                  <a:off x="2383960" y="4341641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流程图: 接点 79">
                  <a:extLst>
                    <a:ext uri="{FF2B5EF4-FFF2-40B4-BE49-F238E27FC236}">
                      <a16:creationId xmlns:a16="http://schemas.microsoft.com/office/drawing/2014/main" id="{A01E9576-5AD8-35C6-CA84-5F9975EFA3B7}"/>
                    </a:ext>
                  </a:extLst>
                </p:cNvPr>
                <p:cNvSpPr/>
                <p:nvPr/>
              </p:nvSpPr>
              <p:spPr>
                <a:xfrm>
                  <a:off x="1730882" y="4345669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流程图: 接点 80">
                  <a:extLst>
                    <a:ext uri="{FF2B5EF4-FFF2-40B4-BE49-F238E27FC236}">
                      <a16:creationId xmlns:a16="http://schemas.microsoft.com/office/drawing/2014/main" id="{DDC51C4B-E90E-4419-ED6F-C76CA3510B90}"/>
                    </a:ext>
                  </a:extLst>
                </p:cNvPr>
                <p:cNvSpPr/>
                <p:nvPr/>
              </p:nvSpPr>
              <p:spPr>
                <a:xfrm>
                  <a:off x="3327352" y="4336703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流程图: 接点 81">
                  <a:extLst>
                    <a:ext uri="{FF2B5EF4-FFF2-40B4-BE49-F238E27FC236}">
                      <a16:creationId xmlns:a16="http://schemas.microsoft.com/office/drawing/2014/main" id="{5B840488-BD77-5B58-A3B9-DF80967FFC99}"/>
                    </a:ext>
                  </a:extLst>
                </p:cNvPr>
                <p:cNvSpPr/>
                <p:nvPr/>
              </p:nvSpPr>
              <p:spPr>
                <a:xfrm>
                  <a:off x="3651534" y="4344709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436C4CAF-92F5-FC09-4E8D-CADF85B2F608}"/>
                  </a:ext>
                </a:extLst>
              </p:cNvPr>
              <p:cNvGrpSpPr/>
              <p:nvPr/>
            </p:nvGrpSpPr>
            <p:grpSpPr>
              <a:xfrm>
                <a:off x="2218318" y="3367667"/>
                <a:ext cx="1769660" cy="166907"/>
                <a:chOff x="339621" y="4296713"/>
                <a:chExt cx="3640360" cy="353558"/>
              </a:xfrm>
            </p:grpSpPr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C40E6CD4-0CDD-9F11-2F49-B36DD1C5AA3C}"/>
                    </a:ext>
                  </a:extLst>
                </p:cNvPr>
                <p:cNvSpPr/>
                <p:nvPr/>
              </p:nvSpPr>
              <p:spPr>
                <a:xfrm>
                  <a:off x="339621" y="4296713"/>
                  <a:ext cx="3640360" cy="3535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流程图: 接点 86">
                  <a:extLst>
                    <a:ext uri="{FF2B5EF4-FFF2-40B4-BE49-F238E27FC236}">
                      <a16:creationId xmlns:a16="http://schemas.microsoft.com/office/drawing/2014/main" id="{E9F5BED7-14FA-C305-4B4F-F7B96772B391}"/>
                    </a:ext>
                  </a:extLst>
                </p:cNvPr>
                <p:cNvSpPr/>
                <p:nvPr/>
              </p:nvSpPr>
              <p:spPr>
                <a:xfrm>
                  <a:off x="404144" y="4334526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流程图: 接点 87">
                  <a:extLst>
                    <a:ext uri="{FF2B5EF4-FFF2-40B4-BE49-F238E27FC236}">
                      <a16:creationId xmlns:a16="http://schemas.microsoft.com/office/drawing/2014/main" id="{A33CF5DE-DE91-8CED-95FD-5DB3249640D7}"/>
                    </a:ext>
                  </a:extLst>
                </p:cNvPr>
                <p:cNvSpPr/>
                <p:nvPr/>
              </p:nvSpPr>
              <p:spPr>
                <a:xfrm>
                  <a:off x="708902" y="4335739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流程图: 接点 88">
                  <a:extLst>
                    <a:ext uri="{FF2B5EF4-FFF2-40B4-BE49-F238E27FC236}">
                      <a16:creationId xmlns:a16="http://schemas.microsoft.com/office/drawing/2014/main" id="{C4A1C592-9DBE-AD38-1389-D339E2C78C9C}"/>
                    </a:ext>
                  </a:extLst>
                </p:cNvPr>
                <p:cNvSpPr/>
                <p:nvPr/>
              </p:nvSpPr>
              <p:spPr>
                <a:xfrm>
                  <a:off x="1049562" y="4344705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" name="流程图: 接点 89">
                  <a:extLst>
                    <a:ext uri="{FF2B5EF4-FFF2-40B4-BE49-F238E27FC236}">
                      <a16:creationId xmlns:a16="http://schemas.microsoft.com/office/drawing/2014/main" id="{C65F511F-34B0-7064-2A7C-99A458AC5779}"/>
                    </a:ext>
                  </a:extLst>
                </p:cNvPr>
                <p:cNvSpPr/>
                <p:nvPr/>
              </p:nvSpPr>
              <p:spPr>
                <a:xfrm>
                  <a:off x="2699284" y="4341538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流程图: 接点 90">
                  <a:extLst>
                    <a:ext uri="{FF2B5EF4-FFF2-40B4-BE49-F238E27FC236}">
                      <a16:creationId xmlns:a16="http://schemas.microsoft.com/office/drawing/2014/main" id="{DEF6CC3D-B742-4265-DCFB-3396FD7B343C}"/>
                    </a:ext>
                  </a:extLst>
                </p:cNvPr>
                <p:cNvSpPr/>
                <p:nvPr/>
              </p:nvSpPr>
              <p:spPr>
                <a:xfrm>
                  <a:off x="3013394" y="4341852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流程图: 接点 91">
                  <a:extLst>
                    <a:ext uri="{FF2B5EF4-FFF2-40B4-BE49-F238E27FC236}">
                      <a16:creationId xmlns:a16="http://schemas.microsoft.com/office/drawing/2014/main" id="{E479FD09-85C4-466F-96A3-BC321F82BF7A}"/>
                    </a:ext>
                  </a:extLst>
                </p:cNvPr>
                <p:cNvSpPr/>
                <p:nvPr/>
              </p:nvSpPr>
              <p:spPr>
                <a:xfrm>
                  <a:off x="1390222" y="4344709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流程图: 接点 92">
                  <a:extLst>
                    <a:ext uri="{FF2B5EF4-FFF2-40B4-BE49-F238E27FC236}">
                      <a16:creationId xmlns:a16="http://schemas.microsoft.com/office/drawing/2014/main" id="{84D262E0-078F-D9BB-5D3E-3E8E44A1BCBC}"/>
                    </a:ext>
                  </a:extLst>
                </p:cNvPr>
                <p:cNvSpPr/>
                <p:nvPr/>
              </p:nvSpPr>
              <p:spPr>
                <a:xfrm>
                  <a:off x="2052918" y="4343393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流程图: 接点 93">
                  <a:extLst>
                    <a:ext uri="{FF2B5EF4-FFF2-40B4-BE49-F238E27FC236}">
                      <a16:creationId xmlns:a16="http://schemas.microsoft.com/office/drawing/2014/main" id="{986AB647-0EA7-DCF0-B4BE-B878ABF55FA6}"/>
                    </a:ext>
                  </a:extLst>
                </p:cNvPr>
                <p:cNvSpPr/>
                <p:nvPr/>
              </p:nvSpPr>
              <p:spPr>
                <a:xfrm>
                  <a:off x="2383960" y="4341641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流程图: 接点 94">
                  <a:extLst>
                    <a:ext uri="{FF2B5EF4-FFF2-40B4-BE49-F238E27FC236}">
                      <a16:creationId xmlns:a16="http://schemas.microsoft.com/office/drawing/2014/main" id="{C4C4C468-50BE-0EED-60E7-E704F5D520AE}"/>
                    </a:ext>
                  </a:extLst>
                </p:cNvPr>
                <p:cNvSpPr/>
                <p:nvPr/>
              </p:nvSpPr>
              <p:spPr>
                <a:xfrm>
                  <a:off x="1730882" y="4345669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流程图: 接点 95">
                  <a:extLst>
                    <a:ext uri="{FF2B5EF4-FFF2-40B4-BE49-F238E27FC236}">
                      <a16:creationId xmlns:a16="http://schemas.microsoft.com/office/drawing/2014/main" id="{24E9EF21-AD4D-8B05-2778-A00432A812DE}"/>
                    </a:ext>
                  </a:extLst>
                </p:cNvPr>
                <p:cNvSpPr/>
                <p:nvPr/>
              </p:nvSpPr>
              <p:spPr>
                <a:xfrm>
                  <a:off x="3327352" y="4336703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流程图: 接点 96">
                  <a:extLst>
                    <a:ext uri="{FF2B5EF4-FFF2-40B4-BE49-F238E27FC236}">
                      <a16:creationId xmlns:a16="http://schemas.microsoft.com/office/drawing/2014/main" id="{1DD342CD-CFD0-5ED7-A810-340816F55D90}"/>
                    </a:ext>
                  </a:extLst>
                </p:cNvPr>
                <p:cNvSpPr/>
                <p:nvPr/>
              </p:nvSpPr>
              <p:spPr>
                <a:xfrm>
                  <a:off x="3651534" y="4344709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8" name="组合 97">
                <a:extLst>
                  <a:ext uri="{FF2B5EF4-FFF2-40B4-BE49-F238E27FC236}">
                    <a16:creationId xmlns:a16="http://schemas.microsoft.com/office/drawing/2014/main" id="{5D5F32B6-7743-D432-2056-2F58E6E4856E}"/>
                  </a:ext>
                </a:extLst>
              </p:cNvPr>
              <p:cNvGrpSpPr/>
              <p:nvPr/>
            </p:nvGrpSpPr>
            <p:grpSpPr>
              <a:xfrm>
                <a:off x="2214646" y="3636837"/>
                <a:ext cx="1769660" cy="166907"/>
                <a:chOff x="339621" y="4296713"/>
                <a:chExt cx="3640360" cy="353558"/>
              </a:xfrm>
            </p:grpSpPr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85467B9F-BB1E-F8B1-E0B9-61352BE297B0}"/>
                    </a:ext>
                  </a:extLst>
                </p:cNvPr>
                <p:cNvSpPr/>
                <p:nvPr/>
              </p:nvSpPr>
              <p:spPr>
                <a:xfrm>
                  <a:off x="339621" y="4296713"/>
                  <a:ext cx="3640360" cy="3535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流程图: 接点 99">
                  <a:extLst>
                    <a:ext uri="{FF2B5EF4-FFF2-40B4-BE49-F238E27FC236}">
                      <a16:creationId xmlns:a16="http://schemas.microsoft.com/office/drawing/2014/main" id="{984FFD86-16E2-A395-5E52-739FB609994F}"/>
                    </a:ext>
                  </a:extLst>
                </p:cNvPr>
                <p:cNvSpPr/>
                <p:nvPr/>
              </p:nvSpPr>
              <p:spPr>
                <a:xfrm>
                  <a:off x="404144" y="4334526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" name="流程图: 接点 100">
                  <a:extLst>
                    <a:ext uri="{FF2B5EF4-FFF2-40B4-BE49-F238E27FC236}">
                      <a16:creationId xmlns:a16="http://schemas.microsoft.com/office/drawing/2014/main" id="{3103617D-C404-603A-CFB5-021A7AF26A12}"/>
                    </a:ext>
                  </a:extLst>
                </p:cNvPr>
                <p:cNvSpPr/>
                <p:nvPr/>
              </p:nvSpPr>
              <p:spPr>
                <a:xfrm>
                  <a:off x="708902" y="4335739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流程图: 接点 101">
                  <a:extLst>
                    <a:ext uri="{FF2B5EF4-FFF2-40B4-BE49-F238E27FC236}">
                      <a16:creationId xmlns:a16="http://schemas.microsoft.com/office/drawing/2014/main" id="{3FBC0D1A-40B1-5E31-2076-364C9BAFF1C3}"/>
                    </a:ext>
                  </a:extLst>
                </p:cNvPr>
                <p:cNvSpPr/>
                <p:nvPr/>
              </p:nvSpPr>
              <p:spPr>
                <a:xfrm>
                  <a:off x="1049562" y="4344705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流程图: 接点 102">
                  <a:extLst>
                    <a:ext uri="{FF2B5EF4-FFF2-40B4-BE49-F238E27FC236}">
                      <a16:creationId xmlns:a16="http://schemas.microsoft.com/office/drawing/2014/main" id="{0B2C155A-948A-8CEC-9D40-59D3D0C6C700}"/>
                    </a:ext>
                  </a:extLst>
                </p:cNvPr>
                <p:cNvSpPr/>
                <p:nvPr/>
              </p:nvSpPr>
              <p:spPr>
                <a:xfrm>
                  <a:off x="2699284" y="4341538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" name="流程图: 接点 103">
                  <a:extLst>
                    <a:ext uri="{FF2B5EF4-FFF2-40B4-BE49-F238E27FC236}">
                      <a16:creationId xmlns:a16="http://schemas.microsoft.com/office/drawing/2014/main" id="{B9E4E6BB-58D6-AF90-8414-DCABAFE7FE2B}"/>
                    </a:ext>
                  </a:extLst>
                </p:cNvPr>
                <p:cNvSpPr/>
                <p:nvPr/>
              </p:nvSpPr>
              <p:spPr>
                <a:xfrm>
                  <a:off x="3013394" y="4341852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流程图: 接点 104">
                  <a:extLst>
                    <a:ext uri="{FF2B5EF4-FFF2-40B4-BE49-F238E27FC236}">
                      <a16:creationId xmlns:a16="http://schemas.microsoft.com/office/drawing/2014/main" id="{9C5984F1-50D3-CB56-2385-DFCF1CA06A88}"/>
                    </a:ext>
                  </a:extLst>
                </p:cNvPr>
                <p:cNvSpPr/>
                <p:nvPr/>
              </p:nvSpPr>
              <p:spPr>
                <a:xfrm>
                  <a:off x="1390222" y="4344709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" name="流程图: 接点 105">
                  <a:extLst>
                    <a:ext uri="{FF2B5EF4-FFF2-40B4-BE49-F238E27FC236}">
                      <a16:creationId xmlns:a16="http://schemas.microsoft.com/office/drawing/2014/main" id="{142847CB-1A3A-725E-3B29-8D7D45153240}"/>
                    </a:ext>
                  </a:extLst>
                </p:cNvPr>
                <p:cNvSpPr/>
                <p:nvPr/>
              </p:nvSpPr>
              <p:spPr>
                <a:xfrm>
                  <a:off x="2052918" y="4343393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流程图: 接点 106">
                  <a:extLst>
                    <a:ext uri="{FF2B5EF4-FFF2-40B4-BE49-F238E27FC236}">
                      <a16:creationId xmlns:a16="http://schemas.microsoft.com/office/drawing/2014/main" id="{A7353466-73A1-C747-2D54-2948A9633D3D}"/>
                    </a:ext>
                  </a:extLst>
                </p:cNvPr>
                <p:cNvSpPr/>
                <p:nvPr/>
              </p:nvSpPr>
              <p:spPr>
                <a:xfrm>
                  <a:off x="2383960" y="4341641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流程图: 接点 107">
                  <a:extLst>
                    <a:ext uri="{FF2B5EF4-FFF2-40B4-BE49-F238E27FC236}">
                      <a16:creationId xmlns:a16="http://schemas.microsoft.com/office/drawing/2014/main" id="{AED716B7-BA24-7A9A-9415-64D3C152622E}"/>
                    </a:ext>
                  </a:extLst>
                </p:cNvPr>
                <p:cNvSpPr/>
                <p:nvPr/>
              </p:nvSpPr>
              <p:spPr>
                <a:xfrm>
                  <a:off x="1730882" y="4345669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流程图: 接点 108">
                  <a:extLst>
                    <a:ext uri="{FF2B5EF4-FFF2-40B4-BE49-F238E27FC236}">
                      <a16:creationId xmlns:a16="http://schemas.microsoft.com/office/drawing/2014/main" id="{3AB25097-2DBA-1635-4C85-70C1111D4327}"/>
                    </a:ext>
                  </a:extLst>
                </p:cNvPr>
                <p:cNvSpPr/>
                <p:nvPr/>
              </p:nvSpPr>
              <p:spPr>
                <a:xfrm>
                  <a:off x="3327352" y="4336703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" name="流程图: 接点 109">
                  <a:extLst>
                    <a:ext uri="{FF2B5EF4-FFF2-40B4-BE49-F238E27FC236}">
                      <a16:creationId xmlns:a16="http://schemas.microsoft.com/office/drawing/2014/main" id="{5A1184D5-4C6D-73DD-31BF-362592E8ACA3}"/>
                    </a:ext>
                  </a:extLst>
                </p:cNvPr>
                <p:cNvSpPr/>
                <p:nvPr/>
              </p:nvSpPr>
              <p:spPr>
                <a:xfrm>
                  <a:off x="3651534" y="4344709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EFD58F6E-533E-C5E6-602D-24147CAA5069}"/>
                  </a:ext>
                </a:extLst>
              </p:cNvPr>
              <p:cNvGrpSpPr/>
              <p:nvPr/>
            </p:nvGrpSpPr>
            <p:grpSpPr>
              <a:xfrm>
                <a:off x="2230096" y="3969234"/>
                <a:ext cx="1769660" cy="166907"/>
                <a:chOff x="339621" y="4296713"/>
                <a:chExt cx="3640360" cy="353558"/>
              </a:xfrm>
            </p:grpSpPr>
            <p:sp>
              <p:nvSpPr>
                <p:cNvPr id="112" name="矩形 111">
                  <a:extLst>
                    <a:ext uri="{FF2B5EF4-FFF2-40B4-BE49-F238E27FC236}">
                      <a16:creationId xmlns:a16="http://schemas.microsoft.com/office/drawing/2014/main" id="{4A2399C9-6F91-2E0C-B2E5-3303F064CF7B}"/>
                    </a:ext>
                  </a:extLst>
                </p:cNvPr>
                <p:cNvSpPr/>
                <p:nvPr/>
              </p:nvSpPr>
              <p:spPr>
                <a:xfrm>
                  <a:off x="339621" y="4296713"/>
                  <a:ext cx="3640360" cy="3535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流程图: 接点 112">
                  <a:extLst>
                    <a:ext uri="{FF2B5EF4-FFF2-40B4-BE49-F238E27FC236}">
                      <a16:creationId xmlns:a16="http://schemas.microsoft.com/office/drawing/2014/main" id="{879CA297-72A2-9084-5EF3-EED52ABEEB74}"/>
                    </a:ext>
                  </a:extLst>
                </p:cNvPr>
                <p:cNvSpPr/>
                <p:nvPr/>
              </p:nvSpPr>
              <p:spPr>
                <a:xfrm>
                  <a:off x="404144" y="4334526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流程图: 接点 113">
                  <a:extLst>
                    <a:ext uri="{FF2B5EF4-FFF2-40B4-BE49-F238E27FC236}">
                      <a16:creationId xmlns:a16="http://schemas.microsoft.com/office/drawing/2014/main" id="{D474B37C-6366-9498-4BB6-741C3B3F1A69}"/>
                    </a:ext>
                  </a:extLst>
                </p:cNvPr>
                <p:cNvSpPr/>
                <p:nvPr/>
              </p:nvSpPr>
              <p:spPr>
                <a:xfrm>
                  <a:off x="708902" y="4335739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流程图: 接点 114">
                  <a:extLst>
                    <a:ext uri="{FF2B5EF4-FFF2-40B4-BE49-F238E27FC236}">
                      <a16:creationId xmlns:a16="http://schemas.microsoft.com/office/drawing/2014/main" id="{7A16FE2F-B260-2D67-43F4-0B69F95491C5}"/>
                    </a:ext>
                  </a:extLst>
                </p:cNvPr>
                <p:cNvSpPr/>
                <p:nvPr/>
              </p:nvSpPr>
              <p:spPr>
                <a:xfrm>
                  <a:off x="1049562" y="4344705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流程图: 接点 115">
                  <a:extLst>
                    <a:ext uri="{FF2B5EF4-FFF2-40B4-BE49-F238E27FC236}">
                      <a16:creationId xmlns:a16="http://schemas.microsoft.com/office/drawing/2014/main" id="{B8B973C0-8099-4148-6B77-51DFE4ACFA7E}"/>
                    </a:ext>
                  </a:extLst>
                </p:cNvPr>
                <p:cNvSpPr/>
                <p:nvPr/>
              </p:nvSpPr>
              <p:spPr>
                <a:xfrm>
                  <a:off x="2699284" y="4341538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流程图: 接点 116">
                  <a:extLst>
                    <a:ext uri="{FF2B5EF4-FFF2-40B4-BE49-F238E27FC236}">
                      <a16:creationId xmlns:a16="http://schemas.microsoft.com/office/drawing/2014/main" id="{49B01CCE-DEF1-379B-BB7F-8B2E1B87B1B0}"/>
                    </a:ext>
                  </a:extLst>
                </p:cNvPr>
                <p:cNvSpPr/>
                <p:nvPr/>
              </p:nvSpPr>
              <p:spPr>
                <a:xfrm>
                  <a:off x="3013394" y="4341852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流程图: 接点 117">
                  <a:extLst>
                    <a:ext uri="{FF2B5EF4-FFF2-40B4-BE49-F238E27FC236}">
                      <a16:creationId xmlns:a16="http://schemas.microsoft.com/office/drawing/2014/main" id="{ABF66C1A-339A-C33B-89B0-E45C5AE49598}"/>
                    </a:ext>
                  </a:extLst>
                </p:cNvPr>
                <p:cNvSpPr/>
                <p:nvPr/>
              </p:nvSpPr>
              <p:spPr>
                <a:xfrm>
                  <a:off x="1390222" y="4344709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流程图: 接点 118">
                  <a:extLst>
                    <a:ext uri="{FF2B5EF4-FFF2-40B4-BE49-F238E27FC236}">
                      <a16:creationId xmlns:a16="http://schemas.microsoft.com/office/drawing/2014/main" id="{903BD8F5-D76C-10C4-C47D-269F48A5A731}"/>
                    </a:ext>
                  </a:extLst>
                </p:cNvPr>
                <p:cNvSpPr/>
                <p:nvPr/>
              </p:nvSpPr>
              <p:spPr>
                <a:xfrm>
                  <a:off x="2052918" y="4343393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" name="流程图: 接点 119">
                  <a:extLst>
                    <a:ext uri="{FF2B5EF4-FFF2-40B4-BE49-F238E27FC236}">
                      <a16:creationId xmlns:a16="http://schemas.microsoft.com/office/drawing/2014/main" id="{8C34EEFB-6176-B3DA-B7A0-913BB5938E3A}"/>
                    </a:ext>
                  </a:extLst>
                </p:cNvPr>
                <p:cNvSpPr/>
                <p:nvPr/>
              </p:nvSpPr>
              <p:spPr>
                <a:xfrm>
                  <a:off x="2383960" y="4341641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" name="流程图: 接点 120">
                  <a:extLst>
                    <a:ext uri="{FF2B5EF4-FFF2-40B4-BE49-F238E27FC236}">
                      <a16:creationId xmlns:a16="http://schemas.microsoft.com/office/drawing/2014/main" id="{A2237D49-EF15-A0A8-8142-1E0453A52D89}"/>
                    </a:ext>
                  </a:extLst>
                </p:cNvPr>
                <p:cNvSpPr/>
                <p:nvPr/>
              </p:nvSpPr>
              <p:spPr>
                <a:xfrm>
                  <a:off x="1730882" y="4345669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" name="流程图: 接点 121">
                  <a:extLst>
                    <a:ext uri="{FF2B5EF4-FFF2-40B4-BE49-F238E27FC236}">
                      <a16:creationId xmlns:a16="http://schemas.microsoft.com/office/drawing/2014/main" id="{E4EAABA9-2126-4AC5-F59C-5FFE3BE2553B}"/>
                    </a:ext>
                  </a:extLst>
                </p:cNvPr>
                <p:cNvSpPr/>
                <p:nvPr/>
              </p:nvSpPr>
              <p:spPr>
                <a:xfrm>
                  <a:off x="3327352" y="4336703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" name="流程图: 接点 122">
                  <a:extLst>
                    <a:ext uri="{FF2B5EF4-FFF2-40B4-BE49-F238E27FC236}">
                      <a16:creationId xmlns:a16="http://schemas.microsoft.com/office/drawing/2014/main" id="{6AFF5A3A-0B59-CCAA-9FA2-C4406F45DB41}"/>
                    </a:ext>
                  </a:extLst>
                </p:cNvPr>
                <p:cNvSpPr/>
                <p:nvPr/>
              </p:nvSpPr>
              <p:spPr>
                <a:xfrm>
                  <a:off x="3651534" y="4344709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EA65A6A4-5A06-00FE-D1F6-58B78A4B1618}"/>
                </a:ext>
              </a:extLst>
            </p:cNvPr>
            <p:cNvSpPr/>
            <p:nvPr/>
          </p:nvSpPr>
          <p:spPr>
            <a:xfrm>
              <a:off x="2122892" y="3543379"/>
              <a:ext cx="263732" cy="20414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8B76000-6D65-3761-3BDB-20746E2E54A3}"/>
              </a:ext>
            </a:extLst>
          </p:cNvPr>
          <p:cNvSpPr txBox="1"/>
          <p:nvPr/>
        </p:nvSpPr>
        <p:spPr>
          <a:xfrm>
            <a:off x="11809379" y="6496550"/>
            <a:ext cx="46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54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DF42F1-87CC-BB2C-954D-6B5C07A8C86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950D1C-5A35-B763-F936-118B4470DF8D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A3118A-74F7-257E-5A88-A048465F64D9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332A2E3-D9BA-7ADA-1F16-2A6C4ED03CED}"/>
              </a:ext>
            </a:extLst>
          </p:cNvPr>
          <p:cNvSpPr txBox="1"/>
          <p:nvPr/>
        </p:nvSpPr>
        <p:spPr>
          <a:xfrm>
            <a:off x="914400" y="161266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Method Ⅱ</a:t>
            </a:r>
            <a:r>
              <a:rPr lang="en-US" altLang="ko-KR" b="1" dirty="0"/>
              <a:t> (2D matrix + 2D ViT model)</a:t>
            </a:r>
            <a:endParaRPr lang="ko-KR" altLang="en-US" dirty="0"/>
          </a:p>
        </p:txBody>
      </p:sp>
      <p:pic>
        <p:nvPicPr>
          <p:cNvPr id="4" name="图片 3" descr="电脑萤幕画面&#10;&#10;低可信度描述已自动生成">
            <a:extLst>
              <a:ext uri="{FF2B5EF4-FFF2-40B4-BE49-F238E27FC236}">
                <a16:creationId xmlns:a16="http://schemas.microsoft.com/office/drawing/2014/main" id="{E4B466DF-5576-7C6C-9B82-A8C8D203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69"/>
          <a:stretch/>
        </p:blipFill>
        <p:spPr>
          <a:xfrm>
            <a:off x="2783514" y="4658454"/>
            <a:ext cx="1485994" cy="1295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64D071-48D2-8DBA-6BA5-9E2C1B3F4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30"/>
          <a:stretch/>
        </p:blipFill>
        <p:spPr>
          <a:xfrm>
            <a:off x="3199395" y="3824406"/>
            <a:ext cx="4904256" cy="86976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065FE65-6422-1E4A-14A1-5BE77CF0A087}"/>
              </a:ext>
            </a:extLst>
          </p:cNvPr>
          <p:cNvCxnSpPr>
            <a:cxnSpLocks/>
          </p:cNvCxnSpPr>
          <p:nvPr/>
        </p:nvCxnSpPr>
        <p:spPr>
          <a:xfrm>
            <a:off x="4365381" y="5280722"/>
            <a:ext cx="424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5C1A26BC-892A-491D-2D47-16BF470E8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785" y="5130650"/>
            <a:ext cx="294366" cy="2733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5FB273-3401-F503-9004-9ADAF5A9D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292" y="5130650"/>
            <a:ext cx="276036" cy="2733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C174D8A-CDE3-D6FA-B58A-0CBDDE9B7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85" y="5136783"/>
            <a:ext cx="272552" cy="2672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3BFE4FA-C09E-C887-D6E4-8AFA74B42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342" y="5130650"/>
            <a:ext cx="267173" cy="2726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200D99D-32E5-6134-D341-E9BBDF2D5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8231" y="5144211"/>
            <a:ext cx="296154" cy="27549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1F3C2A2-B902-56FA-37A2-1D03B6CFE2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862" y="5141123"/>
            <a:ext cx="267172" cy="27353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13469AF-4072-FDA3-FD35-90F2903079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0171" y="5139972"/>
            <a:ext cx="281383" cy="27468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126DAC-DFEA-730E-2A62-BF6449364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7032" y="5139972"/>
            <a:ext cx="260350" cy="274684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A0AD410-6505-B606-B3E1-4995E88E2124}"/>
              </a:ext>
            </a:extLst>
          </p:cNvPr>
          <p:cNvCxnSpPr>
            <a:cxnSpLocks/>
          </p:cNvCxnSpPr>
          <p:nvPr/>
        </p:nvCxnSpPr>
        <p:spPr>
          <a:xfrm>
            <a:off x="5139691" y="4747957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EE889CA-F6BA-61FA-DB41-7B92199C90E8}"/>
              </a:ext>
            </a:extLst>
          </p:cNvPr>
          <p:cNvCxnSpPr>
            <a:cxnSpLocks/>
          </p:cNvCxnSpPr>
          <p:nvPr/>
        </p:nvCxnSpPr>
        <p:spPr>
          <a:xfrm>
            <a:off x="5480351" y="4747952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AA2534A-E5FF-25A1-F469-358BD6724D5D}"/>
              </a:ext>
            </a:extLst>
          </p:cNvPr>
          <p:cNvCxnSpPr>
            <a:cxnSpLocks/>
          </p:cNvCxnSpPr>
          <p:nvPr/>
        </p:nvCxnSpPr>
        <p:spPr>
          <a:xfrm>
            <a:off x="5838938" y="4747955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28B02E6-ACA1-3210-B236-C09C1A58A9ED}"/>
              </a:ext>
            </a:extLst>
          </p:cNvPr>
          <p:cNvCxnSpPr>
            <a:cxnSpLocks/>
          </p:cNvCxnSpPr>
          <p:nvPr/>
        </p:nvCxnSpPr>
        <p:spPr>
          <a:xfrm>
            <a:off x="6197523" y="4747955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1A28D79-CBF4-CCA2-267B-8AA3A630D22A}"/>
              </a:ext>
            </a:extLst>
          </p:cNvPr>
          <p:cNvCxnSpPr>
            <a:cxnSpLocks/>
          </p:cNvCxnSpPr>
          <p:nvPr/>
        </p:nvCxnSpPr>
        <p:spPr>
          <a:xfrm>
            <a:off x="6816085" y="4765880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BE2C149-63AD-E82C-C59B-346E405DBF61}"/>
              </a:ext>
            </a:extLst>
          </p:cNvPr>
          <p:cNvCxnSpPr>
            <a:cxnSpLocks/>
          </p:cNvCxnSpPr>
          <p:nvPr/>
        </p:nvCxnSpPr>
        <p:spPr>
          <a:xfrm>
            <a:off x="7174678" y="4756915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73EF1A4-B17D-4C5B-D39B-E2203E5F7505}"/>
              </a:ext>
            </a:extLst>
          </p:cNvPr>
          <p:cNvCxnSpPr>
            <a:cxnSpLocks/>
          </p:cNvCxnSpPr>
          <p:nvPr/>
        </p:nvCxnSpPr>
        <p:spPr>
          <a:xfrm>
            <a:off x="7497406" y="4756917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2EA0811-7002-73AF-36FD-D04139C5F4B7}"/>
              </a:ext>
            </a:extLst>
          </p:cNvPr>
          <p:cNvCxnSpPr>
            <a:cxnSpLocks/>
          </p:cNvCxnSpPr>
          <p:nvPr/>
        </p:nvCxnSpPr>
        <p:spPr>
          <a:xfrm>
            <a:off x="7825741" y="4756915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9592F235-9DA3-EDE6-7F05-3DB5E770A914}"/>
              </a:ext>
            </a:extLst>
          </p:cNvPr>
          <p:cNvSpPr txBox="1"/>
          <p:nvPr/>
        </p:nvSpPr>
        <p:spPr>
          <a:xfrm>
            <a:off x="6336742" y="5052547"/>
            <a:ext cx="14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633B960D-CC8D-38A9-1E18-58E598F26C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9128" y="2382136"/>
            <a:ext cx="2292793" cy="3607431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6281A855-52B6-F3F4-0660-C93DB76999B7}"/>
              </a:ext>
            </a:extLst>
          </p:cNvPr>
          <p:cNvSpPr/>
          <p:nvPr/>
        </p:nvSpPr>
        <p:spPr>
          <a:xfrm>
            <a:off x="4458375" y="3233041"/>
            <a:ext cx="3519007" cy="628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Transformer Encoder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10370513-5666-00EE-5BA4-3B0E59BF8150}"/>
              </a:ext>
            </a:extLst>
          </p:cNvPr>
          <p:cNvCxnSpPr/>
          <p:nvPr/>
        </p:nvCxnSpPr>
        <p:spPr>
          <a:xfrm flipV="1">
            <a:off x="6197523" y="2990997"/>
            <a:ext cx="0" cy="224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78A2ABA1-7676-FA07-A350-52E0273FCE87}"/>
              </a:ext>
            </a:extLst>
          </p:cNvPr>
          <p:cNvSpPr/>
          <p:nvPr/>
        </p:nvSpPr>
        <p:spPr>
          <a:xfrm>
            <a:off x="5759272" y="2601027"/>
            <a:ext cx="967167" cy="393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MLP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Head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AAD9EDFC-C8AF-7F1E-2AC3-26A3AE82223E}"/>
              </a:ext>
            </a:extLst>
          </p:cNvPr>
          <p:cNvCxnSpPr>
            <a:cxnSpLocks/>
          </p:cNvCxnSpPr>
          <p:nvPr/>
        </p:nvCxnSpPr>
        <p:spPr>
          <a:xfrm flipV="1">
            <a:off x="6204001" y="2319959"/>
            <a:ext cx="0" cy="272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C9A026B2-DBA9-1111-CA1F-101BEDB1B7EE}"/>
              </a:ext>
            </a:extLst>
          </p:cNvPr>
          <p:cNvSpPr/>
          <p:nvPr/>
        </p:nvSpPr>
        <p:spPr>
          <a:xfrm>
            <a:off x="5506709" y="1814577"/>
            <a:ext cx="1472291" cy="4780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Classification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53" name="图片 52" descr="电脑萤幕画面&#10;&#10;低可信度描述已自动生成">
            <a:extLst>
              <a:ext uri="{FF2B5EF4-FFF2-40B4-BE49-F238E27FC236}">
                <a16:creationId xmlns:a16="http://schemas.microsoft.com/office/drawing/2014/main" id="{1682420F-FF3A-A4F3-6E32-0416A8B7A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30" r="50778" b="1730"/>
          <a:stretch/>
        </p:blipFill>
        <p:spPr>
          <a:xfrm>
            <a:off x="250272" y="4666668"/>
            <a:ext cx="1631576" cy="1295400"/>
          </a:xfrm>
          <a:prstGeom prst="rect">
            <a:avLst/>
          </a:prstGeom>
        </p:spPr>
      </p:pic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33555825-87EE-623B-3A4D-A7028EC78AE5}"/>
              </a:ext>
            </a:extLst>
          </p:cNvPr>
          <p:cNvCxnSpPr>
            <a:stCxn id="53" idx="3"/>
          </p:cNvCxnSpPr>
          <p:nvPr/>
        </p:nvCxnSpPr>
        <p:spPr>
          <a:xfrm>
            <a:off x="1881848" y="5314368"/>
            <a:ext cx="819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926EDA40-D7F7-638B-288C-2A8BFC562772}"/>
              </a:ext>
            </a:extLst>
          </p:cNvPr>
          <p:cNvSpPr txBox="1"/>
          <p:nvPr/>
        </p:nvSpPr>
        <p:spPr>
          <a:xfrm>
            <a:off x="1865169" y="5007336"/>
            <a:ext cx="85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STFT</a:t>
            </a:r>
          </a:p>
          <a:p>
            <a:pPr algn="ctr"/>
            <a:r>
              <a:rPr lang="en-US" altLang="ko-KR" b="1" dirty="0"/>
              <a:t>ST</a:t>
            </a:r>
            <a:endParaRPr lang="ko-KR" altLang="en-US" b="1" dirty="0"/>
          </a:p>
        </p:txBody>
      </p:sp>
      <p:sp>
        <p:nvSpPr>
          <p:cNvPr id="57" name="左大括号 56">
            <a:extLst>
              <a:ext uri="{FF2B5EF4-FFF2-40B4-BE49-F238E27FC236}">
                <a16:creationId xmlns:a16="http://schemas.microsoft.com/office/drawing/2014/main" id="{68F20361-8877-6D4B-DEEC-58BEF4808EE0}"/>
              </a:ext>
            </a:extLst>
          </p:cNvPr>
          <p:cNvSpPr/>
          <p:nvPr/>
        </p:nvSpPr>
        <p:spPr>
          <a:xfrm rot="16200000">
            <a:off x="7192430" y="3156622"/>
            <a:ext cx="369328" cy="573913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A1722E9-10FC-EBA9-9B88-3BBC02F1CB30}"/>
              </a:ext>
            </a:extLst>
          </p:cNvPr>
          <p:cNvSpPr txBox="1"/>
          <p:nvPr/>
        </p:nvSpPr>
        <p:spPr>
          <a:xfrm>
            <a:off x="6407838" y="6192685"/>
            <a:ext cx="248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ViT(</a:t>
            </a:r>
            <a:r>
              <a:rPr lang="en-US" altLang="ko-KR" i="0" dirty="0">
                <a:solidFill>
                  <a:srgbClr val="121212"/>
                </a:solidFill>
                <a:effectLst/>
                <a:latin typeface="-apple-system"/>
              </a:rPr>
              <a:t>Vision Transformer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90E5CD-2A4D-6784-4858-F2CD4983D7DF}"/>
              </a:ext>
            </a:extLst>
          </p:cNvPr>
          <p:cNvSpPr txBox="1"/>
          <p:nvPr/>
        </p:nvSpPr>
        <p:spPr>
          <a:xfrm>
            <a:off x="11809379" y="6496550"/>
            <a:ext cx="46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24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859E506C-AB15-E681-B8DC-6F1C544423AB}"/>
              </a:ext>
            </a:extLst>
          </p:cNvPr>
          <p:cNvSpPr/>
          <p:nvPr/>
        </p:nvSpPr>
        <p:spPr>
          <a:xfrm>
            <a:off x="5882965" y="2512649"/>
            <a:ext cx="2816140" cy="35599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DF42F1-87CC-BB2C-954D-6B5C07A8C86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950D1C-5A35-B763-F936-118B4470DF8D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BEBC5B-348D-7A3C-7FCA-5EC8DB21E888}"/>
              </a:ext>
            </a:extLst>
          </p:cNvPr>
          <p:cNvSpPr txBox="1"/>
          <p:nvPr/>
        </p:nvSpPr>
        <p:spPr>
          <a:xfrm>
            <a:off x="11710416" y="6504432"/>
            <a:ext cx="5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A3118A-74F7-257E-5A88-A048465F64D9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332A2E3-D9BA-7ADA-1F16-2A6C4ED03CED}"/>
              </a:ext>
            </a:extLst>
          </p:cNvPr>
          <p:cNvSpPr txBox="1"/>
          <p:nvPr/>
        </p:nvSpPr>
        <p:spPr>
          <a:xfrm>
            <a:off x="914399" y="1612669"/>
            <a:ext cx="613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Method Ⅲ (</a:t>
            </a:r>
            <a:r>
              <a:rPr lang="en-US" altLang="ko-KR" b="1" dirty="0"/>
              <a:t>1D Signal    2D Metrix + ID TCN model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9AF7FF-0A66-A639-4D09-5335A9A3F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8"/>
          <a:stretch/>
        </p:blipFill>
        <p:spPr>
          <a:xfrm>
            <a:off x="3625647" y="3330367"/>
            <a:ext cx="1203885" cy="8438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D6B29D-BC6D-2DE8-37CF-C33477C48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39"/>
          <a:stretch/>
        </p:blipFill>
        <p:spPr>
          <a:xfrm>
            <a:off x="3540029" y="4429526"/>
            <a:ext cx="1332583" cy="11786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48574E-93CF-7637-08AF-1006E9899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34" y="5815498"/>
            <a:ext cx="2032926" cy="1896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01B9E4-2B8C-D1F9-1A89-96850A6DF0DD}"/>
              </a:ext>
            </a:extLst>
          </p:cNvPr>
          <p:cNvGrpSpPr/>
          <p:nvPr/>
        </p:nvGrpSpPr>
        <p:grpSpPr>
          <a:xfrm>
            <a:off x="3240142" y="2669200"/>
            <a:ext cx="2151120" cy="374310"/>
            <a:chOff x="766050" y="4711806"/>
            <a:chExt cx="4528561" cy="70190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78AE4BB-D791-F46D-E4A8-27E2CC5453E6}"/>
                </a:ext>
              </a:extLst>
            </p:cNvPr>
            <p:cNvSpPr/>
            <p:nvPr/>
          </p:nvSpPr>
          <p:spPr>
            <a:xfrm>
              <a:off x="766050" y="5022098"/>
              <a:ext cx="4528561" cy="39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流程图: 接点 13">
              <a:extLst>
                <a:ext uri="{FF2B5EF4-FFF2-40B4-BE49-F238E27FC236}">
                  <a16:creationId xmlns:a16="http://schemas.microsoft.com/office/drawing/2014/main" id="{4F85A429-453A-EA4B-CF1B-BFEFD1108829}"/>
                </a:ext>
              </a:extLst>
            </p:cNvPr>
            <p:cNvSpPr/>
            <p:nvPr/>
          </p:nvSpPr>
          <p:spPr>
            <a:xfrm>
              <a:off x="827851" y="5100165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A5AF0B81-EA31-4682-28EF-01D0ACB124BB}"/>
                </a:ext>
              </a:extLst>
            </p:cNvPr>
            <p:cNvSpPr/>
            <p:nvPr/>
          </p:nvSpPr>
          <p:spPr>
            <a:xfrm>
              <a:off x="1145425" y="5101432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588C4E3E-6D02-C588-04AA-4AA0CF7E7F87}"/>
                </a:ext>
              </a:extLst>
            </p:cNvPr>
            <p:cNvSpPr/>
            <p:nvPr/>
          </p:nvSpPr>
          <p:spPr>
            <a:xfrm>
              <a:off x="1500412" y="511079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633CD548-B789-4ABD-3351-BDEEC259992A}"/>
                </a:ext>
              </a:extLst>
            </p:cNvPr>
            <p:cNvSpPr/>
            <p:nvPr/>
          </p:nvSpPr>
          <p:spPr>
            <a:xfrm>
              <a:off x="3219512" y="5107490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97FAFAC2-1A61-5C42-C890-6D9641E4CCA5}"/>
                </a:ext>
              </a:extLst>
            </p:cNvPr>
            <p:cNvSpPr/>
            <p:nvPr/>
          </p:nvSpPr>
          <p:spPr>
            <a:xfrm>
              <a:off x="3546832" y="5107818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24776876-AB39-CB67-EE51-AC827260D5BC}"/>
                </a:ext>
              </a:extLst>
            </p:cNvPr>
            <p:cNvSpPr/>
            <p:nvPr/>
          </p:nvSpPr>
          <p:spPr>
            <a:xfrm>
              <a:off x="1855398" y="5110802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流程图: 接点 20">
              <a:extLst>
                <a:ext uri="{FF2B5EF4-FFF2-40B4-BE49-F238E27FC236}">
                  <a16:creationId xmlns:a16="http://schemas.microsoft.com/office/drawing/2014/main" id="{45D35E58-E159-5C58-F6DB-497ED2407F80}"/>
                </a:ext>
              </a:extLst>
            </p:cNvPr>
            <p:cNvSpPr/>
            <p:nvPr/>
          </p:nvSpPr>
          <p:spPr>
            <a:xfrm>
              <a:off x="2545964" y="5109428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流程图: 接点 21">
              <a:extLst>
                <a:ext uri="{FF2B5EF4-FFF2-40B4-BE49-F238E27FC236}">
                  <a16:creationId xmlns:a16="http://schemas.microsoft.com/office/drawing/2014/main" id="{D6F5AF25-0189-3555-F94D-77F109233378}"/>
                </a:ext>
              </a:extLst>
            </p:cNvPr>
            <p:cNvSpPr/>
            <p:nvPr/>
          </p:nvSpPr>
          <p:spPr>
            <a:xfrm>
              <a:off x="2890927" y="5107597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DDC613E9-B42A-2C31-E399-F038711DF6BA}"/>
                </a:ext>
              </a:extLst>
            </p:cNvPr>
            <p:cNvSpPr/>
            <p:nvPr/>
          </p:nvSpPr>
          <p:spPr>
            <a:xfrm>
              <a:off x="2210384" y="5111805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2925A9FF-E612-E184-37B0-31A0772A8867}"/>
                </a:ext>
              </a:extLst>
            </p:cNvPr>
            <p:cNvSpPr/>
            <p:nvPr/>
          </p:nvSpPr>
          <p:spPr>
            <a:xfrm>
              <a:off x="4275613" y="5111078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851779AF-597A-4952-A2D0-C5564F7094B3}"/>
                </a:ext>
              </a:extLst>
            </p:cNvPr>
            <p:cNvSpPr/>
            <p:nvPr/>
          </p:nvSpPr>
          <p:spPr>
            <a:xfrm>
              <a:off x="4614565" y="5111684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89E02B4D-C1F4-8B69-CF0A-956F2ACF88A1}"/>
                </a:ext>
              </a:extLst>
            </p:cNvPr>
            <p:cNvSpPr/>
            <p:nvPr/>
          </p:nvSpPr>
          <p:spPr>
            <a:xfrm>
              <a:off x="4965014" y="5107490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E96E51F-C1BA-0BFE-2516-255E89C36590}"/>
                </a:ext>
              </a:extLst>
            </p:cNvPr>
            <p:cNvSpPr txBox="1"/>
            <p:nvPr/>
          </p:nvSpPr>
          <p:spPr>
            <a:xfrm>
              <a:off x="3808606" y="4711806"/>
              <a:ext cx="168902" cy="49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</a:t>
              </a:r>
              <a:endParaRPr lang="ko-KR" altLang="en-US" dirty="0"/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9C8F044A-BD3E-1F8C-FCE5-01D6625F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6" y="2961254"/>
            <a:ext cx="2754309" cy="2855944"/>
          </a:xfrm>
          <a:prstGeom prst="rect">
            <a:avLst/>
          </a:prstGeom>
        </p:spPr>
      </p:pic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BF3F5BE1-A143-D320-648D-CD08965684F0}"/>
              </a:ext>
            </a:extLst>
          </p:cNvPr>
          <p:cNvSpPr/>
          <p:nvPr/>
        </p:nvSpPr>
        <p:spPr>
          <a:xfrm>
            <a:off x="6353198" y="2980634"/>
            <a:ext cx="2151120" cy="8438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TCN </a:t>
            </a:r>
            <a:r>
              <a:rPr lang="en-US" altLang="zh-CN" dirty="0"/>
              <a:t>model</a:t>
            </a:r>
            <a:endParaRPr lang="ko-KR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7A57F21-702F-429F-FCD2-2172C31F6A4C}"/>
              </a:ext>
            </a:extLst>
          </p:cNvPr>
          <p:cNvSpPr/>
          <p:nvPr/>
        </p:nvSpPr>
        <p:spPr>
          <a:xfrm>
            <a:off x="6317994" y="4971690"/>
            <a:ext cx="2151120" cy="8438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ViT model</a:t>
            </a:r>
            <a:endParaRPr lang="ko-KR" altLang="en-US" dirty="0"/>
          </a:p>
        </p:txBody>
      </p:sp>
      <p:sp>
        <p:nvSpPr>
          <p:cNvPr id="68" name="箭头: 下 67">
            <a:extLst>
              <a:ext uri="{FF2B5EF4-FFF2-40B4-BE49-F238E27FC236}">
                <a16:creationId xmlns:a16="http://schemas.microsoft.com/office/drawing/2014/main" id="{BA6CDF88-6169-2CE4-6FC9-62D5260D8FCB}"/>
              </a:ext>
            </a:extLst>
          </p:cNvPr>
          <p:cNvSpPr/>
          <p:nvPr/>
        </p:nvSpPr>
        <p:spPr>
          <a:xfrm rot="13938691">
            <a:off x="3045429" y="3571837"/>
            <a:ext cx="240616" cy="76421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箭头: 下 68">
            <a:extLst>
              <a:ext uri="{FF2B5EF4-FFF2-40B4-BE49-F238E27FC236}">
                <a16:creationId xmlns:a16="http://schemas.microsoft.com/office/drawing/2014/main" id="{947E9D27-DE07-32D7-BBC0-1647FC8BE2EB}"/>
              </a:ext>
            </a:extLst>
          </p:cNvPr>
          <p:cNvSpPr/>
          <p:nvPr/>
        </p:nvSpPr>
        <p:spPr>
          <a:xfrm rot="18272705">
            <a:off x="3011543" y="4460133"/>
            <a:ext cx="240616" cy="7642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E4E6AC34-4B8C-258F-23C8-2467B6E6EFDA}"/>
              </a:ext>
            </a:extLst>
          </p:cNvPr>
          <p:cNvSpPr/>
          <p:nvPr/>
        </p:nvSpPr>
        <p:spPr>
          <a:xfrm>
            <a:off x="3093604" y="2377922"/>
            <a:ext cx="2444196" cy="190483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3EC66290-CCB0-E422-B3BB-6BC6B9E52A7D}"/>
              </a:ext>
            </a:extLst>
          </p:cNvPr>
          <p:cNvSpPr/>
          <p:nvPr/>
        </p:nvSpPr>
        <p:spPr>
          <a:xfrm>
            <a:off x="3059010" y="4448226"/>
            <a:ext cx="2444196" cy="190483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1F404105-1D09-4455-69C2-D933D73E85AB}"/>
              </a:ext>
            </a:extLst>
          </p:cNvPr>
          <p:cNvCxnSpPr>
            <a:cxnSpLocks/>
          </p:cNvCxnSpPr>
          <p:nvPr/>
        </p:nvCxnSpPr>
        <p:spPr>
          <a:xfrm flipV="1">
            <a:off x="4227589" y="3016598"/>
            <a:ext cx="1" cy="29476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形 75" descr="徽章关注 轮廓">
            <a:extLst>
              <a:ext uri="{FF2B5EF4-FFF2-40B4-BE49-F238E27FC236}">
                <a16:creationId xmlns:a16="http://schemas.microsoft.com/office/drawing/2014/main" id="{F78E2987-5FD3-7482-C50C-8399F50C4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7589" y="3079214"/>
            <a:ext cx="261070" cy="261070"/>
          </a:xfrm>
          <a:prstGeom prst="rect">
            <a:avLst/>
          </a:prstGeom>
        </p:spPr>
      </p:pic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FA2F4A79-81CE-8FA6-D9FD-C185E323A219}"/>
              </a:ext>
            </a:extLst>
          </p:cNvPr>
          <p:cNvCxnSpPr>
            <a:cxnSpLocks/>
          </p:cNvCxnSpPr>
          <p:nvPr/>
        </p:nvCxnSpPr>
        <p:spPr>
          <a:xfrm>
            <a:off x="4139321" y="5550964"/>
            <a:ext cx="1" cy="30717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70E7EB26-76F4-1D58-4607-320668BAC16A}"/>
              </a:ext>
            </a:extLst>
          </p:cNvPr>
          <p:cNvSpPr txBox="1"/>
          <p:nvPr/>
        </p:nvSpPr>
        <p:spPr>
          <a:xfrm>
            <a:off x="3717222" y="2409677"/>
            <a:ext cx="119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1D S</a:t>
            </a:r>
            <a:r>
              <a:rPr lang="en-US" altLang="zh-CN" dirty="0"/>
              <a:t>ignal</a:t>
            </a:r>
            <a:endParaRPr lang="ko-KR" altLang="en-US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8D3855A4-65CF-5AF2-8F32-CB1E1D095D00}"/>
              </a:ext>
            </a:extLst>
          </p:cNvPr>
          <p:cNvSpPr txBox="1"/>
          <p:nvPr/>
        </p:nvSpPr>
        <p:spPr>
          <a:xfrm>
            <a:off x="3625646" y="6012295"/>
            <a:ext cx="128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2D </a:t>
            </a:r>
            <a:r>
              <a:rPr lang="en-US" altLang="zh-CN" dirty="0"/>
              <a:t>Metrix</a:t>
            </a:r>
            <a:endParaRPr lang="ko-KR" altLang="en-US" dirty="0"/>
          </a:p>
        </p:txBody>
      </p:sp>
      <p:sp>
        <p:nvSpPr>
          <p:cNvPr id="82" name="箭头: 下 81">
            <a:extLst>
              <a:ext uri="{FF2B5EF4-FFF2-40B4-BE49-F238E27FC236}">
                <a16:creationId xmlns:a16="http://schemas.microsoft.com/office/drawing/2014/main" id="{6A305A74-966D-6146-B2BD-CAFB78614446}"/>
              </a:ext>
            </a:extLst>
          </p:cNvPr>
          <p:cNvSpPr/>
          <p:nvPr/>
        </p:nvSpPr>
        <p:spPr>
          <a:xfrm rot="16200000">
            <a:off x="5659279" y="4960607"/>
            <a:ext cx="264870" cy="90087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箭头: 下 82">
            <a:extLst>
              <a:ext uri="{FF2B5EF4-FFF2-40B4-BE49-F238E27FC236}">
                <a16:creationId xmlns:a16="http://schemas.microsoft.com/office/drawing/2014/main" id="{E6FEB33B-439E-5F1D-8020-A5F12B9B2641}"/>
              </a:ext>
            </a:extLst>
          </p:cNvPr>
          <p:cNvSpPr/>
          <p:nvPr/>
        </p:nvSpPr>
        <p:spPr>
          <a:xfrm rot="16200000">
            <a:off x="5687146" y="3080550"/>
            <a:ext cx="240616" cy="88062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154CECE4-B3D1-4A36-0A3E-58F067EB0A59}"/>
              </a:ext>
            </a:extLst>
          </p:cNvPr>
          <p:cNvSpPr txBox="1"/>
          <p:nvPr/>
        </p:nvSpPr>
        <p:spPr>
          <a:xfrm>
            <a:off x="5961124" y="4302896"/>
            <a:ext cx="270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feature extraction to 1D</a:t>
            </a:r>
            <a:endParaRPr lang="ko-KR" altLang="en-US" dirty="0"/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7E39C7B7-84A3-A223-D036-F116C58D6FB8}"/>
              </a:ext>
            </a:extLst>
          </p:cNvPr>
          <p:cNvGrpSpPr/>
          <p:nvPr/>
        </p:nvGrpSpPr>
        <p:grpSpPr>
          <a:xfrm>
            <a:off x="8574544" y="3157094"/>
            <a:ext cx="744072" cy="2464263"/>
            <a:chOff x="8857128" y="3079214"/>
            <a:chExt cx="744072" cy="2464263"/>
          </a:xfrm>
        </p:grpSpPr>
        <p:sp>
          <p:nvSpPr>
            <p:cNvPr id="87" name="右中括号 86">
              <a:extLst>
                <a:ext uri="{FF2B5EF4-FFF2-40B4-BE49-F238E27FC236}">
                  <a16:creationId xmlns:a16="http://schemas.microsoft.com/office/drawing/2014/main" id="{96350150-1531-AC57-96E2-4FE18DE85B90}"/>
                </a:ext>
              </a:extLst>
            </p:cNvPr>
            <p:cNvSpPr/>
            <p:nvPr/>
          </p:nvSpPr>
          <p:spPr>
            <a:xfrm>
              <a:off x="8857128" y="3079214"/>
              <a:ext cx="299865" cy="2464263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95242282-8E4F-2D29-0D27-0538DEEEB20D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>
              <a:off x="9156993" y="4311346"/>
              <a:ext cx="4442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FFB414E0-87CC-F597-8A93-3FD8C2F786A0}"/>
              </a:ext>
            </a:extLst>
          </p:cNvPr>
          <p:cNvCxnSpPr>
            <a:cxnSpLocks/>
          </p:cNvCxnSpPr>
          <p:nvPr/>
        </p:nvCxnSpPr>
        <p:spPr>
          <a:xfrm>
            <a:off x="9941271" y="4389225"/>
            <a:ext cx="4397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DC2A5473-8372-B4D3-0A3D-84F607C5C642}"/>
              </a:ext>
            </a:extLst>
          </p:cNvPr>
          <p:cNvSpPr/>
          <p:nvPr/>
        </p:nvSpPr>
        <p:spPr>
          <a:xfrm>
            <a:off x="10355932" y="2758477"/>
            <a:ext cx="568991" cy="3077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A445560A-A9E6-AFBA-FA65-87AEB083328F}"/>
              </a:ext>
            </a:extLst>
          </p:cNvPr>
          <p:cNvSpPr txBox="1"/>
          <p:nvPr/>
        </p:nvSpPr>
        <p:spPr>
          <a:xfrm rot="10800000">
            <a:off x="10404187" y="3214206"/>
            <a:ext cx="461665" cy="2150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/>
              <a:t>TCN Classification</a:t>
            </a:r>
            <a:endParaRPr lang="ko-KR" altLang="en-US" dirty="0"/>
          </a:p>
        </p:txBody>
      </p:sp>
      <p:sp>
        <p:nvSpPr>
          <p:cNvPr id="100" name="矩形: 圆角 99">
            <a:extLst>
              <a:ext uri="{FF2B5EF4-FFF2-40B4-BE49-F238E27FC236}">
                <a16:creationId xmlns:a16="http://schemas.microsoft.com/office/drawing/2014/main" id="{E17EE4CE-5AF6-9A69-F21D-3727E3733F7C}"/>
              </a:ext>
            </a:extLst>
          </p:cNvPr>
          <p:cNvSpPr/>
          <p:nvPr/>
        </p:nvSpPr>
        <p:spPr>
          <a:xfrm>
            <a:off x="11418793" y="2804352"/>
            <a:ext cx="568991" cy="3077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33DA5FF4-8395-3D42-2AA3-EE8A2A41C0D7}"/>
              </a:ext>
            </a:extLst>
          </p:cNvPr>
          <p:cNvCxnSpPr>
            <a:cxnSpLocks/>
          </p:cNvCxnSpPr>
          <p:nvPr/>
        </p:nvCxnSpPr>
        <p:spPr>
          <a:xfrm>
            <a:off x="10981173" y="4407150"/>
            <a:ext cx="4397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2BF3EDD-467B-8175-9398-E6A894CB59C4}"/>
              </a:ext>
            </a:extLst>
          </p:cNvPr>
          <p:cNvSpPr txBox="1"/>
          <p:nvPr/>
        </p:nvSpPr>
        <p:spPr>
          <a:xfrm rot="10800000">
            <a:off x="11472455" y="3884299"/>
            <a:ext cx="461665" cy="1009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/>
              <a:t>Output</a:t>
            </a:r>
            <a:endParaRPr lang="ko-KR" altLang="en-US" dirty="0"/>
          </a:p>
        </p:txBody>
      </p:sp>
      <p:pic>
        <p:nvPicPr>
          <p:cNvPr id="103" name="图形 102" descr="徽章关注 轮廓">
            <a:extLst>
              <a:ext uri="{FF2B5EF4-FFF2-40B4-BE49-F238E27FC236}">
                <a16:creationId xmlns:a16="http://schemas.microsoft.com/office/drawing/2014/main" id="{B02A8C34-5ADB-6C87-2AD7-5BBC9E8BC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3655" y="1675315"/>
            <a:ext cx="261070" cy="261070"/>
          </a:xfrm>
          <a:prstGeom prst="rect">
            <a:avLst/>
          </a:prstGeom>
        </p:spPr>
      </p:pic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85AA62EC-0EF5-7AE0-FDFE-A3BD59B9D36C}"/>
              </a:ext>
            </a:extLst>
          </p:cNvPr>
          <p:cNvGrpSpPr/>
          <p:nvPr/>
        </p:nvGrpSpPr>
        <p:grpSpPr>
          <a:xfrm rot="16200000">
            <a:off x="7738054" y="3377967"/>
            <a:ext cx="3812447" cy="521309"/>
            <a:chOff x="760614" y="5005722"/>
            <a:chExt cx="4528561" cy="491319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97D4CEF2-A6E4-10DA-706B-3FD58F87C48A}"/>
                </a:ext>
              </a:extLst>
            </p:cNvPr>
            <p:cNvSpPr/>
            <p:nvPr/>
          </p:nvSpPr>
          <p:spPr>
            <a:xfrm>
              <a:off x="760614" y="5038380"/>
              <a:ext cx="4528561" cy="391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流程图: 接点 105">
              <a:extLst>
                <a:ext uri="{FF2B5EF4-FFF2-40B4-BE49-F238E27FC236}">
                  <a16:creationId xmlns:a16="http://schemas.microsoft.com/office/drawing/2014/main" id="{EE73381A-95D4-4927-00F1-3C54BC716490}"/>
                </a:ext>
              </a:extLst>
            </p:cNvPr>
            <p:cNvSpPr/>
            <p:nvPr/>
          </p:nvSpPr>
          <p:spPr>
            <a:xfrm>
              <a:off x="827851" y="5100165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流程图: 接点 106">
              <a:extLst>
                <a:ext uri="{FF2B5EF4-FFF2-40B4-BE49-F238E27FC236}">
                  <a16:creationId xmlns:a16="http://schemas.microsoft.com/office/drawing/2014/main" id="{428E7AA8-25E6-BB77-5624-B2010BCF6BBA}"/>
                </a:ext>
              </a:extLst>
            </p:cNvPr>
            <p:cNvSpPr/>
            <p:nvPr/>
          </p:nvSpPr>
          <p:spPr>
            <a:xfrm>
              <a:off x="1145425" y="5101432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流程图: 接点 107">
              <a:extLst>
                <a:ext uri="{FF2B5EF4-FFF2-40B4-BE49-F238E27FC236}">
                  <a16:creationId xmlns:a16="http://schemas.microsoft.com/office/drawing/2014/main" id="{5879F943-0A29-A2A1-9F62-9EE9E0B38D46}"/>
                </a:ext>
              </a:extLst>
            </p:cNvPr>
            <p:cNvSpPr/>
            <p:nvPr/>
          </p:nvSpPr>
          <p:spPr>
            <a:xfrm>
              <a:off x="1500412" y="511079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流程图: 接点 108">
              <a:extLst>
                <a:ext uri="{FF2B5EF4-FFF2-40B4-BE49-F238E27FC236}">
                  <a16:creationId xmlns:a16="http://schemas.microsoft.com/office/drawing/2014/main" id="{B85F9B2C-BC7A-28FE-930D-12CE92A26A7C}"/>
                </a:ext>
              </a:extLst>
            </p:cNvPr>
            <p:cNvSpPr/>
            <p:nvPr/>
          </p:nvSpPr>
          <p:spPr>
            <a:xfrm>
              <a:off x="3219512" y="5107490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0" name="流程图: 接点 109">
              <a:extLst>
                <a:ext uri="{FF2B5EF4-FFF2-40B4-BE49-F238E27FC236}">
                  <a16:creationId xmlns:a16="http://schemas.microsoft.com/office/drawing/2014/main" id="{0DD4F1B2-1216-51A7-9396-996E2123F021}"/>
                </a:ext>
              </a:extLst>
            </p:cNvPr>
            <p:cNvSpPr/>
            <p:nvPr/>
          </p:nvSpPr>
          <p:spPr>
            <a:xfrm>
              <a:off x="3546832" y="510781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流程图: 接点 110">
              <a:extLst>
                <a:ext uri="{FF2B5EF4-FFF2-40B4-BE49-F238E27FC236}">
                  <a16:creationId xmlns:a16="http://schemas.microsoft.com/office/drawing/2014/main" id="{5ECE4D82-E66D-A083-F580-9D372CE2464C}"/>
                </a:ext>
              </a:extLst>
            </p:cNvPr>
            <p:cNvSpPr/>
            <p:nvPr/>
          </p:nvSpPr>
          <p:spPr>
            <a:xfrm>
              <a:off x="1855398" y="5110802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流程图: 接点 111">
              <a:extLst>
                <a:ext uri="{FF2B5EF4-FFF2-40B4-BE49-F238E27FC236}">
                  <a16:creationId xmlns:a16="http://schemas.microsoft.com/office/drawing/2014/main" id="{CBDE2833-C1E6-9C42-6780-8F31B6F72F19}"/>
                </a:ext>
              </a:extLst>
            </p:cNvPr>
            <p:cNvSpPr/>
            <p:nvPr/>
          </p:nvSpPr>
          <p:spPr>
            <a:xfrm>
              <a:off x="2545964" y="510942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流程图: 接点 112">
              <a:extLst>
                <a:ext uri="{FF2B5EF4-FFF2-40B4-BE49-F238E27FC236}">
                  <a16:creationId xmlns:a16="http://schemas.microsoft.com/office/drawing/2014/main" id="{338BD2EC-7B47-058E-C54C-E3B19618FEF4}"/>
                </a:ext>
              </a:extLst>
            </p:cNvPr>
            <p:cNvSpPr/>
            <p:nvPr/>
          </p:nvSpPr>
          <p:spPr>
            <a:xfrm>
              <a:off x="2890927" y="5107600"/>
              <a:ext cx="278806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流程图: 接点 113">
              <a:extLst>
                <a:ext uri="{FF2B5EF4-FFF2-40B4-BE49-F238E27FC236}">
                  <a16:creationId xmlns:a16="http://schemas.microsoft.com/office/drawing/2014/main" id="{89BAF202-FA5E-C3ED-1444-223EA45EB237}"/>
                </a:ext>
              </a:extLst>
            </p:cNvPr>
            <p:cNvSpPr/>
            <p:nvPr/>
          </p:nvSpPr>
          <p:spPr>
            <a:xfrm>
              <a:off x="2210384" y="5111805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流程图: 接点 114">
              <a:extLst>
                <a:ext uri="{FF2B5EF4-FFF2-40B4-BE49-F238E27FC236}">
                  <a16:creationId xmlns:a16="http://schemas.microsoft.com/office/drawing/2014/main" id="{52254A57-E3B3-29D9-5F65-FBFF843D443A}"/>
                </a:ext>
              </a:extLst>
            </p:cNvPr>
            <p:cNvSpPr/>
            <p:nvPr/>
          </p:nvSpPr>
          <p:spPr>
            <a:xfrm>
              <a:off x="4275613" y="511107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流程图: 接点 115">
              <a:extLst>
                <a:ext uri="{FF2B5EF4-FFF2-40B4-BE49-F238E27FC236}">
                  <a16:creationId xmlns:a16="http://schemas.microsoft.com/office/drawing/2014/main" id="{D684CD4F-E7F8-E098-88BF-51E0896A7C66}"/>
                </a:ext>
              </a:extLst>
            </p:cNvPr>
            <p:cNvSpPr/>
            <p:nvPr/>
          </p:nvSpPr>
          <p:spPr>
            <a:xfrm>
              <a:off x="4614565" y="5111684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流程图: 接点 116">
              <a:extLst>
                <a:ext uri="{FF2B5EF4-FFF2-40B4-BE49-F238E27FC236}">
                  <a16:creationId xmlns:a16="http://schemas.microsoft.com/office/drawing/2014/main" id="{D0639AB9-5533-4BC4-BB3B-82CEA3692906}"/>
                </a:ext>
              </a:extLst>
            </p:cNvPr>
            <p:cNvSpPr/>
            <p:nvPr/>
          </p:nvSpPr>
          <p:spPr>
            <a:xfrm>
              <a:off x="4965014" y="5107490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F31356D7-EC19-A7EE-7E2C-5F0D7416B27A}"/>
                </a:ext>
              </a:extLst>
            </p:cNvPr>
            <p:cNvSpPr txBox="1"/>
            <p:nvPr/>
          </p:nvSpPr>
          <p:spPr>
            <a:xfrm>
              <a:off x="3898576" y="5005722"/>
              <a:ext cx="168902" cy="49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</a:t>
              </a:r>
              <a:endParaRPr lang="ko-KR" altLang="en-US" dirty="0"/>
            </a:p>
          </p:txBody>
        </p:sp>
      </p:grpSp>
      <p:sp>
        <p:nvSpPr>
          <p:cNvPr id="119" name="文本框 118">
            <a:extLst>
              <a:ext uri="{FF2B5EF4-FFF2-40B4-BE49-F238E27FC236}">
                <a16:creationId xmlns:a16="http://schemas.microsoft.com/office/drawing/2014/main" id="{AECB0834-09D3-84F2-4D18-42DCACA164E6}"/>
              </a:ext>
            </a:extLst>
          </p:cNvPr>
          <p:cNvSpPr txBox="1"/>
          <p:nvPr/>
        </p:nvSpPr>
        <p:spPr>
          <a:xfrm rot="10800000">
            <a:off x="9360621" y="5577216"/>
            <a:ext cx="461665" cy="8934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/>
              <a:t>Feature</a:t>
            </a:r>
            <a:endParaRPr lang="ko-KR" altLang="en-US" dirty="0"/>
          </a:p>
        </p:txBody>
      </p:sp>
      <p:pic>
        <p:nvPicPr>
          <p:cNvPr id="120" name="图形 119" descr="徽章关注 轮廓">
            <a:extLst>
              <a:ext uri="{FF2B5EF4-FFF2-40B4-BE49-F238E27FC236}">
                <a16:creationId xmlns:a16="http://schemas.microsoft.com/office/drawing/2014/main" id="{FEDA3CDF-7FFB-BC9C-6707-E0340D8351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30438" y="5570151"/>
            <a:ext cx="301340" cy="261070"/>
          </a:xfrm>
          <a:prstGeom prst="rect">
            <a:avLst/>
          </a:prstGeom>
        </p:spPr>
      </p:pic>
      <p:pic>
        <p:nvPicPr>
          <p:cNvPr id="121" name="图形 120" descr="徽章关注 轮廓">
            <a:extLst>
              <a:ext uri="{FF2B5EF4-FFF2-40B4-BE49-F238E27FC236}">
                <a16:creationId xmlns:a16="http://schemas.microsoft.com/office/drawing/2014/main" id="{94A76859-38EA-02C5-1E46-8F6EED988E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89205" y="4089613"/>
            <a:ext cx="301340" cy="317537"/>
          </a:xfrm>
          <a:prstGeom prst="rect">
            <a:avLst/>
          </a:prstGeom>
        </p:spPr>
      </p:pic>
      <p:pic>
        <p:nvPicPr>
          <p:cNvPr id="124" name="图形 123" descr="徽章 1 轮廓">
            <a:extLst>
              <a:ext uri="{FF2B5EF4-FFF2-40B4-BE49-F238E27FC236}">
                <a16:creationId xmlns:a16="http://schemas.microsoft.com/office/drawing/2014/main" id="{9730F9BC-3440-3E79-C63B-96CF627F87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981494">
            <a:off x="2874378" y="3646862"/>
            <a:ext cx="322752" cy="322752"/>
          </a:xfrm>
          <a:prstGeom prst="rect">
            <a:avLst/>
          </a:prstGeom>
        </p:spPr>
      </p:pic>
      <p:pic>
        <p:nvPicPr>
          <p:cNvPr id="125" name="图形 124" descr="徽章 1 轮廓">
            <a:extLst>
              <a:ext uri="{FF2B5EF4-FFF2-40B4-BE49-F238E27FC236}">
                <a16:creationId xmlns:a16="http://schemas.microsoft.com/office/drawing/2014/main" id="{15F8636D-5C1D-629A-BB2F-6711ED9156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76620" y="3164361"/>
            <a:ext cx="322752" cy="322752"/>
          </a:xfrm>
          <a:prstGeom prst="rect">
            <a:avLst/>
          </a:prstGeom>
        </p:spPr>
      </p:pic>
      <p:pic>
        <p:nvPicPr>
          <p:cNvPr id="127" name="图形 126" descr="徽章 轮廓">
            <a:extLst>
              <a:ext uri="{FF2B5EF4-FFF2-40B4-BE49-F238E27FC236}">
                <a16:creationId xmlns:a16="http://schemas.microsoft.com/office/drawing/2014/main" id="{7D073F47-F907-2EAA-CA14-F97E3D5866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649755">
            <a:off x="2805018" y="4812757"/>
            <a:ext cx="312777" cy="332017"/>
          </a:xfrm>
          <a:prstGeom prst="rect">
            <a:avLst/>
          </a:prstGeom>
        </p:spPr>
      </p:pic>
      <p:pic>
        <p:nvPicPr>
          <p:cNvPr id="128" name="图形 127" descr="徽章 轮廓">
            <a:extLst>
              <a:ext uri="{FF2B5EF4-FFF2-40B4-BE49-F238E27FC236}">
                <a16:creationId xmlns:a16="http://schemas.microsoft.com/office/drawing/2014/main" id="{D9E97342-EAE8-C0C0-122C-55B69F4E13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76620" y="5468006"/>
            <a:ext cx="312777" cy="3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0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B9FCA-17CC-8743-D8DC-0F8CB077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Process (Method Ⅱ</a:t>
            </a:r>
            <a:r>
              <a:rPr lang="en-US" altLang="ko-KR" b="1" dirty="0"/>
              <a:t> </a:t>
            </a:r>
            <a:r>
              <a:rPr lang="en-US" altLang="ko-KR" dirty="0"/>
              <a:t>)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2D matrix + 2D model</a:t>
            </a:r>
            <a:endParaRPr lang="ko-KR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ED9A25-40BA-FF62-1078-7635907F7670}"/>
              </a:ext>
            </a:extLst>
          </p:cNvPr>
          <p:cNvGrpSpPr/>
          <p:nvPr/>
        </p:nvGrpSpPr>
        <p:grpSpPr>
          <a:xfrm>
            <a:off x="1046920" y="1751805"/>
            <a:ext cx="10358696" cy="667647"/>
            <a:chOff x="1046920" y="1751805"/>
            <a:chExt cx="10358696" cy="667647"/>
          </a:xfrm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6F6B692B-A5F2-65CA-FFF4-54F6C271D851}"/>
                </a:ext>
              </a:extLst>
            </p:cNvPr>
            <p:cNvSpPr/>
            <p:nvPr/>
          </p:nvSpPr>
          <p:spPr>
            <a:xfrm>
              <a:off x="1046920" y="1777516"/>
              <a:ext cx="2439991" cy="616226"/>
            </a:xfrm>
            <a:prstGeom prst="homePlate">
              <a:avLst/>
            </a:prstGeom>
            <a:solidFill>
              <a:srgbClr val="FDE9F3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data preprocessing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箭头: 五边形 16">
              <a:extLst>
                <a:ext uri="{FF2B5EF4-FFF2-40B4-BE49-F238E27FC236}">
                  <a16:creationId xmlns:a16="http://schemas.microsoft.com/office/drawing/2014/main" id="{212B3FBC-D410-7A5C-0AE0-994A925838E0}"/>
                </a:ext>
              </a:extLst>
            </p:cNvPr>
            <p:cNvSpPr/>
            <p:nvPr/>
          </p:nvSpPr>
          <p:spPr>
            <a:xfrm>
              <a:off x="3708759" y="1751805"/>
              <a:ext cx="2387241" cy="667647"/>
            </a:xfrm>
            <a:prstGeom prst="homePlat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data augmentation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箭头: 五边形 17">
              <a:extLst>
                <a:ext uri="{FF2B5EF4-FFF2-40B4-BE49-F238E27FC236}">
                  <a16:creationId xmlns:a16="http://schemas.microsoft.com/office/drawing/2014/main" id="{DC5BD273-CDE7-8CAC-F841-30243EE8AD30}"/>
                </a:ext>
              </a:extLst>
            </p:cNvPr>
            <p:cNvSpPr/>
            <p:nvPr/>
          </p:nvSpPr>
          <p:spPr>
            <a:xfrm>
              <a:off x="6317848" y="1751805"/>
              <a:ext cx="2539640" cy="667647"/>
            </a:xfrm>
            <a:prstGeom prst="homePlat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short-time Fourier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箭头: 五边形 18">
              <a:extLst>
                <a:ext uri="{FF2B5EF4-FFF2-40B4-BE49-F238E27FC236}">
                  <a16:creationId xmlns:a16="http://schemas.microsoft.com/office/drawing/2014/main" id="{DBC18EC7-F631-5BF8-EA96-78A05E4991C7}"/>
                </a:ext>
              </a:extLst>
            </p:cNvPr>
            <p:cNvSpPr/>
            <p:nvPr/>
          </p:nvSpPr>
          <p:spPr>
            <a:xfrm>
              <a:off x="9200322" y="1751805"/>
              <a:ext cx="2205294" cy="667647"/>
            </a:xfrm>
            <a:prstGeom prst="homePlat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Vit model result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A248EB8D-11A6-8C17-7209-50049DEA5D89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B85442B-7556-C935-0322-E1347FBB5EC4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75C06A4-B8AE-0BF8-FF4A-EF4009788D31}"/>
              </a:ext>
            </a:extLst>
          </p:cNvPr>
          <p:cNvSpPr txBox="1"/>
          <p:nvPr/>
        </p:nvSpPr>
        <p:spPr>
          <a:xfrm>
            <a:off x="11710416" y="6504432"/>
            <a:ext cx="5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54614B7-B2C2-5DAA-417A-47AAFB0C9724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A08784FA-9599-C71B-EB38-F32ACE9853B8}"/>
              </a:ext>
            </a:extLst>
          </p:cNvPr>
          <p:cNvSpPr txBox="1"/>
          <p:nvPr/>
        </p:nvSpPr>
        <p:spPr>
          <a:xfrm>
            <a:off x="977878" y="2701278"/>
            <a:ext cx="887564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600" dirty="0"/>
              <a:t>Data reading: </a:t>
            </a:r>
            <a:r>
              <a:rPr lang="en-US" altLang="zh-CN" sz="1600" b="1" dirty="0"/>
              <a:t>select 18 channels from 24 channels</a:t>
            </a:r>
          </a:p>
          <a:p>
            <a:pPr marL="342900" indent="-342900">
              <a:buAutoNum type="arabicPeriod"/>
            </a:pPr>
            <a:endParaRPr lang="en-US" altLang="ko-KR" sz="1600" dirty="0"/>
          </a:p>
          <a:p>
            <a:pPr lvl="1"/>
            <a:r>
              <a:rPr lang="en-US" altLang="ko-KR" sz="1600" dirty="0"/>
              <a:t>channels : [u'FP1-F7', u'F7-T7', u'T7-P7', u'P7-O1', u'FP1-F3', u'F3-C3', u'C3-P3', u'P3-O1’,                   u'FP2-F4’, u'F4-C4', u'C4-P4', u'P4-O2', u'FP2-F8', u'F8-T8', u'T8-P8-0', u'P8-O2', </a:t>
            </a:r>
            <a:r>
              <a:rPr lang="en-US" altLang="ko-KR" sz="1600" dirty="0" err="1"/>
              <a:t>u'FZ</a:t>
            </a:r>
            <a:r>
              <a:rPr lang="en-US" altLang="ko-KR" sz="1600" dirty="0"/>
              <a:t>-CZ’, </a:t>
            </a:r>
            <a:r>
              <a:rPr lang="en-US" altLang="ko-KR" sz="1600" dirty="0" err="1"/>
              <a:t>u'CZ</a:t>
            </a:r>
            <a:r>
              <a:rPr lang="en-US" altLang="ko-KR" sz="1600" dirty="0"/>
              <a:t>-PZ’]</a:t>
            </a:r>
          </a:p>
          <a:p>
            <a:endParaRPr lang="en-US" altLang="ko-KR" sz="1600" dirty="0"/>
          </a:p>
          <a:p>
            <a:r>
              <a:rPr lang="en-US" altLang="ko-KR" sz="1600" dirty="0"/>
              <a:t>2. Data sampling:</a:t>
            </a:r>
          </a:p>
          <a:p>
            <a:endParaRPr lang="en-US" altLang="ko-KR" sz="1600" dirty="0"/>
          </a:p>
          <a:p>
            <a:r>
              <a:rPr lang="en-US" altLang="ko-KR" sz="1600" dirty="0"/>
              <a:t>    </a:t>
            </a:r>
            <a:r>
              <a:rPr lang="en-US" altLang="ko-KR" sz="1600" b="1" dirty="0"/>
              <a:t>30 minutes </a:t>
            </a:r>
            <a:r>
              <a:rPr lang="en-US" altLang="ko-KR" sz="1600" dirty="0"/>
              <a:t>sampling frequency, 256 sampling points per second</a:t>
            </a:r>
          </a:p>
          <a:p>
            <a:endParaRPr lang="en-US" altLang="ko-KR" sz="1600" dirty="0"/>
          </a:p>
          <a:p>
            <a:r>
              <a:rPr lang="en-US" altLang="ko-KR" sz="1600" dirty="0"/>
              <a:t>3. Data cutting:</a:t>
            </a:r>
          </a:p>
          <a:p>
            <a:r>
              <a:rPr lang="en-US" altLang="ko-KR" sz="1600" dirty="0"/>
              <a:t>  </a:t>
            </a:r>
          </a:p>
          <a:p>
            <a:r>
              <a:rPr lang="en-US" altLang="ko-KR" sz="1600" dirty="0"/>
              <a:t>     </a:t>
            </a:r>
            <a:r>
              <a:rPr lang="en-US" altLang="ko-KR" sz="1600" b="1" dirty="0"/>
              <a:t>preictal</a:t>
            </a:r>
            <a:r>
              <a:rPr lang="en-US" altLang="ko-KR" sz="1600" dirty="0"/>
              <a:t>: 0.5 hours before the onset of seizures</a:t>
            </a:r>
          </a:p>
          <a:p>
            <a:r>
              <a:rPr lang="en-US" altLang="ko-KR" sz="1600" dirty="0"/>
              <a:t>    </a:t>
            </a:r>
            <a:r>
              <a:rPr lang="en-US" altLang="ko-KR" sz="1600" b="1" dirty="0"/>
              <a:t> interictal</a:t>
            </a:r>
            <a:r>
              <a:rPr lang="en-US" altLang="ko-KR" sz="1600" dirty="0"/>
              <a:t>: 4 hours before preictal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28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B9FCA-17CC-8743-D8DC-0F8CB077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Process (Method Ⅱ</a:t>
            </a:r>
            <a:r>
              <a:rPr lang="en-US" altLang="ko-KR" b="1" dirty="0"/>
              <a:t>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248EB8D-11A6-8C17-7209-50049DEA5D89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B85442B-7556-C935-0322-E1347FBB5EC4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75C06A4-B8AE-0BF8-FF4A-EF4009788D31}"/>
              </a:ext>
            </a:extLst>
          </p:cNvPr>
          <p:cNvSpPr txBox="1"/>
          <p:nvPr/>
        </p:nvSpPr>
        <p:spPr>
          <a:xfrm>
            <a:off x="11710416" y="6504432"/>
            <a:ext cx="5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54614B7-B2C2-5DAA-417A-47AAFB0C9724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B75869A7-65F2-A100-3C84-77CE49CFB234}"/>
              </a:ext>
            </a:extLst>
          </p:cNvPr>
          <p:cNvSpPr txBox="1"/>
          <p:nvPr/>
        </p:nvSpPr>
        <p:spPr>
          <a:xfrm flipH="1">
            <a:off x="1036319" y="2891181"/>
            <a:ext cx="3159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oversampling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85CD5395-70D7-F321-412D-13DFE926BE30}"/>
              </a:ext>
            </a:extLst>
          </p:cNvPr>
          <p:cNvGrpSpPr/>
          <p:nvPr/>
        </p:nvGrpSpPr>
        <p:grpSpPr>
          <a:xfrm>
            <a:off x="649542" y="3445393"/>
            <a:ext cx="4996638" cy="2273244"/>
            <a:chOff x="548949" y="3515142"/>
            <a:chExt cx="4996638" cy="227324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A77438F-505B-3343-506A-0E32AF37A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949" y="3515142"/>
              <a:ext cx="4596509" cy="2273244"/>
            </a:xfrm>
            <a:prstGeom prst="rect">
              <a:avLst/>
            </a:prstGeom>
          </p:spPr>
        </p:pic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9473ACCF-9C46-A0A1-BC29-299BF1C664C2}"/>
                </a:ext>
              </a:extLst>
            </p:cNvPr>
            <p:cNvGrpSpPr/>
            <p:nvPr/>
          </p:nvGrpSpPr>
          <p:grpSpPr>
            <a:xfrm>
              <a:off x="4629079" y="4030184"/>
              <a:ext cx="916508" cy="1468320"/>
              <a:chOff x="4115476" y="4612145"/>
              <a:chExt cx="916508" cy="1468320"/>
            </a:xfrm>
          </p:grpSpPr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1CE1DA3E-5608-0750-E3D3-881E9C82A4A5}"/>
                  </a:ext>
                </a:extLst>
              </p:cNvPr>
              <p:cNvSpPr txBox="1"/>
              <p:nvPr/>
            </p:nvSpPr>
            <p:spPr>
              <a:xfrm>
                <a:off x="4115476" y="5849633"/>
                <a:ext cx="8021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/>
                  <a:t>N*18 </a:t>
                </a:r>
                <a:r>
                  <a:rPr lang="en-US" altLang="zh-CN" sz="900" dirty="0"/>
                  <a:t>data</a:t>
                </a:r>
                <a:endParaRPr lang="ko-KR" altLang="en-US" sz="900" dirty="0"/>
              </a:p>
            </p:txBody>
          </p:sp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C07C29EE-22E0-85C5-49E3-0F1A3E634143}"/>
                  </a:ext>
                </a:extLst>
              </p:cNvPr>
              <p:cNvSpPr txBox="1"/>
              <p:nvPr/>
            </p:nvSpPr>
            <p:spPr>
              <a:xfrm>
                <a:off x="4264812" y="4612145"/>
                <a:ext cx="7671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/>
                  <a:t>N*18 </a:t>
                </a:r>
                <a:r>
                  <a:rPr lang="en-US" altLang="zh-CN" sz="900" dirty="0"/>
                  <a:t>data</a:t>
                </a:r>
                <a:endParaRPr lang="ko-KR" altLang="en-US" sz="900" dirty="0"/>
              </a:p>
            </p:txBody>
          </p:sp>
        </p:grp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A9EC850A-0A6F-01CD-8590-B3E29062BB38}"/>
              </a:ext>
            </a:extLst>
          </p:cNvPr>
          <p:cNvGrpSpPr/>
          <p:nvPr/>
        </p:nvGrpSpPr>
        <p:grpSpPr>
          <a:xfrm>
            <a:off x="6682305" y="3500942"/>
            <a:ext cx="5403135" cy="2429808"/>
            <a:chOff x="6718133" y="3428999"/>
            <a:chExt cx="5403135" cy="2429808"/>
          </a:xfrm>
        </p:grpSpPr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9A798805-3F10-F2D3-16C1-CF51DCA45AB3}"/>
                </a:ext>
              </a:extLst>
            </p:cNvPr>
            <p:cNvGrpSpPr/>
            <p:nvPr/>
          </p:nvGrpSpPr>
          <p:grpSpPr>
            <a:xfrm>
              <a:off x="6718133" y="3428999"/>
              <a:ext cx="5403135" cy="2239973"/>
              <a:chOff x="5324934" y="3558698"/>
              <a:chExt cx="6716245" cy="2533289"/>
            </a:xfrm>
          </p:grpSpPr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CF969491-ECF3-29D7-9E00-B7E79AB886A8}"/>
                  </a:ext>
                </a:extLst>
              </p:cNvPr>
              <p:cNvGrpSpPr/>
              <p:nvPr/>
            </p:nvGrpSpPr>
            <p:grpSpPr>
              <a:xfrm>
                <a:off x="5980176" y="3558698"/>
                <a:ext cx="5067647" cy="890390"/>
                <a:chOff x="5616942" y="3283052"/>
                <a:chExt cx="5029509" cy="841086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E03926AA-734C-D42F-128F-EB3E3735DA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942" y="3298816"/>
                  <a:ext cx="4944164" cy="452920"/>
                </a:xfrm>
                <a:prstGeom prst="rect">
                  <a:avLst/>
                </a:prstGeom>
              </p:spPr>
            </p:pic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B2FFA004-9F1D-5FC9-577F-816626148C3A}"/>
                    </a:ext>
                  </a:extLst>
                </p:cNvPr>
                <p:cNvSpPr/>
                <p:nvPr/>
              </p:nvSpPr>
              <p:spPr>
                <a:xfrm>
                  <a:off x="5616942" y="3283052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EC5C8F27-D26D-ECEA-B3C7-F125570EBCA4}"/>
                    </a:ext>
                  </a:extLst>
                </p:cNvPr>
                <p:cNvSpPr/>
                <p:nvPr/>
              </p:nvSpPr>
              <p:spPr>
                <a:xfrm>
                  <a:off x="6096000" y="3283052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5A05F1B9-7F70-9E0B-D888-635A99DE421A}"/>
                    </a:ext>
                  </a:extLst>
                </p:cNvPr>
                <p:cNvSpPr/>
                <p:nvPr/>
              </p:nvSpPr>
              <p:spPr>
                <a:xfrm>
                  <a:off x="6584202" y="3283052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0AA19D4B-95B2-D789-5383-0D526B6C0557}"/>
                    </a:ext>
                  </a:extLst>
                </p:cNvPr>
                <p:cNvSpPr/>
                <p:nvPr/>
              </p:nvSpPr>
              <p:spPr>
                <a:xfrm>
                  <a:off x="10085096" y="3300568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40523FA-87DE-3CEA-EE8B-C51D5CBABB22}"/>
                    </a:ext>
                  </a:extLst>
                </p:cNvPr>
                <p:cNvSpPr/>
                <p:nvPr/>
              </p:nvSpPr>
              <p:spPr>
                <a:xfrm>
                  <a:off x="9596894" y="3300482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5008101B-3049-B10E-D69A-B829094692DD}"/>
                    </a:ext>
                  </a:extLst>
                </p:cNvPr>
                <p:cNvSpPr/>
                <p:nvPr/>
              </p:nvSpPr>
              <p:spPr>
                <a:xfrm>
                  <a:off x="9108692" y="3295549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55" name="组合 54">
                  <a:extLst>
                    <a:ext uri="{FF2B5EF4-FFF2-40B4-BE49-F238E27FC236}">
                      <a16:creationId xmlns:a16="http://schemas.microsoft.com/office/drawing/2014/main" id="{BFF3D516-EABD-B12F-55A7-AEA6D9ACD00A}"/>
                    </a:ext>
                  </a:extLst>
                </p:cNvPr>
                <p:cNvGrpSpPr/>
                <p:nvPr/>
              </p:nvGrpSpPr>
              <p:grpSpPr>
                <a:xfrm>
                  <a:off x="5616942" y="3850188"/>
                  <a:ext cx="1537759" cy="262579"/>
                  <a:chOff x="5616942" y="3850188"/>
                  <a:chExt cx="1537759" cy="262579"/>
                </a:xfrm>
              </p:grpSpPr>
              <p:grpSp>
                <p:nvGrpSpPr>
                  <p:cNvPr id="44" name="组合 43">
                    <a:extLst>
                      <a:ext uri="{FF2B5EF4-FFF2-40B4-BE49-F238E27FC236}">
                        <a16:creationId xmlns:a16="http://schemas.microsoft.com/office/drawing/2014/main" id="{D3B531C2-4153-FCC7-C583-DAA784C09223}"/>
                      </a:ext>
                    </a:extLst>
                  </p:cNvPr>
                  <p:cNvGrpSpPr/>
                  <p:nvPr/>
                </p:nvGrpSpPr>
                <p:grpSpPr>
                  <a:xfrm>
                    <a:off x="5616942" y="3850188"/>
                    <a:ext cx="1446317" cy="64619"/>
                    <a:chOff x="5616942" y="5767297"/>
                    <a:chExt cx="1446317" cy="64619"/>
                  </a:xfrm>
                </p:grpSpPr>
                <p:sp>
                  <p:nvSpPr>
                    <p:cNvPr id="45" name="左中括号 44">
                      <a:extLst>
                        <a:ext uri="{FF2B5EF4-FFF2-40B4-BE49-F238E27FC236}">
                          <a16:creationId xmlns:a16="http://schemas.microsoft.com/office/drawing/2014/main" id="{C9EA9541-D0F7-3337-9A90-2A3CDC4FB1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07792" y="5076448"/>
                      <a:ext cx="64618" cy="1446317"/>
                    </a:xfrm>
                    <a:prstGeom prst="leftBracke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46" name="直接连接符 45">
                      <a:extLst>
                        <a:ext uri="{FF2B5EF4-FFF2-40B4-BE49-F238E27FC236}">
                          <a16:creationId xmlns:a16="http://schemas.microsoft.com/office/drawing/2014/main" id="{8D1E0158-3AC7-C649-5AB9-FFE4ACA512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096000" y="5767297"/>
                      <a:ext cx="0" cy="646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445A6872-4E3D-86A4-352C-02FB70E32D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589776" y="5767297"/>
                      <a:ext cx="0" cy="646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E2FDF2BC-FC64-4D06-5F3E-B19A042F20D0}"/>
                      </a:ext>
                    </a:extLst>
                  </p:cNvPr>
                  <p:cNvSpPr txBox="1"/>
                  <p:nvPr/>
                </p:nvSpPr>
                <p:spPr>
                  <a:xfrm>
                    <a:off x="5707536" y="3892822"/>
                    <a:ext cx="47905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dirty="0"/>
                      <a:t>30</a:t>
                    </a:r>
                    <a:r>
                      <a:rPr lang="en-US" altLang="zh-CN" sz="700" dirty="0"/>
                      <a:t>s</a:t>
                    </a:r>
                    <a:endParaRPr lang="ko-KR" altLang="en-US" sz="700" dirty="0"/>
                  </a:p>
                </p:txBody>
              </p:sp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43178A91-F7E2-B584-8EFF-E37CDBAB2BDB}"/>
                      </a:ext>
                    </a:extLst>
                  </p:cNvPr>
                  <p:cNvSpPr txBox="1"/>
                  <p:nvPr/>
                </p:nvSpPr>
                <p:spPr>
                  <a:xfrm>
                    <a:off x="6169985" y="3912712"/>
                    <a:ext cx="47905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dirty="0"/>
                      <a:t>30</a:t>
                    </a:r>
                    <a:r>
                      <a:rPr lang="en-US" altLang="zh-CN" sz="700" dirty="0"/>
                      <a:t>s</a:t>
                    </a:r>
                    <a:endParaRPr lang="ko-KR" altLang="en-US" sz="700" dirty="0"/>
                  </a:p>
                </p:txBody>
              </p:sp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BC48709F-8983-709E-EE86-F789FF6725D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5643" y="3897505"/>
                    <a:ext cx="47905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dirty="0"/>
                      <a:t>30</a:t>
                    </a:r>
                    <a:r>
                      <a:rPr lang="en-US" altLang="zh-CN" sz="700" dirty="0"/>
                      <a:t>s</a:t>
                    </a:r>
                    <a:endParaRPr lang="ko-KR" altLang="en-US" sz="700" dirty="0"/>
                  </a:p>
                </p:txBody>
              </p:sp>
            </p:grpSp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id="{062DC9F1-EE2A-D178-0178-D7B539126458}"/>
                    </a:ext>
                  </a:extLst>
                </p:cNvPr>
                <p:cNvGrpSpPr/>
                <p:nvPr/>
              </p:nvGrpSpPr>
              <p:grpSpPr>
                <a:xfrm>
                  <a:off x="9108692" y="3861559"/>
                  <a:ext cx="1537759" cy="262579"/>
                  <a:chOff x="5616942" y="3850188"/>
                  <a:chExt cx="1537759" cy="262579"/>
                </a:xfrm>
              </p:grpSpPr>
              <p:grpSp>
                <p:nvGrpSpPr>
                  <p:cNvPr id="57" name="组合 56">
                    <a:extLst>
                      <a:ext uri="{FF2B5EF4-FFF2-40B4-BE49-F238E27FC236}">
                        <a16:creationId xmlns:a16="http://schemas.microsoft.com/office/drawing/2014/main" id="{E5683D48-8A80-DB49-DDEF-ED898DF2FF58}"/>
                      </a:ext>
                    </a:extLst>
                  </p:cNvPr>
                  <p:cNvGrpSpPr/>
                  <p:nvPr/>
                </p:nvGrpSpPr>
                <p:grpSpPr>
                  <a:xfrm>
                    <a:off x="5616942" y="3850188"/>
                    <a:ext cx="1446317" cy="64619"/>
                    <a:chOff x="5616942" y="5767297"/>
                    <a:chExt cx="1446317" cy="64619"/>
                  </a:xfrm>
                </p:grpSpPr>
                <p:sp>
                  <p:nvSpPr>
                    <p:cNvPr id="61" name="左中括号 60">
                      <a:extLst>
                        <a:ext uri="{FF2B5EF4-FFF2-40B4-BE49-F238E27FC236}">
                          <a16:creationId xmlns:a16="http://schemas.microsoft.com/office/drawing/2014/main" id="{F569C86E-D1A6-C0F6-E67E-37D089C982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07792" y="5076448"/>
                      <a:ext cx="64618" cy="1446317"/>
                    </a:xfrm>
                    <a:prstGeom prst="leftBracke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62" name="直接连接符 61">
                      <a:extLst>
                        <a:ext uri="{FF2B5EF4-FFF2-40B4-BE49-F238E27FC236}">
                          <a16:creationId xmlns:a16="http://schemas.microsoft.com/office/drawing/2014/main" id="{C76B98A9-F0C0-5F73-85FB-2BA267D439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096000" y="5767297"/>
                      <a:ext cx="0" cy="646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接连接符 62">
                      <a:extLst>
                        <a:ext uri="{FF2B5EF4-FFF2-40B4-BE49-F238E27FC236}">
                          <a16:creationId xmlns:a16="http://schemas.microsoft.com/office/drawing/2014/main" id="{764F2692-2E50-346B-03A3-2E53CEF71B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589776" y="5767297"/>
                      <a:ext cx="0" cy="646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92894802-A178-52B0-C262-D5478365B0BB}"/>
                      </a:ext>
                    </a:extLst>
                  </p:cNvPr>
                  <p:cNvSpPr txBox="1"/>
                  <p:nvPr/>
                </p:nvSpPr>
                <p:spPr>
                  <a:xfrm>
                    <a:off x="5707536" y="3892822"/>
                    <a:ext cx="47905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dirty="0"/>
                      <a:t>30</a:t>
                    </a:r>
                    <a:r>
                      <a:rPr lang="en-US" altLang="zh-CN" sz="700" dirty="0"/>
                      <a:t>s</a:t>
                    </a:r>
                    <a:endParaRPr lang="ko-KR" altLang="en-US" sz="700" dirty="0"/>
                  </a:p>
                </p:txBody>
              </p:sp>
              <p:sp>
                <p:nvSpPr>
                  <p:cNvPr id="59" name="文本框 58">
                    <a:extLst>
                      <a:ext uri="{FF2B5EF4-FFF2-40B4-BE49-F238E27FC236}">
                        <a16:creationId xmlns:a16="http://schemas.microsoft.com/office/drawing/2014/main" id="{318F1AD1-8F09-C037-F7E0-96F8262A45EF}"/>
                      </a:ext>
                    </a:extLst>
                  </p:cNvPr>
                  <p:cNvSpPr txBox="1"/>
                  <p:nvPr/>
                </p:nvSpPr>
                <p:spPr>
                  <a:xfrm>
                    <a:off x="6169985" y="3912712"/>
                    <a:ext cx="47905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dirty="0"/>
                      <a:t>30</a:t>
                    </a:r>
                    <a:r>
                      <a:rPr lang="en-US" altLang="zh-CN" sz="700" dirty="0"/>
                      <a:t>s</a:t>
                    </a:r>
                    <a:endParaRPr lang="ko-KR" altLang="en-US" sz="700" dirty="0"/>
                  </a:p>
                </p:txBody>
              </p:sp>
              <p:sp>
                <p:nvSpPr>
                  <p:cNvPr id="60" name="文本框 59">
                    <a:extLst>
                      <a:ext uri="{FF2B5EF4-FFF2-40B4-BE49-F238E27FC236}">
                        <a16:creationId xmlns:a16="http://schemas.microsoft.com/office/drawing/2014/main" id="{9312D569-1697-55A2-1CFF-9561605ABEF4}"/>
                      </a:ext>
                    </a:extLst>
                  </p:cNvPr>
                  <p:cNvSpPr txBox="1"/>
                  <p:nvPr/>
                </p:nvSpPr>
                <p:spPr>
                  <a:xfrm>
                    <a:off x="6675643" y="3910530"/>
                    <a:ext cx="47905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dirty="0"/>
                      <a:t>30</a:t>
                    </a:r>
                    <a:r>
                      <a:rPr lang="en-US" altLang="zh-CN" sz="700" dirty="0"/>
                      <a:t>s</a:t>
                    </a:r>
                    <a:endParaRPr lang="ko-KR" altLang="en-US" sz="700" dirty="0"/>
                  </a:p>
                </p:txBody>
              </p:sp>
            </p:grpSp>
            <p:cxnSp>
              <p:nvCxnSpPr>
                <p:cNvPr id="81" name="直接箭头连接符 80">
                  <a:extLst>
                    <a:ext uri="{FF2B5EF4-FFF2-40B4-BE49-F238E27FC236}">
                      <a16:creationId xmlns:a16="http://schemas.microsoft.com/office/drawing/2014/main" id="{68E2D9B7-6652-4E4F-3D31-1ABB4E2EBA3B}"/>
                    </a:ext>
                  </a:extLst>
                </p:cNvPr>
                <p:cNvCxnSpPr/>
                <p:nvPr/>
              </p:nvCxnSpPr>
              <p:spPr>
                <a:xfrm>
                  <a:off x="7729728" y="3924083"/>
                  <a:ext cx="81686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4872CCE9-AA50-19B9-9D27-4108A900D5BC}"/>
                  </a:ext>
                </a:extLst>
              </p:cNvPr>
              <p:cNvGrpSpPr/>
              <p:nvPr/>
            </p:nvGrpSpPr>
            <p:grpSpPr>
              <a:xfrm>
                <a:off x="6018249" y="5678705"/>
                <a:ext cx="3695426" cy="413282"/>
                <a:chOff x="5616942" y="5167312"/>
                <a:chExt cx="4944165" cy="605812"/>
              </a:xfrm>
            </p:grpSpPr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04F8E611-FA95-7050-A99B-04D66C42A73E}"/>
                    </a:ext>
                  </a:extLst>
                </p:cNvPr>
                <p:cNvGrpSpPr/>
                <p:nvPr/>
              </p:nvGrpSpPr>
              <p:grpSpPr>
                <a:xfrm>
                  <a:off x="5616942" y="5703882"/>
                  <a:ext cx="1446316" cy="64620"/>
                  <a:chOff x="5616942" y="5767297"/>
                  <a:chExt cx="1446317" cy="64619"/>
                </a:xfrm>
              </p:grpSpPr>
              <p:sp>
                <p:nvSpPr>
                  <p:cNvPr id="69" name="左中括号 68">
                    <a:extLst>
                      <a:ext uri="{FF2B5EF4-FFF2-40B4-BE49-F238E27FC236}">
                        <a16:creationId xmlns:a16="http://schemas.microsoft.com/office/drawing/2014/main" id="{AD51BD04-F100-DD23-4298-0D6CB1A8D9E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07792" y="5076448"/>
                    <a:ext cx="64618" cy="1446317"/>
                  </a:xfrm>
                  <a:prstGeom prst="leftBracke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70" name="直接连接符 69">
                    <a:extLst>
                      <a:ext uri="{FF2B5EF4-FFF2-40B4-BE49-F238E27FC236}">
                        <a16:creationId xmlns:a16="http://schemas.microsoft.com/office/drawing/2014/main" id="{D928CE53-00B1-4761-CD16-78BE416407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96000" y="5767297"/>
                    <a:ext cx="0" cy="646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>
                    <a:extLst>
                      <a:ext uri="{FF2B5EF4-FFF2-40B4-BE49-F238E27FC236}">
                        <a16:creationId xmlns:a16="http://schemas.microsoft.com/office/drawing/2014/main" id="{89CE51B4-20DF-7DFC-2ABF-45A654BE16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589776" y="5767297"/>
                    <a:ext cx="0" cy="646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组合 72">
                  <a:extLst>
                    <a:ext uri="{FF2B5EF4-FFF2-40B4-BE49-F238E27FC236}">
                      <a16:creationId xmlns:a16="http://schemas.microsoft.com/office/drawing/2014/main" id="{4CC7CF9A-E1A9-262C-A6BE-E8F7CA65456E}"/>
                    </a:ext>
                  </a:extLst>
                </p:cNvPr>
                <p:cNvGrpSpPr/>
                <p:nvPr/>
              </p:nvGrpSpPr>
              <p:grpSpPr>
                <a:xfrm>
                  <a:off x="9091447" y="5708504"/>
                  <a:ext cx="1446317" cy="64620"/>
                  <a:chOff x="5616942" y="5767297"/>
                  <a:chExt cx="1446317" cy="64619"/>
                </a:xfrm>
              </p:grpSpPr>
              <p:sp>
                <p:nvSpPr>
                  <p:cNvPr id="77" name="左中括号 76">
                    <a:extLst>
                      <a:ext uri="{FF2B5EF4-FFF2-40B4-BE49-F238E27FC236}">
                        <a16:creationId xmlns:a16="http://schemas.microsoft.com/office/drawing/2014/main" id="{C87C08B6-E97D-D85A-0DCF-8E4B8BE631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07792" y="5076448"/>
                    <a:ext cx="64618" cy="1446317"/>
                  </a:xfrm>
                  <a:prstGeom prst="leftBracke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78" name="直接连接符 77">
                    <a:extLst>
                      <a:ext uri="{FF2B5EF4-FFF2-40B4-BE49-F238E27FC236}">
                        <a16:creationId xmlns:a16="http://schemas.microsoft.com/office/drawing/2014/main" id="{48E52261-E907-C0C1-BE6B-A6875AE198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96000" y="5767297"/>
                    <a:ext cx="0" cy="646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>
                    <a:extLst>
                      <a:ext uri="{FF2B5EF4-FFF2-40B4-BE49-F238E27FC236}">
                        <a16:creationId xmlns:a16="http://schemas.microsoft.com/office/drawing/2014/main" id="{E0D46B85-CC5A-C2C5-2B31-3B8A8E70CB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589776" y="5767297"/>
                    <a:ext cx="0" cy="646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组合 83">
                  <a:extLst>
                    <a:ext uri="{FF2B5EF4-FFF2-40B4-BE49-F238E27FC236}">
                      <a16:creationId xmlns:a16="http://schemas.microsoft.com/office/drawing/2014/main" id="{9B0D53A7-EB75-846B-5F4F-3B4E80DFCC9D}"/>
                    </a:ext>
                  </a:extLst>
                </p:cNvPr>
                <p:cNvGrpSpPr/>
                <p:nvPr/>
              </p:nvGrpSpPr>
              <p:grpSpPr>
                <a:xfrm>
                  <a:off x="5616942" y="5167312"/>
                  <a:ext cx="4944165" cy="605811"/>
                  <a:chOff x="5616942" y="5167312"/>
                  <a:chExt cx="4944165" cy="605811"/>
                </a:xfrm>
              </p:grpSpPr>
              <p:pic>
                <p:nvPicPr>
                  <p:cNvPr id="14" name="图片 13">
                    <a:extLst>
                      <a:ext uri="{FF2B5EF4-FFF2-40B4-BE49-F238E27FC236}">
                        <a16:creationId xmlns:a16="http://schemas.microsoft.com/office/drawing/2014/main" id="{26DA050D-85AE-252D-B621-F42ECE8977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616942" y="5197859"/>
                    <a:ext cx="4944165" cy="457264"/>
                  </a:xfrm>
                  <a:prstGeom prst="rect">
                    <a:avLst/>
                  </a:prstGeom>
                </p:spPr>
              </p:pic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5CE2F053-CC2A-6FC6-EDA8-92229448FBF2}"/>
                      </a:ext>
                    </a:extLst>
                  </p:cNvPr>
                  <p:cNvSpPr/>
                  <p:nvPr/>
                </p:nvSpPr>
                <p:spPr>
                  <a:xfrm>
                    <a:off x="5617464" y="5167312"/>
                    <a:ext cx="479058" cy="505088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F0D2F084-14F0-A975-AF86-4401D1F4CC78}"/>
                      </a:ext>
                    </a:extLst>
                  </p:cNvPr>
                  <p:cNvSpPr/>
                  <p:nvPr/>
                </p:nvSpPr>
                <p:spPr>
                  <a:xfrm>
                    <a:off x="6105144" y="5167312"/>
                    <a:ext cx="479058" cy="505088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13DD81F2-3678-32F0-34F9-7917E7720BBC}"/>
                      </a:ext>
                    </a:extLst>
                  </p:cNvPr>
                  <p:cNvSpPr/>
                  <p:nvPr/>
                </p:nvSpPr>
                <p:spPr>
                  <a:xfrm>
                    <a:off x="6592824" y="5167851"/>
                    <a:ext cx="479058" cy="505088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AE31FB4F-2A81-11C8-613C-98F3CCCFBE36}"/>
                      </a:ext>
                    </a:extLst>
                  </p:cNvPr>
                  <p:cNvSpPr/>
                  <p:nvPr/>
                </p:nvSpPr>
                <p:spPr>
                  <a:xfrm>
                    <a:off x="9578606" y="5173947"/>
                    <a:ext cx="479058" cy="505088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矩形 31">
                    <a:extLst>
                      <a:ext uri="{FF2B5EF4-FFF2-40B4-BE49-F238E27FC236}">
                        <a16:creationId xmlns:a16="http://schemas.microsoft.com/office/drawing/2014/main" id="{71403EA1-524A-7DCE-812B-BAA28F07C0AE}"/>
                      </a:ext>
                    </a:extLst>
                  </p:cNvPr>
                  <p:cNvSpPr/>
                  <p:nvPr/>
                </p:nvSpPr>
                <p:spPr>
                  <a:xfrm>
                    <a:off x="9090926" y="5173408"/>
                    <a:ext cx="479058" cy="505088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BBF1918C-2599-B735-8C3C-A60790BFD594}"/>
                      </a:ext>
                    </a:extLst>
                  </p:cNvPr>
                  <p:cNvSpPr/>
                  <p:nvPr/>
                </p:nvSpPr>
                <p:spPr>
                  <a:xfrm>
                    <a:off x="10063239" y="5175733"/>
                    <a:ext cx="479058" cy="505088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82" name="直接箭头连接符 81">
                    <a:extLst>
                      <a:ext uri="{FF2B5EF4-FFF2-40B4-BE49-F238E27FC236}">
                        <a16:creationId xmlns:a16="http://schemas.microsoft.com/office/drawing/2014/main" id="{43184718-F390-1B58-3AA4-8EF6CC0605AF}"/>
                      </a:ext>
                    </a:extLst>
                  </p:cNvPr>
                  <p:cNvCxnSpPr/>
                  <p:nvPr/>
                </p:nvCxnSpPr>
                <p:spPr>
                  <a:xfrm>
                    <a:off x="7729728" y="5773123"/>
                    <a:ext cx="816864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5645E377-17D0-56BB-0810-0A44B33DDAB4}"/>
                  </a:ext>
                </a:extLst>
              </p:cNvPr>
              <p:cNvGrpSpPr/>
              <p:nvPr/>
            </p:nvGrpSpPr>
            <p:grpSpPr>
              <a:xfrm>
                <a:off x="6018251" y="4852718"/>
                <a:ext cx="3685024" cy="592126"/>
                <a:chOff x="5616942" y="3283052"/>
                <a:chExt cx="4947212" cy="942029"/>
              </a:xfrm>
            </p:grpSpPr>
            <p:pic>
              <p:nvPicPr>
                <p:cNvPr id="87" name="图片 86">
                  <a:extLst>
                    <a:ext uri="{FF2B5EF4-FFF2-40B4-BE49-F238E27FC236}">
                      <a16:creationId xmlns:a16="http://schemas.microsoft.com/office/drawing/2014/main" id="{912DDC76-6450-0520-5108-F358674FA6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942" y="3298816"/>
                  <a:ext cx="4944164" cy="452920"/>
                </a:xfrm>
                <a:prstGeom prst="rect">
                  <a:avLst/>
                </a:prstGeom>
              </p:spPr>
            </p:pic>
            <p:sp>
              <p:nvSpPr>
                <p:cNvPr id="88" name="矩形 87">
                  <a:extLst>
                    <a:ext uri="{FF2B5EF4-FFF2-40B4-BE49-F238E27FC236}">
                      <a16:creationId xmlns:a16="http://schemas.microsoft.com/office/drawing/2014/main" id="{9B7332DA-9BCF-CE79-8EBB-55B7AC0872A0}"/>
                    </a:ext>
                  </a:extLst>
                </p:cNvPr>
                <p:cNvSpPr/>
                <p:nvPr/>
              </p:nvSpPr>
              <p:spPr>
                <a:xfrm>
                  <a:off x="5616942" y="3283052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BDD64105-120E-B35F-E0D4-FBC1CE656F85}"/>
                    </a:ext>
                  </a:extLst>
                </p:cNvPr>
                <p:cNvSpPr/>
                <p:nvPr/>
              </p:nvSpPr>
              <p:spPr>
                <a:xfrm>
                  <a:off x="6096000" y="3283052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4F39A42F-D706-66F9-385B-82D1E4E10A76}"/>
                    </a:ext>
                  </a:extLst>
                </p:cNvPr>
                <p:cNvSpPr/>
                <p:nvPr/>
              </p:nvSpPr>
              <p:spPr>
                <a:xfrm>
                  <a:off x="6584202" y="3283052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340E7BD6-53E3-43C5-CC12-60EC6FB9C099}"/>
                    </a:ext>
                  </a:extLst>
                </p:cNvPr>
                <p:cNvSpPr/>
                <p:nvPr/>
              </p:nvSpPr>
              <p:spPr>
                <a:xfrm>
                  <a:off x="10085096" y="3300568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EF134096-2653-DE64-8CB3-E10A77ECC209}"/>
                    </a:ext>
                  </a:extLst>
                </p:cNvPr>
                <p:cNvSpPr/>
                <p:nvPr/>
              </p:nvSpPr>
              <p:spPr>
                <a:xfrm>
                  <a:off x="9596894" y="3300482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EB001F9B-5957-66F6-3B8C-998A11FB61BF}"/>
                    </a:ext>
                  </a:extLst>
                </p:cNvPr>
                <p:cNvSpPr/>
                <p:nvPr/>
              </p:nvSpPr>
              <p:spPr>
                <a:xfrm>
                  <a:off x="9108692" y="3295549"/>
                  <a:ext cx="479058" cy="50508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94" name="组合 93">
                  <a:extLst>
                    <a:ext uri="{FF2B5EF4-FFF2-40B4-BE49-F238E27FC236}">
                      <a16:creationId xmlns:a16="http://schemas.microsoft.com/office/drawing/2014/main" id="{9E24169B-82F4-E513-3D08-D5B41D3B9989}"/>
                    </a:ext>
                  </a:extLst>
                </p:cNvPr>
                <p:cNvGrpSpPr/>
                <p:nvPr/>
              </p:nvGrpSpPr>
              <p:grpSpPr>
                <a:xfrm>
                  <a:off x="5616942" y="3850188"/>
                  <a:ext cx="1446317" cy="374893"/>
                  <a:chOff x="5616942" y="3850188"/>
                  <a:chExt cx="1446317" cy="374893"/>
                </a:xfrm>
              </p:grpSpPr>
              <p:grpSp>
                <p:nvGrpSpPr>
                  <p:cNvPr id="104" name="组合 103">
                    <a:extLst>
                      <a:ext uri="{FF2B5EF4-FFF2-40B4-BE49-F238E27FC236}">
                        <a16:creationId xmlns:a16="http://schemas.microsoft.com/office/drawing/2014/main" id="{CE5B0A6A-BD77-70A0-1631-7DCD8E84D284}"/>
                      </a:ext>
                    </a:extLst>
                  </p:cNvPr>
                  <p:cNvGrpSpPr/>
                  <p:nvPr/>
                </p:nvGrpSpPr>
                <p:grpSpPr>
                  <a:xfrm>
                    <a:off x="5616942" y="3850188"/>
                    <a:ext cx="1446317" cy="64619"/>
                    <a:chOff x="5616942" y="5767297"/>
                    <a:chExt cx="1446317" cy="64619"/>
                  </a:xfrm>
                </p:grpSpPr>
                <p:sp>
                  <p:nvSpPr>
                    <p:cNvPr id="108" name="左中括号 107">
                      <a:extLst>
                        <a:ext uri="{FF2B5EF4-FFF2-40B4-BE49-F238E27FC236}">
                          <a16:creationId xmlns:a16="http://schemas.microsoft.com/office/drawing/2014/main" id="{1612963E-7FA2-4996-99E3-AC4B361B11A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07792" y="5076448"/>
                      <a:ext cx="64618" cy="1446317"/>
                    </a:xfrm>
                    <a:prstGeom prst="leftBracke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109" name="直接连接符 108">
                      <a:extLst>
                        <a:ext uri="{FF2B5EF4-FFF2-40B4-BE49-F238E27FC236}">
                          <a16:creationId xmlns:a16="http://schemas.microsoft.com/office/drawing/2014/main" id="{8D02292C-97CA-443B-35AA-1F47C2B79B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096000" y="5767297"/>
                      <a:ext cx="0" cy="646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接连接符 109">
                      <a:extLst>
                        <a:ext uri="{FF2B5EF4-FFF2-40B4-BE49-F238E27FC236}">
                          <a16:creationId xmlns:a16="http://schemas.microsoft.com/office/drawing/2014/main" id="{84C56C42-79DC-CEFA-E147-2D9A78616F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589776" y="5767297"/>
                      <a:ext cx="0" cy="646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5" name="文本框 104">
                    <a:extLst>
                      <a:ext uri="{FF2B5EF4-FFF2-40B4-BE49-F238E27FC236}">
                        <a16:creationId xmlns:a16="http://schemas.microsoft.com/office/drawing/2014/main" id="{2675F89B-447A-75E8-B30C-6E13E8CFAB50}"/>
                      </a:ext>
                    </a:extLst>
                  </p:cNvPr>
                  <p:cNvSpPr txBox="1"/>
                  <p:nvPr/>
                </p:nvSpPr>
                <p:spPr>
                  <a:xfrm>
                    <a:off x="5625258" y="3892821"/>
                    <a:ext cx="561337" cy="3322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600" dirty="0"/>
                      <a:t>30</a:t>
                    </a:r>
                    <a:r>
                      <a:rPr lang="en-US" altLang="zh-CN" sz="600" dirty="0"/>
                      <a:t>s</a:t>
                    </a:r>
                    <a:endParaRPr lang="ko-KR" altLang="en-US" sz="600" dirty="0"/>
                  </a:p>
                </p:txBody>
              </p:sp>
            </p:grpSp>
            <p:grpSp>
              <p:nvGrpSpPr>
                <p:cNvPr id="97" name="组合 96">
                  <a:extLst>
                    <a:ext uri="{FF2B5EF4-FFF2-40B4-BE49-F238E27FC236}">
                      <a16:creationId xmlns:a16="http://schemas.microsoft.com/office/drawing/2014/main" id="{8B9A9CEA-A88F-3787-C534-B5B521013705}"/>
                    </a:ext>
                  </a:extLst>
                </p:cNvPr>
                <p:cNvGrpSpPr/>
                <p:nvPr/>
              </p:nvGrpSpPr>
              <p:grpSpPr>
                <a:xfrm>
                  <a:off x="9108692" y="3861559"/>
                  <a:ext cx="1446318" cy="64618"/>
                  <a:chOff x="5616942" y="5767297"/>
                  <a:chExt cx="1446317" cy="64619"/>
                </a:xfrm>
              </p:grpSpPr>
              <p:sp>
                <p:nvSpPr>
                  <p:cNvPr id="101" name="左中括号 100">
                    <a:extLst>
                      <a:ext uri="{FF2B5EF4-FFF2-40B4-BE49-F238E27FC236}">
                        <a16:creationId xmlns:a16="http://schemas.microsoft.com/office/drawing/2014/main" id="{17C961DF-A9DB-4281-D7B0-9A150D6FE7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07792" y="5076448"/>
                    <a:ext cx="64618" cy="1446317"/>
                  </a:xfrm>
                  <a:prstGeom prst="leftBracke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102" name="直接连接符 101">
                    <a:extLst>
                      <a:ext uri="{FF2B5EF4-FFF2-40B4-BE49-F238E27FC236}">
                        <a16:creationId xmlns:a16="http://schemas.microsoft.com/office/drawing/2014/main" id="{34E59F9E-5F6D-9D19-4189-7BAA28D99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96000" y="5767297"/>
                    <a:ext cx="0" cy="646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>
                    <a:extLst>
                      <a:ext uri="{FF2B5EF4-FFF2-40B4-BE49-F238E27FC236}">
                        <a16:creationId xmlns:a16="http://schemas.microsoft.com/office/drawing/2014/main" id="{46EBA5FA-FF1B-7432-4DC6-BA4C79C5C3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589776" y="5767297"/>
                    <a:ext cx="0" cy="646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6" name="直接箭头连接符 95">
                  <a:extLst>
                    <a:ext uri="{FF2B5EF4-FFF2-40B4-BE49-F238E27FC236}">
                      <a16:creationId xmlns:a16="http://schemas.microsoft.com/office/drawing/2014/main" id="{D48DCC18-326C-F342-FD1F-9B50AA79F144}"/>
                    </a:ext>
                  </a:extLst>
                </p:cNvPr>
                <p:cNvCxnSpPr/>
                <p:nvPr/>
              </p:nvCxnSpPr>
              <p:spPr>
                <a:xfrm>
                  <a:off x="7729728" y="3924083"/>
                  <a:ext cx="81686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箭头: 下 115">
                <a:extLst>
                  <a:ext uri="{FF2B5EF4-FFF2-40B4-BE49-F238E27FC236}">
                    <a16:creationId xmlns:a16="http://schemas.microsoft.com/office/drawing/2014/main" id="{415F2314-DF97-8C3D-CAA1-1B884A03058C}"/>
                  </a:ext>
                </a:extLst>
              </p:cNvPr>
              <p:cNvSpPr/>
              <p:nvPr/>
            </p:nvSpPr>
            <p:spPr>
              <a:xfrm>
                <a:off x="8194356" y="4415994"/>
                <a:ext cx="99729" cy="353400"/>
              </a:xfrm>
              <a:prstGeom prst="downArrow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AB544CF7-C1DF-E8BC-D5EE-C2E03B6DD414}"/>
                  </a:ext>
                </a:extLst>
              </p:cNvPr>
              <p:cNvSpPr txBox="1"/>
              <p:nvPr/>
            </p:nvSpPr>
            <p:spPr>
              <a:xfrm>
                <a:off x="8260250" y="4448250"/>
                <a:ext cx="199279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/>
                  <a:t>downsampling</a:t>
                </a:r>
                <a:endParaRPr lang="ko-KR" altLang="en-US" sz="800" dirty="0"/>
              </a:p>
            </p:txBody>
          </p:sp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323B7E77-311C-0C67-B70E-802E593B8BC5}"/>
                  </a:ext>
                </a:extLst>
              </p:cNvPr>
              <p:cNvSpPr txBox="1"/>
              <p:nvPr/>
            </p:nvSpPr>
            <p:spPr>
              <a:xfrm>
                <a:off x="9769017" y="5055378"/>
                <a:ext cx="957318" cy="243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dirty="0"/>
                  <a:t>N*18 </a:t>
                </a:r>
                <a:r>
                  <a:rPr lang="en-US" altLang="zh-CN" sz="800" dirty="0"/>
                  <a:t>data</a:t>
                </a:r>
                <a:endParaRPr lang="ko-KR" altLang="en-US" sz="800" dirty="0"/>
              </a:p>
            </p:txBody>
          </p:sp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C4087768-24F8-A5E6-CF33-BF54B744C06D}"/>
                  </a:ext>
                </a:extLst>
              </p:cNvPr>
              <p:cNvSpPr txBox="1"/>
              <p:nvPr/>
            </p:nvSpPr>
            <p:spPr>
              <a:xfrm>
                <a:off x="9769017" y="5767365"/>
                <a:ext cx="903325" cy="243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dirty="0"/>
                  <a:t>N*18 </a:t>
                </a:r>
                <a:r>
                  <a:rPr lang="en-US" altLang="zh-CN" sz="800" dirty="0"/>
                  <a:t>data</a:t>
                </a:r>
                <a:endParaRPr lang="ko-KR" altLang="en-US" sz="800" dirty="0"/>
              </a:p>
            </p:txBody>
          </p:sp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589D6963-3975-4FB2-5901-1C25946351F2}"/>
                  </a:ext>
                </a:extLst>
              </p:cNvPr>
              <p:cNvSpPr txBox="1"/>
              <p:nvPr/>
            </p:nvSpPr>
            <p:spPr>
              <a:xfrm>
                <a:off x="5324934" y="3762932"/>
                <a:ext cx="809368" cy="226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dirty="0"/>
                  <a:t>Interiatal</a:t>
                </a:r>
                <a:endParaRPr lang="ko-KR" altLang="en-US" sz="700" dirty="0"/>
              </a:p>
            </p:txBody>
          </p:sp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A9A1A2E4-C9CA-14A2-8972-25501F9B188D}"/>
                  </a:ext>
                </a:extLst>
              </p:cNvPr>
              <p:cNvSpPr txBox="1"/>
              <p:nvPr/>
            </p:nvSpPr>
            <p:spPr>
              <a:xfrm>
                <a:off x="5392156" y="4883556"/>
                <a:ext cx="612471" cy="226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dirty="0"/>
                  <a:t>Preiatal</a:t>
                </a:r>
                <a:endParaRPr lang="ko-KR" altLang="en-US" sz="700" dirty="0"/>
              </a:p>
            </p:txBody>
          </p:sp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1C33185-EF4C-CFBA-E8B3-D5A5EE70EF3B}"/>
                  </a:ext>
                </a:extLst>
              </p:cNvPr>
              <p:cNvSpPr txBox="1"/>
              <p:nvPr/>
            </p:nvSpPr>
            <p:spPr>
              <a:xfrm>
                <a:off x="5403999" y="5760879"/>
                <a:ext cx="612471" cy="226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dirty="0"/>
                  <a:t>Preiatal</a:t>
                </a:r>
                <a:endParaRPr lang="ko-KR" altLang="en-US" sz="700" dirty="0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BA002D6B-DE75-9F7C-D251-83C3FCF68948}"/>
                  </a:ext>
                </a:extLst>
              </p:cNvPr>
              <p:cNvSpPr txBox="1"/>
              <p:nvPr/>
            </p:nvSpPr>
            <p:spPr>
              <a:xfrm>
                <a:off x="10991702" y="4006475"/>
                <a:ext cx="1049477" cy="243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dirty="0"/>
                  <a:t>10N*18 </a:t>
                </a:r>
                <a:r>
                  <a:rPr lang="en-US" altLang="zh-CN" sz="800" dirty="0"/>
                  <a:t>data</a:t>
                </a:r>
                <a:endParaRPr lang="ko-KR" altLang="en-US" sz="800" dirty="0"/>
              </a:p>
            </p:txBody>
          </p:sp>
        </p:grp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CDFE53A8-CF1B-83E2-45DD-C1D9F96C2DC2}"/>
                </a:ext>
              </a:extLst>
            </p:cNvPr>
            <p:cNvSpPr txBox="1"/>
            <p:nvPr/>
          </p:nvSpPr>
          <p:spPr>
            <a:xfrm>
              <a:off x="7575927" y="4912093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396A8B31-87D5-2AB2-3983-7CF4044852BB}"/>
                </a:ext>
              </a:extLst>
            </p:cNvPr>
            <p:cNvSpPr txBox="1"/>
            <p:nvPr/>
          </p:nvSpPr>
          <p:spPr>
            <a:xfrm>
              <a:off x="7853044" y="4905125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67BFFF01-1E24-CBDE-650B-5872EADA7237}"/>
                </a:ext>
              </a:extLst>
            </p:cNvPr>
            <p:cNvSpPr txBox="1"/>
            <p:nvPr/>
          </p:nvSpPr>
          <p:spPr>
            <a:xfrm>
              <a:off x="7291926" y="5647983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D8DBF780-F4A7-5EF2-6EDE-7D1246DD5106}"/>
                </a:ext>
              </a:extLst>
            </p:cNvPr>
            <p:cNvSpPr txBox="1"/>
            <p:nvPr/>
          </p:nvSpPr>
          <p:spPr>
            <a:xfrm>
              <a:off x="7555047" y="5649184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95C662EC-AD6D-A6A4-D160-07056C41E58F}"/>
                </a:ext>
              </a:extLst>
            </p:cNvPr>
            <p:cNvSpPr txBox="1"/>
            <p:nvPr/>
          </p:nvSpPr>
          <p:spPr>
            <a:xfrm>
              <a:off x="7817190" y="5661261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B9A9EFB-E5F0-2102-6D99-FA51677C7437}"/>
                </a:ext>
              </a:extLst>
            </p:cNvPr>
            <p:cNvSpPr txBox="1"/>
            <p:nvPr/>
          </p:nvSpPr>
          <p:spPr>
            <a:xfrm>
              <a:off x="9364801" y="4923726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A330E61-6048-72DE-5CFC-99F86A512D04}"/>
                </a:ext>
              </a:extLst>
            </p:cNvPr>
            <p:cNvSpPr txBox="1"/>
            <p:nvPr/>
          </p:nvSpPr>
          <p:spPr>
            <a:xfrm>
              <a:off x="9655527" y="4923726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9C80ACD5-07EF-E84E-4458-8191A5183DAE}"/>
                </a:ext>
              </a:extLst>
            </p:cNvPr>
            <p:cNvSpPr txBox="1"/>
            <p:nvPr/>
          </p:nvSpPr>
          <p:spPr>
            <a:xfrm>
              <a:off x="9945251" y="4924499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8D0F2653-FFE1-FC11-43BF-DAAB41EA68F8}"/>
                </a:ext>
              </a:extLst>
            </p:cNvPr>
            <p:cNvSpPr txBox="1"/>
            <p:nvPr/>
          </p:nvSpPr>
          <p:spPr>
            <a:xfrm>
              <a:off x="9343634" y="5674142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711AD0D6-6D6D-E1D6-22C6-AC002CE9D8FB}"/>
                </a:ext>
              </a:extLst>
            </p:cNvPr>
            <p:cNvSpPr txBox="1"/>
            <p:nvPr/>
          </p:nvSpPr>
          <p:spPr>
            <a:xfrm>
              <a:off x="9655356" y="5659663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B3F41CF4-A911-F8BE-B2E6-1D6C50EB2094}"/>
                </a:ext>
              </a:extLst>
            </p:cNvPr>
            <p:cNvSpPr txBox="1"/>
            <p:nvPr/>
          </p:nvSpPr>
          <p:spPr>
            <a:xfrm>
              <a:off x="9945251" y="5660679"/>
              <a:ext cx="336374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/>
                <a:t>30</a:t>
              </a:r>
              <a:r>
                <a:rPr lang="en-US" altLang="zh-CN" sz="600" dirty="0"/>
                <a:t>s</a:t>
              </a:r>
              <a:endParaRPr lang="ko-KR" altLang="en-US" sz="600" dirty="0"/>
            </a:p>
          </p:txBody>
        </p:sp>
      </p:grpSp>
      <p:sp>
        <p:nvSpPr>
          <p:cNvPr id="141" name="文本框 140">
            <a:extLst>
              <a:ext uri="{FF2B5EF4-FFF2-40B4-BE49-F238E27FC236}">
                <a16:creationId xmlns:a16="http://schemas.microsoft.com/office/drawing/2014/main" id="{B8CA6584-601B-D616-6B9A-6C12613EDC47}"/>
              </a:ext>
            </a:extLst>
          </p:cNvPr>
          <p:cNvSpPr txBox="1"/>
          <p:nvPr/>
        </p:nvSpPr>
        <p:spPr>
          <a:xfrm flipH="1">
            <a:off x="7173928" y="2951978"/>
            <a:ext cx="3159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 Use</a:t>
            </a:r>
            <a:r>
              <a:rPr lang="zh-CN" altLang="en-US" dirty="0"/>
              <a:t> </a:t>
            </a:r>
            <a:r>
              <a:rPr lang="en-US" altLang="zh-CN" dirty="0"/>
              <a:t>downsampling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66643605-F306-71DF-BBFA-BEDB5E3D0520}"/>
              </a:ext>
            </a:extLst>
          </p:cNvPr>
          <p:cNvGrpSpPr/>
          <p:nvPr/>
        </p:nvGrpSpPr>
        <p:grpSpPr>
          <a:xfrm>
            <a:off x="2624807" y="5446045"/>
            <a:ext cx="869670" cy="329749"/>
            <a:chOff x="2624807" y="5446045"/>
            <a:chExt cx="869670" cy="329749"/>
          </a:xfrm>
        </p:grpSpPr>
        <p:sp>
          <p:nvSpPr>
            <p:cNvPr id="142" name="箭头: 右 141">
              <a:extLst>
                <a:ext uri="{FF2B5EF4-FFF2-40B4-BE49-F238E27FC236}">
                  <a16:creationId xmlns:a16="http://schemas.microsoft.com/office/drawing/2014/main" id="{E9B19E41-371F-7BF6-3031-45AB0EB2596D}"/>
                </a:ext>
              </a:extLst>
            </p:cNvPr>
            <p:cNvSpPr/>
            <p:nvPr/>
          </p:nvSpPr>
          <p:spPr>
            <a:xfrm>
              <a:off x="2780087" y="5446045"/>
              <a:ext cx="559110" cy="122357"/>
            </a:xfrm>
            <a:prstGeom prst="right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777CD9B5-0A7F-FE0A-8AB6-DA7FB0C3DB20}"/>
                </a:ext>
              </a:extLst>
            </p:cNvPr>
            <p:cNvSpPr txBox="1"/>
            <p:nvPr/>
          </p:nvSpPr>
          <p:spPr>
            <a:xfrm>
              <a:off x="2624807" y="5560350"/>
              <a:ext cx="8696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oversampling</a:t>
              </a:r>
              <a:endParaRPr lang="ko-KR" altLang="en-US" sz="800" dirty="0"/>
            </a:p>
          </p:txBody>
        </p:sp>
      </p:grpSp>
      <p:sp>
        <p:nvSpPr>
          <p:cNvPr id="145" name="文本框 144">
            <a:extLst>
              <a:ext uri="{FF2B5EF4-FFF2-40B4-BE49-F238E27FC236}">
                <a16:creationId xmlns:a16="http://schemas.microsoft.com/office/drawing/2014/main" id="{F35EF4E6-8822-326F-B656-87EE0E9473F4}"/>
              </a:ext>
            </a:extLst>
          </p:cNvPr>
          <p:cNvSpPr txBox="1"/>
          <p:nvPr/>
        </p:nvSpPr>
        <p:spPr>
          <a:xfrm>
            <a:off x="764454" y="3811620"/>
            <a:ext cx="415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4 h</a:t>
            </a:r>
            <a:endParaRPr lang="ko-KR" altLang="en-US" sz="900" dirty="0"/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80D0B72C-89AE-2EE8-9FEA-840C00F67F92}"/>
              </a:ext>
            </a:extLst>
          </p:cNvPr>
          <p:cNvSpPr txBox="1"/>
          <p:nvPr/>
        </p:nvSpPr>
        <p:spPr>
          <a:xfrm>
            <a:off x="759202" y="4895180"/>
            <a:ext cx="485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0.5 h</a:t>
            </a:r>
            <a:endParaRPr lang="ko-KR" altLang="en-US" sz="900" dirty="0"/>
          </a:p>
        </p:txBody>
      </p: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642E285B-A712-8868-31D4-C735DD1A969A}"/>
              </a:ext>
            </a:extLst>
          </p:cNvPr>
          <p:cNvGrpSpPr/>
          <p:nvPr/>
        </p:nvGrpSpPr>
        <p:grpSpPr>
          <a:xfrm>
            <a:off x="1046920" y="1751805"/>
            <a:ext cx="10358696" cy="667647"/>
            <a:chOff x="1046920" y="1751805"/>
            <a:chExt cx="10358696" cy="667647"/>
          </a:xfrm>
        </p:grpSpPr>
        <p:sp>
          <p:nvSpPr>
            <p:cNvPr id="148" name="箭头: 五边形 147">
              <a:extLst>
                <a:ext uri="{FF2B5EF4-FFF2-40B4-BE49-F238E27FC236}">
                  <a16:creationId xmlns:a16="http://schemas.microsoft.com/office/drawing/2014/main" id="{127DF790-DC50-61FE-4239-CFB91CFD4519}"/>
                </a:ext>
              </a:extLst>
            </p:cNvPr>
            <p:cNvSpPr/>
            <p:nvPr/>
          </p:nvSpPr>
          <p:spPr>
            <a:xfrm>
              <a:off x="1046920" y="1777516"/>
              <a:ext cx="2439991" cy="616226"/>
            </a:xfrm>
            <a:prstGeom prst="homePlat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data preprocessing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箭头: 五边形 148">
              <a:extLst>
                <a:ext uri="{FF2B5EF4-FFF2-40B4-BE49-F238E27FC236}">
                  <a16:creationId xmlns:a16="http://schemas.microsoft.com/office/drawing/2014/main" id="{B25CE707-3341-38DC-DE62-23F30611612A}"/>
                </a:ext>
              </a:extLst>
            </p:cNvPr>
            <p:cNvSpPr/>
            <p:nvPr/>
          </p:nvSpPr>
          <p:spPr>
            <a:xfrm>
              <a:off x="3708759" y="1751805"/>
              <a:ext cx="2387241" cy="667647"/>
            </a:xfrm>
            <a:prstGeom prst="homePlate">
              <a:avLst/>
            </a:prstGeom>
            <a:solidFill>
              <a:srgbClr val="FDE9F3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data augmentation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0" name="箭头: 五边形 149">
              <a:extLst>
                <a:ext uri="{FF2B5EF4-FFF2-40B4-BE49-F238E27FC236}">
                  <a16:creationId xmlns:a16="http://schemas.microsoft.com/office/drawing/2014/main" id="{D11C8DFF-9AF2-2393-E01A-D665D25745D3}"/>
                </a:ext>
              </a:extLst>
            </p:cNvPr>
            <p:cNvSpPr/>
            <p:nvPr/>
          </p:nvSpPr>
          <p:spPr>
            <a:xfrm>
              <a:off x="6317848" y="1751805"/>
              <a:ext cx="2539640" cy="667647"/>
            </a:xfrm>
            <a:prstGeom prst="homePlat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short-time Fourier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1" name="箭头: 五边形 150">
              <a:extLst>
                <a:ext uri="{FF2B5EF4-FFF2-40B4-BE49-F238E27FC236}">
                  <a16:creationId xmlns:a16="http://schemas.microsoft.com/office/drawing/2014/main" id="{17E0F3B1-0136-3319-E36A-F4922B9E59B4}"/>
                </a:ext>
              </a:extLst>
            </p:cNvPr>
            <p:cNvSpPr/>
            <p:nvPr/>
          </p:nvSpPr>
          <p:spPr>
            <a:xfrm>
              <a:off x="9200322" y="1751805"/>
              <a:ext cx="2205294" cy="667647"/>
            </a:xfrm>
            <a:prstGeom prst="homePlat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Vit model result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36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743</Words>
  <Application>Microsoft Office PowerPoint</Application>
  <PresentationFormat>宽屏</PresentationFormat>
  <Paragraphs>168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Adobe Heiti Std R</vt:lpstr>
      <vt:lpstr>-apple-system</vt:lpstr>
      <vt:lpstr>맑은 고딕</vt:lpstr>
      <vt:lpstr>Arial</vt:lpstr>
      <vt:lpstr>Wingdings</vt:lpstr>
      <vt:lpstr>Office 主题​​</vt:lpstr>
      <vt:lpstr> EEG  Predicting epileptic seizures （간질 발작을 예측하다）</vt:lpstr>
      <vt:lpstr>Purpose</vt:lpstr>
      <vt:lpstr>EEG</vt:lpstr>
      <vt:lpstr>CHB-MIT Scalp EEG Database (sEEG)</vt:lpstr>
      <vt:lpstr>Method</vt:lpstr>
      <vt:lpstr>Method</vt:lpstr>
      <vt:lpstr>Method</vt:lpstr>
      <vt:lpstr>Process (Method Ⅱ ) 2D matrix + 2D model</vt:lpstr>
      <vt:lpstr>Process (Method Ⅱ )</vt:lpstr>
      <vt:lpstr>Process (Method Ⅱ )</vt:lpstr>
      <vt:lpstr>Process (Method Ⅱ )</vt:lpstr>
      <vt:lpstr>Next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GONG ZIYANG</dc:creator>
  <cp:lastModifiedBy>GONG ZIYANG</cp:lastModifiedBy>
  <cp:revision>3</cp:revision>
  <dcterms:created xsi:type="dcterms:W3CDTF">2023-07-09T12:26:22Z</dcterms:created>
  <dcterms:modified xsi:type="dcterms:W3CDTF">2023-07-11T00:46:59Z</dcterms:modified>
</cp:coreProperties>
</file>