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76" r:id="rId3"/>
    <p:sldId id="312" r:id="rId4"/>
    <p:sldId id="308" r:id="rId5"/>
    <p:sldId id="341" r:id="rId6"/>
    <p:sldId id="342" r:id="rId7"/>
    <p:sldId id="343" r:id="rId8"/>
    <p:sldId id="344" r:id="rId9"/>
    <p:sldId id="345" r:id="rId10"/>
    <p:sldId id="347" r:id="rId11"/>
    <p:sldId id="348" r:id="rId12"/>
    <p:sldId id="349" r:id="rId13"/>
    <p:sldId id="350" r:id="rId14"/>
    <p:sldId id="346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286" r:id="rId32"/>
  </p:sldIdLst>
  <p:sldSz cx="12192000" cy="6858000"/>
  <p:notesSz cx="6858000" cy="9144000"/>
  <p:embeddedFontLst>
    <p:embeddedFont>
      <p:font typeface="AppleSDGothicNeoB00" panose="020B0600000101010101" charset="-127"/>
      <p:regular r:id="rId34"/>
    </p:embeddedFont>
    <p:embeddedFont>
      <p:font typeface="AppleSDGothicNeoL00" panose="020B0600000101010101" charset="-127"/>
      <p:regular r:id="rId35"/>
    </p:embeddedFont>
    <p:embeddedFont>
      <p:font typeface="AppleSDGothicNeoM00" panose="020B0600000101010101" charset="-127"/>
      <p:regular r:id="rId36"/>
    </p:embeddedFont>
    <p:embeddedFont>
      <p:font typeface="AppleSDGothicNeoSB00" panose="020B0600000101010101" charset="-127"/>
      <p:regular r:id="rId37"/>
    </p:embeddedFont>
    <p:embeddedFont>
      <p:font typeface="Cambria Math" panose="02040503050406030204" pitchFamily="18" charset="0"/>
      <p:regular r:id="rId38"/>
    </p:embeddedFont>
    <p:embeddedFont>
      <p:font typeface="Source Sans Pro" panose="020B0503030403020204" pitchFamily="34" charset="0"/>
      <p:regular r:id="rId39"/>
      <p:bold r:id="rId40"/>
      <p:italic r:id="rId41"/>
      <p:boldItalic r:id="rId42"/>
    </p:embeddedFont>
    <p:embeddedFont>
      <p:font typeface="맑은 고딕" panose="020B0503020000020004" pitchFamily="50" charset="-127"/>
      <p:regular r:id="rId43"/>
      <p:bold r:id="rId4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0FF"/>
    <a:srgbClr val="FFF7E0"/>
    <a:srgbClr val="FFFFFF"/>
    <a:srgbClr val="FFFDF6"/>
    <a:srgbClr val="EDF6E8"/>
    <a:srgbClr val="FFCCCB"/>
    <a:srgbClr val="FAEAEA"/>
    <a:srgbClr val="FFFF0C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182" autoAdjust="0"/>
  </p:normalViewPr>
  <p:slideViewPr>
    <p:cSldViewPr snapToGrid="0">
      <p:cViewPr varScale="1">
        <p:scale>
          <a:sx n="124" d="100"/>
          <a:sy n="124" d="100"/>
        </p:scale>
        <p:origin x="9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02"/>
    </p:cViewPr>
  </p:sorter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530C3-D3F8-40F9-A9B7-4130C2D4FEB5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FE2785C-0654-6423-BBF7-6F09DFCECC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5A3E7BF-D663-DEB7-A944-A2DB812E0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0471D-8C25-4F94-ADCB-99D6EE7711D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슬라이드 노트 개체 틀 9">
            <a:extLst>
              <a:ext uri="{FF2B5EF4-FFF2-40B4-BE49-F238E27FC236}">
                <a16:creationId xmlns:a16="http://schemas.microsoft.com/office/drawing/2014/main" id="{D4A87DC6-1B89-250C-F233-36816CB49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26929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soft convolutional Inductive </a:t>
            </a:r>
            <a:r>
              <a:rPr lang="en-US" altLang="ko-KR" dirty="0" err="1"/>
              <a:t>Biase</a:t>
            </a:r>
            <a:r>
              <a:rPr lang="en-US" altLang="ko-KR" dirty="0"/>
              <a:t> </a:t>
            </a:r>
            <a:r>
              <a:rPr lang="ko-KR" altLang="en-US" dirty="0"/>
              <a:t>를 통한 </a:t>
            </a:r>
            <a:r>
              <a:rPr lang="en-US" altLang="ko-KR" dirty="0" err="1"/>
              <a:t>ViT</a:t>
            </a:r>
            <a:r>
              <a:rPr lang="en-US" altLang="ko-KR" dirty="0"/>
              <a:t> </a:t>
            </a:r>
            <a:r>
              <a:rPr lang="ko-KR" altLang="en-US" dirty="0"/>
              <a:t>의 개선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792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900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20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5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280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678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116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758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0967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568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66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br>
              <a:rPr lang="en-US" altLang="ko-KR" b="0" i="0" dirty="0">
                <a:solidFill>
                  <a:srgbClr val="202124"/>
                </a:solidFill>
                <a:effectLst/>
                <a:latin typeface="Apple SD Gothic Neo"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743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641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261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001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252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033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3365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800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041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974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24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0996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305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0471D-8C25-4F94-ADCB-99D6EE7711D8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303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6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879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82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1059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00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66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0AAC42-C3B9-4A7D-AFAC-2446B43F2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77FD872-D7AC-4267-8DFA-0D716F4EC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3854EF-F130-4773-9D32-8D9E579D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EEDCC8-1E46-44ED-8935-79B639F8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58E518-7D52-4E7A-9EA9-94D8FF2C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54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E45DB-CBDB-4764-8DF3-75F1F057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1369A1E-3D1C-4158-8B6E-C01458BB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46A64D-1B93-4376-B4BB-CDAA0C1A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3D1041-F664-40D4-A35E-701C8B6E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C1471C-B626-446D-9A1A-857FA7F4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20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F95227D-0CCA-40FF-98D8-081913FAD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61D9F4-2BE9-46EC-BD68-CB31C3732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F7FC92-7C9E-4F61-B704-C8BF549C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3D645B-AAA1-4C52-A237-57F58ABC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5A06D-5E00-4AE7-8A73-404EA1D9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98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75B610-DC60-4F61-BEEF-434778AF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F6653A-5290-4AD8-8859-E60F6D8DF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A835E8-4E6E-4890-9A61-0CF222D9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393BAD-D6A5-4AD4-BB65-0588E684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047CC5-49B6-4590-864D-34280DD4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0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B6E132-7521-469F-8AA0-B78FFE71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1FEC6D-3709-4FB6-BDEE-BCE8C8B55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4BC792-C75F-498F-85F3-A9F3ED8E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7E0ECC-2C97-4C45-A32C-91FE4349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A1A5ED-B7AC-4AF9-8AD0-45E6CFC4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86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50AAD7-7B20-47E1-BB53-6A3A2902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EB490D-B1E5-49F4-AF84-719CE17DF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2B7FA9-5A12-41F0-A939-5C11F3D4F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4781E3-C18E-493A-BBFC-FF4F6FA2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2E6900-F018-4F87-A921-A159A714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85C16A-49CC-4106-B299-65DB0880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0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BC92EE-49B0-4647-B4C7-6A1C6631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0BE1B79-F63A-40E2-8219-D86234874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C2C78AF-A1E3-41C6-92AD-E4B393F4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9A29C4C-E059-413D-B2B9-9F301365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CF3FE4F-8E2C-4EF4-A7E0-EA5AAA7A1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1BAB95C-30CB-4BF9-80C8-2A22B8F6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274CB51-6DB7-4C1E-A2DD-8A959D6B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ADD2A3-D84D-4EE4-9AAF-6E0E3200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96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719D64-708F-48BB-930B-1B716A1E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D47281-43EE-482B-8284-5AB32700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9DC9B6F-0D70-4B8A-B599-50A0576E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0CE3F0-84F6-417F-8C0B-3E4860C0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58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5F0059-1590-450E-B422-EEDB96255B92}"/>
              </a:ext>
            </a:extLst>
          </p:cNvPr>
          <p:cNvSpPr txBox="1"/>
          <p:nvPr userDrawn="1"/>
        </p:nvSpPr>
        <p:spPr>
          <a:xfrm>
            <a:off x="1085251" y="469713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 err="1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캡스톤</a:t>
            </a:r>
            <a:r>
              <a:rPr lang="ko-KR" altLang="en-US" sz="1200" dirty="0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  <a:r>
              <a:rPr lang="ko-KR" altLang="en-US" sz="1200" dirty="0">
                <a:solidFill>
                  <a:srgbClr val="0B45C5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산업혁명 프로젝트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0BCE0F-1B38-4270-AE99-39C2B8836B6E}"/>
              </a:ext>
            </a:extLst>
          </p:cNvPr>
          <p:cNvSpPr txBox="1"/>
          <p:nvPr userDrawn="1"/>
        </p:nvSpPr>
        <p:spPr>
          <a:xfrm>
            <a:off x="8728176" y="499684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Project </a:t>
            </a:r>
            <a:r>
              <a:rPr lang="ko-KR" altLang="en-US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달리네집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6005F-CE7B-4EC7-97FC-0309F1E4B557}"/>
              </a:ext>
            </a:extLst>
          </p:cNvPr>
          <p:cNvSpPr txBox="1"/>
          <p:nvPr userDrawn="1"/>
        </p:nvSpPr>
        <p:spPr>
          <a:xfrm>
            <a:off x="8446198" y="6165850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‹#›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9BE90B-1990-4DBD-B608-3909E9B6257F}"/>
              </a:ext>
            </a:extLst>
          </p:cNvPr>
          <p:cNvSpPr txBox="1"/>
          <p:nvPr userDrawn="1"/>
        </p:nvSpPr>
        <p:spPr>
          <a:xfrm>
            <a:off x="10679503" y="6165850"/>
            <a:ext cx="4496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/10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C30D7-07E7-4FCA-B291-0F1533388A74}"/>
              </a:ext>
            </a:extLst>
          </p:cNvPr>
          <p:cNvSpPr txBox="1"/>
          <p:nvPr userDrawn="1"/>
        </p:nvSpPr>
        <p:spPr>
          <a:xfrm>
            <a:off x="8463451" y="9987352"/>
            <a:ext cx="24010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400" smtClean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‹#›</a:t>
            </a:fld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86264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733" userDrawn="1">
          <p15:clr>
            <a:srgbClr val="FBAE40"/>
          </p15:clr>
        </p15:guide>
        <p15:guide id="4" pos="6947" userDrawn="1">
          <p15:clr>
            <a:srgbClr val="FBAE40"/>
          </p15:clr>
        </p15:guide>
        <p15:guide id="5" orient="horz" pos="436" userDrawn="1">
          <p15:clr>
            <a:srgbClr val="FBAE40"/>
          </p15:clr>
        </p15:guide>
        <p15:guide id="6" orient="horz" pos="38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8E9D24-8FEC-4061-90AF-53697944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FA117F-7DF8-411C-B112-C249051A1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662A22-0A5E-4409-BF52-A01632D8F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9822092-5D8C-4CF4-93F6-40AAC761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F23336-C48F-48EF-B100-866D5230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0F5C63-F296-40A3-95FA-4D9C5C62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39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943DE9-C93E-42E6-9472-680770B6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2C6B39-633B-4CAB-922F-4A28AE7AC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77B05B-4E34-4790-863D-03C82ADDE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24EA2B-DBCB-4EFF-8938-0BCF14CF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5561376-8C49-4BD2-8145-85864B7D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6FEA97-3E75-4D02-B816-AEB6D6FE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62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052AC59-E99A-497A-AB3E-B7208A19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DA6C74-D18D-4CAE-816D-EA9CC42C7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C25014-0411-40F2-BE19-980156A4B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ADDD8-57CF-4F94-BBC1-5E1D3FF1E334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953695-2CEE-46F5-BBE7-D1969C4D7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1F3E0-5511-4CAC-87C5-42A215071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21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ofscience.com/wos/woscc/general-summary?queryJson=%5B%7B%22rowBoolean%22:null,%22rowField%22:%22CF%22,%22rowText%22:%22International%20Conference%20on%20Machine%20Learning%20(ICML)%22%7D%5D&amp;eventMode=oneClickSearc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298318-B59B-4014-A1BA-E2C9690EDB75}"/>
              </a:ext>
            </a:extLst>
          </p:cNvPr>
          <p:cNvSpPr txBox="1"/>
          <p:nvPr/>
        </p:nvSpPr>
        <p:spPr>
          <a:xfrm>
            <a:off x="10805428" y="6057528"/>
            <a:ext cx="1386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2022. 08. 12. </a:t>
            </a:r>
            <a:endParaRPr lang="ko-KR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A69C987-BD5F-2E6E-0CA2-AD35D2456B1D}"/>
              </a:ext>
            </a:extLst>
          </p:cNvPr>
          <p:cNvGrpSpPr/>
          <p:nvPr/>
        </p:nvGrpSpPr>
        <p:grpSpPr>
          <a:xfrm>
            <a:off x="576265" y="1073525"/>
            <a:ext cx="843658" cy="400110"/>
            <a:chOff x="719326" y="1120416"/>
            <a:chExt cx="738736" cy="400110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83867F56-3604-49A8-8256-2274978CC161}"/>
                </a:ext>
              </a:extLst>
            </p:cNvPr>
            <p:cNvSpPr/>
            <p:nvPr/>
          </p:nvSpPr>
          <p:spPr>
            <a:xfrm>
              <a:off x="719326" y="1120416"/>
              <a:ext cx="738736" cy="4001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473CAF-FB60-4517-8B4B-0925B69EB0FD}"/>
                </a:ext>
              </a:extLst>
            </p:cNvPr>
            <p:cNvSpPr txBox="1"/>
            <p:nvPr/>
          </p:nvSpPr>
          <p:spPr>
            <a:xfrm>
              <a:off x="835859" y="1172677"/>
              <a:ext cx="5257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005CFF"/>
                  </a:solidFill>
                  <a:latin typeface="AppleSDGothicNeoSB00" panose="02000503000000000000" pitchFamily="2" charset="-127"/>
                  <a:ea typeface="AppleSDGothicNeoSB00" panose="02000503000000000000" pitchFamily="2" charset="-127"/>
                </a:rPr>
                <a:t>IIP</a:t>
              </a:r>
              <a:endParaRPr lang="ko-KR" altLang="en-US" sz="1600" dirty="0">
                <a:solidFill>
                  <a:srgbClr val="005C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7E0A98-EB9C-5BCA-BC8E-4D3A2621E8FA}"/>
              </a:ext>
            </a:extLst>
          </p:cNvPr>
          <p:cNvSpPr txBox="1"/>
          <p:nvPr/>
        </p:nvSpPr>
        <p:spPr>
          <a:xfrm>
            <a:off x="576267" y="1710561"/>
            <a:ext cx="113191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Paper Review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2800" dirty="0" err="1">
                <a:solidFill>
                  <a:schemeClr val="bg1"/>
                </a:solidFill>
              </a:rPr>
              <a:t>ConViT</a:t>
            </a:r>
            <a:endParaRPr lang="en-US" altLang="ko-KR" sz="28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r>
              <a:rPr lang="en-US" altLang="ko-KR" sz="2400" dirty="0">
                <a:solidFill>
                  <a:schemeClr val="bg1"/>
                </a:solidFill>
              </a:rPr>
              <a:t>: Improving Vision Transformers with Soft Convolutional Inductive Biases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6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EEBAF7B-531E-EC2A-2604-D5E599507325}"/>
              </a:ext>
            </a:extLst>
          </p:cNvPr>
          <p:cNvSpPr txBox="1"/>
          <p:nvPr/>
        </p:nvSpPr>
        <p:spPr>
          <a:xfrm>
            <a:off x="568663" y="2104269"/>
            <a:ext cx="50869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Convolutional Neural Network</a:t>
            </a: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Locally connected (Local)</a:t>
            </a: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Same weight for all inputs</a:t>
            </a:r>
            <a:r>
              <a:rPr lang="ko-KR" altLang="en-US" sz="1200" dirty="0">
                <a:solidFill>
                  <a:srgbClr val="535D6D"/>
                </a:solidFill>
                <a:latin typeface="+mn-ea"/>
              </a:rPr>
              <a:t> </a:t>
            </a:r>
            <a:endParaRPr lang="en-US" altLang="ko-KR" sz="1200" dirty="0">
              <a:solidFill>
                <a:srgbClr val="535D6D"/>
              </a:solidFill>
              <a:latin typeface="+mn-ea"/>
            </a:endParaRP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A1F1AA54-4412-D0DB-2EEF-E2E1AF67BFC1}"/>
              </a:ext>
            </a:extLst>
          </p:cNvPr>
          <p:cNvCxnSpPr>
            <a:cxnSpLocks/>
          </p:cNvCxnSpPr>
          <p:nvPr/>
        </p:nvCxnSpPr>
        <p:spPr>
          <a:xfrm>
            <a:off x="647528" y="2482235"/>
            <a:ext cx="50080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0996BCA-2190-1DAB-F2F8-20283C1DB899}"/>
              </a:ext>
            </a:extLst>
          </p:cNvPr>
          <p:cNvSpPr txBox="1"/>
          <p:nvPr/>
        </p:nvSpPr>
        <p:spPr>
          <a:xfrm>
            <a:off x="6533467" y="2104269"/>
            <a:ext cx="52073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rgbClr val="535D6D"/>
                </a:solidFill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Transformer</a:t>
            </a: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solidFill>
                <a:srgbClr val="535D6D"/>
              </a:solidFill>
              <a:effectLst/>
              <a:uLnTx/>
              <a:uFillTx/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Fully connected (Global)</a:t>
            </a: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solidFill>
                <a:srgbClr val="535D6D"/>
              </a:solidFill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solidFill>
                  <a:srgbClr val="535D6D"/>
                </a:solidFill>
                <a:latin typeface="+mn-ea"/>
              </a:rPr>
              <a:t>Different weight for all inputs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284913B1-A9DA-B4DD-B47A-73380F270D15}"/>
              </a:ext>
            </a:extLst>
          </p:cNvPr>
          <p:cNvCxnSpPr>
            <a:cxnSpLocks/>
          </p:cNvCxnSpPr>
          <p:nvPr/>
        </p:nvCxnSpPr>
        <p:spPr>
          <a:xfrm>
            <a:off x="6612332" y="2482235"/>
            <a:ext cx="50080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A2CC455-D91E-D812-26C5-4188AEB99832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Background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C4819-268C-EBAC-BFD2-8B553A993DD0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E00D2-AE3B-6727-1BF5-09C3C82D71F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006E9-2C00-3E7D-23BE-764306734324}"/>
              </a:ext>
            </a:extLst>
          </p:cNvPr>
          <p:cNvSpPr txBox="1"/>
          <p:nvPr/>
        </p:nvSpPr>
        <p:spPr>
          <a:xfrm>
            <a:off x="603681" y="1449966"/>
            <a:ext cx="10358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CNN vs Transformer (Inductive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 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Bias)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6B9511A-EB39-6933-0E6D-059779A89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47" y="3424978"/>
            <a:ext cx="4191585" cy="216247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AAC4EB6-F9ED-56E7-2BC5-0B92E818A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373" y="3289106"/>
            <a:ext cx="4191583" cy="2891355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E8CD56A-AC5F-6BC4-9B00-E8EE0752A695}"/>
              </a:ext>
            </a:extLst>
          </p:cNvPr>
          <p:cNvCxnSpPr>
            <a:cxnSpLocks/>
          </p:cNvCxnSpPr>
          <p:nvPr/>
        </p:nvCxnSpPr>
        <p:spPr>
          <a:xfrm>
            <a:off x="6096000" y="1982481"/>
            <a:ext cx="0" cy="475641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58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CC455-D91E-D812-26C5-4188AEB99832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Background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C4819-268C-EBAC-BFD2-8B553A993DD0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E00D2-AE3B-6727-1BF5-09C3C82D71F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006E9-2C00-3E7D-23BE-764306734324}"/>
              </a:ext>
            </a:extLst>
          </p:cNvPr>
          <p:cNvSpPr txBox="1"/>
          <p:nvPr/>
        </p:nvSpPr>
        <p:spPr>
          <a:xfrm>
            <a:off x="603681" y="1449966"/>
            <a:ext cx="10358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CNN vs Transformer (Inductive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 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Bias)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A341CBC-992A-3A52-A3B1-3DCCF06B3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18" y="1909486"/>
            <a:ext cx="9307224" cy="3953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C6D0D6-34E4-5D04-A6F8-FFC4D20B2662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11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5510D-AAE7-321C-878B-624A313598DC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11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D515E1-0462-4FBA-CA73-CA8CFB00F65A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822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CC455-D91E-D812-26C5-4188AEB99832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Background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C4819-268C-EBAC-BFD2-8B553A993DD0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E00D2-AE3B-6727-1BF5-09C3C82D71F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006E9-2C00-3E7D-23BE-764306734324}"/>
              </a:ext>
            </a:extLst>
          </p:cNvPr>
          <p:cNvSpPr txBox="1"/>
          <p:nvPr/>
        </p:nvSpPr>
        <p:spPr>
          <a:xfrm>
            <a:off x="603681" y="1449966"/>
            <a:ext cx="10358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Adding Inductive Bias 1 : Data-efficient image Transformers (</a:t>
            </a:r>
            <a:r>
              <a:rPr lang="en-US" altLang="ko-KR" b="1" dirty="0" err="1">
                <a:latin typeface="AppleSDGothicNeoL00" panose="020B0600000101010101" charset="-127"/>
                <a:ea typeface="AppleSDGothicNeoL00" panose="020B0600000101010101" charset="-127"/>
              </a:rPr>
              <a:t>DeiT</a:t>
            </a: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)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3341821-232E-7D93-23BC-7AC8D085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724" y="1924705"/>
            <a:ext cx="3419952" cy="3886346"/>
          </a:xfrm>
          <a:prstGeom prst="rect">
            <a:avLst/>
          </a:prstGeom>
        </p:spPr>
      </p:pic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FFCCF4CF-30FD-F7A9-5F54-ECEEC66826E0}"/>
              </a:ext>
            </a:extLst>
          </p:cNvPr>
          <p:cNvCxnSpPr>
            <a:cxnSpLocks/>
          </p:cNvCxnSpPr>
          <p:nvPr/>
        </p:nvCxnSpPr>
        <p:spPr>
          <a:xfrm flipV="1">
            <a:off x="400849" y="612695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949B67-89C6-2009-83AC-1B59ADD072AE}"/>
              </a:ext>
            </a:extLst>
          </p:cNvPr>
          <p:cNvSpPr txBox="1"/>
          <p:nvPr/>
        </p:nvSpPr>
        <p:spPr>
          <a:xfrm>
            <a:off x="400849" y="6232349"/>
            <a:ext cx="5291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Training data-efficient image transformers &amp; distillation through attention (2021)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601BCB8-1E70-599A-C5AE-F3C2CF7AE85B}"/>
              </a:ext>
            </a:extLst>
          </p:cNvPr>
          <p:cNvSpPr/>
          <p:nvPr/>
        </p:nvSpPr>
        <p:spPr>
          <a:xfrm>
            <a:off x="4084321" y="1924705"/>
            <a:ext cx="2794680" cy="3997760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770AE43-C66B-5E15-7C9A-0DFFD6490031}"/>
              </a:ext>
            </a:extLst>
          </p:cNvPr>
          <p:cNvSpPr/>
          <p:nvPr/>
        </p:nvSpPr>
        <p:spPr>
          <a:xfrm>
            <a:off x="6879001" y="1926967"/>
            <a:ext cx="812675" cy="3989491"/>
          </a:xfrm>
          <a:prstGeom prst="rect">
            <a:avLst/>
          </a:prstGeom>
          <a:solidFill>
            <a:srgbClr val="005C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E52BC3F-CE53-5F61-6647-730DC5ECED8E}"/>
              </a:ext>
            </a:extLst>
          </p:cNvPr>
          <p:cNvGrpSpPr/>
          <p:nvPr/>
        </p:nvGrpSpPr>
        <p:grpSpPr>
          <a:xfrm>
            <a:off x="7691676" y="3290540"/>
            <a:ext cx="2631709" cy="438666"/>
            <a:chOff x="7683489" y="3600765"/>
            <a:chExt cx="2631709" cy="43866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5250A4-6835-450A-A443-260157517F18}"/>
                </a:ext>
              </a:extLst>
            </p:cNvPr>
            <p:cNvSpPr txBox="1"/>
            <p:nvPr/>
          </p:nvSpPr>
          <p:spPr>
            <a:xfrm>
              <a:off x="8186095" y="3602777"/>
              <a:ext cx="2129103" cy="343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CNN </a:t>
              </a:r>
              <a:r>
                <a: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기반 </a:t>
              </a: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Model</a:t>
              </a:r>
            </a:p>
          </p:txBody>
        </p:sp>
        <p:sp>
          <p:nvSpPr>
            <p:cNvPr id="25" name="화살표: 오른쪽 24">
              <a:extLst>
                <a:ext uri="{FF2B5EF4-FFF2-40B4-BE49-F238E27FC236}">
                  <a16:creationId xmlns:a16="http://schemas.microsoft.com/office/drawing/2014/main" id="{D9B9A8B4-A582-1170-C053-CD31C30BBBE7}"/>
                </a:ext>
              </a:extLst>
            </p:cNvPr>
            <p:cNvSpPr/>
            <p:nvPr/>
          </p:nvSpPr>
          <p:spPr>
            <a:xfrm>
              <a:off x="7683489" y="3600765"/>
              <a:ext cx="502606" cy="438666"/>
            </a:xfrm>
            <a:prstGeom prst="rightArrow">
              <a:avLst/>
            </a:prstGeom>
            <a:solidFill>
              <a:srgbClr val="E0EB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A8400B6-90D1-AF2D-7530-48F967608441}"/>
              </a:ext>
            </a:extLst>
          </p:cNvPr>
          <p:cNvGrpSpPr/>
          <p:nvPr/>
        </p:nvGrpSpPr>
        <p:grpSpPr>
          <a:xfrm>
            <a:off x="3096035" y="3286281"/>
            <a:ext cx="992379" cy="438666"/>
            <a:chOff x="3092509" y="3648545"/>
            <a:chExt cx="992379" cy="438666"/>
          </a:xfrm>
        </p:grpSpPr>
        <p:sp>
          <p:nvSpPr>
            <p:cNvPr id="20" name="화살표: 오른쪽 19">
              <a:extLst>
                <a:ext uri="{FF2B5EF4-FFF2-40B4-BE49-F238E27FC236}">
                  <a16:creationId xmlns:a16="http://schemas.microsoft.com/office/drawing/2014/main" id="{646C0F0D-61F8-8089-9FA4-CF510ED977A5}"/>
                </a:ext>
              </a:extLst>
            </p:cNvPr>
            <p:cNvSpPr/>
            <p:nvPr/>
          </p:nvSpPr>
          <p:spPr>
            <a:xfrm rot="10800000">
              <a:off x="3582283" y="3648545"/>
              <a:ext cx="502605" cy="438666"/>
            </a:xfrm>
            <a:prstGeom prst="rightArrow">
              <a:avLst/>
            </a:prstGeom>
            <a:solidFill>
              <a:srgbClr val="FAEAE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363A68-113D-7262-0BC5-B66055943939}"/>
                </a:ext>
              </a:extLst>
            </p:cNvPr>
            <p:cNvSpPr txBox="1"/>
            <p:nvPr/>
          </p:nvSpPr>
          <p:spPr>
            <a:xfrm>
              <a:off x="3092509" y="3658794"/>
              <a:ext cx="476941" cy="343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ViT</a:t>
              </a:r>
              <a:endPara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4819DFC-EB7F-6191-ADFA-0F0E6F191F12}"/>
              </a:ext>
            </a:extLst>
          </p:cNvPr>
          <p:cNvSpPr txBox="1"/>
          <p:nvPr/>
        </p:nvSpPr>
        <p:spPr>
          <a:xfrm>
            <a:off x="307148" y="3797587"/>
            <a:ext cx="3683472" cy="333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Class token + patch tokens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을 사용한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Cross Entropy Loss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38C3F3-6708-1FDC-A494-02F24E3424DC}"/>
              </a:ext>
            </a:extLst>
          </p:cNvPr>
          <p:cNvSpPr txBox="1"/>
          <p:nvPr/>
        </p:nvSpPr>
        <p:spPr>
          <a:xfrm>
            <a:off x="8194282" y="3797587"/>
            <a:ext cx="2535075" cy="6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CNN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기반 모델이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inductive bias </a:t>
            </a:r>
          </a:p>
          <a:p>
            <a:pPr>
              <a:lnSpc>
                <a:spcPts val="2200"/>
              </a:lnSpc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 Global Optimum 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에 더 잘 수렴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E4E8F1-93C6-7660-56F3-D35B637B9A3B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12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211EB1-DAB1-EA0F-9B37-0727AAFA6ACE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9911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CC455-D91E-D812-26C5-4188AEB99832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Background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C4819-268C-EBAC-BFD2-8B553A993DD0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E00D2-AE3B-6727-1BF5-09C3C82D71F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B487ACB-A1FA-E546-AF54-7D57968F74D0}"/>
              </a:ext>
            </a:extLst>
          </p:cNvPr>
          <p:cNvGrpSpPr/>
          <p:nvPr/>
        </p:nvGrpSpPr>
        <p:grpSpPr>
          <a:xfrm>
            <a:off x="1449780" y="2340123"/>
            <a:ext cx="9688845" cy="3624138"/>
            <a:chOff x="1984283" y="1757081"/>
            <a:chExt cx="9551414" cy="4029637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B25335D-C7A8-E407-0A08-0D86EEF64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92" r="658"/>
            <a:stretch/>
          </p:blipFill>
          <p:spPr>
            <a:xfrm>
              <a:off x="3657601" y="1757081"/>
              <a:ext cx="7878096" cy="4029637"/>
            </a:xfrm>
            <a:prstGeom prst="rect">
              <a:avLst/>
            </a:prstGeom>
          </p:spPr>
        </p:pic>
        <p:pic>
          <p:nvPicPr>
            <p:cNvPr id="11" name="그림 10" descr="테이블이(가) 표시된 사진&#10;&#10;자동 생성된 설명">
              <a:extLst>
                <a:ext uri="{FF2B5EF4-FFF2-40B4-BE49-F238E27FC236}">
                  <a16:creationId xmlns:a16="http://schemas.microsoft.com/office/drawing/2014/main" id="{F99030D8-6A88-4055-9270-9C4F659FC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283" y="2872543"/>
              <a:ext cx="1546860" cy="154686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2DFF9E3-D478-7A9E-5BF9-3D7A04305D81}"/>
              </a:ext>
            </a:extLst>
          </p:cNvPr>
          <p:cNvSpPr txBox="1"/>
          <p:nvPr/>
        </p:nvSpPr>
        <p:spPr>
          <a:xfrm>
            <a:off x="2484235" y="2453930"/>
            <a:ext cx="2293505" cy="333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CNN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기반 모델로 먼저 학습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31930D-7D5B-F60E-5C66-EB0CA4B3AB31}"/>
              </a:ext>
            </a:extLst>
          </p:cNvPr>
          <p:cNvSpPr txBox="1"/>
          <p:nvPr/>
        </p:nvSpPr>
        <p:spPr>
          <a:xfrm>
            <a:off x="5815493" y="2558056"/>
            <a:ext cx="1409684" cy="577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학습된 이미지를 </a:t>
            </a:r>
            <a:b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</a:b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patch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로 분할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26142A-5E48-2A7C-BCA6-EAB0AFF4DD36}"/>
              </a:ext>
            </a:extLst>
          </p:cNvPr>
          <p:cNvSpPr txBox="1"/>
          <p:nvPr/>
        </p:nvSpPr>
        <p:spPr>
          <a:xfrm>
            <a:off x="603681" y="1449966"/>
            <a:ext cx="103580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Adding Inductive Bias 2 : Stacking CNN &amp; Transformer</a:t>
            </a: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Convolution layer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을 통과시켜 특징이 추출되면 이를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patch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로 분할하여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ViT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모델의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input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으로 삽입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atin typeface="+mn-ea"/>
            </a:endParaRP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84AF678F-91C6-6344-E8E6-D8EB644BAD9D}"/>
              </a:ext>
            </a:extLst>
          </p:cNvPr>
          <p:cNvCxnSpPr>
            <a:cxnSpLocks/>
          </p:cNvCxnSpPr>
          <p:nvPr/>
        </p:nvCxnSpPr>
        <p:spPr>
          <a:xfrm flipV="1">
            <a:off x="400849" y="616505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6DEFB32-6CE2-ABED-E14A-E0AAEE49263F}"/>
              </a:ext>
            </a:extLst>
          </p:cNvPr>
          <p:cNvSpPr txBox="1"/>
          <p:nvPr/>
        </p:nvSpPr>
        <p:spPr>
          <a:xfrm>
            <a:off x="400849" y="6232349"/>
            <a:ext cx="5609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An Image Is Worth 16x16 Words: Transformers for Image Recognition at Scale (2020)</a:t>
            </a: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310D86AB-8103-FB6D-C091-9E331F005441}"/>
              </a:ext>
            </a:extLst>
          </p:cNvPr>
          <p:cNvCxnSpPr>
            <a:cxnSpLocks/>
          </p:cNvCxnSpPr>
          <p:nvPr/>
        </p:nvCxnSpPr>
        <p:spPr>
          <a:xfrm>
            <a:off x="3365109" y="2884098"/>
            <a:ext cx="0" cy="73540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1A605896-9250-2D60-5BAC-6D448FC6788C}"/>
              </a:ext>
            </a:extLst>
          </p:cNvPr>
          <p:cNvCxnSpPr>
            <a:cxnSpLocks/>
          </p:cNvCxnSpPr>
          <p:nvPr/>
        </p:nvCxnSpPr>
        <p:spPr>
          <a:xfrm>
            <a:off x="6489309" y="3249858"/>
            <a:ext cx="0" cy="36964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9D47B93-E94F-76BE-FE78-C26FE340CFB8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13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FE9DF2-BBF4-CF10-5B04-5E09AA0E36E2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758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Approach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D5638D-245B-4ACB-47CD-25EB115573F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1" y="1449966"/>
            <a:ext cx="10358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Contributions</a:t>
            </a: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47F7B6B1-4342-62F7-01A8-7EBBC07EA45F}"/>
              </a:ext>
            </a:extLst>
          </p:cNvPr>
          <p:cNvGrpSpPr/>
          <p:nvPr/>
        </p:nvGrpSpPr>
        <p:grpSpPr>
          <a:xfrm>
            <a:off x="1230220" y="1907939"/>
            <a:ext cx="4151218" cy="4594860"/>
            <a:chOff x="1152303" y="1905000"/>
            <a:chExt cx="4151218" cy="4594860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4ABEEC24-CCA4-25FD-8DD3-2677BFB7C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303" y="1905000"/>
              <a:ext cx="4151218" cy="4594860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B8540054-CD5C-2024-B135-5DF6C429B04D}"/>
                </a:ext>
              </a:extLst>
            </p:cNvPr>
            <p:cNvSpPr/>
            <p:nvPr/>
          </p:nvSpPr>
          <p:spPr>
            <a:xfrm>
              <a:off x="2476501" y="3467100"/>
              <a:ext cx="1424940" cy="186290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D77988F-C3A2-D775-7F90-3253355F30C8}"/>
                </a:ext>
              </a:extLst>
            </p:cNvPr>
            <p:cNvSpPr/>
            <p:nvPr/>
          </p:nvSpPr>
          <p:spPr>
            <a:xfrm>
              <a:off x="4381499" y="3467100"/>
              <a:ext cx="760319" cy="186290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D548939-AA53-974E-CA3E-642B58D4C98A}"/>
                </a:ext>
              </a:extLst>
            </p:cNvPr>
            <p:cNvSpPr/>
            <p:nvPr/>
          </p:nvSpPr>
          <p:spPr>
            <a:xfrm>
              <a:off x="1577340" y="3653390"/>
              <a:ext cx="1891211" cy="186290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A218501-4A58-A248-0395-B542794C1701}"/>
                </a:ext>
              </a:extLst>
            </p:cNvPr>
            <p:cNvSpPr/>
            <p:nvPr/>
          </p:nvSpPr>
          <p:spPr>
            <a:xfrm>
              <a:off x="4521908" y="3653390"/>
              <a:ext cx="623159" cy="186290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AEFEE68E-9EEB-2DAC-B75A-DB2F90EF5ECA}"/>
                </a:ext>
              </a:extLst>
            </p:cNvPr>
            <p:cNvSpPr/>
            <p:nvPr/>
          </p:nvSpPr>
          <p:spPr>
            <a:xfrm>
              <a:off x="1577340" y="3839680"/>
              <a:ext cx="1615440" cy="186290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0F9C28ED-6B07-95B0-D205-F04AA7878636}"/>
                </a:ext>
              </a:extLst>
            </p:cNvPr>
            <p:cNvSpPr/>
            <p:nvPr/>
          </p:nvSpPr>
          <p:spPr>
            <a:xfrm>
              <a:off x="4191001" y="4751070"/>
              <a:ext cx="950817" cy="186290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ABEAE2F7-4DFA-F191-D27B-8306761600EB}"/>
                </a:ext>
              </a:extLst>
            </p:cNvPr>
            <p:cNvSpPr/>
            <p:nvPr/>
          </p:nvSpPr>
          <p:spPr>
            <a:xfrm>
              <a:off x="1577340" y="5124444"/>
              <a:ext cx="3564478" cy="186290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89298A2F-9B4D-7C93-BE29-1A38765B3009}"/>
                </a:ext>
              </a:extLst>
            </p:cNvPr>
            <p:cNvSpPr/>
            <p:nvPr/>
          </p:nvSpPr>
          <p:spPr>
            <a:xfrm>
              <a:off x="1577340" y="4937360"/>
              <a:ext cx="3564478" cy="186290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A5E82A7-45AC-2CD7-C67B-CBB99E066950}"/>
                </a:ext>
              </a:extLst>
            </p:cNvPr>
            <p:cNvSpPr/>
            <p:nvPr/>
          </p:nvSpPr>
          <p:spPr>
            <a:xfrm>
              <a:off x="1577340" y="6035040"/>
              <a:ext cx="3564478" cy="186290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C107C2B1-D1EA-EFAA-0B78-1C5FFE07C2CA}"/>
                </a:ext>
              </a:extLst>
            </p:cNvPr>
            <p:cNvSpPr/>
            <p:nvPr/>
          </p:nvSpPr>
          <p:spPr>
            <a:xfrm>
              <a:off x="1577340" y="6220822"/>
              <a:ext cx="716280" cy="186290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E90AED3C-B3E4-B0D4-379B-DD3E7C7E5508}"/>
                </a:ext>
              </a:extLst>
            </p:cNvPr>
            <p:cNvSpPr/>
            <p:nvPr/>
          </p:nvSpPr>
          <p:spPr>
            <a:xfrm>
              <a:off x="3901441" y="5848750"/>
              <a:ext cx="1240377" cy="186290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0DD00DE-C2BB-D26B-C378-7C04C219791D}"/>
              </a:ext>
            </a:extLst>
          </p:cNvPr>
          <p:cNvGrpSpPr/>
          <p:nvPr/>
        </p:nvGrpSpPr>
        <p:grpSpPr>
          <a:xfrm>
            <a:off x="5983140" y="2241963"/>
            <a:ext cx="5716683" cy="946354"/>
            <a:chOff x="6004097" y="2588932"/>
            <a:chExt cx="5716683" cy="94635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61A90F-FB7C-4E34-7540-0E72456A9379}"/>
                </a:ext>
              </a:extLst>
            </p:cNvPr>
            <p:cNvSpPr txBox="1"/>
            <p:nvPr/>
          </p:nvSpPr>
          <p:spPr>
            <a:xfrm>
              <a:off x="6004098" y="2588932"/>
              <a:ext cx="5716682" cy="897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2200"/>
                </a:lnSpc>
                <a:buFont typeface="Wingdings" panose="05000000000000000000" pitchFamily="2" charset="2"/>
                <a:buChar char="ü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GPSA (Gated Positional Self Attention)  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이라는 새로운 형태의 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Self Attention layer 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제안</a:t>
              </a:r>
              <a:b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</a:br>
              <a:endPara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 marL="171450" indent="-171450">
                <a:lnSpc>
                  <a:spcPts val="2200"/>
                </a:lnSpc>
                <a:buFont typeface="Wingdings" panose="05000000000000000000" pitchFamily="2" charset="2"/>
                <a:buChar char="ü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GPSA 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는 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convolutional layer 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초기화 할 수 있음</a:t>
              </a:r>
              <a:endPara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F0057984-218E-56E5-8F60-863F177698B2}"/>
                </a:ext>
              </a:extLst>
            </p:cNvPr>
            <p:cNvSpPr/>
            <p:nvPr/>
          </p:nvSpPr>
          <p:spPr>
            <a:xfrm>
              <a:off x="6004097" y="2608797"/>
              <a:ext cx="5695725" cy="9264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6A6D247C-4051-D766-BD5B-340EF69BA8EC}"/>
              </a:ext>
            </a:extLst>
          </p:cNvPr>
          <p:cNvGrpSpPr/>
          <p:nvPr/>
        </p:nvGrpSpPr>
        <p:grpSpPr>
          <a:xfrm>
            <a:off x="5976817" y="3919467"/>
            <a:ext cx="5695725" cy="408423"/>
            <a:chOff x="6004096" y="3950217"/>
            <a:chExt cx="5695725" cy="40842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9DB604-0F3B-BFDC-4274-A18E521E79D0}"/>
                </a:ext>
              </a:extLst>
            </p:cNvPr>
            <p:cNvSpPr txBox="1"/>
            <p:nvPr/>
          </p:nvSpPr>
          <p:spPr>
            <a:xfrm>
              <a:off x="6004098" y="3950217"/>
              <a:ext cx="3798144" cy="333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2200"/>
                </a:lnSpc>
                <a:buFont typeface="Wingdings" panose="05000000000000000000" pitchFamily="2" charset="2"/>
                <a:buChar char="ü"/>
              </a:pPr>
              <a:r>
                <a:rPr lang="en-US" altLang="ko-KR" sz="105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DeiT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vs </a:t>
              </a:r>
              <a:r>
                <a:rPr lang="en-US" altLang="ko-KR" sz="105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ConViT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성능 비교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결과 </a:t>
              </a:r>
              <a:r>
                <a:rPr lang="en-US" altLang="ko-KR" sz="105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ConViT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가 </a:t>
              </a:r>
              <a:r>
                <a:rPr lang="en-US" altLang="ko-KR" sz="105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DeiT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를 넘음</a:t>
              </a:r>
              <a:endPara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2EF12BC8-D80F-C04D-26BF-740D91C7F26D}"/>
                </a:ext>
              </a:extLst>
            </p:cNvPr>
            <p:cNvSpPr/>
            <p:nvPr/>
          </p:nvSpPr>
          <p:spPr>
            <a:xfrm>
              <a:off x="6004096" y="3950313"/>
              <a:ext cx="5695725" cy="408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4EBFE82-DCB2-B494-2D44-F4F6B6BBBE53}"/>
              </a:ext>
            </a:extLst>
          </p:cNvPr>
          <p:cNvGrpSpPr/>
          <p:nvPr/>
        </p:nvGrpSpPr>
        <p:grpSpPr>
          <a:xfrm>
            <a:off x="5976817" y="5048649"/>
            <a:ext cx="5695725" cy="408327"/>
            <a:chOff x="6004095" y="4778790"/>
            <a:chExt cx="5695725" cy="40832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7F0A46-9F23-84A1-24C3-744C4633CF3A}"/>
                </a:ext>
              </a:extLst>
            </p:cNvPr>
            <p:cNvSpPr txBox="1"/>
            <p:nvPr/>
          </p:nvSpPr>
          <p:spPr>
            <a:xfrm>
              <a:off x="6004098" y="4789277"/>
              <a:ext cx="4039062" cy="333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ts val="2200"/>
                </a:lnSpc>
                <a:buFont typeface="Wingdings" panose="05000000000000000000" pitchFamily="2" charset="2"/>
                <a:buChar char="ü"/>
              </a:pP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Ablation Study </a:t>
              </a:r>
              <a:r>
                <a: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를 통한 </a:t>
              </a:r>
              <a:r>
                <a: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convolution initialization Benefits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5DD1E5CC-30FE-D2E2-96B6-D285176C34C4}"/>
                </a:ext>
              </a:extLst>
            </p:cNvPr>
            <p:cNvSpPr/>
            <p:nvPr/>
          </p:nvSpPr>
          <p:spPr>
            <a:xfrm>
              <a:off x="6004095" y="4778790"/>
              <a:ext cx="5695725" cy="408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1A1F275-208F-FFC1-0398-00461D1D313E}"/>
              </a:ext>
            </a:extLst>
          </p:cNvPr>
          <p:cNvSpPr txBox="1"/>
          <p:nvPr/>
        </p:nvSpPr>
        <p:spPr>
          <a:xfrm>
            <a:off x="5648121" y="1864948"/>
            <a:ext cx="3968319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   1. Gated Positional Self Attention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DA75D0-2EA9-7F09-BDD0-520C01B75A5A}"/>
              </a:ext>
            </a:extLst>
          </p:cNvPr>
          <p:cNvSpPr txBox="1"/>
          <p:nvPr/>
        </p:nvSpPr>
        <p:spPr>
          <a:xfrm>
            <a:off x="5648121" y="3533201"/>
            <a:ext cx="3968319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   2.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DeiT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vs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ConViT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99A762-F061-E4D8-DC1B-02B985D29A9D}"/>
              </a:ext>
            </a:extLst>
          </p:cNvPr>
          <p:cNvSpPr txBox="1"/>
          <p:nvPr/>
        </p:nvSpPr>
        <p:spPr>
          <a:xfrm>
            <a:off x="5648121" y="4721671"/>
            <a:ext cx="3968319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   3. Ablation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40EEC3-327A-37B8-3255-60A23E51E558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14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404BB3-7229-E8CC-972B-EDDA4B31C7D4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196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Approach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D5638D-245B-4ACB-47CD-25EB115573F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1" y="1449966"/>
            <a:ext cx="10358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err="1">
                <a:latin typeface="AppleSDGothicNeoL00" panose="020B0600000101010101" charset="-127"/>
                <a:ea typeface="AppleSDGothicNeoL00" panose="020B0600000101010101" charset="-127"/>
              </a:rPr>
              <a:t>DeiT</a:t>
            </a: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 vs </a:t>
            </a:r>
            <a:r>
              <a:rPr lang="en-US" altLang="ko-KR" b="1" dirty="0" err="1">
                <a:latin typeface="AppleSDGothicNeoL00" panose="020B0600000101010101" charset="-127"/>
                <a:ea typeface="AppleSDGothicNeoL00" panose="020B0600000101010101" charset="-127"/>
              </a:rPr>
              <a:t>ConViT</a:t>
            </a: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 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F39EBB8-58BE-8984-D4D5-B8C0F2F5B282}"/>
              </a:ext>
            </a:extLst>
          </p:cNvPr>
          <p:cNvGrpSpPr/>
          <p:nvPr/>
        </p:nvGrpSpPr>
        <p:grpSpPr>
          <a:xfrm>
            <a:off x="397941" y="1835422"/>
            <a:ext cx="6024421" cy="794689"/>
            <a:chOff x="5648121" y="3533201"/>
            <a:chExt cx="6024421" cy="794689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6A6D247C-4051-D766-BD5B-340EF69BA8EC}"/>
                </a:ext>
              </a:extLst>
            </p:cNvPr>
            <p:cNvGrpSpPr/>
            <p:nvPr/>
          </p:nvGrpSpPr>
          <p:grpSpPr>
            <a:xfrm>
              <a:off x="5976817" y="3919467"/>
              <a:ext cx="5695725" cy="408423"/>
              <a:chOff x="6004096" y="3950217"/>
              <a:chExt cx="5695725" cy="40842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9DB604-0F3B-BFDC-4274-A18E521E79D0}"/>
                  </a:ext>
                </a:extLst>
              </p:cNvPr>
              <p:cNvSpPr txBox="1"/>
              <p:nvPr/>
            </p:nvSpPr>
            <p:spPr>
              <a:xfrm>
                <a:off x="6004098" y="3950217"/>
                <a:ext cx="3798144" cy="333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lnSpc>
                    <a:spcPts val="22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05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DeiT</a:t>
                </a: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vs </a:t>
                </a:r>
                <a:r>
                  <a:rPr lang="en-US" altLang="ko-KR" sz="105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ConViT</a:t>
                </a: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성능 비교</a:t>
                </a: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결과 </a:t>
                </a:r>
                <a:r>
                  <a:rPr lang="en-US" altLang="ko-KR" sz="105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ConViT</a:t>
                </a: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가 </a:t>
                </a:r>
                <a:r>
                  <a:rPr lang="en-US" altLang="ko-KR" sz="105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DeiT</a:t>
                </a: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를 넘음</a:t>
                </a:r>
                <a:endPara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2EF12BC8-D80F-C04D-26BF-740D91C7F26D}"/>
                  </a:ext>
                </a:extLst>
              </p:cNvPr>
              <p:cNvSpPr/>
              <p:nvPr/>
            </p:nvSpPr>
            <p:spPr>
              <a:xfrm>
                <a:off x="6004096" y="3950313"/>
                <a:ext cx="5695725" cy="4083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DA75D0-2EA9-7F09-BDD0-520C01B75A5A}"/>
                </a:ext>
              </a:extLst>
            </p:cNvPr>
            <p:cNvSpPr txBox="1"/>
            <p:nvPr/>
          </p:nvSpPr>
          <p:spPr>
            <a:xfrm>
              <a:off x="5648121" y="3533201"/>
              <a:ext cx="3968319" cy="3374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   2. 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DeiT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vs </a:t>
              </a:r>
              <a:r>
                <a:rPr lang="en-US" altLang="ko-KR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ConViT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27399E21-F32D-D442-6BCB-5213FA46D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914" y="2833871"/>
            <a:ext cx="7626172" cy="3253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02387F-0DB5-3FF4-CB5C-F6E37C11C612}"/>
              </a:ext>
            </a:extLst>
          </p:cNvPr>
          <p:cNvSpPr txBox="1"/>
          <p:nvPr/>
        </p:nvSpPr>
        <p:spPr>
          <a:xfrm>
            <a:off x="400849" y="6232349"/>
            <a:ext cx="5609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/>
              <a:t>Dataset : ImageNet – 1K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42173-7752-3203-A9BB-24A9CAA7DA94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15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0FD27-9794-0A08-D976-7ACEE69A72D7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2116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Approach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D5638D-245B-4ACB-47CD-25EB115573F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1" y="1449966"/>
            <a:ext cx="10358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Transformer Notation 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2387F-0DB5-3FF4-CB5C-F6E37C11C612}"/>
              </a:ext>
            </a:extLst>
          </p:cNvPr>
          <p:cNvSpPr txBox="1"/>
          <p:nvPr/>
        </p:nvSpPr>
        <p:spPr>
          <a:xfrm>
            <a:off x="6016851" y="1634632"/>
            <a:ext cx="2289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Query : </a:t>
            </a:r>
            <a:r>
              <a:rPr lang="ko-KR" altLang="en-US" sz="1200" dirty="0"/>
              <a:t>물어보는 주체</a:t>
            </a: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Key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 물어보는 대상 </a:t>
            </a: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Value : </a:t>
            </a:r>
            <a:r>
              <a:rPr lang="ko-KR" altLang="en-US" sz="1200" dirty="0"/>
              <a:t>값</a:t>
            </a:r>
            <a:endParaRPr lang="en-US" altLang="ko-KR" sz="1200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B6F9D48-3BE6-E47B-0399-A360F79B7774}"/>
              </a:ext>
            </a:extLst>
          </p:cNvPr>
          <p:cNvGrpSpPr/>
          <p:nvPr/>
        </p:nvGrpSpPr>
        <p:grpSpPr>
          <a:xfrm>
            <a:off x="720889" y="2054293"/>
            <a:ext cx="4629796" cy="3791831"/>
            <a:chOff x="400849" y="2069533"/>
            <a:chExt cx="4629796" cy="379183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E673E9EB-AF70-603F-FC7B-07DC6CA98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849" y="2069533"/>
              <a:ext cx="4629796" cy="357237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F85E03-D0F1-6EA9-AEE9-4B3C4EEC5E13}"/>
                </a:ext>
              </a:extLst>
            </p:cNvPr>
            <p:cNvSpPr txBox="1"/>
            <p:nvPr/>
          </p:nvSpPr>
          <p:spPr>
            <a:xfrm>
              <a:off x="1844056" y="5615143"/>
              <a:ext cx="15482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>
                  <a:solidFill>
                    <a:schemeClr val="accent1">
                      <a:lumMod val="75000"/>
                    </a:schemeClr>
                  </a:solidFill>
                </a:rPr>
                <a:t>각 </a:t>
              </a:r>
              <a:r>
                <a:rPr lang="en-US" altLang="ko-KR" sz="1000" dirty="0">
                  <a:solidFill>
                    <a:schemeClr val="accent1">
                      <a:lumMod val="75000"/>
                    </a:schemeClr>
                  </a:solidFill>
                </a:rPr>
                <a:t>Head </a:t>
              </a:r>
              <a:r>
                <a:rPr lang="ko-KR" altLang="en-US" sz="1000" dirty="0">
                  <a:solidFill>
                    <a:schemeClr val="accent1">
                      <a:lumMod val="75000"/>
                    </a:schemeClr>
                  </a:solidFill>
                </a:rPr>
                <a:t>별 </a:t>
              </a:r>
              <a:r>
                <a:rPr lang="en-US" altLang="ko-KR" sz="1000" dirty="0">
                  <a:solidFill>
                    <a:schemeClr val="accent1">
                      <a:lumMod val="75000"/>
                    </a:schemeClr>
                  </a:solidFill>
                </a:rPr>
                <a:t>SA</a:t>
              </a: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6C5B37C-BDED-5237-3366-5BC4422974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7876" y="5554871"/>
              <a:ext cx="829837" cy="28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F6642A24-D434-0801-20AD-003F8278A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9042"/>
            <a:ext cx="5375111" cy="34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5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Approach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D5638D-245B-4ACB-47CD-25EB115573F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1" y="1449966"/>
            <a:ext cx="10358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Absolute / Relative Attention 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D33CA88-737E-C0EF-7196-B44FC8252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61" y="2007310"/>
            <a:ext cx="9164329" cy="41058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BED045-F434-0AF4-E097-C03F30339CF1}"/>
              </a:ext>
            </a:extLst>
          </p:cNvPr>
          <p:cNvSpPr txBox="1"/>
          <p:nvPr/>
        </p:nvSpPr>
        <p:spPr>
          <a:xfrm>
            <a:off x="4526281" y="1466579"/>
            <a:ext cx="2628900" cy="333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지정된 위치에 대한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position embedding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6A3868B0-1855-FD32-BD2B-1BC3FBAF9EC8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4762500" y="1799875"/>
            <a:ext cx="1078231" cy="20743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E2D40E39-A09C-9593-5D3A-7AC1CF2DFBA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840731" y="1799875"/>
            <a:ext cx="992532" cy="20743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CB4C47A-2214-D81B-DAD8-56C5AB80B94A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17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2A8C20-F373-D8EA-8A8A-50B794CE1516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5686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1" y="1449966"/>
            <a:ext cx="1035809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Self-attention as a generalized convolution</a:t>
            </a: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latin typeface="+mn-ea"/>
              </a:rPr>
              <a:t>Relative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Attention</a:t>
            </a:r>
            <a:r>
              <a:rPr lang="ko-KR" altLang="en-US" sz="1200" dirty="0">
                <a:latin typeface="+mn-ea"/>
              </a:rPr>
              <a:t> </a:t>
            </a: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latin typeface="+mn-ea"/>
              </a:rPr>
              <a:t>Convolution Initialization : Relative Self-Attention(Transformer) </a:t>
            </a:r>
            <a:r>
              <a:rPr lang="ko-KR" altLang="en-US" sz="1200" dirty="0">
                <a:latin typeface="+mn-ea"/>
              </a:rPr>
              <a:t>초기화 시 </a:t>
            </a:r>
            <a:r>
              <a:rPr lang="en-US" altLang="ko-KR" sz="1200" dirty="0">
                <a:latin typeface="+mn-ea"/>
              </a:rPr>
              <a:t>Convolution </a:t>
            </a:r>
            <a:r>
              <a:rPr lang="ko-KR" altLang="en-US" sz="1200" dirty="0">
                <a:latin typeface="+mn-ea"/>
              </a:rPr>
              <a:t>연산이 가능한지의 대한 수식 </a:t>
            </a:r>
            <a:endParaRPr lang="en-US" altLang="ko-KR" sz="1200" dirty="0"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A296D-A224-CD7C-6143-F9C87268A7C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A1F6-10CD-9391-9A84-1FF3A2061DD8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7C1F1-FD9D-26F1-EB08-24388298B79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C843FC4-FC75-DFA1-3A78-F3D518FB18F2}"/>
              </a:ext>
            </a:extLst>
          </p:cNvPr>
          <p:cNvGrpSpPr/>
          <p:nvPr/>
        </p:nvGrpSpPr>
        <p:grpSpPr>
          <a:xfrm>
            <a:off x="3338113" y="2399323"/>
            <a:ext cx="7968226" cy="1165704"/>
            <a:chOff x="3731596" y="2353456"/>
            <a:chExt cx="7968226" cy="1165704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F1CF552B-EC2E-7822-43F8-763675F50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1596" y="2428759"/>
              <a:ext cx="4286848" cy="8287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D995B1E-F221-F1FA-6045-8A54E10971AB}"/>
                    </a:ext>
                  </a:extLst>
                </p:cNvPr>
                <p:cNvSpPr txBox="1"/>
                <p:nvPr/>
              </p:nvSpPr>
              <p:spPr>
                <a:xfrm>
                  <a:off x="7938337" y="2353456"/>
                  <a:ext cx="3761485" cy="2752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1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sz="11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altLang="ko-KR" sz="1100" b="0" i="1" dirty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sub>
                      </m:sSub>
                    </m:oMath>
                  </a14:m>
                  <a:r>
                    <a:rPr lang="en-US" altLang="ko-KR" sz="1100" dirty="0">
                      <a:latin typeface="+mn-ea"/>
                    </a:rPr>
                    <a:t>:= patch </a:t>
                  </a:r>
                  <a:r>
                    <a:rPr lang="en-US" altLang="ko-KR" sz="1100" dirty="0" err="1">
                      <a:latin typeface="+mn-ea"/>
                    </a:rPr>
                    <a:t>i</a:t>
                  </a:r>
                  <a:r>
                    <a:rPr lang="en-US" altLang="ko-KR" sz="1100" dirty="0">
                      <a:latin typeface="+mn-ea"/>
                    </a:rPr>
                    <a:t> </a:t>
                  </a:r>
                  <a:r>
                    <a:rPr lang="ko-KR" altLang="en-US" sz="1100" dirty="0">
                      <a:latin typeface="+mn-ea"/>
                    </a:rPr>
                    <a:t>와 </a:t>
                  </a:r>
                  <a:r>
                    <a:rPr lang="en-US" altLang="ko-KR" sz="1100" dirty="0">
                      <a:latin typeface="+mn-ea"/>
                    </a:rPr>
                    <a:t>patch j </a:t>
                  </a:r>
                  <a:r>
                    <a:rPr lang="ko-KR" altLang="en-US" sz="1100" dirty="0">
                      <a:latin typeface="+mn-ea"/>
                    </a:rPr>
                    <a:t>에</a:t>
                  </a:r>
                  <a:r>
                    <a:rPr lang="en-US" altLang="ko-KR" sz="1100" dirty="0">
                      <a:latin typeface="+mn-ea"/>
                    </a:rPr>
                    <a:t> Query </a:t>
                  </a:r>
                  <a:r>
                    <a:rPr lang="ko-KR" altLang="en-US" sz="1100" dirty="0">
                      <a:latin typeface="+mn-ea"/>
                    </a:rPr>
                    <a:t>와 </a:t>
                  </a:r>
                  <a:r>
                    <a:rPr lang="en-US" altLang="ko-KR" sz="1100" dirty="0">
                      <a:latin typeface="+mn-ea"/>
                    </a:rPr>
                    <a:t>Key </a:t>
                  </a:r>
                  <a:r>
                    <a:rPr lang="ko-KR" altLang="en-US" sz="1100" dirty="0">
                      <a:latin typeface="+mn-ea"/>
                    </a:rPr>
                    <a:t>의 상대적 거리</a:t>
                  </a:r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D995B1E-F221-F1FA-6045-8A54E10971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8337" y="2353456"/>
                  <a:ext cx="3761485" cy="275204"/>
                </a:xfrm>
                <a:prstGeom prst="rect">
                  <a:avLst/>
                </a:prstGeom>
                <a:blipFill>
                  <a:blip r:embed="rId4"/>
                  <a:stretch>
                    <a:fillRect t="-2222" b="-888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0DFAFC-86E5-E5EA-68B9-3D43E62E2738}"/>
                </a:ext>
              </a:extLst>
            </p:cNvPr>
            <p:cNvSpPr txBox="1"/>
            <p:nvPr/>
          </p:nvSpPr>
          <p:spPr>
            <a:xfrm>
              <a:off x="5529019" y="3257550"/>
              <a:ext cx="393192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100" dirty="0"/>
                <a:t>Attention </a:t>
              </a:r>
              <a:r>
                <a:rPr lang="ko-KR" altLang="en-US" sz="1100" dirty="0"/>
                <a:t>이 얼마나 적용되어야 하는지 결정하는 파라미터</a:t>
              </a:r>
            </a:p>
          </p:txBody>
        </p:sp>
      </p:grp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94F719C-5596-2035-1EFB-6033E24E5F98}"/>
              </a:ext>
            </a:extLst>
          </p:cNvPr>
          <p:cNvCxnSpPr>
            <a:cxnSpLocks/>
          </p:cNvCxnSpPr>
          <p:nvPr/>
        </p:nvCxnSpPr>
        <p:spPr>
          <a:xfrm flipV="1">
            <a:off x="400849" y="616505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9A44D90-A1A3-E4DD-6E88-8F4BE9A29114}"/>
              </a:ext>
            </a:extLst>
          </p:cNvPr>
          <p:cNvSpPr txBox="1"/>
          <p:nvPr/>
        </p:nvSpPr>
        <p:spPr>
          <a:xfrm>
            <a:off x="400849" y="6232349"/>
            <a:ext cx="5609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On the Relationship between Self-Attention and Convolutional Layers (2019)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31A4009B-9D5A-2435-6BD9-C01340C68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553" y="4633985"/>
            <a:ext cx="4106936" cy="1190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E096767-6687-278B-3B12-C6186C9D5E69}"/>
                  </a:ext>
                </a:extLst>
              </p:cNvPr>
              <p:cNvSpPr txBox="1"/>
              <p:nvPr/>
            </p:nvSpPr>
            <p:spPr>
              <a:xfrm>
                <a:off x="6218260" y="4600951"/>
                <a:ext cx="5609119" cy="1444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1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sz="11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10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p>
                        <m:r>
                          <a:rPr lang="en-US" altLang="ko-KR" sz="11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1100" dirty="0"/>
                  <a:t> : </a:t>
                </a:r>
                <a:r>
                  <a:rPr lang="ko-KR" altLang="en-US" sz="1100" dirty="0"/>
                  <a:t>각</a:t>
                </a:r>
                <a:r>
                  <a:rPr lang="en-US" altLang="ko-KR" sz="1100" dirty="0"/>
                  <a:t> patch</a:t>
                </a:r>
                <a:r>
                  <a:rPr lang="ko-KR" altLang="en-US" sz="1100" dirty="0"/>
                  <a:t>에 대한 거리</a:t>
                </a:r>
                <a:endParaRPr lang="en-US" altLang="ko-KR" sz="11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1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ko-KR" sz="110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10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1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ko-KR" sz="11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1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100" dirty="0"/>
                  <a:t>: patch</a:t>
                </a:r>
                <a:r>
                  <a:rPr lang="ko-KR" altLang="en-US" sz="1100" dirty="0"/>
                  <a:t> </a:t>
                </a:r>
                <a:r>
                  <a:rPr lang="en-US" altLang="ko-KR" sz="1100" dirty="0" err="1"/>
                  <a:t>i</a:t>
                </a:r>
                <a:r>
                  <a:rPr lang="en-US" altLang="ko-KR" sz="1100" dirty="0"/>
                  <a:t> </a:t>
                </a:r>
                <a:r>
                  <a:rPr lang="ko-KR" altLang="en-US" sz="1100" dirty="0"/>
                  <a:t>와 </a:t>
                </a:r>
                <a:r>
                  <a:rPr lang="en-US" altLang="ko-KR" sz="1100" dirty="0"/>
                  <a:t>patch</a:t>
                </a:r>
                <a:r>
                  <a:rPr lang="ko-KR" altLang="en-US" sz="1100" dirty="0"/>
                  <a:t> </a:t>
                </a:r>
                <a:r>
                  <a:rPr lang="en-US" altLang="ko-KR" sz="1100" dirty="0"/>
                  <a:t>j </a:t>
                </a:r>
                <a:r>
                  <a:rPr lang="ko-KR" altLang="en-US" sz="1100" dirty="0"/>
                  <a:t>의 </a:t>
                </a:r>
                <a:r>
                  <a:rPr lang="en-US" altLang="ko-KR" sz="1100" dirty="0"/>
                  <a:t>position </a:t>
                </a:r>
                <a:r>
                  <a:rPr lang="ko-KR" altLang="en-US" sz="1100" dirty="0"/>
                  <a:t>값</a:t>
                </a:r>
                <a:endParaRPr lang="en-US" altLang="ko-KR" sz="11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1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sz="1100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1100" b="0" i="1" dirty="0" smtClean="0">
                            <a:latin typeface="Cambria Math" panose="02040503050406030204" pitchFamily="18" charset="0"/>
                          </a:rPr>
                          <m:t>𝑟𝑦</m:t>
                        </m:r>
                      </m:sub>
                    </m:sSub>
                  </m:oMath>
                </a14:m>
                <a:r>
                  <a:rPr lang="en-US" altLang="ko-KR" sz="11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sz="1100" b="0" i="1" dirty="0" smtClean="0">
                            <a:latin typeface="Cambria Math" panose="02040503050406030204" pitchFamily="18" charset="0"/>
                          </a:rPr>
                          <m:t>𝑘𝑒</m:t>
                        </m:r>
                        <m:r>
                          <a:rPr lang="en-US" altLang="ko-KR" sz="11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ko-KR" sz="1100" dirty="0"/>
                  <a:t> : Query Weight, Key Weight </a:t>
                </a:r>
                <a:r>
                  <a:rPr lang="ko-KR" altLang="en-US" sz="1100" dirty="0"/>
                  <a:t>를 모두 </a:t>
                </a:r>
                <a:r>
                  <a:rPr lang="en-US" altLang="ko-KR" sz="1100" dirty="0"/>
                  <a:t>0 </a:t>
                </a:r>
                <a:r>
                  <a:rPr lang="ko-KR" altLang="en-US" sz="1100" dirty="0"/>
                  <a:t>으로 초기화</a:t>
                </a:r>
                <a:endParaRPr lang="en-US" altLang="ko-KR" sz="11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1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sz="1100" b="0" i="1" dirty="0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sub>
                    </m:sSub>
                  </m:oMath>
                </a14:m>
                <a:r>
                  <a:rPr lang="en-US" altLang="ko-KR" sz="1100" dirty="0"/>
                  <a:t> : Value Weight </a:t>
                </a:r>
                <a:r>
                  <a:rPr lang="ko-KR" altLang="en-US" sz="1100" dirty="0"/>
                  <a:t>는 단위행렬 </a:t>
                </a:r>
                <a:r>
                  <a:rPr lang="en-US" altLang="ko-KR" sz="1100" dirty="0"/>
                  <a:t>(Identity matrix) </a:t>
                </a:r>
                <a:r>
                  <a:rPr lang="ko-KR" altLang="en-US" sz="1100" dirty="0"/>
                  <a:t>로 초기화</a:t>
                </a:r>
                <a:endParaRPr lang="en-US" altLang="ko-KR" sz="11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E096767-6687-278B-3B12-C6186C9D5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260" y="4600951"/>
                <a:ext cx="5609119" cy="1444498"/>
              </a:xfrm>
              <a:prstGeom prst="rect">
                <a:avLst/>
              </a:prstGeom>
              <a:blipFill>
                <a:blip r:embed="rId6"/>
                <a:stretch>
                  <a:fillRect t="-4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3230BD7-3AAC-0121-3677-D1313307A0FE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18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1CEDB3-1164-9BEE-8039-CB3A57CD078F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100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1" y="1449966"/>
            <a:ext cx="10358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Self-attention as a generalized convolution</a:t>
            </a: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A296D-A224-CD7C-6143-F9C87268A7C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A1F6-10CD-9391-9A84-1FF3A2061DD8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7C1F1-FD9D-26F1-EB08-24388298B79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995B1E-F221-F1FA-6045-8A54E10971AB}"/>
              </a:ext>
            </a:extLst>
          </p:cNvPr>
          <p:cNvSpPr txBox="1"/>
          <p:nvPr/>
        </p:nvSpPr>
        <p:spPr>
          <a:xfrm>
            <a:off x="4845994" y="5171926"/>
            <a:ext cx="28473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Query </a:t>
            </a:r>
            <a:r>
              <a:rPr lang="ko-KR" altLang="en-US" sz="1100" dirty="0">
                <a:solidFill>
                  <a:srgbClr val="FF0000"/>
                </a:solidFill>
              </a:rPr>
              <a:t>는 고정</a:t>
            </a:r>
            <a:r>
              <a:rPr lang="en-US" altLang="ko-KR" sz="1100" dirty="0">
                <a:solidFill>
                  <a:srgbClr val="FF0000"/>
                </a:solidFill>
              </a:rPr>
              <a:t>, Attention map </a:t>
            </a:r>
            <a:r>
              <a:rPr lang="ko-KR" altLang="en-US" sz="1100" dirty="0">
                <a:solidFill>
                  <a:srgbClr val="FF0000"/>
                </a:solidFill>
              </a:rPr>
              <a:t>이 움직임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5EE55A0-84F3-92AB-A3BD-7C0DFA85F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81" y="2206263"/>
            <a:ext cx="3894983" cy="385607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6AAE38F-DC92-B534-D563-D7D7E832B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983" y="2010532"/>
            <a:ext cx="6934201" cy="1686819"/>
          </a:xfrm>
          <a:prstGeom prst="rect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69782B4B-F961-CE2E-A4CE-52DAB4770586}"/>
              </a:ext>
            </a:extLst>
          </p:cNvPr>
          <p:cNvCxnSpPr>
            <a:cxnSpLocks/>
          </p:cNvCxnSpPr>
          <p:nvPr/>
        </p:nvCxnSpPr>
        <p:spPr>
          <a:xfrm>
            <a:off x="1070608" y="5415291"/>
            <a:ext cx="64255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466CB22-592B-BF29-B535-878B5513484C}"/>
              </a:ext>
            </a:extLst>
          </p:cNvPr>
          <p:cNvGrpSpPr/>
          <p:nvPr/>
        </p:nvGrpSpPr>
        <p:grpSpPr>
          <a:xfrm>
            <a:off x="5997919" y="3726216"/>
            <a:ext cx="5441518" cy="1051791"/>
            <a:chOff x="6109095" y="3580472"/>
            <a:chExt cx="5441518" cy="1051791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FD691D63-977E-6732-B5F6-72294709EB4F}"/>
                </a:ext>
              </a:extLst>
            </p:cNvPr>
            <p:cNvGrpSpPr/>
            <p:nvPr/>
          </p:nvGrpSpPr>
          <p:grpSpPr>
            <a:xfrm>
              <a:off x="6109095" y="3844032"/>
              <a:ext cx="5441518" cy="788231"/>
              <a:chOff x="6385861" y="3869050"/>
              <a:chExt cx="5441518" cy="78823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2EABE8-3787-F272-35A0-9A44B677EDDA}"/>
                  </a:ext>
                </a:extLst>
              </p:cNvPr>
              <p:cNvSpPr txBox="1"/>
              <p:nvPr/>
            </p:nvSpPr>
            <p:spPr>
              <a:xfrm>
                <a:off x="6385861" y="3910309"/>
                <a:ext cx="5441518" cy="625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CNN</a:t>
                </a:r>
                <a:r>
                  <a:rPr lang="ko-KR" alt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 에서 </a:t>
                </a:r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window </a:t>
                </a:r>
                <a:r>
                  <a:rPr lang="ko-KR" alt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가 </a:t>
                </a:r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Sliding </a:t>
                </a:r>
                <a:r>
                  <a:rPr lang="ko-KR" alt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하는 것처럼</a:t>
                </a:r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, </a:t>
                </a:r>
                <a:b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</a:br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Query</a:t>
                </a:r>
                <a:r>
                  <a:rPr lang="ko-KR" alt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 에 대하여 </a:t>
                </a:r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Attention Head </a:t>
                </a:r>
                <a:r>
                  <a:rPr lang="ko-KR" alt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들이 </a:t>
                </a:r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convolution </a:t>
                </a:r>
                <a:r>
                  <a:rPr lang="ko-KR" alt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처럼 수행</a:t>
                </a:r>
                <a:endPara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152A5464-9A0B-736C-7B7C-4D265AF5A3ED}"/>
                  </a:ext>
                </a:extLst>
              </p:cNvPr>
              <p:cNvSpPr/>
              <p:nvPr/>
            </p:nvSpPr>
            <p:spPr>
              <a:xfrm>
                <a:off x="6385861" y="3869050"/>
                <a:ext cx="5441518" cy="788231"/>
              </a:xfrm>
              <a:prstGeom prst="rect">
                <a:avLst/>
              </a:prstGeom>
              <a:solidFill>
                <a:srgbClr val="CD3333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3" name="화살표: 오른쪽 32">
              <a:extLst>
                <a:ext uri="{FF2B5EF4-FFF2-40B4-BE49-F238E27FC236}">
                  <a16:creationId xmlns:a16="http://schemas.microsoft.com/office/drawing/2014/main" id="{B862FCCC-B9A4-0CED-33BD-3BBE823DB2FD}"/>
                </a:ext>
              </a:extLst>
            </p:cNvPr>
            <p:cNvSpPr/>
            <p:nvPr/>
          </p:nvSpPr>
          <p:spPr>
            <a:xfrm rot="16200000">
              <a:off x="8529764" y="3546132"/>
              <a:ext cx="325900" cy="394579"/>
            </a:xfrm>
            <a:prstGeom prst="rightArrow">
              <a:avLst/>
            </a:prstGeom>
            <a:solidFill>
              <a:srgbClr val="FAEAE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E9BDA75-E11D-5E73-5561-1E59D4910A85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19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A40620-F774-44A8-6622-B248E1A32688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471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DA846C-94F8-4C32-81B8-40F3ED1C503D}"/>
              </a:ext>
            </a:extLst>
          </p:cNvPr>
          <p:cNvSpPr txBox="1"/>
          <p:nvPr/>
        </p:nvSpPr>
        <p:spPr>
          <a:xfrm>
            <a:off x="1121246" y="1640501"/>
            <a:ext cx="1792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05AFF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Contents</a:t>
            </a:r>
            <a:endParaRPr lang="ko-KR" altLang="en-US" sz="2400" dirty="0">
              <a:solidFill>
                <a:srgbClr val="005AFF"/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FF820-533D-4BD3-AFB4-43E76124B90C}"/>
              </a:ext>
            </a:extLst>
          </p:cNvPr>
          <p:cNvSpPr txBox="1"/>
          <p:nvPr/>
        </p:nvSpPr>
        <p:spPr>
          <a:xfrm>
            <a:off x="6191550" y="1728040"/>
            <a:ext cx="963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Part.1</a:t>
            </a:r>
            <a:endParaRPr lang="ko-KR" altLang="en-US" dirty="0">
              <a:solidFill>
                <a:srgbClr val="005AFF"/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08E07-C1A5-4B8F-B60A-92A056664F0A}"/>
              </a:ext>
            </a:extLst>
          </p:cNvPr>
          <p:cNvSpPr txBox="1"/>
          <p:nvPr/>
        </p:nvSpPr>
        <p:spPr>
          <a:xfrm>
            <a:off x="7440026" y="2297660"/>
            <a:ext cx="444105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1. Abstract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2. Background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3. Approach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4. Performance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5. Ablation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E1959-7637-CC26-2F1B-941F56628D63}"/>
              </a:ext>
            </a:extLst>
          </p:cNvPr>
          <p:cNvSpPr txBox="1"/>
          <p:nvPr/>
        </p:nvSpPr>
        <p:spPr>
          <a:xfrm>
            <a:off x="7440026" y="1728040"/>
            <a:ext cx="4002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Paper Review </a:t>
            </a:r>
            <a:endParaRPr lang="ko-KR" altLang="en-US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3042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1" y="1449966"/>
            <a:ext cx="10358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Self-attention as a generalized convolution</a:t>
            </a: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A296D-A224-CD7C-6143-F9C87268A7C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A1F6-10CD-9391-9A84-1FF3A2061DD8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7C1F1-FD9D-26F1-EB08-24388298B79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17E6247-F009-7DCF-19F4-A192011B5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102" y="2117419"/>
            <a:ext cx="9098741" cy="1710288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DCF3E7E7-5CA1-9233-9EDA-AA6E2284C750}"/>
              </a:ext>
            </a:extLst>
          </p:cNvPr>
          <p:cNvGrpSpPr/>
          <p:nvPr/>
        </p:nvGrpSpPr>
        <p:grpSpPr>
          <a:xfrm>
            <a:off x="1434455" y="4368613"/>
            <a:ext cx="9704170" cy="897553"/>
            <a:chOff x="1130743" y="4418471"/>
            <a:chExt cx="9704170" cy="897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6832131-0829-D2A0-C27E-A02B91549823}"/>
                    </a:ext>
                  </a:extLst>
                </p:cNvPr>
                <p:cNvSpPr txBox="1"/>
                <p:nvPr/>
              </p:nvSpPr>
              <p:spPr>
                <a:xfrm>
                  <a:off x="1130743" y="4685756"/>
                  <a:ext cx="4841885" cy="3629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a:rPr lang="ko-KR" altLang="en-US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ko-KR" altLang="en-US" sz="1200" dirty="0">
                      <a:latin typeface="+mn-ea"/>
                    </a:rPr>
                    <a:t>값으로 </a:t>
                  </a:r>
                  <a:r>
                    <a:rPr lang="en-US" altLang="ko-KR" sz="1200" dirty="0">
                      <a:latin typeface="+mn-ea"/>
                    </a:rPr>
                    <a:t>Window Size (Attention</a:t>
                  </a:r>
                  <a:r>
                    <a:rPr lang="ko-KR" altLang="en-US" sz="1200" dirty="0">
                      <a:latin typeface="+mn-ea"/>
                    </a:rPr>
                    <a:t> 의 정도</a:t>
                  </a:r>
                  <a:r>
                    <a:rPr lang="en-US" altLang="ko-KR" sz="1200" dirty="0">
                      <a:latin typeface="+mn-ea"/>
                    </a:rPr>
                    <a:t>) </a:t>
                  </a:r>
                  <a:r>
                    <a:rPr lang="ko-KR" altLang="en-US" sz="1200" dirty="0">
                      <a:latin typeface="+mn-ea"/>
                    </a:rPr>
                    <a:t>를</a:t>
                  </a:r>
                  <a:r>
                    <a:rPr lang="en-US" altLang="ko-KR" sz="1200" dirty="0">
                      <a:latin typeface="+mn-ea"/>
                    </a:rPr>
                    <a:t> </a:t>
                  </a:r>
                  <a:r>
                    <a:rPr lang="ko-KR" altLang="en-US" sz="1200" dirty="0">
                      <a:latin typeface="+mn-ea"/>
                    </a:rPr>
                    <a:t>조절할 수 있음</a:t>
                  </a:r>
                  <a:endParaRPr lang="en-US" altLang="ko-KR" sz="1200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6832131-0829-D2A0-C27E-A02B91549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743" y="4685756"/>
                  <a:ext cx="4841885" cy="362984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9ED7FFC-0060-8D45-19FD-BD98170C32D6}"/>
                    </a:ext>
                  </a:extLst>
                </p:cNvPr>
                <p:cNvSpPr txBox="1"/>
                <p:nvPr/>
              </p:nvSpPr>
              <p:spPr>
                <a:xfrm>
                  <a:off x="6336410" y="4418471"/>
                  <a:ext cx="4498503" cy="8975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71450" indent="-171450">
                    <a:lnSpc>
                      <a:spcPts val="2200"/>
                    </a:lnSpc>
                    <a:buFont typeface="Wingdings" panose="05000000000000000000" pitchFamily="2" charset="2"/>
                    <a:buChar char="ü"/>
                  </a:pPr>
                  <a14:m>
                    <m:oMath xmlns:m="http://schemas.openxmlformats.org/officeDocument/2006/math">
                      <m:r>
                        <a:rPr lang="ko-KR" altLang="en-US" sz="110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altLang="ko-KR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 </a:t>
                  </a:r>
                  <a:r>
                    <a:rPr lang="ko-KR" alt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가 커질수록 </a:t>
                  </a:r>
                  <a:r>
                    <a:rPr lang="en-US" altLang="ko-KR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Window </a:t>
                  </a:r>
                  <a:r>
                    <a:rPr lang="ko-KR" alt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가 작아진다 </a:t>
                  </a:r>
                  <a:r>
                    <a:rPr lang="en-US" altLang="ko-KR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(= </a:t>
                  </a:r>
                  <a:r>
                    <a:rPr lang="ko-KR" alt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주변에 </a:t>
                  </a:r>
                  <a:r>
                    <a:rPr lang="ko-KR" altLang="en-US" sz="1100" b="1" dirty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더</a:t>
                  </a:r>
                  <a:r>
                    <a:rPr lang="ko-KR" alt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 집중한다</a:t>
                  </a:r>
                  <a:r>
                    <a:rPr lang="en-US" altLang="ko-KR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)</a:t>
                  </a:r>
                </a:p>
                <a:p>
                  <a:pPr marL="171450" indent="-171450">
                    <a:lnSpc>
                      <a:spcPts val="2200"/>
                    </a:lnSpc>
                    <a:buFont typeface="Wingdings" panose="05000000000000000000" pitchFamily="2" charset="2"/>
                    <a:buChar char="ü"/>
                  </a:pPr>
                  <a:endPara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endParaRPr>
                </a:p>
                <a:p>
                  <a:pPr marL="171450" indent="-171450">
                    <a:lnSpc>
                      <a:spcPts val="2200"/>
                    </a:lnSpc>
                    <a:buFont typeface="Wingdings" panose="05000000000000000000" pitchFamily="2" charset="2"/>
                    <a:buChar char="ü"/>
                  </a:pPr>
                  <a14:m>
                    <m:oMath xmlns:m="http://schemas.openxmlformats.org/officeDocument/2006/math">
                      <m:r>
                        <a:rPr lang="ko-KR" altLang="en-US" sz="110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ko-KR" altLang="en-US" sz="11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ko-KR" alt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가 작아질수록 </a:t>
                  </a:r>
                  <a:r>
                    <a:rPr lang="en-US" altLang="ko-KR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Window </a:t>
                  </a:r>
                  <a:r>
                    <a:rPr lang="ko-KR" alt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가 커진다 </a:t>
                  </a:r>
                  <a:r>
                    <a:rPr lang="en-US" altLang="ko-KR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(= </a:t>
                  </a:r>
                  <a:r>
                    <a:rPr lang="ko-KR" alt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주변에 </a:t>
                  </a:r>
                  <a:r>
                    <a:rPr lang="ko-KR" altLang="en-US" sz="1100" b="1" dirty="0">
                      <a:solidFill>
                        <a:schemeClr val="accent1">
                          <a:lumMod val="75000"/>
                        </a:schemeClr>
                      </a:solidFill>
                      <a:latin typeface="+mj-ea"/>
                      <a:ea typeface="+mj-ea"/>
                    </a:rPr>
                    <a:t>덜</a:t>
                  </a:r>
                  <a:r>
                    <a:rPr lang="ko-KR" alt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 집중한다</a:t>
                  </a:r>
                  <a:r>
                    <a:rPr lang="en-US" altLang="ko-KR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9ED7FFC-0060-8D45-19FD-BD98170C3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6410" y="4418471"/>
                  <a:ext cx="4498503" cy="897553"/>
                </a:xfrm>
                <a:prstGeom prst="rect">
                  <a:avLst/>
                </a:prstGeom>
                <a:blipFill>
                  <a:blip r:embed="rId5"/>
                  <a:stretch>
                    <a:fillRect b="-408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06FE055D-EC77-F601-C3CC-0E307E725E63}"/>
                </a:ext>
              </a:extLst>
            </p:cNvPr>
            <p:cNvCxnSpPr>
              <a:cxnSpLocks/>
            </p:cNvCxnSpPr>
            <p:nvPr/>
          </p:nvCxnSpPr>
          <p:spPr>
            <a:xfrm>
              <a:off x="5617509" y="4868571"/>
              <a:ext cx="601865" cy="0"/>
            </a:xfrm>
            <a:prstGeom prst="straightConnector1">
              <a:avLst/>
            </a:prstGeom>
            <a:ln w="95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5F33B77-5D1F-D244-F3ED-51884082BC71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20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56D802-0D2B-CAE5-2D33-791C4D4F3A95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8465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1" y="1449966"/>
            <a:ext cx="10358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Architecture : Adaptive Attention Span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A296D-A224-CD7C-6143-F9C87268A7C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A1F6-10CD-9391-9A84-1FF3A2061DD8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7C1F1-FD9D-26F1-EB08-24388298B79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94F719C-5596-2035-1EFB-6033E24E5F98}"/>
              </a:ext>
            </a:extLst>
          </p:cNvPr>
          <p:cNvCxnSpPr>
            <a:cxnSpLocks/>
          </p:cNvCxnSpPr>
          <p:nvPr/>
        </p:nvCxnSpPr>
        <p:spPr>
          <a:xfrm flipV="1">
            <a:off x="400849" y="616505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68E3CDAA-6589-3BC5-7A60-29BE1D5D3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05" y="1890712"/>
            <a:ext cx="4765842" cy="4171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133DEE-9308-2D58-3A64-95A476263A9D}"/>
                  </a:ext>
                </a:extLst>
              </p:cNvPr>
              <p:cNvSpPr txBox="1"/>
              <p:nvPr/>
            </p:nvSpPr>
            <p:spPr>
              <a:xfrm>
                <a:off x="7596354" y="3051051"/>
                <a:ext cx="4042229" cy="330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ko-KR" altLang="en-US" i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 err="1"/>
                  <a:t>softmax</a:t>
                </a:r>
                <a:r>
                  <a:rPr lang="en-US" altLang="ko-KR" dirty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sSubSup>
                      <m:sSubSupPr>
                        <m:ctrlPr>
                          <a:rPr lang="ko-KR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ko-KR" dirty="0"/>
                  <a:t>+</a:t>
                </a:r>
                <a:r>
                  <a:rPr lang="ko-KR" alt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</m:sub>
                      <m:sup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  </m:t>
                        </m:r>
                      </m:sup>
                    </m:sSubSup>
                    <m:sSub>
                      <m:sSubPr>
                        <m:ctrlPr>
                          <a:rPr lang="ko-KR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133DEE-9308-2D58-3A64-95A476263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54" y="3051051"/>
                <a:ext cx="4042229" cy="330540"/>
              </a:xfrm>
              <a:prstGeom prst="rect">
                <a:avLst/>
              </a:prstGeom>
              <a:blipFill>
                <a:blip r:embed="rId4"/>
                <a:stretch>
                  <a:fillRect l="-1961" t="-20370" b="-296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02A99FE-B19C-162E-7E91-1F8822CFB7D6}"/>
              </a:ext>
            </a:extLst>
          </p:cNvPr>
          <p:cNvSpPr txBox="1"/>
          <p:nvPr/>
        </p:nvSpPr>
        <p:spPr>
          <a:xfrm>
            <a:off x="6464454" y="2489725"/>
            <a:ext cx="4841885" cy="28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latin typeface="+mn-ea"/>
              </a:rPr>
              <a:t>Adaptive Attention Span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B84A1C9-1143-73B7-C2CF-F0EA5DFA1B07}"/>
              </a:ext>
            </a:extLst>
          </p:cNvPr>
          <p:cNvSpPr/>
          <p:nvPr/>
        </p:nvSpPr>
        <p:spPr>
          <a:xfrm>
            <a:off x="9121444" y="2995450"/>
            <a:ext cx="849085" cy="434293"/>
          </a:xfrm>
          <a:prstGeom prst="rect">
            <a:avLst/>
          </a:prstGeom>
          <a:solidFill>
            <a:srgbClr val="C5E0B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5A50C26-8554-6061-902A-E18F90DBEFB7}"/>
              </a:ext>
            </a:extLst>
          </p:cNvPr>
          <p:cNvSpPr/>
          <p:nvPr/>
        </p:nvSpPr>
        <p:spPr>
          <a:xfrm>
            <a:off x="10136938" y="2995317"/>
            <a:ext cx="450449" cy="434293"/>
          </a:xfrm>
          <a:prstGeom prst="rect">
            <a:avLst/>
          </a:prstGeom>
          <a:solidFill>
            <a:srgbClr val="F8CBA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BA10AD7-31E9-8F81-BC20-7DB7EBCBF6AD}"/>
              </a:ext>
            </a:extLst>
          </p:cNvPr>
          <p:cNvSpPr/>
          <p:nvPr/>
        </p:nvSpPr>
        <p:spPr>
          <a:xfrm>
            <a:off x="10600813" y="2995317"/>
            <a:ext cx="313146" cy="434293"/>
          </a:xfrm>
          <a:prstGeom prst="rect">
            <a:avLst/>
          </a:prstGeom>
          <a:solidFill>
            <a:srgbClr val="005C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E120EB1-B252-71AF-C660-8B262254A713}"/>
              </a:ext>
            </a:extLst>
          </p:cNvPr>
          <p:cNvGrpSpPr/>
          <p:nvPr/>
        </p:nvGrpSpPr>
        <p:grpSpPr>
          <a:xfrm>
            <a:off x="3557245" y="3123036"/>
            <a:ext cx="1987320" cy="2162717"/>
            <a:chOff x="3281366" y="3135086"/>
            <a:chExt cx="1987320" cy="2162717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B552620-A4DA-F02A-5028-D3F7B5294FFB}"/>
                </a:ext>
              </a:extLst>
            </p:cNvPr>
            <p:cNvSpPr/>
            <p:nvPr/>
          </p:nvSpPr>
          <p:spPr>
            <a:xfrm>
              <a:off x="3281366" y="3135086"/>
              <a:ext cx="949547" cy="2162717"/>
            </a:xfrm>
            <a:prstGeom prst="rect">
              <a:avLst/>
            </a:prstGeom>
            <a:solidFill>
              <a:srgbClr val="C5E0B4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F91EBC97-4280-E459-45E7-5B2EE95E1C73}"/>
                </a:ext>
              </a:extLst>
            </p:cNvPr>
            <p:cNvSpPr/>
            <p:nvPr/>
          </p:nvSpPr>
          <p:spPr>
            <a:xfrm>
              <a:off x="4826000" y="4379089"/>
              <a:ext cx="442686" cy="434293"/>
            </a:xfrm>
            <a:prstGeom prst="rect">
              <a:avLst/>
            </a:prstGeom>
            <a:solidFill>
              <a:srgbClr val="005CFF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7" name="그림 26">
            <a:extLst>
              <a:ext uri="{FF2B5EF4-FFF2-40B4-BE49-F238E27FC236}">
                <a16:creationId xmlns:a16="http://schemas.microsoft.com/office/drawing/2014/main" id="{C16A851C-4E0A-ACEE-CC4C-B90B014CDB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405" b="-1172"/>
          <a:stretch/>
        </p:blipFill>
        <p:spPr>
          <a:xfrm>
            <a:off x="10198877" y="2710239"/>
            <a:ext cx="323196" cy="26022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D4235FF-7C0D-3657-C3E6-0FF703321C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699" b="-10975"/>
          <a:stretch/>
        </p:blipFill>
        <p:spPr>
          <a:xfrm>
            <a:off x="10615327" y="2710239"/>
            <a:ext cx="313146" cy="2854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AE70627-9AD3-CEC9-DA77-B3E3F3E3A35F}"/>
              </a:ext>
            </a:extLst>
          </p:cNvPr>
          <p:cNvSpPr txBox="1"/>
          <p:nvPr/>
        </p:nvSpPr>
        <p:spPr>
          <a:xfrm>
            <a:off x="6464454" y="3725257"/>
            <a:ext cx="4841885" cy="146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기존의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Relative Attention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은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와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B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둘다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학습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이러한 방법은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Long-range Information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손실을 가져옴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본 논문은 이를 극복하기 위해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B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는 고정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, A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만 학습이 되도록 설정함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E46B62-495A-5551-A8A7-139C79C27E8D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21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84BFAD-66A8-0DFD-0BE6-DDA7CEFFB9C4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0890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1" y="1449966"/>
            <a:ext cx="10358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Architecture : Positional Gating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A296D-A224-CD7C-6143-F9C87268A7C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A1F6-10CD-9391-9A84-1FF3A2061DD8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7C1F1-FD9D-26F1-EB08-24388298B79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94F719C-5596-2035-1EFB-6033E24E5F98}"/>
              </a:ext>
            </a:extLst>
          </p:cNvPr>
          <p:cNvCxnSpPr>
            <a:cxnSpLocks/>
          </p:cNvCxnSpPr>
          <p:nvPr/>
        </p:nvCxnSpPr>
        <p:spPr>
          <a:xfrm flipV="1">
            <a:off x="400849" y="616505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68E3CDAA-6589-3BC5-7A60-29BE1D5D3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05" y="1890712"/>
            <a:ext cx="4765842" cy="41716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2A99FE-B19C-162E-7E91-1F8822CFB7D6}"/>
              </a:ext>
            </a:extLst>
          </p:cNvPr>
          <p:cNvSpPr txBox="1"/>
          <p:nvPr/>
        </p:nvSpPr>
        <p:spPr>
          <a:xfrm>
            <a:off x="6096000" y="1939892"/>
            <a:ext cx="1733663" cy="28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latin typeface="+mn-ea"/>
              </a:rPr>
              <a:t>Positional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Gating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BA10AD7-31E9-8F81-BC20-7DB7EBCBF6AD}"/>
              </a:ext>
            </a:extLst>
          </p:cNvPr>
          <p:cNvSpPr/>
          <p:nvPr/>
        </p:nvSpPr>
        <p:spPr>
          <a:xfrm>
            <a:off x="3370695" y="2629873"/>
            <a:ext cx="1153886" cy="2856527"/>
          </a:xfrm>
          <a:prstGeom prst="rect">
            <a:avLst/>
          </a:prstGeom>
          <a:solidFill>
            <a:srgbClr val="005C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B552620-A4DA-F02A-5028-D3F7B5294FFB}"/>
              </a:ext>
            </a:extLst>
          </p:cNvPr>
          <p:cNvSpPr/>
          <p:nvPr/>
        </p:nvSpPr>
        <p:spPr>
          <a:xfrm>
            <a:off x="4608286" y="2629873"/>
            <a:ext cx="1153886" cy="2856527"/>
          </a:xfrm>
          <a:prstGeom prst="rect">
            <a:avLst/>
          </a:prstGeom>
          <a:solidFill>
            <a:srgbClr val="C5E0B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E70627-9AD3-CEC9-DA77-B3E3F3E3A35F}"/>
                  </a:ext>
                </a:extLst>
              </p:cNvPr>
              <p:cNvSpPr txBox="1"/>
              <p:nvPr/>
            </p:nvSpPr>
            <p:spPr>
              <a:xfrm>
                <a:off x="6429830" y="4399971"/>
                <a:ext cx="5444516" cy="1502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lnSpc>
                    <a:spcPts val="22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Positional</a:t>
                </a:r>
                <a:r>
                  <a:rPr lang="ko-KR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Gating</a:t>
                </a:r>
                <a:r>
                  <a:rPr lang="ko-KR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:</a:t>
                </a:r>
                <a:r>
                  <a:rPr lang="ko-KR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GPSA </a:t>
                </a:r>
                <a:r>
                  <a:rPr lang="ko-KR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가 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A </a:t>
                </a:r>
                <a:r>
                  <a:rPr lang="ko-KR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와 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B </a:t>
                </a:r>
                <a:r>
                  <a:rPr lang="ko-KR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중 어디에 더 집중할 것인가</a:t>
                </a:r>
                <a:endPara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  <a:p>
                <a:pPr>
                  <a:lnSpc>
                    <a:spcPts val="2200"/>
                  </a:lnSpc>
                </a:pPr>
                <a:endPara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sym typeface="Wingdings" panose="05000000000000000000" pitchFamily="2" charset="2"/>
                </a:endParaRPr>
              </a:p>
              <a:p>
                <a:pPr marL="171450" indent="-171450">
                  <a:lnSpc>
                    <a:spcPts val="2200"/>
                  </a:lnSpc>
                  <a:buFont typeface="Wingdings" panose="05000000000000000000" pitchFamily="2" charset="2"/>
                  <a:buChar char="ü"/>
                </a:pPr>
                <a:r>
                  <a:rPr lang="ko-KR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각 각의 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Head </a:t>
                </a:r>
                <a:r>
                  <a:rPr lang="ko-KR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마다 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Gating Parameter </a:t>
                </a:r>
                <a:r>
                  <a:rPr lang="ko-KR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를 통해 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GPSA </a:t>
                </a:r>
                <a:r>
                  <a:rPr lang="ko-KR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가 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Contents </a:t>
                </a:r>
                <a:r>
                  <a:rPr lang="ko-KR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를 더 학습할지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, Relative Position </a:t>
                </a:r>
                <a:r>
                  <a:rPr lang="ko-KR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을 더 학습할지 모델이 학습을 통해 정함</a:t>
                </a:r>
                <a:b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</a:b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sz="11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10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1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 = 1 </a:t>
                </a:r>
                <a:r>
                  <a:rPr lang="ko-KR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로 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initialize)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E70627-9AD3-CEC9-DA77-B3E3F3E3A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830" y="4399971"/>
                <a:ext cx="5444516" cy="1502976"/>
              </a:xfrm>
              <a:prstGeom prst="rect">
                <a:avLst/>
              </a:prstGeom>
              <a:blipFill>
                <a:blip r:embed="rId4"/>
                <a:stretch>
                  <a:fillRect r="-4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그룹 16">
            <a:extLst>
              <a:ext uri="{FF2B5EF4-FFF2-40B4-BE49-F238E27FC236}">
                <a16:creationId xmlns:a16="http://schemas.microsoft.com/office/drawing/2014/main" id="{81BC1590-4EA1-95C0-1713-5FAC15BD6D9A}"/>
              </a:ext>
            </a:extLst>
          </p:cNvPr>
          <p:cNvGrpSpPr/>
          <p:nvPr/>
        </p:nvGrpSpPr>
        <p:grpSpPr>
          <a:xfrm>
            <a:off x="6685073" y="2519797"/>
            <a:ext cx="3992403" cy="1580794"/>
            <a:chOff x="6936070" y="2554044"/>
            <a:chExt cx="3992403" cy="1580794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FB84A1C9-1143-73B7-C2CF-F0EA5DFA1B07}"/>
                </a:ext>
              </a:extLst>
            </p:cNvPr>
            <p:cNvSpPr/>
            <p:nvPr/>
          </p:nvSpPr>
          <p:spPr>
            <a:xfrm>
              <a:off x="7883779" y="3700545"/>
              <a:ext cx="2305250" cy="434293"/>
            </a:xfrm>
            <a:prstGeom prst="rect">
              <a:avLst/>
            </a:prstGeom>
            <a:solidFill>
              <a:srgbClr val="C5E0B4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F91EBC97-4280-E459-45E7-5B2EE95E1C73}"/>
                </a:ext>
              </a:extLst>
            </p:cNvPr>
            <p:cNvSpPr/>
            <p:nvPr/>
          </p:nvSpPr>
          <p:spPr>
            <a:xfrm>
              <a:off x="7639616" y="3095561"/>
              <a:ext cx="2725018" cy="434293"/>
            </a:xfrm>
            <a:prstGeom prst="rect">
              <a:avLst/>
            </a:prstGeom>
            <a:solidFill>
              <a:srgbClr val="005CFF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534AB39E-07A1-9665-D994-7139C9450259}"/>
                </a:ext>
              </a:extLst>
            </p:cNvPr>
            <p:cNvGrpSpPr/>
            <p:nvPr/>
          </p:nvGrpSpPr>
          <p:grpSpPr>
            <a:xfrm>
              <a:off x="6936070" y="2554044"/>
              <a:ext cx="3992403" cy="1551329"/>
              <a:chOff x="6885368" y="2946079"/>
              <a:chExt cx="3992403" cy="15513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1B133DEE-9308-2D58-3A64-95A476263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885368" y="2946079"/>
                    <a:ext cx="3862461" cy="3124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ko-KR" alt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GPSA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)≔</m:t>
                        </m:r>
                      </m:oMath>
                    </a14:m>
                    <a:r>
                      <a:rPr lang="ko-KR" altLang="en-US" dirty="0"/>
                      <a:t> </a:t>
                    </a:r>
                    <a:r>
                      <a:rPr lang="en-US" altLang="ko-KR" sz="1400" dirty="0"/>
                      <a:t>normalize</a:t>
                    </a:r>
                    <a:r>
                      <a:rPr lang="en-US" altLang="ko-KR" dirty="0"/>
                      <a:t> [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ko-KR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/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] </m:t>
                        </m:r>
                        <m:sSubSup>
                          <m:sSubSupPr>
                            <m:ctrlPr>
                              <a:rPr lang="ko-KR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𝑋𝑊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𝑣𝑎𝑙</m:t>
                            </m:r>
                          </m:sub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1B133DEE-9308-2D58-3A64-95A476263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5368" y="2946079"/>
                    <a:ext cx="3862461" cy="31245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12" t="-19231" b="-3846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2352643A-D4F1-11BB-F5EE-F791D2D69FBA}"/>
                      </a:ext>
                    </a:extLst>
                  </p:cNvPr>
                  <p:cNvSpPr txBox="1"/>
                  <p:nvPr/>
                </p:nvSpPr>
                <p:spPr>
                  <a:xfrm>
                    <a:off x="6885368" y="3486939"/>
                    <a:ext cx="3992403" cy="101046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ko-KR" alt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bSup>
                      </m:oMath>
                    </a14:m>
                    <a:r>
                      <a:rPr lang="ko-KR" altLang="en-US" dirty="0"/>
                      <a:t> </a:t>
                    </a:r>
                    <a:r>
                      <a:rPr lang="en-US" altLang="ko-KR" dirty="0"/>
                      <a:t>:= (</a:t>
                    </a:r>
                    <a14:m>
                      <m:oMath xmlns:m="http://schemas.openxmlformats.org/officeDocument/2006/math">
                        <m:r>
                          <a:rPr lang="ko-KR" alt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ko-KR" altLang="en-US" i="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ko-KR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a14:m>
                    <a:r>
                      <a:rPr lang="en-US" altLang="ko-KR" dirty="0"/>
                      <a:t>)) </a:t>
                    </a:r>
                    <a:r>
                      <a:rPr lang="en-US" altLang="ko-KR" sz="1400" dirty="0" err="1"/>
                      <a:t>softmax</a:t>
                    </a:r>
                    <a:r>
                      <a:rPr lang="en-US" altLang="ko-KR" dirty="0"/>
                      <a:t>(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ko-KR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bSup>
                        <m:sSubSup>
                          <m:sSubSupPr>
                            <m:ctrlPr>
                              <a:rPr lang="ko-KR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a14:m>
                    <a:r>
                      <a:rPr lang="en-US" altLang="ko-KR" dirty="0"/>
                      <a:t>)</a:t>
                    </a:r>
                  </a:p>
                  <a:p>
                    <a:r>
                      <a:rPr lang="ko-KR" altLang="en-US" dirty="0"/>
                      <a:t> </a:t>
                    </a:r>
                    <a:endParaRPr lang="en-US" altLang="ko-KR" dirty="0"/>
                  </a:p>
                  <a:p>
                    <a:r>
                      <a:rPr lang="en-US" altLang="ko-KR" dirty="0"/>
                      <a:t>        + </a:t>
                    </a:r>
                    <a14:m>
                      <m:oMath xmlns:m="http://schemas.openxmlformats.org/officeDocument/2006/math">
                        <m:r>
                          <a:rPr lang="ko-KR" altLang="en-US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ko-KR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a14:m>
                    <a:r>
                      <a:rPr lang="en-US" altLang="ko-KR" dirty="0"/>
                      <a:t>) </a:t>
                    </a:r>
                    <a:r>
                      <a:rPr lang="en-US" altLang="ko-KR" sz="1400" dirty="0"/>
                      <a:t>softmax </a:t>
                    </a:r>
                    <a:r>
                      <a:rPr lang="en-US" altLang="ko-KR" dirty="0"/>
                      <a:t>(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ko-KR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𝑝𝑜𝑠</m:t>
                            </m:r>
                          </m:sub>
                          <m:sup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sup>
                        </m:sSubSup>
                        <m:sSub>
                          <m:sSubPr>
                            <m:ctrlPr>
                              <a:rPr lang="ko-KR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ko-KR" altLang="en-US" i="1" dirty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  <m:r>
                              <a:rPr lang="en-US" altLang="ko-KR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a14:m>
                    <a:r>
                      <a:rPr lang="en-US" altLang="ko-KR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2352643A-D4F1-11BB-F5EE-F791D2D69F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5368" y="3486939"/>
                    <a:ext cx="3992403" cy="10104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807" b="-542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E478255-A901-8BC6-0C9D-7185AD4667DE}"/>
              </a:ext>
            </a:extLst>
          </p:cNvPr>
          <p:cNvSpPr txBox="1"/>
          <p:nvPr/>
        </p:nvSpPr>
        <p:spPr>
          <a:xfrm>
            <a:off x="3476171" y="2454184"/>
            <a:ext cx="355315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4B24E8-2FF7-1949-FB0D-3ECD8D8C3236}"/>
              </a:ext>
            </a:extLst>
          </p:cNvPr>
          <p:cNvSpPr txBox="1"/>
          <p:nvPr/>
        </p:nvSpPr>
        <p:spPr>
          <a:xfrm>
            <a:off x="4563351" y="2454183"/>
            <a:ext cx="355315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F77021-F5F7-E94C-B38E-BE0D9BAEDC64}"/>
              </a:ext>
            </a:extLst>
          </p:cNvPr>
          <p:cNvSpPr txBox="1"/>
          <p:nvPr/>
        </p:nvSpPr>
        <p:spPr>
          <a:xfrm>
            <a:off x="10095798" y="3081009"/>
            <a:ext cx="1924085" cy="333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: Transfer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기반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(Global)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DBE580-5CF2-9AA4-C3AF-5BAE6E3D2064}"/>
              </a:ext>
            </a:extLst>
          </p:cNvPr>
          <p:cNvSpPr txBox="1"/>
          <p:nvPr/>
        </p:nvSpPr>
        <p:spPr>
          <a:xfrm>
            <a:off x="9896997" y="3675097"/>
            <a:ext cx="1632569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B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 : CNN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기반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(Locality)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3AEE46-52DA-26A5-099E-F4D8A15D395A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22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A7FCDC-8950-1776-547F-9283CABE50C5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7918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1" y="1449966"/>
            <a:ext cx="10358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Architecture Detail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A296D-A224-CD7C-6143-F9C87268A7C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A1F6-10CD-9391-9A84-1FF3A2061DD8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7C1F1-FD9D-26F1-EB08-24388298B79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75C56AE-BA40-0D63-EDC4-82BBAD5C7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358" y="1922508"/>
            <a:ext cx="8907118" cy="39629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B4039B-F505-4153-6E56-BFFF229A8448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23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90A926-F859-AFDA-9D80-DCE13C427A77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7589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1" y="1449966"/>
            <a:ext cx="10358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Performance of Models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A296D-A224-CD7C-6143-F9C87268A7C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Performance 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A1F6-10CD-9391-9A84-1FF3A2061DD8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7C1F1-FD9D-26F1-EB08-24388298B79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603EB74-7DF1-0D65-F6FE-85FEA4452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7" r="1020"/>
          <a:stretch/>
        </p:blipFill>
        <p:spPr>
          <a:xfrm>
            <a:off x="1485131" y="2150836"/>
            <a:ext cx="9221737" cy="38697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2ADF8C-E015-B143-8A45-02164E89ECE6}"/>
              </a:ext>
            </a:extLst>
          </p:cNvPr>
          <p:cNvSpPr txBox="1"/>
          <p:nvPr/>
        </p:nvSpPr>
        <p:spPr>
          <a:xfrm>
            <a:off x="8206065" y="1773005"/>
            <a:ext cx="36213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100" dirty="0">
                <a:latin typeface="+mn-ea"/>
              </a:rPr>
              <a:t>*</a:t>
            </a:r>
            <a:r>
              <a:rPr lang="en-US" altLang="ko-KR" sz="1100" dirty="0" err="1">
                <a:latin typeface="+mn-ea"/>
              </a:rPr>
              <a:t>DeiT</a:t>
            </a:r>
            <a:r>
              <a:rPr lang="ko-KR" altLang="en-US" sz="1100" dirty="0">
                <a:latin typeface="+mn-ea"/>
              </a:rPr>
              <a:t> 와 동일한 세팅으로 비교를 위해 </a:t>
            </a:r>
            <a:r>
              <a:rPr lang="en-US" altLang="ko-KR" sz="1100" dirty="0">
                <a:latin typeface="+mn-ea"/>
              </a:rPr>
              <a:t>(+) </a:t>
            </a:r>
            <a:r>
              <a:rPr lang="ko-KR" altLang="en-US" sz="1100" dirty="0">
                <a:latin typeface="+mn-ea"/>
              </a:rPr>
              <a:t>실험 수행</a:t>
            </a:r>
            <a:endParaRPr lang="en-US" altLang="ko-KR" sz="1100" dirty="0"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106AC-D5BD-488D-492D-8B1FBD8EAD71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24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402789-BAC0-7621-A7F3-492A5CA64808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8357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1" y="1449966"/>
            <a:ext cx="10358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Sample</a:t>
            </a:r>
            <a:r>
              <a:rPr lang="ko-KR" altLang="en-US" b="1" dirty="0">
                <a:latin typeface="AppleSDGothicNeoL00" panose="020B0600000101010101" charset="-127"/>
                <a:ea typeface="AppleSDGothicNeoL00" panose="020B0600000101010101" charset="-127"/>
              </a:rPr>
              <a:t> </a:t>
            </a: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Efficiency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A296D-A224-CD7C-6143-F9C87268A7C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Performance 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A1F6-10CD-9391-9A84-1FF3A2061DD8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7C1F1-FD9D-26F1-EB08-24388298B79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DC97A6D-9ED2-A7C2-5E96-62D8E2D6F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061" y="2023579"/>
            <a:ext cx="5225727" cy="38184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CA4A5-F761-7227-E8E6-2D8765D23683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25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9242D6-1658-2A90-E05E-39F21E04D8F7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836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FA296D-A224-CD7C-6143-F9C87268A7C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Ablation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A1F6-10CD-9391-9A84-1FF3A2061DD8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7C1F1-FD9D-26F1-EB08-24388298B79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90B72-98A5-AD38-5487-FF928487068D}"/>
              </a:ext>
            </a:extLst>
          </p:cNvPr>
          <p:cNvSpPr txBox="1"/>
          <p:nvPr/>
        </p:nvSpPr>
        <p:spPr>
          <a:xfrm>
            <a:off x="603681" y="1449966"/>
            <a:ext cx="10358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Role of locality : Non-locality Comparison between SA &amp; GPSA</a:t>
            </a: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Quantifying Non-locality</a:t>
            </a:r>
            <a:endParaRPr lang="en-US" altLang="ko-KR" sz="1200" dirty="0">
              <a:latin typeface="+mn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6D9F4E4-3201-C897-9C20-BD8B77644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788" y="1937749"/>
            <a:ext cx="4062766" cy="71709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CEE7E79-1DB8-D141-BBA8-29A6C75D61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49" r="1676" b="2940"/>
          <a:stretch/>
        </p:blipFill>
        <p:spPr>
          <a:xfrm>
            <a:off x="2793998" y="3005035"/>
            <a:ext cx="6604000" cy="3057302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BC5082EA-4BFE-DEB5-386B-3162AB33B343}"/>
              </a:ext>
            </a:extLst>
          </p:cNvPr>
          <p:cNvSpPr/>
          <p:nvPr/>
        </p:nvSpPr>
        <p:spPr>
          <a:xfrm>
            <a:off x="550903" y="5519206"/>
            <a:ext cx="2598056" cy="707886"/>
          </a:xfrm>
          <a:prstGeom prst="rect">
            <a:avLst/>
          </a:prstGeom>
          <a:solidFill>
            <a:srgbClr val="005CFF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40DA7C-F8C1-99A3-F883-FDCC6659E588}"/>
              </a:ext>
            </a:extLst>
          </p:cNvPr>
          <p:cNvSpPr txBox="1"/>
          <p:nvPr/>
        </p:nvSpPr>
        <p:spPr>
          <a:xfrm>
            <a:off x="601703" y="5564154"/>
            <a:ext cx="2547256" cy="617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1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Non-locality : 6~7</a:t>
            </a:r>
            <a:b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CNN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을 단순히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distillation 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global 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070F173-8C90-CA8B-8D6F-0E56A4528B96}"/>
              </a:ext>
            </a:extLst>
          </p:cNvPr>
          <p:cNvSpPr/>
          <p:nvPr/>
        </p:nvSpPr>
        <p:spPr>
          <a:xfrm>
            <a:off x="8876118" y="2206916"/>
            <a:ext cx="2684472" cy="937500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CA40CF-7305-CE11-5B2F-ECC79A4DD12F}"/>
              </a:ext>
            </a:extLst>
          </p:cNvPr>
          <p:cNvSpPr txBox="1"/>
          <p:nvPr/>
        </p:nvSpPr>
        <p:spPr>
          <a:xfrm>
            <a:off x="8912405" y="2206916"/>
            <a:ext cx="2757715" cy="898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1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Non-locality : 3~7</a:t>
            </a:r>
            <a:b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GPSA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 가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 CNN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개념을 직접 갖다 쓰면서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Transformer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통과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Wingdings" panose="05000000000000000000" pitchFamily="2" charset="2"/>
            </a:endParaRPr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5E070B1B-62CB-5EAB-7D09-3C2A7886B510}"/>
              </a:ext>
            </a:extLst>
          </p:cNvPr>
          <p:cNvSpPr/>
          <p:nvPr/>
        </p:nvSpPr>
        <p:spPr>
          <a:xfrm rot="20452920">
            <a:off x="7741122" y="2660173"/>
            <a:ext cx="997936" cy="409336"/>
          </a:xfrm>
          <a:prstGeom prst="rightArrow">
            <a:avLst/>
          </a:prstGeom>
          <a:solidFill>
            <a:srgbClr val="FAEAE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D5E7A846-E2D8-244F-24B8-D26BAA5CB0FF}"/>
              </a:ext>
            </a:extLst>
          </p:cNvPr>
          <p:cNvSpPr/>
          <p:nvPr/>
        </p:nvSpPr>
        <p:spPr>
          <a:xfrm rot="7973281">
            <a:off x="1559291" y="4734765"/>
            <a:ext cx="1247749" cy="409336"/>
          </a:xfrm>
          <a:prstGeom prst="rightArrow">
            <a:avLst/>
          </a:prstGeom>
          <a:solidFill>
            <a:srgbClr val="CFE0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2E884C-3962-2140-6C92-A94291B0085E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26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21CED-72D0-906F-DE93-F38B05DFB830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6423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FA296D-A224-CD7C-6143-F9C87268A7C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Ablation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A1F6-10CD-9391-9A84-1FF3A2061DD8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7C1F1-FD9D-26F1-EB08-24388298B79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90B72-98A5-AD38-5487-FF928487068D}"/>
              </a:ext>
            </a:extLst>
          </p:cNvPr>
          <p:cNvSpPr txBox="1"/>
          <p:nvPr/>
        </p:nvSpPr>
        <p:spPr>
          <a:xfrm>
            <a:off x="603681" y="1449966"/>
            <a:ext cx="10358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Role of locality : Gating Parameter</a:t>
            </a: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Quantifying Non-locality</a:t>
            </a:r>
            <a:endParaRPr lang="en-US" altLang="ko-KR" sz="1200" dirty="0">
              <a:latin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401FCD1-612B-ACE6-F5BB-D970C786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274" y="2125546"/>
            <a:ext cx="6439526" cy="469745"/>
          </a:xfrm>
          <a:prstGeom prst="rect">
            <a:avLst/>
          </a:prstGeom>
        </p:spPr>
      </p:pic>
      <p:grpSp>
        <p:nvGrpSpPr>
          <p:cNvPr id="41" name="그룹 40">
            <a:extLst>
              <a:ext uri="{FF2B5EF4-FFF2-40B4-BE49-F238E27FC236}">
                <a16:creationId xmlns:a16="http://schemas.microsoft.com/office/drawing/2014/main" id="{C3A08C0D-820E-A028-EA46-073CCE413B92}"/>
              </a:ext>
            </a:extLst>
          </p:cNvPr>
          <p:cNvGrpSpPr/>
          <p:nvPr/>
        </p:nvGrpSpPr>
        <p:grpSpPr>
          <a:xfrm>
            <a:off x="711173" y="2643613"/>
            <a:ext cx="10143113" cy="3491909"/>
            <a:chOff x="400849" y="2671587"/>
            <a:chExt cx="10143113" cy="3491909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B0A7BA15-3A3D-46DD-2213-138055F4C5FC}"/>
                </a:ext>
              </a:extLst>
            </p:cNvPr>
            <p:cNvGrpSpPr/>
            <p:nvPr/>
          </p:nvGrpSpPr>
          <p:grpSpPr>
            <a:xfrm>
              <a:off x="400849" y="2671587"/>
              <a:ext cx="10143113" cy="3308797"/>
              <a:chOff x="260106" y="2617354"/>
              <a:chExt cx="10143113" cy="3308797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8197F252-5758-B522-9D2E-0AA803BCDA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4178" r="18581"/>
              <a:stretch/>
            </p:blipFill>
            <p:spPr>
              <a:xfrm>
                <a:off x="1735002" y="2617354"/>
                <a:ext cx="7101342" cy="3308797"/>
              </a:xfrm>
              <a:prstGeom prst="rect">
                <a:avLst/>
              </a:prstGeom>
            </p:spPr>
          </p:pic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3C06B039-DF9D-36B7-0DF2-6DB40572FF43}"/>
                  </a:ext>
                </a:extLst>
              </p:cNvPr>
              <p:cNvGrpSpPr/>
              <p:nvPr/>
            </p:nvGrpSpPr>
            <p:grpSpPr>
              <a:xfrm>
                <a:off x="260106" y="2643613"/>
                <a:ext cx="10143113" cy="3243638"/>
                <a:chOff x="260106" y="2643613"/>
                <a:chExt cx="10143113" cy="3243638"/>
              </a:xfrm>
            </p:grpSpPr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B2DCE9B8-E509-B1F5-3F36-8F747726A437}"/>
                    </a:ext>
                  </a:extLst>
                </p:cNvPr>
                <p:cNvSpPr/>
                <p:nvPr/>
              </p:nvSpPr>
              <p:spPr>
                <a:xfrm>
                  <a:off x="3476171" y="2725919"/>
                  <a:ext cx="5050972" cy="1488469"/>
                </a:xfrm>
                <a:prstGeom prst="rect">
                  <a:avLst/>
                </a:prstGeom>
                <a:solidFill>
                  <a:srgbClr val="C5E0B4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A2F0829C-B6CB-C76E-935B-0520ACCD0919}"/>
                    </a:ext>
                  </a:extLst>
                </p:cNvPr>
                <p:cNvSpPr/>
                <p:nvPr/>
              </p:nvSpPr>
              <p:spPr>
                <a:xfrm>
                  <a:off x="2330845" y="2725919"/>
                  <a:ext cx="1145326" cy="3161332"/>
                </a:xfrm>
                <a:prstGeom prst="rect">
                  <a:avLst/>
                </a:prstGeom>
                <a:solidFill>
                  <a:srgbClr val="FFE699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E8A8C091-FD03-3131-F334-0059A05611C4}"/>
                    </a:ext>
                  </a:extLst>
                </p:cNvPr>
                <p:cNvSpPr/>
                <p:nvPr/>
              </p:nvSpPr>
              <p:spPr>
                <a:xfrm>
                  <a:off x="3476171" y="4214388"/>
                  <a:ext cx="5050972" cy="1672863"/>
                </a:xfrm>
                <a:prstGeom prst="rect">
                  <a:avLst/>
                </a:prstGeom>
                <a:solidFill>
                  <a:srgbClr val="FFE699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D10B46F7-5B53-0322-15DE-D84C9ADE5346}"/>
                    </a:ext>
                  </a:extLst>
                </p:cNvPr>
                <p:cNvSpPr/>
                <p:nvPr/>
              </p:nvSpPr>
              <p:spPr>
                <a:xfrm>
                  <a:off x="8523573" y="2722962"/>
                  <a:ext cx="1879646" cy="221842"/>
                </a:xfrm>
                <a:prstGeom prst="rect">
                  <a:avLst/>
                </a:prstGeom>
                <a:solidFill>
                  <a:srgbClr val="C5E0B4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3D54F0FF-42CE-A450-39B4-DC3FEF6EE91A}"/>
                    </a:ext>
                  </a:extLst>
                </p:cNvPr>
                <p:cNvSpPr/>
                <p:nvPr/>
              </p:nvSpPr>
              <p:spPr>
                <a:xfrm>
                  <a:off x="298212" y="2723466"/>
                  <a:ext cx="2032632" cy="173342"/>
                </a:xfrm>
                <a:prstGeom prst="rect">
                  <a:avLst/>
                </a:prstGeom>
                <a:solidFill>
                  <a:srgbClr val="FFF7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5F2D22B1-0703-9CDA-E268-336E20FC2807}"/>
                    </a:ext>
                  </a:extLst>
                </p:cNvPr>
                <p:cNvSpPr/>
                <p:nvPr/>
              </p:nvSpPr>
              <p:spPr>
                <a:xfrm>
                  <a:off x="298212" y="2893476"/>
                  <a:ext cx="1755559" cy="173342"/>
                </a:xfrm>
                <a:prstGeom prst="rect">
                  <a:avLst/>
                </a:prstGeom>
                <a:solidFill>
                  <a:srgbClr val="FFF7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직사각형 25">
                  <a:extLst>
                    <a:ext uri="{FF2B5EF4-FFF2-40B4-BE49-F238E27FC236}">
                      <a16:creationId xmlns:a16="http://schemas.microsoft.com/office/drawing/2014/main" id="{19AEBFFF-6E04-50C6-B885-244F6047420F}"/>
                    </a:ext>
                  </a:extLst>
                </p:cNvPr>
                <p:cNvSpPr/>
                <p:nvPr/>
              </p:nvSpPr>
              <p:spPr>
                <a:xfrm>
                  <a:off x="298212" y="3066818"/>
                  <a:ext cx="1755559" cy="173342"/>
                </a:xfrm>
                <a:prstGeom prst="rect">
                  <a:avLst/>
                </a:prstGeom>
                <a:solidFill>
                  <a:srgbClr val="FFF7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A26B0B0-D626-08A1-CDE6-7489BCC9CF21}"/>
                    </a:ext>
                  </a:extLst>
                </p:cNvPr>
                <p:cNvSpPr txBox="1"/>
                <p:nvPr/>
              </p:nvSpPr>
              <p:spPr>
                <a:xfrm>
                  <a:off x="260106" y="2643613"/>
                  <a:ext cx="1981321" cy="6154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ts val="2200"/>
                    </a:lnSpc>
                  </a:pPr>
                  <a:r>
                    <a:rPr lang="en-US" altLang="ko-KR" sz="1050" b="1" dirty="0">
                      <a:latin typeface="+mj-ea"/>
                      <a:ea typeface="+mj-ea"/>
                      <a:sym typeface="Wingdings" panose="05000000000000000000" pitchFamily="2" charset="2"/>
                    </a:rPr>
                    <a:t>Position</a:t>
                  </a:r>
                  <a:r>
                    <a:rPr lang="ko-KR" altLang="en-US" sz="1050" b="1" dirty="0">
                      <a:latin typeface="+mj-ea"/>
                      <a:ea typeface="+mj-ea"/>
                      <a:sym typeface="Wingdings" panose="05000000000000000000" pitchFamily="2" charset="2"/>
                    </a:rPr>
                    <a:t> </a:t>
                  </a:r>
                  <a:r>
                    <a:rPr lang="en-US" altLang="ko-KR" sz="1050" b="1" dirty="0">
                      <a:latin typeface="+mj-ea"/>
                      <a:ea typeface="+mj-ea"/>
                      <a:sym typeface="Wingdings" panose="05000000000000000000" pitchFamily="2" charset="2"/>
                    </a:rPr>
                    <a:t>attention</a:t>
                  </a:r>
                  <a:r>
                    <a:rPr lang="ko-KR" altLang="en-US" sz="1050" b="1" dirty="0">
                      <a:latin typeface="+mj-ea"/>
                      <a:ea typeface="+mj-ea"/>
                      <a:sym typeface="Wingdings" panose="05000000000000000000" pitchFamily="2" charset="2"/>
                    </a:rPr>
                    <a:t> 낮음 </a:t>
                  </a:r>
                  <a:endParaRPr lang="en-US" altLang="ko-KR" sz="1050" b="1" dirty="0">
                    <a:latin typeface="+mj-ea"/>
                    <a:ea typeface="+mj-ea"/>
                    <a:sym typeface="Wingdings" panose="05000000000000000000" pitchFamily="2" charset="2"/>
                  </a:endParaRPr>
                </a:p>
                <a:p>
                  <a:pPr algn="ctr">
                    <a:lnSpc>
                      <a:spcPts val="2200"/>
                    </a:lnSpc>
                  </a:pPr>
                  <a:r>
                    <a:rPr lang="en-US" altLang="ko-KR" sz="1050" b="1" dirty="0">
                      <a:latin typeface="+mj-ea"/>
                      <a:ea typeface="+mj-ea"/>
                      <a:sym typeface="Wingdings" panose="05000000000000000000" pitchFamily="2" charset="2"/>
                    </a:rPr>
                    <a:t>(content </a:t>
                  </a:r>
                  <a:r>
                    <a:rPr lang="ko-KR" altLang="en-US" sz="1050" b="1" dirty="0">
                      <a:latin typeface="+mj-ea"/>
                      <a:ea typeface="+mj-ea"/>
                      <a:sym typeface="Wingdings" panose="05000000000000000000" pitchFamily="2" charset="2"/>
                    </a:rPr>
                    <a:t>에 집중</a:t>
                  </a:r>
                  <a:r>
                    <a:rPr lang="en-US" altLang="ko-KR" sz="1050" b="1" dirty="0">
                      <a:latin typeface="+mj-ea"/>
                      <a:ea typeface="+mj-ea"/>
                      <a:sym typeface="Wingdings" panose="05000000000000000000" pitchFamily="2" charset="2"/>
                    </a:rPr>
                    <a:t>)</a:t>
                  </a:r>
                </a:p>
              </p:txBody>
            </p:sp>
          </p:grpSp>
        </p:grpSp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E46E839B-4471-EFAE-E973-803E7D82D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02053" y="3329860"/>
              <a:ext cx="1822297" cy="283363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89533A-AFB3-56FB-539E-64930F6776D6}"/>
                </a:ext>
              </a:extLst>
            </p:cNvPr>
            <p:cNvSpPr txBox="1"/>
            <p:nvPr/>
          </p:nvSpPr>
          <p:spPr>
            <a:xfrm>
              <a:off x="8702053" y="2694585"/>
              <a:ext cx="1804171" cy="6154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ko-KR" sz="1050" b="1" dirty="0">
                  <a:latin typeface="+mj-ea"/>
                  <a:ea typeface="+mj-ea"/>
                  <a:sym typeface="Wingdings" panose="05000000000000000000" pitchFamily="2" charset="2"/>
                </a:rPr>
                <a:t>Position</a:t>
              </a:r>
              <a:r>
                <a:rPr lang="ko-KR" altLang="en-US" sz="1050" b="1" dirty="0">
                  <a:latin typeface="+mj-ea"/>
                  <a:ea typeface="+mj-ea"/>
                  <a:sym typeface="Wingdings" panose="05000000000000000000" pitchFamily="2" charset="2"/>
                </a:rPr>
                <a:t> </a:t>
              </a:r>
              <a:r>
                <a:rPr lang="en-US" altLang="ko-KR" sz="1050" b="1" dirty="0">
                  <a:latin typeface="+mj-ea"/>
                  <a:ea typeface="+mj-ea"/>
                  <a:sym typeface="Wingdings" panose="05000000000000000000" pitchFamily="2" charset="2"/>
                </a:rPr>
                <a:t>attention</a:t>
              </a:r>
              <a:r>
                <a:rPr lang="ko-KR" altLang="en-US" sz="1050" b="1" dirty="0">
                  <a:latin typeface="+mj-ea"/>
                  <a:ea typeface="+mj-ea"/>
                  <a:sym typeface="Wingdings" panose="05000000000000000000" pitchFamily="2" charset="2"/>
                </a:rPr>
                <a:t> 높음</a:t>
              </a:r>
              <a:endParaRPr lang="en-US" altLang="ko-KR" sz="1050" b="1" dirty="0">
                <a:latin typeface="+mj-ea"/>
                <a:ea typeface="+mj-ea"/>
                <a:sym typeface="Wingdings" panose="05000000000000000000" pitchFamily="2" charset="2"/>
              </a:endParaRPr>
            </a:p>
            <a:p>
              <a:pPr algn="ctr">
                <a:lnSpc>
                  <a:spcPts val="2200"/>
                </a:lnSpc>
              </a:pPr>
              <a:r>
                <a:rPr lang="en-US" altLang="ko-KR" sz="1050" b="1" dirty="0">
                  <a:latin typeface="+mj-ea"/>
                  <a:ea typeface="+mj-ea"/>
                  <a:sym typeface="Wingdings" panose="05000000000000000000" pitchFamily="2" charset="2"/>
                </a:rPr>
                <a:t>(relative</a:t>
              </a:r>
              <a:r>
                <a:rPr lang="ko-KR" altLang="en-US" sz="1050" b="1" dirty="0">
                  <a:latin typeface="+mj-ea"/>
                  <a:ea typeface="+mj-ea"/>
                  <a:sym typeface="Wingdings" panose="05000000000000000000" pitchFamily="2" charset="2"/>
                </a:rPr>
                <a:t> </a:t>
              </a:r>
              <a:r>
                <a:rPr lang="en-US" altLang="ko-KR" sz="1050" b="1" dirty="0">
                  <a:latin typeface="+mj-ea"/>
                  <a:ea typeface="+mj-ea"/>
                  <a:sym typeface="Wingdings" panose="05000000000000000000" pitchFamily="2" charset="2"/>
                </a:rPr>
                <a:t>position </a:t>
              </a:r>
              <a:r>
                <a:rPr lang="ko-KR" altLang="en-US" sz="1050" b="1" dirty="0">
                  <a:latin typeface="+mj-ea"/>
                  <a:ea typeface="+mj-ea"/>
                  <a:sym typeface="Wingdings" panose="05000000000000000000" pitchFamily="2" charset="2"/>
                </a:rPr>
                <a:t>에 집중</a:t>
              </a:r>
              <a:r>
                <a:rPr lang="en-US" altLang="ko-KR" sz="1050" b="1" dirty="0">
                  <a:latin typeface="+mj-ea"/>
                  <a:ea typeface="+mj-ea"/>
                  <a:sym typeface="Wingdings" panose="05000000000000000000" pitchFamily="2" charset="2"/>
                </a:rPr>
                <a:t>)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9A8EB345-A2BC-E254-67B9-E915DE3C6B48}"/>
                </a:ext>
              </a:extLst>
            </p:cNvPr>
            <p:cNvSpPr/>
            <p:nvPr/>
          </p:nvSpPr>
          <p:spPr>
            <a:xfrm>
              <a:off x="8664582" y="2999037"/>
              <a:ext cx="1879380" cy="221842"/>
            </a:xfrm>
            <a:prstGeom prst="rect">
              <a:avLst/>
            </a:prstGeom>
            <a:solidFill>
              <a:srgbClr val="C5E0B4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7AAFBD90-969A-7310-94B2-7E662E5EB836}"/>
                </a:ext>
              </a:extLst>
            </p:cNvPr>
            <p:cNvSpPr/>
            <p:nvPr/>
          </p:nvSpPr>
          <p:spPr>
            <a:xfrm>
              <a:off x="8664582" y="3215958"/>
              <a:ext cx="1879380" cy="117050"/>
            </a:xfrm>
            <a:prstGeom prst="rect">
              <a:avLst/>
            </a:prstGeom>
            <a:solidFill>
              <a:srgbClr val="C5E0B4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D603FE2-DF57-9887-68A3-96AE168CFEEE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27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D38E6A-03C5-8E1F-E9B8-A9BE46798F07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3363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FA296D-A224-CD7C-6143-F9C87268A7C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Ablation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A1F6-10CD-9391-9A84-1FF3A2061DD8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7C1F1-FD9D-26F1-EB08-24388298B79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90B72-98A5-AD38-5487-FF928487068D}"/>
              </a:ext>
            </a:extLst>
          </p:cNvPr>
          <p:cNvSpPr txBox="1"/>
          <p:nvPr/>
        </p:nvSpPr>
        <p:spPr>
          <a:xfrm>
            <a:off x="603681" y="1449966"/>
            <a:ext cx="10358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 err="1">
                <a:latin typeface="AppleSDGothicNeoL00" panose="020B0600000101010101" charset="-127"/>
                <a:ea typeface="AppleSDGothicNeoL00" panose="020B0600000101010101" charset="-127"/>
              </a:rPr>
              <a:t>ConViT</a:t>
            </a: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 learns diverse attention maps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Inner Working of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ConViT</a:t>
            </a:r>
            <a:endParaRPr lang="en-US" altLang="ko-KR" sz="1200" dirty="0">
              <a:latin typeface="+mn-ea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EA98E8F9-375F-CFC9-6811-E9872B0E0EF6}"/>
              </a:ext>
            </a:extLst>
          </p:cNvPr>
          <p:cNvGrpSpPr/>
          <p:nvPr/>
        </p:nvGrpSpPr>
        <p:grpSpPr>
          <a:xfrm>
            <a:off x="856633" y="3366415"/>
            <a:ext cx="10646448" cy="2871547"/>
            <a:chOff x="755314" y="3298508"/>
            <a:chExt cx="10646448" cy="2871547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0B2E53C8-360D-B581-5BC3-7A48128F6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679" b="49938"/>
            <a:stretch/>
          </p:blipFill>
          <p:spPr>
            <a:xfrm>
              <a:off x="2489201" y="3302713"/>
              <a:ext cx="3795485" cy="2867342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10D5A0BE-5A9F-B3EF-DFAC-BA4FA6098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938"/>
            <a:stretch/>
          </p:blipFill>
          <p:spPr>
            <a:xfrm>
              <a:off x="6207814" y="3298508"/>
              <a:ext cx="5193948" cy="2867342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479C5D6B-6CCF-5097-A238-32B0AB6200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26" t="19114" r="67712" b="51939"/>
            <a:stretch/>
          </p:blipFill>
          <p:spPr>
            <a:xfrm>
              <a:off x="755314" y="3874171"/>
              <a:ext cx="1400628" cy="165795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8196646-2379-58DB-AC5E-E7DDCBFE5892}"/>
              </a:ext>
            </a:extLst>
          </p:cNvPr>
          <p:cNvSpPr txBox="1"/>
          <p:nvPr/>
        </p:nvSpPr>
        <p:spPr>
          <a:xfrm>
            <a:off x="1233715" y="2237732"/>
            <a:ext cx="5624285" cy="898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Layer 2 : position-based attention (More Varied Attention Map)</a:t>
            </a: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Wingdings" panose="05000000000000000000" pitchFamily="2" charset="2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Layer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10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: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contents-based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attention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(Similar Attention Map)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236EF0F5-E735-951F-810E-EEA2E3B18D92}"/>
              </a:ext>
            </a:extLst>
          </p:cNvPr>
          <p:cNvGrpSpPr/>
          <p:nvPr/>
        </p:nvGrpSpPr>
        <p:grpSpPr>
          <a:xfrm>
            <a:off x="9083215" y="1690914"/>
            <a:ext cx="2302153" cy="1359050"/>
            <a:chOff x="9083215" y="1690914"/>
            <a:chExt cx="2302153" cy="1359050"/>
          </a:xfrm>
        </p:grpSpPr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D11E8E62-573E-52DB-5E61-D3D959B39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104" t="50000" b="6887"/>
            <a:stretch/>
          </p:blipFill>
          <p:spPr>
            <a:xfrm>
              <a:off x="10323896" y="1825306"/>
              <a:ext cx="1061472" cy="1152546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30497D67-C5CE-49C7-C580-D7F8F73EC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798" r="57397" b="50219"/>
            <a:stretch/>
          </p:blipFill>
          <p:spPr>
            <a:xfrm>
              <a:off x="9083215" y="1690914"/>
              <a:ext cx="1061471" cy="1359050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3759BAE-249F-4FBB-A76E-54586775A577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28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C4B7F0-63E7-2F94-4222-C95B9628F821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6978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FA296D-A224-CD7C-6143-F9C87268A7C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Ablation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A1F6-10CD-9391-9A84-1FF3A2061DD8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7C1F1-FD9D-26F1-EB08-24388298B79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90B72-98A5-AD38-5487-FF928487068D}"/>
              </a:ext>
            </a:extLst>
          </p:cNvPr>
          <p:cNvSpPr txBox="1"/>
          <p:nvPr/>
        </p:nvSpPr>
        <p:spPr>
          <a:xfrm>
            <a:off x="603681" y="1449966"/>
            <a:ext cx="10358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The beneficial effect locality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>
              <a:defRPr/>
            </a:pPr>
            <a:endParaRPr lang="en-US" altLang="ko-KR" sz="1200" dirty="0">
              <a:latin typeface="+mn-ea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7639CC5-3134-B5AB-ACD7-7757988559E8}"/>
              </a:ext>
            </a:extLst>
          </p:cNvPr>
          <p:cNvGrpSpPr/>
          <p:nvPr/>
        </p:nvGrpSpPr>
        <p:grpSpPr>
          <a:xfrm>
            <a:off x="1359240" y="2237337"/>
            <a:ext cx="9602540" cy="3743847"/>
            <a:chOff x="1536085" y="2069382"/>
            <a:chExt cx="9602540" cy="3743847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D60E8E11-439E-28A8-5509-0BC41D6E4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6085" y="2069382"/>
              <a:ext cx="9602540" cy="3743847"/>
            </a:xfrm>
            <a:prstGeom prst="rect">
              <a:avLst/>
            </a:prstGeom>
          </p:spPr>
        </p:pic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E939DCF5-1164-DA18-CF0B-32B71677032A}"/>
                </a:ext>
              </a:extLst>
            </p:cNvPr>
            <p:cNvCxnSpPr>
              <a:cxnSpLocks/>
            </p:cNvCxnSpPr>
            <p:nvPr/>
          </p:nvCxnSpPr>
          <p:spPr>
            <a:xfrm>
              <a:off x="2293257" y="2569028"/>
              <a:ext cx="1865085" cy="25254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8196646-2379-58DB-AC5E-E7DDCBFE5892}"/>
              </a:ext>
            </a:extLst>
          </p:cNvPr>
          <p:cNvSpPr txBox="1"/>
          <p:nvPr/>
        </p:nvSpPr>
        <p:spPr>
          <a:xfrm>
            <a:off x="3628571" y="1986298"/>
            <a:ext cx="5969001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Locality strength </a:t>
            </a:r>
            <a:r>
              <a:rPr lang="ko-KR" altLang="en-US" sz="14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가 높고 </a:t>
            </a:r>
            <a:r>
              <a:rPr lang="en-US" altLang="ko-KR" sz="14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GPSA layer </a:t>
            </a:r>
            <a:r>
              <a:rPr lang="ko-KR" altLang="en-US" sz="14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수가 많을수록 정확도 증가</a:t>
            </a:r>
            <a:endParaRPr lang="en-US" altLang="ko-KR" sz="1400" dirty="0">
              <a:solidFill>
                <a:srgbClr val="FF0000"/>
              </a:solidFill>
              <a:latin typeface="+mj-ea"/>
              <a:ea typeface="+mj-ea"/>
              <a:sym typeface="Wingdings" panose="05000000000000000000" pitchFamily="2" charset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B95777-67A9-FE11-E175-F8B3B823C255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29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7FCD5-C310-0A47-E82C-CF06795AF536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429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3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F97005-034D-4057-8BBC-325020C07FBA}"/>
              </a:ext>
            </a:extLst>
          </p:cNvPr>
          <p:cNvSpPr txBox="1"/>
          <p:nvPr/>
        </p:nvSpPr>
        <p:spPr>
          <a:xfrm>
            <a:off x="11138624" y="6165850"/>
            <a:ext cx="5537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75F21B-443E-4DEC-88BC-3758E88582BF}"/>
              </a:ext>
            </a:extLst>
          </p:cNvPr>
          <p:cNvSpPr txBox="1"/>
          <p:nvPr/>
        </p:nvSpPr>
        <p:spPr>
          <a:xfrm>
            <a:off x="603683" y="1498425"/>
            <a:ext cx="53362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 err="1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ConViT</a:t>
            </a:r>
            <a:br>
              <a:rPr lang="en-US" altLang="ko-KR" sz="2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</a:br>
            <a:r>
              <a:rPr lang="en-US" altLang="ko-KR" sz="2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: </a:t>
            </a:r>
            <a:r>
              <a:rPr lang="en-US" altLang="ko-KR" sz="20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Improving Vision Transformers</a:t>
            </a:r>
          </a:p>
          <a:p>
            <a:r>
              <a:rPr lang="en-US" altLang="ko-KR" sz="20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   with Soft Convolutional Inductive Biases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7D785-7F28-3A90-325A-9803561C05D6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Explanation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CAD39-5A42-2E2D-7B1A-CE47266FE5FF}"/>
              </a:ext>
            </a:extLst>
          </p:cNvPr>
          <p:cNvSpPr txBox="1"/>
          <p:nvPr/>
        </p:nvSpPr>
        <p:spPr>
          <a:xfrm>
            <a:off x="669596" y="3298460"/>
            <a:ext cx="5222017" cy="2030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Conference : </a:t>
            </a:r>
            <a:r>
              <a:rPr lang="en-US" altLang="ko-KR" sz="1050" b="0" i="0" u="none" strike="noStrike" dirty="0">
                <a:solidFill>
                  <a:srgbClr val="5E33BF"/>
                </a:solidFill>
                <a:effectLst/>
                <a:latin typeface="inherit"/>
                <a:hlinkClick r:id="rId3"/>
              </a:rPr>
              <a:t>International Conference on Machine Learning (ICML)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Date : </a:t>
            </a:r>
            <a:r>
              <a:rPr lang="en-US" altLang="ko-KR" sz="105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JUL 18-24, 2021</a:t>
            </a: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rgbClr val="000000"/>
                </a:solidFill>
                <a:latin typeface="Source Sans Pro" panose="020B0503030403020204" pitchFamily="34" charset="0"/>
              </a:rPr>
              <a:t>ISSN : 2640-3498</a:t>
            </a:r>
            <a:endParaRPr lang="en-US" altLang="ko-KR" sz="105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권</a:t>
            </a:r>
            <a:r>
              <a:rPr lang="en-US" altLang="ko-KR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, </a:t>
            </a:r>
            <a:r>
              <a:rPr lang="ko-KR" altLang="en-US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쪽 </a:t>
            </a:r>
            <a:r>
              <a:rPr lang="en-US" altLang="ko-KR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: </a:t>
            </a:r>
            <a:r>
              <a:rPr lang="en-US" altLang="ko-KR" sz="1050" b="0" i="0" dirty="0">
                <a:solidFill>
                  <a:srgbClr val="2A2D35"/>
                </a:solidFill>
                <a:effectLst/>
                <a:latin typeface="Source Sans Pro" panose="020B0503030403020204" pitchFamily="34" charset="0"/>
              </a:rPr>
              <a:t>INTERNATIONAL CONFERENCE ON MACHINE LEARNING, VOL 139</a:t>
            </a:r>
            <a:endParaRPr lang="en-US" altLang="ko-KR" sz="105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저자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: </a:t>
            </a:r>
            <a:r>
              <a:rPr lang="en-US" altLang="ko-KR" sz="1050" b="0" i="0" dirty="0" err="1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dAscoli</a:t>
            </a:r>
            <a:r>
              <a:rPr lang="en-US" altLang="ko-KR" sz="1050" b="0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, Stéphane </a:t>
            </a:r>
            <a:r>
              <a:rPr lang="en-US" altLang="ko-KR" sz="1050" dirty="0">
                <a:solidFill>
                  <a:srgbClr val="424242"/>
                </a:solidFill>
                <a:latin typeface="Source Sans Pro" panose="020B0503030403020204" pitchFamily="34" charset="0"/>
              </a:rPr>
              <a:t>et</a:t>
            </a:r>
            <a:r>
              <a:rPr lang="ko-KR" altLang="en-US" sz="1050" dirty="0">
                <a:solidFill>
                  <a:srgbClr val="424242"/>
                </a:solidFill>
                <a:latin typeface="Source Sans Pro" panose="020B0503030403020204" pitchFamily="34" charset="0"/>
              </a:rPr>
              <a:t> </a:t>
            </a:r>
            <a:r>
              <a:rPr lang="en-US" altLang="ko-KR" sz="1050" dirty="0">
                <a:solidFill>
                  <a:srgbClr val="424242"/>
                </a:solidFill>
                <a:latin typeface="Source Sans Pro" panose="020B0503030403020204" pitchFamily="34" charset="0"/>
              </a:rPr>
              <a:t>al.</a:t>
            </a:r>
            <a:endParaRPr lang="en-US" altLang="ko-KR" sz="1050" b="0" i="0" dirty="0">
              <a:solidFill>
                <a:srgbClr val="424242"/>
              </a:solidFill>
              <a:effectLst/>
              <a:latin typeface="Source Sans Pro" panose="020B0503030403020204" pitchFamily="34" charset="0"/>
            </a:endParaRP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Impact Score (IS) : 18.48</a:t>
            </a: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인용 </a:t>
            </a:r>
            <a:r>
              <a:rPr lang="en-US" altLang="ko-KR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: 186</a:t>
            </a:r>
            <a:r>
              <a:rPr lang="ko-KR" altLang="en-US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회 </a:t>
            </a:r>
            <a:r>
              <a:rPr lang="en-US" altLang="ko-KR" sz="105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(Google scholar)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DF5B54F-881E-4B11-9501-AFA13B626C61}"/>
              </a:ext>
            </a:extLst>
          </p:cNvPr>
          <p:cNvSpPr/>
          <p:nvPr/>
        </p:nvSpPr>
        <p:spPr>
          <a:xfrm>
            <a:off x="656364" y="3298460"/>
            <a:ext cx="5230838" cy="2082241"/>
          </a:xfrm>
          <a:prstGeom prst="rect">
            <a:avLst/>
          </a:prstGeom>
          <a:solidFill>
            <a:srgbClr val="005C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A41D7F-2EDA-D365-4D4A-9BDEB485748B}"/>
              </a:ext>
            </a:extLst>
          </p:cNvPr>
          <p:cNvSpPr txBox="1"/>
          <p:nvPr/>
        </p:nvSpPr>
        <p:spPr>
          <a:xfrm>
            <a:off x="377709" y="2955353"/>
            <a:ext cx="2161819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Paper Explanation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5DA7939-4481-BE2B-53D8-E84F40964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388" y="0"/>
            <a:ext cx="5891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45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FA296D-A224-CD7C-6143-F9C87268A7C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Ablation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A1F6-10CD-9391-9A84-1FF3A2061DD8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7C1F1-FD9D-26F1-EB08-24388298B79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BBC076-1CE1-889D-E8C3-434781B32361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30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67E42D-5D85-2F1E-D0B1-3EDB6E9DA5D0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90B72-98A5-AD38-5487-FF928487068D}"/>
              </a:ext>
            </a:extLst>
          </p:cNvPr>
          <p:cNvSpPr txBox="1"/>
          <p:nvPr/>
        </p:nvSpPr>
        <p:spPr>
          <a:xfrm>
            <a:off x="603681" y="1449966"/>
            <a:ext cx="10358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Gating</a:t>
            </a:r>
            <a:r>
              <a:rPr lang="ko-KR" altLang="en-US" b="1" dirty="0">
                <a:latin typeface="AppleSDGothicNeoL00" panose="020B0600000101010101" charset="-127"/>
                <a:ea typeface="AppleSDGothicNeoL00" panose="020B0600000101010101" charset="-127"/>
              </a:rPr>
              <a:t> </a:t>
            </a: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and</a:t>
            </a:r>
            <a:r>
              <a:rPr lang="ko-KR" altLang="en-US" b="1" dirty="0">
                <a:latin typeface="AppleSDGothicNeoL00" panose="020B0600000101010101" charset="-127"/>
                <a:ea typeface="AppleSDGothicNeoL00" panose="020B0600000101010101" charset="-127"/>
              </a:rPr>
              <a:t> </a:t>
            </a: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convolutional initialization : Ablation Study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>
              <a:defRPr/>
            </a:pPr>
            <a:endParaRPr lang="en-US" altLang="ko-KR" sz="1200" dirty="0">
              <a:latin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08B5BB1-0061-FE96-ECBE-863CCC3DD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71" y="1914762"/>
            <a:ext cx="5801535" cy="43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68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217B09-F3D9-45F6-98CA-E31398BB8BFA}"/>
              </a:ext>
            </a:extLst>
          </p:cNvPr>
          <p:cNvSpPr txBox="1"/>
          <p:nvPr/>
        </p:nvSpPr>
        <p:spPr>
          <a:xfrm>
            <a:off x="719328" y="1701859"/>
            <a:ext cx="47939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32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  <a:p>
            <a:r>
              <a:rPr lang="en-US" altLang="ko-KR" sz="32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Thank you</a:t>
            </a:r>
            <a:endParaRPr lang="ko-KR" altLang="en-US" sz="32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E3365-B57D-419E-96C5-DAD3E03125D0}"/>
              </a:ext>
            </a:extLst>
          </p:cNvPr>
          <p:cNvSpPr txBox="1"/>
          <p:nvPr/>
        </p:nvSpPr>
        <p:spPr>
          <a:xfrm>
            <a:off x="9593094" y="4425193"/>
            <a:ext cx="2598906" cy="2215991"/>
          </a:xfrm>
          <a:prstGeom prst="rect">
            <a:avLst/>
          </a:prstGeom>
          <a:solidFill>
            <a:srgbClr val="005AFF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ko-KR" sz="13800" dirty="0">
                <a:solidFill>
                  <a:schemeClr val="bg1">
                    <a:alpha val="30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: )</a:t>
            </a:r>
            <a:endParaRPr lang="ko-KR" altLang="en-US" sz="13800" dirty="0">
              <a:solidFill>
                <a:schemeClr val="bg1">
                  <a:alpha val="30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9AA9262-ADCF-0225-4F11-0145B76A7449}"/>
              </a:ext>
            </a:extLst>
          </p:cNvPr>
          <p:cNvGrpSpPr/>
          <p:nvPr/>
        </p:nvGrpSpPr>
        <p:grpSpPr>
          <a:xfrm>
            <a:off x="576265" y="1073525"/>
            <a:ext cx="843658" cy="400110"/>
            <a:chOff x="719326" y="1120416"/>
            <a:chExt cx="738736" cy="400110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27687BD5-DBFF-F312-AF5C-696FD194A217}"/>
                </a:ext>
              </a:extLst>
            </p:cNvPr>
            <p:cNvSpPr/>
            <p:nvPr/>
          </p:nvSpPr>
          <p:spPr>
            <a:xfrm>
              <a:off x="719326" y="1120416"/>
              <a:ext cx="738736" cy="4001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76622C-2329-C7EB-1639-E63FFE8739F8}"/>
                </a:ext>
              </a:extLst>
            </p:cNvPr>
            <p:cNvSpPr txBox="1"/>
            <p:nvPr/>
          </p:nvSpPr>
          <p:spPr>
            <a:xfrm>
              <a:off x="835859" y="1172677"/>
              <a:ext cx="5257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005CFF"/>
                  </a:solidFill>
                  <a:latin typeface="AppleSDGothicNeoSB00" panose="02000503000000000000" pitchFamily="2" charset="-127"/>
                  <a:ea typeface="AppleSDGothicNeoSB00" panose="02000503000000000000" pitchFamily="2" charset="-127"/>
                </a:rPr>
                <a:t>IIP</a:t>
              </a:r>
              <a:endParaRPr lang="ko-KR" altLang="en-US" sz="1600" dirty="0">
                <a:solidFill>
                  <a:srgbClr val="005C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9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BD68823-4EC1-1FE0-5589-62C31D994704}"/>
              </a:ext>
            </a:extLst>
          </p:cNvPr>
          <p:cNvSpPr txBox="1"/>
          <p:nvPr/>
        </p:nvSpPr>
        <p:spPr>
          <a:xfrm>
            <a:off x="603682" y="795663"/>
            <a:ext cx="2499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Abstract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8FCC26-ED3F-488B-A7A9-953EA566F0DE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2B17D6-A373-7715-1036-7BAF4D86B570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F213EC9B-9B50-2C24-2192-753AF7AEC107}"/>
              </a:ext>
            </a:extLst>
          </p:cNvPr>
          <p:cNvSpPr/>
          <p:nvPr/>
        </p:nvSpPr>
        <p:spPr>
          <a:xfrm>
            <a:off x="4625292" y="3519549"/>
            <a:ext cx="268548" cy="22248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84457BDC-428E-8E59-7FC9-716068219C7C}"/>
              </a:ext>
            </a:extLst>
          </p:cNvPr>
          <p:cNvSpPr/>
          <p:nvPr/>
        </p:nvSpPr>
        <p:spPr>
          <a:xfrm>
            <a:off x="5325811" y="1555771"/>
            <a:ext cx="6554016" cy="4660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2D891BD-9651-D5FD-37E2-BD4AD8F8BBB4}"/>
              </a:ext>
            </a:extLst>
          </p:cNvPr>
          <p:cNvGrpSpPr/>
          <p:nvPr/>
        </p:nvGrpSpPr>
        <p:grpSpPr>
          <a:xfrm>
            <a:off x="737384" y="1626765"/>
            <a:ext cx="3724485" cy="4869900"/>
            <a:chOff x="450871" y="1422815"/>
            <a:chExt cx="3724485" cy="5044698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7ED5C242-163D-AAE1-EB9A-E48F3ABA0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9397" b="1"/>
            <a:stretch/>
          </p:blipFill>
          <p:spPr>
            <a:xfrm>
              <a:off x="450871" y="1422815"/>
              <a:ext cx="3724485" cy="5044698"/>
            </a:xfrm>
            <a:prstGeom prst="rect">
              <a:avLst/>
            </a:prstGeom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F409A6B0-44C8-6C81-1DC9-9DA576F96E6E}"/>
                </a:ext>
              </a:extLst>
            </p:cNvPr>
            <p:cNvSpPr/>
            <p:nvPr/>
          </p:nvSpPr>
          <p:spPr>
            <a:xfrm>
              <a:off x="690082" y="3129451"/>
              <a:ext cx="890745" cy="192977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A8B95F8-D064-A4BA-A8AA-4552EF7E6D3E}"/>
                </a:ext>
              </a:extLst>
            </p:cNvPr>
            <p:cNvSpPr/>
            <p:nvPr/>
          </p:nvSpPr>
          <p:spPr>
            <a:xfrm>
              <a:off x="690082" y="2724076"/>
              <a:ext cx="3250370" cy="192977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8EE87C3-D957-6C4A-8094-61917E6D9929}"/>
                </a:ext>
              </a:extLst>
            </p:cNvPr>
            <p:cNvSpPr/>
            <p:nvPr/>
          </p:nvSpPr>
          <p:spPr>
            <a:xfrm>
              <a:off x="690082" y="2917176"/>
              <a:ext cx="3250370" cy="212275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3FC7165-3B5F-DE24-CA46-99585FDBBD9A}"/>
                </a:ext>
              </a:extLst>
            </p:cNvPr>
            <p:cNvSpPr/>
            <p:nvPr/>
          </p:nvSpPr>
          <p:spPr>
            <a:xfrm>
              <a:off x="1017920" y="2527930"/>
              <a:ext cx="2922532" cy="192977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218ED643-1D85-0446-FCB8-43E269498265}"/>
              </a:ext>
            </a:extLst>
          </p:cNvPr>
          <p:cNvSpPr txBox="1"/>
          <p:nvPr/>
        </p:nvSpPr>
        <p:spPr>
          <a:xfrm>
            <a:off x="5325810" y="1212661"/>
            <a:ext cx="968078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Abstract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B9DF8E4-DC69-3552-92D8-47BF2C706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498" y="1738587"/>
            <a:ext cx="4214972" cy="436305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AD4EF97-A4C1-A3B2-EB3F-08071368B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734" y="1271653"/>
            <a:ext cx="679034" cy="248453"/>
          </a:xfrm>
          <a:prstGeom prst="rect">
            <a:avLst/>
          </a:prstGeom>
        </p:spPr>
      </p:pic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38E366DD-A18C-3252-E842-8D3ED13FB7D9}"/>
              </a:ext>
            </a:extLst>
          </p:cNvPr>
          <p:cNvSpPr/>
          <p:nvPr/>
        </p:nvSpPr>
        <p:spPr>
          <a:xfrm rot="10800000">
            <a:off x="9585564" y="4321990"/>
            <a:ext cx="2086148" cy="43866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AE731E-21D6-633E-1778-E4D0DE2A5860}"/>
              </a:ext>
            </a:extLst>
          </p:cNvPr>
          <p:cNvSpPr txBox="1"/>
          <p:nvPr/>
        </p:nvSpPr>
        <p:spPr>
          <a:xfrm>
            <a:off x="9711536" y="4336738"/>
            <a:ext cx="2086148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Adaptive Attention Span</a:t>
            </a:r>
          </a:p>
        </p:txBody>
      </p:sp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161D7A79-0282-15D8-6453-4C67E6FC1243}"/>
              </a:ext>
            </a:extLst>
          </p:cNvPr>
          <p:cNvSpPr/>
          <p:nvPr/>
        </p:nvSpPr>
        <p:spPr>
          <a:xfrm rot="10800000">
            <a:off x="9585562" y="2720363"/>
            <a:ext cx="1586341" cy="438667"/>
          </a:xfrm>
          <a:prstGeom prst="rightArrow">
            <a:avLst/>
          </a:prstGeom>
          <a:solidFill>
            <a:srgbClr val="E0EB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FA4918-0470-20A3-2980-DA40E9218C7C}"/>
              </a:ext>
            </a:extLst>
          </p:cNvPr>
          <p:cNvSpPr txBox="1"/>
          <p:nvPr/>
        </p:nvSpPr>
        <p:spPr>
          <a:xfrm>
            <a:off x="9727973" y="2738162"/>
            <a:ext cx="1487432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Positional Gating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096B862A-BB3C-0ED5-1FF6-FEB9DB64EEE6}"/>
              </a:ext>
            </a:extLst>
          </p:cNvPr>
          <p:cNvSpPr/>
          <p:nvPr/>
        </p:nvSpPr>
        <p:spPr>
          <a:xfrm>
            <a:off x="976595" y="4733195"/>
            <a:ext cx="2922532" cy="186290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45307ECE-8EC9-F387-1E40-C5769AE5C20D}"/>
              </a:ext>
            </a:extLst>
          </p:cNvPr>
          <p:cNvSpPr/>
          <p:nvPr/>
        </p:nvSpPr>
        <p:spPr>
          <a:xfrm>
            <a:off x="2231069" y="4172926"/>
            <a:ext cx="1995896" cy="186290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BFE87103-F9BC-F484-2717-6817715FD8F6}"/>
              </a:ext>
            </a:extLst>
          </p:cNvPr>
          <p:cNvSpPr/>
          <p:nvPr/>
        </p:nvSpPr>
        <p:spPr>
          <a:xfrm>
            <a:off x="976595" y="4360928"/>
            <a:ext cx="3250370" cy="186290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DD9578CB-2530-7DC2-F44A-3EBCF85B888F}"/>
              </a:ext>
            </a:extLst>
          </p:cNvPr>
          <p:cNvSpPr/>
          <p:nvPr/>
        </p:nvSpPr>
        <p:spPr>
          <a:xfrm>
            <a:off x="976595" y="4547055"/>
            <a:ext cx="3250370" cy="186290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960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Background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2" y="1449966"/>
            <a:ext cx="93957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Convolutional Neural Networks (CNN)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latin typeface="+mn-ea"/>
              </a:rPr>
              <a:t>Convolutions Layer + Subsampling(Pooling) Layer : </a:t>
            </a:r>
            <a:r>
              <a:rPr lang="ko-KR" altLang="en-US" sz="1200" dirty="0">
                <a:latin typeface="+mn-ea"/>
              </a:rPr>
              <a:t>이미지 특징을 추출</a:t>
            </a: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latin typeface="+mn-ea"/>
              </a:rPr>
              <a:t>Fully Connected Layer : </a:t>
            </a:r>
            <a:r>
              <a:rPr lang="ko-KR" altLang="en-US" sz="1200" dirty="0">
                <a:latin typeface="+mn-ea"/>
              </a:rPr>
              <a:t>추출된 특징을 사용하여 입력에 속하는 범주 분류 </a:t>
            </a:r>
            <a:r>
              <a:rPr lang="en-US" altLang="ko-KR" sz="1200" dirty="0">
                <a:latin typeface="+mn-ea"/>
              </a:rPr>
              <a:t>(= </a:t>
            </a:r>
            <a:r>
              <a:rPr lang="ko-KR" altLang="en-US" sz="1200" dirty="0">
                <a:latin typeface="+mn-ea"/>
              </a:rPr>
              <a:t>원하는 </a:t>
            </a:r>
            <a:r>
              <a:rPr lang="en-US" altLang="ko-KR" sz="1200" dirty="0">
                <a:latin typeface="+mn-ea"/>
              </a:rPr>
              <a:t>task </a:t>
            </a:r>
            <a:r>
              <a:rPr lang="ko-KR" altLang="en-US" sz="1200" dirty="0">
                <a:latin typeface="+mn-ea"/>
              </a:rPr>
              <a:t>를 수행</a:t>
            </a:r>
            <a:r>
              <a:rPr lang="en-US" altLang="ko-KR" sz="1200" dirty="0">
                <a:latin typeface="+mn-ea"/>
              </a:rPr>
              <a:t>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3D0ED3C-2270-81EC-2F12-46BC4E66A15C}"/>
              </a:ext>
            </a:extLst>
          </p:cNvPr>
          <p:cNvGrpSpPr/>
          <p:nvPr/>
        </p:nvGrpSpPr>
        <p:grpSpPr>
          <a:xfrm>
            <a:off x="916950" y="2919339"/>
            <a:ext cx="10358099" cy="2822955"/>
            <a:chOff x="400849" y="2915589"/>
            <a:chExt cx="10358099" cy="2822955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CF23B11-226C-BF61-3101-A99BE10C7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59"/>
            <a:stretch/>
          </p:blipFill>
          <p:spPr>
            <a:xfrm>
              <a:off x="400849" y="3395067"/>
              <a:ext cx="10358099" cy="23434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2D3E29-CB53-D4AB-BF4C-4C623FD7DC0E}"/>
                </a:ext>
              </a:extLst>
            </p:cNvPr>
            <p:cNvSpPr txBox="1"/>
            <p:nvPr/>
          </p:nvSpPr>
          <p:spPr>
            <a:xfrm>
              <a:off x="1778678" y="2915589"/>
              <a:ext cx="1526650" cy="343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   Convolution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C15172-508B-BD48-DC19-F2E120A1A68B}"/>
                </a:ext>
              </a:extLst>
            </p:cNvPr>
            <p:cNvSpPr txBox="1"/>
            <p:nvPr/>
          </p:nvSpPr>
          <p:spPr>
            <a:xfrm>
              <a:off x="4130890" y="2915601"/>
              <a:ext cx="1526650" cy="343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    Pooling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37B57E-1262-503E-34E9-E0196A039F84}"/>
                </a:ext>
              </a:extLst>
            </p:cNvPr>
            <p:cNvSpPr txBox="1"/>
            <p:nvPr/>
          </p:nvSpPr>
          <p:spPr>
            <a:xfrm>
              <a:off x="6244231" y="2915589"/>
              <a:ext cx="2441673" cy="343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Fully Connected Layer</a:t>
              </a:r>
            </a:p>
          </p:txBody>
        </p:sp>
      </p:grp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A01B8206-3ADE-4D2D-D52D-C17809C722FB}"/>
              </a:ext>
            </a:extLst>
          </p:cNvPr>
          <p:cNvCxnSpPr>
            <a:cxnSpLocks/>
          </p:cNvCxnSpPr>
          <p:nvPr/>
        </p:nvCxnSpPr>
        <p:spPr>
          <a:xfrm flipV="1">
            <a:off x="400849" y="612695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BD5638D-245B-4ACB-47CD-25EB115573F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8134CC-31EB-9437-BF91-2C67A9FAC5EB}"/>
              </a:ext>
            </a:extLst>
          </p:cNvPr>
          <p:cNvSpPr txBox="1"/>
          <p:nvPr/>
        </p:nvSpPr>
        <p:spPr>
          <a:xfrm>
            <a:off x="400849" y="6232349"/>
            <a:ext cx="3632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/>
              <a:t>AlexNet</a:t>
            </a:r>
            <a:r>
              <a:rPr lang="en-US" altLang="ko-KR" sz="1000" dirty="0"/>
              <a:t> (2012) ; Inception (ver1 : 2014, ver2–3: 2016) ; </a:t>
            </a:r>
            <a:r>
              <a:rPr lang="en-US" altLang="ko-KR" sz="1000" dirty="0" err="1"/>
              <a:t>etc</a:t>
            </a:r>
            <a:endParaRPr lang="en-US" altLang="ko-KR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BD4D6-B45B-DD99-501D-0293D18803CB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5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411EF-BA03-8D36-E1AC-EF12EB889C49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5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C6B7D-E07C-B3F5-017A-657D4269C5FF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390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Background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A01B8206-3ADE-4D2D-D52D-C17809C722FB}"/>
              </a:ext>
            </a:extLst>
          </p:cNvPr>
          <p:cNvCxnSpPr>
            <a:cxnSpLocks/>
          </p:cNvCxnSpPr>
          <p:nvPr/>
        </p:nvCxnSpPr>
        <p:spPr>
          <a:xfrm flipV="1">
            <a:off x="400849" y="612695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BD5638D-245B-4ACB-47CD-25EB115573F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8134CC-31EB-9437-BF91-2C67A9FAC5EB}"/>
              </a:ext>
            </a:extLst>
          </p:cNvPr>
          <p:cNvSpPr txBox="1"/>
          <p:nvPr/>
        </p:nvSpPr>
        <p:spPr>
          <a:xfrm>
            <a:off x="400849" y="6232349"/>
            <a:ext cx="3632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Attention</a:t>
            </a:r>
            <a:r>
              <a:rPr lang="ko-KR" altLang="en-US" sz="1000" dirty="0"/>
              <a:t> </a:t>
            </a:r>
            <a:r>
              <a:rPr lang="en-US" altLang="ko-KR" sz="1000" dirty="0"/>
              <a:t>Is</a:t>
            </a:r>
            <a:r>
              <a:rPr lang="ko-KR" altLang="en-US" sz="1000" dirty="0"/>
              <a:t> </a:t>
            </a:r>
            <a:r>
              <a:rPr lang="en-US" altLang="ko-KR" sz="1000" dirty="0"/>
              <a:t>All</a:t>
            </a:r>
            <a:r>
              <a:rPr lang="ko-KR" altLang="en-US" sz="1000" dirty="0"/>
              <a:t> </a:t>
            </a:r>
            <a:r>
              <a:rPr lang="en-US" altLang="ko-KR" sz="1000" dirty="0"/>
              <a:t>You</a:t>
            </a:r>
            <a:r>
              <a:rPr lang="ko-KR" altLang="en-US" sz="1000" dirty="0"/>
              <a:t> </a:t>
            </a:r>
            <a:r>
              <a:rPr lang="en-US" altLang="ko-KR" sz="1000" dirty="0"/>
              <a:t>Need</a:t>
            </a:r>
            <a:r>
              <a:rPr lang="ko-KR" altLang="en-US" sz="1000" dirty="0"/>
              <a:t> </a:t>
            </a:r>
            <a:r>
              <a:rPr lang="en-US" altLang="ko-KR" sz="1000" dirty="0"/>
              <a:t>(2017)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710F675-15CA-9EB9-2F79-C5D3406A6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04" t="33119" r="22299"/>
          <a:stretch/>
        </p:blipFill>
        <p:spPr>
          <a:xfrm>
            <a:off x="1092260" y="2914740"/>
            <a:ext cx="5307661" cy="3084487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81DE3645-9717-EF56-E0E3-2E2D0A144E91}"/>
              </a:ext>
            </a:extLst>
          </p:cNvPr>
          <p:cNvGrpSpPr/>
          <p:nvPr/>
        </p:nvGrpSpPr>
        <p:grpSpPr>
          <a:xfrm>
            <a:off x="7836086" y="1327355"/>
            <a:ext cx="3681728" cy="4733096"/>
            <a:chOff x="8222225" y="1527765"/>
            <a:chExt cx="3084113" cy="4458182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A408B471-1D72-7635-21E4-09380BFEFF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92" r="1"/>
            <a:stretch/>
          </p:blipFill>
          <p:spPr>
            <a:xfrm>
              <a:off x="8222225" y="1527765"/>
              <a:ext cx="3084113" cy="4458182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BD4D5D5A-8539-6253-B6E1-D005B05602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93" t="32208" r="46892"/>
            <a:stretch/>
          </p:blipFill>
          <p:spPr>
            <a:xfrm>
              <a:off x="8222225" y="2963664"/>
              <a:ext cx="1610033" cy="302228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1" y="1449966"/>
            <a:ext cx="103580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latin typeface="AppleSDGothicNeoL00" panose="020B0600000101010101" charset="-127"/>
                <a:ea typeface="AppleSDGothicNeoL00" panose="020B0600000101010101" charset="-127"/>
              </a:rPr>
              <a:t>Transformer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latin typeface="+mn-ea"/>
              </a:rPr>
              <a:t>RNN </a:t>
            </a:r>
            <a:r>
              <a:rPr lang="ko-KR" altLang="en-US" sz="1200" dirty="0">
                <a:latin typeface="+mn-ea"/>
              </a:rPr>
              <a:t>은 타임 스텝이 길어질수록 시퀀스 처리 성능이 하락하는 </a:t>
            </a:r>
            <a:r>
              <a:rPr lang="en-US" altLang="ko-KR" sz="1200" dirty="0">
                <a:latin typeface="+mn-ea"/>
              </a:rPr>
              <a:t>Long-term dependency </a:t>
            </a:r>
            <a:r>
              <a:rPr lang="ko-KR" altLang="en-US" sz="1200" dirty="0">
                <a:latin typeface="+mn-ea"/>
              </a:rPr>
              <a:t>문제가 존재함</a:t>
            </a: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latin typeface="+mn-ea"/>
              </a:rPr>
              <a:t>Transformer </a:t>
            </a:r>
            <a:r>
              <a:rPr lang="ko-KR" altLang="en-US" sz="1200" dirty="0">
                <a:latin typeface="+mn-ea"/>
              </a:rPr>
              <a:t>는 </a:t>
            </a:r>
            <a:r>
              <a:rPr lang="en-US" altLang="ko-KR" sz="1200" dirty="0">
                <a:latin typeface="+mn-ea"/>
              </a:rPr>
              <a:t>Attention </a:t>
            </a:r>
            <a:r>
              <a:rPr lang="ko-KR" altLang="en-US" sz="1200" dirty="0">
                <a:latin typeface="+mn-ea"/>
              </a:rPr>
              <a:t>과 </a:t>
            </a:r>
            <a:r>
              <a:rPr lang="en-US" altLang="ko-KR" sz="1200" dirty="0">
                <a:latin typeface="+mn-ea"/>
              </a:rPr>
              <a:t>Feed Forward Network </a:t>
            </a:r>
            <a:r>
              <a:rPr lang="ko-KR" altLang="en-US" sz="1200" dirty="0">
                <a:latin typeface="+mn-ea"/>
              </a:rPr>
              <a:t>로 구성된 </a:t>
            </a:r>
            <a:r>
              <a:rPr lang="en-US" altLang="ko-KR" sz="1200" dirty="0">
                <a:latin typeface="+mn-ea"/>
              </a:rPr>
              <a:t>Encoder – Decoder </a:t>
            </a:r>
            <a:r>
              <a:rPr lang="ko-KR" altLang="en-US" sz="1200" dirty="0">
                <a:latin typeface="+mn-ea"/>
              </a:rPr>
              <a:t>구조를 가지므로 학습 속도가 </a:t>
            </a:r>
            <a:br>
              <a:rPr lang="en-US" altLang="ko-KR" sz="1200" dirty="0">
                <a:latin typeface="+mn-ea"/>
              </a:rPr>
            </a:br>
            <a:endParaRPr lang="en-US" altLang="ko-KR" sz="800" dirty="0">
              <a:latin typeface="+mn-ea"/>
            </a:endParaRPr>
          </a:p>
          <a:p>
            <a:pPr marR="0" lvl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1200" dirty="0">
                <a:latin typeface="+mn-ea"/>
              </a:rPr>
              <a:t>     매우 빠르며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성능이 우수함</a:t>
            </a:r>
            <a:endParaRPr lang="en-US" altLang="ko-KR" sz="1200" dirty="0">
              <a:latin typeface="+mn-ea"/>
            </a:endParaRPr>
          </a:p>
        </p:txBody>
      </p:sp>
      <p:sp>
        <p:nvSpPr>
          <p:cNvPr id="40" name="화살표: 오른쪽 39">
            <a:extLst>
              <a:ext uri="{FF2B5EF4-FFF2-40B4-BE49-F238E27FC236}">
                <a16:creationId xmlns:a16="http://schemas.microsoft.com/office/drawing/2014/main" id="{D6030722-A66E-3E3F-4621-947CEBF56754}"/>
              </a:ext>
            </a:extLst>
          </p:cNvPr>
          <p:cNvSpPr/>
          <p:nvPr/>
        </p:nvSpPr>
        <p:spPr>
          <a:xfrm>
            <a:off x="6955955" y="4313468"/>
            <a:ext cx="324097" cy="26847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E6445-29DA-9C8A-9FE7-3B6342EE0E5A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6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92C17-4F03-6EA9-AD83-4867D86994E2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815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Background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A01B8206-3ADE-4D2D-D52D-C17809C722FB}"/>
              </a:ext>
            </a:extLst>
          </p:cNvPr>
          <p:cNvCxnSpPr>
            <a:cxnSpLocks/>
          </p:cNvCxnSpPr>
          <p:nvPr/>
        </p:nvCxnSpPr>
        <p:spPr>
          <a:xfrm flipV="1">
            <a:off x="400849" y="612695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BD5638D-245B-4ACB-47CD-25EB115573F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8134CC-31EB-9437-BF91-2C67A9FAC5EB}"/>
              </a:ext>
            </a:extLst>
          </p:cNvPr>
          <p:cNvSpPr txBox="1"/>
          <p:nvPr/>
        </p:nvSpPr>
        <p:spPr>
          <a:xfrm>
            <a:off x="400849" y="6232349"/>
            <a:ext cx="5609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An Image Is Worth 16x16 Words: Transformers for Image Recognition at Scale (2020)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1" y="1449966"/>
            <a:ext cx="10358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ViT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 : Vision Transformer</a:t>
            </a: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 err="1">
                <a:latin typeface="+mn-ea"/>
              </a:rPr>
              <a:t>ViT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는 </a:t>
            </a:r>
            <a:r>
              <a:rPr lang="en-US" altLang="ko-KR" sz="1200" dirty="0">
                <a:latin typeface="+mn-ea"/>
              </a:rPr>
              <a:t>Vision Transformer </a:t>
            </a:r>
            <a:r>
              <a:rPr lang="ko-KR" altLang="en-US" sz="1200" dirty="0">
                <a:latin typeface="+mn-ea"/>
              </a:rPr>
              <a:t>를 접목시킨 모델로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이미지를 </a:t>
            </a:r>
            <a:r>
              <a:rPr lang="en-US" altLang="ko-KR" sz="1200" dirty="0">
                <a:latin typeface="+mn-ea"/>
              </a:rPr>
              <a:t>patch </a:t>
            </a:r>
            <a:r>
              <a:rPr lang="ko-KR" altLang="en-US" sz="1200" dirty="0">
                <a:latin typeface="+mn-ea"/>
              </a:rPr>
              <a:t>단위로 분할하여 </a:t>
            </a:r>
            <a:r>
              <a:rPr lang="en-US" altLang="ko-KR" sz="1200" dirty="0">
                <a:latin typeface="+mn-ea"/>
              </a:rPr>
              <a:t>Transformer </a:t>
            </a:r>
            <a:r>
              <a:rPr lang="ko-KR" altLang="en-US" sz="1200" dirty="0">
                <a:latin typeface="+mn-ea"/>
              </a:rPr>
              <a:t>모델에 넣는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구조를 가짐</a:t>
            </a:r>
            <a:endParaRPr lang="en-US" altLang="ko-KR" sz="1200" dirty="0">
              <a:latin typeface="+mn-ea"/>
            </a:endParaRP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AA3BC2FD-4862-BE53-390E-1EB804BF4C02}"/>
              </a:ext>
            </a:extLst>
          </p:cNvPr>
          <p:cNvGrpSpPr/>
          <p:nvPr/>
        </p:nvGrpSpPr>
        <p:grpSpPr>
          <a:xfrm>
            <a:off x="400849" y="2291074"/>
            <a:ext cx="11289978" cy="3769377"/>
            <a:chOff x="331839" y="2291074"/>
            <a:chExt cx="11289978" cy="3769377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8AD674DC-7602-1AF0-DA53-DA66DCCCAD0C}"/>
                </a:ext>
              </a:extLst>
            </p:cNvPr>
            <p:cNvGrpSpPr/>
            <p:nvPr/>
          </p:nvGrpSpPr>
          <p:grpSpPr>
            <a:xfrm>
              <a:off x="4621710" y="2291074"/>
              <a:ext cx="7000107" cy="3769377"/>
              <a:chOff x="603681" y="2324323"/>
              <a:chExt cx="7000107" cy="3769377"/>
            </a:xfrm>
          </p:grpSpPr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3F8D3CB8-1EC5-FA99-AFDC-EFA2FBCCE5E9}"/>
                  </a:ext>
                </a:extLst>
              </p:cNvPr>
              <p:cNvGrpSpPr/>
              <p:nvPr/>
            </p:nvGrpSpPr>
            <p:grpSpPr>
              <a:xfrm>
                <a:off x="1239859" y="2324323"/>
                <a:ext cx="6363929" cy="3769377"/>
                <a:chOff x="1157748" y="2324324"/>
                <a:chExt cx="6363929" cy="3769377"/>
              </a:xfrm>
            </p:grpSpPr>
            <p:pic>
              <p:nvPicPr>
                <p:cNvPr id="11" name="그림 10">
                  <a:extLst>
                    <a:ext uri="{FF2B5EF4-FFF2-40B4-BE49-F238E27FC236}">
                      <a16:creationId xmlns:a16="http://schemas.microsoft.com/office/drawing/2014/main" id="{39157733-F851-1637-1745-D113E7F4B0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9119"/>
                <a:stretch/>
              </p:blipFill>
              <p:spPr>
                <a:xfrm>
                  <a:off x="1157748" y="2686499"/>
                  <a:ext cx="6238567" cy="3407202"/>
                </a:xfrm>
                <a:prstGeom prst="rect">
                  <a:avLst/>
                </a:prstGeom>
              </p:spPr>
            </p:pic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4416046-B8D6-99E7-1EAB-1C579F1B6A97}"/>
                    </a:ext>
                  </a:extLst>
                </p:cNvPr>
                <p:cNvSpPr txBox="1"/>
                <p:nvPr/>
              </p:nvSpPr>
              <p:spPr>
                <a:xfrm>
                  <a:off x="2477670" y="2327976"/>
                  <a:ext cx="2808163" cy="343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en-US" altLang="ko-KR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    Vision Transformer (</a:t>
                  </a:r>
                  <a:r>
                    <a:rPr lang="en-US" altLang="ko-KR" sz="12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ViT</a:t>
                  </a:r>
                  <a:r>
                    <a:rPr lang="en-US" altLang="ko-KR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)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78EA46C-6FC1-75EE-66F3-13ED5D402BFA}"/>
                    </a:ext>
                  </a:extLst>
                </p:cNvPr>
                <p:cNvSpPr txBox="1"/>
                <p:nvPr/>
              </p:nvSpPr>
              <p:spPr>
                <a:xfrm>
                  <a:off x="5553707" y="2324324"/>
                  <a:ext cx="1967970" cy="343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en-US" altLang="ko-KR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    Transformer Encoder</a:t>
                  </a:r>
                </a:p>
              </p:txBody>
            </p:sp>
          </p:grp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3E49A120-52F7-B8D5-1608-F887E8015B17}"/>
                  </a:ext>
                </a:extLst>
              </p:cNvPr>
              <p:cNvGrpSpPr/>
              <p:nvPr/>
            </p:nvGrpSpPr>
            <p:grpSpPr>
              <a:xfrm>
                <a:off x="603681" y="3048099"/>
                <a:ext cx="636178" cy="2569273"/>
                <a:chOff x="612050" y="3147502"/>
                <a:chExt cx="636178" cy="2569273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2655588-D5F9-5D4E-C6B9-0266CF1768B8}"/>
                    </a:ext>
                  </a:extLst>
                </p:cNvPr>
                <p:cNvSpPr txBox="1"/>
                <p:nvPr/>
              </p:nvSpPr>
              <p:spPr>
                <a:xfrm>
                  <a:off x="612050" y="5373668"/>
                  <a:ext cx="636178" cy="343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en-US" altLang="ko-KR" sz="1100" u="sng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Step 1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FD77394-9EC8-3219-B99C-8C5066D1576F}"/>
                    </a:ext>
                  </a:extLst>
                </p:cNvPr>
                <p:cNvSpPr txBox="1"/>
                <p:nvPr/>
              </p:nvSpPr>
              <p:spPr>
                <a:xfrm>
                  <a:off x="612050" y="4813153"/>
                  <a:ext cx="636178" cy="343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en-US" altLang="ko-KR" sz="1100" u="sng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Step 2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95F8C85-3CAB-2ABB-5272-2EA6418C14A5}"/>
                    </a:ext>
                  </a:extLst>
                </p:cNvPr>
                <p:cNvSpPr txBox="1"/>
                <p:nvPr/>
              </p:nvSpPr>
              <p:spPr>
                <a:xfrm>
                  <a:off x="612050" y="4457429"/>
                  <a:ext cx="636178" cy="343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en-US" altLang="ko-KR" sz="1100" u="sng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Step 3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25940D3-A798-8508-F5A2-FF3BACEE16D1}"/>
                    </a:ext>
                  </a:extLst>
                </p:cNvPr>
                <p:cNvSpPr txBox="1"/>
                <p:nvPr/>
              </p:nvSpPr>
              <p:spPr>
                <a:xfrm>
                  <a:off x="612050" y="3950122"/>
                  <a:ext cx="636178" cy="343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en-US" altLang="ko-KR" sz="1100" u="sng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Step 4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8BA118C-0B2C-C024-9510-98E1EB8963F1}"/>
                    </a:ext>
                  </a:extLst>
                </p:cNvPr>
                <p:cNvSpPr txBox="1"/>
                <p:nvPr/>
              </p:nvSpPr>
              <p:spPr>
                <a:xfrm>
                  <a:off x="612050" y="3147502"/>
                  <a:ext cx="636178" cy="343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en-US" altLang="ko-KR" sz="1100" u="sng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</a:rPr>
                    <a:t>Step 5</a:t>
                  </a:r>
                </a:p>
              </p:txBody>
            </p:sp>
          </p:grp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D7A26918-4C20-46E7-DD3F-DE503626A8A7}"/>
                </a:ext>
              </a:extLst>
            </p:cNvPr>
            <p:cNvGrpSpPr/>
            <p:nvPr/>
          </p:nvGrpSpPr>
          <p:grpSpPr>
            <a:xfrm>
              <a:off x="331839" y="2961345"/>
              <a:ext cx="4027125" cy="2630975"/>
              <a:chOff x="444838" y="2986497"/>
              <a:chExt cx="4027125" cy="263097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11C330-06A8-6315-C851-DB6934D54D16}"/>
                  </a:ext>
                </a:extLst>
              </p:cNvPr>
              <p:cNvSpPr txBox="1"/>
              <p:nvPr/>
            </p:nvSpPr>
            <p:spPr>
              <a:xfrm>
                <a:off x="1337115" y="2986497"/>
                <a:ext cx="3114767" cy="615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Transformer Encoder </a:t>
                </a: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을 통해 학습된 결과가 </a:t>
                </a:r>
                <a:endPara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  <a:p>
                <a:pPr>
                  <a:lnSpc>
                    <a:spcPts val="2200"/>
                  </a:lnSpc>
                </a:pP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MLP Head </a:t>
                </a: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를 통과하여 이미지의 </a:t>
                </a: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class </a:t>
                </a: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를 분류</a:t>
                </a:r>
                <a:endPara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6C5C52-AB33-3894-DCA8-1F995FEB1386}"/>
                  </a:ext>
                </a:extLst>
              </p:cNvPr>
              <p:cNvSpPr txBox="1"/>
              <p:nvPr/>
            </p:nvSpPr>
            <p:spPr>
              <a:xfrm>
                <a:off x="444838" y="5284176"/>
                <a:ext cx="4027125" cy="333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이미지를 </a:t>
                </a:r>
                <a:r>
                  <a:rPr lang="en-US" altLang="ko-KR" sz="105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pxp</a:t>
                </a: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크기의 </a:t>
                </a: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patch N</a:t>
                </a: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 으로 분할하여</a:t>
                </a: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 sequence </a:t>
                </a: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를 구축</a:t>
                </a:r>
                <a:endPara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D2C7DC9-C27C-76D5-7626-64733985F355}"/>
                  </a:ext>
                </a:extLst>
              </p:cNvPr>
              <p:cNvSpPr txBox="1"/>
              <p:nvPr/>
            </p:nvSpPr>
            <p:spPr>
              <a:xfrm>
                <a:off x="1418232" y="4722728"/>
                <a:ext cx="3033650" cy="333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Linear Projection of Flattened Patches </a:t>
                </a: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를 통과</a:t>
                </a:r>
                <a:endPara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388930-0390-7C17-4AFE-DFD0BACD4C39}"/>
                  </a:ext>
                </a:extLst>
              </p:cNvPr>
              <p:cNvSpPr txBox="1"/>
              <p:nvPr/>
            </p:nvSpPr>
            <p:spPr>
              <a:xfrm>
                <a:off x="1852796" y="4331829"/>
                <a:ext cx="2599086" cy="333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position embedding </a:t>
                </a: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을 더해 </a:t>
                </a: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input </a:t>
                </a:r>
                <a:r>
                  <a: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생성</a:t>
                </a:r>
                <a:endParaRPr lang="en-US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E6DD14-6370-037A-F115-4B72789A92FA}"/>
                  </a:ext>
                </a:extLst>
              </p:cNvPr>
              <p:cNvSpPr txBox="1"/>
              <p:nvPr/>
            </p:nvSpPr>
            <p:spPr>
              <a:xfrm>
                <a:off x="2974348" y="3836576"/>
                <a:ext cx="1477533" cy="333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Transformer Encoder</a:t>
                </a:r>
              </a:p>
            </p:txBody>
          </p:sp>
        </p:grp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EB64AE9F-BAAC-2A19-C623-291544DDD804}"/>
                </a:ext>
              </a:extLst>
            </p:cNvPr>
            <p:cNvCxnSpPr>
              <a:cxnSpLocks/>
            </p:cNvCxnSpPr>
            <p:nvPr/>
          </p:nvCxnSpPr>
          <p:spPr>
            <a:xfrm>
              <a:off x="4388639" y="5447796"/>
              <a:ext cx="20339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C3490EFA-18B2-824C-895F-4C357E36DB72}"/>
                </a:ext>
              </a:extLst>
            </p:cNvPr>
            <p:cNvCxnSpPr>
              <a:cxnSpLocks/>
            </p:cNvCxnSpPr>
            <p:nvPr/>
          </p:nvCxnSpPr>
          <p:spPr>
            <a:xfrm>
              <a:off x="4378598" y="4899800"/>
              <a:ext cx="20339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62709C9F-063E-8BB8-FD39-D303888CF305}"/>
                </a:ext>
              </a:extLst>
            </p:cNvPr>
            <p:cNvCxnSpPr>
              <a:cxnSpLocks/>
            </p:cNvCxnSpPr>
            <p:nvPr/>
          </p:nvCxnSpPr>
          <p:spPr>
            <a:xfrm>
              <a:off x="4378598" y="4538469"/>
              <a:ext cx="20339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C0E22941-B8C9-FBA8-CA53-C356521C6DDE}"/>
                </a:ext>
              </a:extLst>
            </p:cNvPr>
            <p:cNvCxnSpPr>
              <a:cxnSpLocks/>
            </p:cNvCxnSpPr>
            <p:nvPr/>
          </p:nvCxnSpPr>
          <p:spPr>
            <a:xfrm>
              <a:off x="4378598" y="4029641"/>
              <a:ext cx="20339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64C30DAB-8E53-4715-E170-376D50FF73DD}"/>
                </a:ext>
              </a:extLst>
            </p:cNvPr>
            <p:cNvCxnSpPr>
              <a:cxnSpLocks/>
            </p:cNvCxnSpPr>
            <p:nvPr/>
          </p:nvCxnSpPr>
          <p:spPr>
            <a:xfrm>
              <a:off x="4378598" y="3225861"/>
              <a:ext cx="20339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CA8D2B2-C5D0-A3A0-902E-E82C2691BC8C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7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D0E874-F8B5-9428-E79A-D3A2EDD3C074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731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Background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D5638D-245B-4ACB-47CD-25EB115573F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1" y="1449966"/>
            <a:ext cx="10358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Inductive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 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Bias</a:t>
            </a: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200" dirty="0">
                <a:latin typeface="+mn-ea"/>
              </a:rPr>
              <a:t>모델 학습 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만나보지 않았던 상황에 대하여 정확한 예측을 하기 위해 사용하는 추가적인 가정</a:t>
            </a:r>
            <a:endParaRPr lang="en-US" altLang="ko-KR" sz="1200" dirty="0"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965B2-17DA-3ECE-5D04-9F01D5459CDC}"/>
              </a:ext>
            </a:extLst>
          </p:cNvPr>
          <p:cNvSpPr txBox="1"/>
          <p:nvPr/>
        </p:nvSpPr>
        <p:spPr>
          <a:xfrm>
            <a:off x="773553" y="2418962"/>
            <a:ext cx="3968319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  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모델의 일반화 오류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(Generalization Problem)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BEB9E9B-8874-C12B-FD80-726CA44967AE}"/>
              </a:ext>
            </a:extLst>
          </p:cNvPr>
          <p:cNvSpPr/>
          <p:nvPr/>
        </p:nvSpPr>
        <p:spPr>
          <a:xfrm>
            <a:off x="1053770" y="2766283"/>
            <a:ext cx="8294533" cy="1479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8895B-8F1D-DB74-0C01-62DFF47967E9}"/>
              </a:ext>
            </a:extLst>
          </p:cNvPr>
          <p:cNvSpPr txBox="1"/>
          <p:nvPr/>
        </p:nvSpPr>
        <p:spPr>
          <a:xfrm>
            <a:off x="1127365" y="2756427"/>
            <a:ext cx="8357438" cy="146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Models are </a:t>
            </a:r>
            <a:r>
              <a:rPr lang="en-US" altLang="ko-KR" sz="1050" dirty="0">
                <a:solidFill>
                  <a:srgbClr val="FF0000"/>
                </a:solidFill>
                <a:latin typeface="+mj-ea"/>
                <a:ea typeface="+mj-ea"/>
              </a:rPr>
              <a:t>Brittle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(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불안정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) :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아무리 같은 의미의 데이터라도 조금만 데이터가 바뀌면 모델이 망가진다</a:t>
            </a:r>
            <a:b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</a:b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=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입력 데이터가 조금만 바뀌면 결과가 달라짐</a:t>
            </a:r>
            <a:b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</a:b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Models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are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050" dirty="0">
                <a:solidFill>
                  <a:srgbClr val="FF0000"/>
                </a:solidFill>
                <a:latin typeface="+mj-ea"/>
                <a:ea typeface="+mj-ea"/>
              </a:rPr>
              <a:t>Spurious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(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그럴 싸 해 보임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) :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데이터의 진정한 의미를 파악하지 못하고 결과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(Artifacts)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와 편향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(bias)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을 암기한다</a:t>
            </a:r>
            <a:b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</a:b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=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겉으로는 모델 훈련이 그럴싸하나 데이터를 학습하는 것이 아닌 결과를 학습함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83372-DEE5-4439-5302-F619C5B61A66}"/>
              </a:ext>
            </a:extLst>
          </p:cNvPr>
          <p:cNvSpPr txBox="1"/>
          <p:nvPr/>
        </p:nvSpPr>
        <p:spPr>
          <a:xfrm>
            <a:off x="2506744" y="4586524"/>
            <a:ext cx="1653559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Iuductive</a:t>
            </a:r>
            <a:r>
              <a:rPr lang="en-US" altLang="ko-KR" sz="1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Bias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C4939DF-853A-2388-DE39-65969C25017F}"/>
              </a:ext>
            </a:extLst>
          </p:cNvPr>
          <p:cNvSpPr/>
          <p:nvPr/>
        </p:nvSpPr>
        <p:spPr>
          <a:xfrm>
            <a:off x="2514695" y="4927342"/>
            <a:ext cx="8258159" cy="480692"/>
          </a:xfrm>
          <a:prstGeom prst="roundRect">
            <a:avLst/>
          </a:prstGeom>
          <a:solidFill>
            <a:schemeClr val="bg1"/>
          </a:solidFill>
          <a:ln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3D51079-6B81-95FD-A4B2-9720F90759F0}"/>
              </a:ext>
            </a:extLst>
          </p:cNvPr>
          <p:cNvCxnSpPr>
            <a:cxnSpLocks/>
          </p:cNvCxnSpPr>
          <p:nvPr/>
        </p:nvCxnSpPr>
        <p:spPr>
          <a:xfrm>
            <a:off x="2063905" y="5150338"/>
            <a:ext cx="433256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6F9F8534-8B38-DE7F-2512-98E229F9B828}"/>
              </a:ext>
            </a:extLst>
          </p:cNvPr>
          <p:cNvCxnSpPr>
            <a:cxnSpLocks/>
          </p:cNvCxnSpPr>
          <p:nvPr/>
        </p:nvCxnSpPr>
        <p:spPr>
          <a:xfrm>
            <a:off x="2067764" y="4255692"/>
            <a:ext cx="0" cy="8946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BED55FD-DF03-4071-8537-54E31589DBBC}"/>
              </a:ext>
            </a:extLst>
          </p:cNvPr>
          <p:cNvSpPr txBox="1"/>
          <p:nvPr/>
        </p:nvSpPr>
        <p:spPr>
          <a:xfrm>
            <a:off x="2583640" y="4997279"/>
            <a:ext cx="8102740" cy="34310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400" dirty="0">
                <a:latin typeface="+mj-ea"/>
                <a:ea typeface="+mj-ea"/>
              </a:rPr>
              <a:t>모델이 경험하지 못한 데이터를 처리 가능하도록 귀납적 추론을 가능하게 하는 알고리즘의 집합</a:t>
            </a: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F5D303-5A93-99C9-72EE-23D9C7EEB0C7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8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3DE7A04-5EB3-669C-E739-2BDF8576DF00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29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Background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D5638D-245B-4ACB-47CD-25EB115573F1}"/>
              </a:ext>
            </a:extLst>
          </p:cNvPr>
          <p:cNvSpPr txBox="1"/>
          <p:nvPr/>
        </p:nvSpPr>
        <p:spPr>
          <a:xfrm>
            <a:off x="8804788" y="502540"/>
            <a:ext cx="27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ConViT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: Improving Vision Transformers</a:t>
            </a:r>
            <a:b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</a:b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with Soft Convolutional Inductive Biases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D4344-C898-BB70-4A2B-4C042AC3651C}"/>
              </a:ext>
            </a:extLst>
          </p:cNvPr>
          <p:cNvSpPr txBox="1"/>
          <p:nvPr/>
        </p:nvSpPr>
        <p:spPr>
          <a:xfrm>
            <a:off x="603681" y="1449966"/>
            <a:ext cx="103580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Inductive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 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pleSDGothicNeoL00" panose="020B0600000101010101" charset="-127"/>
                <a:ea typeface="AppleSDGothicNeoL00" panose="020B0600000101010101" charset="-127"/>
              </a:rPr>
              <a:t>Bias</a:t>
            </a: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200" dirty="0">
                <a:latin typeface="+mn-ea"/>
              </a:rPr>
              <a:t>데이터와 무관하게 일반화 동작에 영향을 미치는 학습 알고리즘의 특성으로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학습 알고리즘이 특정 솔루션까지 수렴할 수 있도록 도움</a:t>
            </a: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200" dirty="0">
                <a:latin typeface="+mn-ea"/>
              </a:rPr>
              <a:t>적당한 </a:t>
            </a:r>
            <a:r>
              <a:rPr lang="en-US" altLang="ko-KR" sz="1200" dirty="0">
                <a:latin typeface="+mn-ea"/>
              </a:rPr>
              <a:t>Inductive bias </a:t>
            </a:r>
            <a:r>
              <a:rPr lang="ko-KR" altLang="en-US" sz="1200" dirty="0">
                <a:latin typeface="+mn-ea"/>
              </a:rPr>
              <a:t>는 제한된 데이터나 컴퓨팅 파워를 가지고 모델을 학습하거나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학습에 사용된 </a:t>
            </a:r>
            <a:r>
              <a:rPr lang="en-US" altLang="ko-KR" sz="1200" dirty="0">
                <a:latin typeface="+mn-ea"/>
              </a:rPr>
              <a:t>Train </a:t>
            </a:r>
            <a:r>
              <a:rPr lang="ko-KR" altLang="en-US" sz="1200" dirty="0">
                <a:latin typeface="+mn-ea"/>
              </a:rPr>
              <a:t>데이터가 </a:t>
            </a:r>
            <a:r>
              <a:rPr lang="en-US" altLang="ko-KR" sz="1200" dirty="0">
                <a:latin typeface="+mn-ea"/>
              </a:rPr>
              <a:t>Test </a:t>
            </a:r>
            <a:r>
              <a:rPr lang="ko-KR" altLang="en-US" sz="1200" dirty="0">
                <a:latin typeface="+mn-ea"/>
              </a:rPr>
              <a:t>데이터를 완벽하게</a:t>
            </a:r>
            <a:br>
              <a:rPr lang="en-US" altLang="ko-KR" sz="1200" dirty="0">
                <a:latin typeface="+mn-ea"/>
              </a:rPr>
            </a:br>
            <a:r>
              <a:rPr lang="ko-KR" altLang="en-US" sz="1200" dirty="0">
                <a:latin typeface="+mn-ea"/>
              </a:rPr>
              <a:t>대표하지 못할 때 중요하게 작용함</a:t>
            </a: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1200" dirty="0">
              <a:latin typeface="+mn-ea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latin typeface="+mn-ea"/>
              </a:rPr>
              <a:t>Inductive bias </a:t>
            </a:r>
            <a:r>
              <a:rPr lang="ko-KR" altLang="en-US" sz="1200" dirty="0">
                <a:latin typeface="+mn-ea"/>
              </a:rPr>
              <a:t>가 존재하지 않는다면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모델은 </a:t>
            </a:r>
            <a:r>
              <a:rPr lang="en-US" altLang="ko-KR" sz="1200" dirty="0">
                <a:latin typeface="+mn-ea"/>
              </a:rPr>
              <a:t>local minima </a:t>
            </a:r>
            <a:r>
              <a:rPr lang="ko-KR" altLang="en-US" sz="1200" dirty="0">
                <a:latin typeface="+mn-ea"/>
              </a:rPr>
              <a:t>에 빠질 가능성이 존재</a:t>
            </a:r>
            <a:endParaRPr lang="en-US" altLang="ko-KR" sz="1200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72BFA53-1AF8-CCCD-268E-70E937102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46" y="3219470"/>
            <a:ext cx="4139738" cy="284286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CD93F75-2F38-45C0-2411-D791D68C019B}"/>
              </a:ext>
            </a:extLst>
          </p:cNvPr>
          <p:cNvSpPr/>
          <p:nvPr/>
        </p:nvSpPr>
        <p:spPr>
          <a:xfrm>
            <a:off x="6266755" y="3983001"/>
            <a:ext cx="5513036" cy="131580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2E34D7-AA29-FBD0-A503-3224E5628CE9}"/>
              </a:ext>
            </a:extLst>
          </p:cNvPr>
          <p:cNvSpPr txBox="1"/>
          <p:nvPr/>
        </p:nvSpPr>
        <p:spPr>
          <a:xfrm>
            <a:off x="6266755" y="3655968"/>
            <a:ext cx="1227737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Example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DA2651-5727-5D7B-72E0-8DF523C46E73}"/>
              </a:ext>
            </a:extLst>
          </p:cNvPr>
          <p:cNvSpPr txBox="1"/>
          <p:nvPr/>
        </p:nvSpPr>
        <p:spPr>
          <a:xfrm>
            <a:off x="6346724" y="4051062"/>
            <a:ext cx="5353099" cy="1179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Ex. CNN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은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3x3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필터를 통해 데이터를 처리하면서 지역적인 특성을 잘 학습할 수 있음</a:t>
            </a:r>
            <a:b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</a:b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이 특성을 이용해 다른 이미지들도 잘 예측 함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Wingdings" panose="05000000000000000000" pitchFamily="2" charset="2"/>
            </a:endParaRPr>
          </a:p>
          <a:p>
            <a:pPr>
              <a:lnSpc>
                <a:spcPts val="2200"/>
              </a:lnSpc>
            </a:pPr>
            <a:r>
              <a:rPr lang="en-US" altLang="ko-KR" sz="1050" b="1" dirty="0">
                <a:latin typeface="+mj-ea"/>
                <a:ea typeface="+mj-ea"/>
                <a:sym typeface="Wingdings" panose="05000000000000000000" pitchFamily="2" charset="2"/>
              </a:rPr>
              <a:t>But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Inductive bias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가 강하면 강할수록 학습을 잘 하는 것은 아님</a:t>
            </a:r>
            <a:b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아주 방대한 데이터에 대해서는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CNN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보다 </a:t>
            </a:r>
            <a:r>
              <a:rPr lang="en-US" altLang="ko-KR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ViT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성능이 더 좋음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6BC3895E-8D51-22B1-3305-3327C09B44FD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143084" y="4640904"/>
            <a:ext cx="1011827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6BF4236-D3ED-2ED0-7F46-E7B7DB83A6C7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9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24FDD3-585D-FEB1-BF9E-F01A91966460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31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1055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3589</TotalTime>
  <Words>1722</Words>
  <Application>Microsoft Office PowerPoint</Application>
  <PresentationFormat>와이드스크린</PresentationFormat>
  <Paragraphs>375</Paragraphs>
  <Slides>31</Slides>
  <Notes>31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43" baseType="lpstr">
      <vt:lpstr>Wingdings</vt:lpstr>
      <vt:lpstr>맑은 고딕</vt:lpstr>
      <vt:lpstr>AppleSDGothicNeoB00</vt:lpstr>
      <vt:lpstr>Apple SD Gothic Neo</vt:lpstr>
      <vt:lpstr>Cambria Math</vt:lpstr>
      <vt:lpstr>Source Sans Pro</vt:lpstr>
      <vt:lpstr>inherit</vt:lpstr>
      <vt:lpstr>AppleSDGothicNeoL00</vt:lpstr>
      <vt:lpstr>AppleSDGothicNeoM00</vt:lpstr>
      <vt:lpstr>AppleSDGothicNeoSB00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개발 계획서 발표 ppt 초안</dc:title>
  <dc:creator>유지인</dc:creator>
  <cp:lastModifiedBy>LEESaebom</cp:lastModifiedBy>
  <cp:revision>280</cp:revision>
  <dcterms:created xsi:type="dcterms:W3CDTF">2022-03-09T05:06:39Z</dcterms:created>
  <dcterms:modified xsi:type="dcterms:W3CDTF">2022-08-12T02:46:19Z</dcterms:modified>
</cp:coreProperties>
</file>