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87" r:id="rId4"/>
    <p:sldId id="288" r:id="rId5"/>
    <p:sldId id="289" r:id="rId6"/>
    <p:sldId id="278" r:id="rId7"/>
    <p:sldId id="277" r:id="rId8"/>
    <p:sldId id="259" r:id="rId9"/>
    <p:sldId id="260" r:id="rId10"/>
    <p:sldId id="261" r:id="rId11"/>
    <p:sldId id="266" r:id="rId12"/>
    <p:sldId id="267" r:id="rId13"/>
    <p:sldId id="276" r:id="rId14"/>
    <p:sldId id="275" r:id="rId15"/>
    <p:sldId id="269" r:id="rId16"/>
    <p:sldId id="270" r:id="rId17"/>
    <p:sldId id="280" r:id="rId18"/>
    <p:sldId id="271" r:id="rId19"/>
    <p:sldId id="290" r:id="rId20"/>
    <p:sldId id="291" r:id="rId21"/>
    <p:sldId id="264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3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89805A-0C4F-DC5B-67CE-26421A4A9C2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맑은 고딕"/>
                <a:ea typeface="맑은 고딕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1742B4B-A6B3-8595-9089-496703D1BBA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맑은 고딕"/>
                <a:ea typeface="맑은 고딕" pitchFamily="34"/>
              </a:defRPr>
            </a:lvl1pPr>
          </a:lstStyle>
          <a:p>
            <a:pPr lvl="0"/>
            <a:fld id="{F45FE12F-CF84-4E7D-9747-E28862852154}" type="datetime1">
              <a:rPr lang="en-US"/>
              <a:pPr lvl="0"/>
              <a:t>8/22/2023</a:t>
            </a:fld>
            <a:endParaRPr 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1633D3FD-7BA8-6ADB-4C01-7EAE83215A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9C5164F9-592B-3929-DE59-0F30728C354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ko-KR"/>
              <a:t>마스터 텍스트 스타일을 편집하려면 클릭</a:t>
            </a:r>
          </a:p>
          <a:p>
            <a:pPr lvl="1"/>
            <a:r>
              <a:rPr lang="ko-KR"/>
              <a:t>두 번째 수준</a:t>
            </a:r>
          </a:p>
          <a:p>
            <a:pPr lvl="2"/>
            <a:r>
              <a:rPr lang="ko-KR"/>
              <a:t>세 번째 수준</a:t>
            </a:r>
          </a:p>
          <a:p>
            <a:pPr lvl="3"/>
            <a:r>
              <a:rPr lang="ko-KR"/>
              <a:t>네 번째 수준</a:t>
            </a:r>
          </a:p>
          <a:p>
            <a:pPr lvl="4"/>
            <a:r>
              <a:rPr lang="ko-KR"/>
              <a:t>다섯 번째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93F5A48-D18D-351D-46F7-733DC7E4627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맑은 고딕"/>
                <a:ea typeface="맑은 고딕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0D24736-E90C-3304-F243-A7E7399D541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맑은 고딕"/>
                <a:ea typeface="맑은 고딕" pitchFamily="34"/>
              </a:defRPr>
            </a:lvl1pPr>
          </a:lstStyle>
          <a:p>
            <a:pPr lvl="0"/>
            <a:fld id="{0FA85A64-548C-4C8D-9C1C-57C3D107D1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7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200" cap="none" spc="0" baseline="0">
        <a:solidFill>
          <a:srgbClr val="000000"/>
        </a:solidFill>
        <a:uFillTx/>
        <a:latin typeface="맑은 고딕"/>
        <a:ea typeface="맑은 고딕" pitchFamily="34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200" cap="none" spc="0" baseline="0">
        <a:solidFill>
          <a:srgbClr val="000000"/>
        </a:solidFill>
        <a:uFillTx/>
        <a:latin typeface="맑은 고딕"/>
        <a:ea typeface="맑은 고딕" pitchFamily="34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200" cap="none" spc="0" baseline="0">
        <a:solidFill>
          <a:srgbClr val="000000"/>
        </a:solidFill>
        <a:uFillTx/>
        <a:latin typeface="맑은 고딕"/>
        <a:ea typeface="맑은 고딕" pitchFamily="34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200" cap="none" spc="0" baseline="0">
        <a:solidFill>
          <a:srgbClr val="000000"/>
        </a:solidFill>
        <a:uFillTx/>
        <a:latin typeface="맑은 고딕"/>
        <a:ea typeface="맑은 고딕" pitchFamily="34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200" cap="none" spc="0" baseline="0">
        <a:solidFill>
          <a:srgbClr val="000000"/>
        </a:solidFill>
        <a:uFillTx/>
        <a:latin typeface="맑은 고딕"/>
        <a:ea typeface="맑은 고딕" pitchFamily="34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6B1F300-C547-2033-F22E-B75123B83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9021E3A-96E2-FCEB-41BB-5B3DBF6B2A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8DA2865-2DC1-3766-8D24-8D82E63183B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C89B02-93A9-40E4-8902-20E38BC76746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BFC0157-F0F1-D9E3-F453-A09536CB8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4E8EB4E-35ED-076C-162B-353446B25D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71450" lvl="0" indent="-171450">
              <a:buSzPct val="100000"/>
              <a:buChar char="-"/>
            </a:pPr>
            <a:r>
              <a:rPr lang="ko-KR"/>
              <a:t>한 장의 이미지를</a:t>
            </a:r>
            <a:r>
              <a:rPr lang="en-US"/>
              <a:t> convolutional layer</a:t>
            </a:r>
            <a:r>
              <a:rPr lang="ko-KR"/>
              <a:t>에 넣어서</a:t>
            </a:r>
            <a:r>
              <a:rPr lang="en-US"/>
              <a:t>, </a:t>
            </a:r>
            <a:r>
              <a:rPr lang="ko-KR"/>
              <a:t>먼저</a:t>
            </a:r>
            <a:r>
              <a:rPr lang="en-US"/>
              <a:t> convolutional feature map</a:t>
            </a:r>
            <a:r>
              <a:rPr lang="ko-KR"/>
              <a:t>을 뽑음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ko-KR"/>
              <a:t>이러한</a:t>
            </a:r>
            <a:r>
              <a:rPr lang="en-US"/>
              <a:t> feature map</a:t>
            </a:r>
            <a:r>
              <a:rPr lang="ko-KR"/>
              <a:t>에 대해서 다양한 크기와 비율을 가지는</a:t>
            </a:r>
            <a:r>
              <a:rPr lang="en-US"/>
              <a:t> anchor box</a:t>
            </a:r>
            <a:r>
              <a:rPr lang="ko-KR"/>
              <a:t>를 이용해서 쭉</a:t>
            </a:r>
            <a:r>
              <a:rPr lang="en-US"/>
              <a:t> sliding</a:t>
            </a:r>
            <a:r>
              <a:rPr lang="ko-KR"/>
              <a:t>하면서 각 위치에 대해서</a:t>
            </a:r>
            <a:r>
              <a:rPr lang="en-US"/>
              <a:t> prediction</a:t>
            </a:r>
            <a:r>
              <a:rPr lang="ko-KR"/>
              <a:t>을 진행함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ko-KR"/>
              <a:t>이때 기본적인 크기는</a:t>
            </a:r>
            <a:r>
              <a:rPr lang="en-US"/>
              <a:t> 3*3 </a:t>
            </a:r>
            <a:r>
              <a:rPr lang="ko-KR"/>
              <a:t>형태의</a:t>
            </a:r>
            <a:r>
              <a:rPr lang="en-US"/>
              <a:t> anchor box</a:t>
            </a:r>
          </a:p>
          <a:p>
            <a:pPr marL="171450" lvl="0" indent="-171450">
              <a:buSzPct val="100000"/>
              <a:buChar char="-"/>
            </a:pPr>
            <a:r>
              <a:rPr lang="en-US"/>
              <a:t>anchor box</a:t>
            </a:r>
            <a:r>
              <a:rPr lang="ko-KR"/>
              <a:t>를 왼쪽 위부터 쭉</a:t>
            </a:r>
            <a:r>
              <a:rPr lang="en-US"/>
              <a:t> sliding</a:t>
            </a:r>
            <a:r>
              <a:rPr lang="ko-KR"/>
              <a:t>하면서 먼저</a:t>
            </a:r>
            <a:r>
              <a:rPr lang="en-US"/>
              <a:t> 256 </a:t>
            </a:r>
            <a:r>
              <a:rPr lang="ko-KR"/>
              <a:t>차원으로</a:t>
            </a:r>
            <a:r>
              <a:rPr lang="en-US"/>
              <a:t> mapping</a:t>
            </a:r>
            <a:r>
              <a:rPr lang="ko-KR"/>
              <a:t>을 수행함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ko-KR"/>
              <a:t>이후</a:t>
            </a:r>
            <a:r>
              <a:rPr lang="en-US"/>
              <a:t> feature</a:t>
            </a:r>
            <a:r>
              <a:rPr lang="ko-KR"/>
              <a:t>를 토대로</a:t>
            </a:r>
            <a:r>
              <a:rPr lang="en-US"/>
              <a:t> regression layer</a:t>
            </a:r>
            <a:r>
              <a:rPr lang="ko-KR"/>
              <a:t>와</a:t>
            </a:r>
            <a:r>
              <a:rPr lang="en-US"/>
              <a:t> classification layer</a:t>
            </a:r>
            <a:r>
              <a:rPr lang="ko-KR"/>
              <a:t>를 거침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en-US"/>
              <a:t>classification layer : </a:t>
            </a:r>
            <a:r>
              <a:rPr lang="ko-KR"/>
              <a:t>물체가 존재하는지</a:t>
            </a:r>
            <a:r>
              <a:rPr lang="en-US"/>
              <a:t>, </a:t>
            </a:r>
            <a:r>
              <a:rPr lang="ko-KR"/>
              <a:t>존재하지 않는지를 판단할 수 있도록 함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en-US"/>
              <a:t>regression layer : </a:t>
            </a:r>
            <a:r>
              <a:rPr lang="ko-KR"/>
              <a:t>만약 존재한다면</a:t>
            </a:r>
            <a:r>
              <a:rPr lang="en-US"/>
              <a:t>, </a:t>
            </a:r>
            <a:r>
              <a:rPr lang="ko-KR"/>
              <a:t>정확이 어떤 위치에 존재하는지를 너비</a:t>
            </a:r>
            <a:r>
              <a:rPr lang="en-US"/>
              <a:t>, </a:t>
            </a:r>
            <a:r>
              <a:rPr lang="ko-KR"/>
              <a:t>높이</a:t>
            </a:r>
            <a:r>
              <a:rPr lang="en-US"/>
              <a:t>, x </a:t>
            </a:r>
            <a:r>
              <a:rPr lang="ko-KR"/>
              <a:t>좌표</a:t>
            </a:r>
            <a:r>
              <a:rPr lang="en-US"/>
              <a:t>, y </a:t>
            </a:r>
            <a:r>
              <a:rPr lang="ko-KR"/>
              <a:t>좌표로 보다 정확하게 예측할 수 있도록 만듦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ko-KR"/>
              <a:t>이때 논문에서는</a:t>
            </a:r>
            <a:r>
              <a:rPr lang="en-US"/>
              <a:t> anchor box </a:t>
            </a:r>
            <a:r>
              <a:rPr lang="ko-KR"/>
              <a:t>비율은</a:t>
            </a:r>
            <a:r>
              <a:rPr lang="en-US"/>
              <a:t> 1*1, 2*1, 1*1</a:t>
            </a:r>
            <a:r>
              <a:rPr lang="ko-KR"/>
              <a:t>를</a:t>
            </a:r>
            <a:r>
              <a:rPr lang="en-US"/>
              <a:t> scale</a:t>
            </a:r>
            <a:r>
              <a:rPr lang="ko-KR"/>
              <a:t>을 바꿔가면서 총</a:t>
            </a:r>
            <a:r>
              <a:rPr lang="en-US"/>
              <a:t> 9</a:t>
            </a:r>
            <a:r>
              <a:rPr lang="ko-KR"/>
              <a:t>개의</a:t>
            </a:r>
            <a:r>
              <a:rPr lang="en-US"/>
              <a:t> anchor box</a:t>
            </a:r>
            <a:r>
              <a:rPr lang="ko-KR"/>
              <a:t>를 사용함</a:t>
            </a:r>
            <a:r>
              <a:rPr lang="en-US"/>
              <a:t>(k=9)</a:t>
            </a:r>
          </a:p>
          <a:p>
            <a:pPr marL="171450" lvl="0" indent="-171450">
              <a:buSzPct val="100000"/>
              <a:buChar char="-"/>
            </a:pPr>
            <a:endParaRPr lang="en-US"/>
          </a:p>
          <a:p>
            <a:pPr lvl="0"/>
            <a:r>
              <a:rPr lang="en-US"/>
              <a:t>----------------------------------------------------------------------------------------------------------------</a:t>
            </a:r>
          </a:p>
          <a:p>
            <a:pPr marL="171450" lvl="0" indent="-171450">
              <a:buSzPct val="100000"/>
              <a:buChar char="-"/>
            </a:pPr>
            <a:endParaRPr lang="en-US"/>
          </a:p>
          <a:p>
            <a:pPr marL="171450" lvl="0" indent="-171450">
              <a:buSzPct val="100000"/>
              <a:buChar char="-"/>
            </a:pPr>
            <a:r>
              <a:rPr lang="en-US"/>
              <a:t>RPN </a:t>
            </a:r>
            <a:r>
              <a:rPr lang="ko-KR"/>
              <a:t>네트워크는</a:t>
            </a:r>
            <a:r>
              <a:rPr lang="en-US"/>
              <a:t> feature map</a:t>
            </a:r>
            <a:r>
              <a:rPr lang="ko-KR"/>
              <a:t>을 입력으로 받아 물체가 있을법한 위치를 예측함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ko-KR"/>
              <a:t>이때</a:t>
            </a:r>
            <a:r>
              <a:rPr lang="en-US"/>
              <a:t>, </a:t>
            </a:r>
            <a:r>
              <a:rPr lang="ko-KR"/>
              <a:t>다양한 형태와 크기를 가지는 사물을 잘 예측할 수 있도록</a:t>
            </a:r>
            <a:r>
              <a:rPr lang="en-US"/>
              <a:t> k</a:t>
            </a:r>
            <a:r>
              <a:rPr lang="ko-KR"/>
              <a:t>개의 서로 다른</a:t>
            </a:r>
            <a:r>
              <a:rPr lang="en-US"/>
              <a:t> anchor box</a:t>
            </a:r>
            <a:r>
              <a:rPr lang="ko-KR"/>
              <a:t>를 이용함</a:t>
            </a:r>
            <a:endParaRPr lang="en-US"/>
          </a:p>
          <a:p>
            <a:pPr marL="171450" lvl="0" indent="-171450">
              <a:buSzPct val="100000"/>
              <a:buChar char="-"/>
            </a:pPr>
            <a:endParaRPr lang="en-US"/>
          </a:p>
          <a:p>
            <a:pPr marL="228600" lvl="0" indent="-228600">
              <a:buSzPct val="100000"/>
              <a:buAutoNum type="arabicPeriod"/>
            </a:pPr>
            <a:r>
              <a:rPr lang="en-US"/>
              <a:t>feature map</a:t>
            </a:r>
            <a:r>
              <a:rPr lang="ko-KR"/>
              <a:t>에</a:t>
            </a:r>
            <a:r>
              <a:rPr lang="en-US"/>
              <a:t> sliding window</a:t>
            </a:r>
            <a:r>
              <a:rPr lang="ko-KR"/>
              <a:t>를 이용해 각 위치에 대한</a:t>
            </a:r>
            <a:r>
              <a:rPr lang="en-US"/>
              <a:t> intermediate feature</a:t>
            </a:r>
            <a:r>
              <a:rPr lang="ko-KR"/>
              <a:t>를 뽑고</a:t>
            </a:r>
            <a:r>
              <a:rPr lang="en-US"/>
              <a:t>,</a:t>
            </a:r>
          </a:p>
          <a:p>
            <a:pPr marL="228600" lvl="0" indent="-228600">
              <a:buSzPct val="100000"/>
              <a:buAutoNum type="arabicPeriod"/>
            </a:pPr>
            <a:r>
              <a:rPr lang="ko-KR"/>
              <a:t>그것을 가지고</a:t>
            </a:r>
            <a:r>
              <a:rPr lang="en-US"/>
              <a:t> regression</a:t>
            </a:r>
            <a:r>
              <a:rPr lang="ko-KR"/>
              <a:t>과</a:t>
            </a:r>
            <a:r>
              <a:rPr lang="en-US"/>
              <a:t> classification</a:t>
            </a:r>
            <a:r>
              <a:rPr lang="ko-KR"/>
              <a:t>을 수행함</a:t>
            </a:r>
            <a:endParaRPr lang="en-US"/>
          </a:p>
          <a:p>
            <a:pPr lvl="0"/>
            <a:r>
              <a:rPr lang="en-US"/>
              <a:t>-&gt; </a:t>
            </a:r>
            <a:r>
              <a:rPr lang="ko-KR"/>
              <a:t>단</a:t>
            </a:r>
            <a:r>
              <a:rPr lang="en-US"/>
              <a:t>, RPN</a:t>
            </a:r>
            <a:r>
              <a:rPr lang="ko-KR"/>
              <a:t>은 단순히 물체가 있을법한 위치를</a:t>
            </a:r>
            <a:r>
              <a:rPr lang="en-US"/>
              <a:t> proposal</a:t>
            </a:r>
            <a:r>
              <a:rPr lang="ko-KR"/>
              <a:t>하는 목적으로 사용되기 때문에</a:t>
            </a:r>
            <a:r>
              <a:rPr lang="en-US"/>
              <a:t>, </a:t>
            </a:r>
            <a:r>
              <a:rPr lang="ko-KR"/>
              <a:t>전체</a:t>
            </a:r>
            <a:r>
              <a:rPr lang="en-US"/>
              <a:t> class</a:t>
            </a:r>
            <a:r>
              <a:rPr lang="ko-KR"/>
              <a:t>의 결과가 아닌</a:t>
            </a:r>
            <a:r>
              <a:rPr lang="en-US"/>
              <a:t>, </a:t>
            </a:r>
            <a:r>
              <a:rPr lang="ko-KR"/>
              <a:t>물체가 있는지</a:t>
            </a:r>
            <a:r>
              <a:rPr lang="en-US"/>
              <a:t>/</a:t>
            </a:r>
            <a:r>
              <a:rPr lang="ko-KR"/>
              <a:t>없는지에 대한 여부만 출력함</a:t>
            </a:r>
            <a:endParaRPr lang="en-US"/>
          </a:p>
          <a:p>
            <a:pPr marL="171450" lvl="0" indent="-171450">
              <a:buSzPct val="100000"/>
              <a:buChar char="-"/>
            </a:pPr>
            <a:endParaRPr lang="en-US"/>
          </a:p>
          <a:p>
            <a:pPr marL="171450" lvl="0" indent="-171450">
              <a:buSzPct val="100000"/>
              <a:buChar char="-"/>
            </a:pPr>
            <a:endParaRPr lang="en-US"/>
          </a:p>
          <a:p>
            <a:pPr lvl="0"/>
            <a:r>
              <a:rPr lang="en-US"/>
              <a:t>----------------------------------------------------------------------------------------------------------------</a:t>
            </a:r>
          </a:p>
          <a:p>
            <a:pPr marL="171450" lvl="0" indent="-171450">
              <a:buSzPct val="100000"/>
              <a:buChar char="-"/>
            </a:pPr>
            <a:endParaRPr lang="en-US"/>
          </a:p>
          <a:p>
            <a:pPr lvl="0"/>
            <a:r>
              <a:rPr lang="en-US"/>
              <a:t>1. </a:t>
            </a:r>
            <a:r>
              <a:rPr lang="ko-KR"/>
              <a:t>각</a:t>
            </a:r>
            <a:r>
              <a:rPr lang="en-US"/>
              <a:t> Sliding window</a:t>
            </a:r>
            <a:r>
              <a:rPr lang="ko-KR"/>
              <a:t>은</a:t>
            </a:r>
            <a:r>
              <a:rPr lang="en-US"/>
              <a:t> </a:t>
            </a:r>
          </a:p>
          <a:p>
            <a:pPr lvl="0"/>
            <a:r>
              <a:rPr lang="en-US"/>
              <a:t>2. </a:t>
            </a:r>
            <a:r>
              <a:rPr lang="ko-KR"/>
              <a:t>작은 차원의</a:t>
            </a:r>
            <a:r>
              <a:rPr lang="en-US"/>
              <a:t> feature</a:t>
            </a:r>
            <a:r>
              <a:rPr lang="ko-KR"/>
              <a:t>로</a:t>
            </a:r>
            <a:r>
              <a:rPr lang="en-US"/>
              <a:t> mapping</a:t>
            </a:r>
            <a:r>
              <a:rPr lang="ko-KR"/>
              <a:t>됨</a:t>
            </a:r>
            <a:r>
              <a:rPr lang="en-US"/>
              <a:t>	</a:t>
            </a:r>
          </a:p>
          <a:p>
            <a:pPr lvl="0"/>
            <a:r>
              <a:rPr lang="en-US"/>
              <a:t>   -&gt; sliding window</a:t>
            </a:r>
            <a:r>
              <a:rPr lang="ko-KR"/>
              <a:t>로 구한</a:t>
            </a:r>
            <a:r>
              <a:rPr lang="en-US"/>
              <a:t> featur</a:t>
            </a:r>
            <a:r>
              <a:rPr lang="ko-KR"/>
              <a:t>는 두가지</a:t>
            </a:r>
            <a:r>
              <a:rPr lang="en-US"/>
              <a:t> </a:t>
            </a:r>
            <a:r>
              <a:rPr lang="ko-KR"/>
              <a:t>전결합</a:t>
            </a:r>
            <a:r>
              <a:rPr lang="en-US"/>
              <a:t> </a:t>
            </a:r>
            <a:r>
              <a:rPr lang="ko-KR"/>
              <a:t>계층에 입력됨</a:t>
            </a:r>
            <a:endParaRPr lang="en-US"/>
          </a:p>
          <a:p>
            <a:pPr lvl="0"/>
            <a:r>
              <a:rPr lang="en-US"/>
              <a:t>3. </a:t>
            </a:r>
            <a:r>
              <a:rPr lang="ko-KR"/>
              <a:t>분류 계층</a:t>
            </a:r>
            <a:r>
              <a:rPr lang="en-US"/>
              <a:t>(classification layer)</a:t>
            </a:r>
          </a:p>
          <a:p>
            <a:pPr lvl="0"/>
            <a:r>
              <a:rPr lang="en-US"/>
              <a:t>4. </a:t>
            </a:r>
            <a:r>
              <a:rPr lang="ko-KR"/>
              <a:t>경계 박스 회귀 계층</a:t>
            </a:r>
            <a:r>
              <a:rPr lang="en-US"/>
              <a:t>(regression layer)</a:t>
            </a:r>
          </a:p>
          <a:p>
            <a:pPr marL="171450" lvl="0" indent="-171450">
              <a:buSzPct val="100000"/>
              <a:buChar char="-"/>
            </a:pPr>
            <a:endParaRPr lang="en-US"/>
          </a:p>
          <a:p>
            <a:pPr marL="171450" lvl="0" indent="-171450">
              <a:buSzPct val="100000"/>
              <a:buChar char="-"/>
            </a:pPr>
            <a:endParaRPr lang="en-US"/>
          </a:p>
          <a:p>
            <a:pPr marL="171450" lvl="0" indent="-171450">
              <a:buSzPct val="100000"/>
              <a:buChar char="-"/>
            </a:pPr>
            <a:endParaRPr lang="en-US"/>
          </a:p>
          <a:p>
            <a:pPr marL="171450" lvl="0" indent="-171450">
              <a:buSzPct val="100000"/>
              <a:buChar char="-"/>
            </a:pPr>
            <a:endParaRPr lang="en-US"/>
          </a:p>
          <a:p>
            <a:pPr marL="171450" lvl="0" indent="-171450">
              <a:buSzPct val="100000"/>
              <a:buChar char="-"/>
            </a:pPr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2350896-3620-8540-200E-28F6065BD03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545C6B-DCF1-4625-8F49-A17EEAC9B0FA}" type="slidenum"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B1083D6-A518-63F5-A997-537859C747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00F0638-95AC-EFA9-2660-56A74275C2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1EAACE-8C55-9ADC-9E1D-F12042CE446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C516F5-1CBC-4861-8260-4457E571D295}" type="slidenum">
              <a:t>14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8002B59-E127-588C-50EC-1D0F4F147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6DC9EB5-3AED-E422-3CA2-D752B38B09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71450" lvl="0" indent="-171450">
              <a:buSzPct val="100000"/>
              <a:buChar char="-"/>
            </a:pPr>
            <a:r>
              <a:rPr lang="en-US"/>
              <a:t>(RPN+ZF, shared)</a:t>
            </a:r>
            <a:r>
              <a:rPr lang="ko-KR"/>
              <a:t>본 논문에서 제안한</a:t>
            </a:r>
            <a:r>
              <a:rPr lang="en-US"/>
              <a:t> RPN </a:t>
            </a:r>
            <a:r>
              <a:rPr lang="ko-KR"/>
              <a:t>그리고</a:t>
            </a:r>
            <a:r>
              <a:rPr lang="en-US"/>
              <a:t> ZF network</a:t>
            </a:r>
            <a:r>
              <a:rPr lang="ko-KR"/>
              <a:t>를 활용하고</a:t>
            </a:r>
            <a:r>
              <a:rPr lang="en-US"/>
              <a:t>, </a:t>
            </a:r>
            <a:r>
              <a:rPr lang="ko-KR"/>
              <a:t>안쪽에 있는</a:t>
            </a:r>
            <a:r>
              <a:rPr lang="en-US"/>
              <a:t> convolution layer</a:t>
            </a:r>
            <a:r>
              <a:rPr lang="ko-KR"/>
              <a:t>를</a:t>
            </a:r>
            <a:r>
              <a:rPr lang="en-US"/>
              <a:t> sharing</a:t>
            </a:r>
            <a:r>
              <a:rPr lang="ko-KR"/>
              <a:t>하는</a:t>
            </a:r>
            <a:r>
              <a:rPr lang="en-US"/>
              <a:t> Faster R-CNN </a:t>
            </a:r>
            <a:r>
              <a:rPr lang="ko-KR"/>
              <a:t>테크닉을 사용했을 때</a:t>
            </a:r>
            <a:r>
              <a:rPr lang="en-US"/>
              <a:t>, </a:t>
            </a:r>
            <a:r>
              <a:rPr lang="ko-KR"/>
              <a:t>가장</a:t>
            </a:r>
            <a:r>
              <a:rPr lang="en-US"/>
              <a:t> mAP</a:t>
            </a:r>
            <a:r>
              <a:rPr lang="ko-KR"/>
              <a:t>가 높게 나오는 것을 볼 수 있음</a:t>
            </a:r>
            <a:r>
              <a:rPr lang="en-US"/>
              <a:t>(</a:t>
            </a:r>
            <a:r>
              <a:rPr lang="ko-KR"/>
              <a:t>성능이 가장 좋음</a:t>
            </a:r>
            <a:r>
              <a:rPr lang="en-US"/>
              <a:t>)</a:t>
            </a:r>
          </a:p>
          <a:p>
            <a:pPr marL="171450" lvl="0" indent="-171450">
              <a:buSzPct val="100000"/>
              <a:buChar char="-"/>
            </a:pPr>
            <a:r>
              <a:rPr lang="en-US"/>
              <a:t>feature</a:t>
            </a:r>
            <a:r>
              <a:rPr lang="ko-KR"/>
              <a:t>를</a:t>
            </a:r>
            <a:r>
              <a:rPr lang="en-US"/>
              <a:t> sharing</a:t>
            </a:r>
            <a:r>
              <a:rPr lang="ko-KR"/>
              <a:t>할 때</a:t>
            </a:r>
            <a:r>
              <a:rPr lang="en-US"/>
              <a:t>, </a:t>
            </a:r>
            <a:r>
              <a:rPr lang="ko-KR"/>
              <a:t>더욱 성능이 좋은 것을 확인할 수 있음</a:t>
            </a:r>
            <a:endParaRPr lang="en-US"/>
          </a:p>
          <a:p>
            <a:pPr marL="171450" lvl="0" indent="-171450">
              <a:buSzPct val="100000"/>
              <a:buChar char="-"/>
            </a:pPr>
            <a:endParaRPr lang="en-US"/>
          </a:p>
          <a:p>
            <a:pPr marL="171450" lvl="0" indent="-171450">
              <a:buSzPct val="100000"/>
              <a:buChar char="-"/>
            </a:pPr>
            <a:r>
              <a:rPr lang="en-US"/>
              <a:t>classification layer</a:t>
            </a:r>
            <a:r>
              <a:rPr lang="ko-KR"/>
              <a:t>와</a:t>
            </a:r>
            <a:r>
              <a:rPr lang="en-US"/>
              <a:t> regression layer</a:t>
            </a:r>
            <a:r>
              <a:rPr lang="ko-KR"/>
              <a:t>가 사용되었을 때</a:t>
            </a:r>
            <a:r>
              <a:rPr lang="en-US"/>
              <a:t>, </a:t>
            </a:r>
            <a:r>
              <a:rPr lang="ko-KR"/>
              <a:t>좋은 성능이 나온다는 것을 알 수 있음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en-US"/>
              <a:t>ZF</a:t>
            </a:r>
            <a:r>
              <a:rPr lang="ko-KR"/>
              <a:t>를 사용했을 때보다</a:t>
            </a:r>
            <a:r>
              <a:rPr lang="en-US"/>
              <a:t>, VGG</a:t>
            </a:r>
            <a:r>
              <a:rPr lang="ko-KR"/>
              <a:t>를 사용했을 때</a:t>
            </a:r>
            <a:r>
              <a:rPr lang="en-US"/>
              <a:t>, 56.8%</a:t>
            </a:r>
            <a:r>
              <a:rPr lang="ko-KR"/>
              <a:t>에서</a:t>
            </a:r>
            <a:r>
              <a:rPr lang="en-US"/>
              <a:t> 59.2%</a:t>
            </a:r>
            <a:r>
              <a:rPr lang="ko-KR"/>
              <a:t>로 많이 향상된 것을 볼 수 있음</a:t>
            </a:r>
            <a:endParaRPr lang="en-US"/>
          </a:p>
          <a:p>
            <a:pPr marL="171450" lvl="0" indent="-171450">
              <a:buSzPct val="100000"/>
              <a:buChar char="-"/>
            </a:pPr>
            <a:endParaRPr lang="en-US"/>
          </a:p>
          <a:p>
            <a:pPr marL="171450" lvl="0" indent="-171450">
              <a:buSzPct val="100000"/>
              <a:buChar char="-"/>
            </a:pPr>
            <a:r>
              <a:rPr lang="en-US"/>
              <a:t>proposal region</a:t>
            </a:r>
            <a:r>
              <a:rPr lang="ko-KR"/>
              <a:t>을 바꿔가면서 성능을 확인했을 때</a:t>
            </a:r>
            <a:r>
              <a:rPr lang="en-US"/>
              <a:t>, 300</a:t>
            </a:r>
            <a:r>
              <a:rPr lang="ko-KR"/>
              <a:t>개의</a:t>
            </a:r>
            <a:r>
              <a:rPr lang="en-US"/>
              <a:t> proposal</a:t>
            </a:r>
            <a:r>
              <a:rPr lang="ko-KR"/>
              <a:t>을 사용했을 때 성능이 가장 잘 나온 것을 알 수 있음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EC0777-C5D4-C5BF-2FD4-27897C19E97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619BD9A-D4B9-45EE-968A-5C1FC3B272E7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F11D98A-6CB2-1C3F-051A-0A7584DC90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EB41D3A-49B0-E4EC-BB62-8744BB66F9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71450" lvl="0" indent="-171450">
              <a:buSzPct val="100000"/>
              <a:buChar char="-"/>
            </a:pPr>
            <a:r>
              <a:rPr lang="en-US"/>
              <a:t>proposal</a:t>
            </a:r>
            <a:r>
              <a:rPr lang="ko-KR"/>
              <a:t>과</a:t>
            </a:r>
            <a:r>
              <a:rPr lang="en-US"/>
              <a:t> detection </a:t>
            </a:r>
            <a:r>
              <a:rPr lang="ko-KR"/>
              <a:t>모두에 대해서</a:t>
            </a:r>
            <a:r>
              <a:rPr lang="en-US"/>
              <a:t> VGG-16</a:t>
            </a:r>
            <a:r>
              <a:rPr lang="ko-KR"/>
              <a:t>을 이용한 결과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en-US"/>
              <a:t>Selective Search</a:t>
            </a:r>
            <a:r>
              <a:rPr lang="ko-KR"/>
              <a:t>를 사용했을 때보다</a:t>
            </a:r>
            <a:r>
              <a:rPr lang="en-US"/>
              <a:t>, </a:t>
            </a:r>
            <a:r>
              <a:rPr lang="ko-KR"/>
              <a:t>같은 데이터셋을 사용한 조건에서</a:t>
            </a:r>
            <a:r>
              <a:rPr lang="en-US"/>
              <a:t>, mAP</a:t>
            </a:r>
            <a:r>
              <a:rPr lang="ko-KR"/>
              <a:t>가 훨씬 많이 증가하는 걸 확인할 수 있음</a:t>
            </a:r>
            <a:endParaRPr lang="en-US"/>
          </a:p>
          <a:p>
            <a:pPr marL="171450" lvl="0" indent="-171450">
              <a:buSzPct val="100000"/>
              <a:buChar char="-"/>
            </a:pPr>
            <a:endParaRPr lang="en-US"/>
          </a:p>
          <a:p>
            <a:pPr marL="171450" lvl="0" indent="-171450">
              <a:buSzPct val="100000"/>
              <a:buChar char="-"/>
            </a:pPr>
            <a:r>
              <a:rPr lang="en-US"/>
              <a:t>2007</a:t>
            </a:r>
            <a:r>
              <a:rPr lang="ko-KR"/>
              <a:t>데이터셋과</a:t>
            </a:r>
            <a:r>
              <a:rPr lang="en-US"/>
              <a:t> 2012 </a:t>
            </a:r>
            <a:r>
              <a:rPr lang="ko-KR"/>
              <a:t>데이터셋을 모두 활용하는 경우</a:t>
            </a:r>
            <a:r>
              <a:rPr lang="en-US"/>
              <a:t>, </a:t>
            </a:r>
            <a:r>
              <a:rPr lang="ko-KR"/>
              <a:t>정확도가 더욱 증가하는 것을 확인할 수 있음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en-US"/>
              <a:t>VGG </a:t>
            </a:r>
            <a:r>
              <a:rPr lang="ko-KR"/>
              <a:t>기반으로 네트워크를 구성한</a:t>
            </a:r>
            <a:r>
              <a:rPr lang="en-US"/>
              <a:t> Faster R-CNN</a:t>
            </a:r>
            <a:r>
              <a:rPr lang="ko-KR"/>
              <a:t>은 압도적인 성능을 보여주는 것을 확인할 수 있음</a:t>
            </a:r>
            <a:endParaRPr lang="en-US"/>
          </a:p>
          <a:p>
            <a:pPr marL="171450" lvl="0" indent="-171450">
              <a:buSzPct val="100000"/>
              <a:buChar char="-"/>
            </a:pPr>
            <a:endParaRPr lang="en-US"/>
          </a:p>
          <a:p>
            <a:pPr marL="171450" lvl="0" indent="-171450">
              <a:buSzPct val="100000"/>
              <a:buChar char="-"/>
            </a:pPr>
            <a:endParaRPr lang="en-US"/>
          </a:p>
          <a:p>
            <a:pPr marL="171450" lvl="0" indent="-171450">
              <a:buSzPct val="100000"/>
              <a:buChar char="-"/>
            </a:pPr>
            <a:endParaRPr lang="en-US"/>
          </a:p>
          <a:p>
            <a:pPr marL="171450" lvl="0" indent="-171450">
              <a:buSzPct val="100000"/>
              <a:buChar char="-"/>
            </a:pPr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70CFE07-4DAF-FEDE-AA1B-5EF9D21A217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6B38D5-FE81-4815-8399-166D9FAF2050}" type="slidenum">
              <a:t>16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E4D408D-C192-C617-45B0-D91EC28777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A20F287-D6B8-140B-8E71-701FFE4532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71450" lvl="0" indent="-171450">
              <a:buSzPct val="100000"/>
              <a:buChar char="-"/>
            </a:pPr>
            <a:r>
              <a:rPr lang="en-US"/>
              <a:t>Faster R-CNN</a:t>
            </a:r>
            <a:r>
              <a:rPr lang="ko-KR"/>
              <a:t>이 압도적으로 좋은 성능을 보이는 것을 알 수 있음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en-US"/>
              <a:t>VGGnet</a:t>
            </a:r>
            <a:r>
              <a:rPr lang="ko-KR"/>
              <a:t>이</a:t>
            </a:r>
            <a:r>
              <a:rPr lang="en-US"/>
              <a:t> ZFnet</a:t>
            </a:r>
            <a:r>
              <a:rPr lang="ko-KR"/>
              <a:t>보다 더 깊은 네트워크 이기 때문에 속도 자체는 더 느린 것을 확인할 수 있음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en-US"/>
              <a:t>Selective Search</a:t>
            </a:r>
            <a:r>
              <a:rPr lang="ko-KR"/>
              <a:t>를 사용할 때는</a:t>
            </a:r>
            <a:r>
              <a:rPr lang="en-US"/>
              <a:t>, </a:t>
            </a:r>
            <a:r>
              <a:rPr lang="ko-KR"/>
              <a:t>하나의 이미지에 대해서 약</a:t>
            </a:r>
            <a:r>
              <a:rPr lang="en-US"/>
              <a:t> 2</a:t>
            </a:r>
            <a:r>
              <a:rPr lang="ko-KR"/>
              <a:t>초가 소요되기 때문에</a:t>
            </a:r>
            <a:r>
              <a:rPr lang="en-US"/>
              <a:t>, 0.5 </a:t>
            </a:r>
            <a:r>
              <a:rPr lang="ko-KR"/>
              <a:t>이하의</a:t>
            </a:r>
            <a:r>
              <a:rPr lang="en-US"/>
              <a:t> fps</a:t>
            </a:r>
            <a:r>
              <a:rPr lang="ko-KR"/>
              <a:t>가 나오는 것을 볼 수 있음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ko-KR"/>
              <a:t>본 논문은</a:t>
            </a:r>
            <a:r>
              <a:rPr lang="en-US"/>
              <a:t>, </a:t>
            </a:r>
            <a:r>
              <a:rPr lang="ko-KR"/>
              <a:t>초당</a:t>
            </a:r>
            <a:r>
              <a:rPr lang="en-US"/>
              <a:t> 5</a:t>
            </a:r>
            <a:r>
              <a:rPr lang="ko-KR"/>
              <a:t>장 정도의 이미지를 처리할 수 있는 것을 확인할 수 있음</a:t>
            </a:r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3EBFAF-E3F6-EF83-186A-BB546663740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F56E04-BE9C-4612-A412-19CC3256AA47}" type="slidenum">
              <a:t>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B29DDC7-4C6C-CA54-7CA4-C538524225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246DC22-6398-9B8C-B6E7-16EA629BFB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71450" lvl="0" indent="-171450">
              <a:buSzPct val="100000"/>
              <a:buChar char="-"/>
            </a:pPr>
            <a:r>
              <a:rPr lang="en-US"/>
              <a:t>anchor box</a:t>
            </a:r>
            <a:r>
              <a:rPr lang="ko-KR"/>
              <a:t>의</a:t>
            </a:r>
            <a:r>
              <a:rPr lang="en-US"/>
              <a:t> setting</a:t>
            </a:r>
            <a:r>
              <a:rPr lang="ko-KR"/>
              <a:t>을 어떻게</a:t>
            </a:r>
            <a:r>
              <a:rPr lang="en-US"/>
              <a:t> </a:t>
            </a:r>
            <a:r>
              <a:rPr lang="ko-KR"/>
              <a:t>구성하느냐에</a:t>
            </a:r>
            <a:r>
              <a:rPr lang="en-US"/>
              <a:t> </a:t>
            </a:r>
            <a:r>
              <a:rPr lang="ko-KR"/>
              <a:t>따라</a:t>
            </a:r>
            <a:r>
              <a:rPr lang="en-US"/>
              <a:t>, </a:t>
            </a:r>
            <a:r>
              <a:rPr lang="ko-KR"/>
              <a:t>성능을 비교한 것을 확인할 수 있음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en-US"/>
              <a:t>3</a:t>
            </a:r>
            <a:r>
              <a:rPr lang="ko-KR"/>
              <a:t>개의 서로 다른</a:t>
            </a:r>
            <a:r>
              <a:rPr lang="en-US"/>
              <a:t> scale, 3</a:t>
            </a:r>
            <a:r>
              <a:rPr lang="ko-KR"/>
              <a:t>개의 서로 다른 비율을 이용할 때</a:t>
            </a:r>
            <a:r>
              <a:rPr lang="en-US"/>
              <a:t>, </a:t>
            </a:r>
            <a:r>
              <a:rPr lang="ko-KR"/>
              <a:t>각 위치마다 총</a:t>
            </a:r>
            <a:r>
              <a:rPr lang="en-US"/>
              <a:t> 9</a:t>
            </a:r>
            <a:r>
              <a:rPr lang="ko-KR"/>
              <a:t>개의</a:t>
            </a:r>
            <a:r>
              <a:rPr lang="en-US"/>
              <a:t> anchor</a:t>
            </a:r>
            <a:r>
              <a:rPr lang="ko-KR"/>
              <a:t>를 사용할 때</a:t>
            </a:r>
            <a:r>
              <a:rPr lang="en-US"/>
              <a:t>, </a:t>
            </a:r>
            <a:r>
              <a:rPr lang="ko-KR"/>
              <a:t>가장 정확도가 높은 것을 확인할 수 있음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ko-KR"/>
              <a:t>다양한</a:t>
            </a:r>
            <a:r>
              <a:rPr lang="en-US"/>
              <a:t> scale</a:t>
            </a:r>
            <a:r>
              <a:rPr lang="ko-KR"/>
              <a:t>로 다양한 비율의</a:t>
            </a:r>
            <a:r>
              <a:rPr lang="en-US"/>
              <a:t> anchor</a:t>
            </a:r>
            <a:r>
              <a:rPr lang="ko-KR"/>
              <a:t>를 사용할 때가 더 좋은 성능을 낼 수 있다는 것을 확인할 수 있음</a:t>
            </a:r>
            <a:endParaRPr lang="en-US"/>
          </a:p>
          <a:p>
            <a:pPr lvl="0"/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A79402C-43DD-9E93-BEB1-1BC36332EB4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D76FE1-8B65-4429-859C-EFC1E584C214}" type="slidenum"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A781E9E-7163-3B91-CD6B-179A621D2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D12BD8F-8391-E8FE-EB3D-1C28E20D6C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71450" lvl="0" indent="-171450">
              <a:buSzPct val="100000"/>
              <a:buChar char="-"/>
            </a:pPr>
            <a:r>
              <a:rPr lang="en-US"/>
              <a:t>1-Stage </a:t>
            </a:r>
            <a:r>
              <a:rPr lang="ko-KR"/>
              <a:t>방식과</a:t>
            </a:r>
            <a:r>
              <a:rPr lang="en-US"/>
              <a:t> 2-Stage </a:t>
            </a:r>
            <a:r>
              <a:rPr lang="ko-KR"/>
              <a:t>방식을 비교한 것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en-US"/>
              <a:t>two-stage </a:t>
            </a:r>
            <a:r>
              <a:rPr lang="ko-KR"/>
              <a:t>방식을 이용할 때</a:t>
            </a:r>
            <a:r>
              <a:rPr lang="en-US"/>
              <a:t>, </a:t>
            </a:r>
            <a:r>
              <a:rPr lang="ko-KR"/>
              <a:t>보다 정확도가 높아진다는 점을 언급함</a:t>
            </a:r>
            <a:r>
              <a:rPr lang="en-US"/>
              <a:t>(58.7%)</a:t>
            </a:r>
          </a:p>
          <a:p>
            <a:pPr marL="171450" lvl="0" indent="-171450">
              <a:buSzPct val="100000"/>
              <a:buChar char="-"/>
            </a:pPr>
            <a:endParaRPr lang="en-US"/>
          </a:p>
          <a:p>
            <a:pPr marL="171450" lvl="0" indent="-171450">
              <a:buSzPct val="100000"/>
              <a:buChar char="-"/>
            </a:pPr>
            <a:r>
              <a:rPr lang="en-US"/>
              <a:t>RPN</a:t>
            </a:r>
            <a:r>
              <a:rPr lang="ko-KR"/>
              <a:t>을 이용해서</a:t>
            </a:r>
            <a:r>
              <a:rPr lang="en-US"/>
              <a:t> Sliding window</a:t>
            </a:r>
            <a:r>
              <a:rPr lang="ko-KR"/>
              <a:t>를 이용해서</a:t>
            </a:r>
            <a:r>
              <a:rPr lang="en-US"/>
              <a:t>, </a:t>
            </a:r>
            <a:r>
              <a:rPr lang="ko-KR"/>
              <a:t>먼저 물체가 있을 법한 위치에 대한 정보를</a:t>
            </a:r>
            <a:r>
              <a:rPr lang="en-US"/>
              <a:t> first-stage</a:t>
            </a:r>
            <a:r>
              <a:rPr lang="ko-KR"/>
              <a:t>로 수행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en-US"/>
              <a:t>Fast R-CNN detector</a:t>
            </a:r>
            <a:r>
              <a:rPr lang="ko-KR"/>
              <a:t>에게 이러한 정보를 넘겨주면서</a:t>
            </a:r>
            <a:r>
              <a:rPr lang="en-US"/>
              <a:t> second-stage</a:t>
            </a:r>
            <a:r>
              <a:rPr lang="ko-KR"/>
              <a:t>를 진행함</a:t>
            </a:r>
            <a:endParaRPr lang="en-US"/>
          </a:p>
          <a:p>
            <a:pPr lvl="0"/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0AE908-1E72-6B5E-AB56-831A85EEB21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FE5314-40EF-467A-8F8A-7ED54854C370}" type="slidenum">
              <a:t>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A427E6D-2E21-73D3-8600-0F72235BD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78E5712-3363-9EE9-D49C-23219CC0FA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71450" lvl="0" indent="-171450">
              <a:buSzPct val="100000"/>
              <a:buChar char="-"/>
            </a:pPr>
            <a:r>
              <a:rPr lang="en-US"/>
              <a:t>MS COCO</a:t>
            </a:r>
            <a:r>
              <a:rPr lang="ko-KR"/>
              <a:t>에 대한 실험결과를 봤을 때</a:t>
            </a:r>
            <a:r>
              <a:rPr lang="en-US"/>
              <a:t>, Fast R-CNN</a:t>
            </a:r>
            <a:r>
              <a:rPr lang="ko-KR"/>
              <a:t>에서 제안된 방식과 비교했을 때</a:t>
            </a:r>
            <a:r>
              <a:rPr lang="en-US"/>
              <a:t>, Faster R-CNN</a:t>
            </a:r>
            <a:r>
              <a:rPr lang="ko-KR"/>
              <a:t>이 보다 좋은 성능을 낼 수 있음을 알 수 있음</a:t>
            </a:r>
            <a:endParaRPr lang="en-US"/>
          </a:p>
          <a:p>
            <a:pPr lvl="0"/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90E143-F3EB-CF11-61E3-2B1C9070E3D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969884-1B65-4A16-BF31-0FC9B99EDA0A}" type="slidenum">
              <a:t>20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604365D-6192-E777-265E-EC2B4BEAD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A4C2D7E-BEBA-50AB-3374-6584703D89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CEA2AE-BAB1-3CCE-104C-722064F9D34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261F52-52CA-44B3-974C-82455957FB84}" type="slidenum">
              <a:t>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40E47BB-7158-0804-0180-B1D9BEDFBF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F41F4EC-A17C-BDDD-1990-7C7F2BD6EEC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b="1"/>
              <a:t>Classification</a:t>
            </a:r>
          </a:p>
          <a:p>
            <a:pPr lvl="0"/>
            <a:r>
              <a:rPr lang="en-US"/>
              <a:t>-&gt; </a:t>
            </a:r>
            <a:r>
              <a:rPr lang="ko-KR"/>
              <a:t>하나의 입력을 이미지로 받아 해당 이미지가 어떤</a:t>
            </a:r>
            <a:r>
              <a:rPr lang="en-US"/>
              <a:t> Class</a:t>
            </a:r>
            <a:r>
              <a:rPr lang="ko-KR"/>
              <a:t>인지 맞추는 문제</a:t>
            </a:r>
            <a:endParaRPr lang="en-US"/>
          </a:p>
          <a:p>
            <a:pPr lvl="0"/>
            <a:endParaRPr lang="en-US"/>
          </a:p>
          <a:p>
            <a:pPr lvl="0"/>
            <a:r>
              <a:rPr lang="en-US" b="1"/>
              <a:t>Classification + Localization</a:t>
            </a:r>
          </a:p>
          <a:p>
            <a:pPr lvl="0"/>
            <a:r>
              <a:rPr lang="en-US"/>
              <a:t>-&gt; </a:t>
            </a:r>
            <a:r>
              <a:rPr lang="ko-KR"/>
              <a:t>이미지 내에 존재하는 하나의 물체가 어떤 물체인지 맞추고</a:t>
            </a:r>
            <a:r>
              <a:rPr lang="en-US"/>
              <a:t>, </a:t>
            </a:r>
            <a:r>
              <a:rPr lang="ko-KR"/>
              <a:t>해당 물체가 어디에 존재하는지</a:t>
            </a:r>
            <a:r>
              <a:rPr lang="en-US"/>
              <a:t> bounding box</a:t>
            </a:r>
            <a:r>
              <a:rPr lang="ko-KR"/>
              <a:t>로</a:t>
            </a:r>
            <a:r>
              <a:rPr lang="en-US"/>
              <a:t> localization</a:t>
            </a:r>
            <a:r>
              <a:rPr lang="ko-KR"/>
              <a:t>함</a:t>
            </a:r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-&gt; </a:t>
            </a:r>
            <a:r>
              <a:rPr lang="ko-KR"/>
              <a:t>이미지 내에 하나의 사물 존재</a:t>
            </a:r>
            <a:endParaRPr lang="en-US"/>
          </a:p>
          <a:p>
            <a:pPr lvl="0"/>
            <a:r>
              <a:rPr lang="en-US"/>
              <a:t>------------------------------------------------------------------------------------------------------------------------------</a:t>
            </a:r>
          </a:p>
          <a:p>
            <a:pPr lvl="0"/>
            <a:endParaRPr lang="en-US"/>
          </a:p>
          <a:p>
            <a:pPr lvl="0"/>
            <a:r>
              <a:rPr lang="en-US" b="1"/>
              <a:t>Object Detection</a:t>
            </a:r>
          </a:p>
          <a:p>
            <a:pPr lvl="0"/>
            <a:r>
              <a:rPr lang="en-US"/>
              <a:t>-&gt; </a:t>
            </a:r>
            <a:r>
              <a:rPr lang="ko-KR"/>
              <a:t>다수의 사물이 존재하는 상황에서</a:t>
            </a:r>
            <a:r>
              <a:rPr lang="en-US"/>
              <a:t>, </a:t>
            </a:r>
            <a:r>
              <a:rPr lang="ko-KR"/>
              <a:t>각각의 사물의 위치나</a:t>
            </a:r>
            <a:r>
              <a:rPr lang="en-US"/>
              <a:t> class</a:t>
            </a:r>
            <a:r>
              <a:rPr lang="ko-KR"/>
              <a:t>를 분류하는 작업</a:t>
            </a:r>
            <a:endParaRPr lang="en-US"/>
          </a:p>
          <a:p>
            <a:pPr lvl="0"/>
            <a:endParaRPr lang="en-US"/>
          </a:p>
          <a:p>
            <a:pPr lvl="0"/>
            <a:r>
              <a:rPr lang="en-US" b="1"/>
              <a:t>Instance Segmentation</a:t>
            </a:r>
          </a:p>
          <a:p>
            <a:pPr lvl="0"/>
            <a:r>
              <a:rPr lang="en-US"/>
              <a:t>-&gt; </a:t>
            </a:r>
            <a:r>
              <a:rPr lang="ko-KR"/>
              <a:t>각각의 사물</a:t>
            </a:r>
            <a:r>
              <a:rPr lang="en-US"/>
              <a:t> instance</a:t>
            </a:r>
            <a:r>
              <a:rPr lang="ko-KR"/>
              <a:t>를 픽셀 단위로 구분하는 것</a:t>
            </a:r>
            <a:endParaRPr lang="en-US"/>
          </a:p>
          <a:p>
            <a:pPr lvl="0"/>
            <a:r>
              <a:rPr lang="en-US"/>
              <a:t>-&gt; </a:t>
            </a:r>
            <a:r>
              <a:rPr lang="ko-KR"/>
              <a:t>이미지 내에 각각의 픽셀마다 분류를 진행함</a:t>
            </a:r>
            <a:r>
              <a:rPr lang="en-US"/>
              <a:t>(</a:t>
            </a:r>
            <a:r>
              <a:rPr lang="ko-KR"/>
              <a:t>어떤 객체에 포함된 픽셀인지</a:t>
            </a:r>
            <a:r>
              <a:rPr lang="en-US"/>
              <a:t>)</a:t>
            </a:r>
          </a:p>
          <a:p>
            <a:pPr lvl="0"/>
            <a:endParaRPr lang="en-US"/>
          </a:p>
          <a:p>
            <a:pPr lvl="0"/>
            <a:r>
              <a:rPr lang="en-US"/>
              <a:t>-&gt; </a:t>
            </a:r>
            <a:r>
              <a:rPr lang="ko-KR"/>
              <a:t>이미지 내에 여러 개의 사물 존재</a:t>
            </a:r>
            <a:endParaRPr lang="en-US"/>
          </a:p>
          <a:p>
            <a:pPr lvl="0"/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DCA959A-E5CE-7967-E24A-D10D1F488A4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EDF1A5-41CA-46BE-B3FC-E045E41BF222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78B2B76-1C18-49B6-DF5E-8E9BAA208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533D218-4096-BDF2-1C69-03AB4DA567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086A995-33E6-B48B-200A-5BDB9F8A183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25AE1A-D7A2-429E-9108-A268FE7ABE74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ACCF4AB-5459-A16C-40EE-9917565A90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C08D365-87C8-9F31-DC5F-849DF1A3BC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DE632F-20A2-2FB4-5027-AF655FB8D73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99197E-9242-49BB-A72D-FD687777A226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36B300-ABFA-8E35-B400-F001BAE3C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7A79015-C469-BC1E-A99C-E54F004537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26E7F1-8116-12B9-9F4D-E876A86824F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2125D0-15B4-4615-A097-77C01AD73040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A7E6AE7-1B19-4CDA-99B8-A2869E95B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5C21B5B-C153-4D53-A529-FA7682FC1D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2-stage Detector</a:t>
            </a:r>
          </a:p>
          <a:p>
            <a:pPr lvl="0"/>
            <a:r>
              <a:rPr lang="en-US"/>
              <a:t>-&gt; </a:t>
            </a:r>
            <a:r>
              <a:rPr lang="ko-KR"/>
              <a:t>하나의 이미지가 있을 때</a:t>
            </a:r>
            <a:r>
              <a:rPr lang="en-US"/>
              <a:t>, </a:t>
            </a:r>
            <a:r>
              <a:rPr lang="ko-KR"/>
              <a:t>사물이 있을법한 위치를 찾아서 나열함</a:t>
            </a:r>
            <a:endParaRPr lang="en-US"/>
          </a:p>
          <a:p>
            <a:pPr lvl="0"/>
            <a:r>
              <a:rPr lang="en-US"/>
              <a:t>-&gt; </a:t>
            </a:r>
            <a:r>
              <a:rPr lang="ko-KR"/>
              <a:t>각각의 위치에 대해서</a:t>
            </a:r>
            <a:r>
              <a:rPr lang="en-US"/>
              <a:t> feature</a:t>
            </a:r>
            <a:r>
              <a:rPr lang="ko-KR"/>
              <a:t>를 추출하여</a:t>
            </a:r>
            <a:endParaRPr lang="en-US"/>
          </a:p>
          <a:p>
            <a:pPr lvl="0"/>
            <a:r>
              <a:rPr lang="en-US"/>
              <a:t>-&gt; </a:t>
            </a:r>
            <a:r>
              <a:rPr lang="ko-KR"/>
              <a:t>이것을 토대로 분류하고</a:t>
            </a:r>
            <a:r>
              <a:rPr lang="en-US"/>
              <a:t>, </a:t>
            </a:r>
            <a:r>
              <a:rPr lang="ko-KR"/>
              <a:t>위치에 대한 정보를 정확히 조정하는</a:t>
            </a:r>
            <a:r>
              <a:rPr lang="en-US"/>
              <a:t> Regression </a:t>
            </a:r>
            <a:r>
              <a:rPr lang="ko-KR"/>
              <a:t>과정을 거침</a:t>
            </a:r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FCD1CD5-D055-6987-D128-ECDB01BFE72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DF413C-A3C3-45DC-A262-9D626CD73610}" type="slidenum">
              <a:t>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E4FB09F-F53A-6EB4-026B-D5B583B6B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5966ADD-FF4F-385A-DFBF-D7499C0099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204127F-0CE5-4B1D-46B2-B9ED90F29C6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B97A58-B82E-490A-9FDC-B4DFBDC52D8C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D47AAA5-93FD-8F4A-C723-C34B2934E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D2CDB38-0555-4D30-69A5-7783B8550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ko-KR"/>
              <a:t>기존의</a:t>
            </a:r>
            <a:r>
              <a:rPr lang="en-US"/>
              <a:t> Fast R-CNN</a:t>
            </a:r>
            <a:r>
              <a:rPr lang="ko-KR"/>
              <a:t>에서</a:t>
            </a:r>
            <a:r>
              <a:rPr lang="en-US"/>
              <a:t> region proposal</a:t>
            </a:r>
            <a:r>
              <a:rPr lang="ko-KR"/>
              <a:t>을 진행하는</a:t>
            </a:r>
            <a:r>
              <a:rPr lang="en-US"/>
              <a:t> Selective Search</a:t>
            </a:r>
            <a:r>
              <a:rPr lang="ko-KR"/>
              <a:t>를</a:t>
            </a:r>
            <a:r>
              <a:rPr lang="en-US"/>
              <a:t> RPN </a:t>
            </a:r>
            <a:r>
              <a:rPr lang="ko-KR"/>
              <a:t>네트워크로 바꿔서</a:t>
            </a:r>
            <a:r>
              <a:rPr lang="en-US"/>
              <a:t>, </a:t>
            </a:r>
            <a:r>
              <a:rPr lang="ko-KR"/>
              <a:t>모든 과정 자체를</a:t>
            </a:r>
            <a:r>
              <a:rPr lang="en-US"/>
              <a:t> end-to-end </a:t>
            </a:r>
            <a:r>
              <a:rPr lang="ko-KR"/>
              <a:t>방식으로 학습될 수 있도록</a:t>
            </a:r>
            <a:r>
              <a:rPr lang="en-US"/>
              <a:t> architecture</a:t>
            </a:r>
            <a:r>
              <a:rPr lang="ko-KR"/>
              <a:t>를 바꾼 구조</a:t>
            </a:r>
            <a:endParaRPr lang="en-US"/>
          </a:p>
          <a:p>
            <a:pPr lvl="0"/>
            <a:r>
              <a:rPr lang="en-US"/>
              <a:t>-&gt; Fast R-CNN + RPN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634CAF1-90CE-FE88-C45B-BCEB4EF3853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11CFB4-7831-4871-A582-3A9D98CB2422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35581E3-E3B6-B9C0-4DAD-B11773E2B8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D84B29F-2DDF-045D-F359-D89970666A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71450" lvl="0" indent="-171450">
              <a:buSzPct val="100000"/>
              <a:buChar char="-"/>
            </a:pPr>
            <a:r>
              <a:rPr lang="ko-KR"/>
              <a:t>하나의 이미지가 주어졌을 때</a:t>
            </a:r>
            <a:r>
              <a:rPr lang="en-US"/>
              <a:t>, convolution layer</a:t>
            </a:r>
            <a:r>
              <a:rPr lang="ko-KR"/>
              <a:t>를 거쳐서</a:t>
            </a:r>
            <a:r>
              <a:rPr lang="en-US"/>
              <a:t>, feature map</a:t>
            </a:r>
            <a:r>
              <a:rPr lang="ko-KR"/>
              <a:t>을 뽑아내고</a:t>
            </a:r>
            <a:r>
              <a:rPr lang="en-US"/>
              <a:t>, </a:t>
            </a:r>
            <a:r>
              <a:rPr lang="ko-KR"/>
              <a:t>이</a:t>
            </a:r>
            <a:r>
              <a:rPr lang="en-US"/>
              <a:t> feature</a:t>
            </a:r>
            <a:r>
              <a:rPr lang="ko-KR"/>
              <a:t>가 공유됨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en-US"/>
              <a:t>feature map</a:t>
            </a:r>
            <a:r>
              <a:rPr lang="ko-KR"/>
              <a:t>은</a:t>
            </a:r>
            <a:r>
              <a:rPr lang="en-US"/>
              <a:t> Region Proposal Network</a:t>
            </a:r>
            <a:r>
              <a:rPr lang="ko-KR"/>
              <a:t>와</a:t>
            </a:r>
            <a:r>
              <a:rPr lang="en-US"/>
              <a:t> Classification network(classifier)</a:t>
            </a:r>
            <a:r>
              <a:rPr lang="ko-KR"/>
              <a:t>에 둘 다</a:t>
            </a:r>
            <a:r>
              <a:rPr lang="en-US"/>
              <a:t> </a:t>
            </a:r>
            <a:r>
              <a:rPr lang="ko-KR"/>
              <a:t>들어감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ko-KR"/>
              <a:t>이때</a:t>
            </a:r>
            <a:r>
              <a:rPr lang="en-US"/>
              <a:t>, Region Proposal Network</a:t>
            </a:r>
            <a:r>
              <a:rPr lang="ko-KR"/>
              <a:t>는 어떠한 위치에 물체가 존재하는지</a:t>
            </a:r>
            <a:r>
              <a:rPr lang="en-US"/>
              <a:t>, </a:t>
            </a:r>
            <a:r>
              <a:rPr lang="ko-KR"/>
              <a:t>존재하지 않는지를 예측함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ko-KR"/>
              <a:t>만약 있다면</a:t>
            </a:r>
            <a:r>
              <a:rPr lang="en-US"/>
              <a:t>, </a:t>
            </a:r>
            <a:r>
              <a:rPr lang="ko-KR"/>
              <a:t>정확히 어떤</a:t>
            </a:r>
            <a:r>
              <a:rPr lang="en-US"/>
              <a:t> bounding box </a:t>
            </a:r>
            <a:r>
              <a:rPr lang="ko-KR"/>
              <a:t>안에 존재하는지를 예측할 수 있도록 함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en-US"/>
              <a:t>Region Proposal Network</a:t>
            </a:r>
            <a:r>
              <a:rPr lang="ko-KR"/>
              <a:t>에서 나온 결과를</a:t>
            </a:r>
            <a:r>
              <a:rPr lang="en-US"/>
              <a:t> Classifier</a:t>
            </a:r>
            <a:r>
              <a:rPr lang="ko-KR"/>
              <a:t>에 넣음</a:t>
            </a:r>
            <a:endParaRPr lang="en-US"/>
          </a:p>
          <a:p>
            <a:pPr marL="171450" lvl="0" indent="-171450">
              <a:buSzPct val="100000"/>
              <a:buChar char="-"/>
            </a:pPr>
            <a:r>
              <a:rPr lang="en-US"/>
              <a:t>Classifier</a:t>
            </a:r>
            <a:r>
              <a:rPr lang="ko-KR"/>
              <a:t>는 각각의 위치에 존재하는 물체가 과연 어떤</a:t>
            </a:r>
            <a:r>
              <a:rPr lang="en-US"/>
              <a:t> class</a:t>
            </a:r>
            <a:r>
              <a:rPr lang="ko-KR"/>
              <a:t>인지 맞출 수 있도록 하는 것</a:t>
            </a:r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----------------------------------------------------------------------------------------------------------------</a:t>
            </a:r>
          </a:p>
          <a:p>
            <a:pPr lvl="0"/>
            <a:endParaRPr lang="en-US"/>
          </a:p>
          <a:p>
            <a:pPr marL="228600" lvl="0" indent="-228600">
              <a:buSzPct val="100000"/>
              <a:buAutoNum type="arabicPeriod"/>
            </a:pPr>
            <a:r>
              <a:rPr lang="en-US"/>
              <a:t>convolution layer</a:t>
            </a:r>
            <a:r>
              <a:rPr lang="ko-KR"/>
              <a:t>를 활용해 전체 이미지에</a:t>
            </a:r>
            <a:r>
              <a:rPr lang="en-US"/>
              <a:t> convolution </a:t>
            </a:r>
            <a:r>
              <a:rPr lang="ko-KR"/>
              <a:t>연산을 함</a:t>
            </a:r>
            <a:endParaRPr lang="en-US"/>
          </a:p>
          <a:p>
            <a:pPr marL="228600" lvl="0" indent="-228600">
              <a:buSzPct val="100000"/>
              <a:buAutoNum type="arabicPeriod"/>
            </a:pPr>
            <a:r>
              <a:rPr lang="ko-KR"/>
              <a:t>그 결과</a:t>
            </a:r>
            <a:r>
              <a:rPr lang="en-US"/>
              <a:t> feature map</a:t>
            </a:r>
            <a:r>
              <a:rPr lang="ko-KR"/>
              <a:t>을 구함</a:t>
            </a:r>
            <a:endParaRPr lang="en-US"/>
          </a:p>
          <a:p>
            <a:pPr lvl="0"/>
            <a:r>
              <a:rPr lang="en-US"/>
              <a:t>   -&gt; feature map</a:t>
            </a:r>
            <a:r>
              <a:rPr lang="ko-KR"/>
              <a:t>은</a:t>
            </a:r>
            <a:r>
              <a:rPr lang="en-US"/>
              <a:t> RPN</a:t>
            </a:r>
            <a:r>
              <a:rPr lang="ko-KR"/>
              <a:t>과</a:t>
            </a:r>
            <a:r>
              <a:rPr lang="en-US"/>
              <a:t> classifier</a:t>
            </a:r>
            <a:r>
              <a:rPr lang="ko-KR"/>
              <a:t>에 전달됨</a:t>
            </a:r>
            <a:endParaRPr lang="en-US"/>
          </a:p>
          <a:p>
            <a:pPr lvl="0"/>
            <a:r>
              <a:rPr lang="en-US"/>
              <a:t>   -&gt; feature map</a:t>
            </a:r>
            <a:r>
              <a:rPr lang="ko-KR"/>
              <a:t>이</a:t>
            </a:r>
            <a:r>
              <a:rPr lang="en-US"/>
              <a:t> RPN</a:t>
            </a:r>
            <a:r>
              <a:rPr lang="ko-KR"/>
              <a:t>과</a:t>
            </a:r>
            <a:r>
              <a:rPr lang="en-US"/>
              <a:t> classifier</a:t>
            </a:r>
            <a:r>
              <a:rPr lang="ko-KR"/>
              <a:t>에 동시에 전달된다는 말은</a:t>
            </a:r>
            <a:r>
              <a:rPr lang="en-US"/>
              <a:t>, RPN</a:t>
            </a:r>
            <a:r>
              <a:rPr lang="ko-KR"/>
              <a:t>과</a:t>
            </a:r>
            <a:r>
              <a:rPr lang="en-US"/>
              <a:t> classifier</a:t>
            </a:r>
            <a:r>
              <a:rPr lang="ko-KR"/>
              <a:t>가</a:t>
            </a:r>
            <a:r>
              <a:rPr lang="en-US"/>
              <a:t> feature map</a:t>
            </a:r>
            <a:r>
              <a:rPr lang="ko-KR"/>
              <a:t>을 공유해서 사용한다는 뜻</a:t>
            </a:r>
            <a:endParaRPr lang="en-US"/>
          </a:p>
          <a:p>
            <a:pPr marL="228600" lvl="0" indent="-228600">
              <a:buSzPct val="100000"/>
              <a:buAutoNum type="arabicPeriod" startAt="3"/>
            </a:pPr>
            <a:r>
              <a:rPr lang="en-US"/>
              <a:t>RPN</a:t>
            </a:r>
            <a:r>
              <a:rPr lang="ko-KR"/>
              <a:t>은</a:t>
            </a:r>
            <a:r>
              <a:rPr lang="en-US"/>
              <a:t> feature map</a:t>
            </a:r>
            <a:r>
              <a:rPr lang="ko-KR"/>
              <a:t>을 기반으로 객체가 있을 만한 곳을</a:t>
            </a:r>
            <a:r>
              <a:rPr lang="en-US"/>
              <a:t> </a:t>
            </a:r>
            <a:r>
              <a:rPr lang="ko-KR"/>
              <a:t>찾아줌</a:t>
            </a:r>
            <a:r>
              <a:rPr lang="en-US"/>
              <a:t>(region proposal)</a:t>
            </a:r>
          </a:p>
          <a:p>
            <a:pPr lvl="0"/>
            <a:r>
              <a:rPr lang="en-US"/>
              <a:t>   -&gt; </a:t>
            </a:r>
            <a:r>
              <a:rPr lang="ko-KR"/>
              <a:t>객체가 어디에 있을지</a:t>
            </a:r>
            <a:r>
              <a:rPr lang="en-US"/>
              <a:t>, </a:t>
            </a:r>
            <a:r>
              <a:rPr lang="ko-KR"/>
              <a:t>즉</a:t>
            </a:r>
            <a:r>
              <a:rPr lang="en-US"/>
              <a:t>, </a:t>
            </a:r>
            <a:r>
              <a:rPr lang="ko-KR"/>
              <a:t>탐지기가 어디에 주목을</a:t>
            </a:r>
            <a:r>
              <a:rPr lang="en-US"/>
              <a:t> </a:t>
            </a:r>
            <a:r>
              <a:rPr lang="ko-KR"/>
              <a:t>해야하는지</a:t>
            </a:r>
            <a:r>
              <a:rPr lang="en-US"/>
              <a:t> </a:t>
            </a:r>
            <a:r>
              <a:rPr lang="ko-KR"/>
              <a:t>말해줌</a:t>
            </a:r>
            <a:r>
              <a:rPr lang="en-US"/>
              <a:t> </a:t>
            </a:r>
          </a:p>
          <a:p>
            <a:pPr marL="228600" lvl="0" indent="-228600">
              <a:buSzPct val="100000"/>
              <a:buAutoNum type="arabicPeriod" startAt="4"/>
            </a:pPr>
            <a:r>
              <a:rPr lang="en-US"/>
              <a:t>Classifier(Fast R-CNN</a:t>
            </a:r>
            <a:r>
              <a:rPr lang="ko-KR"/>
              <a:t>에서 사용한 분류기와 같음</a:t>
            </a:r>
            <a:r>
              <a:rPr lang="en-US"/>
              <a:t> – SVM)</a:t>
            </a:r>
          </a:p>
          <a:p>
            <a:pPr marL="228600" lvl="0" indent="-228600">
              <a:buSzPct val="100000"/>
              <a:buAutoNum type="arabicPeriod" startAt="4"/>
            </a:pPr>
            <a:r>
              <a:rPr lang="ko-KR"/>
              <a:t>영역 추정 결과를</a:t>
            </a:r>
            <a:r>
              <a:rPr lang="en-US"/>
              <a:t> RoI Pooling</a:t>
            </a:r>
            <a:r>
              <a:rPr lang="ko-KR"/>
              <a:t>함</a:t>
            </a:r>
            <a:endParaRPr lang="en-US"/>
          </a:p>
          <a:p>
            <a:pPr lvl="0"/>
            <a:r>
              <a:rPr lang="en-US"/>
              <a:t>   -&gt; max pooling</a:t>
            </a:r>
            <a:r>
              <a:rPr lang="ko-KR"/>
              <a:t>을 수행해서 작은</a:t>
            </a:r>
            <a:r>
              <a:rPr lang="en-US"/>
              <a:t> feature map</a:t>
            </a:r>
            <a:r>
              <a:rPr lang="ko-KR"/>
              <a:t>으로 압축함</a:t>
            </a:r>
            <a:endParaRPr lang="en-US"/>
          </a:p>
          <a:p>
            <a:pPr marL="228600" lvl="0" indent="-228600">
              <a:buSzPct val="100000"/>
              <a:buAutoNum type="arabicPeriod" startAt="6"/>
            </a:pPr>
            <a:r>
              <a:rPr lang="ko-KR"/>
              <a:t>최종적으로</a:t>
            </a:r>
            <a:r>
              <a:rPr lang="en-US"/>
              <a:t>, feature map</a:t>
            </a:r>
            <a:r>
              <a:rPr lang="ko-KR"/>
              <a:t>과</a:t>
            </a:r>
            <a:r>
              <a:rPr lang="en-US"/>
              <a:t> region proposal bounding box</a:t>
            </a:r>
            <a:r>
              <a:rPr lang="ko-KR"/>
              <a:t>를 활용해 객체 탐지를 수행함</a:t>
            </a:r>
            <a:endParaRPr lang="en-US"/>
          </a:p>
          <a:p>
            <a:pPr marL="228600" lvl="0" indent="-228600">
              <a:buSzPct val="100000"/>
              <a:buAutoNum type="arabicPeriod" startAt="4"/>
            </a:pPr>
            <a:endParaRPr lang="en-US"/>
          </a:p>
          <a:p>
            <a:pPr lvl="0"/>
            <a:r>
              <a:rPr lang="en-US"/>
              <a:t>-&gt; Faster R-CNN</a:t>
            </a:r>
            <a:r>
              <a:rPr lang="ko-KR"/>
              <a:t>은 영역 추정과 이미지 분류 모두를 하나의 통합 네트워크에서 수행함</a:t>
            </a:r>
            <a:endParaRPr lang="en-US"/>
          </a:p>
          <a:p>
            <a:pPr lvl="0"/>
            <a:r>
              <a:rPr lang="en-US"/>
              <a:t>-&gt; GPU</a:t>
            </a:r>
            <a:r>
              <a:rPr lang="ko-KR"/>
              <a:t>에서 수행함</a:t>
            </a:r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----------------------------------------------------------------------------------------------------------------</a:t>
            </a:r>
          </a:p>
          <a:p>
            <a:pPr lvl="0"/>
            <a:endParaRPr lang="en-US"/>
          </a:p>
          <a:p>
            <a:pPr marL="228600" lvl="0" indent="-228600">
              <a:buSzPct val="100000"/>
              <a:buAutoNum type="arabicPeriod"/>
            </a:pPr>
            <a:r>
              <a:rPr lang="en-US"/>
              <a:t>input </a:t>
            </a:r>
            <a:r>
              <a:rPr lang="ko-KR"/>
              <a:t>이미지를</a:t>
            </a:r>
            <a:r>
              <a:rPr lang="en-US"/>
              <a:t> VGG </a:t>
            </a:r>
            <a:r>
              <a:rPr lang="ko-KR"/>
              <a:t>기반의 네트워크로</a:t>
            </a:r>
            <a:r>
              <a:rPr lang="en-US"/>
              <a:t> feature</a:t>
            </a:r>
            <a:r>
              <a:rPr lang="ko-KR"/>
              <a:t>를 추출함</a:t>
            </a:r>
            <a:endParaRPr lang="en-US"/>
          </a:p>
          <a:p>
            <a:pPr marL="228600" lvl="0" indent="-228600">
              <a:buSzPct val="100000"/>
              <a:buAutoNum type="arabicPeriod"/>
            </a:pPr>
            <a:r>
              <a:rPr lang="ko-KR"/>
              <a:t>그렇게 얻은</a:t>
            </a:r>
            <a:r>
              <a:rPr lang="en-US"/>
              <a:t> feature map</a:t>
            </a:r>
            <a:r>
              <a:rPr lang="ko-KR"/>
              <a:t>에</a:t>
            </a:r>
            <a:r>
              <a:rPr lang="en-US"/>
              <a:t> RPN</a:t>
            </a:r>
            <a:r>
              <a:rPr lang="ko-KR"/>
              <a:t>을 적용하여 물체가 있을법한 위치를 찾음</a:t>
            </a:r>
            <a:endParaRPr lang="en-US"/>
          </a:p>
          <a:p>
            <a:pPr marL="228600" lvl="0" indent="-228600">
              <a:buSzPct val="100000"/>
              <a:buAutoNum type="arabicPeriod"/>
            </a:pPr>
            <a:r>
              <a:rPr lang="ko-KR"/>
              <a:t>그렇게</a:t>
            </a:r>
            <a:r>
              <a:rPr lang="en-US"/>
              <a:t> RPN</a:t>
            </a:r>
            <a:r>
              <a:rPr lang="ko-KR"/>
              <a:t>이 알려준 위치 정보를 가지고</a:t>
            </a:r>
            <a:r>
              <a:rPr lang="en-US"/>
              <a:t> Detector(classifier/regressor)</a:t>
            </a:r>
            <a:r>
              <a:rPr lang="ko-KR"/>
              <a:t>는 기존의</a:t>
            </a:r>
            <a:r>
              <a:rPr lang="en-US"/>
              <a:t> Fast R-CNN</a:t>
            </a:r>
            <a:r>
              <a:rPr lang="ko-KR"/>
              <a:t>의 구조를 따르면서</a:t>
            </a:r>
            <a:r>
              <a:rPr lang="en-US"/>
              <a:t> RPN </a:t>
            </a:r>
            <a:r>
              <a:rPr lang="ko-KR"/>
              <a:t>네트워크가 알려준 위치를 중심으로</a:t>
            </a:r>
            <a:r>
              <a:rPr lang="en-US"/>
              <a:t> Classification</a:t>
            </a:r>
            <a:r>
              <a:rPr lang="ko-KR"/>
              <a:t>과</a:t>
            </a:r>
            <a:r>
              <a:rPr lang="en-US"/>
              <a:t> regression</a:t>
            </a:r>
            <a:r>
              <a:rPr lang="ko-KR"/>
              <a:t>을 진행함</a:t>
            </a:r>
            <a:endParaRPr lang="en-US"/>
          </a:p>
          <a:p>
            <a:pPr marL="228600" lvl="0" indent="-228600">
              <a:buSzPct val="100000"/>
              <a:buAutoNum type="arabicPeriod"/>
            </a:pPr>
            <a:r>
              <a:rPr lang="ko-KR"/>
              <a:t>이렇게 되면 물체가 있을법한 위치를 구하는 과정을</a:t>
            </a:r>
            <a:r>
              <a:rPr lang="en-US"/>
              <a:t> GPU</a:t>
            </a:r>
            <a:r>
              <a:rPr lang="ko-KR"/>
              <a:t>에서 수행할 수 있기 때문에</a:t>
            </a:r>
            <a:r>
              <a:rPr lang="en-US"/>
              <a:t> </a:t>
            </a:r>
            <a:r>
              <a:rPr lang="ko-KR"/>
              <a:t>속도가 빨라질 뿐만 아니라</a:t>
            </a:r>
            <a:r>
              <a:rPr lang="en-US"/>
              <a:t> feature</a:t>
            </a:r>
            <a:r>
              <a:rPr lang="ko-KR"/>
              <a:t>를 공유한다는 점에서 성능 향상</a:t>
            </a:r>
            <a:r>
              <a:rPr lang="en-US"/>
              <a:t>, end-to-end </a:t>
            </a:r>
            <a:r>
              <a:rPr lang="ko-KR"/>
              <a:t>방식</a:t>
            </a:r>
            <a:r>
              <a:rPr lang="en-US"/>
              <a:t>(output</a:t>
            </a:r>
            <a:r>
              <a:rPr lang="ko-KR"/>
              <a:t>부터</a:t>
            </a:r>
            <a:r>
              <a:rPr lang="en-US"/>
              <a:t> input</a:t>
            </a:r>
            <a:r>
              <a:rPr lang="ko-KR"/>
              <a:t>까지</a:t>
            </a:r>
            <a:r>
              <a:rPr lang="en-US"/>
              <a:t> back-propagation</a:t>
            </a:r>
            <a:r>
              <a:rPr lang="ko-KR"/>
              <a:t>을 통해</a:t>
            </a:r>
            <a:r>
              <a:rPr lang="en-US"/>
              <a:t> gradient </a:t>
            </a:r>
            <a:r>
              <a:rPr lang="ko-KR"/>
              <a:t>계산</a:t>
            </a:r>
            <a:r>
              <a:rPr lang="en-US"/>
              <a:t>)</a:t>
            </a:r>
            <a:r>
              <a:rPr lang="ko-KR"/>
              <a:t>으로 학습이 가능하다는 장점이 있음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DA8B09C-BAFE-D2FE-4391-E40E40A4DBB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2D6475-8773-4827-B4E7-E38B9065E40E}" type="slidenum"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50744F-8D1D-E76B-CF12-587D30DE6D3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ko-KR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8543B6C-C50C-3744-6732-96A8454AA5E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ko-KR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D75E36-2649-592F-3D0B-AC6F40827C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F95BC4-6DD8-489D-B649-F03188F258A7}" type="datetime1">
              <a:rPr lang="en-US"/>
              <a:pPr lvl="0"/>
              <a:t>8/22/2023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6EF9C54-0A97-EBFC-7082-BB6C38EDF9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CD7E97-06C9-E23B-0732-BD94F26145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0322C-3E98-4192-BD4F-54A9456962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6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F160A1-4FAA-90BE-AA08-6093C58A07D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ko-KR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3AEE50D-B811-E3C8-A36B-3E64B57B698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/>
              <a:t>마스터 텍스트 스타일을 편집하려면 클릭</a:t>
            </a:r>
          </a:p>
          <a:p>
            <a:pPr lvl="1"/>
            <a:r>
              <a:rPr lang="ko-KR"/>
              <a:t>두 번째 수준</a:t>
            </a:r>
          </a:p>
          <a:p>
            <a:pPr lvl="2"/>
            <a:r>
              <a:rPr lang="ko-KR"/>
              <a:t>세 번째 수준</a:t>
            </a:r>
          </a:p>
          <a:p>
            <a:pPr lvl="3"/>
            <a:r>
              <a:rPr lang="ko-KR"/>
              <a:t>네 번째 수준</a:t>
            </a:r>
          </a:p>
          <a:p>
            <a:pPr lvl="4"/>
            <a:r>
              <a:rPr lang="ko-KR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A4BD9D-1E72-6ED6-D01B-70A5626D3F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632821-BD8B-4922-8C44-C0FB4A4885A7}" type="datetime1">
              <a:rPr lang="en-US"/>
              <a:pPr lvl="0"/>
              <a:t>8/22/2023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A97EFA-05A4-B994-7384-4B31F091E9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9220B6-A153-F333-67B1-B23596B12B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2A1BC1-1D24-4D4B-BC18-BBE17D554B7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4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D202BF3-2881-773D-0AD7-E5AEEECE970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ko-KR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7941CF7-01D4-7BA2-A23E-C60C30C314B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/>
              <a:t>마스터 텍스트 스타일을 편집하려면 클릭</a:t>
            </a:r>
          </a:p>
          <a:p>
            <a:pPr lvl="1"/>
            <a:r>
              <a:rPr lang="ko-KR"/>
              <a:t>두 번째 수준</a:t>
            </a:r>
          </a:p>
          <a:p>
            <a:pPr lvl="2"/>
            <a:r>
              <a:rPr lang="ko-KR"/>
              <a:t>세 번째 수준</a:t>
            </a:r>
          </a:p>
          <a:p>
            <a:pPr lvl="3"/>
            <a:r>
              <a:rPr lang="ko-KR"/>
              <a:t>네 번째 수준</a:t>
            </a:r>
          </a:p>
          <a:p>
            <a:pPr lvl="4"/>
            <a:r>
              <a:rPr lang="ko-KR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54C9FCE-CFEC-31FD-858D-2591120CAE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B376FF-EDED-4B59-8598-E9B90057A439}" type="datetime1">
              <a:rPr lang="en-US"/>
              <a:pPr lvl="0"/>
              <a:t>8/22/2023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67EB05-A0FC-CCDC-F188-55EE946E3D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891E63-C3BB-1041-7555-E754934E00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AFA58B-501E-464F-B3A9-9C347FEB86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0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13BF92-1B8F-8A65-9F83-2298C12060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ko-KR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74F107-3B54-65C2-2CAB-1BE1AD2E7EC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/>
              <a:t>마스터 텍스트 스타일을 편집하려면 클릭</a:t>
            </a:r>
          </a:p>
          <a:p>
            <a:pPr lvl="1"/>
            <a:r>
              <a:rPr lang="ko-KR"/>
              <a:t>두 번째 수준</a:t>
            </a:r>
          </a:p>
          <a:p>
            <a:pPr lvl="2"/>
            <a:r>
              <a:rPr lang="ko-KR"/>
              <a:t>세 번째 수준</a:t>
            </a:r>
          </a:p>
          <a:p>
            <a:pPr lvl="3"/>
            <a:r>
              <a:rPr lang="ko-KR"/>
              <a:t>네 번째 수준</a:t>
            </a:r>
          </a:p>
          <a:p>
            <a:pPr lvl="4"/>
            <a:r>
              <a:rPr lang="ko-KR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D4587F-FA40-06B1-F789-1601DDF9628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E8D74F-F551-48B7-8680-9DD2AAE1D8E4}" type="datetime1">
              <a:rPr lang="en-US"/>
              <a:pPr lvl="0"/>
              <a:t>8/22/2023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DF0342-35F2-78C0-7ACC-EB0E395E1E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64CAE1-E2E2-0AB4-F882-618A83A4FD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83F120-A86B-4CDE-9685-293E9F9123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956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1A42C4-E535-40E7-E3BD-3D4F9AC820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ko-KR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E857851-571E-9AEB-A61A-B9D4610AC7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ko-KR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861700-2112-9D89-2585-7D51A65C86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13C02E-9BF3-4C41-9006-CA183C422181}" type="datetime1">
              <a:rPr lang="en-US"/>
              <a:pPr lvl="0"/>
              <a:t>8/22/2023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4597A3-B88E-5F55-5ABB-6D14F696ED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E717E0-492A-E53E-951F-F4A9FC7AB6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086BF7-80FE-41D9-B314-52DC7CF461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2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61C27E-824B-ABD7-CB02-8374A0E72D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ko-KR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90D4E4-ADBB-28CD-E0A4-47D712E256C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/>
              <a:t>마스터 텍스트 스타일을 편집하려면 클릭</a:t>
            </a:r>
          </a:p>
          <a:p>
            <a:pPr lvl="1"/>
            <a:r>
              <a:rPr lang="ko-KR"/>
              <a:t>두 번째 수준</a:t>
            </a:r>
          </a:p>
          <a:p>
            <a:pPr lvl="2"/>
            <a:r>
              <a:rPr lang="ko-KR"/>
              <a:t>세 번째 수준</a:t>
            </a:r>
          </a:p>
          <a:p>
            <a:pPr lvl="3"/>
            <a:r>
              <a:rPr lang="ko-KR"/>
              <a:t>네 번째 수준</a:t>
            </a:r>
          </a:p>
          <a:p>
            <a:pPr lvl="4"/>
            <a:r>
              <a:rPr lang="ko-KR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15193FF-1030-5B08-7F94-EB14F531DAC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/>
              <a:t>마스터 텍스트 스타일을 편집하려면 클릭</a:t>
            </a:r>
          </a:p>
          <a:p>
            <a:pPr lvl="1"/>
            <a:r>
              <a:rPr lang="ko-KR"/>
              <a:t>두 번째 수준</a:t>
            </a:r>
          </a:p>
          <a:p>
            <a:pPr lvl="2"/>
            <a:r>
              <a:rPr lang="ko-KR"/>
              <a:t>세 번째 수준</a:t>
            </a:r>
          </a:p>
          <a:p>
            <a:pPr lvl="3"/>
            <a:r>
              <a:rPr lang="ko-KR"/>
              <a:t>네 번째 수준</a:t>
            </a:r>
          </a:p>
          <a:p>
            <a:pPr lvl="4"/>
            <a:r>
              <a:rPr lang="ko-KR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F74CCE6-A78F-83EE-155A-945DAE9BE4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CCB17E-2716-4E9E-89EB-8BC5D730DAE0}" type="datetime1">
              <a:rPr lang="en-US"/>
              <a:pPr lvl="0"/>
              <a:t>8/22/2023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2B2AA2C-815E-5ED6-0C6A-1373A70DE2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65120B2-6C01-0064-93B6-943B40618A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FB6521-C327-40FB-A268-111FCD78D7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4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B1F694-E33A-A5E7-9513-93B5169517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ko-KR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C56FAA9-7987-DC0C-3B98-82DAD502C3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ko-KR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E0D59F2-6921-6A58-6675-942752E1FAA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/>
              <a:t>마스터 텍스트 스타일을 편집하려면 클릭</a:t>
            </a:r>
          </a:p>
          <a:p>
            <a:pPr lvl="1"/>
            <a:r>
              <a:rPr lang="ko-KR"/>
              <a:t>두 번째 수준</a:t>
            </a:r>
          </a:p>
          <a:p>
            <a:pPr lvl="2"/>
            <a:r>
              <a:rPr lang="ko-KR"/>
              <a:t>세 번째 수준</a:t>
            </a:r>
          </a:p>
          <a:p>
            <a:pPr lvl="3"/>
            <a:r>
              <a:rPr lang="ko-KR"/>
              <a:t>네 번째 수준</a:t>
            </a:r>
          </a:p>
          <a:p>
            <a:pPr lvl="4"/>
            <a:r>
              <a:rPr lang="ko-KR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9F61729-EF6B-68A8-2473-8A760961F48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ko-KR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FE09315-0770-3D99-727D-EDD66241135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/>
              <a:t>마스터 텍스트 스타일을 편집하려면 클릭</a:t>
            </a:r>
          </a:p>
          <a:p>
            <a:pPr lvl="1"/>
            <a:r>
              <a:rPr lang="ko-KR"/>
              <a:t>두 번째 수준</a:t>
            </a:r>
          </a:p>
          <a:p>
            <a:pPr lvl="2"/>
            <a:r>
              <a:rPr lang="ko-KR"/>
              <a:t>세 번째 수준</a:t>
            </a:r>
          </a:p>
          <a:p>
            <a:pPr lvl="3"/>
            <a:r>
              <a:rPr lang="ko-KR"/>
              <a:t>네 번째 수준</a:t>
            </a:r>
          </a:p>
          <a:p>
            <a:pPr lvl="4"/>
            <a:r>
              <a:rPr lang="ko-KR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47CF01A-271A-00DD-3631-A3C0E24631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FA53B8-7DBD-441E-804C-40753041DE9A}" type="datetime1">
              <a:rPr lang="en-US"/>
              <a:pPr lvl="0"/>
              <a:t>8/22/2023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71192D2-94B8-4C6C-A860-21A8BB41C9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0CF043D-C6AA-D3C7-7FAF-26F22BD552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987774-9D33-4794-ACB2-9CF6C3F8B0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D8ED7-8991-9BB3-2A04-9DC60440422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ko-KR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CEC069B-1BB7-F90C-5C39-6B5768DA2B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F8095E-77CF-4DF9-9FA6-B4A022C4B498}" type="datetime1">
              <a:rPr lang="en-US"/>
              <a:pPr lvl="0"/>
              <a:t>8/22/2023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3574FF9-13FE-3F49-63A4-FAFD93CE9C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D205AD-47AE-F3AF-53C6-267E72FEE1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5B7B38-FA76-43E2-A6EF-5F29C52186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3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ED74B1B-A4FF-FCB0-E184-A86F964E0A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F0DFF0-7511-4252-8ECA-DFAA9B0DEEEE}" type="datetime1">
              <a:rPr lang="en-US"/>
              <a:pPr lvl="0"/>
              <a:t>8/22/2023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E3A123-00CF-624F-E2F3-C2982C1133A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FA8DBE-03C3-3673-0F3F-83779079B5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0BF5D6-8FF6-41FB-B418-DC0F33ED28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9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1FD8CE-E58D-CB21-9AB1-9DF786FE94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ko-KR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1F5C71-0F8B-00F5-458F-0D3B9915476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ko-KR"/>
              <a:t>마스터 텍스트 스타일을 편집하려면 클릭</a:t>
            </a:r>
          </a:p>
          <a:p>
            <a:pPr lvl="1"/>
            <a:r>
              <a:rPr lang="ko-KR"/>
              <a:t>두 번째 수준</a:t>
            </a:r>
          </a:p>
          <a:p>
            <a:pPr lvl="2"/>
            <a:r>
              <a:rPr lang="ko-KR"/>
              <a:t>세 번째 수준</a:t>
            </a:r>
          </a:p>
          <a:p>
            <a:pPr lvl="3"/>
            <a:r>
              <a:rPr lang="ko-KR"/>
              <a:t>네 번째 수준</a:t>
            </a:r>
          </a:p>
          <a:p>
            <a:pPr lvl="4"/>
            <a:r>
              <a:rPr lang="ko-KR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2C6F7BC-449A-13A8-A093-4FC9C24FAC9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ko-KR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E72A05-0D15-7550-7806-4969AA530A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B2447B-6C4D-4570-B993-D2D79C824470}" type="datetime1">
              <a:rPr lang="en-US"/>
              <a:pPr lvl="0"/>
              <a:t>8/22/2023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14C16F-484F-9428-DF15-C078BE1028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53CB95-3375-76E8-C150-C3ABBF3DFE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1C2D36-08C9-4669-9620-B9970321A3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6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BAAAD7-A995-7CEA-A2C7-4E2CB1368C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ko-KR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CD10119-0B6F-F7F1-4C36-902EAF2D28B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US" sz="3200"/>
            </a:lvl1pPr>
          </a:lstStyle>
          <a:p>
            <a:pPr lvl="0"/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B62C054-D453-DC0A-C9B9-89DEEC2CBF7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ko-KR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7B02F6-2244-9CA1-FEF2-5DF6CACCFF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2273B6-5315-4481-80BD-B39706CB518E}" type="datetime1">
              <a:rPr lang="en-US"/>
              <a:pPr lvl="0"/>
              <a:t>8/22/2023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AD81B08-0274-387D-7C29-4E3B50CF34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1FA0B5A-E2A5-7F29-3F51-F340A1A2AF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390B5B-A92E-4FB6-93F9-D3E663F91B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6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2907CE2-A105-2152-4C99-2462DB9730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ko-KR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709A43-9307-3445-BAEE-C054B0F5BF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ko-KR"/>
              <a:t>마스터 텍스트 스타일을 편집하려면 클릭</a:t>
            </a:r>
          </a:p>
          <a:p>
            <a:pPr lvl="1"/>
            <a:r>
              <a:rPr lang="ko-KR"/>
              <a:t>두 번째 수준</a:t>
            </a:r>
          </a:p>
          <a:p>
            <a:pPr lvl="2"/>
            <a:r>
              <a:rPr lang="ko-KR"/>
              <a:t>세 번째 수준</a:t>
            </a:r>
          </a:p>
          <a:p>
            <a:pPr lvl="3"/>
            <a:r>
              <a:rPr lang="ko-KR"/>
              <a:t>네 번째 수준</a:t>
            </a:r>
          </a:p>
          <a:p>
            <a:pPr lvl="4"/>
            <a:r>
              <a:rPr lang="ko-KR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3E27DA-1B4A-B9E8-61AA-7F7942F6653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맑은 고딕"/>
                <a:ea typeface="맑은 고딕" pitchFamily="34"/>
              </a:defRPr>
            </a:lvl1pPr>
          </a:lstStyle>
          <a:p>
            <a:pPr lvl="0"/>
            <a:fld id="{5E0E24BC-5AE5-44B4-8E46-AD30EFAE74DA}" type="datetime1">
              <a:rPr lang="en-US"/>
              <a:pPr lvl="0"/>
              <a:t>8/22/2023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6E369B-8E9D-0DB6-878D-7701ABF2A69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맑은 고딕"/>
                <a:ea typeface="맑은 고딕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EEC2B4-3F1B-95FD-86C5-131F8D12DEC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맑은 고딕"/>
                <a:ea typeface="맑은 고딕" pitchFamily="34"/>
              </a:defRPr>
            </a:lvl1pPr>
          </a:lstStyle>
          <a:p>
            <a:pPr lvl="0"/>
            <a:fld id="{4496E198-A8CD-4ABE-9D33-BA612CE1E02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ko-KR" sz="4400" b="0" i="0" u="none" strike="noStrike" kern="1200" cap="none" spc="0" baseline="0">
          <a:solidFill>
            <a:srgbClr val="000000"/>
          </a:solidFill>
          <a:uFillTx/>
          <a:latin typeface="맑은 고딕"/>
          <a:ea typeface="맑은 고딕" pitchFamily="34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ko-KR" sz="2800" b="0" i="0" u="none" strike="noStrike" kern="1200" cap="none" spc="0" baseline="0">
          <a:solidFill>
            <a:srgbClr val="000000"/>
          </a:solidFill>
          <a:uFillTx/>
          <a:latin typeface="맑은 고딕"/>
          <a:ea typeface="맑은 고딕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ko-KR" sz="2400" b="0" i="0" u="none" strike="noStrike" kern="1200" cap="none" spc="0" baseline="0">
          <a:solidFill>
            <a:srgbClr val="000000"/>
          </a:solidFill>
          <a:uFillTx/>
          <a:latin typeface="맑은 고딕"/>
          <a:ea typeface="맑은 고딕" pitchFamily="3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ko-KR" sz="2000" b="0" i="0" u="none" strike="noStrike" kern="1200" cap="none" spc="0" baseline="0">
          <a:solidFill>
            <a:srgbClr val="000000"/>
          </a:solidFill>
          <a:uFillTx/>
          <a:latin typeface="맑은 고딕"/>
          <a:ea typeface="맑은 고딕" pitchFamily="3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ko-KR" sz="1800" b="0" i="0" u="none" strike="noStrike" kern="1200" cap="none" spc="0" baseline="0">
          <a:solidFill>
            <a:srgbClr val="000000"/>
          </a:solidFill>
          <a:uFillTx/>
          <a:latin typeface="맑은 고딕"/>
          <a:ea typeface="맑은 고딕" pitchFamily="3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ko-KR" sz="1800" b="0" i="0" u="none" strike="noStrike" kern="1200" cap="none" spc="0" baseline="0">
          <a:solidFill>
            <a:srgbClr val="000000"/>
          </a:solidFill>
          <a:uFillTx/>
          <a:latin typeface="맑은 고딕"/>
          <a:ea typeface="맑은 고딕" pitchFamily="34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8555AECA-9E15-5CFA-C3F1-DA53C3B6262D}"/>
              </a:ext>
            </a:extLst>
          </p:cNvPr>
          <p:cNvGrpSpPr/>
          <p:nvPr/>
        </p:nvGrpSpPr>
        <p:grpSpPr>
          <a:xfrm>
            <a:off x="142875" y="209553"/>
            <a:ext cx="11915774" cy="6648446"/>
            <a:chOff x="142875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0FD7ADB0-634B-312E-8D78-32BFFB430ECF}"/>
                </a:ext>
              </a:extLst>
            </p:cNvPr>
            <p:cNvSpPr/>
            <p:nvPr/>
          </p:nvSpPr>
          <p:spPr>
            <a:xfrm>
              <a:off x="142875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2AA9E607-CEEB-8895-EC04-8D4DC152CB34}"/>
                </a:ext>
              </a:extLst>
            </p:cNvPr>
            <p:cNvSpPr/>
            <p:nvPr/>
          </p:nvSpPr>
          <p:spPr>
            <a:xfrm>
              <a:off x="142875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CB21443B-58C0-5CF7-69C6-78F145C0FACE}"/>
                </a:ext>
              </a:extLst>
            </p:cNvPr>
            <p:cNvSpPr/>
            <p:nvPr/>
          </p:nvSpPr>
          <p:spPr>
            <a:xfrm>
              <a:off x="323853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471ADF2F-AD52-BBDA-6A30-8BB4741E2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239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43">
            <a:extLst>
              <a:ext uri="{FF2B5EF4-FFF2-40B4-BE49-F238E27FC236}">
                <a16:creationId xmlns:a16="http://schemas.microsoft.com/office/drawing/2014/main" id="{FE1102B3-EE3B-E1EE-CCDF-F45B6892B5BC}"/>
              </a:ext>
            </a:extLst>
          </p:cNvPr>
          <p:cNvSpPr txBox="1"/>
          <p:nvPr/>
        </p:nvSpPr>
        <p:spPr>
          <a:xfrm>
            <a:off x="3047996" y="3056720"/>
            <a:ext cx="6390467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0" cap="none" spc="0" baseline="0">
                <a:solidFill>
                  <a:srgbClr val="525252"/>
                </a:solidFill>
                <a:uFillTx/>
                <a:latin typeface="Tmon몬소리 Black" pitchFamily="2"/>
                <a:ea typeface="Tmon몬소리 Black" pitchFamily="2"/>
              </a:rPr>
              <a:t>Detection &amp; Faster R-CNN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E0939D5D-100D-FE41-CAAE-38FF9B680C9E}"/>
              </a:ext>
            </a:extLst>
          </p:cNvPr>
          <p:cNvSpPr txBox="1"/>
          <p:nvPr/>
        </p:nvSpPr>
        <p:spPr>
          <a:xfrm>
            <a:off x="5643969" y="5200832"/>
            <a:ext cx="904067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400" b="0" i="0" u="none" strike="noStrike" kern="0" cap="none" spc="0" baseline="0">
                <a:solidFill>
                  <a:srgbClr val="525252"/>
                </a:solidFill>
                <a:uFillTx/>
                <a:latin typeface="Tmon몬소리 Black" pitchFamily="2"/>
                <a:ea typeface="Tmon몬소리 Black" pitchFamily="2"/>
              </a:rPr>
              <a:t>임유리</a:t>
            </a:r>
            <a:endParaRPr lang="en-US" sz="1400" b="0" i="0" u="none" strike="noStrike" kern="0" cap="none" spc="0" baseline="0">
              <a:solidFill>
                <a:srgbClr val="525252"/>
              </a:solidFill>
              <a:uFillTx/>
              <a:latin typeface="Tmon몬소리 Black" pitchFamily="2"/>
              <a:ea typeface="Tmon몬소리 Black" pitchFamily="2"/>
            </a:endParaRPr>
          </a:p>
        </p:txBody>
      </p:sp>
      <p:sp>
        <p:nvSpPr>
          <p:cNvPr id="9" name="슬라이드 번호 개체 틀 3">
            <a:extLst>
              <a:ext uri="{FF2B5EF4-FFF2-40B4-BE49-F238E27FC236}">
                <a16:creationId xmlns:a16="http://schemas.microsoft.com/office/drawing/2014/main" id="{74FAD155-26DF-D2B5-BD46-170632DA02BF}"/>
              </a:ext>
            </a:extLst>
          </p:cNvPr>
          <p:cNvSpPr txBox="1"/>
          <p:nvPr/>
        </p:nvSpPr>
        <p:spPr>
          <a:xfrm>
            <a:off x="9315450" y="6465886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4A959C-F934-48AA-8FBF-2900CD0AF393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맑은 고딕"/>
                <a:ea typeface="맑은 고딕" pitchFamily="34"/>
              </a:rPr>
              <a:t>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66C5873B-CC40-6B7C-0721-C1BF8CCCDA65}"/>
              </a:ext>
            </a:extLst>
          </p:cNvPr>
          <p:cNvGrpSpPr/>
          <p:nvPr/>
        </p:nvGrpSpPr>
        <p:grpSpPr>
          <a:xfrm>
            <a:off x="142875" y="209553"/>
            <a:ext cx="11915774" cy="6648446"/>
            <a:chOff x="142875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C4BC47C7-7F65-CBAA-C14A-F7E6C318F027}"/>
                </a:ext>
              </a:extLst>
            </p:cNvPr>
            <p:cNvSpPr/>
            <p:nvPr/>
          </p:nvSpPr>
          <p:spPr>
            <a:xfrm>
              <a:off x="142875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8FF3F794-1041-F908-2A94-7C7D346643E4}"/>
                </a:ext>
              </a:extLst>
            </p:cNvPr>
            <p:cNvSpPr/>
            <p:nvPr/>
          </p:nvSpPr>
          <p:spPr>
            <a:xfrm>
              <a:off x="142875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F2D5EC0F-F4DF-AF60-B947-56FBB31C81BA}"/>
                </a:ext>
              </a:extLst>
            </p:cNvPr>
            <p:cNvSpPr/>
            <p:nvPr/>
          </p:nvSpPr>
          <p:spPr>
            <a:xfrm>
              <a:off x="323853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56364812-CFBB-AA27-B09E-7FC713B88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239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9AE92992-EF82-B33B-CE04-6E12DFAF6F64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기존 방법</a:t>
            </a: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 &amp; </a:t>
            </a:r>
            <a:r>
              <a:rPr lang="ko-KR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한계점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1B7F9C51-91BC-D6D7-1D44-D55E64E266BB}"/>
              </a:ext>
            </a:extLst>
          </p:cNvPr>
          <p:cNvSpPr/>
          <p:nvPr/>
        </p:nvSpPr>
        <p:spPr>
          <a:xfrm>
            <a:off x="904305" y="1408797"/>
            <a:ext cx="10936397" cy="40961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기존 방법</a:t>
            </a:r>
            <a:r>
              <a:rPr lang="en-US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&amp; </a:t>
            </a: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한계점</a:t>
            </a:r>
            <a:endParaRPr lang="en-US" sz="20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228600" marR="0" lvl="0" indent="-22860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Both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4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기존 방법</a:t>
            </a:r>
            <a:endParaRPr lang="en-US" sz="14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Fast R-CNN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은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R-CNN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의 개선 버전으로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,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Selective Search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를 통해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CPU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에서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 region proposal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을 진행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함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이미지 전체를 한 번에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 CNN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에 통과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시킨 후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,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RoI Pooling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을 사용하여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region proposal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의 특징을 추출하고 분류함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(2) </a:t>
            </a:r>
            <a:r>
              <a:rPr lang="ko-KR" sz="14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한계점</a:t>
            </a:r>
            <a:endParaRPr lang="en-US" sz="14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Selective Search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같은 제안 방법들을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계산이 복잡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하므로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, 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실시간 응용해서 사용하기 어려움</a:t>
            </a:r>
            <a:endParaRPr lang="en-US" sz="1200" b="1" i="0" u="none" strike="noStrike" kern="1200" cap="none" spc="0" baseline="0">
              <a:solidFill>
                <a:srgbClr val="203864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CPU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에서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region proposal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을 사용하기 때문에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,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속도가 여전히 느리게 동작하는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bottleneck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이 존재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함</a:t>
            </a:r>
            <a:endParaRPr lang="en-US" sz="12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슬라이드 번호 개체 틀 3">
            <a:extLst>
              <a:ext uri="{FF2B5EF4-FFF2-40B4-BE49-F238E27FC236}">
                <a16:creationId xmlns:a16="http://schemas.microsoft.com/office/drawing/2014/main" id="{CB9A083F-BF30-0E0E-FCBA-1824D2D030FC}"/>
              </a:ext>
            </a:extLst>
          </p:cNvPr>
          <p:cNvSpPr txBox="1"/>
          <p:nvPr/>
        </p:nvSpPr>
        <p:spPr>
          <a:xfrm>
            <a:off x="9305921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D8D56A-B38E-4BDA-8D4E-71ABA723280E}" type="slidenum">
              <a:t>10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7F2E4534-F64B-9058-6725-44F166B11357}"/>
              </a:ext>
            </a:extLst>
          </p:cNvPr>
          <p:cNvGrpSpPr/>
          <p:nvPr/>
        </p:nvGrpSpPr>
        <p:grpSpPr>
          <a:xfrm>
            <a:off x="142875" y="209553"/>
            <a:ext cx="11915774" cy="6648446"/>
            <a:chOff x="142875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A4705A51-B054-FEE5-B17D-2A64ECB53CB5}"/>
                </a:ext>
              </a:extLst>
            </p:cNvPr>
            <p:cNvSpPr/>
            <p:nvPr/>
          </p:nvSpPr>
          <p:spPr>
            <a:xfrm>
              <a:off x="142875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25CE023D-12E6-4EBC-A30B-4D1FCA77A250}"/>
                </a:ext>
              </a:extLst>
            </p:cNvPr>
            <p:cNvSpPr/>
            <p:nvPr/>
          </p:nvSpPr>
          <p:spPr>
            <a:xfrm>
              <a:off x="142875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A17849C2-1A95-771A-7095-EB05965A8809}"/>
                </a:ext>
              </a:extLst>
            </p:cNvPr>
            <p:cNvSpPr/>
            <p:nvPr/>
          </p:nvSpPr>
          <p:spPr>
            <a:xfrm>
              <a:off x="323853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AD386E8D-4976-A0EB-C144-4C9AA9E31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239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06D26C1E-BFBB-1D62-80C8-7847C6152A43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제안 방법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E8CA5044-B4D1-36EF-8C2B-FD26A1BC6AB2}"/>
              </a:ext>
            </a:extLst>
          </p:cNvPr>
          <p:cNvSpPr/>
          <p:nvPr/>
        </p:nvSpPr>
        <p:spPr>
          <a:xfrm>
            <a:off x="904314" y="1408797"/>
            <a:ext cx="10161480" cy="503490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제안 방법</a:t>
            </a:r>
            <a:endParaRPr lang="en-US" sz="20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Region Proposal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을 위한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RPN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을 제안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하여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기존의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Fast R-CNN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과 통합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하고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GPU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로 계산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할 수 있게 </a:t>
            </a:r>
            <a:r>
              <a:rPr lang="ko-KR" sz="1200" b="0" i="0" u="none" strike="noStrike" kern="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함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228600" marR="0" lvl="0" indent="-228600" algn="l" defTabSz="914400" rtl="0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특징 추출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(Feature Extraction)</a:t>
            </a:r>
          </a:p>
          <a:p>
            <a:pPr marL="228600" marR="0" lvl="0" indent="-228600" algn="l" defTabSz="914400" rtl="0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RPN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을 통한 영역 제안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(Region Proposal)</a:t>
            </a:r>
          </a:p>
          <a:p>
            <a:pPr marL="228600" marR="0" lvl="0" indent="-228600" algn="l" defTabSz="914400" rtl="0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NMS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처리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228600" marR="0" lvl="0" indent="-228600" algn="l" defTabSz="914400" rtl="0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RoI Pooling(Region of Interest Pooling)</a:t>
            </a:r>
          </a:p>
          <a:p>
            <a:pPr marL="228600" marR="0" lvl="0" indent="-228600" algn="l" defTabSz="914400" rtl="0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객체 분류 및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bound box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조정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228600" marR="0" lvl="0" indent="-228600" algn="l" defTabSz="914400" rtl="0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결과 출력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슬라이드 번호 개체 틀 3">
            <a:extLst>
              <a:ext uri="{FF2B5EF4-FFF2-40B4-BE49-F238E27FC236}">
                <a16:creationId xmlns:a16="http://schemas.microsoft.com/office/drawing/2014/main" id="{E20D6E43-6651-E747-068C-86A84E07E9BC}"/>
              </a:ext>
            </a:extLst>
          </p:cNvPr>
          <p:cNvSpPr txBox="1"/>
          <p:nvPr/>
        </p:nvSpPr>
        <p:spPr>
          <a:xfrm>
            <a:off x="9305921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CFC95B-C0E3-4704-A9A4-8DF300DBB4B9}" type="slidenum">
              <a:t>11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  <p:pic>
        <p:nvPicPr>
          <p:cNvPr id="10" name="그림 12">
            <a:extLst>
              <a:ext uri="{FF2B5EF4-FFF2-40B4-BE49-F238E27FC236}">
                <a16:creationId xmlns:a16="http://schemas.microsoft.com/office/drawing/2014/main" id="{09FC7421-9744-D67A-C967-C0535F238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049" y="3293495"/>
            <a:ext cx="2998024" cy="31502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78DDFFE5-FB7A-10C4-0B68-5B551C04DE67}"/>
              </a:ext>
            </a:extLst>
          </p:cNvPr>
          <p:cNvGrpSpPr/>
          <p:nvPr/>
        </p:nvGrpSpPr>
        <p:grpSpPr>
          <a:xfrm>
            <a:off x="142875" y="209553"/>
            <a:ext cx="11915774" cy="6648446"/>
            <a:chOff x="142875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0352B4D5-B8C0-143F-0500-1F567310AA76}"/>
                </a:ext>
              </a:extLst>
            </p:cNvPr>
            <p:cNvSpPr/>
            <p:nvPr/>
          </p:nvSpPr>
          <p:spPr>
            <a:xfrm>
              <a:off x="142875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9D0E0EBB-F1FE-2200-B77F-32912AA70EAA}"/>
                </a:ext>
              </a:extLst>
            </p:cNvPr>
            <p:cNvSpPr/>
            <p:nvPr/>
          </p:nvSpPr>
          <p:spPr>
            <a:xfrm>
              <a:off x="142875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28F99D78-75F4-A70D-CFC1-AC832F6063FC}"/>
                </a:ext>
              </a:extLst>
            </p:cNvPr>
            <p:cNvSpPr/>
            <p:nvPr/>
          </p:nvSpPr>
          <p:spPr>
            <a:xfrm>
              <a:off x="323853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501D9CD9-B260-77D6-3D2E-22A5D1339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239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FF8171FD-2E55-083A-0A5C-746C312138D0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제안 방법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슬라이드 번호 개체 틀 3">
            <a:extLst>
              <a:ext uri="{FF2B5EF4-FFF2-40B4-BE49-F238E27FC236}">
                <a16:creationId xmlns:a16="http://schemas.microsoft.com/office/drawing/2014/main" id="{16A7F08D-B24A-15F5-F516-9B475AF6FDF1}"/>
              </a:ext>
            </a:extLst>
          </p:cNvPr>
          <p:cNvSpPr txBox="1"/>
          <p:nvPr/>
        </p:nvSpPr>
        <p:spPr>
          <a:xfrm>
            <a:off x="9305921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A83FA2-7E75-4424-9961-CFFA891A8E57}" type="slidenum">
              <a:t>12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직사각형 4">
            <a:extLst>
              <a:ext uri="{FF2B5EF4-FFF2-40B4-BE49-F238E27FC236}">
                <a16:creationId xmlns:a16="http://schemas.microsoft.com/office/drawing/2014/main" id="{C18B42C5-206E-A6A0-2F69-E68932062644}"/>
              </a:ext>
            </a:extLst>
          </p:cNvPr>
          <p:cNvSpPr/>
          <p:nvPr/>
        </p:nvSpPr>
        <p:spPr>
          <a:xfrm>
            <a:off x="904314" y="1408797"/>
            <a:ext cx="10161480" cy="60991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제안 방법</a:t>
            </a:r>
            <a:endParaRPr lang="en-US" sz="20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</p:txBody>
      </p:sp>
      <p:pic>
        <p:nvPicPr>
          <p:cNvPr id="10" name="그림 14">
            <a:extLst>
              <a:ext uri="{FF2B5EF4-FFF2-40B4-BE49-F238E27FC236}">
                <a16:creationId xmlns:a16="http://schemas.microsoft.com/office/drawing/2014/main" id="{7B55B4B0-4343-4A8B-420E-E156C2FF8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512" y="2703597"/>
            <a:ext cx="5114330" cy="30773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" descr="https://blog.kakaocdn.net/dn/cMqq0O/btqBFNcS3vP/TkehwBGKq51Tx7SwLHkt7k/img.png">
            <a:extLst>
              <a:ext uri="{FF2B5EF4-FFF2-40B4-BE49-F238E27FC236}">
                <a16:creationId xmlns:a16="http://schemas.microsoft.com/office/drawing/2014/main" id="{D7467DC6-F9A5-5CFD-043D-2119EF4E92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70719" y="2296396"/>
            <a:ext cx="5114330" cy="44584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직사각형 12">
            <a:extLst>
              <a:ext uri="{FF2B5EF4-FFF2-40B4-BE49-F238E27FC236}">
                <a16:creationId xmlns:a16="http://schemas.microsoft.com/office/drawing/2014/main" id="{6871C549-4ADB-969B-F94D-A07DAFB1C5D1}"/>
              </a:ext>
            </a:extLst>
          </p:cNvPr>
          <p:cNvSpPr/>
          <p:nvPr/>
        </p:nvSpPr>
        <p:spPr>
          <a:xfrm>
            <a:off x="1825233" y="2710647"/>
            <a:ext cx="459485" cy="3511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262626"/>
                </a:solidFill>
                <a:uFillTx/>
                <a:latin typeface="맑은 고딕"/>
                <a:ea typeface="맑은 고딕" pitchFamily="34"/>
              </a:rPr>
              <a:t>RPN</a:t>
            </a:r>
          </a:p>
        </p:txBody>
      </p:sp>
      <p:sp>
        <p:nvSpPr>
          <p:cNvPr id="13" name="화살표: 오른쪽 13">
            <a:extLst>
              <a:ext uri="{FF2B5EF4-FFF2-40B4-BE49-F238E27FC236}">
                <a16:creationId xmlns:a16="http://schemas.microsoft.com/office/drawing/2014/main" id="{8D56BF8F-E818-9087-1CB6-DB0A88884261}"/>
              </a:ext>
            </a:extLst>
          </p:cNvPr>
          <p:cNvSpPr/>
          <p:nvPr/>
        </p:nvSpPr>
        <p:spPr>
          <a:xfrm>
            <a:off x="4405652" y="4067443"/>
            <a:ext cx="1904868" cy="349648"/>
          </a:xfrm>
          <a:custGeom>
            <a:avLst>
              <a:gd name="f0" fmla="val 19049"/>
              <a:gd name="f1" fmla="val 7782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4" name="액자 18">
            <a:extLst>
              <a:ext uri="{FF2B5EF4-FFF2-40B4-BE49-F238E27FC236}">
                <a16:creationId xmlns:a16="http://schemas.microsoft.com/office/drawing/2014/main" id="{246CF828-1A04-850A-C884-56A7D97C45B8}"/>
              </a:ext>
            </a:extLst>
          </p:cNvPr>
          <p:cNvSpPr/>
          <p:nvPr/>
        </p:nvSpPr>
        <p:spPr>
          <a:xfrm>
            <a:off x="767154" y="2274268"/>
            <a:ext cx="5217895" cy="4421562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61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5" name="직사각형 10">
            <a:extLst>
              <a:ext uri="{FF2B5EF4-FFF2-40B4-BE49-F238E27FC236}">
                <a16:creationId xmlns:a16="http://schemas.microsoft.com/office/drawing/2014/main" id="{A19E688C-BB83-5539-57BE-365891BE41EB}"/>
              </a:ext>
            </a:extLst>
          </p:cNvPr>
          <p:cNvSpPr/>
          <p:nvPr/>
        </p:nvSpPr>
        <p:spPr>
          <a:xfrm>
            <a:off x="1730456" y="3005203"/>
            <a:ext cx="1706809" cy="3511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262626"/>
                </a:solidFill>
                <a:uFillTx/>
                <a:latin typeface="맑은 고딕"/>
                <a:ea typeface="맑은 고딕" pitchFamily="34"/>
              </a:rPr>
              <a:t>prediction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7D699872-2A1C-0939-910B-F8AC38862005}"/>
              </a:ext>
            </a:extLst>
          </p:cNvPr>
          <p:cNvGrpSpPr/>
          <p:nvPr/>
        </p:nvGrpSpPr>
        <p:grpSpPr>
          <a:xfrm>
            <a:off x="142875" y="209553"/>
            <a:ext cx="11915774" cy="6648446"/>
            <a:chOff x="142875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C2403B0A-7939-9E8D-D71F-EE01DDF8C539}"/>
                </a:ext>
              </a:extLst>
            </p:cNvPr>
            <p:cNvSpPr/>
            <p:nvPr/>
          </p:nvSpPr>
          <p:spPr>
            <a:xfrm>
              <a:off x="142875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865ECE90-4DFB-36C5-AAA7-FE46B6AC5FAA}"/>
                </a:ext>
              </a:extLst>
            </p:cNvPr>
            <p:cNvSpPr/>
            <p:nvPr/>
          </p:nvSpPr>
          <p:spPr>
            <a:xfrm>
              <a:off x="142875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36C858A0-651A-747D-9BC0-88197A5FED4B}"/>
                </a:ext>
              </a:extLst>
            </p:cNvPr>
            <p:cNvSpPr/>
            <p:nvPr/>
          </p:nvSpPr>
          <p:spPr>
            <a:xfrm>
              <a:off x="323853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CB1B85C5-5722-26B1-5097-22F9D1FCA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239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50A68ABC-E983-AA3B-BC5A-A05227EFDDBD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제안 방법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슬라이드 번호 개체 틀 3">
            <a:extLst>
              <a:ext uri="{FF2B5EF4-FFF2-40B4-BE49-F238E27FC236}">
                <a16:creationId xmlns:a16="http://schemas.microsoft.com/office/drawing/2014/main" id="{BA358BF7-A861-3FCA-F784-2F1ECE11CF58}"/>
              </a:ext>
            </a:extLst>
          </p:cNvPr>
          <p:cNvSpPr txBox="1"/>
          <p:nvPr/>
        </p:nvSpPr>
        <p:spPr>
          <a:xfrm>
            <a:off x="9305921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E58291-B9D4-4224-B9B5-74E268DC9F4D}" type="slidenum">
              <a:t>13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직사각형 4">
            <a:extLst>
              <a:ext uri="{FF2B5EF4-FFF2-40B4-BE49-F238E27FC236}">
                <a16:creationId xmlns:a16="http://schemas.microsoft.com/office/drawing/2014/main" id="{629791CE-43BB-75F3-3AEA-CAA853A2262E}"/>
              </a:ext>
            </a:extLst>
          </p:cNvPr>
          <p:cNvSpPr/>
          <p:nvPr/>
        </p:nvSpPr>
        <p:spPr>
          <a:xfrm>
            <a:off x="904314" y="1408797"/>
            <a:ext cx="10161480" cy="60991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제안 방법</a:t>
            </a:r>
            <a:endParaRPr lang="en-US" sz="20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</p:txBody>
      </p:sp>
      <p:pic>
        <p:nvPicPr>
          <p:cNvPr id="10" name="그림 14">
            <a:extLst>
              <a:ext uri="{FF2B5EF4-FFF2-40B4-BE49-F238E27FC236}">
                <a16:creationId xmlns:a16="http://schemas.microsoft.com/office/drawing/2014/main" id="{27B73429-FFD8-29FB-8AAA-C5B3E8AB1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512" y="2703597"/>
            <a:ext cx="5114330" cy="30773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그림 15">
            <a:extLst>
              <a:ext uri="{FF2B5EF4-FFF2-40B4-BE49-F238E27FC236}">
                <a16:creationId xmlns:a16="http://schemas.microsoft.com/office/drawing/2014/main" id="{E68F4E54-B804-DEC8-11EA-E94A82333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896" y="2371715"/>
            <a:ext cx="3686952" cy="38741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직사각형 9">
            <a:extLst>
              <a:ext uri="{FF2B5EF4-FFF2-40B4-BE49-F238E27FC236}">
                <a16:creationId xmlns:a16="http://schemas.microsoft.com/office/drawing/2014/main" id="{902E2C92-CB61-11DF-AF56-EE5610BF59E9}"/>
              </a:ext>
            </a:extLst>
          </p:cNvPr>
          <p:cNvSpPr/>
          <p:nvPr/>
        </p:nvSpPr>
        <p:spPr>
          <a:xfrm>
            <a:off x="10166966" y="3109627"/>
            <a:ext cx="393082" cy="3511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262626"/>
                </a:solidFill>
                <a:uFillTx/>
                <a:latin typeface="맑은 고딕"/>
                <a:ea typeface="맑은 고딕" pitchFamily="34"/>
              </a:rPr>
              <a:t>1*1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EEB4714-EE71-E5B5-340C-16071ABA0BF2}"/>
              </a:ext>
            </a:extLst>
          </p:cNvPr>
          <p:cNvSpPr/>
          <p:nvPr/>
        </p:nvSpPr>
        <p:spPr>
          <a:xfrm>
            <a:off x="7253313" y="4443170"/>
            <a:ext cx="712811" cy="3511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262626"/>
                </a:solidFill>
                <a:uFillTx/>
                <a:latin typeface="맑은 고딕"/>
                <a:ea typeface="맑은 고딕" pitchFamily="34"/>
              </a:rPr>
              <a:t>3*3 </a:t>
            </a:r>
            <a:r>
              <a:rPr lang="ko-KR" sz="1000" b="1" i="0" u="none" strike="noStrike" kern="1200" cap="none" spc="0" baseline="0">
                <a:solidFill>
                  <a:srgbClr val="262626"/>
                </a:solidFill>
                <a:uFillTx/>
                <a:latin typeface="맑은 고딕"/>
                <a:ea typeface="맑은 고딕" pitchFamily="34"/>
              </a:rPr>
              <a:t>크기</a:t>
            </a:r>
            <a:endParaRPr lang="en-US" sz="1000" b="1" i="0" u="none" strike="noStrike" kern="1200" cap="none" spc="0" baseline="0">
              <a:solidFill>
                <a:srgbClr val="262626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4" name="액자 18">
            <a:extLst>
              <a:ext uri="{FF2B5EF4-FFF2-40B4-BE49-F238E27FC236}">
                <a16:creationId xmlns:a16="http://schemas.microsoft.com/office/drawing/2014/main" id="{8B2EDD27-0AFD-9E63-7E6C-DECE16D979B9}"/>
              </a:ext>
            </a:extLst>
          </p:cNvPr>
          <p:cNvSpPr/>
          <p:nvPr/>
        </p:nvSpPr>
        <p:spPr>
          <a:xfrm>
            <a:off x="6310512" y="2342583"/>
            <a:ext cx="5297713" cy="3815379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61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5" name="화살표: 오른쪽 8">
            <a:extLst>
              <a:ext uri="{FF2B5EF4-FFF2-40B4-BE49-F238E27FC236}">
                <a16:creationId xmlns:a16="http://schemas.microsoft.com/office/drawing/2014/main" id="{E3412494-EE13-5DCA-6DB7-C91CB5E4D61F}"/>
              </a:ext>
            </a:extLst>
          </p:cNvPr>
          <p:cNvSpPr/>
          <p:nvPr/>
        </p:nvSpPr>
        <p:spPr>
          <a:xfrm>
            <a:off x="3502627" y="3693115"/>
            <a:ext cx="2593375" cy="305290"/>
          </a:xfrm>
          <a:custGeom>
            <a:avLst>
              <a:gd name="f0" fmla="val 19964"/>
              <a:gd name="f1" fmla="val 7782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6" name="직사각형 10">
            <a:extLst>
              <a:ext uri="{FF2B5EF4-FFF2-40B4-BE49-F238E27FC236}">
                <a16:creationId xmlns:a16="http://schemas.microsoft.com/office/drawing/2014/main" id="{178508DE-71FD-65ED-79B7-0A6D16BEF76B}"/>
              </a:ext>
            </a:extLst>
          </p:cNvPr>
          <p:cNvSpPr/>
          <p:nvPr/>
        </p:nvSpPr>
        <p:spPr>
          <a:xfrm>
            <a:off x="10166966" y="3691222"/>
            <a:ext cx="393082" cy="3511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262626"/>
                </a:solidFill>
                <a:uFillTx/>
                <a:latin typeface="맑은 고딕"/>
                <a:ea typeface="맑은 고딕" pitchFamily="34"/>
              </a:rPr>
              <a:t>2*1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B861937-1396-14EA-B06E-3A7F711055EF}"/>
              </a:ext>
            </a:extLst>
          </p:cNvPr>
          <p:cNvSpPr/>
          <p:nvPr/>
        </p:nvSpPr>
        <p:spPr>
          <a:xfrm>
            <a:off x="9999009" y="4195139"/>
            <a:ext cx="393082" cy="3511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262626"/>
                </a:solidFill>
                <a:uFillTx/>
                <a:latin typeface="맑은 고딕"/>
                <a:ea typeface="맑은 고딕" pitchFamily="34"/>
              </a:rPr>
              <a:t>1*2</a:t>
            </a:r>
          </a:p>
        </p:txBody>
      </p:sp>
      <p:sp>
        <p:nvSpPr>
          <p:cNvPr id="18" name="직사각형 19">
            <a:extLst>
              <a:ext uri="{FF2B5EF4-FFF2-40B4-BE49-F238E27FC236}">
                <a16:creationId xmlns:a16="http://schemas.microsoft.com/office/drawing/2014/main" id="{BDE653F9-23FE-462D-E32A-8DC3E86944DD}"/>
              </a:ext>
            </a:extLst>
          </p:cNvPr>
          <p:cNvSpPr/>
          <p:nvPr/>
        </p:nvSpPr>
        <p:spPr>
          <a:xfrm>
            <a:off x="10285802" y="2530263"/>
            <a:ext cx="1181898" cy="3511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262626"/>
                </a:solidFill>
                <a:uFillTx/>
                <a:latin typeface="맑은 고딕"/>
                <a:ea typeface="맑은 고딕" pitchFamily="34"/>
              </a:rPr>
              <a:t>3 scale, 3 ratio</a:t>
            </a:r>
          </a:p>
        </p:txBody>
      </p:sp>
      <p:sp>
        <p:nvSpPr>
          <p:cNvPr id="19" name="직사각형 20">
            <a:extLst>
              <a:ext uri="{FF2B5EF4-FFF2-40B4-BE49-F238E27FC236}">
                <a16:creationId xmlns:a16="http://schemas.microsoft.com/office/drawing/2014/main" id="{05E29CEC-26A5-B504-1AEF-A9D8010310CE}"/>
              </a:ext>
            </a:extLst>
          </p:cNvPr>
          <p:cNvSpPr/>
          <p:nvPr/>
        </p:nvSpPr>
        <p:spPr>
          <a:xfrm>
            <a:off x="6475149" y="2558884"/>
            <a:ext cx="1367256" cy="3511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262626"/>
                </a:solidFill>
                <a:uFillTx/>
                <a:latin typeface="맑은 고딕"/>
                <a:ea typeface="맑은 고딕" pitchFamily="34"/>
              </a:rPr>
              <a:t>classification layer</a:t>
            </a:r>
          </a:p>
        </p:txBody>
      </p:sp>
      <p:sp>
        <p:nvSpPr>
          <p:cNvPr id="20" name="직사각형 21">
            <a:extLst>
              <a:ext uri="{FF2B5EF4-FFF2-40B4-BE49-F238E27FC236}">
                <a16:creationId xmlns:a16="http://schemas.microsoft.com/office/drawing/2014/main" id="{D079EF41-87C0-0647-45A7-7BC532F321BD}"/>
              </a:ext>
            </a:extLst>
          </p:cNvPr>
          <p:cNvSpPr/>
          <p:nvPr/>
        </p:nvSpPr>
        <p:spPr>
          <a:xfrm>
            <a:off x="7989295" y="2555491"/>
            <a:ext cx="1181898" cy="3511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262626"/>
                </a:solidFill>
                <a:uFillTx/>
                <a:latin typeface="맑은 고딕"/>
                <a:ea typeface="맑은 고딕" pitchFamily="34"/>
              </a:rPr>
              <a:t>regression layer</a:t>
            </a:r>
          </a:p>
        </p:txBody>
      </p:sp>
      <p:sp>
        <p:nvSpPr>
          <p:cNvPr id="21" name="직사각형 22">
            <a:extLst>
              <a:ext uri="{FF2B5EF4-FFF2-40B4-BE49-F238E27FC236}">
                <a16:creationId xmlns:a16="http://schemas.microsoft.com/office/drawing/2014/main" id="{0E152ECA-9B0A-F3D1-DF76-743363F5BE59}"/>
              </a:ext>
            </a:extLst>
          </p:cNvPr>
          <p:cNvSpPr/>
          <p:nvPr/>
        </p:nvSpPr>
        <p:spPr>
          <a:xfrm>
            <a:off x="6310512" y="1965548"/>
            <a:ext cx="1266764" cy="3511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262626"/>
                </a:solidFill>
                <a:uFillTx/>
                <a:latin typeface="맑은 고딕"/>
                <a:ea typeface="맑은 고딕" pitchFamily="34"/>
              </a:rPr>
              <a:t>RPN Network</a:t>
            </a:r>
          </a:p>
        </p:txBody>
      </p:sp>
      <p:sp>
        <p:nvSpPr>
          <p:cNvPr id="22" name="직사각형 23">
            <a:extLst>
              <a:ext uri="{FF2B5EF4-FFF2-40B4-BE49-F238E27FC236}">
                <a16:creationId xmlns:a16="http://schemas.microsoft.com/office/drawing/2014/main" id="{AC22B49E-0856-EC44-4CBA-2DB8765750AA}"/>
              </a:ext>
            </a:extLst>
          </p:cNvPr>
          <p:cNvSpPr/>
          <p:nvPr/>
        </p:nvSpPr>
        <p:spPr>
          <a:xfrm>
            <a:off x="8505154" y="3585517"/>
            <a:ext cx="767519" cy="3511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262626"/>
                </a:solidFill>
                <a:uFillTx/>
                <a:latin typeface="맑은 고딕"/>
                <a:ea typeface="맑은 고딕" pitchFamily="34"/>
              </a:rPr>
              <a:t>mapping</a:t>
            </a:r>
          </a:p>
        </p:txBody>
      </p:sp>
      <p:sp>
        <p:nvSpPr>
          <p:cNvPr id="23" name="직사각형 24">
            <a:extLst>
              <a:ext uri="{FF2B5EF4-FFF2-40B4-BE49-F238E27FC236}">
                <a16:creationId xmlns:a16="http://schemas.microsoft.com/office/drawing/2014/main" id="{2549684D-5C7A-149F-1C56-99C2714B50A6}"/>
              </a:ext>
            </a:extLst>
          </p:cNvPr>
          <p:cNvSpPr/>
          <p:nvPr/>
        </p:nvSpPr>
        <p:spPr>
          <a:xfrm>
            <a:off x="7149538" y="2283302"/>
            <a:ext cx="1532625" cy="3511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262626"/>
                </a:solidFill>
                <a:uFillTx/>
                <a:latin typeface="맑은 고딕"/>
                <a:ea typeface="맑은 고딕" pitchFamily="34"/>
              </a:rPr>
              <a:t>NMS </a:t>
            </a:r>
            <a:r>
              <a:rPr lang="ko-KR" sz="1000" b="1" i="0" u="none" strike="noStrike" kern="1200" cap="none" spc="0" baseline="0">
                <a:solidFill>
                  <a:srgbClr val="262626"/>
                </a:solidFill>
                <a:uFillTx/>
                <a:latin typeface="맑은 고딕"/>
                <a:ea typeface="맑은 고딕" pitchFamily="34"/>
              </a:rPr>
              <a:t>진행 후</a:t>
            </a:r>
            <a:r>
              <a:rPr lang="en-US" sz="1000" b="1" i="0" u="none" strike="noStrike" kern="1200" cap="none" spc="0" baseline="0">
                <a:solidFill>
                  <a:srgbClr val="262626"/>
                </a:solidFill>
                <a:uFillTx/>
                <a:latin typeface="맑은 고딕"/>
                <a:ea typeface="맑은 고딕" pitchFamily="34"/>
              </a:rPr>
              <a:t> RoI </a:t>
            </a:r>
            <a:r>
              <a:rPr lang="ko-KR" sz="1000" b="1" i="0" u="none" strike="noStrike" kern="1200" cap="none" spc="0" baseline="0">
                <a:solidFill>
                  <a:srgbClr val="262626"/>
                </a:solidFill>
                <a:uFillTx/>
                <a:latin typeface="맑은 고딕"/>
                <a:ea typeface="맑은 고딕" pitchFamily="34"/>
              </a:rPr>
              <a:t>제안</a:t>
            </a:r>
            <a:endParaRPr lang="en-US" sz="1000" b="1" i="0" u="none" strike="noStrike" kern="1200" cap="none" spc="0" baseline="0">
              <a:solidFill>
                <a:srgbClr val="262626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575D31C2-E724-5A52-99CA-9BDF1AE4C891}"/>
              </a:ext>
            </a:extLst>
          </p:cNvPr>
          <p:cNvGrpSpPr/>
          <p:nvPr/>
        </p:nvGrpSpPr>
        <p:grpSpPr>
          <a:xfrm>
            <a:off x="142875" y="209553"/>
            <a:ext cx="11915774" cy="6648446"/>
            <a:chOff x="142875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659EAA58-32BE-5081-9FD4-3F4632A85E27}"/>
                </a:ext>
              </a:extLst>
            </p:cNvPr>
            <p:cNvSpPr/>
            <p:nvPr/>
          </p:nvSpPr>
          <p:spPr>
            <a:xfrm>
              <a:off x="142875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2F7A941A-6C1C-1024-0561-08A313B31CB2}"/>
                </a:ext>
              </a:extLst>
            </p:cNvPr>
            <p:cNvSpPr/>
            <p:nvPr/>
          </p:nvSpPr>
          <p:spPr>
            <a:xfrm>
              <a:off x="142875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7177C691-3101-F2FE-B24E-A63D85819531}"/>
                </a:ext>
              </a:extLst>
            </p:cNvPr>
            <p:cNvSpPr/>
            <p:nvPr/>
          </p:nvSpPr>
          <p:spPr>
            <a:xfrm>
              <a:off x="323853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53B59CCB-CD9E-E5AE-A19C-95F27C3D7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239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49F01207-5773-EF69-D376-D7B430C2A8E4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실험 검증</a:t>
            </a: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 &amp; </a:t>
            </a:r>
            <a:r>
              <a:rPr lang="ko-KR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결과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081B10EE-5047-789C-6F49-F66D85CD433D}"/>
              </a:ext>
            </a:extLst>
          </p:cNvPr>
          <p:cNvSpPr/>
          <p:nvPr/>
        </p:nvSpPr>
        <p:spPr>
          <a:xfrm>
            <a:off x="904314" y="1408797"/>
            <a:ext cx="10765176" cy="47117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실험 검증</a:t>
            </a:r>
            <a:r>
              <a:rPr lang="en-US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&amp; </a:t>
            </a: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결과</a:t>
            </a:r>
            <a:endParaRPr lang="en-US" sz="20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[Datasets]</a:t>
            </a:r>
          </a:p>
          <a:p>
            <a:pPr marL="228600" marR="0" lvl="0" indent="-22860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PASCAL VOC 2007</a:t>
            </a: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총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20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개의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class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를 가지고 있음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5k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개의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tarin, validation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데이터셋을 가지고 있음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5k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개의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test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데이터셋을 가지고 있음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60k mini-batch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에 대해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learning rate : 0.001</a:t>
            </a: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20k mini-batch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에 대해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learning rate : 0.0001</a:t>
            </a: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momentum : 0.9</a:t>
            </a: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weight decay : 0.0005</a:t>
            </a:r>
          </a:p>
        </p:txBody>
      </p:sp>
      <p:sp>
        <p:nvSpPr>
          <p:cNvPr id="9" name="슬라이드 번호 개체 틀 3">
            <a:extLst>
              <a:ext uri="{FF2B5EF4-FFF2-40B4-BE49-F238E27FC236}">
                <a16:creationId xmlns:a16="http://schemas.microsoft.com/office/drawing/2014/main" id="{4C8ADA40-38AA-A644-DFD0-ADD4A4179B32}"/>
              </a:ext>
            </a:extLst>
          </p:cNvPr>
          <p:cNvSpPr txBox="1"/>
          <p:nvPr/>
        </p:nvSpPr>
        <p:spPr>
          <a:xfrm>
            <a:off x="9305921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D879C-4B72-4024-89A5-3778C94EE115}" type="slidenum">
              <a:t>14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0" name="직사각형 4">
            <a:extLst>
              <a:ext uri="{FF2B5EF4-FFF2-40B4-BE49-F238E27FC236}">
                <a16:creationId xmlns:a16="http://schemas.microsoft.com/office/drawing/2014/main" id="{E3A71020-DD55-926F-AF21-4CDE334713FE}"/>
              </a:ext>
            </a:extLst>
          </p:cNvPr>
          <p:cNvSpPr/>
          <p:nvPr/>
        </p:nvSpPr>
        <p:spPr>
          <a:xfrm>
            <a:off x="6125940" y="2792742"/>
            <a:ext cx="3695703" cy="37268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2. MS COCO</a:t>
            </a: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총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80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개의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class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를 가지고 있음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80k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개의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train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데이터셋을 가지고 있음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40k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개의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validation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데이터셋을 가지고 있음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20k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개의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test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데이터셋을 가지고 있음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240k mini-batch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에 대해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learning rate : 0.003</a:t>
            </a: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80k mini-batch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에 대해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learning rate : 0.0003</a:t>
            </a: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momentum : 0.9</a:t>
            </a: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weight decay : 0.0005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C3C302D7-4DD2-62DF-3A65-D5043C61D12B}"/>
              </a:ext>
            </a:extLst>
          </p:cNvPr>
          <p:cNvGrpSpPr/>
          <p:nvPr/>
        </p:nvGrpSpPr>
        <p:grpSpPr>
          <a:xfrm>
            <a:off x="142875" y="209553"/>
            <a:ext cx="11915774" cy="6648446"/>
            <a:chOff x="142875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63815A64-495D-E103-19B3-8B8240177167}"/>
                </a:ext>
              </a:extLst>
            </p:cNvPr>
            <p:cNvSpPr/>
            <p:nvPr/>
          </p:nvSpPr>
          <p:spPr>
            <a:xfrm>
              <a:off x="142875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9230733C-FB70-35BD-724A-EAB98693FDDC}"/>
                </a:ext>
              </a:extLst>
            </p:cNvPr>
            <p:cNvSpPr/>
            <p:nvPr/>
          </p:nvSpPr>
          <p:spPr>
            <a:xfrm>
              <a:off x="142875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06843872-9A81-F0B2-3B9B-794CC006420C}"/>
                </a:ext>
              </a:extLst>
            </p:cNvPr>
            <p:cNvSpPr/>
            <p:nvPr/>
          </p:nvSpPr>
          <p:spPr>
            <a:xfrm>
              <a:off x="323853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48171A09-B3C7-0635-2AD2-B0C1C67F0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239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28A20681-23A5-9FDA-4FE3-E1940D2FD406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실험 검증</a:t>
            </a: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 &amp; </a:t>
            </a:r>
            <a:r>
              <a:rPr lang="ko-KR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결과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28727D45-5914-D708-9937-E893B1CF844E}"/>
              </a:ext>
            </a:extLst>
          </p:cNvPr>
          <p:cNvSpPr/>
          <p:nvPr/>
        </p:nvSpPr>
        <p:spPr>
          <a:xfrm>
            <a:off x="904314" y="1408797"/>
            <a:ext cx="10455944" cy="101842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실험 검증</a:t>
            </a:r>
            <a:r>
              <a:rPr lang="en-US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&amp; </a:t>
            </a: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결과</a:t>
            </a:r>
            <a:endParaRPr lang="en-US" sz="20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슬라이드 번호 개체 틀 3">
            <a:extLst>
              <a:ext uri="{FF2B5EF4-FFF2-40B4-BE49-F238E27FC236}">
                <a16:creationId xmlns:a16="http://schemas.microsoft.com/office/drawing/2014/main" id="{300313FA-C0F8-0811-FFED-1AFA25592559}"/>
              </a:ext>
            </a:extLst>
          </p:cNvPr>
          <p:cNvSpPr txBox="1"/>
          <p:nvPr/>
        </p:nvSpPr>
        <p:spPr>
          <a:xfrm>
            <a:off x="9305921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AB7E91-86E0-4E26-99C5-04CE2AFAB823}" type="slidenum">
              <a:t>15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F3E033DC-D191-5DBE-A0B9-FBD85570E268}"/>
              </a:ext>
            </a:extLst>
          </p:cNvPr>
          <p:cNvSpPr txBox="1"/>
          <p:nvPr/>
        </p:nvSpPr>
        <p:spPr>
          <a:xfrm>
            <a:off x="2153722" y="2112629"/>
            <a:ext cx="230397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PASCAL VOC 2007 Test </a:t>
            </a:r>
            <a:r>
              <a:rPr lang="ko-KR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결과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ACB67F77-DCB4-64B8-B8F8-2D9BD17F0F65}"/>
              </a:ext>
            </a:extLst>
          </p:cNvPr>
          <p:cNvSpPr txBox="1"/>
          <p:nvPr/>
        </p:nvSpPr>
        <p:spPr>
          <a:xfrm>
            <a:off x="3015554" y="5856796"/>
            <a:ext cx="6233464" cy="7882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-&gt; 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논문에서 제안한</a:t>
            </a: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method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를 사용했을 때</a:t>
            </a: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, 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성능이 충분히 좋아진 것을 알 수 있음</a:t>
            </a:r>
            <a:endParaRPr lang="en-US" sz="105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-&gt; Convolution layer feature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를</a:t>
            </a: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sharing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할 때</a:t>
            </a: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, 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성능이 좋은 것을 알 수 있음</a:t>
            </a:r>
            <a:endParaRPr lang="en-US" sz="105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-&gt; Classification layer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와</a:t>
            </a: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regression layer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가 있을 때 성능이 더 좋은 것을 알 수 있음</a:t>
            </a:r>
          </a:p>
        </p:txBody>
      </p:sp>
      <p:pic>
        <p:nvPicPr>
          <p:cNvPr id="12" name="그림 4">
            <a:extLst>
              <a:ext uri="{FF2B5EF4-FFF2-40B4-BE49-F238E27FC236}">
                <a16:creationId xmlns:a16="http://schemas.microsoft.com/office/drawing/2014/main" id="{C3DEBF47-63B0-045F-407D-2DD4B848D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372" y="2502776"/>
            <a:ext cx="7032549" cy="31872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액자 13">
            <a:extLst>
              <a:ext uri="{FF2B5EF4-FFF2-40B4-BE49-F238E27FC236}">
                <a16:creationId xmlns:a16="http://schemas.microsoft.com/office/drawing/2014/main" id="{059ABEF6-B190-1305-8965-9CF5ED9BE849}"/>
              </a:ext>
            </a:extLst>
          </p:cNvPr>
          <p:cNvSpPr/>
          <p:nvPr/>
        </p:nvSpPr>
        <p:spPr>
          <a:xfrm>
            <a:off x="7665716" y="3505196"/>
            <a:ext cx="426723" cy="190496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9368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4" name="액자 8">
            <a:extLst>
              <a:ext uri="{FF2B5EF4-FFF2-40B4-BE49-F238E27FC236}">
                <a16:creationId xmlns:a16="http://schemas.microsoft.com/office/drawing/2014/main" id="{6D9A4B8A-D544-0327-5E00-FE94BAE48E9E}"/>
              </a:ext>
            </a:extLst>
          </p:cNvPr>
          <p:cNvSpPr/>
          <p:nvPr/>
        </p:nvSpPr>
        <p:spPr>
          <a:xfrm>
            <a:off x="6827523" y="4223503"/>
            <a:ext cx="1264916" cy="190496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9368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5" name="액자 10">
            <a:extLst>
              <a:ext uri="{FF2B5EF4-FFF2-40B4-BE49-F238E27FC236}">
                <a16:creationId xmlns:a16="http://schemas.microsoft.com/office/drawing/2014/main" id="{C267D50D-9704-BD8E-F824-98A66AE1D1A7}"/>
              </a:ext>
            </a:extLst>
          </p:cNvPr>
          <p:cNvSpPr/>
          <p:nvPr/>
        </p:nvSpPr>
        <p:spPr>
          <a:xfrm>
            <a:off x="6827523" y="5501524"/>
            <a:ext cx="1264916" cy="188476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9368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A2EFB051-82BD-25E7-C03A-CB66741DC478}"/>
              </a:ext>
            </a:extLst>
          </p:cNvPr>
          <p:cNvSpPr txBox="1"/>
          <p:nvPr/>
        </p:nvSpPr>
        <p:spPr>
          <a:xfrm>
            <a:off x="2965984" y="3184745"/>
            <a:ext cx="1009113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Selective Search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F676EB72-CDD6-2916-2269-698623BBECEF}"/>
              </a:ext>
            </a:extLst>
          </p:cNvPr>
          <p:cNvSpPr txBox="1"/>
          <p:nvPr/>
        </p:nvSpPr>
        <p:spPr>
          <a:xfrm>
            <a:off x="3205474" y="3322627"/>
            <a:ext cx="742410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EgdeBoxes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6FBA15BF-70CD-B1EF-18B6-CB83571F5E7B}"/>
              </a:ext>
            </a:extLst>
          </p:cNvPr>
          <p:cNvSpPr txBox="1"/>
          <p:nvPr/>
        </p:nvSpPr>
        <p:spPr>
          <a:xfrm>
            <a:off x="2681514" y="3503432"/>
            <a:ext cx="901973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Faster R-CNN</a:t>
            </a: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F26CD111-8DAA-5EB8-FD13-AEBB442AAB82}"/>
              </a:ext>
            </a:extLst>
          </p:cNvPr>
          <p:cNvSpPr txBox="1"/>
          <p:nvPr/>
        </p:nvSpPr>
        <p:spPr>
          <a:xfrm>
            <a:off x="1866034" y="4795506"/>
            <a:ext cx="1439677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Ablation study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-&gt; no Classification layer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B3470378-F549-A499-35AC-39BF6B9FF9DF}"/>
              </a:ext>
            </a:extLst>
          </p:cNvPr>
          <p:cNvSpPr txBox="1"/>
          <p:nvPr/>
        </p:nvSpPr>
        <p:spPr>
          <a:xfrm>
            <a:off x="2435092" y="4318747"/>
            <a:ext cx="901973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Faster R-CNN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0453BA9C-E30C-D8AA-518E-BE097B1E5838}"/>
              </a:ext>
            </a:extLst>
          </p:cNvPr>
          <p:cNvSpPr txBox="1"/>
          <p:nvPr/>
        </p:nvSpPr>
        <p:spPr>
          <a:xfrm>
            <a:off x="1866034" y="5161166"/>
            <a:ext cx="1439677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Ablation study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-&gt; no Regression layer</a:t>
            </a:r>
          </a:p>
        </p:txBody>
      </p:sp>
      <p:sp>
        <p:nvSpPr>
          <p:cNvPr id="22" name="액자 24">
            <a:extLst>
              <a:ext uri="{FF2B5EF4-FFF2-40B4-BE49-F238E27FC236}">
                <a16:creationId xmlns:a16="http://schemas.microsoft.com/office/drawing/2014/main" id="{A35D541F-D69D-5143-231C-DA5BF67AC247}"/>
              </a:ext>
            </a:extLst>
          </p:cNvPr>
          <p:cNvSpPr/>
          <p:nvPr/>
        </p:nvSpPr>
        <p:spPr>
          <a:xfrm>
            <a:off x="7665716" y="3897419"/>
            <a:ext cx="426723" cy="190496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9368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3DA9286D-DD3E-CA65-D31E-5100E27F1761}"/>
              </a:ext>
            </a:extLst>
          </p:cNvPr>
          <p:cNvGrpSpPr/>
          <p:nvPr/>
        </p:nvGrpSpPr>
        <p:grpSpPr>
          <a:xfrm>
            <a:off x="142875" y="209553"/>
            <a:ext cx="11915774" cy="6648446"/>
            <a:chOff x="142875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2A8EC9FC-775F-8226-2A38-AB673CEE06CF}"/>
                </a:ext>
              </a:extLst>
            </p:cNvPr>
            <p:cNvSpPr/>
            <p:nvPr/>
          </p:nvSpPr>
          <p:spPr>
            <a:xfrm>
              <a:off x="142875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48D25D5E-EDAE-9D32-6DE5-8C672110FD84}"/>
                </a:ext>
              </a:extLst>
            </p:cNvPr>
            <p:cNvSpPr/>
            <p:nvPr/>
          </p:nvSpPr>
          <p:spPr>
            <a:xfrm>
              <a:off x="142875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25414FC2-DB21-877C-20D7-FCC8EF7BF5B2}"/>
                </a:ext>
              </a:extLst>
            </p:cNvPr>
            <p:cNvSpPr/>
            <p:nvPr/>
          </p:nvSpPr>
          <p:spPr>
            <a:xfrm>
              <a:off x="323853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491FAD14-ECAF-1682-C3C9-A9B09369E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239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C7F7787E-CA33-0DE2-A59F-CD8A2065C098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실험 검증</a:t>
            </a: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 &amp; </a:t>
            </a:r>
            <a:r>
              <a:rPr lang="ko-KR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결과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5F85F332-60D6-5882-735A-A7B02129E2B0}"/>
              </a:ext>
            </a:extLst>
          </p:cNvPr>
          <p:cNvSpPr/>
          <p:nvPr/>
        </p:nvSpPr>
        <p:spPr>
          <a:xfrm>
            <a:off x="904314" y="1408797"/>
            <a:ext cx="10455944" cy="101842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실험 검증</a:t>
            </a:r>
            <a:r>
              <a:rPr lang="en-US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&amp; </a:t>
            </a: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결과</a:t>
            </a:r>
            <a:endParaRPr lang="en-US" sz="20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슬라이드 번호 개체 틀 3">
            <a:extLst>
              <a:ext uri="{FF2B5EF4-FFF2-40B4-BE49-F238E27FC236}">
                <a16:creationId xmlns:a16="http://schemas.microsoft.com/office/drawing/2014/main" id="{C31C0126-F60B-EF27-D06A-A28A9FE981B8}"/>
              </a:ext>
            </a:extLst>
          </p:cNvPr>
          <p:cNvSpPr txBox="1"/>
          <p:nvPr/>
        </p:nvSpPr>
        <p:spPr>
          <a:xfrm>
            <a:off x="9305921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6F51C2-37A4-4E5B-AEE5-E8DEB9A94F72}" type="slidenum">
              <a:t>16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18B84057-04E8-5995-344D-70650932F816}"/>
              </a:ext>
            </a:extLst>
          </p:cNvPr>
          <p:cNvSpPr txBox="1"/>
          <p:nvPr/>
        </p:nvSpPr>
        <p:spPr>
          <a:xfrm>
            <a:off x="2139211" y="2535676"/>
            <a:ext cx="450448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PASCAL VOC 2007 with VGG-16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E2B897AC-98E7-5889-6AF5-352B354B09B4}"/>
              </a:ext>
            </a:extLst>
          </p:cNvPr>
          <p:cNvSpPr txBox="1"/>
          <p:nvPr/>
        </p:nvSpPr>
        <p:spPr>
          <a:xfrm>
            <a:off x="3887644" y="5494794"/>
            <a:ext cx="5512085" cy="5674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-&gt; Selective Search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를 사용할 때보다</a:t>
            </a: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, mAP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가 훨씬 좋아짐</a:t>
            </a:r>
            <a:endParaRPr lang="en-US" sz="105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-&gt; VGG 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기반</a:t>
            </a: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Faster R-CNN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은 압도적인 성능을 보여주는 것을 알 수 있음</a:t>
            </a:r>
          </a:p>
        </p:txBody>
      </p:sp>
      <p:pic>
        <p:nvPicPr>
          <p:cNvPr id="12" name="그림 8">
            <a:extLst>
              <a:ext uri="{FF2B5EF4-FFF2-40B4-BE49-F238E27FC236}">
                <a16:creationId xmlns:a16="http://schemas.microsoft.com/office/drawing/2014/main" id="{9091C906-4088-8FA3-AAB4-4023DAF3F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211" y="3001792"/>
            <a:ext cx="8259290" cy="21735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A97D8420-70F3-3CB8-5548-245DA4F4C56D}"/>
              </a:ext>
            </a:extLst>
          </p:cNvPr>
          <p:cNvSpPr txBox="1"/>
          <p:nvPr/>
        </p:nvSpPr>
        <p:spPr>
          <a:xfrm>
            <a:off x="3550441" y="4129256"/>
            <a:ext cx="1009113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Selective Search</a:t>
            </a:r>
          </a:p>
        </p:txBody>
      </p:sp>
      <p:sp>
        <p:nvSpPr>
          <p:cNvPr id="14" name="액자 10">
            <a:extLst>
              <a:ext uri="{FF2B5EF4-FFF2-40B4-BE49-F238E27FC236}">
                <a16:creationId xmlns:a16="http://schemas.microsoft.com/office/drawing/2014/main" id="{4360632A-F94D-2881-4BB9-13526EEF5BB2}"/>
              </a:ext>
            </a:extLst>
          </p:cNvPr>
          <p:cNvSpPr/>
          <p:nvPr/>
        </p:nvSpPr>
        <p:spPr>
          <a:xfrm>
            <a:off x="6999988" y="4046485"/>
            <a:ext cx="1572511" cy="190496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9368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5" name="액자 13">
            <a:extLst>
              <a:ext uri="{FF2B5EF4-FFF2-40B4-BE49-F238E27FC236}">
                <a16:creationId xmlns:a16="http://schemas.microsoft.com/office/drawing/2014/main" id="{C8414D42-4040-CB7E-8720-09F40101F6B1}"/>
              </a:ext>
            </a:extLst>
          </p:cNvPr>
          <p:cNvSpPr/>
          <p:nvPr/>
        </p:nvSpPr>
        <p:spPr>
          <a:xfrm>
            <a:off x="6999988" y="4618497"/>
            <a:ext cx="1572511" cy="190496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9368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6" name="액자 14">
            <a:extLst>
              <a:ext uri="{FF2B5EF4-FFF2-40B4-BE49-F238E27FC236}">
                <a16:creationId xmlns:a16="http://schemas.microsoft.com/office/drawing/2014/main" id="{F992E09E-9C53-7FE6-8A23-D92DEAE2E19E}"/>
              </a:ext>
            </a:extLst>
          </p:cNvPr>
          <p:cNvSpPr/>
          <p:nvPr/>
        </p:nvSpPr>
        <p:spPr>
          <a:xfrm>
            <a:off x="6999988" y="4246848"/>
            <a:ext cx="1572511" cy="190496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9368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7" name="액자 15">
            <a:extLst>
              <a:ext uri="{FF2B5EF4-FFF2-40B4-BE49-F238E27FC236}">
                <a16:creationId xmlns:a16="http://schemas.microsoft.com/office/drawing/2014/main" id="{5FBD6098-F948-3CA4-DD7B-9A798826EDBC}"/>
              </a:ext>
            </a:extLst>
          </p:cNvPr>
          <p:cNvSpPr/>
          <p:nvPr/>
        </p:nvSpPr>
        <p:spPr>
          <a:xfrm>
            <a:off x="6999988" y="4789947"/>
            <a:ext cx="1572511" cy="190496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9368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E578782B-3D92-BA94-DC73-EB73A05AE139}"/>
              </a:ext>
            </a:extLst>
          </p:cNvPr>
          <p:cNvGrpSpPr/>
          <p:nvPr/>
        </p:nvGrpSpPr>
        <p:grpSpPr>
          <a:xfrm>
            <a:off x="142875" y="209553"/>
            <a:ext cx="11915774" cy="6648446"/>
            <a:chOff x="142875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3D8A9261-8387-B9E1-D029-799D72E541C5}"/>
                </a:ext>
              </a:extLst>
            </p:cNvPr>
            <p:cNvSpPr/>
            <p:nvPr/>
          </p:nvSpPr>
          <p:spPr>
            <a:xfrm>
              <a:off x="142875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E61EE6F7-9B27-8E22-4BAD-80BE533657D8}"/>
                </a:ext>
              </a:extLst>
            </p:cNvPr>
            <p:cNvSpPr/>
            <p:nvPr/>
          </p:nvSpPr>
          <p:spPr>
            <a:xfrm>
              <a:off x="142875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D1C50C10-77A1-974B-F924-2FBB4DDC77CF}"/>
                </a:ext>
              </a:extLst>
            </p:cNvPr>
            <p:cNvSpPr/>
            <p:nvPr/>
          </p:nvSpPr>
          <p:spPr>
            <a:xfrm>
              <a:off x="323853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C1D3EFF1-5EBA-547C-1FF1-9A0DD8329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239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2F9F4100-804D-8095-37E1-8BF663E66B2A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실험 검증</a:t>
            </a: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 &amp; </a:t>
            </a:r>
            <a:r>
              <a:rPr lang="ko-KR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결과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D9A93724-4150-BB6A-AC93-86650BD63892}"/>
              </a:ext>
            </a:extLst>
          </p:cNvPr>
          <p:cNvSpPr/>
          <p:nvPr/>
        </p:nvSpPr>
        <p:spPr>
          <a:xfrm>
            <a:off x="904314" y="1408797"/>
            <a:ext cx="10455944" cy="101842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실험 검증</a:t>
            </a:r>
            <a:r>
              <a:rPr lang="en-US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&amp; </a:t>
            </a: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결과</a:t>
            </a:r>
            <a:endParaRPr lang="en-US" sz="20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슬라이드 번호 개체 틀 3">
            <a:extLst>
              <a:ext uri="{FF2B5EF4-FFF2-40B4-BE49-F238E27FC236}">
                <a16:creationId xmlns:a16="http://schemas.microsoft.com/office/drawing/2014/main" id="{A55D87FA-87EE-8571-805D-8C0F8B0B7B70}"/>
              </a:ext>
            </a:extLst>
          </p:cNvPr>
          <p:cNvSpPr txBox="1"/>
          <p:nvPr/>
        </p:nvSpPr>
        <p:spPr>
          <a:xfrm>
            <a:off x="9305921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93F3A1-DA32-471C-8F55-00AC5609CFD3}" type="slidenum">
              <a:t>17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A539FEF-4A23-7A2C-0C37-603FF4EF8B31}"/>
              </a:ext>
            </a:extLst>
          </p:cNvPr>
          <p:cNvSpPr txBox="1"/>
          <p:nvPr/>
        </p:nvSpPr>
        <p:spPr>
          <a:xfrm>
            <a:off x="3754480" y="5039651"/>
            <a:ext cx="5778404" cy="5674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-&gt; Faster R-CNN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이 압도적으로 좋은 성능을 보이는 것을 알 수 있음</a:t>
            </a:r>
            <a:endParaRPr lang="en-US" sz="105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-&gt; 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본 논문에서는 초당</a:t>
            </a: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5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장 정도의 이미지를 처리할 수 있는 것으 확인할 수 있음</a:t>
            </a:r>
            <a:endParaRPr lang="en-US" sz="105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</p:txBody>
      </p:sp>
      <p:pic>
        <p:nvPicPr>
          <p:cNvPr id="11" name="그림 8">
            <a:extLst>
              <a:ext uri="{FF2B5EF4-FFF2-40B4-BE49-F238E27FC236}">
                <a16:creationId xmlns:a16="http://schemas.microsoft.com/office/drawing/2014/main" id="{346B26ED-05FC-116D-FA51-84852B116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3" y="3391445"/>
            <a:ext cx="9601200" cy="14679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FF93EFC-8454-8F30-1E9E-11444A680945}"/>
              </a:ext>
            </a:extLst>
          </p:cNvPr>
          <p:cNvSpPr txBox="1"/>
          <p:nvPr/>
        </p:nvSpPr>
        <p:spPr>
          <a:xfrm>
            <a:off x="1524003" y="2877333"/>
            <a:ext cx="527244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Time</a:t>
            </a:r>
            <a:r>
              <a:rPr lang="ko-KR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에 대한 분석</a:t>
            </a:r>
          </a:p>
        </p:txBody>
      </p:sp>
      <p:sp>
        <p:nvSpPr>
          <p:cNvPr id="13" name="액자 12">
            <a:extLst>
              <a:ext uri="{FF2B5EF4-FFF2-40B4-BE49-F238E27FC236}">
                <a16:creationId xmlns:a16="http://schemas.microsoft.com/office/drawing/2014/main" id="{5A615067-C147-C913-CC1E-FB4F5DFCC12D}"/>
              </a:ext>
            </a:extLst>
          </p:cNvPr>
          <p:cNvSpPr/>
          <p:nvPr/>
        </p:nvSpPr>
        <p:spPr>
          <a:xfrm>
            <a:off x="9305921" y="4390198"/>
            <a:ext cx="644523" cy="190496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9368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4" name="액자 14">
            <a:extLst>
              <a:ext uri="{FF2B5EF4-FFF2-40B4-BE49-F238E27FC236}">
                <a16:creationId xmlns:a16="http://schemas.microsoft.com/office/drawing/2014/main" id="{5987373D-5E52-118C-5C06-3615B0FAF9D2}"/>
              </a:ext>
            </a:extLst>
          </p:cNvPr>
          <p:cNvSpPr/>
          <p:nvPr/>
        </p:nvSpPr>
        <p:spPr>
          <a:xfrm>
            <a:off x="9312277" y="4612443"/>
            <a:ext cx="644523" cy="190496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9368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5" name="액자 15">
            <a:extLst>
              <a:ext uri="{FF2B5EF4-FFF2-40B4-BE49-F238E27FC236}">
                <a16:creationId xmlns:a16="http://schemas.microsoft.com/office/drawing/2014/main" id="{B99D48D2-DEA1-A13E-7A4B-9555D967CF55}"/>
              </a:ext>
            </a:extLst>
          </p:cNvPr>
          <p:cNvSpPr/>
          <p:nvPr/>
        </p:nvSpPr>
        <p:spPr>
          <a:xfrm>
            <a:off x="3470276" y="4387483"/>
            <a:ext cx="1698626" cy="190496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9368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6" name="액자 17">
            <a:extLst>
              <a:ext uri="{FF2B5EF4-FFF2-40B4-BE49-F238E27FC236}">
                <a16:creationId xmlns:a16="http://schemas.microsoft.com/office/drawing/2014/main" id="{0C4E7CEC-BB33-1E88-92ED-2101498E0997}"/>
              </a:ext>
            </a:extLst>
          </p:cNvPr>
          <p:cNvSpPr/>
          <p:nvPr/>
        </p:nvSpPr>
        <p:spPr>
          <a:xfrm>
            <a:off x="3470276" y="4610231"/>
            <a:ext cx="1698626" cy="190496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9368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9622F454-E9F7-D039-B142-1D4FDB3428D8}"/>
              </a:ext>
            </a:extLst>
          </p:cNvPr>
          <p:cNvGrpSpPr/>
          <p:nvPr/>
        </p:nvGrpSpPr>
        <p:grpSpPr>
          <a:xfrm>
            <a:off x="142875" y="209553"/>
            <a:ext cx="11915774" cy="6648446"/>
            <a:chOff x="142875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313BCA75-6BBF-9362-E625-55AA9D9A2A68}"/>
                </a:ext>
              </a:extLst>
            </p:cNvPr>
            <p:cNvSpPr/>
            <p:nvPr/>
          </p:nvSpPr>
          <p:spPr>
            <a:xfrm>
              <a:off x="142875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227C6863-38C4-10E9-59C6-2962BD3E20AB}"/>
                </a:ext>
              </a:extLst>
            </p:cNvPr>
            <p:cNvSpPr/>
            <p:nvPr/>
          </p:nvSpPr>
          <p:spPr>
            <a:xfrm>
              <a:off x="142875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932703F3-46EC-3504-F3D3-7633F51A8DEC}"/>
                </a:ext>
              </a:extLst>
            </p:cNvPr>
            <p:cNvSpPr/>
            <p:nvPr/>
          </p:nvSpPr>
          <p:spPr>
            <a:xfrm>
              <a:off x="323853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2136C047-4646-55E9-5569-531A4C5B4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239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24D0ECB2-9A77-5B09-6977-1B531F59598A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실험 검증</a:t>
            </a: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 &amp; </a:t>
            </a:r>
            <a:r>
              <a:rPr lang="ko-KR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결과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CF55CACE-6BC4-3DC0-5758-0812BE47D723}"/>
              </a:ext>
            </a:extLst>
          </p:cNvPr>
          <p:cNvSpPr/>
          <p:nvPr/>
        </p:nvSpPr>
        <p:spPr>
          <a:xfrm>
            <a:off x="904314" y="1408797"/>
            <a:ext cx="10455944" cy="101842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실험 검증</a:t>
            </a:r>
            <a:r>
              <a:rPr lang="en-US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&amp; </a:t>
            </a: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결과</a:t>
            </a:r>
            <a:endParaRPr lang="en-US" sz="20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슬라이드 번호 개체 틀 3">
            <a:extLst>
              <a:ext uri="{FF2B5EF4-FFF2-40B4-BE49-F238E27FC236}">
                <a16:creationId xmlns:a16="http://schemas.microsoft.com/office/drawing/2014/main" id="{2022D2EF-9663-1741-58D5-02B73F84EBA2}"/>
              </a:ext>
            </a:extLst>
          </p:cNvPr>
          <p:cNvSpPr txBox="1"/>
          <p:nvPr/>
        </p:nvSpPr>
        <p:spPr>
          <a:xfrm>
            <a:off x="9305921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C0B2C1-345C-441E-B7EE-50C7B9914FCC}" type="slidenum">
              <a:t>18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96F72225-A8E7-907D-98FD-BE861F1999D3}"/>
              </a:ext>
            </a:extLst>
          </p:cNvPr>
          <p:cNvSpPr txBox="1"/>
          <p:nvPr/>
        </p:nvSpPr>
        <p:spPr>
          <a:xfrm>
            <a:off x="2139211" y="2374952"/>
            <a:ext cx="333267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Anchor box</a:t>
            </a:r>
            <a:r>
              <a:rPr lang="ko-KR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의</a:t>
            </a: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Setting</a:t>
            </a:r>
            <a:r>
              <a:rPr lang="ko-KR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에 대한 성능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F435C780-3950-ED1C-8DEB-24C91A695542}"/>
              </a:ext>
            </a:extLst>
          </p:cNvPr>
          <p:cNvSpPr txBox="1"/>
          <p:nvPr/>
        </p:nvSpPr>
        <p:spPr>
          <a:xfrm>
            <a:off x="2532741" y="5982526"/>
            <a:ext cx="7199089" cy="5674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-&gt; 3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개의 서로 다른</a:t>
            </a: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scale, 3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개의 서로 다른 비율을 이용할 때</a:t>
            </a: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, 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가장 정확도가 높음</a:t>
            </a:r>
            <a:endParaRPr lang="en-US" sz="105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-&gt; 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다양한</a:t>
            </a: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scale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로 다양한 비율의</a:t>
            </a: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anchor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를 이용할 때</a:t>
            </a: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, 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더 좋은 성능을 낼 수 있다는 것을 알 수 있음</a:t>
            </a:r>
          </a:p>
        </p:txBody>
      </p:sp>
      <p:pic>
        <p:nvPicPr>
          <p:cNvPr id="12" name="그림 8">
            <a:extLst>
              <a:ext uri="{FF2B5EF4-FFF2-40B4-BE49-F238E27FC236}">
                <a16:creationId xmlns:a16="http://schemas.microsoft.com/office/drawing/2014/main" id="{84463202-F515-755D-13B9-A0CCD1768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3" y="2781623"/>
            <a:ext cx="4902857" cy="30897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액자 9">
            <a:extLst>
              <a:ext uri="{FF2B5EF4-FFF2-40B4-BE49-F238E27FC236}">
                <a16:creationId xmlns:a16="http://schemas.microsoft.com/office/drawing/2014/main" id="{4F9FC1CC-9E46-6C60-2D77-30F950AC3BE3}"/>
              </a:ext>
            </a:extLst>
          </p:cNvPr>
          <p:cNvSpPr/>
          <p:nvPr/>
        </p:nvSpPr>
        <p:spPr>
          <a:xfrm>
            <a:off x="7419066" y="5623203"/>
            <a:ext cx="644523" cy="190496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9368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4" name="액자 13">
            <a:extLst>
              <a:ext uri="{FF2B5EF4-FFF2-40B4-BE49-F238E27FC236}">
                <a16:creationId xmlns:a16="http://schemas.microsoft.com/office/drawing/2014/main" id="{EDA7A33B-8445-CF65-0BE8-9D2A0B0CEA71}"/>
              </a:ext>
            </a:extLst>
          </p:cNvPr>
          <p:cNvSpPr/>
          <p:nvPr/>
        </p:nvSpPr>
        <p:spPr>
          <a:xfrm>
            <a:off x="7419066" y="5401232"/>
            <a:ext cx="644523" cy="190496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9368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00648BE8-FE8F-23BD-6BF4-B45C032D5992}"/>
              </a:ext>
            </a:extLst>
          </p:cNvPr>
          <p:cNvGrpSpPr/>
          <p:nvPr/>
        </p:nvGrpSpPr>
        <p:grpSpPr>
          <a:xfrm>
            <a:off x="142875" y="209553"/>
            <a:ext cx="11915774" cy="6648446"/>
            <a:chOff x="142875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DC8C841C-0413-7908-EAFC-D23450A36B39}"/>
                </a:ext>
              </a:extLst>
            </p:cNvPr>
            <p:cNvSpPr/>
            <p:nvPr/>
          </p:nvSpPr>
          <p:spPr>
            <a:xfrm>
              <a:off x="142875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9F6E96E0-51E5-D80F-832F-56E765A7B204}"/>
                </a:ext>
              </a:extLst>
            </p:cNvPr>
            <p:cNvSpPr/>
            <p:nvPr/>
          </p:nvSpPr>
          <p:spPr>
            <a:xfrm>
              <a:off x="142875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B88059C7-0E95-7878-01AD-9A677950C8D3}"/>
                </a:ext>
              </a:extLst>
            </p:cNvPr>
            <p:cNvSpPr/>
            <p:nvPr/>
          </p:nvSpPr>
          <p:spPr>
            <a:xfrm>
              <a:off x="323853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4E8B7CB3-A712-6ECC-20D6-5C1B2A728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239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04EF26FD-2ED3-7E07-F485-AB01122EF1A9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실험 검증</a:t>
            </a: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 &amp; </a:t>
            </a:r>
            <a:r>
              <a:rPr lang="ko-KR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결과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24F82ABB-BA7B-31D4-0913-8D006A17B75B}"/>
              </a:ext>
            </a:extLst>
          </p:cNvPr>
          <p:cNvSpPr/>
          <p:nvPr/>
        </p:nvSpPr>
        <p:spPr>
          <a:xfrm>
            <a:off x="904314" y="1408797"/>
            <a:ext cx="10455944" cy="101842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실험 검증</a:t>
            </a:r>
            <a:r>
              <a:rPr lang="en-US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&amp; </a:t>
            </a: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결과</a:t>
            </a:r>
            <a:endParaRPr lang="en-US" sz="20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슬라이드 번호 개체 틀 3">
            <a:extLst>
              <a:ext uri="{FF2B5EF4-FFF2-40B4-BE49-F238E27FC236}">
                <a16:creationId xmlns:a16="http://schemas.microsoft.com/office/drawing/2014/main" id="{12239DB6-5845-F779-B456-D14151DF635A}"/>
              </a:ext>
            </a:extLst>
          </p:cNvPr>
          <p:cNvSpPr txBox="1"/>
          <p:nvPr/>
        </p:nvSpPr>
        <p:spPr>
          <a:xfrm>
            <a:off x="9305921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CD51D5-791E-4551-9301-73FBF32B9581}" type="slidenum">
              <a:t>19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98050248-ECAC-2419-7AFE-01D0E4F42322}"/>
              </a:ext>
            </a:extLst>
          </p:cNvPr>
          <p:cNvSpPr txBox="1"/>
          <p:nvPr/>
        </p:nvSpPr>
        <p:spPr>
          <a:xfrm>
            <a:off x="1492355" y="2927789"/>
            <a:ext cx="333267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one-stage vs two-stage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E3577ED1-18D0-7F97-450D-11D0E328D947}"/>
              </a:ext>
            </a:extLst>
          </p:cNvPr>
          <p:cNvSpPr txBox="1"/>
          <p:nvPr/>
        </p:nvSpPr>
        <p:spPr>
          <a:xfrm>
            <a:off x="3384413" y="5031065"/>
            <a:ext cx="5423178" cy="3135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-&gt; Two-Stage 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방식을 이용할 때</a:t>
            </a: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, 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보다 정확도가 높아진다는 것을 알 수 있음</a:t>
            </a:r>
          </a:p>
        </p:txBody>
      </p:sp>
      <p:pic>
        <p:nvPicPr>
          <p:cNvPr id="12" name="그림 17">
            <a:extLst>
              <a:ext uri="{FF2B5EF4-FFF2-40B4-BE49-F238E27FC236}">
                <a16:creationId xmlns:a16="http://schemas.microsoft.com/office/drawing/2014/main" id="{67FF8EC2-E9BD-AFE7-72F2-5CBBD178D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355" y="3313685"/>
            <a:ext cx="9309963" cy="13598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액자 18">
            <a:extLst>
              <a:ext uri="{FF2B5EF4-FFF2-40B4-BE49-F238E27FC236}">
                <a16:creationId xmlns:a16="http://schemas.microsoft.com/office/drawing/2014/main" id="{E6C94977-B216-C533-DA9D-84EC705DA030}"/>
              </a:ext>
            </a:extLst>
          </p:cNvPr>
          <p:cNvSpPr/>
          <p:nvPr/>
        </p:nvSpPr>
        <p:spPr>
          <a:xfrm>
            <a:off x="9035515" y="4082119"/>
            <a:ext cx="644523" cy="190496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9368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5F7B2869-ACE6-51D0-5388-18120F63E280}"/>
              </a:ext>
            </a:extLst>
          </p:cNvPr>
          <p:cNvGrpSpPr/>
          <p:nvPr/>
        </p:nvGrpSpPr>
        <p:grpSpPr>
          <a:xfrm>
            <a:off x="138110" y="209553"/>
            <a:ext cx="11915774" cy="6648446"/>
            <a:chOff x="138110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ED2C28B6-E462-100F-01BA-745FD52687F9}"/>
                </a:ext>
              </a:extLst>
            </p:cNvPr>
            <p:cNvSpPr/>
            <p:nvPr/>
          </p:nvSpPr>
          <p:spPr>
            <a:xfrm>
              <a:off x="138110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3E332545-926C-7201-B6D4-17C913F68510}"/>
                </a:ext>
              </a:extLst>
            </p:cNvPr>
            <p:cNvSpPr/>
            <p:nvPr/>
          </p:nvSpPr>
          <p:spPr>
            <a:xfrm>
              <a:off x="138110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CF5FF5D2-B014-A853-516F-8C6565564098}"/>
                </a:ext>
              </a:extLst>
            </p:cNvPr>
            <p:cNvSpPr/>
            <p:nvPr/>
          </p:nvSpPr>
          <p:spPr>
            <a:xfrm>
              <a:off x="319089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40243A75-9645-A51D-459A-0D3F7BA4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475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C9848C17-B85A-B6F6-1CB0-FB7784828E3F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Detection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753E75CE-4EA8-DE72-0D83-80470A453421}"/>
              </a:ext>
            </a:extLst>
          </p:cNvPr>
          <p:cNvSpPr/>
          <p:nvPr/>
        </p:nvSpPr>
        <p:spPr>
          <a:xfrm>
            <a:off x="986116" y="1314376"/>
            <a:ext cx="10498134" cy="13877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Detection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이미지나 비디오 내의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여러 객체를 위치와 함께 식별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하는 컴퓨터 비전의 한 분야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크게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Classification, Classification + Localization, Object Detection, Instance Segmentation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으로 나눌 수 있음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8C4EF5B-0CCD-C26D-6259-B6F14C204768}"/>
              </a:ext>
            </a:extLst>
          </p:cNvPr>
          <p:cNvSpPr txBox="1"/>
          <p:nvPr/>
        </p:nvSpPr>
        <p:spPr>
          <a:xfrm>
            <a:off x="9310685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0D6413-0484-4BFD-B906-255D00822D30}" type="slidenum"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EDDB7F5-F8FC-5F81-0AEB-099551AD90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36501" y="3328973"/>
            <a:ext cx="7318994" cy="30877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D415FCF8-0E06-173D-094F-3AACB4A1E3DD}"/>
              </a:ext>
            </a:extLst>
          </p:cNvPr>
          <p:cNvGrpSpPr/>
          <p:nvPr/>
        </p:nvGrpSpPr>
        <p:grpSpPr>
          <a:xfrm>
            <a:off x="142875" y="209553"/>
            <a:ext cx="11915774" cy="6648446"/>
            <a:chOff x="142875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5A80FDBA-29DD-1D67-0F98-0C9699D523D7}"/>
                </a:ext>
              </a:extLst>
            </p:cNvPr>
            <p:cNvSpPr/>
            <p:nvPr/>
          </p:nvSpPr>
          <p:spPr>
            <a:xfrm>
              <a:off x="142875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96595B61-0132-8D42-87BB-8CD37523001E}"/>
                </a:ext>
              </a:extLst>
            </p:cNvPr>
            <p:cNvSpPr/>
            <p:nvPr/>
          </p:nvSpPr>
          <p:spPr>
            <a:xfrm>
              <a:off x="142875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F9053369-83E8-9BED-5F70-F815CADC3D1C}"/>
                </a:ext>
              </a:extLst>
            </p:cNvPr>
            <p:cNvSpPr/>
            <p:nvPr/>
          </p:nvSpPr>
          <p:spPr>
            <a:xfrm>
              <a:off x="323853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54F9FE92-4DA6-7815-0E9E-BF227B89A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239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DA9E54C0-7162-7DFA-ECD5-A44DAEA418AF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실험 검증</a:t>
            </a: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 &amp; </a:t>
            </a:r>
            <a:r>
              <a:rPr lang="ko-KR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결과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693CE8D4-6784-E625-4647-9162778C2A77}"/>
              </a:ext>
            </a:extLst>
          </p:cNvPr>
          <p:cNvSpPr/>
          <p:nvPr/>
        </p:nvSpPr>
        <p:spPr>
          <a:xfrm>
            <a:off x="904314" y="1408797"/>
            <a:ext cx="10455944" cy="101842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실험 검증</a:t>
            </a:r>
            <a:r>
              <a:rPr lang="en-US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&amp; </a:t>
            </a: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결과</a:t>
            </a:r>
            <a:endParaRPr lang="en-US" sz="20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슬라이드 번호 개체 틀 3">
            <a:extLst>
              <a:ext uri="{FF2B5EF4-FFF2-40B4-BE49-F238E27FC236}">
                <a16:creationId xmlns:a16="http://schemas.microsoft.com/office/drawing/2014/main" id="{857BA4E1-71E3-F9E6-AC56-790C6F5A9C96}"/>
              </a:ext>
            </a:extLst>
          </p:cNvPr>
          <p:cNvSpPr txBox="1"/>
          <p:nvPr/>
        </p:nvSpPr>
        <p:spPr>
          <a:xfrm>
            <a:off x="9305921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47E915-1C98-447E-A70A-484CF87921AA}" type="slidenum">
              <a:t>20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EE84F642-67F5-F888-8728-88370B106620}"/>
              </a:ext>
            </a:extLst>
          </p:cNvPr>
          <p:cNvSpPr txBox="1"/>
          <p:nvPr/>
        </p:nvSpPr>
        <p:spPr>
          <a:xfrm>
            <a:off x="1492355" y="2927789"/>
            <a:ext cx="333267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MS COCO </a:t>
            </a:r>
            <a:r>
              <a:rPr lang="ko-KR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데이터셋에 대한 실험 결과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66CD5449-44C8-BADF-6353-B316BF66E82E}"/>
              </a:ext>
            </a:extLst>
          </p:cNvPr>
          <p:cNvSpPr txBox="1"/>
          <p:nvPr/>
        </p:nvSpPr>
        <p:spPr>
          <a:xfrm>
            <a:off x="3666149" y="5292428"/>
            <a:ext cx="4859706" cy="3135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-&gt; Faster R-CNN</a:t>
            </a:r>
            <a:r>
              <a:rPr lang="ko-KR" sz="105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이 보다 좋은 성능을 낼 수 있다는 것을 알 수 있음</a:t>
            </a:r>
          </a:p>
        </p:txBody>
      </p:sp>
      <p:pic>
        <p:nvPicPr>
          <p:cNvPr id="12" name="그림 19">
            <a:extLst>
              <a:ext uri="{FF2B5EF4-FFF2-40B4-BE49-F238E27FC236}">
                <a16:creationId xmlns:a16="http://schemas.microsoft.com/office/drawing/2014/main" id="{C56BE91D-BAA5-41EC-B376-80768A6DA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539" y="3374264"/>
            <a:ext cx="9115991" cy="16363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액자 20">
            <a:extLst>
              <a:ext uri="{FF2B5EF4-FFF2-40B4-BE49-F238E27FC236}">
                <a16:creationId xmlns:a16="http://schemas.microsoft.com/office/drawing/2014/main" id="{0C57ECFA-7AFC-0A5D-3159-CCBE4AF10EB6}"/>
              </a:ext>
            </a:extLst>
          </p:cNvPr>
          <p:cNvSpPr/>
          <p:nvPr/>
        </p:nvSpPr>
        <p:spPr>
          <a:xfrm>
            <a:off x="8499841" y="4710787"/>
            <a:ext cx="644523" cy="256324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9368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4" name="액자 21">
            <a:extLst>
              <a:ext uri="{FF2B5EF4-FFF2-40B4-BE49-F238E27FC236}">
                <a16:creationId xmlns:a16="http://schemas.microsoft.com/office/drawing/2014/main" id="{4BF60CD4-A5BF-AAA1-4859-F31DEA9AC6EA}"/>
              </a:ext>
            </a:extLst>
          </p:cNvPr>
          <p:cNvSpPr/>
          <p:nvPr/>
        </p:nvSpPr>
        <p:spPr>
          <a:xfrm>
            <a:off x="9624014" y="4710787"/>
            <a:ext cx="644523" cy="256324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9368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4FB33ABF-B780-E048-1A07-AEC9223819B5}"/>
              </a:ext>
            </a:extLst>
          </p:cNvPr>
          <p:cNvGrpSpPr/>
          <p:nvPr/>
        </p:nvGrpSpPr>
        <p:grpSpPr>
          <a:xfrm>
            <a:off x="142875" y="209553"/>
            <a:ext cx="11915774" cy="6648446"/>
            <a:chOff x="142875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1B36EFAA-607D-1D74-45C2-27A4BDE375B0}"/>
                </a:ext>
              </a:extLst>
            </p:cNvPr>
            <p:cNvSpPr/>
            <p:nvPr/>
          </p:nvSpPr>
          <p:spPr>
            <a:xfrm>
              <a:off x="142875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1688A151-8E3C-799F-3A46-F8502225F3B6}"/>
                </a:ext>
              </a:extLst>
            </p:cNvPr>
            <p:cNvSpPr/>
            <p:nvPr/>
          </p:nvSpPr>
          <p:spPr>
            <a:xfrm>
              <a:off x="142875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159D5B0B-2B7A-BE7B-06D5-AAF7F8832823}"/>
                </a:ext>
              </a:extLst>
            </p:cNvPr>
            <p:cNvSpPr/>
            <p:nvPr/>
          </p:nvSpPr>
          <p:spPr>
            <a:xfrm>
              <a:off x="323853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099C889A-E261-957F-5E51-383964644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239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C3BF87E6-08AC-FB26-5127-B36D55A65091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Conclusion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9FA46F5E-65C4-9641-95A4-543E7EC07D17}"/>
              </a:ext>
            </a:extLst>
          </p:cNvPr>
          <p:cNvSpPr/>
          <p:nvPr/>
        </p:nvSpPr>
        <p:spPr>
          <a:xfrm>
            <a:off x="904305" y="1408797"/>
            <a:ext cx="10207977" cy="47117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Conclusion</a:t>
            </a: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228600" marR="0" lvl="0" indent="-22860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Both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결론</a:t>
            </a:r>
            <a:endParaRPr lang="en-US" sz="12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Faster R-CNN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은 처리 속도를 줄이기 위해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GPU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에서 처리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할 수 있도록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,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RPN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을 도입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하여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region proposal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을 진행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함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Faster R-CNN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은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RPN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과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 Fast R-CNN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을 하나의 네트워크로 통합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하여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객체 탐지의 속도와 정확도를 동시에 향상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시킴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Faster R-CNN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은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convolutional feature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를 공유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하여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,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RPN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과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 Fast R-CNN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을 단일 네트워크로 병합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함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Faster R-CNN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은 대표적인 객체 탐지 벤치마크에서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좋은 성능을 달성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함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(2) </a:t>
            </a:r>
            <a:r>
              <a:rPr lang="ko-KR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한계점</a:t>
            </a: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아직 복잡한 배경에서나 매우 작은 객체에서의 탐지에는 한계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가 있음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계산 요구량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이 여전히 높음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더 빠른 속도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를 위한 연구가 필요함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슬라이드 번호 개체 틀 3">
            <a:extLst>
              <a:ext uri="{FF2B5EF4-FFF2-40B4-BE49-F238E27FC236}">
                <a16:creationId xmlns:a16="http://schemas.microsoft.com/office/drawing/2014/main" id="{EB2B0B6F-D732-F7FE-EE30-2532052F4F20}"/>
              </a:ext>
            </a:extLst>
          </p:cNvPr>
          <p:cNvSpPr txBox="1"/>
          <p:nvPr/>
        </p:nvSpPr>
        <p:spPr>
          <a:xfrm>
            <a:off x="9305921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872B52-66F2-4DC9-8B19-1CC11D47EBBA}" type="slidenum">
              <a:t>21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39A2FA4-72C0-360A-E3DD-6AF5B575BAA1}"/>
              </a:ext>
            </a:extLst>
          </p:cNvPr>
          <p:cNvSpPr/>
          <p:nvPr/>
        </p:nvSpPr>
        <p:spPr>
          <a:xfrm>
            <a:off x="6338127" y="4223878"/>
            <a:ext cx="5247339" cy="188019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(3) </a:t>
            </a:r>
            <a:r>
              <a:rPr lang="ko-KR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읽으면서</a:t>
            </a: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ko-KR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느낀점</a:t>
            </a:r>
            <a:endParaRPr lang="en-US" sz="12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Faster R-CNN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을 진행하면서 거치는 단계가 많아서 시간이 오래 걸리는 것 같아 단계를 줄일 수 있는 방법을 고안하면 좋을 것 같음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62847823-77EC-1B64-C97E-0261292BE9CE}"/>
              </a:ext>
            </a:extLst>
          </p:cNvPr>
          <p:cNvGrpSpPr/>
          <p:nvPr/>
        </p:nvGrpSpPr>
        <p:grpSpPr>
          <a:xfrm>
            <a:off x="138110" y="209553"/>
            <a:ext cx="11915774" cy="6648446"/>
            <a:chOff x="138110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142D7214-D002-8014-776D-EEEAA90CC934}"/>
                </a:ext>
              </a:extLst>
            </p:cNvPr>
            <p:cNvSpPr/>
            <p:nvPr/>
          </p:nvSpPr>
          <p:spPr>
            <a:xfrm>
              <a:off x="138110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0AD2CB07-2CB0-8F58-B9A0-9E6B105FC34C}"/>
                </a:ext>
              </a:extLst>
            </p:cNvPr>
            <p:cNvSpPr/>
            <p:nvPr/>
          </p:nvSpPr>
          <p:spPr>
            <a:xfrm>
              <a:off x="138110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14823313-C6AE-1812-64A7-F38E99F12FD7}"/>
                </a:ext>
              </a:extLst>
            </p:cNvPr>
            <p:cNvSpPr/>
            <p:nvPr/>
          </p:nvSpPr>
          <p:spPr>
            <a:xfrm>
              <a:off x="319089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A4B9A6F9-2488-868C-739F-45684A0C1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475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19BC1ED5-8EAC-4313-0626-4C19B1952189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Detection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6331C951-7BBE-A0EA-BDAA-EFC7911ED48E}"/>
              </a:ext>
            </a:extLst>
          </p:cNvPr>
          <p:cNvSpPr/>
          <p:nvPr/>
        </p:nvSpPr>
        <p:spPr>
          <a:xfrm>
            <a:off x="986116" y="1314376"/>
            <a:ext cx="10498134" cy="60991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Detection </a:t>
            </a: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발전 과정</a:t>
            </a:r>
            <a:endParaRPr lang="en-US" sz="20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FDF2BDE-35AD-E0B6-EC97-B1940C99FAFA}"/>
              </a:ext>
            </a:extLst>
          </p:cNvPr>
          <p:cNvSpPr txBox="1"/>
          <p:nvPr/>
        </p:nvSpPr>
        <p:spPr>
          <a:xfrm>
            <a:off x="9310685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6211E7-53C7-4779-9F2B-A32C4E43951D}" type="slidenum">
              <a:t>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0B818A2-4570-0F11-38FD-ACD25622FE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32054" y="2550161"/>
            <a:ext cx="8606241" cy="35839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B3E8F37A-D128-A6D7-D3FA-8C2103356A41}"/>
              </a:ext>
            </a:extLst>
          </p:cNvPr>
          <p:cNvGrpSpPr/>
          <p:nvPr/>
        </p:nvGrpSpPr>
        <p:grpSpPr>
          <a:xfrm>
            <a:off x="138110" y="209553"/>
            <a:ext cx="11915774" cy="6648446"/>
            <a:chOff x="138110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02B6F9B5-8BB7-F970-3E34-140F69ECB5C4}"/>
                </a:ext>
              </a:extLst>
            </p:cNvPr>
            <p:cNvSpPr/>
            <p:nvPr/>
          </p:nvSpPr>
          <p:spPr>
            <a:xfrm>
              <a:off x="138110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9C5838BA-0F6E-1463-DAD7-CE60F0C20EE6}"/>
                </a:ext>
              </a:extLst>
            </p:cNvPr>
            <p:cNvSpPr/>
            <p:nvPr/>
          </p:nvSpPr>
          <p:spPr>
            <a:xfrm>
              <a:off x="138110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81A4A9FB-3048-0605-9200-EC7F1BE5A7A2}"/>
                </a:ext>
              </a:extLst>
            </p:cNvPr>
            <p:cNvSpPr/>
            <p:nvPr/>
          </p:nvSpPr>
          <p:spPr>
            <a:xfrm>
              <a:off x="319089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A994A65F-3D03-973D-813A-26476A527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475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57A83BBE-323A-D89F-3FE1-4484AAC3DD23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Detection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0370DD14-D75F-4BB9-22B3-4B510C930BE1}"/>
              </a:ext>
            </a:extLst>
          </p:cNvPr>
          <p:cNvSpPr/>
          <p:nvPr/>
        </p:nvSpPr>
        <p:spPr>
          <a:xfrm>
            <a:off x="986116" y="1314376"/>
            <a:ext cx="10498134" cy="498873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Detection </a:t>
            </a: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발전 과정</a:t>
            </a:r>
            <a:endParaRPr lang="en-US" sz="20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1. </a:t>
            </a:r>
            <a:r>
              <a:rPr lang="ko-KR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전통적인 방법</a:t>
            </a: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(~2010)</a:t>
            </a: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Sliding window, 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히스토그램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기반의 특징 추출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, DPM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등과 같은 기법을 사용하여 객체 탐지를 시도함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2. R-CNN(2014)</a:t>
            </a: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Selective Search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를 사용하여 영역을 제안하고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,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해당 영역을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CNN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을 통해 분류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함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3. Fast R-CNN(2015)</a:t>
            </a: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R-CNN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의 단점을 개선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하여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, region proposal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을 더 효율적으로 처리하는 방법을 도입함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4. Faster R-CNN(2015)</a:t>
            </a: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-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RPN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을 도입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하여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, region proposal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단계를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딥러닝으로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최적화시킴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59319B7-7044-0960-852F-4260473770A4}"/>
              </a:ext>
            </a:extLst>
          </p:cNvPr>
          <p:cNvSpPr txBox="1"/>
          <p:nvPr/>
        </p:nvSpPr>
        <p:spPr>
          <a:xfrm>
            <a:off x="9310685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D3B0E4-FA7C-419C-9020-3B5F71EA1081}" type="slidenum">
              <a:t>4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ED6BBAE6-BCF4-EE42-F4E0-F7BDEF31DFAB}"/>
              </a:ext>
            </a:extLst>
          </p:cNvPr>
          <p:cNvGrpSpPr/>
          <p:nvPr/>
        </p:nvGrpSpPr>
        <p:grpSpPr>
          <a:xfrm>
            <a:off x="138110" y="209553"/>
            <a:ext cx="11915774" cy="6648446"/>
            <a:chOff x="138110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2AEFA9D2-46FC-5E53-A212-820DA68E6AE5}"/>
                </a:ext>
              </a:extLst>
            </p:cNvPr>
            <p:cNvSpPr/>
            <p:nvPr/>
          </p:nvSpPr>
          <p:spPr>
            <a:xfrm>
              <a:off x="138110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07A032A6-7044-BED5-FE0A-3F75046E6C2A}"/>
                </a:ext>
              </a:extLst>
            </p:cNvPr>
            <p:cNvSpPr/>
            <p:nvPr/>
          </p:nvSpPr>
          <p:spPr>
            <a:xfrm>
              <a:off x="138110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FE409352-BDD0-976A-844C-5DC01745181A}"/>
                </a:ext>
              </a:extLst>
            </p:cNvPr>
            <p:cNvSpPr/>
            <p:nvPr/>
          </p:nvSpPr>
          <p:spPr>
            <a:xfrm>
              <a:off x="319089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1B8AA90F-42AD-A95A-D352-60D650FFB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475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9DB5F23F-FF4B-6AFD-00E3-C125ADC6DD7D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Detection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30F32F77-5ECC-51CD-DD8F-557D3AE52A95}"/>
              </a:ext>
            </a:extLst>
          </p:cNvPr>
          <p:cNvSpPr/>
          <p:nvPr/>
        </p:nvSpPr>
        <p:spPr>
          <a:xfrm>
            <a:off x="986116" y="1314376"/>
            <a:ext cx="10498134" cy="498873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Detection </a:t>
            </a:r>
            <a:r>
              <a:rPr lang="ko-KR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발전 과정</a:t>
            </a:r>
            <a:endParaRPr lang="en-US" sz="20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5. YOLO(2016)</a:t>
            </a: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전체 이미지를 한 번에 평가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하여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,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객체 탐지를 실시간으로 수행하는 방법을 제안함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6. SSD(2016)</a:t>
            </a: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YOLO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와 유사한 아이디어로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,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다양한 크기와 비율의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default boxes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를 사용해 객체를 탐지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함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7. Retina-Net(2017)</a:t>
            </a: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Focal loss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라는 새로운 손실 함수를 도입하여</a:t>
            </a: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,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class 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불균형 문제를 해결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함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8. EfficientDet(2019)</a:t>
            </a: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효율성과 정확도 간의 균형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을 찾기 위한 새로운 구조와 확장 전략을 제안함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21825EE-CBAA-2566-9F00-7CC3C9328A25}"/>
              </a:ext>
            </a:extLst>
          </p:cNvPr>
          <p:cNvSpPr txBox="1"/>
          <p:nvPr/>
        </p:nvSpPr>
        <p:spPr>
          <a:xfrm>
            <a:off x="9310685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D65FB44-95F1-4079-A8D1-F000AF62EABE}" type="slidenum">
              <a:t>5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8A116197-9F87-F894-6455-05788B610488}"/>
              </a:ext>
            </a:extLst>
          </p:cNvPr>
          <p:cNvGrpSpPr/>
          <p:nvPr/>
        </p:nvGrpSpPr>
        <p:grpSpPr>
          <a:xfrm>
            <a:off x="138110" y="209553"/>
            <a:ext cx="11915774" cy="6648446"/>
            <a:chOff x="138110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25D12324-AC83-FA24-DE55-8203AB15F783}"/>
                </a:ext>
              </a:extLst>
            </p:cNvPr>
            <p:cNvSpPr/>
            <p:nvPr/>
          </p:nvSpPr>
          <p:spPr>
            <a:xfrm>
              <a:off x="138110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8F7F9A18-B212-0EDE-FD42-CCE31FD5EBC5}"/>
                </a:ext>
              </a:extLst>
            </p:cNvPr>
            <p:cNvSpPr/>
            <p:nvPr/>
          </p:nvSpPr>
          <p:spPr>
            <a:xfrm>
              <a:off x="138110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A6993F90-0809-2F87-F175-EE5D83AE9039}"/>
                </a:ext>
              </a:extLst>
            </p:cNvPr>
            <p:cNvSpPr/>
            <p:nvPr/>
          </p:nvSpPr>
          <p:spPr>
            <a:xfrm>
              <a:off x="319089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116D501D-3C3B-8750-3ED4-9B137ED48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475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CE27BE50-A244-2E94-6C5B-40C3FF7BFC4A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Detection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130F6FAE-5099-94F8-5BC1-9A3D83C1EABD}"/>
              </a:ext>
            </a:extLst>
          </p:cNvPr>
          <p:cNvSpPr/>
          <p:nvPr/>
        </p:nvSpPr>
        <p:spPr>
          <a:xfrm>
            <a:off x="986116" y="1314376"/>
            <a:ext cx="10219160" cy="101842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1-Stage Detector</a:t>
            </a: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물체의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ko-KR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위치를 찾는 문제</a:t>
            </a: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(localization)</a:t>
            </a:r>
            <a:r>
              <a:rPr lang="ko-KR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와 분류 문제</a:t>
            </a: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(Classification)</a:t>
            </a:r>
            <a:r>
              <a:rPr lang="ko-KR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를</a:t>
            </a: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한 번에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해결함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05FB0A6-F450-F70E-C9F8-092883002DBB}"/>
              </a:ext>
            </a:extLst>
          </p:cNvPr>
          <p:cNvSpPr txBox="1"/>
          <p:nvPr/>
        </p:nvSpPr>
        <p:spPr>
          <a:xfrm>
            <a:off x="9310685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AA34493-D0EB-4FCD-8F24-3C5ACB13178F}" type="slidenum">
              <a:t>6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0" name="직사각형 3">
            <a:extLst>
              <a:ext uri="{FF2B5EF4-FFF2-40B4-BE49-F238E27FC236}">
                <a16:creationId xmlns:a16="http://schemas.microsoft.com/office/drawing/2014/main" id="{BCCF4ADE-90A3-301A-8D00-CD42E503A73E}"/>
              </a:ext>
            </a:extLst>
          </p:cNvPr>
          <p:cNvSpPr/>
          <p:nvPr/>
        </p:nvSpPr>
        <p:spPr>
          <a:xfrm>
            <a:off x="986116" y="4032705"/>
            <a:ext cx="10219160" cy="101842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2-Stage Detector</a:t>
            </a: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물체의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ko-KR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위치를 찾는 문제</a:t>
            </a: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(localization)</a:t>
            </a:r>
            <a:r>
              <a:rPr lang="ko-KR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와 분류 문제</a:t>
            </a: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(Classification)</a:t>
            </a:r>
            <a:r>
              <a:rPr lang="ko-KR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를</a:t>
            </a: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순차적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으로 해결함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</p:txBody>
      </p:sp>
      <p:pic>
        <p:nvPicPr>
          <p:cNvPr id="11" name="그림 9">
            <a:extLst>
              <a:ext uri="{FF2B5EF4-FFF2-40B4-BE49-F238E27FC236}">
                <a16:creationId xmlns:a16="http://schemas.microsoft.com/office/drawing/2014/main" id="{216E1122-58F5-F718-B40D-B8ECE5343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362" y="5328858"/>
            <a:ext cx="6630323" cy="11241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그림 12">
            <a:extLst>
              <a:ext uri="{FF2B5EF4-FFF2-40B4-BE49-F238E27FC236}">
                <a16:creationId xmlns:a16="http://schemas.microsoft.com/office/drawing/2014/main" id="{D5758DDF-A4A7-EA88-2A48-8D009EA4C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0362" y="2513264"/>
            <a:ext cx="5287115" cy="9621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직사각형 13">
            <a:extLst>
              <a:ext uri="{FF2B5EF4-FFF2-40B4-BE49-F238E27FC236}">
                <a16:creationId xmlns:a16="http://schemas.microsoft.com/office/drawing/2014/main" id="{02388770-841E-B958-2A57-E5DFA99C5906}"/>
              </a:ext>
            </a:extLst>
          </p:cNvPr>
          <p:cNvSpPr/>
          <p:nvPr/>
        </p:nvSpPr>
        <p:spPr>
          <a:xfrm>
            <a:off x="4927308" y="6169822"/>
            <a:ext cx="1830519" cy="3252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900" b="1" i="0" u="none" strike="noStrike" kern="1200" cap="none" spc="0" baseline="0">
                <a:solidFill>
                  <a:srgbClr val="262626"/>
                </a:solidFill>
                <a:uFillTx/>
                <a:latin typeface="맑은 고딕"/>
                <a:ea typeface="맑은 고딕" pitchFamily="34"/>
              </a:rPr>
              <a:t>물체가 있을 법한 위치 탐색</a:t>
            </a:r>
            <a:endParaRPr lang="en-US" sz="900" b="1" i="0" u="none" strike="noStrike" kern="1200" cap="none" spc="0" baseline="0">
              <a:solidFill>
                <a:srgbClr val="262626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14" name="직사각형 14">
            <a:extLst>
              <a:ext uri="{FF2B5EF4-FFF2-40B4-BE49-F238E27FC236}">
                <a16:creationId xmlns:a16="http://schemas.microsoft.com/office/drawing/2014/main" id="{13025E63-9627-D627-E8ED-805709A49BE0}"/>
              </a:ext>
            </a:extLst>
          </p:cNvPr>
          <p:cNvSpPr/>
          <p:nvPr/>
        </p:nvSpPr>
        <p:spPr>
          <a:xfrm>
            <a:off x="7655265" y="6184690"/>
            <a:ext cx="1830519" cy="3252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900" b="1" i="0" u="none" strike="noStrike" kern="1200" cap="none" spc="0" baseline="0">
                <a:solidFill>
                  <a:srgbClr val="262626"/>
                </a:solidFill>
                <a:uFillTx/>
                <a:latin typeface="맑은 고딕"/>
                <a:ea typeface="맑은 고딕" pitchFamily="34"/>
              </a:rPr>
              <a:t>위치에 대한</a:t>
            </a:r>
            <a:r>
              <a:rPr lang="en-US" sz="900" b="1" i="0" u="none" strike="noStrike" kern="1200" cap="none" spc="0" baseline="0">
                <a:solidFill>
                  <a:srgbClr val="262626"/>
                </a:solidFill>
                <a:uFillTx/>
                <a:latin typeface="맑은 고딕"/>
                <a:ea typeface="맑은 고딕" pitchFamily="34"/>
              </a:rPr>
              <a:t> class </a:t>
            </a:r>
            <a:r>
              <a:rPr lang="ko-KR" sz="900" b="1" i="0" u="none" strike="noStrike" kern="1200" cap="none" spc="0" baseline="0">
                <a:solidFill>
                  <a:srgbClr val="262626"/>
                </a:solidFill>
                <a:uFillTx/>
                <a:latin typeface="맑은 고딕"/>
                <a:ea typeface="맑은 고딕" pitchFamily="34"/>
              </a:rPr>
              <a:t>부여</a:t>
            </a:r>
            <a:endParaRPr lang="en-US" sz="900" b="1" i="0" u="none" strike="noStrike" kern="1200" cap="none" spc="0" baseline="0">
              <a:solidFill>
                <a:srgbClr val="262626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3BA054B0-00B8-6ED7-8718-414D4A7D1419}"/>
              </a:ext>
            </a:extLst>
          </p:cNvPr>
          <p:cNvGrpSpPr/>
          <p:nvPr/>
        </p:nvGrpSpPr>
        <p:grpSpPr>
          <a:xfrm>
            <a:off x="138110" y="209553"/>
            <a:ext cx="11915774" cy="6648446"/>
            <a:chOff x="138110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72F43F6D-DECB-20D2-F787-77504048E93C}"/>
                </a:ext>
              </a:extLst>
            </p:cNvPr>
            <p:cNvSpPr/>
            <p:nvPr/>
          </p:nvSpPr>
          <p:spPr>
            <a:xfrm>
              <a:off x="138110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3B3D479B-9DEF-9A7B-3B33-FDB002C436C7}"/>
                </a:ext>
              </a:extLst>
            </p:cNvPr>
            <p:cNvSpPr/>
            <p:nvPr/>
          </p:nvSpPr>
          <p:spPr>
            <a:xfrm>
              <a:off x="138110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BAF88766-F040-8F5C-7BAD-FE8FED663EE0}"/>
                </a:ext>
              </a:extLst>
            </p:cNvPr>
            <p:cNvSpPr/>
            <p:nvPr/>
          </p:nvSpPr>
          <p:spPr>
            <a:xfrm>
              <a:off x="319089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5BEE86A2-CC17-B000-9DF3-F97D41813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475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E4F3425F-EE72-E82C-4479-BF786B84A1EA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Tmon몬소리 Black" pitchFamily="2"/>
                <a:ea typeface="Tmon몬소리 Black" pitchFamily="2"/>
              </a:rPr>
              <a:t>Content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8FE52D00-E2F0-F4AE-9152-8B1842A6C0EB}"/>
              </a:ext>
            </a:extLst>
          </p:cNvPr>
          <p:cNvSpPr/>
          <p:nvPr/>
        </p:nvSpPr>
        <p:spPr>
          <a:xfrm>
            <a:off x="986116" y="1314376"/>
            <a:ext cx="7624678" cy="438433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28600" marR="0" lvl="0" indent="-228600" algn="l" defTabSz="914400" rtl="0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6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논문 정보</a:t>
            </a:r>
            <a:endParaRPr lang="en-US" sz="16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228600" marR="0" lvl="0" indent="-228600" algn="l" defTabSz="914400" rtl="0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Contribution</a:t>
            </a:r>
          </a:p>
          <a:p>
            <a:pPr marL="228600" marR="0" lvl="0" indent="-228600" algn="l" defTabSz="914400" rtl="0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6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기존 방법</a:t>
            </a:r>
            <a:r>
              <a:rPr lang="en-US" sz="16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&amp; </a:t>
            </a:r>
            <a:r>
              <a:rPr lang="ko-KR" sz="16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한계점</a:t>
            </a:r>
            <a:endParaRPr lang="en-US" sz="16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228600" marR="0" lvl="0" indent="-228600" algn="l" defTabSz="914400" rtl="0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6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제안 방법</a:t>
            </a:r>
            <a:endParaRPr lang="en-US" sz="16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228600" marR="0" lvl="0" indent="-228600" algn="l" defTabSz="914400" rtl="0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6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실험 검증</a:t>
            </a:r>
            <a:r>
              <a:rPr lang="en-US" sz="16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&amp; </a:t>
            </a:r>
            <a:r>
              <a:rPr lang="ko-KR" sz="16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결과</a:t>
            </a:r>
            <a:endParaRPr lang="en-US" sz="16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228600" marR="0" lvl="0" indent="-228600" algn="l" defTabSz="914400" rtl="0" fontAlgn="auto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Conclusion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F9531BA-6207-8A52-4B23-4A49347FD10B}"/>
              </a:ext>
            </a:extLst>
          </p:cNvPr>
          <p:cNvSpPr txBox="1"/>
          <p:nvPr/>
        </p:nvSpPr>
        <p:spPr>
          <a:xfrm>
            <a:off x="9310685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746D4C-FE60-4D4F-A39F-ACDA1CD91387}" type="slidenum">
              <a:t>7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25984D5D-A0AC-08CE-5D62-2611D5D2A63F}"/>
              </a:ext>
            </a:extLst>
          </p:cNvPr>
          <p:cNvGrpSpPr/>
          <p:nvPr/>
        </p:nvGrpSpPr>
        <p:grpSpPr>
          <a:xfrm>
            <a:off x="142875" y="209553"/>
            <a:ext cx="11915774" cy="6648446"/>
            <a:chOff x="142875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53077566-9599-F085-D61D-636D66CD2CC9}"/>
                </a:ext>
              </a:extLst>
            </p:cNvPr>
            <p:cNvSpPr/>
            <p:nvPr/>
          </p:nvSpPr>
          <p:spPr>
            <a:xfrm>
              <a:off x="142875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B31D234D-CB81-72A7-60C6-14DD2E5E9C4B}"/>
                </a:ext>
              </a:extLst>
            </p:cNvPr>
            <p:cNvSpPr/>
            <p:nvPr/>
          </p:nvSpPr>
          <p:spPr>
            <a:xfrm>
              <a:off x="142875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FD61C853-C828-3B6B-ACE9-187BEBF52DF2}"/>
                </a:ext>
              </a:extLst>
            </p:cNvPr>
            <p:cNvSpPr/>
            <p:nvPr/>
          </p:nvSpPr>
          <p:spPr>
            <a:xfrm>
              <a:off x="323853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56006F98-5A92-4096-10A2-725BC9443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239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F22C3DDD-CF78-CFF2-DE23-B1D7E92DBD02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400" b="1" i="0" u="none" strike="noStrike" kern="0" cap="none" spc="0" baseline="0">
                <a:solidFill>
                  <a:srgbClr val="FFFFFF"/>
                </a:solidFill>
                <a:uFillTx/>
                <a:latin typeface="Tmon몬소리 Black" pitchFamily="2"/>
                <a:ea typeface="Tmon몬소리 Black" pitchFamily="2"/>
              </a:rPr>
              <a:t>논문 정보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44B3A6FF-C95F-D65F-DAFB-B4E30526F6AF}"/>
              </a:ext>
            </a:extLst>
          </p:cNvPr>
          <p:cNvSpPr/>
          <p:nvPr/>
        </p:nvSpPr>
        <p:spPr>
          <a:xfrm>
            <a:off x="2283659" y="4610569"/>
            <a:ext cx="7624678" cy="188019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논문 제목</a:t>
            </a: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: Faster R-CNN : Towards Real-Time Object Detection with Region Proposal Networks</a:t>
            </a: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저자</a:t>
            </a: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: Shaoqing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외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3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명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학회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: NIPS 2015</a:t>
            </a: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개제 년도</a:t>
            </a:r>
            <a:r>
              <a:rPr lang="en-US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: 2015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년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인용수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: 63172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회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슬라이드 번호 개체 틀 3">
            <a:extLst>
              <a:ext uri="{FF2B5EF4-FFF2-40B4-BE49-F238E27FC236}">
                <a16:creationId xmlns:a16="http://schemas.microsoft.com/office/drawing/2014/main" id="{2A0BCF02-393E-0D0C-C049-A667C8834B09}"/>
              </a:ext>
            </a:extLst>
          </p:cNvPr>
          <p:cNvSpPr txBox="1"/>
          <p:nvPr/>
        </p:nvSpPr>
        <p:spPr>
          <a:xfrm>
            <a:off x="9315450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234CF5-ACA4-43C0-A21D-729ED93F6B09}" type="slidenum">
              <a:t>8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  <p:pic>
        <p:nvPicPr>
          <p:cNvPr id="10" name="그림 12">
            <a:extLst>
              <a:ext uri="{FF2B5EF4-FFF2-40B4-BE49-F238E27FC236}">
                <a16:creationId xmlns:a16="http://schemas.microsoft.com/office/drawing/2014/main" id="{36D3D8F6-1A2F-7F28-A6DB-E00543A2A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830" y="1319607"/>
            <a:ext cx="8652336" cy="292372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205F8BFD-8042-2A2D-5DBE-BB21BC1B6B1E}"/>
              </a:ext>
            </a:extLst>
          </p:cNvPr>
          <p:cNvGrpSpPr/>
          <p:nvPr/>
        </p:nvGrpSpPr>
        <p:grpSpPr>
          <a:xfrm>
            <a:off x="142875" y="209553"/>
            <a:ext cx="11915774" cy="6648446"/>
            <a:chOff x="142875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1B276872-6DB9-8308-387F-0EEC4D82918B}"/>
                </a:ext>
              </a:extLst>
            </p:cNvPr>
            <p:cNvSpPr/>
            <p:nvPr/>
          </p:nvSpPr>
          <p:spPr>
            <a:xfrm>
              <a:off x="142875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8016233C-8A93-1194-E7CB-54F627815F84}"/>
                </a:ext>
              </a:extLst>
            </p:cNvPr>
            <p:cNvSpPr/>
            <p:nvPr/>
          </p:nvSpPr>
          <p:spPr>
            <a:xfrm>
              <a:off x="142875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846688C3-8564-055C-78D0-9479DC7F0D52}"/>
                </a:ext>
              </a:extLst>
            </p:cNvPr>
            <p:cNvSpPr/>
            <p:nvPr/>
          </p:nvSpPr>
          <p:spPr>
            <a:xfrm>
              <a:off x="323853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4B4E8F73-63BF-4F7D-BA08-38498F203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239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15C19061-20FF-E093-4509-B81EB4E32849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Contribution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E52515D0-ECB0-CA8A-310E-B61FC6E0E276}"/>
              </a:ext>
            </a:extLst>
          </p:cNvPr>
          <p:cNvSpPr/>
          <p:nvPr/>
        </p:nvSpPr>
        <p:spPr>
          <a:xfrm>
            <a:off x="904305" y="1408797"/>
            <a:ext cx="9634539" cy="491949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Contribution</a:t>
            </a: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228600" marR="0" lvl="0" indent="-228600" algn="l" defTabSz="914400" rtl="0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Both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Region Proposal Network(RPN) </a:t>
            </a:r>
            <a:r>
              <a:rPr lang="ko-KR" sz="14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도입</a:t>
            </a:r>
            <a:endParaRPr lang="en-US" sz="14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기존의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 Fast R-CNN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을 따라가면서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,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Region Proposal Network(RPN)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를 추가적으로 도입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하여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GPU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를 통해 계산이 가능하도록 함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</a:p>
          <a:p>
            <a:pPr marL="171450" marR="0" lvl="0" indent="-171450" algn="l" defTabSz="914400" rtl="0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(2) anchor box </a:t>
            </a:r>
            <a:r>
              <a:rPr lang="ko-KR" sz="14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도입</a:t>
            </a:r>
            <a:endParaRPr lang="en-US" sz="14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여러 크기와 비율의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anchor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를 도입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하여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,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그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anchor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들을 중심으로 객체의 존재 확률과 경계 상자 조정 값을 예측하는 방식을 도입함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171450" marR="0" lvl="0" indent="-171450" algn="l" defTabSz="914400" rtl="0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1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  <a:p>
            <a:pPr marL="0" marR="0" lvl="0" indent="0" algn="l" defTabSz="914400" rtl="0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(3) </a:t>
            </a:r>
            <a:r>
              <a:rPr lang="ko-KR" sz="14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객체 탐지 속도</a:t>
            </a:r>
            <a:r>
              <a:rPr lang="en-US" sz="14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&amp; </a:t>
            </a:r>
            <a:r>
              <a:rPr lang="ko-KR" sz="14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정확도 향상</a:t>
            </a:r>
            <a:r>
              <a:rPr lang="en-US" sz="1400" b="1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</a:p>
          <a:p>
            <a:pPr marL="171450" marR="0" lvl="0" indent="-171450" algn="l" defTabSz="914400" rtl="0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RPN 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도입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으로 인한 전체적인</a:t>
            </a:r>
            <a:r>
              <a:rPr lang="en-US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ko-KR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처리 속도 및 정확도 향상이</a:t>
            </a:r>
            <a:r>
              <a:rPr lang="en-US" sz="1200" b="1" i="0" u="none" strike="noStrike" kern="1200" cap="none" spc="0" baseline="0">
                <a:solidFill>
                  <a:srgbClr val="203864"/>
                </a:solidFill>
                <a:uFillTx/>
                <a:latin typeface="맑은 고딕"/>
                <a:ea typeface="맑은 고딕" pitchFamily="34"/>
              </a:rPr>
              <a:t> </a:t>
            </a:r>
            <a:r>
              <a:rPr lang="ko-KR" sz="1200" b="0" i="0" u="none" strike="noStrike" kern="1200" cap="none" spc="0" baseline="0">
                <a:solidFill>
                  <a:srgbClr val="525252"/>
                </a:solidFill>
                <a:uFillTx/>
                <a:latin typeface="맑은 고딕"/>
                <a:ea typeface="맑은 고딕" pitchFamily="34"/>
              </a:rPr>
              <a:t>가능함</a:t>
            </a:r>
            <a:endParaRPr lang="en-US" sz="1200" b="0" i="0" u="none" strike="noStrike" kern="1200" cap="none" spc="0" baseline="0">
              <a:solidFill>
                <a:srgbClr val="525252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슬라이드 번호 개체 틀 3">
            <a:extLst>
              <a:ext uri="{FF2B5EF4-FFF2-40B4-BE49-F238E27FC236}">
                <a16:creationId xmlns:a16="http://schemas.microsoft.com/office/drawing/2014/main" id="{C29A6FF9-6D14-0D51-847F-B29D82D260D5}"/>
              </a:ext>
            </a:extLst>
          </p:cNvPr>
          <p:cNvSpPr txBox="1"/>
          <p:nvPr/>
        </p:nvSpPr>
        <p:spPr>
          <a:xfrm>
            <a:off x="9305921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C401BE-5519-4ED7-89E0-2AAE753695E9}" type="slidenum">
              <a:t>9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2171</Words>
  <Application>Microsoft Office PowerPoint</Application>
  <PresentationFormat>와이드스크린</PresentationFormat>
  <Paragraphs>335</Paragraphs>
  <Slides>21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Tmon몬소리 Black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계정</dc:creator>
  <cp:lastModifiedBy>Leemyeonghoe</cp:lastModifiedBy>
  <cp:revision>95</cp:revision>
  <dcterms:created xsi:type="dcterms:W3CDTF">2023-07-19T05:52:30Z</dcterms:created>
  <dcterms:modified xsi:type="dcterms:W3CDTF">2023-08-22T03:53:44Z</dcterms:modified>
</cp:coreProperties>
</file>