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71" r:id="rId4"/>
    <p:sldId id="25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6" r:id="rId13"/>
    <p:sldId id="279" r:id="rId14"/>
    <p:sldId id="295" r:id="rId15"/>
    <p:sldId id="294" r:id="rId16"/>
    <p:sldId id="281" r:id="rId17"/>
    <p:sldId id="296" r:id="rId18"/>
    <p:sldId id="287" r:id="rId19"/>
    <p:sldId id="282" r:id="rId20"/>
    <p:sldId id="288" r:id="rId21"/>
    <p:sldId id="283" r:id="rId22"/>
    <p:sldId id="289" r:id="rId23"/>
    <p:sldId id="291" r:id="rId24"/>
    <p:sldId id="290" r:id="rId25"/>
    <p:sldId id="293" r:id="rId26"/>
    <p:sldId id="292" r:id="rId27"/>
    <p:sldId id="285" r:id="rId28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485"/>
    <a:srgbClr val="E8E8E8"/>
    <a:srgbClr val="E2E2E2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205" autoAdjust="0"/>
  </p:normalViewPr>
  <p:slideViewPr>
    <p:cSldViewPr>
      <p:cViewPr varScale="1">
        <p:scale>
          <a:sx n="78" d="100"/>
          <a:sy n="78" d="100"/>
        </p:scale>
        <p:origin x="144" y="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E0144-8CE5-4A60-94D3-534BF1DFC87B}" type="doc">
      <dgm:prSet loTypeId="urn:microsoft.com/office/officeart/2005/8/layout/hChevron3" loCatId="process" qsTypeId="urn:microsoft.com/office/officeart/2005/8/quickstyle/simple1" qsCatId="simple" csTypeId="urn:microsoft.com/office/officeart/2005/8/colors/accent3_5" csCatId="accent3" phldr="1"/>
      <dgm:spPr/>
    </dgm:pt>
    <dgm:pt modelId="{E81A55DD-568B-4673-B354-BE58BD51D16F}">
      <dgm:prSet phldrT="[텍스트]"/>
      <dgm:spPr/>
      <dgm:t>
        <a:bodyPr/>
        <a:lstStyle/>
        <a:p>
          <a:pPr latinLnBrk="1">
            <a:buAutoNum type="arabicPeriod"/>
          </a:pPr>
          <a:r>
            <a: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rPr>
            <a:t>R-peak Detection</a:t>
          </a:r>
          <a:endParaRPr lang="ko-KR" altLang="en-US" dirty="0"/>
        </a:p>
      </dgm:t>
    </dgm:pt>
    <dgm:pt modelId="{7817856B-32E2-4DD8-B962-6476245DD292}" type="parTrans" cxnId="{B8E720F0-D4A3-4DD5-8D69-1F6389AD6F33}">
      <dgm:prSet/>
      <dgm:spPr/>
      <dgm:t>
        <a:bodyPr/>
        <a:lstStyle/>
        <a:p>
          <a:pPr latinLnBrk="1"/>
          <a:endParaRPr lang="ko-KR" altLang="en-US"/>
        </a:p>
      </dgm:t>
    </dgm:pt>
    <dgm:pt modelId="{4431A483-95ED-44D1-A4E3-88DD40701B45}" type="sibTrans" cxnId="{B8E720F0-D4A3-4DD5-8D69-1F6389AD6F33}">
      <dgm:prSet/>
      <dgm:spPr/>
      <dgm:t>
        <a:bodyPr/>
        <a:lstStyle/>
        <a:p>
          <a:pPr latinLnBrk="1"/>
          <a:endParaRPr lang="ko-KR" altLang="en-US"/>
        </a:p>
      </dgm:t>
    </dgm:pt>
    <dgm:pt modelId="{4F89B45D-EB54-4FD7-9819-129755F38C20}">
      <dgm:prSet phldrT="[텍스트]"/>
      <dgm:spPr/>
      <dgm:t>
        <a:bodyPr/>
        <a:lstStyle/>
        <a:p>
          <a:pPr latinLnBrk="1"/>
          <a:r>
            <a: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rPr>
            <a:t>Multi-class classification</a:t>
          </a:r>
          <a:endParaRPr lang="ko-KR" altLang="en-US" dirty="0"/>
        </a:p>
      </dgm:t>
    </dgm:pt>
    <dgm:pt modelId="{BA6B7426-5771-4C91-A24A-178C244A81CC}" type="parTrans" cxnId="{3C23ECEE-5022-4793-9C56-4B22B3D99798}">
      <dgm:prSet/>
      <dgm:spPr/>
      <dgm:t>
        <a:bodyPr/>
        <a:lstStyle/>
        <a:p>
          <a:pPr latinLnBrk="1"/>
          <a:endParaRPr lang="ko-KR" altLang="en-US"/>
        </a:p>
      </dgm:t>
    </dgm:pt>
    <dgm:pt modelId="{554382CC-EFC5-455D-93EF-8239AAD7C99E}" type="sibTrans" cxnId="{3C23ECEE-5022-4793-9C56-4B22B3D99798}">
      <dgm:prSet/>
      <dgm:spPr/>
      <dgm:t>
        <a:bodyPr/>
        <a:lstStyle/>
        <a:p>
          <a:pPr latinLnBrk="1"/>
          <a:endParaRPr lang="ko-KR" altLang="en-US"/>
        </a:p>
      </dgm:t>
    </dgm:pt>
    <dgm:pt modelId="{394611E9-45CD-433B-BD0D-E7892B2484BB}">
      <dgm:prSet phldrT="[텍스트]"/>
      <dgm:spPr/>
      <dgm:t>
        <a:bodyPr/>
        <a:lstStyle/>
        <a:p>
          <a:pPr latinLnBrk="1"/>
          <a:r>
            <a: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rPr>
            <a:t>Identity Verification Model</a:t>
          </a:r>
          <a:endParaRPr lang="ko-KR" altLang="en-US" dirty="0"/>
        </a:p>
      </dgm:t>
    </dgm:pt>
    <dgm:pt modelId="{2D78698F-FF08-47A8-99BD-DB30C371E9BC}" type="parTrans" cxnId="{9FBBFB0C-CFAE-4360-8726-8515BE2A4EE3}">
      <dgm:prSet/>
      <dgm:spPr/>
      <dgm:t>
        <a:bodyPr/>
        <a:lstStyle/>
        <a:p>
          <a:pPr latinLnBrk="1"/>
          <a:endParaRPr lang="ko-KR" altLang="en-US"/>
        </a:p>
      </dgm:t>
    </dgm:pt>
    <dgm:pt modelId="{0BEF8AD8-2252-4568-82A4-C5635F42D1D9}" type="sibTrans" cxnId="{9FBBFB0C-CFAE-4360-8726-8515BE2A4EE3}">
      <dgm:prSet/>
      <dgm:spPr/>
      <dgm:t>
        <a:bodyPr/>
        <a:lstStyle/>
        <a:p>
          <a:pPr latinLnBrk="1"/>
          <a:endParaRPr lang="ko-KR" altLang="en-US"/>
        </a:p>
      </dgm:t>
    </dgm:pt>
    <dgm:pt modelId="{867B9CC7-6E14-4150-800D-030E16132BE7}" type="pres">
      <dgm:prSet presAssocID="{E08E0144-8CE5-4A60-94D3-534BF1DFC87B}" presName="Name0" presStyleCnt="0">
        <dgm:presLayoutVars>
          <dgm:dir/>
          <dgm:resizeHandles val="exact"/>
        </dgm:presLayoutVars>
      </dgm:prSet>
      <dgm:spPr/>
    </dgm:pt>
    <dgm:pt modelId="{B7047CA1-AAC1-47B7-B495-AFEDF2ABC2F3}" type="pres">
      <dgm:prSet presAssocID="{E81A55DD-568B-4673-B354-BE58BD51D16F}" presName="parTxOnly" presStyleLbl="node1" presStyleIdx="0" presStyleCnt="3">
        <dgm:presLayoutVars>
          <dgm:bulletEnabled val="1"/>
        </dgm:presLayoutVars>
      </dgm:prSet>
      <dgm:spPr/>
    </dgm:pt>
    <dgm:pt modelId="{E06D86F4-22F6-4F19-AC95-57E31D1B4DB9}" type="pres">
      <dgm:prSet presAssocID="{4431A483-95ED-44D1-A4E3-88DD40701B45}" presName="parSpace" presStyleCnt="0"/>
      <dgm:spPr/>
    </dgm:pt>
    <dgm:pt modelId="{1C5A8464-8080-4BCD-B207-BC46F6D751C4}" type="pres">
      <dgm:prSet presAssocID="{4F89B45D-EB54-4FD7-9819-129755F38C20}" presName="parTxOnly" presStyleLbl="node1" presStyleIdx="1" presStyleCnt="3">
        <dgm:presLayoutVars>
          <dgm:bulletEnabled val="1"/>
        </dgm:presLayoutVars>
      </dgm:prSet>
      <dgm:spPr/>
    </dgm:pt>
    <dgm:pt modelId="{A6CB3392-730B-4BE7-BBB6-D2EB2BA24EBF}" type="pres">
      <dgm:prSet presAssocID="{554382CC-EFC5-455D-93EF-8239AAD7C99E}" presName="parSpace" presStyleCnt="0"/>
      <dgm:spPr/>
    </dgm:pt>
    <dgm:pt modelId="{010DABC2-B651-41A7-8943-D4B56B5ED51B}" type="pres">
      <dgm:prSet presAssocID="{394611E9-45CD-433B-BD0D-E7892B2484BB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FBBFB0C-CFAE-4360-8726-8515BE2A4EE3}" srcId="{E08E0144-8CE5-4A60-94D3-534BF1DFC87B}" destId="{394611E9-45CD-433B-BD0D-E7892B2484BB}" srcOrd="2" destOrd="0" parTransId="{2D78698F-FF08-47A8-99BD-DB30C371E9BC}" sibTransId="{0BEF8AD8-2252-4568-82A4-C5635F42D1D9}"/>
    <dgm:cxn modelId="{EB5A6F0D-BCAE-46B4-BB75-28E730BA8CF4}" type="presOf" srcId="{E08E0144-8CE5-4A60-94D3-534BF1DFC87B}" destId="{867B9CC7-6E14-4150-800D-030E16132BE7}" srcOrd="0" destOrd="0" presId="urn:microsoft.com/office/officeart/2005/8/layout/hChevron3"/>
    <dgm:cxn modelId="{D03AFB55-E5E1-404E-97E2-B8D08FAB77F4}" type="presOf" srcId="{4F89B45D-EB54-4FD7-9819-129755F38C20}" destId="{1C5A8464-8080-4BCD-B207-BC46F6D751C4}" srcOrd="0" destOrd="0" presId="urn:microsoft.com/office/officeart/2005/8/layout/hChevron3"/>
    <dgm:cxn modelId="{C471F2BA-28B3-4CF9-8B5A-C4EEC8906EEC}" type="presOf" srcId="{394611E9-45CD-433B-BD0D-E7892B2484BB}" destId="{010DABC2-B651-41A7-8943-D4B56B5ED51B}" srcOrd="0" destOrd="0" presId="urn:microsoft.com/office/officeart/2005/8/layout/hChevron3"/>
    <dgm:cxn modelId="{2499DDCD-C468-48B5-9548-0203196AAAF4}" type="presOf" srcId="{E81A55DD-568B-4673-B354-BE58BD51D16F}" destId="{B7047CA1-AAC1-47B7-B495-AFEDF2ABC2F3}" srcOrd="0" destOrd="0" presId="urn:microsoft.com/office/officeart/2005/8/layout/hChevron3"/>
    <dgm:cxn modelId="{3C23ECEE-5022-4793-9C56-4B22B3D99798}" srcId="{E08E0144-8CE5-4A60-94D3-534BF1DFC87B}" destId="{4F89B45D-EB54-4FD7-9819-129755F38C20}" srcOrd="1" destOrd="0" parTransId="{BA6B7426-5771-4C91-A24A-178C244A81CC}" sibTransId="{554382CC-EFC5-455D-93EF-8239AAD7C99E}"/>
    <dgm:cxn modelId="{B8E720F0-D4A3-4DD5-8D69-1F6389AD6F33}" srcId="{E08E0144-8CE5-4A60-94D3-534BF1DFC87B}" destId="{E81A55DD-568B-4673-B354-BE58BD51D16F}" srcOrd="0" destOrd="0" parTransId="{7817856B-32E2-4DD8-B962-6476245DD292}" sibTransId="{4431A483-95ED-44D1-A4E3-88DD40701B45}"/>
    <dgm:cxn modelId="{04522633-CBCD-4EE2-80E7-9F3F96B60D16}" type="presParOf" srcId="{867B9CC7-6E14-4150-800D-030E16132BE7}" destId="{B7047CA1-AAC1-47B7-B495-AFEDF2ABC2F3}" srcOrd="0" destOrd="0" presId="urn:microsoft.com/office/officeart/2005/8/layout/hChevron3"/>
    <dgm:cxn modelId="{B42D0BD5-AC59-4EBE-BD9C-61D319F815A2}" type="presParOf" srcId="{867B9CC7-6E14-4150-800D-030E16132BE7}" destId="{E06D86F4-22F6-4F19-AC95-57E31D1B4DB9}" srcOrd="1" destOrd="0" presId="urn:microsoft.com/office/officeart/2005/8/layout/hChevron3"/>
    <dgm:cxn modelId="{ED050C29-4BC8-4AA6-87C0-A13862C56E5E}" type="presParOf" srcId="{867B9CC7-6E14-4150-800D-030E16132BE7}" destId="{1C5A8464-8080-4BCD-B207-BC46F6D751C4}" srcOrd="2" destOrd="0" presId="urn:microsoft.com/office/officeart/2005/8/layout/hChevron3"/>
    <dgm:cxn modelId="{AD7B6B8F-6553-4D07-B28E-6C9F5E8296A6}" type="presParOf" srcId="{867B9CC7-6E14-4150-800D-030E16132BE7}" destId="{A6CB3392-730B-4BE7-BBB6-D2EB2BA24EBF}" srcOrd="3" destOrd="0" presId="urn:microsoft.com/office/officeart/2005/8/layout/hChevron3"/>
    <dgm:cxn modelId="{97EEA66A-3BD2-4FF1-B8C7-705BED97FF10}" type="presParOf" srcId="{867B9CC7-6E14-4150-800D-030E16132BE7}" destId="{010DABC2-B651-41A7-8943-D4B56B5ED51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47CA1-AAC1-47B7-B495-AFEDF2ABC2F3}">
      <dsp:nvSpPr>
        <dsp:cNvPr id="0" name=""/>
        <dsp:cNvSpPr/>
      </dsp:nvSpPr>
      <dsp:spPr>
        <a:xfrm>
          <a:off x="4068" y="1542786"/>
          <a:ext cx="3557319" cy="1422927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100" b="1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R-peak Detection</a:t>
          </a:r>
          <a:endParaRPr lang="ko-KR" altLang="en-US" sz="2100" kern="1200" dirty="0"/>
        </a:p>
      </dsp:txBody>
      <dsp:txXfrm>
        <a:off x="4068" y="1542786"/>
        <a:ext cx="3201587" cy="1422927"/>
      </dsp:txXfrm>
    </dsp:sp>
    <dsp:sp modelId="{1C5A8464-8080-4BCD-B207-BC46F6D751C4}">
      <dsp:nvSpPr>
        <dsp:cNvPr id="0" name=""/>
        <dsp:cNvSpPr/>
      </dsp:nvSpPr>
      <dsp:spPr>
        <a:xfrm>
          <a:off x="2849923" y="1542786"/>
          <a:ext cx="3557319" cy="1422927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100" b="1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Multi-class classification</a:t>
          </a:r>
          <a:endParaRPr lang="ko-KR" altLang="en-US" sz="2100" kern="1200" dirty="0"/>
        </a:p>
      </dsp:txBody>
      <dsp:txXfrm>
        <a:off x="3561387" y="1542786"/>
        <a:ext cx="2134392" cy="1422927"/>
      </dsp:txXfrm>
    </dsp:sp>
    <dsp:sp modelId="{010DABC2-B651-41A7-8943-D4B56B5ED51B}">
      <dsp:nvSpPr>
        <dsp:cNvPr id="0" name=""/>
        <dsp:cNvSpPr/>
      </dsp:nvSpPr>
      <dsp:spPr>
        <a:xfrm>
          <a:off x="5695778" y="1542786"/>
          <a:ext cx="3557319" cy="1422927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100" b="1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Identity Verification Model</a:t>
          </a:r>
          <a:endParaRPr lang="ko-KR" altLang="en-US" sz="2100" kern="1200" dirty="0"/>
        </a:p>
      </dsp:txBody>
      <dsp:txXfrm>
        <a:off x="6407242" y="1542786"/>
        <a:ext cx="2134392" cy="1422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A283-EFB9-4BA5-ABE0-83E3EF51D8E8}" type="datetimeFigureOut">
              <a:rPr lang="ko-KR" altLang="en-US" smtClean="0"/>
              <a:t>2022-06-23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900B9-E880-44A7-8CEE-95E4C9F8B8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86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900B9-E880-44A7-8CEE-95E4C9F8B82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67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2095-7338-4FE9-803C-D2FAC2ADCA94}" type="datetime1">
              <a:rPr lang="en-US" altLang="ko-KR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773400" y="9715500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fld id="{B1393E5F-521B-4CAD-9D3A-AE923D912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92AE-348E-4423-83E4-712B26A74399}" type="datetime1">
              <a:rPr lang="en-US" altLang="ko-KR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BA10-C135-4F01-B72F-D963CE0033D4}" type="datetime1">
              <a:rPr lang="en-US" altLang="ko-KR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C11A-4AA0-45B7-BD42-5D30C02B85D9}" type="datetime1">
              <a:rPr lang="en-US" altLang="ko-KR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67E0-8BF9-4A6F-8F2E-65A2E4C46C92}" type="datetime1">
              <a:rPr lang="en-US" altLang="ko-KR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C59D-2321-4D9C-ADFA-80A2D3B700FD}" type="datetime1">
              <a:rPr lang="en-US" altLang="ko-KR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4FF5-9BD2-4468-A504-9E6C9F4D9750}" type="datetime1">
              <a:rPr lang="en-US" altLang="ko-KR" smtClean="0"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4A0B-9664-4B54-B1BA-1A3D6DCF52F8}" type="datetime1">
              <a:rPr lang="en-US" altLang="ko-KR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B092-B01C-4957-ABF6-DB678849DECB}" type="datetime1">
              <a:rPr lang="en-US" altLang="ko-KR" smtClean="0"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3F4A-E32F-4A54-8779-7F1388E8752F}" type="datetime1">
              <a:rPr lang="en-US" altLang="ko-KR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4936-A7DC-4631-BDDD-6F505186EA3B}" type="datetime1">
              <a:rPr lang="en-US" altLang="ko-KR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DE111-F960-400B-AC62-45BC105118E7}" type="datetime1">
              <a:rPr lang="en-US" altLang="ko-KR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640541" y="5334671"/>
            <a:ext cx="3006919" cy="124701"/>
            <a:chOff x="7633699" y="5985972"/>
            <a:chExt cx="3006919" cy="12470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3699" y="5985972"/>
              <a:ext cx="3006919" cy="12470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147BD29-1119-30B8-60A1-E1F7CE82EA9C}"/>
              </a:ext>
            </a:extLst>
          </p:cNvPr>
          <p:cNvSpPr txBox="1"/>
          <p:nvPr/>
        </p:nvSpPr>
        <p:spPr>
          <a:xfrm>
            <a:off x="4274042" y="5711399"/>
            <a:ext cx="1022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EDITH : ECG Biometrics Aided by Deep Learning for Reliable Individual Authentication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4890A2-70ED-B1F1-D840-EB89F1BE2E4F}"/>
              </a:ext>
            </a:extLst>
          </p:cNvPr>
          <p:cNvSpPr txBox="1"/>
          <p:nvPr/>
        </p:nvSpPr>
        <p:spPr>
          <a:xfrm>
            <a:off x="7087347" y="4076700"/>
            <a:ext cx="4113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4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4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729F6664-A637-D64C-63C1-E45AADE3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000E7-3B69-F797-3322-56EB980035C9}"/>
              </a:ext>
            </a:extLst>
          </p:cNvPr>
          <p:cNvSpPr txBox="1"/>
          <p:nvPr/>
        </p:nvSpPr>
        <p:spPr>
          <a:xfrm>
            <a:off x="17020219" y="9715500"/>
            <a:ext cx="886781" cy="369332"/>
          </a:xfrm>
          <a:prstGeom prst="rect">
            <a:avLst/>
          </a:prstGeom>
          <a:solidFill>
            <a:srgbClr val="F6F6F6"/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220624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3366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METHODOLOGY</a:t>
            </a:r>
            <a:endParaRPr lang="en-US" altLang="ko-KR" sz="48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D04D53-E32A-E2B2-061B-9C8683FDD727}"/>
                  </a:ext>
                </a:extLst>
              </p:cNvPr>
              <p:cNvSpPr txBox="1"/>
              <p:nvPr/>
            </p:nvSpPr>
            <p:spPr>
              <a:xfrm>
                <a:off x="1404697" y="2868889"/>
                <a:ext cx="15478605" cy="6668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US" altLang="ko-KR" sz="24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Closed Environment Identification</a:t>
                </a:r>
              </a:p>
              <a:p>
                <a:pPr marL="342900" indent="-342900">
                  <a:lnSpc>
                    <a:spcPct val="150000"/>
                  </a:lnSpc>
                  <a:buFontTx/>
                  <a:buChar char="-"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집합 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는 한 사람 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ECG Signal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𝑃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= {</m:t>
                    </m:r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𝑝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1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𝑝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𝑝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}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  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어떤 집합에 속하게 되는지 분류 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= multi-class classification</a:t>
                </a: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457200" indent="-457200">
                  <a:lnSpc>
                    <a:spcPct val="150000"/>
                  </a:lnSpc>
                  <a:buAutoNum type="arabicPeriod" startAt="2"/>
                </a:pPr>
                <a:r>
                  <a:rPr lang="en-US" altLang="ko-KR" sz="24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Identity Verification</a:t>
                </a:r>
              </a:p>
              <a:p>
                <a:pPr marL="342900" indent="-342900">
                  <a:lnSpc>
                    <a:spcPct val="150000"/>
                  </a:lnSpc>
                  <a:buFontTx/>
                  <a:buChar char="-"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새로운 개인 인증 시스템이 도입될 때 전체 파이프라인을 새 데이터로 재교육 진행 필요</a:t>
                </a:r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𝑃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𝑖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(</m:t>
                    </m:r>
                    <m:r>
                      <m:rPr>
                        <m:nor/>
                      </m:rPr>
                      <a:rPr lang="en-US" altLang="ko-KR" sz="2400">
                        <a:latin typeface="맑은 고딕" panose="020B0503020000020004" pitchFamily="50" charset="-127"/>
                        <a:ea typeface="맑은 고딕" panose="020B0503020000020004" pitchFamily="50" charset="-127"/>
                      </a:rPr>
                      <m:t>dataset</m:t>
                    </m:r>
                    <m:r>
                      <m:rPr>
                        <m:nor/>
                      </m:rPr>
                      <a:rPr lang="en-US" altLang="ko-KR" sz="2400">
                        <a:latin typeface="맑은 고딕" panose="020B0503020000020004" pitchFamily="50" charset="-127"/>
                        <a:ea typeface="맑은 고딕" panose="020B0503020000020004" pitchFamily="50" charset="-127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2400">
                        <a:latin typeface="맑은 고딕" panose="020B0503020000020004" pitchFamily="50" charset="-127"/>
                        <a:ea typeface="맑은 고딕" panose="020B0503020000020004" pitchFamily="50" charset="-127"/>
                      </a:rPr>
                      <m:t>of</m:t>
                    </m:r>
                    <m:r>
                      <m:rPr>
                        <m:nor/>
                      </m:rPr>
                      <a:rPr lang="en-US" altLang="ko-KR" sz="2400">
                        <a:latin typeface="맑은 고딕" panose="020B0503020000020004" pitchFamily="50" charset="-127"/>
                        <a:ea typeface="맑은 고딕" panose="020B0503020000020004" pitchFamily="50" charset="-127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2400">
                        <a:latin typeface="맑은 고딕" panose="020B0503020000020004" pitchFamily="50" charset="-127"/>
                        <a:ea typeface="맑은 고딕" panose="020B0503020000020004" pitchFamily="50" charset="-127"/>
                      </a:rPr>
                      <m:t>persons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)= {</m:t>
                    </m:r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𝑝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𝑖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1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𝑝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𝑖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𝑝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𝑖𝑚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}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2400" b="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ko-KR" sz="2400" b="0" i="0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(</m:t>
                    </m:r>
                    <m:r>
                      <m:rPr>
                        <m:nor/>
                      </m:rPr>
                      <a:rPr lang="en-US" altLang="ko-KR" sz="2400">
                        <a:latin typeface="맑은 고딕" panose="020B0503020000020004" pitchFamily="50" charset="-127"/>
                        <a:ea typeface="맑은 고딕" panose="020B0503020000020004" pitchFamily="50" charset="-127"/>
                      </a:rPr>
                      <m:t>enrollment</m:t>
                    </m:r>
                    <m:r>
                      <m:rPr>
                        <m:nor/>
                      </m:rPr>
                      <a:rPr lang="en-US" altLang="ko-KR" sz="2400">
                        <a:latin typeface="맑은 고딕" panose="020B0503020000020004" pitchFamily="50" charset="-127"/>
                        <a:ea typeface="맑은 고딕" panose="020B0503020000020004" pitchFamily="50" charset="-127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2400">
                        <a:latin typeface="맑은 고딕" panose="020B0503020000020004" pitchFamily="50" charset="-127"/>
                        <a:ea typeface="맑은 고딕" panose="020B0503020000020004" pitchFamily="50" charset="-127"/>
                      </a:rPr>
                      <m:t>data</m:t>
                    </m:r>
                    <m:r>
                      <a:rPr lang="en-US" altLang="ko-KR" sz="2400" b="0" i="0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)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= {</m:t>
                    </m:r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𝑡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1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𝑡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𝑡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}</a:t>
                </a:r>
              </a:p>
              <a:p>
                <a:pPr marL="342900" indent="-342900">
                  <a:lnSpc>
                    <a:spcPct val="150000"/>
                  </a:lnSpc>
                  <a:buFontTx/>
                  <a:buChar char="-"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개인 데이터를 기반으로 템플릿과 일치시킴</a:t>
                </a:r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342900" indent="-342900">
                  <a:lnSpc>
                    <a:spcPct val="150000"/>
                  </a:lnSpc>
                  <a:buFontTx/>
                  <a:buChar char="-"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평가 데이터를 템플릿에 비교하여 신원을 확인하는 작업</a:t>
                </a:r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342900" indent="-34290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이 과정에서 유사성과 비유사성을 측정하기 위해 코사인 또는 유클리드 거리 비교 진행</a:t>
                </a:r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D04D53-E32A-E2B2-061B-9C8683FDD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697" y="2868889"/>
                <a:ext cx="15478605" cy="6668942"/>
              </a:xfrm>
              <a:prstGeom prst="rect">
                <a:avLst/>
              </a:prstGeom>
              <a:blipFill>
                <a:blip r:embed="rId4"/>
                <a:stretch>
                  <a:fillRect l="-709" b="-11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3EAFDF8-B99F-BC4D-CB21-8659AC9612FD}"/>
              </a:ext>
            </a:extLst>
          </p:cNvPr>
          <p:cNvSpPr txBox="1"/>
          <p:nvPr/>
        </p:nvSpPr>
        <p:spPr>
          <a:xfrm>
            <a:off x="1219200" y="1490508"/>
            <a:ext cx="9181474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Problem Definition</a:t>
            </a:r>
          </a:p>
        </p:txBody>
      </p:sp>
    </p:spTree>
    <p:extLst>
      <p:ext uri="{BB962C8B-B14F-4D97-AF65-F5344CB8AC3E}">
        <p14:creationId xmlns:p14="http://schemas.microsoft.com/office/powerpoint/2010/main" val="31382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3366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METHODOLOGY</a:t>
            </a:r>
            <a:endParaRPr lang="en-US" altLang="ko-KR" sz="48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3EAFDF8-B99F-BC4D-CB21-8659AC9612FD}"/>
              </a:ext>
            </a:extLst>
          </p:cNvPr>
          <p:cNvSpPr txBox="1"/>
          <p:nvPr/>
        </p:nvSpPr>
        <p:spPr>
          <a:xfrm>
            <a:off x="1219200" y="1490508"/>
            <a:ext cx="9181474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Datasets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1FE491D-EDEB-7FEE-20B3-71084E8F3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303" y="4951490"/>
            <a:ext cx="14927329" cy="3950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F87820-518A-7D26-B42A-7C0D13E1B964}"/>
              </a:ext>
            </a:extLst>
          </p:cNvPr>
          <p:cNvSpPr txBox="1"/>
          <p:nvPr/>
        </p:nvSpPr>
        <p:spPr>
          <a:xfrm>
            <a:off x="1524000" y="2942471"/>
            <a:ext cx="10820400" cy="1128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표준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ECG </a:t>
            </a: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데이터 세트인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4</a:t>
            </a: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개의 다른 공개 데이터 세트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사용</a:t>
            </a:r>
            <a:endParaRPr lang="en-US" altLang="ko-KR" sz="24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CYBHi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en-US" altLang="ko-KR" sz="2400" b="0" i="0" dirty="0">
                <a:solidFill>
                  <a:srgbClr val="2E2E2E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Check Your </a:t>
            </a:r>
            <a:r>
              <a:rPr lang="en-US" altLang="ko-KR" sz="2400" b="0" i="0" dirty="0" err="1">
                <a:solidFill>
                  <a:srgbClr val="2E2E2E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Biosignals</a:t>
            </a:r>
            <a:r>
              <a:rPr lang="en-US" altLang="ko-KR" sz="2400" b="0" i="0" dirty="0">
                <a:solidFill>
                  <a:srgbClr val="2E2E2E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Here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 세트 사용하여 검증 수행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131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93FB16A0-3F19-2344-9AC4-D63B79BFF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83" y="1599811"/>
            <a:ext cx="15476034" cy="4234846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63880F2C-3B33-B090-1AAA-A12A9A83FC5F}"/>
              </a:ext>
            </a:extLst>
          </p:cNvPr>
          <p:cNvSpPr/>
          <p:nvPr/>
        </p:nvSpPr>
        <p:spPr>
          <a:xfrm>
            <a:off x="1117993" y="5808366"/>
            <a:ext cx="16052014" cy="419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3366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METHODOLOGY</a:t>
            </a:r>
            <a:endParaRPr lang="en-US" altLang="ko-KR" sz="48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3EAFDF8-B99F-BC4D-CB21-8659AC9612FD}"/>
              </a:ext>
            </a:extLst>
          </p:cNvPr>
          <p:cNvSpPr txBox="1"/>
          <p:nvPr/>
        </p:nvSpPr>
        <p:spPr>
          <a:xfrm>
            <a:off x="1219200" y="1490508"/>
            <a:ext cx="9181474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Proposed Method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C0D5D2-BDD1-C3B7-B9A0-C0D1587B744A}"/>
              </a:ext>
            </a:extLst>
          </p:cNvPr>
          <p:cNvSpPr txBox="1"/>
          <p:nvPr/>
        </p:nvSpPr>
        <p:spPr>
          <a:xfrm>
            <a:off x="2438400" y="6240990"/>
            <a:ext cx="10972800" cy="3356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256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 연속적인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ECG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신호 사용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500Hz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로 샘플링 진행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피크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탐지를 위해 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1D </a:t>
            </a:r>
            <a:r>
              <a:rPr lang="en-US" altLang="ko-KR" sz="24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MultiRes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U-Net </a:t>
            </a: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모델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사용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Multi-class classification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위해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CNN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사용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Siamese Network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이용해서 템플릿과 비교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=&gt;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여러 비트 결과를 앙상블 하여 성능 향상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51775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3366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METHODOLOGY</a:t>
            </a:r>
            <a:endParaRPr lang="en-US" altLang="ko-KR" sz="48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D04D53-E32A-E2B2-061B-9C8683FDD727}"/>
              </a:ext>
            </a:extLst>
          </p:cNvPr>
          <p:cNvSpPr txBox="1"/>
          <p:nvPr/>
        </p:nvSpPr>
        <p:spPr>
          <a:xfrm>
            <a:off x="1126805" y="2400300"/>
            <a:ext cx="15478605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R-peak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Detection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EAFDF8-B99F-BC4D-CB21-8659AC9612FD}"/>
              </a:ext>
            </a:extLst>
          </p:cNvPr>
          <p:cNvSpPr txBox="1"/>
          <p:nvPr/>
        </p:nvSpPr>
        <p:spPr>
          <a:xfrm>
            <a:off x="1219200" y="1490508"/>
            <a:ext cx="9181474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Proposed Method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190D5-1C70-E0FB-2BCD-94974D243C4C}"/>
              </a:ext>
            </a:extLst>
          </p:cNvPr>
          <p:cNvSpPr txBox="1"/>
          <p:nvPr/>
        </p:nvSpPr>
        <p:spPr>
          <a:xfrm>
            <a:off x="1749157" y="3059414"/>
            <a:ext cx="10557185" cy="1682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단일 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Beat</a:t>
            </a: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인증 시스템으로 작업할 때 가장 중요한 단계</a:t>
            </a:r>
            <a:endParaRPr lang="en-US" altLang="ko-KR" sz="24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Hamilton Algorithm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은 일관된 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R</a:t>
            </a:r>
            <a:r>
              <a:rPr lang="ko-KR" altLang="en-US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피크 탐지 어려움</a:t>
            </a:r>
            <a:endParaRPr lang="en-US" altLang="ko-KR" sz="24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=&gt; 1D </a:t>
            </a:r>
            <a:r>
              <a:rPr lang="en-US" altLang="ko-KR" sz="24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MultiRes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U-Net</a:t>
            </a: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은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ECG </a:t>
            </a: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신호에서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R-</a:t>
            </a: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피크의 위치를 예측하는 데 사용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BD7D1D7-E343-B424-E4AA-049D6A8F7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200" y="5289612"/>
            <a:ext cx="1905000" cy="139574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41E66171-613E-E631-D93C-029AC4192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913099"/>
            <a:ext cx="10386660" cy="4639322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D1D0BE3-B6EC-83B0-DBE1-B2E5670A0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4067" y="5028590"/>
            <a:ext cx="5363215" cy="3781953"/>
          </a:xfrm>
          <a:prstGeom prst="rect">
            <a:avLst/>
          </a:prstGeom>
        </p:spPr>
      </p:pic>
      <p:sp>
        <p:nvSpPr>
          <p:cNvPr id="26" name="타원 25">
            <a:extLst>
              <a:ext uri="{FF2B5EF4-FFF2-40B4-BE49-F238E27FC236}">
                <a16:creationId xmlns:a16="http://schemas.microsoft.com/office/drawing/2014/main" id="{AF581A2C-D5B2-DB66-FE0A-0ACC4430BA0C}"/>
              </a:ext>
            </a:extLst>
          </p:cNvPr>
          <p:cNvSpPr/>
          <p:nvPr/>
        </p:nvSpPr>
        <p:spPr>
          <a:xfrm>
            <a:off x="14097000" y="4615883"/>
            <a:ext cx="1643049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31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3366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METHODOLOGY</a:t>
            </a:r>
            <a:endParaRPr lang="en-US" altLang="ko-KR" sz="48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3EAFDF8-B99F-BC4D-CB21-8659AC9612FD}"/>
              </a:ext>
            </a:extLst>
          </p:cNvPr>
          <p:cNvSpPr txBox="1"/>
          <p:nvPr/>
        </p:nvSpPr>
        <p:spPr>
          <a:xfrm>
            <a:off x="1219200" y="1490508"/>
            <a:ext cx="9181474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Proposed Method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9F8A18-5D8A-76FE-7C6A-005D910CA863}"/>
              </a:ext>
            </a:extLst>
          </p:cNvPr>
          <p:cNvSpPr txBox="1"/>
          <p:nvPr/>
        </p:nvSpPr>
        <p:spPr>
          <a:xfrm>
            <a:off x="304800" y="9589630"/>
            <a:ext cx="1653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[45]Nabil </a:t>
            </a:r>
            <a:r>
              <a:rPr lang="en-US" altLang="ko-K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Ibtehaz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M </a:t>
            </a:r>
            <a:r>
              <a:rPr lang="en-US" altLang="ko-K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Sohel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Rahman. Ppg2abp: Translating </a:t>
            </a:r>
            <a:r>
              <a:rPr lang="en-US" altLang="ko-K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photoplethysmogram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(ppg) signals to arterial blood pressure (</a:t>
            </a:r>
            <a:r>
              <a:rPr lang="en-US" altLang="ko-K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abp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waveforms using fully convolutional neural networks. </a:t>
            </a:r>
            <a:r>
              <a:rPr lang="en-US" altLang="ko-K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arXiv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preprint arXiv:2005.01669, 2020.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BD7D1D7-E343-B424-E4AA-049D6A8F7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0" y="5524370"/>
            <a:ext cx="1905000" cy="1395742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ECB34C9D-0248-F7E4-C32D-1B8059674D33}"/>
              </a:ext>
            </a:extLst>
          </p:cNvPr>
          <p:cNvGrpSpPr/>
          <p:nvPr/>
        </p:nvGrpSpPr>
        <p:grpSpPr>
          <a:xfrm>
            <a:off x="2514600" y="4381501"/>
            <a:ext cx="13006646" cy="4487743"/>
            <a:chOff x="2663398" y="5236897"/>
            <a:chExt cx="12400648" cy="3722208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B8549F43-C27F-DB01-74E4-D80F9CF7D7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759"/>
            <a:stretch/>
          </p:blipFill>
          <p:spPr>
            <a:xfrm>
              <a:off x="4403065" y="5290457"/>
              <a:ext cx="9859751" cy="3668648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CD15D9AF-9A21-3284-7F52-A4C8B5333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256"/>
            <a:stretch/>
          </p:blipFill>
          <p:spPr>
            <a:xfrm>
              <a:off x="2663398" y="5438201"/>
              <a:ext cx="1713541" cy="742252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AE527600-4A54-2A21-6865-E6EC5DC66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25400" y="5236897"/>
              <a:ext cx="2338646" cy="1074426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5E879A0-3EF7-556A-887A-D972C30404F3}"/>
              </a:ext>
            </a:extLst>
          </p:cNvPr>
          <p:cNvSpPr txBox="1"/>
          <p:nvPr/>
        </p:nvSpPr>
        <p:spPr>
          <a:xfrm>
            <a:off x="2133600" y="2216417"/>
            <a:ext cx="10210800" cy="1682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1D </a:t>
            </a:r>
            <a:r>
              <a:rPr lang="en-US" altLang="ko-KR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MultiResU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-Net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4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적은 데이터를 가지고도 더욱 정확한 </a:t>
            </a:r>
            <a:r>
              <a:rPr lang="en-US" altLang="ko-KR" sz="24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Segmenta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tion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할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 있는 장점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400" b="0" dirty="0">
                <a:solidFill>
                  <a:srgbClr val="2E2E2E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얕은 모델로 성능을 높이기 위해 </a:t>
            </a:r>
            <a:r>
              <a:rPr lang="en-US" altLang="ko-KR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MultiRes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Block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사용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EA9E144-5D4A-6910-DC85-CF58E8B60BCC}"/>
              </a:ext>
            </a:extLst>
          </p:cNvPr>
          <p:cNvSpPr/>
          <p:nvPr/>
        </p:nvSpPr>
        <p:spPr>
          <a:xfrm>
            <a:off x="2243937" y="4082858"/>
            <a:ext cx="5757063" cy="5024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70B6E32-B052-43A8-2696-4620C47747C6}"/>
              </a:ext>
            </a:extLst>
          </p:cNvPr>
          <p:cNvSpPr/>
          <p:nvPr/>
        </p:nvSpPr>
        <p:spPr>
          <a:xfrm>
            <a:off x="8448262" y="4082858"/>
            <a:ext cx="7325138" cy="5024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9CDF3C-C047-A6CC-E40B-20D98862D4B6}"/>
              </a:ext>
            </a:extLst>
          </p:cNvPr>
          <p:cNvSpPr txBox="1"/>
          <p:nvPr/>
        </p:nvSpPr>
        <p:spPr>
          <a:xfrm>
            <a:off x="1905000" y="9215690"/>
            <a:ext cx="9176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i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Contracting Path(Encoding)</a:t>
            </a:r>
            <a:endParaRPr lang="ko-KR" altLang="en-US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3734F9-55A4-0BD7-22F2-ADF816898A2B}"/>
              </a:ext>
            </a:extLst>
          </p:cNvPr>
          <p:cNvSpPr txBox="1"/>
          <p:nvPr/>
        </p:nvSpPr>
        <p:spPr>
          <a:xfrm>
            <a:off x="13247907" y="9162150"/>
            <a:ext cx="3222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i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Expansive Path(Decoding)</a:t>
            </a:r>
            <a:endParaRPr lang="ko-KR" altLang="en-US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0687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>
            <a:extLst>
              <a:ext uri="{FF2B5EF4-FFF2-40B4-BE49-F238E27FC236}">
                <a16:creationId xmlns:a16="http://schemas.microsoft.com/office/drawing/2014/main" id="{B84906D0-408E-1F3E-6335-5486CB8EBCE1}"/>
              </a:ext>
            </a:extLst>
          </p:cNvPr>
          <p:cNvSpPr/>
          <p:nvPr/>
        </p:nvSpPr>
        <p:spPr>
          <a:xfrm>
            <a:off x="1169186" y="8226105"/>
            <a:ext cx="16052014" cy="1946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3366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METHODOLOGY</a:t>
            </a:r>
            <a:endParaRPr lang="en-US" altLang="ko-KR" sz="48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D04D53-E32A-E2B2-061B-9C8683FDD727}"/>
              </a:ext>
            </a:extLst>
          </p:cNvPr>
          <p:cNvSpPr txBox="1"/>
          <p:nvPr/>
        </p:nvSpPr>
        <p:spPr>
          <a:xfrm>
            <a:off x="1524000" y="2295389"/>
            <a:ext cx="15478605" cy="7776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en-US" altLang="ko-KR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MultiRes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Block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MultiRes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Block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사용으로 레이어를 동일하게 유지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400" b="0" i="0" dirty="0">
              <a:solidFill>
                <a:srgbClr val="24292F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400" b="0" i="0" dirty="0">
                <a:solidFill>
                  <a:srgbClr val="24292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3x3 </a:t>
            </a:r>
            <a:r>
              <a:rPr lang="en-US" altLang="ko-KR" sz="2400" dirty="0">
                <a:solidFill>
                  <a:srgbClr val="2429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conv 3</a:t>
            </a:r>
            <a:r>
              <a:rPr lang="ko-KR" altLang="en-US" sz="2400" dirty="0">
                <a:solidFill>
                  <a:srgbClr val="2429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 연산 수행 결과를 한번에 얻음</a:t>
            </a:r>
            <a:endParaRPr lang="en-US" altLang="ko-KR" sz="2400" dirty="0">
              <a:solidFill>
                <a:srgbClr val="2429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400" b="0" i="0" dirty="0">
                <a:solidFill>
                  <a:srgbClr val="2E2E2E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2400" b="0" i="0" dirty="0">
                <a:solidFill>
                  <a:srgbClr val="2E2E2E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개의 연속 </a:t>
            </a:r>
            <a:r>
              <a:rPr lang="en-US" altLang="ko-KR" sz="2400" b="0" i="0" dirty="0">
                <a:solidFill>
                  <a:srgbClr val="2E2E2E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conv</a:t>
            </a:r>
            <a:r>
              <a:rPr lang="ko-KR" altLang="en-US" sz="2400" b="0" i="0" dirty="0">
                <a:solidFill>
                  <a:srgbClr val="2E2E2E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레이어를 사용하여 </a:t>
            </a:r>
            <a:r>
              <a:rPr lang="en-US" altLang="ko-KR" sz="2400" b="0" i="0" dirty="0">
                <a:solidFill>
                  <a:srgbClr val="2E2E2E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5X5, 7X7 conv</a:t>
            </a:r>
            <a:r>
              <a:rPr lang="ko-KR" altLang="en-US" sz="2400" b="0" i="0" dirty="0">
                <a:solidFill>
                  <a:srgbClr val="2E2E2E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사용 시 보다 메모리 요구 사항을 </a:t>
            </a:r>
            <a:r>
              <a:rPr lang="ko-KR" altLang="en-US" sz="2400" b="0" i="0" dirty="0" err="1">
                <a:solidFill>
                  <a:srgbClr val="2E2E2E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줄여줌</a:t>
            </a:r>
            <a:endParaRPr lang="en-US" altLang="ko-KR" sz="2400" b="0" i="0" dirty="0">
              <a:solidFill>
                <a:srgbClr val="2E2E2E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ctr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sz="2400" dirty="0">
                <a:solidFill>
                  <a:srgbClr val="2E2E2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메모리 사용을 줄여주며 </a:t>
            </a:r>
            <a:r>
              <a:rPr lang="en-US" altLang="ko-KR" sz="2400" b="0" i="0" dirty="0">
                <a:solidFill>
                  <a:srgbClr val="2E2E2E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Inception</a:t>
            </a:r>
            <a:r>
              <a:rPr lang="ko-KR" altLang="en-US" sz="2400" b="0" i="0" dirty="0">
                <a:solidFill>
                  <a:srgbClr val="2E2E2E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과 유사한 </a:t>
            </a:r>
            <a:r>
              <a:rPr lang="en-US" altLang="ko-KR" sz="2400" b="0" i="0" dirty="0">
                <a:solidFill>
                  <a:srgbClr val="2E2E2E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output </a:t>
            </a:r>
            <a:r>
              <a:rPr lang="ko-KR" altLang="en-US" sz="2400" b="0" i="0" dirty="0">
                <a:solidFill>
                  <a:srgbClr val="2E2E2E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추출</a:t>
            </a:r>
            <a:endParaRPr lang="en-US" altLang="ko-KR" sz="2400" b="0" i="0" dirty="0">
              <a:solidFill>
                <a:srgbClr val="2E2E2E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EAFDF8-B99F-BC4D-CB21-8659AC9612FD}"/>
              </a:ext>
            </a:extLst>
          </p:cNvPr>
          <p:cNvSpPr txBox="1"/>
          <p:nvPr/>
        </p:nvSpPr>
        <p:spPr>
          <a:xfrm>
            <a:off x="1219200" y="1490508"/>
            <a:ext cx="9181474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Proposed Method 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BD7D1D7-E343-B424-E4AA-049D6A8F7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200" y="5289612"/>
            <a:ext cx="1905000" cy="139574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A8001BD-F54E-4E19-9F24-73359BCBD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218" y="3410444"/>
            <a:ext cx="8877784" cy="289015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7782F224-1291-9A75-9E7B-A552618DC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6417566"/>
            <a:ext cx="5058148" cy="147651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ADBEB0C-5DD4-102C-1283-BAE8D6970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7650" y="6300602"/>
            <a:ext cx="8198166" cy="1605235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7138EF81-B114-09BB-7AEB-F6490146AA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262"/>
          <a:stretch/>
        </p:blipFill>
        <p:spPr>
          <a:xfrm>
            <a:off x="9437600" y="5143500"/>
            <a:ext cx="7792537" cy="96955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4D8D4D6-3110-3FC4-626A-1A7FACCA2822}"/>
              </a:ext>
            </a:extLst>
          </p:cNvPr>
          <p:cNvSpPr txBox="1"/>
          <p:nvPr/>
        </p:nvSpPr>
        <p:spPr>
          <a:xfrm>
            <a:off x="6319692" y="3696087"/>
            <a:ext cx="495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3x3 </a:t>
            </a:r>
            <a:r>
              <a:rPr lang="ko-KR" altLang="en-US" dirty="0" err="1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컨볼루션으로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5x5, 7x7 </a:t>
            </a:r>
            <a:r>
              <a:rPr lang="ko-KR" altLang="en-US" dirty="0" err="1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컨볼루션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인수분해</a:t>
            </a:r>
          </a:p>
        </p:txBody>
      </p:sp>
    </p:spTree>
    <p:extLst>
      <p:ext uri="{BB962C8B-B14F-4D97-AF65-F5344CB8AC3E}">
        <p14:creationId xmlns:p14="http://schemas.microsoft.com/office/powerpoint/2010/main" val="370239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1B28F1C7-23DA-46E8-088D-68E3F40568B5}"/>
              </a:ext>
            </a:extLst>
          </p:cNvPr>
          <p:cNvSpPr/>
          <p:nvPr/>
        </p:nvSpPr>
        <p:spPr>
          <a:xfrm>
            <a:off x="1210491" y="3731164"/>
            <a:ext cx="9990909" cy="4688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3366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METHODOLOGY</a:t>
            </a:r>
            <a:endParaRPr lang="en-US" altLang="ko-KR" sz="48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D04D53-E32A-E2B2-061B-9C8683FDD727}"/>
              </a:ext>
            </a:extLst>
          </p:cNvPr>
          <p:cNvSpPr txBox="1"/>
          <p:nvPr/>
        </p:nvSpPr>
        <p:spPr>
          <a:xfrm>
            <a:off x="1524000" y="2476500"/>
            <a:ext cx="15478605" cy="6114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Network Architecture</a:t>
            </a:r>
          </a:p>
          <a:p>
            <a:pPr>
              <a:lnSpc>
                <a:spcPct val="150000"/>
              </a:lnSpc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lnSpc>
                <a:spcPct val="150000"/>
              </a:lnSpc>
              <a:buAutoNum type="arabicPeriod" startAt="2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정보 손실을 방지하기 위해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Pooling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작업 수행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MultiRes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Block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사용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Spatial pyramid pooling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사용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	→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얕은 네트워크 설계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→ RCNN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보다 처리속도 최소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배 이상 차이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Dropout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과적합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방지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EAFDF8-B99F-BC4D-CB21-8659AC9612FD}"/>
              </a:ext>
            </a:extLst>
          </p:cNvPr>
          <p:cNvSpPr txBox="1"/>
          <p:nvPr/>
        </p:nvSpPr>
        <p:spPr>
          <a:xfrm>
            <a:off x="1219200" y="1490508"/>
            <a:ext cx="9181474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Proposed Method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2943478-EE5E-DB23-912A-DAF9C34B0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0" y="283965"/>
            <a:ext cx="6668126" cy="9614097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16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3338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3366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METHODOLOGY</a:t>
            </a:r>
            <a:endParaRPr lang="en-US" altLang="ko-KR" sz="48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17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3EAFDF8-B99F-BC4D-CB21-8659AC9612FD}"/>
              </a:ext>
            </a:extLst>
          </p:cNvPr>
          <p:cNvSpPr txBox="1"/>
          <p:nvPr/>
        </p:nvSpPr>
        <p:spPr>
          <a:xfrm>
            <a:off x="1219200" y="1490508"/>
            <a:ext cx="9181474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Proposed Method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CB03FE-1F2D-F5AA-A09D-5331827E4FA8}"/>
              </a:ext>
            </a:extLst>
          </p:cNvPr>
          <p:cNvSpPr txBox="1"/>
          <p:nvPr/>
        </p:nvSpPr>
        <p:spPr>
          <a:xfrm>
            <a:off x="1524000" y="2476500"/>
            <a:ext cx="15773399" cy="7222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Network Architecture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Spatial pyramid pooling(SPP)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>
              <a:lnSpc>
                <a:spcPct val="150000"/>
              </a:lnSpc>
              <a:buFontTx/>
              <a:buChar char="-"/>
            </a:pPr>
            <a:r>
              <a:rPr lang="ko-KR" altLang="en-US" sz="2400" b="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기존의 </a:t>
            </a:r>
            <a:r>
              <a:rPr lang="en-US" altLang="ko-KR" sz="2400" b="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CNN </a:t>
            </a:r>
            <a:r>
              <a:rPr lang="ko-KR" altLang="en-US" sz="2400" b="0" i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아키텍쳐들은</a:t>
            </a:r>
            <a:r>
              <a:rPr lang="ko-KR" altLang="en-US" sz="2400" b="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모두 입력 데이터가 고정</a:t>
            </a:r>
            <a:endParaRPr lang="en-US" altLang="ko-KR" sz="2400" b="0" i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>
              <a:lnSpc>
                <a:spcPct val="150000"/>
              </a:lnSpc>
              <a:buFontTx/>
              <a:buChar char="-"/>
            </a:pPr>
            <a:r>
              <a:rPr lang="ko-KR" altLang="en-US" sz="2400" b="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신경망을 통과시키기 위해서는 데이터를 고정된 크기로 비율을 조정</a:t>
            </a:r>
            <a:endParaRPr lang="en-US" altLang="ko-KR" sz="2400" b="0" i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0" lvl="3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sz="2400" b="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본래의 생김새와 달라지는 문제점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>
              <a:lnSpc>
                <a:spcPct val="150000"/>
              </a:lnSpc>
              <a:buFontTx/>
              <a:buChar char="-"/>
            </a:pPr>
            <a:r>
              <a:rPr lang="ko-KR" altLang="en-US" sz="2400" b="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각기 크기가 다른 </a:t>
            </a:r>
            <a:r>
              <a:rPr lang="en-US" altLang="ko-KR" sz="2400" b="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input</a:t>
            </a:r>
            <a:r>
              <a:rPr lang="ko-KR" altLang="en-US" sz="2400" b="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으로부터 고정된 크기의 </a:t>
            </a:r>
            <a:r>
              <a:rPr lang="en-US" altLang="ko-KR" sz="2400" b="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feature vector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추출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>
              <a:lnSpc>
                <a:spcPct val="150000"/>
              </a:lnSpc>
              <a:buFontTx/>
              <a:buChar char="-"/>
            </a:pPr>
            <a:r>
              <a:rPr lang="ko-KR" altLang="en-US" sz="2400" b="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자르거나 변형하는 것이 아닌 </a:t>
            </a:r>
            <a:r>
              <a:rPr lang="en-US" altLang="ko-KR" sz="2400" b="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SPP</a:t>
            </a:r>
            <a:r>
              <a:rPr lang="ko-KR" altLang="en-US" sz="2400" b="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라는 과정을 통해 지정된 사이즈로 통일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C4D68274-AA18-111D-DBB7-F36CCBF39A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062"/>
          <a:stretch/>
        </p:blipFill>
        <p:spPr>
          <a:xfrm>
            <a:off x="3654033" y="6115183"/>
            <a:ext cx="11513332" cy="14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91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E505230-DEC8-D8AA-1853-A4188C4DD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00" y="336400"/>
            <a:ext cx="8375810" cy="9587629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6C36B34-B9EC-AF33-672A-61C0786F201C}"/>
              </a:ext>
            </a:extLst>
          </p:cNvPr>
          <p:cNvSpPr/>
          <p:nvPr/>
        </p:nvSpPr>
        <p:spPr>
          <a:xfrm>
            <a:off x="1539137" y="3162300"/>
            <a:ext cx="7985863" cy="5232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3366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METHODOLOGY</a:t>
            </a:r>
            <a:endParaRPr lang="en-US" altLang="ko-KR" sz="48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18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3EAFDF8-B99F-BC4D-CB21-8659AC9612FD}"/>
              </a:ext>
            </a:extLst>
          </p:cNvPr>
          <p:cNvSpPr txBox="1"/>
          <p:nvPr/>
        </p:nvSpPr>
        <p:spPr>
          <a:xfrm>
            <a:off x="1219200" y="1490508"/>
            <a:ext cx="9181474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Proposed Method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0C76FB-F32A-80B2-90A2-728CAAF8011F}"/>
              </a:ext>
            </a:extLst>
          </p:cNvPr>
          <p:cNvSpPr txBox="1"/>
          <p:nvPr/>
        </p:nvSpPr>
        <p:spPr>
          <a:xfrm>
            <a:off x="1904303" y="2476500"/>
            <a:ext cx="7315897" cy="5560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Identity Verification</a:t>
            </a:r>
          </a:p>
          <a:p>
            <a:pPr>
              <a:lnSpc>
                <a:spcPct val="150000"/>
              </a:lnSpc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Network Architecture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샴 아키텍처로 사용하여 사용자 신원 확인에 활용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상위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Dropout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lang="en-US" altLang="ko-KR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Softmax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Layer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사용하지 않음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Sigmoid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활성화 함수로 대체하여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0~1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해당하는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임베딩을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얻을 수 있음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두가지 유형의 거리 측정 적용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거리 유사성 예측하여 점수로 환산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5399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3366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METHODOLOGY</a:t>
            </a:r>
            <a:endParaRPr lang="en-US" altLang="ko-KR" sz="48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19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3EAFDF8-B99F-BC4D-CB21-8659AC9612FD}"/>
              </a:ext>
            </a:extLst>
          </p:cNvPr>
          <p:cNvSpPr txBox="1"/>
          <p:nvPr/>
        </p:nvSpPr>
        <p:spPr>
          <a:xfrm>
            <a:off x="1219200" y="1490508"/>
            <a:ext cx="9181474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Proposed Method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3574CC-4B94-334C-DA36-C1AE8F5DDC6F}"/>
              </a:ext>
            </a:extLst>
          </p:cNvPr>
          <p:cNvSpPr txBox="1"/>
          <p:nvPr/>
        </p:nvSpPr>
        <p:spPr>
          <a:xfrm>
            <a:off x="10515600" y="2756363"/>
            <a:ext cx="7162800" cy="280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Siamese </a:t>
            </a:r>
            <a:r>
              <a:rPr lang="ko-KR" altLang="ko-KR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네트워크는 두 개의 동일한 하위 네트워크를 사용하여 두 입력 샘플의 유사성을 비교하며 검증 작업을 수행</a:t>
            </a:r>
            <a:endParaRPr lang="en-US" altLang="ko-KR" sz="24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ko-KR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두 하위 네트워크의 가중치는 공유되므로 유사한 입력 샘플에 대해 유사한 기능 </a:t>
            </a:r>
            <a:r>
              <a:rPr lang="ko-KR" altLang="ko-KR" sz="24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맵을</a:t>
            </a:r>
            <a:r>
              <a:rPr lang="ko-KR" altLang="ko-KR" sz="24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예측할 가능성</a:t>
            </a:r>
            <a:endParaRPr lang="ko-KR" altLang="en-US" sz="2400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7196A835-272D-76E4-E0AF-4DB4BAADA0FC}"/>
              </a:ext>
            </a:extLst>
          </p:cNvPr>
          <p:cNvGrpSpPr/>
          <p:nvPr/>
        </p:nvGrpSpPr>
        <p:grpSpPr>
          <a:xfrm>
            <a:off x="1449831" y="3771900"/>
            <a:ext cx="8277805" cy="4683753"/>
            <a:chOff x="830398" y="3812547"/>
            <a:chExt cx="8830339" cy="5115639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E21C10D-FB59-9441-66D8-4F03AE18C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4357" y="3812547"/>
              <a:ext cx="7916380" cy="5115639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C40A1869-417E-55C9-DE6D-2180661A0F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256"/>
            <a:stretch/>
          </p:blipFill>
          <p:spPr>
            <a:xfrm>
              <a:off x="830398" y="4792890"/>
              <a:ext cx="1827918" cy="810695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21DD175F-1BDD-5453-C5BC-DA967912C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256"/>
            <a:stretch/>
          </p:blipFill>
          <p:spPr>
            <a:xfrm>
              <a:off x="839082" y="7152205"/>
              <a:ext cx="1827918" cy="810695"/>
            </a:xfrm>
            <a:prstGeom prst="rect">
              <a:avLst/>
            </a:prstGeom>
          </p:spPr>
        </p:pic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715847B-8214-115B-E368-61E52CFBE976}"/>
              </a:ext>
            </a:extLst>
          </p:cNvPr>
          <p:cNvGrpSpPr/>
          <p:nvPr/>
        </p:nvGrpSpPr>
        <p:grpSpPr>
          <a:xfrm>
            <a:off x="10134600" y="5838275"/>
            <a:ext cx="6126775" cy="4113802"/>
            <a:chOff x="8960825" y="5068298"/>
            <a:chExt cx="8239350" cy="4952001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C15D240E-1D48-71F0-2AB1-C0FCE150F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76048" y="5068298"/>
              <a:ext cx="6068812" cy="4952001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5BDD3551-DD53-E466-1CB3-A484B4025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60825" y="6947867"/>
              <a:ext cx="3210373" cy="609685"/>
            </a:xfrm>
            <a:prstGeom prst="rect">
              <a:avLst/>
            </a:prstGeom>
          </p:spPr>
        </p:pic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FCB68AE2-4B1C-B295-B1E3-063FFEE906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49186" y="5677898"/>
              <a:ext cx="15240" cy="37328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B043C4E9-1BF2-DD70-3FD8-BB33D9F4387E}"/>
                </a:ext>
              </a:extLst>
            </p:cNvPr>
            <p:cNvCxnSpPr>
              <a:cxnSpLocks/>
            </p:cNvCxnSpPr>
            <p:nvPr/>
          </p:nvCxnSpPr>
          <p:spPr>
            <a:xfrm>
              <a:off x="10515600" y="9182100"/>
              <a:ext cx="668457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295406B-5BD7-0F08-6409-5D17C7F965F8}"/>
              </a:ext>
            </a:extLst>
          </p:cNvPr>
          <p:cNvSpPr txBox="1"/>
          <p:nvPr/>
        </p:nvSpPr>
        <p:spPr>
          <a:xfrm>
            <a:off x="1904303" y="2476500"/>
            <a:ext cx="15478605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 Identity Verification</a:t>
            </a:r>
          </a:p>
        </p:txBody>
      </p:sp>
    </p:spTree>
    <p:extLst>
      <p:ext uri="{BB962C8B-B14F-4D97-AF65-F5344CB8AC3E}">
        <p14:creationId xmlns:p14="http://schemas.microsoft.com/office/powerpoint/2010/main" val="190898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3FBCB9A8-6030-DDA4-F12E-DAED5AF51F91}"/>
              </a:ext>
            </a:extLst>
          </p:cNvPr>
          <p:cNvSpPr txBox="1"/>
          <p:nvPr/>
        </p:nvSpPr>
        <p:spPr>
          <a:xfrm>
            <a:off x="1143000" y="1485900"/>
            <a:ext cx="2802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Contents</a:t>
            </a:r>
            <a:endParaRPr lang="ko-KR" altLang="en-US" sz="4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7" name="그룹 1002">
            <a:extLst>
              <a:ext uri="{FF2B5EF4-FFF2-40B4-BE49-F238E27FC236}">
                <a16:creationId xmlns:a16="http://schemas.microsoft.com/office/drawing/2014/main" id="{7365FA2A-2F6C-67EA-869D-4940C9891B3F}"/>
              </a:ext>
            </a:extLst>
          </p:cNvPr>
          <p:cNvGrpSpPr/>
          <p:nvPr/>
        </p:nvGrpSpPr>
        <p:grpSpPr>
          <a:xfrm>
            <a:off x="1248279" y="2918150"/>
            <a:ext cx="512444" cy="91380"/>
            <a:chOff x="1248279" y="2918150"/>
            <a:chExt cx="512444" cy="91380"/>
          </a:xfrm>
        </p:grpSpPr>
        <p:pic>
          <p:nvPicPr>
            <p:cNvPr id="38" name="Object 7">
              <a:extLst>
                <a:ext uri="{FF2B5EF4-FFF2-40B4-BE49-F238E27FC236}">
                  <a16:creationId xmlns:a16="http://schemas.microsoft.com/office/drawing/2014/main" id="{3438399F-BED3-BFB8-E34D-CCD4249CC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479B77E-A9D8-5D5C-7973-1FFFBE550E20}"/>
              </a:ext>
            </a:extLst>
          </p:cNvPr>
          <p:cNvSpPr txBox="1"/>
          <p:nvPr/>
        </p:nvSpPr>
        <p:spPr>
          <a:xfrm>
            <a:off x="5105400" y="3619500"/>
            <a:ext cx="766645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ABSTRACT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RELATED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MOTIVATIONS AND HIGH-LEVEL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EXPERIMENTAL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RESULTS AND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CONCLUSION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89E97E2-010D-2932-853F-839A934C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3366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METHODOLOGY</a:t>
            </a:r>
            <a:endParaRPr lang="en-US" altLang="ko-KR" sz="48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3EAFDF8-B99F-BC4D-CB21-8659AC9612FD}"/>
              </a:ext>
            </a:extLst>
          </p:cNvPr>
          <p:cNvSpPr txBox="1"/>
          <p:nvPr/>
        </p:nvSpPr>
        <p:spPr>
          <a:xfrm>
            <a:off x="1219200" y="1490508"/>
            <a:ext cx="9181474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Proposed Method 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7196A835-272D-76E4-E0AF-4DB4BAADA0FC}"/>
              </a:ext>
            </a:extLst>
          </p:cNvPr>
          <p:cNvGrpSpPr/>
          <p:nvPr/>
        </p:nvGrpSpPr>
        <p:grpSpPr>
          <a:xfrm>
            <a:off x="866195" y="3447213"/>
            <a:ext cx="8277805" cy="4683753"/>
            <a:chOff x="830398" y="3812547"/>
            <a:chExt cx="8830339" cy="5115639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E21C10D-FB59-9441-66D8-4F03AE18C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4357" y="3812547"/>
              <a:ext cx="7916380" cy="5115639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C40A1869-417E-55C9-DE6D-2180661A0F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256"/>
            <a:stretch/>
          </p:blipFill>
          <p:spPr>
            <a:xfrm>
              <a:off x="830398" y="4792890"/>
              <a:ext cx="1827918" cy="810695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21DD175F-1BDD-5453-C5BC-DA967912C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256"/>
            <a:stretch/>
          </p:blipFill>
          <p:spPr>
            <a:xfrm>
              <a:off x="839082" y="7152205"/>
              <a:ext cx="1827918" cy="810695"/>
            </a:xfrm>
            <a:prstGeom prst="rect">
              <a:avLst/>
            </a:prstGeom>
          </p:spPr>
        </p:pic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39FC5115-A19A-5065-C5DF-15886B0C02DB}"/>
              </a:ext>
            </a:extLst>
          </p:cNvPr>
          <p:cNvSpPr/>
          <p:nvPr/>
        </p:nvSpPr>
        <p:spPr>
          <a:xfrm>
            <a:off x="5751704" y="3126713"/>
            <a:ext cx="2438400" cy="53450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8E6DF4-1B60-432C-F966-F9BE59527FB2}"/>
              </a:ext>
            </a:extLst>
          </p:cNvPr>
          <p:cNvSpPr txBox="1"/>
          <p:nvPr/>
        </p:nvSpPr>
        <p:spPr>
          <a:xfrm>
            <a:off x="9617479" y="8471805"/>
            <a:ext cx="6546151" cy="1128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One-shot learning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을 위해 개발된 네트워크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소량의 데이터만으로 학습이 가능함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2CDD44-DF2E-C312-6B3D-5F1026C10837}"/>
              </a:ext>
            </a:extLst>
          </p:cNvPr>
          <p:cNvSpPr txBox="1"/>
          <p:nvPr/>
        </p:nvSpPr>
        <p:spPr>
          <a:xfrm>
            <a:off x="1904303" y="2476500"/>
            <a:ext cx="15478605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 Identity Verification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B3232CE-EB57-52E5-0D15-4998D9E8ABCD}"/>
              </a:ext>
            </a:extLst>
          </p:cNvPr>
          <p:cNvGrpSpPr/>
          <p:nvPr/>
        </p:nvGrpSpPr>
        <p:grpSpPr>
          <a:xfrm>
            <a:off x="9643605" y="2152766"/>
            <a:ext cx="8269094" cy="5006948"/>
            <a:chOff x="9575231" y="2076566"/>
            <a:chExt cx="8269094" cy="50069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3574CC-4B94-334C-DA36-C1AE8F5DDC6F}"/>
                </a:ext>
              </a:extLst>
            </p:cNvPr>
            <p:cNvSpPr txBox="1"/>
            <p:nvPr/>
          </p:nvSpPr>
          <p:spPr>
            <a:xfrm>
              <a:off x="9575231" y="2076566"/>
              <a:ext cx="8269094" cy="50069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2400" b="0" i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두 개의 입력 데이터 </a:t>
              </a:r>
              <a:r>
                <a:rPr lang="en-US" altLang="ko-KR" sz="2400" b="0" i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(Input 1, Input 2)</a:t>
              </a:r>
              <a:r>
                <a:rPr lang="ko-KR" altLang="en-US" sz="2400" b="0" i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en-US" altLang="ko-KR" sz="2400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l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2400" b="0" i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각 입력에 대한 </a:t>
              </a:r>
              <a:r>
                <a:rPr lang="ko-KR" altLang="en-US" sz="2400" b="0" i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임베딩</a:t>
              </a:r>
              <a:r>
                <a:rPr lang="ko-KR" altLang="en-US" sz="2400" b="0" i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값 </a:t>
              </a:r>
              <a:r>
                <a:rPr lang="en-US" altLang="ko-KR" sz="2400" b="0" i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(Embedding 1, Embedding2)</a:t>
              </a:r>
            </a:p>
            <a:p>
              <a:pPr algn="l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2400" b="0" i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두 </a:t>
              </a:r>
              <a:r>
                <a:rPr lang="ko-KR" altLang="en-US" sz="2400" b="0" i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임베딩</a:t>
              </a:r>
              <a:r>
                <a:rPr lang="ko-KR" altLang="en-US" sz="2400" b="0" i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사이의 거리를 계산</a:t>
              </a:r>
              <a:endParaRPr lang="en-US" altLang="ko-KR" sz="2400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l">
                <a:lnSpc>
                  <a:spcPct val="150000"/>
                </a:lnSpc>
                <a:buFont typeface="+mj-lt"/>
                <a:buAutoNum type="arabicPeriod"/>
              </a:pPr>
              <a:endParaRPr lang="en-US" altLang="ko-KR" sz="2400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ko-KR" sz="2400" b="0" i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</a:t>
              </a:r>
            </a:p>
            <a:p>
              <a:pPr algn="l">
                <a:lnSpc>
                  <a:spcPct val="150000"/>
                </a:lnSpc>
              </a:pPr>
              <a:endParaRPr lang="en-US" altLang="ko-KR" sz="2400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ko-KR" sz="2400" b="0" i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4. </a:t>
              </a:r>
              <a:r>
                <a:rPr lang="ko-KR" altLang="en-US" sz="2400" b="0" i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두 입력이 같은 클래스에 속한다면 거리를 가깝게</a:t>
              </a:r>
              <a:r>
                <a:rPr lang="en-US" altLang="ko-KR" sz="2400" b="0" i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,       </a:t>
              </a:r>
            </a:p>
            <a:p>
              <a:pPr algn="l">
                <a:lnSpc>
                  <a:spcPct val="150000"/>
                </a:lnSpc>
              </a:pPr>
              <a:r>
                <a:rPr lang="en-US" altLang="ko-KR" sz="2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lang="ko-KR" altLang="en-US" sz="2400" b="0" i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다른 클래스에 속한다면 거리를 멀게 </a:t>
              </a:r>
              <a:endParaRPr lang="en-US" altLang="ko-KR" sz="2400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ko-KR" sz="2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lang="en-US" altLang="ko-KR" sz="2400" b="0" i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Siamese neural network</a:t>
              </a:r>
              <a:r>
                <a:rPr lang="ko-KR" altLang="en-US" sz="2400" b="0" i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를 학습</a:t>
              </a:r>
              <a:endParaRPr lang="en-US" altLang="ko-KR" sz="2400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9721B0EB-E375-FC9F-9559-E52EF0DED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15100" y="3921842"/>
              <a:ext cx="6569348" cy="1145648"/>
            </a:xfrm>
            <a:prstGeom prst="rect">
              <a:avLst/>
            </a:prstGeom>
          </p:spPr>
        </p:pic>
      </p:grpSp>
      <p:pic>
        <p:nvPicPr>
          <p:cNvPr id="18" name="그림 17">
            <a:extLst>
              <a:ext uri="{FF2B5EF4-FFF2-40B4-BE49-F238E27FC236}">
                <a16:creationId xmlns:a16="http://schemas.microsoft.com/office/drawing/2014/main" id="{DCF9F96E-1739-7DD0-CC50-3D6DAAE2EB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61"/>
          <a:stretch/>
        </p:blipFill>
        <p:spPr>
          <a:xfrm>
            <a:off x="866195" y="8867552"/>
            <a:ext cx="7262637" cy="9431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F9AF5B-E932-24F7-CADE-C81F410CAC02}"/>
              </a:ext>
            </a:extLst>
          </p:cNvPr>
          <p:cNvSpPr txBox="1"/>
          <p:nvPr/>
        </p:nvSpPr>
        <p:spPr>
          <a:xfrm>
            <a:off x="10320177" y="7444943"/>
            <a:ext cx="9176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유클리드 거리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두 점 사이의 거리를 계산할 때 흔히 쓰는 방법</a:t>
            </a:r>
            <a:endParaRPr lang="en-US" altLang="ko-KR" b="0" i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코사인 유사도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방향의 유사도를 판단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3463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4590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EXPERIMENTAL SETUP</a:t>
            </a:r>
            <a:endParaRPr lang="en-US" altLang="ko-KR" sz="72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21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graphicFrame>
        <p:nvGraphicFramePr>
          <p:cNvPr id="14" name="다이어그램 13">
            <a:extLst>
              <a:ext uri="{FF2B5EF4-FFF2-40B4-BE49-F238E27FC236}">
                <a16:creationId xmlns:a16="http://schemas.microsoft.com/office/drawing/2014/main" id="{F3722EAC-882B-94CC-DE91-07A3D759D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501664"/>
              </p:ext>
            </p:extLst>
          </p:nvPr>
        </p:nvGraphicFramePr>
        <p:xfrm>
          <a:off x="4515417" y="1305005"/>
          <a:ext cx="9257166" cy="450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그룹 17">
            <a:extLst>
              <a:ext uri="{FF2B5EF4-FFF2-40B4-BE49-F238E27FC236}">
                <a16:creationId xmlns:a16="http://schemas.microsoft.com/office/drawing/2014/main" id="{175174AB-97D2-E9A5-6551-A90FFF03F3E0}"/>
              </a:ext>
            </a:extLst>
          </p:cNvPr>
          <p:cNvGrpSpPr/>
          <p:nvPr/>
        </p:nvGrpSpPr>
        <p:grpSpPr>
          <a:xfrm>
            <a:off x="1030099" y="5719988"/>
            <a:ext cx="16865533" cy="2872098"/>
            <a:chOff x="1030099" y="5719988"/>
            <a:chExt cx="16865533" cy="28720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9165BE-5983-B34C-2C89-F08587DAC456}"/>
                </a:ext>
              </a:extLst>
            </p:cNvPr>
            <p:cNvSpPr txBox="1"/>
            <p:nvPr/>
          </p:nvSpPr>
          <p:spPr>
            <a:xfrm>
              <a:off x="1030099" y="5801129"/>
              <a:ext cx="5529503" cy="2790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en-US" altLang="ko-KR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R-peak Detection</a:t>
              </a:r>
            </a:p>
            <a:p>
              <a:pPr marL="342900" indent="-342900">
                <a:lnSpc>
                  <a:spcPct val="150000"/>
                </a:lnSpc>
                <a:buFontTx/>
                <a:buChar char="-"/>
              </a:pPr>
              <a:r>
                <a:rPr lang="en-US" altLang="ko-KR" sz="24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1024</a:t>
              </a:r>
              <a:r>
                <a:rPr lang="ko-KR" altLang="ko-KR" sz="24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개 샘플로 분할</a:t>
              </a:r>
              <a:endPara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50000"/>
                </a:lnSpc>
                <a:buFontTx/>
                <a:buChar char="-"/>
              </a:pPr>
              <a:r>
                <a: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R peak</a:t>
              </a:r>
              <a:r>
                <a:rPr lang="ko-KR" altLang="en-US" sz="2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위치를 </a:t>
              </a:r>
              <a:r>
                <a: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r>
                <a:rPr lang="ko-KR" altLang="en-US" sz="2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이나 </a:t>
              </a:r>
              <a:r>
                <a: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0</a:t>
              </a:r>
              <a:r>
                <a:rPr lang="ko-KR" altLang="en-US" sz="2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으로 표시</a:t>
              </a:r>
              <a:endPara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900" indent="-342900">
                <a:lnSpc>
                  <a:spcPct val="150000"/>
                </a:lnSpc>
                <a:buFontTx/>
                <a:buChar char="-"/>
              </a:pPr>
              <a:r>
                <a: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80% </a:t>
              </a:r>
              <a:r>
                <a:rPr lang="ko-KR" altLang="en-US" sz="2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훈련</a:t>
              </a:r>
              <a:r>
                <a: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20% </a:t>
              </a:r>
              <a:r>
                <a:rPr lang="ko-KR" altLang="en-US" sz="2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검증</a:t>
              </a:r>
              <a:r>
                <a: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진행</a:t>
              </a:r>
              <a:endPara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900" indent="-342900">
                <a:lnSpc>
                  <a:spcPct val="150000"/>
                </a:lnSpc>
                <a:buFontTx/>
                <a:buChar char="-"/>
              </a:pPr>
              <a:r>
                <a: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Adam Optimizer, 100 epoch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DD9B62-3E61-4725-80AC-3AA36FBBF886}"/>
                </a:ext>
              </a:extLst>
            </p:cNvPr>
            <p:cNvSpPr txBox="1"/>
            <p:nvPr/>
          </p:nvSpPr>
          <p:spPr>
            <a:xfrm>
              <a:off x="12366129" y="5719988"/>
              <a:ext cx="5529503" cy="19978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3. Identity Verification Model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en-US" altLang="ko-KR" sz="24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50%</a:t>
              </a:r>
              <a:r>
                <a:rPr lang="ko-KR" altLang="ko-KR" sz="24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를 사용하여 기본 모델을 훈련</a:t>
              </a:r>
              <a:endPara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50000"/>
                </a:lnSpc>
                <a:buFontTx/>
                <a:buChar char="-"/>
              </a:pPr>
              <a:r>
                <a:rPr lang="ko-KR" altLang="en-US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샘플 생성하여 패턴학습</a:t>
              </a:r>
              <a:endPara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50000"/>
                </a:lnSpc>
                <a:buFontTx/>
                <a:buChar char="-"/>
              </a:pPr>
              <a:r>
                <a:rPr lang="ko-KR" altLang="en-US" sz="2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일치</a:t>
              </a:r>
              <a:r>
                <a: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 </a:t>
              </a:r>
              <a:r>
                <a: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1, </a:t>
              </a:r>
              <a:r>
                <a:rPr lang="ko-KR" altLang="en-US" sz="2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불일치 시 </a:t>
              </a:r>
              <a:r>
                <a: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0 </a:t>
              </a:r>
              <a:r>
                <a:rPr lang="ko-KR" altLang="en-US" sz="2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예측</a:t>
              </a:r>
              <a:endPara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70ECFF-3EDF-CB1D-D1D4-3827A81A1E8A}"/>
                </a:ext>
              </a:extLst>
            </p:cNvPr>
            <p:cNvSpPr txBox="1"/>
            <p:nvPr/>
          </p:nvSpPr>
          <p:spPr>
            <a:xfrm>
              <a:off x="6770432" y="5813505"/>
              <a:ext cx="9176656" cy="22369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2. Multi-class classification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en-US" altLang="ko-KR" sz="24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60-20-20 train-validation-test</a:t>
              </a:r>
            </a:p>
            <a:p>
              <a:pPr marL="342900" indent="-342900">
                <a:lnSpc>
                  <a:spcPct val="150000"/>
                </a:lnSpc>
                <a:buFontTx/>
                <a:buChar char="-"/>
              </a:pPr>
              <a:r>
                <a: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CNN</a:t>
              </a:r>
              <a:r>
                <a:rPr lang="ko-KR" altLang="en-US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 </a:t>
              </a:r>
              <a:r>
                <a: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model </a:t>
              </a:r>
              <a:r>
                <a:rPr lang="ko-KR" altLang="en-US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훈련 진행</a:t>
              </a:r>
              <a:endPara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50000"/>
                </a:lnSpc>
                <a:buFontTx/>
                <a:buChar char="-"/>
              </a:pPr>
              <a:r>
                <a: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Adam Optimizer, 500 epoch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5811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5766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RESULTS AND DISCUSSIONS</a:t>
            </a:r>
            <a:endParaRPr lang="en-US" altLang="ko-KR" sz="115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22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BD7EB2E-D455-058B-87DD-301F7B98BA08}"/>
              </a:ext>
            </a:extLst>
          </p:cNvPr>
          <p:cNvSpPr txBox="1"/>
          <p:nvPr/>
        </p:nvSpPr>
        <p:spPr>
          <a:xfrm>
            <a:off x="1524000" y="1943100"/>
            <a:ext cx="9176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R-peak detection by EDITH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52FF312-5025-B541-D7C2-93156D94F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706" y="2539414"/>
            <a:ext cx="16175603" cy="25908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E78080FA-83BD-5241-C07E-26661C370004}"/>
              </a:ext>
            </a:extLst>
          </p:cNvPr>
          <p:cNvSpPr/>
          <p:nvPr/>
        </p:nvSpPr>
        <p:spPr>
          <a:xfrm>
            <a:off x="3769458" y="2712640"/>
            <a:ext cx="1676400" cy="2209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329132-B5F5-646D-F257-9A70E256897F}"/>
              </a:ext>
            </a:extLst>
          </p:cNvPr>
          <p:cNvSpPr txBox="1"/>
          <p:nvPr/>
        </p:nvSpPr>
        <p:spPr>
          <a:xfrm>
            <a:off x="9296400" y="1414308"/>
            <a:ext cx="868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False positive: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실제로는 음성인데 검사 결과는 양성이라고 나오는 것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i="0" dirty="0" err="1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오탐지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br>
              <a:rPr lang="en-US" altLang="ko-KR" b="0" i="0" dirty="0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i="0" dirty="0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F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alse negative: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실제로는 양성인데 검사 결과는 음성이라고 나오는 것</a:t>
            </a:r>
            <a:endParaRPr lang="en-US" altLang="ko-K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202122"/>
              </a:solidFill>
              <a:latin typeface="Arial" panose="020B0604020202020204" pitchFamily="34" charset="0"/>
              <a:ea typeface="맑은 고딕" panose="020B0503020000020004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False negative temporal error: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오탐지된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시간 정도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88E099C-009F-E955-4EF4-1A4F46E3F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900" y="5064200"/>
            <a:ext cx="14554200" cy="52228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83F2C0F7-FE0F-3EC1-AE2A-7E361AB6947B}"/>
              </a:ext>
            </a:extLst>
          </p:cNvPr>
          <p:cNvSpPr/>
          <p:nvPr/>
        </p:nvSpPr>
        <p:spPr>
          <a:xfrm>
            <a:off x="5638800" y="5372943"/>
            <a:ext cx="3429000" cy="2209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0297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5766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RESULTS AND DISCUSSIONS</a:t>
            </a:r>
            <a:endParaRPr lang="en-US" altLang="ko-KR" sz="115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23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BD7EB2E-D455-058B-87DD-301F7B98BA08}"/>
              </a:ext>
            </a:extLst>
          </p:cNvPr>
          <p:cNvSpPr txBox="1"/>
          <p:nvPr/>
        </p:nvSpPr>
        <p:spPr>
          <a:xfrm>
            <a:off x="1524000" y="1943100"/>
            <a:ext cx="9176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/>
            <a:r>
              <a:rPr lang="en-US" altLang="ko-KR" sz="2400" b="1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 Multi-class classification by</a:t>
            </a:r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EDITH</a:t>
            </a:r>
            <a:endParaRPr lang="ko-KR" alt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56BBB63-E633-9B01-30C7-634DF51D8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633" y="3042860"/>
            <a:ext cx="14802734" cy="4038749"/>
          </a:xfrm>
          <a:prstGeom prst="rect">
            <a:avLst/>
          </a:prstGeom>
        </p:spPr>
      </p:pic>
      <p:graphicFrame>
        <p:nvGraphicFramePr>
          <p:cNvPr id="5" name="표 11">
            <a:extLst>
              <a:ext uri="{FF2B5EF4-FFF2-40B4-BE49-F238E27FC236}">
                <a16:creationId xmlns:a16="http://schemas.microsoft.com/office/drawing/2014/main" id="{D37A63A7-64C9-A419-23C7-D384D6902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10972"/>
              </p:ext>
            </p:extLst>
          </p:nvPr>
        </p:nvGraphicFramePr>
        <p:xfrm>
          <a:off x="1802676" y="7341730"/>
          <a:ext cx="14802734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1138">
                  <a:extLst>
                    <a:ext uri="{9D8B030D-6E8A-4147-A177-3AD203B41FA5}">
                      <a16:colId xmlns:a16="http://schemas.microsoft.com/office/drawing/2014/main" val="1857244030"/>
                    </a:ext>
                  </a:extLst>
                </a:gridCol>
                <a:gridCol w="2993262">
                  <a:extLst>
                    <a:ext uri="{9D8B030D-6E8A-4147-A177-3AD203B41FA5}">
                      <a16:colId xmlns:a16="http://schemas.microsoft.com/office/drawing/2014/main" val="2195952145"/>
                    </a:ext>
                  </a:extLst>
                </a:gridCol>
                <a:gridCol w="10078334">
                  <a:extLst>
                    <a:ext uri="{9D8B030D-6E8A-4147-A177-3AD203B41FA5}">
                      <a16:colId xmlns:a16="http://schemas.microsoft.com/office/drawing/2014/main" val="2396328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[9]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Deep-CNN(Convolutional Neural Networks)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976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[23]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SVM, Using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Euclidean distance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84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[28]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1D-convolutional neural network (1D-CNN)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03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[29]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CNN(Convolutional Neural Networks)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230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[30]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RNN(Recurrent Neural Networks)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618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[31]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BGRU(Bidirectional Gated Recurrent Unit)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05532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987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5766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RESULTS AND DISCUSSIONS</a:t>
            </a:r>
            <a:endParaRPr lang="en-US" altLang="ko-KR" sz="115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BD7EB2E-D455-058B-87DD-301F7B98BA08}"/>
              </a:ext>
            </a:extLst>
          </p:cNvPr>
          <p:cNvSpPr txBox="1"/>
          <p:nvPr/>
        </p:nvSpPr>
        <p:spPr>
          <a:xfrm>
            <a:off x="1524000" y="1943100"/>
            <a:ext cx="9176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/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 Identity Verification Model by EDITH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13931D8-4DFB-57E1-45E5-3155E9F64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655" y="4487102"/>
            <a:ext cx="13001461" cy="961198"/>
          </a:xfrm>
          <a:prstGeom prst="rect">
            <a:avLst/>
          </a:prstGeom>
        </p:spPr>
      </p:pic>
      <p:graphicFrame>
        <p:nvGraphicFramePr>
          <p:cNvPr id="11" name="표 11">
            <a:extLst>
              <a:ext uri="{FF2B5EF4-FFF2-40B4-BE49-F238E27FC236}">
                <a16:creationId xmlns:a16="http://schemas.microsoft.com/office/drawing/2014/main" id="{2C38528C-5204-8B14-758E-CACC95D51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26972"/>
              </p:ext>
            </p:extLst>
          </p:nvPr>
        </p:nvGraphicFramePr>
        <p:xfrm>
          <a:off x="2438400" y="6210300"/>
          <a:ext cx="12892247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712">
                  <a:extLst>
                    <a:ext uri="{9D8B030D-6E8A-4147-A177-3AD203B41FA5}">
                      <a16:colId xmlns:a16="http://schemas.microsoft.com/office/drawing/2014/main" val="1857244030"/>
                    </a:ext>
                  </a:extLst>
                </a:gridCol>
                <a:gridCol w="2606942">
                  <a:extLst>
                    <a:ext uri="{9D8B030D-6E8A-4147-A177-3AD203B41FA5}">
                      <a16:colId xmlns:a16="http://schemas.microsoft.com/office/drawing/2014/main" val="2195952145"/>
                    </a:ext>
                  </a:extLst>
                </a:gridCol>
                <a:gridCol w="8777593">
                  <a:extLst>
                    <a:ext uri="{9D8B030D-6E8A-4147-A177-3AD203B41FA5}">
                      <a16:colId xmlns:a16="http://schemas.microsoft.com/office/drawing/2014/main" val="2396328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[64]</a:t>
                      </a:r>
                      <a:endParaRPr lang="ko-KR" altLang="en-US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2012</a:t>
                      </a:r>
                      <a:endParaRPr lang="ko-KR" altLang="en-US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 Comparative Analysis</a:t>
                      </a: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976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[65]</a:t>
                      </a:r>
                      <a:endParaRPr lang="ko-KR" altLang="en-US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  <a:endParaRPr lang="ko-KR" altLang="en-US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LPC(Linear Prediction Coding)</a:t>
                      </a:r>
                      <a:endParaRPr lang="ko-KR" altLang="en-US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84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[23]</a:t>
                      </a:r>
                      <a:endParaRPr lang="ko-KR" altLang="en-US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</a:t>
                      </a:r>
                      <a:endParaRPr lang="ko-KR" altLang="en-US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SVM, Using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Euclidean distance</a:t>
                      </a:r>
                      <a:endParaRPr lang="ko-KR" altLang="en-US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03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[30]</a:t>
                      </a:r>
                      <a:endParaRPr lang="ko-KR" altLang="en-US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  <a:endParaRPr lang="ko-KR" altLang="en-US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RNN(Recurrent Neural Networks)</a:t>
                      </a:r>
                      <a:endParaRPr lang="ko-KR" altLang="en-US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230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676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5766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RESULTS AND DISCUSSIONS</a:t>
            </a:r>
            <a:endParaRPr lang="en-US" altLang="ko-KR" sz="115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25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BD7EB2E-D455-058B-87DD-301F7B98BA08}"/>
              </a:ext>
            </a:extLst>
          </p:cNvPr>
          <p:cNvSpPr txBox="1"/>
          <p:nvPr/>
        </p:nvSpPr>
        <p:spPr>
          <a:xfrm>
            <a:off x="1524000" y="1943100"/>
            <a:ext cx="9176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/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4.  Case Study (Failure Scenarios)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0BB448-9637-09B4-D8A1-5433F2E4E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828" y="2832320"/>
            <a:ext cx="12719315" cy="43435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4C33FB-ED58-723A-FB84-8889C367D5BB}"/>
              </a:ext>
            </a:extLst>
          </p:cNvPr>
          <p:cNvSpPr txBox="1"/>
          <p:nvPr/>
        </p:nvSpPr>
        <p:spPr>
          <a:xfrm>
            <a:off x="1936960" y="8115300"/>
            <a:ext cx="13508183" cy="1128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동일한 사람의 ECG 신호가 크게 벗어날 수 있으므로 템플릿과 거의 일치하지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않음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ECG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신호의 변동성 및 불일치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단일 비트 대신 여러 비트를 분석하는 이유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9781D35-A395-7D2E-0960-6733B34485CC}"/>
              </a:ext>
            </a:extLst>
          </p:cNvPr>
          <p:cNvSpPr/>
          <p:nvPr/>
        </p:nvSpPr>
        <p:spPr>
          <a:xfrm>
            <a:off x="2835728" y="4838699"/>
            <a:ext cx="6308272" cy="233716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0CE9778-433F-F4F8-B377-A20F73A7B722}"/>
              </a:ext>
            </a:extLst>
          </p:cNvPr>
          <p:cNvSpPr/>
          <p:nvPr/>
        </p:nvSpPr>
        <p:spPr>
          <a:xfrm>
            <a:off x="9271317" y="4838698"/>
            <a:ext cx="6173826" cy="233716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78719D-B183-4C8A-E6E7-B68B18EB6E4E}"/>
              </a:ext>
            </a:extLst>
          </p:cNvPr>
          <p:cNvSpPr txBox="1"/>
          <p:nvPr/>
        </p:nvSpPr>
        <p:spPr>
          <a:xfrm>
            <a:off x="5607510" y="7234086"/>
            <a:ext cx="10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Person A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4E498-5474-5FEA-973E-0F5912DB59AA}"/>
              </a:ext>
            </a:extLst>
          </p:cNvPr>
          <p:cNvSpPr txBox="1"/>
          <p:nvPr/>
        </p:nvSpPr>
        <p:spPr>
          <a:xfrm>
            <a:off x="11853412" y="7272944"/>
            <a:ext cx="100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Person 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6960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5766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RESULTS AND DISCUSSIONS</a:t>
            </a:r>
            <a:endParaRPr lang="en-US" altLang="ko-KR" sz="115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26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BD7EB2E-D455-058B-87DD-301F7B98BA08}"/>
              </a:ext>
            </a:extLst>
          </p:cNvPr>
          <p:cNvSpPr txBox="1"/>
          <p:nvPr/>
        </p:nvSpPr>
        <p:spPr>
          <a:xfrm>
            <a:off x="1524000" y="1943100"/>
            <a:ext cx="9176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/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5.  Evaluation with Real-World Data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380BFE1-8542-4C4C-FFE0-555CA17C4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69815"/>
            <a:ext cx="11311983" cy="563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C60497-7A97-2A81-BF93-63D6B919F6F9}"/>
              </a:ext>
            </a:extLst>
          </p:cNvPr>
          <p:cNvSpPr txBox="1"/>
          <p:nvPr/>
        </p:nvSpPr>
        <p:spPr>
          <a:xfrm>
            <a:off x="12145192" y="3771900"/>
            <a:ext cx="576180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HealthyPi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v4.2</a:t>
            </a: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를 사용하여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9</a:t>
            </a: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명의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ECG </a:t>
            </a: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신호를 수집</a:t>
            </a:r>
            <a:endParaRPr lang="en-US" altLang="ko-KR" sz="24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125Hz</a:t>
            </a: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로 기록</a:t>
            </a:r>
            <a:r>
              <a:rPr lang="ko-KR" altLang="en-US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하여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500Hz</a:t>
            </a:r>
            <a:r>
              <a:rPr lang="ko-KR" altLang="en-US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로 업 샘플링</a:t>
            </a:r>
            <a:endParaRPr lang="en-US" altLang="ko-KR" sz="24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하나를 제외하고 모든 박동이 적절하게 분할</a:t>
            </a:r>
            <a:endParaRPr lang="en-US" altLang="ko-KR" sz="24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algn="ctr">
              <a:buFont typeface="Symbol" panose="05050102010706020507" pitchFamily="18" charset="2"/>
              <a:buChar char="Þ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algn="ctr">
              <a:buFont typeface="Symbol" panose="05050102010706020507" pitchFamily="18" charset="2"/>
              <a:buChar char="Þ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algn="ctr">
              <a:buFont typeface="Symbol" panose="05050102010706020507" pitchFamily="18" charset="2"/>
              <a:buChar char="Þ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en-US" sz="24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본 </a:t>
            </a:r>
            <a:r>
              <a:rPr lang="ko-KR" altLang="ko-KR" sz="24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연구는 실제 인증 애플리케이션에서</a:t>
            </a:r>
            <a:r>
              <a:rPr lang="en-US" altLang="ko-KR" sz="24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EDITH</a:t>
            </a:r>
            <a:r>
              <a:rPr lang="ko-KR" altLang="ko-KR" sz="24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의 </a:t>
            </a:r>
            <a:r>
              <a:rPr lang="ko-KR" altLang="en-US" sz="24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성능을 보여줌</a:t>
            </a:r>
            <a:endParaRPr lang="en-US" altLang="ko-KR" sz="4000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indent="-342900" algn="ctr">
              <a:buFont typeface="Symbol" panose="05050102010706020507" pitchFamily="18" charset="2"/>
              <a:buChar char="Þ"/>
            </a:pP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F05AD86-958E-0770-B1C3-CC801C314D18}"/>
              </a:ext>
            </a:extLst>
          </p:cNvPr>
          <p:cNvSpPr/>
          <p:nvPr/>
        </p:nvSpPr>
        <p:spPr>
          <a:xfrm>
            <a:off x="4343400" y="7048500"/>
            <a:ext cx="1828800" cy="18601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0F2CD-A1B3-3E64-B919-6105CFC63EF9}"/>
              </a:ext>
            </a:extLst>
          </p:cNvPr>
          <p:cNvSpPr txBox="1"/>
          <p:nvPr/>
        </p:nvSpPr>
        <p:spPr>
          <a:xfrm>
            <a:off x="2705233" y="919743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 peak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827607-3300-6A85-A809-4602B362310F}"/>
              </a:ext>
            </a:extLst>
          </p:cNvPr>
          <p:cNvSpPr txBox="1"/>
          <p:nvPr/>
        </p:nvSpPr>
        <p:spPr>
          <a:xfrm>
            <a:off x="8306270" y="9150651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개인 식별 결과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5855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2321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Conclusion</a:t>
            </a:r>
            <a:endParaRPr lang="en-US" altLang="ko-KR" sz="115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27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C7EE625-A639-6998-08A8-D0681F7736A8}"/>
              </a:ext>
            </a:extLst>
          </p:cNvPr>
          <p:cNvSpPr txBox="1"/>
          <p:nvPr/>
        </p:nvSpPr>
        <p:spPr>
          <a:xfrm>
            <a:off x="1904303" y="2171700"/>
            <a:ext cx="15478605" cy="6668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인증 시스템이 발전하면서 더 많은 위조 공격이 발생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안정적이고 위조가 어려운 인증 시스템 개발을 위해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ECG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신호와 딥러닝 기술을 기반으로 하는 생체 인증 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제안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적은 데이터로 학습 가능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1D </a:t>
            </a:r>
            <a:r>
              <a:rPr lang="en-US" altLang="ko-KR" sz="24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MultiResU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-Net </a:t>
            </a:r>
            <a:r>
              <a:rPr lang="ko-KR" altLang="en-US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을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사용하여 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ECG </a:t>
            </a:r>
            <a:r>
              <a:rPr lang="ko-KR" altLang="en-US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신호의 기준점 예측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샴 아키텍처 사용하여 템플릿 매칭 일관성 증대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24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MultiRes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블록과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SPP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사용한 모델 구조 사용하여 모델 경량화 및 정확도 향상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i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Limitation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단일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Beat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사용한 인증 정확도 달성하지 못함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실제 배포하여 사용하기엔 데이터의 다양성과 가변성 문제 존재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840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F845473-5ED8-D4EF-7F4D-78F7C8741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47700"/>
            <a:ext cx="6708637" cy="8991600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3</a:t>
            </a:fld>
            <a:endParaRPr 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907FB7-3F4D-41C0-54E6-A84BA375890A}"/>
              </a:ext>
            </a:extLst>
          </p:cNvPr>
          <p:cNvSpPr/>
          <p:nvPr/>
        </p:nvSpPr>
        <p:spPr>
          <a:xfrm>
            <a:off x="8534400" y="3771900"/>
            <a:ext cx="9144000" cy="55162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A891F9-E89D-67CE-B0F8-75175984D2C4}"/>
              </a:ext>
            </a:extLst>
          </p:cNvPr>
          <p:cNvSpPr txBox="1"/>
          <p:nvPr/>
        </p:nvSpPr>
        <p:spPr>
          <a:xfrm>
            <a:off x="8839200" y="4229101"/>
            <a:ext cx="847306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latinLnBrk="1">
              <a:buFont typeface="Arial" panose="020B0604020202020204" pitchFamily="34" charset="0"/>
              <a:buChar char="•"/>
            </a:pPr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Authors : </a:t>
            </a:r>
            <a:r>
              <a:rPr lang="en-US" altLang="ko-KR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Nabil </a:t>
            </a:r>
            <a:r>
              <a:rPr lang="en-US" altLang="ko-KR" kern="100" dirty="0" err="1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Ibtehaz</a:t>
            </a:r>
            <a:r>
              <a:rPr lang="en-US" altLang="ko-KR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Muhammad </a:t>
            </a:r>
            <a:r>
              <a:rPr lang="en-US" altLang="ko-KR" kern="100" dirty="0" err="1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E.H.Chowdhury</a:t>
            </a:r>
            <a:r>
              <a:rPr lang="en-US" altLang="ko-KR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kern="100" dirty="0" err="1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Amith</a:t>
            </a:r>
            <a:r>
              <a:rPr lang="en-US" altLang="ko-KR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kern="100" dirty="0" err="1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Khandakar</a:t>
            </a:r>
            <a:r>
              <a:rPr lang="en-US" altLang="ko-KR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   </a:t>
            </a:r>
          </a:p>
          <a:p>
            <a:pPr algn="just" latinLnBrk="1"/>
            <a:r>
              <a:rPr lang="en-US" altLang="ko-KR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Serkan </a:t>
            </a:r>
            <a:r>
              <a:rPr lang="en-US" altLang="ko-KR" kern="100" dirty="0" err="1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Kiranyaz</a:t>
            </a:r>
            <a:r>
              <a:rPr lang="en-US" altLang="ko-KR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 M. </a:t>
            </a:r>
            <a:r>
              <a:rPr lang="en-US" altLang="ko-KR" kern="100" dirty="0" err="1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Sohel</a:t>
            </a:r>
            <a:r>
              <a:rPr lang="en-US" altLang="ko-KR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Rahman, Anas Tahir, </a:t>
            </a:r>
            <a:r>
              <a:rPr lang="en-US" altLang="ko-KR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Tawsifur</a:t>
            </a:r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Rahman, </a:t>
            </a:r>
          </a:p>
          <a:p>
            <a:pPr algn="just" latinLnBrk="1"/>
            <a:r>
              <a:rPr lang="en-US" altLang="ko-KR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</a:t>
            </a:r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Yazan </a:t>
            </a:r>
            <a:r>
              <a:rPr lang="en-US" altLang="ko-KR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Qiblawey</a:t>
            </a:r>
            <a:endParaRPr lang="ko-KR" altLang="ko-KR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 </a:t>
            </a:r>
            <a:endParaRPr lang="ko-KR" altLang="ko-KR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algn="just" latinLnBrk="1">
              <a:buFont typeface="Arial" panose="020B0604020202020204" pitchFamily="34" charset="0"/>
              <a:buChar char="•"/>
            </a:pPr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Journal: IEEE</a:t>
            </a:r>
            <a:r>
              <a:rPr lang="en-US" altLang="ko-KR" kern="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Transactions on Emerging Topics in Computational Intelligence</a:t>
            </a:r>
            <a:br>
              <a:rPr lang="en-US" altLang="ko-KR" kern="100" dirty="0">
                <a:solidFill>
                  <a:srgbClr val="565656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endParaRPr lang="en-US" altLang="ko-KR" kern="100" dirty="0">
              <a:solidFill>
                <a:srgbClr val="565656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algn="just" latinLnBrk="1">
              <a:buFont typeface="Arial" panose="020B0604020202020204" pitchFamily="34" charset="0"/>
              <a:buChar char="•"/>
            </a:pPr>
            <a:r>
              <a:rPr lang="en-US" altLang="ko-KR" kern="100" dirty="0">
                <a:solidFill>
                  <a:srgbClr val="2222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Cite Score</a:t>
            </a:r>
            <a:r>
              <a:rPr lang="en-US" altLang="ko-KR" kern="100" dirty="0">
                <a:solidFill>
                  <a:srgbClr val="565656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10.2</a:t>
            </a:r>
          </a:p>
          <a:p>
            <a:pPr marL="285750" indent="-285750" algn="just" latinLnBrk="1">
              <a:buFont typeface="Arial" panose="020B0604020202020204" pitchFamily="34" charset="0"/>
              <a:buChar char="•"/>
            </a:pPr>
            <a:endParaRPr lang="en-US" altLang="ko-KR" kern="100" dirty="0">
              <a:solidFill>
                <a:srgbClr val="565656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algn="just" latinLnBrk="1">
              <a:buFont typeface="Arial" panose="020B0604020202020204" pitchFamily="34" charset="0"/>
              <a:buChar char="•"/>
            </a:pPr>
            <a:r>
              <a:rPr lang="en-US" altLang="ko-KR" kern="100" dirty="0">
                <a:solidFill>
                  <a:srgbClr val="56565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Published: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December 17, 2021 </a:t>
            </a:r>
            <a:endParaRPr lang="en-US" altLang="ko-KR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algn="just" latinLnBrk="1">
              <a:buFont typeface="Arial" panose="020B0604020202020204" pitchFamily="34" charset="0"/>
              <a:buChar char="•"/>
            </a:pPr>
            <a:endParaRPr lang="en-US" altLang="ko-KR" kern="100" dirty="0">
              <a:solidFill>
                <a:srgbClr val="333333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algn="just" latinLnBrk="1">
              <a:buFont typeface="Arial" panose="020B0604020202020204" pitchFamily="34" charset="0"/>
              <a:buChar char="•"/>
            </a:pPr>
            <a:r>
              <a:rPr lang="en-US" altLang="ko-KR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DOI: 10.1109/TETCI.2021.3131374</a:t>
            </a:r>
            <a:endParaRPr lang="en-US" altLang="ko-KR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algn="just" latinLnBrk="1">
              <a:buFont typeface="Arial" panose="020B0604020202020204" pitchFamily="34" charset="0"/>
              <a:buChar char="•"/>
            </a:pPr>
            <a:endParaRPr lang="en-US" altLang="ko-KR" u="sng" kern="100" dirty="0">
              <a:solidFill>
                <a:srgbClr val="333333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algn="just" latinLnBrk="1">
              <a:buFont typeface="Arial" panose="020B0604020202020204" pitchFamily="34" charset="0"/>
              <a:buChar char="•"/>
            </a:pPr>
            <a:r>
              <a:rPr lang="en-US" altLang="ko-KR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ISSN: 2471-285X</a:t>
            </a:r>
            <a:endParaRPr lang="en-US" altLang="ko-KR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algn="just" latinLnBrk="1">
              <a:buFont typeface="Arial" panose="020B0604020202020204" pitchFamily="34" charset="0"/>
              <a:buChar char="•"/>
            </a:pPr>
            <a:endParaRPr lang="en-US" altLang="ko-KR" kern="100" dirty="0">
              <a:solidFill>
                <a:srgbClr val="333333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algn="just" latinLnBrk="1">
              <a:buFont typeface="Arial" panose="020B0604020202020204" pitchFamily="34" charset="0"/>
              <a:buChar char="•"/>
            </a:pPr>
            <a:r>
              <a:rPr lang="en-US" altLang="ko-KR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Page(s): 1 - 13</a:t>
            </a:r>
          </a:p>
          <a:p>
            <a:pPr marL="285750" indent="-285750" algn="just" latinLnBrk="1">
              <a:buFont typeface="Arial" panose="020B0604020202020204" pitchFamily="34" charset="0"/>
              <a:buChar char="•"/>
            </a:pPr>
            <a:endParaRPr lang="en-US" altLang="ko-KR" kern="100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algn="just" latinLnBrk="1">
              <a:buFont typeface="Arial" panose="020B0604020202020204" pitchFamily="34" charset="0"/>
              <a:buChar char="•"/>
            </a:pPr>
            <a:r>
              <a:rPr lang="ko-KR" altLang="en-US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인용</a:t>
            </a:r>
            <a:r>
              <a:rPr lang="en-US" altLang="ko-KR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9</a:t>
            </a:r>
            <a:r>
              <a:rPr lang="ko-KR" altLang="en-US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회 인용</a:t>
            </a:r>
            <a:r>
              <a:rPr lang="en-US" altLang="ko-KR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(google</a:t>
            </a:r>
            <a:r>
              <a:rPr lang="ko-KR" altLang="en-US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Scholar)</a:t>
            </a:r>
            <a:endParaRPr lang="ko-KR" altLang="ko-KR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97453D-6D20-6B8F-CD12-D6D36D389E0B}"/>
              </a:ext>
            </a:extLst>
          </p:cNvPr>
          <p:cNvSpPr txBox="1"/>
          <p:nvPr/>
        </p:nvSpPr>
        <p:spPr>
          <a:xfrm>
            <a:off x="8701669" y="3162301"/>
            <a:ext cx="245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Paper Description</a:t>
            </a:r>
            <a:endParaRPr lang="ko-KR" alt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8" name="그룹 1002">
            <a:extLst>
              <a:ext uri="{FF2B5EF4-FFF2-40B4-BE49-F238E27FC236}">
                <a16:creationId xmlns:a16="http://schemas.microsoft.com/office/drawing/2014/main" id="{C3AC7E32-8DD8-453F-C8E1-0CFE9C73F61D}"/>
              </a:ext>
            </a:extLst>
          </p:cNvPr>
          <p:cNvGrpSpPr/>
          <p:nvPr/>
        </p:nvGrpSpPr>
        <p:grpSpPr>
          <a:xfrm>
            <a:off x="8725403" y="3603740"/>
            <a:ext cx="2431554" cy="45719"/>
            <a:chOff x="1248279" y="2918150"/>
            <a:chExt cx="512444" cy="91380"/>
          </a:xfrm>
        </p:grpSpPr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C07FDAA0-B2CE-3154-2C2E-31FCA2A3B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331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6B16D9E2-25D3-A393-3508-A8050723F8BB}"/>
              </a:ext>
            </a:extLst>
          </p:cNvPr>
          <p:cNvSpPr/>
          <p:nvPr/>
        </p:nvSpPr>
        <p:spPr>
          <a:xfrm>
            <a:off x="7514214" y="3924300"/>
            <a:ext cx="9982200" cy="548640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002" name="그룹 1002"/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2257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ABSTRACT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06FF64-AE8C-61F0-160A-4CE9EADA6264}"/>
              </a:ext>
            </a:extLst>
          </p:cNvPr>
          <p:cNvSpPr txBox="1"/>
          <p:nvPr/>
        </p:nvSpPr>
        <p:spPr>
          <a:xfrm>
            <a:off x="2468365" y="4897330"/>
            <a:ext cx="3048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ko-KR" sz="2800" b="1" i="0" dirty="0">
              <a:solidFill>
                <a:srgbClr val="333333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4800" b="1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EDITH</a:t>
            </a:r>
          </a:p>
          <a:p>
            <a:pPr algn="ctr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딥러닝 기반 프레임워크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174BCF-235E-6A4A-F9E3-563C5F0CE67A}"/>
              </a:ext>
            </a:extLst>
          </p:cNvPr>
          <p:cNvSpPr txBox="1"/>
          <p:nvPr/>
        </p:nvSpPr>
        <p:spPr>
          <a:xfrm>
            <a:off x="7802744" y="3314700"/>
            <a:ext cx="8294130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ECG </a:t>
            </a:r>
            <a:r>
              <a:rPr lang="ko-KR" altLang="en-US" sz="24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생체인식 인증 시스템을 위한 딥러닝 기반 프레임워크</a:t>
            </a:r>
            <a:endParaRPr lang="en-US" altLang="ko-KR" sz="2400" b="1" u="sng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성능향상을 위해 일반적인 거리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메트릭이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사용될 수 있다는 가설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(Siamese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아키텍처 사용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 4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가지 데이터 세트 사용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Single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beat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accuracy: 96~99.75%</a:t>
            </a:r>
          </a:p>
          <a:p>
            <a:pPr marL="342900" indent="-342900">
              <a:buFontTx/>
              <a:buChar char="-"/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Multi beat accuracy: 100% (3~6 beat)</a:t>
            </a:r>
          </a:p>
          <a:p>
            <a:pPr marL="342900" indent="-342900">
              <a:buFontTx/>
              <a:buChar char="-"/>
            </a:pP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EER(Equal Error Rate): 1.29% (Siamese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아키텍처 사용시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342900" indent="-342900">
              <a:buFontTx/>
              <a:buChar char="-"/>
            </a:pP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=&gt;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실용적인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인증 시스템으로서 사용 가능성 제시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6" name="그래픽 15" descr="심장 박동 단색으로 채워진">
            <a:extLst>
              <a:ext uri="{FF2B5EF4-FFF2-40B4-BE49-F238E27FC236}">
                <a16:creationId xmlns:a16="http://schemas.microsoft.com/office/drawing/2014/main" id="{0E08E9D3-C99E-FE58-59D1-61491209B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2636" y="2704408"/>
            <a:ext cx="1752600" cy="1676400"/>
          </a:xfrm>
          <a:prstGeom prst="rect">
            <a:avLst/>
          </a:prstGeom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2CB04632-FA91-DEDF-633C-4617E8889E71}"/>
              </a:ext>
            </a:extLst>
          </p:cNvPr>
          <p:cNvCxnSpPr>
            <a:cxnSpLocks/>
            <a:stCxn id="16" idx="2"/>
            <a:endCxn id="10" idx="0"/>
          </p:cNvCxnSpPr>
          <p:nvPr/>
        </p:nvCxnSpPr>
        <p:spPr>
          <a:xfrm>
            <a:off x="3978936" y="4380808"/>
            <a:ext cx="13429" cy="516522"/>
          </a:xfrm>
          <a:prstGeom prst="straightConnector1">
            <a:avLst/>
          </a:prstGeom>
          <a:ln w="3810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그래픽 21" descr="사용자 윤곽선">
            <a:extLst>
              <a:ext uri="{FF2B5EF4-FFF2-40B4-BE49-F238E27FC236}">
                <a16:creationId xmlns:a16="http://schemas.microsoft.com/office/drawing/2014/main" id="{A3C27E41-7364-CF14-5950-EB907D8CF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0814" y="7280372"/>
            <a:ext cx="1643101" cy="1643101"/>
          </a:xfrm>
          <a:prstGeom prst="rect">
            <a:avLst/>
          </a:prstGeom>
        </p:spPr>
      </p:pic>
      <p:pic>
        <p:nvPicPr>
          <p:cNvPr id="24" name="그래픽 23" descr="확인란 선택됨 단색으로 채워진">
            <a:extLst>
              <a:ext uri="{FF2B5EF4-FFF2-40B4-BE49-F238E27FC236}">
                <a16:creationId xmlns:a16="http://schemas.microsoft.com/office/drawing/2014/main" id="{315C9152-E996-69C8-A71C-C6BBC9AFF3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37092" y="7124008"/>
            <a:ext cx="914400" cy="914400"/>
          </a:xfrm>
          <a:prstGeom prst="rect">
            <a:avLst/>
          </a:prstGeom>
        </p:spPr>
      </p:pic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C4E01DCB-5736-689F-BCA6-AB5D0EF8AB20}"/>
              </a:ext>
            </a:extLst>
          </p:cNvPr>
          <p:cNvCxnSpPr>
            <a:cxnSpLocks/>
            <a:stCxn id="10" idx="2"/>
            <a:endCxn id="22" idx="0"/>
          </p:cNvCxnSpPr>
          <p:nvPr/>
        </p:nvCxnSpPr>
        <p:spPr>
          <a:xfrm>
            <a:off x="3992365" y="6713212"/>
            <a:ext cx="0" cy="567160"/>
          </a:xfrm>
          <a:prstGeom prst="straightConnector1">
            <a:avLst/>
          </a:prstGeom>
          <a:ln w="3810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590B615-3823-4714-DA2A-6CB9360C1BD7}"/>
              </a:ext>
            </a:extLst>
          </p:cNvPr>
          <p:cNvSpPr txBox="1"/>
          <p:nvPr/>
        </p:nvSpPr>
        <p:spPr>
          <a:xfrm>
            <a:off x="533400" y="9791700"/>
            <a:ext cx="1524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EER(Equal Error Rate): </a:t>
            </a:r>
            <a:r>
              <a:rPr lang="ko-KR" alt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생체 인식 성능을 표시하는 데 사용되는 통계 </a:t>
            </a:r>
            <a:r>
              <a:rPr lang="en-US" altLang="ko-KR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일반적으로 동일 </a:t>
            </a:r>
            <a:r>
              <a:rPr lang="ko-KR" altLang="en-US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오류율</a:t>
            </a:r>
            <a:r>
              <a:rPr lang="ko-KR" alt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값이 낮을수록 생체 인식 시스템 의 정확도가 높아짐</a:t>
            </a:r>
            <a:r>
              <a:rPr lang="en-US" altLang="ko-KR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75B470F0-F709-D646-D94B-B6844F896232}"/>
              </a:ext>
            </a:extLst>
          </p:cNvPr>
          <p:cNvSpPr/>
          <p:nvPr/>
        </p:nvSpPr>
        <p:spPr>
          <a:xfrm>
            <a:off x="1765392" y="2704408"/>
            <a:ext cx="4343400" cy="62190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31BF29-877E-C25D-B282-F6C3DBF0218D}"/>
              </a:ext>
            </a:extLst>
          </p:cNvPr>
          <p:cNvSpPr txBox="1"/>
          <p:nvPr/>
        </p:nvSpPr>
        <p:spPr>
          <a:xfrm>
            <a:off x="8777361" y="8397937"/>
            <a:ext cx="782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i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정보손실 최소화 및 얕은 모델로 최대한의 성능</a:t>
            </a:r>
            <a:r>
              <a:rPr lang="en-US" altLang="ko-KR" sz="2400" i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400" i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462E4B3D-C2E1-56E3-D703-72FC9DE42919}"/>
              </a:ext>
            </a:extLst>
          </p:cNvPr>
          <p:cNvSpPr/>
          <p:nvPr/>
        </p:nvSpPr>
        <p:spPr>
          <a:xfrm>
            <a:off x="2400494" y="4496865"/>
            <a:ext cx="13370408" cy="4375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3339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INTRODUCTION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D303A2-8A3C-FA32-943A-085F56E197FC}"/>
              </a:ext>
            </a:extLst>
          </p:cNvPr>
          <p:cNvSpPr txBox="1"/>
          <p:nvPr/>
        </p:nvSpPr>
        <p:spPr>
          <a:xfrm>
            <a:off x="2971761" y="3979940"/>
            <a:ext cx="12037141" cy="565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2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ECG</a:t>
            </a:r>
            <a:r>
              <a:rPr lang="ko-KR" altLang="en-US" sz="22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이용한 사용자 인증 시스템을 위해 딥러닝 기반의 </a:t>
            </a:r>
            <a:r>
              <a:rPr lang="en-US" altLang="ko-KR" sz="22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EDITH </a:t>
            </a:r>
            <a:r>
              <a:rPr lang="ko-KR" altLang="en-US" sz="22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제안</a:t>
            </a:r>
            <a:endParaRPr lang="en-US" altLang="ko-KR" sz="2200" b="1" u="sng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en-US" altLang="ko-KR" sz="2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MultiRes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Block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SPP(Spatial Pyramid Pooling)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결합된 구조로 구성</a:t>
            </a:r>
            <a:endParaRPr lang="en-US" altLang="ko-KR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endParaRPr lang="en-US" altLang="ko-KR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2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유클리드 및 코사인 유사성 거리를 통합하는 샴 아키텍처 제안</a:t>
            </a:r>
            <a:endParaRPr lang="en-US" altLang="ko-KR" sz="2200" b="1" u="sng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2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딥러닝 기반의 정확한 </a:t>
            </a:r>
            <a:r>
              <a:rPr lang="en-US" altLang="ko-KR" sz="22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R-peak </a:t>
            </a:r>
            <a:r>
              <a:rPr lang="ko-KR" altLang="en-US" sz="22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검출기 개발</a:t>
            </a:r>
            <a:endParaRPr lang="en-US" altLang="ko-KR" sz="2200" b="1" u="sng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 peak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검출에 대한 의존도 만족</a:t>
            </a:r>
            <a:endParaRPr lang="en-US" altLang="ko-KR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endParaRPr lang="en-US" altLang="ko-KR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ctr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sz="2400" b="1" dirty="0">
                <a:solidFill>
                  <a:srgbClr val="92D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심전도 인증 시스템에 최적화된 새로운 네트워크 구조 제안</a:t>
            </a:r>
            <a:endParaRPr lang="en-US" altLang="ko-KR" sz="2400" b="1" dirty="0">
              <a:solidFill>
                <a:srgbClr val="92D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3E1BB2-1FB7-41D5-F9BD-F55FA5720782}"/>
              </a:ext>
            </a:extLst>
          </p:cNvPr>
          <p:cNvSpPr txBox="1"/>
          <p:nvPr/>
        </p:nvSpPr>
        <p:spPr>
          <a:xfrm>
            <a:off x="838200" y="2477441"/>
            <a:ext cx="6400800" cy="1879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현재 생체 인증 시스템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지문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홍채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안면 인식 등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위조 문제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심전도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(ECG),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뇌파검사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(EEG),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광혈류측정기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(PPG)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신호를 이용하여 사용자 인증 가능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56C7AE-14F0-FEE8-D40D-C8242305EEAE}"/>
              </a:ext>
            </a:extLst>
          </p:cNvPr>
          <p:cNvSpPr txBox="1"/>
          <p:nvPr/>
        </p:nvSpPr>
        <p:spPr>
          <a:xfrm>
            <a:off x="9144000" y="2948793"/>
            <a:ext cx="8153400" cy="494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ECG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신호가 얻기 쉽고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특징이 뚜렷하여 사용자 인증 시스템에 적합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77BCAFEA-7C08-3991-122B-CD307E81431B}"/>
              </a:ext>
            </a:extLst>
          </p:cNvPr>
          <p:cNvSpPr/>
          <p:nvPr/>
        </p:nvSpPr>
        <p:spPr>
          <a:xfrm>
            <a:off x="7620000" y="2933700"/>
            <a:ext cx="914400" cy="64077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002">
            <a:extLst>
              <a:ext uri="{FF2B5EF4-FFF2-40B4-BE49-F238E27FC236}">
                <a16:creationId xmlns:a16="http://schemas.microsoft.com/office/drawing/2014/main" id="{D519241F-87AD-23DA-7294-F6C1D55C185C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3" name="Object 7">
              <a:extLst>
                <a:ext uri="{FF2B5EF4-FFF2-40B4-BE49-F238E27FC236}">
                  <a16:creationId xmlns:a16="http://schemas.microsoft.com/office/drawing/2014/main" id="{FCF53329-C61C-C9D5-D227-727D5C25B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1FD427E-64E3-FFEE-FD68-65DAB698596E}"/>
              </a:ext>
            </a:extLst>
          </p:cNvPr>
          <p:cNvSpPr txBox="1"/>
          <p:nvPr/>
        </p:nvSpPr>
        <p:spPr>
          <a:xfrm>
            <a:off x="533400" y="9791700"/>
            <a:ext cx="7973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PPG(Photo </a:t>
            </a:r>
            <a:r>
              <a:rPr lang="en-US" altLang="ko-KR" b="0" i="0" dirty="0" err="1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Plethysmo</a:t>
            </a:r>
            <a:r>
              <a:rPr lang="en-US" altLang="ko-KR" b="0" i="0" dirty="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0" i="0" dirty="0" err="1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Graphy</a:t>
            </a:r>
            <a:r>
              <a:rPr lang="en-US" altLang="ko-KR" b="0" i="0" dirty="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): </a:t>
            </a:r>
            <a:r>
              <a:rPr lang="ko-KR" alt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레이저를 이용하여 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심박수를 측정하는 방식</a:t>
            </a:r>
          </a:p>
        </p:txBody>
      </p:sp>
    </p:spTree>
    <p:extLst>
      <p:ext uri="{BB962C8B-B14F-4D97-AF65-F5344CB8AC3E}">
        <p14:creationId xmlns:p14="http://schemas.microsoft.com/office/powerpoint/2010/main" val="364778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6162FA3-7533-B870-E863-F52347698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600" y="983086"/>
            <a:ext cx="5363215" cy="3781953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DA66BD81-B5ED-D7B6-2170-2385046D8021}"/>
              </a:ext>
            </a:extLst>
          </p:cNvPr>
          <p:cNvSpPr/>
          <p:nvPr/>
        </p:nvSpPr>
        <p:spPr>
          <a:xfrm>
            <a:off x="1447800" y="5203247"/>
            <a:ext cx="16052014" cy="436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3560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RELATED WORKS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3A138F-4756-3019-6536-A04A57392F99}"/>
              </a:ext>
            </a:extLst>
          </p:cNvPr>
          <p:cNvSpPr txBox="1"/>
          <p:nvPr/>
        </p:nvSpPr>
        <p:spPr>
          <a:xfrm>
            <a:off x="1571060" y="2181420"/>
            <a:ext cx="11744497" cy="3344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ECG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사용한 인증 시스템 연구 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altLang="ko-KR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Ecg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analysis: a new approach in human identification, 2001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ECG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사용한 인증 방식 다양화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기점방식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비기점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방식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Evolution, current challenges, and future possibilities in </a:t>
            </a:r>
            <a:r>
              <a:rPr lang="en-US" altLang="ko-KR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ecg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biometrics, 2018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AC1C3F4-A4D5-75F2-506E-0014A015462F}"/>
              </a:ext>
            </a:extLst>
          </p:cNvPr>
          <p:cNvSpPr txBox="1"/>
          <p:nvPr/>
        </p:nvSpPr>
        <p:spPr>
          <a:xfrm>
            <a:off x="1904303" y="5669949"/>
            <a:ext cx="15166755" cy="3344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P,Q,R,S,T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진폭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차이 등 관련 특징 추출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기점 방식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기준점에 대한 과도한 의존으로 인하여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오탐지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발생 가능 및 수작업으로 오류 수정하여 유용성 떨어짐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형태학적 특징 추출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 기점 방식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altLang="ko-KR" sz="2400" b="0" i="0" dirty="0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Kalman filter(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잡음제거</a:t>
            </a:r>
            <a:r>
              <a:rPr lang="en-US" altLang="ko-KR" sz="2400" b="0" i="0" dirty="0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en-US" altLang="ko-KR" sz="2400" b="0" i="0" dirty="0">
                <a:solidFill>
                  <a:srgbClr val="20212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Wavelet Transform(</a:t>
            </a:r>
            <a:r>
              <a:rPr lang="ko-KR" altLang="en-US" sz="2400" b="0" i="0" dirty="0">
                <a:solidFill>
                  <a:srgbClr val="20212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시간</a:t>
            </a:r>
            <a:r>
              <a:rPr lang="en-US" altLang="ko-KR" sz="2400" b="0" i="0" dirty="0">
                <a:solidFill>
                  <a:srgbClr val="20212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2400" b="0" i="0" dirty="0">
                <a:solidFill>
                  <a:srgbClr val="20212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주파수 변환</a:t>
            </a:r>
            <a:r>
              <a:rPr lang="en-US" altLang="ko-KR" sz="2400" b="0" i="0" dirty="0">
                <a:solidFill>
                  <a:srgbClr val="20212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2400" b="0" i="0" dirty="0">
                <a:solidFill>
                  <a:srgbClr val="20212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딥러닝 기반 특징추출</a:t>
            </a:r>
            <a:r>
              <a:rPr lang="en-US" altLang="ko-KR" sz="2400" b="0" i="0" dirty="0">
                <a:solidFill>
                  <a:srgbClr val="20212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2400" dirty="0">
                <a:solidFill>
                  <a:srgbClr val="20212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ANN</a:t>
            </a:r>
            <a:r>
              <a:rPr lang="en-US" altLang="ko-KR" sz="2400" b="0" i="0" dirty="0">
                <a:solidFill>
                  <a:srgbClr val="20212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400" b="0" i="0" dirty="0">
                <a:solidFill>
                  <a:srgbClr val="20212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등 사용</a:t>
            </a:r>
            <a:endParaRPr lang="en-US" altLang="ko-KR" sz="2400" b="0" i="0" dirty="0">
              <a:solidFill>
                <a:srgbClr val="202124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R-peak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의존하지만 기점 방식에 대한 결함 보완 가능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891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3560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RELATED WORKS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AC1C3F4-A4D5-75F2-506E-0014A015462F}"/>
              </a:ext>
            </a:extLst>
          </p:cNvPr>
          <p:cNvSpPr txBox="1"/>
          <p:nvPr/>
        </p:nvSpPr>
        <p:spPr>
          <a:xfrm>
            <a:off x="1082779" y="2149482"/>
            <a:ext cx="9677400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ECG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생체 인식을 위한 딥러닝 방법의 한계 분석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49682D8-B26A-B7A2-68AD-D0F92BD4A7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792" y="3568925"/>
            <a:ext cx="8610600" cy="461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7D73CA-4D66-D483-ACFC-0C786BD53639}"/>
              </a:ext>
            </a:extLst>
          </p:cNvPr>
          <p:cNvSpPr txBox="1"/>
          <p:nvPr/>
        </p:nvSpPr>
        <p:spPr>
          <a:xfrm>
            <a:off x="9632485" y="4255281"/>
            <a:ext cx="8274515" cy="1682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학습에 많은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비트 수가 필요함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복잡한 네트워크 사용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초의 긴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ECG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신호 필요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A2186FB8-AA02-5ACF-E148-7C0C109001E5}"/>
              </a:ext>
            </a:extLst>
          </p:cNvPr>
          <p:cNvCxnSpPr/>
          <p:nvPr/>
        </p:nvCxnSpPr>
        <p:spPr>
          <a:xfrm>
            <a:off x="9822305" y="6438900"/>
            <a:ext cx="7772400" cy="0"/>
          </a:xfrm>
          <a:prstGeom prst="line">
            <a:avLst/>
          </a:prstGeom>
          <a:ln w="28575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F14632B-78AC-3A22-0B05-AB58E4C14D50}"/>
              </a:ext>
            </a:extLst>
          </p:cNvPr>
          <p:cNvSpPr txBox="1"/>
          <p:nvPr/>
        </p:nvSpPr>
        <p:spPr>
          <a:xfrm>
            <a:off x="9822305" y="6754457"/>
            <a:ext cx="8001000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높은 정확도를 얻기 위해서는 긴 신호 데이터가 필요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31EC12-0F94-62A6-7618-94265A48A987}"/>
              </a:ext>
            </a:extLst>
          </p:cNvPr>
          <p:cNvSpPr txBox="1"/>
          <p:nvPr/>
        </p:nvSpPr>
        <p:spPr>
          <a:xfrm>
            <a:off x="381000" y="9711293"/>
            <a:ext cx="16646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[32] Nabil </a:t>
            </a:r>
            <a:r>
              <a:rPr lang="en-US" altLang="ko-KR" dirty="0" err="1">
                <a:solidFill>
                  <a:schemeClr val="bg1">
                    <a:lumMod val="65000"/>
                  </a:schemeClr>
                </a:solidFill>
              </a:rPr>
              <a:t>Ibtehaz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 and M </a:t>
            </a:r>
            <a:r>
              <a:rPr lang="en-US" altLang="ko-KR" dirty="0" err="1">
                <a:solidFill>
                  <a:schemeClr val="bg1">
                    <a:lumMod val="65000"/>
                  </a:schemeClr>
                </a:solidFill>
              </a:rPr>
              <a:t>Sohel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 Rahman. </a:t>
            </a:r>
            <a:r>
              <a:rPr lang="en-US" altLang="ko-KR" dirty="0" err="1">
                <a:solidFill>
                  <a:schemeClr val="bg1">
                    <a:lumMod val="65000"/>
                  </a:schemeClr>
                </a:solidFill>
              </a:rPr>
              <a:t>Multiresunet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: Rethinking the u-net architecture for multimodal biomedical image segmentation. Neural Networks, 121:74–87, 2020.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6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10253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MOTIVATIONS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AND HIGH-LEVEL CONSIDERATIONS</a:t>
            </a:r>
            <a:endParaRPr lang="en-US" altLang="ko-KR" sz="32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D04D53-E32A-E2B2-061B-9C8683FDD727}"/>
              </a:ext>
            </a:extLst>
          </p:cNvPr>
          <p:cNvSpPr txBox="1"/>
          <p:nvPr/>
        </p:nvSpPr>
        <p:spPr>
          <a:xfrm>
            <a:off x="1600200" y="3203866"/>
            <a:ext cx="15478605" cy="6114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Compact Model with Broad Receptive Field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모델의 경량화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여러 웨어러블 장치에서 모델 사용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적은 데이터로 학습 가능해야 함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altLang="ko-KR" sz="24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MultiRes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블록과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SPP </a:t>
            </a: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레이어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사용하여 모델 설계</a:t>
            </a:r>
            <a:endParaRPr lang="en-US" altLang="ko-KR" sz="24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endParaRPr lang="en-US" altLang="ko-KR" sz="24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2. 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Adapting Siamese Network Distance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'Identity Verification' </a:t>
            </a: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문제 해결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딥 러닝 모델을 사용하여 </a:t>
            </a:r>
            <a:r>
              <a:rPr lang="en-US" altLang="ko-KR" sz="24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embeding</a:t>
            </a: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을 추출하고 템플릿과의 거리를 계산</a:t>
            </a:r>
            <a:endParaRPr lang="en-US" altLang="ko-KR" sz="24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코사인 유사도와 유클리드 거리를 모델링하는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Siamese Network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설계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샴 네트워크에 의해 학습된 두 거리의 적응 조합이 신원을 더 잘 확인할 수 있을 것이라고 가</a:t>
            </a:r>
            <a:r>
              <a:rPr lang="ko-KR" altLang="en-US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정</a:t>
            </a:r>
            <a:endParaRPr lang="en-US" altLang="ko-KR" sz="24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4CFF28-9EE0-7F96-2646-6A974A0E5F90}"/>
              </a:ext>
            </a:extLst>
          </p:cNvPr>
          <p:cNvSpPr txBox="1"/>
          <p:nvPr/>
        </p:nvSpPr>
        <p:spPr>
          <a:xfrm>
            <a:off x="5105400" y="2065325"/>
            <a:ext cx="9181474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목표</a:t>
            </a:r>
            <a:r>
              <a:rPr lang="en-US" altLang="ko-KR" sz="24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24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신뢰할 수 있는</a:t>
            </a:r>
            <a:r>
              <a:rPr lang="en-US" altLang="ko-KR" sz="24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ECG </a:t>
            </a:r>
            <a:r>
              <a:rPr lang="ko-KR" altLang="ko-KR" sz="24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인증이 가능한 딥 러닝 모델을 개발</a:t>
            </a:r>
            <a:endParaRPr lang="en-US" altLang="ko-KR" sz="2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C2F557A7-3DC1-AF42-A5FE-B762FE0301B9}"/>
              </a:ext>
            </a:extLst>
          </p:cNvPr>
          <p:cNvSpPr/>
          <p:nvPr/>
        </p:nvSpPr>
        <p:spPr>
          <a:xfrm>
            <a:off x="4953000" y="1943100"/>
            <a:ext cx="8915400" cy="864076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972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7ECF8-2D43-CD99-5B6B-8EE05888BE2C}"/>
              </a:ext>
            </a:extLst>
          </p:cNvPr>
          <p:cNvSpPr txBox="1"/>
          <p:nvPr/>
        </p:nvSpPr>
        <p:spPr>
          <a:xfrm>
            <a:off x="1054048" y="720230"/>
            <a:ext cx="10253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MOTIVATIONS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AND HIGH-LEVEL CONSIDERATIONS</a:t>
            </a:r>
            <a:endParaRPr lang="en-US" altLang="ko-KR" sz="32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29E6-4FA2-9D93-B7EE-EF7F19C48AAE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9E166B6E-6464-BE8C-1CA1-B668CFBA0359}"/>
              </a:ext>
            </a:extLst>
          </p:cNvPr>
          <p:cNvGrpSpPr/>
          <p:nvPr/>
        </p:nvGrpSpPr>
        <p:grpSpPr>
          <a:xfrm>
            <a:off x="1082779" y="1414308"/>
            <a:ext cx="1643049" cy="76200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371E5EE-51A4-C3A5-4601-96A9C0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D04D53-E32A-E2B2-061B-9C8683FDD727}"/>
              </a:ext>
            </a:extLst>
          </p:cNvPr>
          <p:cNvSpPr txBox="1"/>
          <p:nvPr/>
        </p:nvSpPr>
        <p:spPr>
          <a:xfrm>
            <a:off x="1404697" y="1866900"/>
            <a:ext cx="15478605" cy="7776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3. 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Multiple Beat Fusion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Multiple Beat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사용하여 사용자 인증 정확도 향상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Beat</a:t>
            </a:r>
            <a:r>
              <a:rPr lang="ko-KR" altLang="en-US" sz="24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병합하여 긴 신호로 모델 훈련</a:t>
            </a:r>
            <a:endParaRPr lang="en-US" altLang="ko-KR" sz="2400" dirty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단일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Beat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사용하여 여러 개의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Beat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모델 훈련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단일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Beat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</a:t>
            </a: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훈련하지만 추론</a:t>
            </a:r>
            <a:r>
              <a:rPr lang="ko-KR" altLang="en-US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할 때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majority voting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</a:t>
            </a: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사용하여 여러 결과를 앙상블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할 수 있는 옵션</a:t>
            </a:r>
            <a:endParaRPr lang="en-US" altLang="ko-KR" sz="24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더 긴 신호로 모델을 훈련시키려면 모델이 더 복잡해야 하지만 그러한 모델을 적절하게 훈련시키기에 충분한 데이터를 가질 가능성</a:t>
            </a:r>
            <a:r>
              <a:rPr lang="en-US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적음</a:t>
            </a:r>
            <a:endParaRPr lang="en-US" altLang="ko-KR" sz="24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ko-KR" sz="24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앙상블 방법은 항상 정확도를 높이는 것으로 알려져 있을 뿐만 아니라 필요한 경우 단일 비트로 작업할 수 있는 유연성 제공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862F6D4-3C75-391F-082D-9C8B917C0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194037"/>
            <a:ext cx="5943600" cy="187661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52C925B-32EC-2A14-A8A1-30996139C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618" y="5194037"/>
            <a:ext cx="2611079" cy="180171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10C8F7B-3513-ACB7-9400-62DC8ED2D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8511" y="5213902"/>
            <a:ext cx="2768609" cy="178184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B2A7A29-6459-61E7-28CC-DE6685549A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1447" y="5219700"/>
            <a:ext cx="2751153" cy="1808499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C0D34DD6-0B07-F6AE-7C98-B51133A115FC}"/>
              </a:ext>
            </a:extLst>
          </p:cNvPr>
          <p:cNvSpPr/>
          <p:nvPr/>
        </p:nvSpPr>
        <p:spPr>
          <a:xfrm>
            <a:off x="8229600" y="4991100"/>
            <a:ext cx="8991600" cy="2209800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5665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1739</Words>
  <Application>Microsoft Office PowerPoint</Application>
  <PresentationFormat>사용자 지정</PresentationFormat>
  <Paragraphs>375</Paragraphs>
  <Slides>27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3" baseType="lpstr">
      <vt:lpstr>맑은 고딕</vt:lpstr>
      <vt:lpstr>Arial</vt:lpstr>
      <vt:lpstr>Calibri</vt:lpstr>
      <vt:lpstr>Cambria Math</vt:lpstr>
      <vt:lpstr>Symbol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김예진</cp:lastModifiedBy>
  <cp:revision>36</cp:revision>
  <dcterms:created xsi:type="dcterms:W3CDTF">2022-06-20T21:59:46Z</dcterms:created>
  <dcterms:modified xsi:type="dcterms:W3CDTF">2022-06-24T04:06:32Z</dcterms:modified>
</cp:coreProperties>
</file>